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12" r:id="rId2"/>
    <p:sldId id="266"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56F"/>
    <a:srgbClr val="44709D"/>
    <a:srgbClr val="D97828"/>
    <a:srgbClr val="97382F"/>
    <a:srgbClr val="DEB340"/>
    <a:srgbClr val="EB1E4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446D4-4826-426E-B025-9C505E8CF233}"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7F71-A88C-4FB9-AF44-D0DA264E9152}" type="slidenum">
              <a:rPr lang="en-IN" smtClean="0"/>
              <a:t>‹#›</a:t>
            </a:fld>
            <a:endParaRPr lang="en-IN"/>
          </a:p>
        </p:txBody>
      </p:sp>
    </p:spTree>
    <p:extLst>
      <p:ext uri="{BB962C8B-B14F-4D97-AF65-F5344CB8AC3E}">
        <p14:creationId xmlns:p14="http://schemas.microsoft.com/office/powerpoint/2010/main" val="312340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0138FDF-D78F-418C-BD5B-0E6D1BD292F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3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5D4FA-F9F7-40B1-9EC1-3B969B3219EC}"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407503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19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74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28242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93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1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857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967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2411871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16543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5D4FA-F9F7-40B1-9EC1-3B969B3219EC}"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38FDF-D78F-418C-BD5B-0E6D1BD292F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75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5D4FA-F9F7-40B1-9EC1-3B969B3219EC}"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354710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5D4FA-F9F7-40B1-9EC1-3B969B3219EC}"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138FDF-D78F-418C-BD5B-0E6D1BD292F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34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5D4FA-F9F7-40B1-9EC1-3B969B3219EC}"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138FDF-D78F-418C-BD5B-0E6D1BD292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43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5D4FA-F9F7-40B1-9EC1-3B969B3219EC}"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248454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5D4FA-F9F7-40B1-9EC1-3B969B3219EC}"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38FDF-D78F-418C-BD5B-0E6D1BD292F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63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5D4FA-F9F7-40B1-9EC1-3B969B3219EC}"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38FDF-D78F-418C-BD5B-0E6D1BD292F6}" type="slidenum">
              <a:rPr lang="en-IN" smtClean="0"/>
              <a:t>‹#›</a:t>
            </a:fld>
            <a:endParaRPr lang="en-IN"/>
          </a:p>
        </p:txBody>
      </p:sp>
    </p:spTree>
    <p:extLst>
      <p:ext uri="{BB962C8B-B14F-4D97-AF65-F5344CB8AC3E}">
        <p14:creationId xmlns:p14="http://schemas.microsoft.com/office/powerpoint/2010/main" val="247277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F5D4FA-F9F7-40B1-9EC1-3B969B3219EC}" type="datetimeFigureOut">
              <a:rPr lang="en-IN" smtClean="0"/>
              <a:t>15-11-2024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138FDF-D78F-418C-BD5B-0E6D1BD292F6}" type="slidenum">
              <a:rPr lang="en-IN" smtClean="0"/>
              <a:t>‹#›</a:t>
            </a:fld>
            <a:endParaRPr lang="en-IN"/>
          </a:p>
        </p:txBody>
      </p:sp>
    </p:spTree>
    <p:extLst>
      <p:ext uri="{BB962C8B-B14F-4D97-AF65-F5344CB8AC3E}">
        <p14:creationId xmlns:p14="http://schemas.microsoft.com/office/powerpoint/2010/main" val="381656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A4D91-E69B-EC49-62FB-5879CA0105B0}"/>
              </a:ext>
            </a:extLst>
          </p:cNvPr>
          <p:cNvSpPr txBox="1">
            <a:spLocks/>
          </p:cNvSpPr>
          <p:nvPr/>
        </p:nvSpPr>
        <p:spPr>
          <a:xfrm>
            <a:off x="5704603" y="3098992"/>
            <a:ext cx="919174" cy="87513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endParaRPr lang="en-US" sz="6000" dirty="0">
              <a:solidFill>
                <a:srgbClr val="9BA4E9"/>
              </a:solidFill>
            </a:endParaRPr>
          </a:p>
        </p:txBody>
      </p:sp>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67978" y="1492312"/>
            <a:ext cx="6392421" cy="1934107"/>
          </a:xfrm>
        </p:spPr>
        <p:txBody>
          <a:bodyPr anchor="ctr"/>
          <a:lstStyle/>
          <a:p>
            <a:r>
              <a:rPr lang="en-US" b="1" dirty="0"/>
              <a:t>CREATIVITY, </a:t>
            </a:r>
            <a:br>
              <a:rPr lang="en-US" b="1" dirty="0"/>
            </a:br>
            <a:r>
              <a:rPr lang="en-US" b="1" dirty="0"/>
              <a:t>PROBLEMS SOLVING </a:t>
            </a:r>
            <a:br>
              <a:rPr lang="en-US" b="1" dirty="0"/>
            </a:br>
            <a:r>
              <a:rPr lang="en-US" b="1" dirty="0"/>
              <a:t>INNOVATION</a:t>
            </a:r>
          </a:p>
        </p:txBody>
      </p:sp>
      <p:sp>
        <p:nvSpPr>
          <p:cNvPr id="5" name="Title 1">
            <a:extLst>
              <a:ext uri="{FF2B5EF4-FFF2-40B4-BE49-F238E27FC236}">
                <a16:creationId xmlns:a16="http://schemas.microsoft.com/office/drawing/2014/main" id="{D35B2F33-8C2D-AAC0-5AED-19F5D4602AFB}"/>
              </a:ext>
            </a:extLst>
          </p:cNvPr>
          <p:cNvSpPr txBox="1">
            <a:spLocks/>
          </p:cNvSpPr>
          <p:nvPr/>
        </p:nvSpPr>
        <p:spPr>
          <a:xfrm>
            <a:off x="1449601" y="4668343"/>
            <a:ext cx="2900376" cy="95927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a:solidFill>
                  <a:schemeClr val="bg1"/>
                </a:solidFill>
                <a:effectLst>
                  <a:outerShdw blurRad="50800" dist="38100" dir="18900000" algn="bl" rotWithShape="0">
                    <a:prstClr val="black">
                      <a:alpha val="40000"/>
                    </a:prstClr>
                  </a:outerShdw>
                </a:effectLst>
              </a:rPr>
              <a:t>Aryan </a:t>
            </a:r>
            <a:r>
              <a:rPr lang="en-US" sz="1800" dirty="0" err="1">
                <a:solidFill>
                  <a:schemeClr val="bg1"/>
                </a:solidFill>
                <a:effectLst>
                  <a:outerShdw blurRad="50800" dist="38100" dir="18900000" algn="bl" rotWithShape="0">
                    <a:prstClr val="black">
                      <a:alpha val="40000"/>
                    </a:prstClr>
                  </a:outerShdw>
                </a:effectLst>
              </a:rPr>
              <a:t>Mahida</a:t>
            </a:r>
            <a:endParaRPr lang="en-US" sz="1800" dirty="0">
              <a:solidFill>
                <a:schemeClr val="bg1"/>
              </a:solidFill>
              <a:effectLst>
                <a:outerShdw blurRad="50800" dist="38100" dir="18900000" algn="bl" rotWithShape="0">
                  <a:prstClr val="black">
                    <a:alpha val="40000"/>
                  </a:prstClr>
                </a:outerShdw>
              </a:effectLst>
            </a:endParaRPr>
          </a:p>
          <a:p>
            <a:r>
              <a:rPr lang="en-US" sz="1800" dirty="0">
                <a:solidFill>
                  <a:sysClr val="windowText" lastClr="000000"/>
                </a:solidFill>
                <a:effectLst>
                  <a:outerShdw blurRad="50800" dist="38100" dir="18900000" algn="bl" rotWithShape="0">
                    <a:prstClr val="black">
                      <a:alpha val="40000"/>
                    </a:prstClr>
                  </a:outerShdw>
                </a:effectLst>
              </a:rPr>
              <a:t>92200133011</a:t>
            </a:r>
          </a:p>
        </p:txBody>
      </p:sp>
      <p:sp>
        <p:nvSpPr>
          <p:cNvPr id="6" name="Title 1">
            <a:extLst>
              <a:ext uri="{FF2B5EF4-FFF2-40B4-BE49-F238E27FC236}">
                <a16:creationId xmlns:a16="http://schemas.microsoft.com/office/drawing/2014/main" id="{311E8F57-BC6C-9C34-AA27-EA312F86DD16}"/>
              </a:ext>
            </a:extLst>
          </p:cNvPr>
          <p:cNvSpPr txBox="1">
            <a:spLocks/>
          </p:cNvSpPr>
          <p:nvPr/>
        </p:nvSpPr>
        <p:spPr>
          <a:xfrm>
            <a:off x="6282163" y="5793356"/>
            <a:ext cx="3812095" cy="95927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err="1">
                <a:solidFill>
                  <a:schemeClr val="bg1"/>
                </a:solidFill>
                <a:effectLst>
                  <a:outerShdw blurRad="50800" dist="38100" dir="18900000" algn="bl" rotWithShape="0">
                    <a:prstClr val="black">
                      <a:alpha val="40000"/>
                    </a:prstClr>
                  </a:outerShdw>
                </a:effectLst>
              </a:rPr>
              <a:t>MalharKrishna</a:t>
            </a:r>
            <a:r>
              <a:rPr lang="en-US" sz="1800" dirty="0">
                <a:solidFill>
                  <a:schemeClr val="bg1"/>
                </a:solidFill>
                <a:effectLst>
                  <a:outerShdw blurRad="50800" dist="38100" dir="18900000" algn="bl" rotWithShape="0">
                    <a:prstClr val="black">
                      <a:alpha val="40000"/>
                    </a:prstClr>
                  </a:outerShdw>
                </a:effectLst>
              </a:rPr>
              <a:t> </a:t>
            </a:r>
            <a:r>
              <a:rPr lang="en-US" sz="1800" dirty="0" err="1">
                <a:solidFill>
                  <a:schemeClr val="bg1"/>
                </a:solidFill>
                <a:effectLst>
                  <a:outerShdw blurRad="50800" dist="38100" dir="18900000" algn="bl" rotWithShape="0">
                    <a:prstClr val="black">
                      <a:alpha val="40000"/>
                    </a:prstClr>
                  </a:outerShdw>
                </a:effectLst>
              </a:rPr>
              <a:t>ShAH</a:t>
            </a:r>
            <a:endParaRPr lang="en-US" sz="1800" dirty="0">
              <a:solidFill>
                <a:schemeClr val="bg1"/>
              </a:solidFill>
              <a:effectLst>
                <a:outerShdw blurRad="50800" dist="38100" dir="18900000" algn="bl" rotWithShape="0">
                  <a:prstClr val="black">
                    <a:alpha val="40000"/>
                  </a:prstClr>
                </a:outerShdw>
              </a:effectLst>
            </a:endParaRPr>
          </a:p>
          <a:p>
            <a:r>
              <a:rPr lang="en-US" sz="1800" dirty="0">
                <a:solidFill>
                  <a:sysClr val="windowText" lastClr="000000"/>
                </a:solidFill>
                <a:effectLst>
                  <a:outerShdw blurRad="50800" dist="38100" dir="18900000" algn="bl" rotWithShape="0">
                    <a:prstClr val="black">
                      <a:alpha val="40000"/>
                    </a:prstClr>
                  </a:outerShdw>
                </a:effectLst>
              </a:rPr>
              <a:t>92200133016</a:t>
            </a:r>
          </a:p>
        </p:txBody>
      </p:sp>
      <p:sp>
        <p:nvSpPr>
          <p:cNvPr id="7" name="Title 1">
            <a:extLst>
              <a:ext uri="{FF2B5EF4-FFF2-40B4-BE49-F238E27FC236}">
                <a16:creationId xmlns:a16="http://schemas.microsoft.com/office/drawing/2014/main" id="{75D4B7B8-B06C-E2B0-B779-804D19F77D92}"/>
              </a:ext>
            </a:extLst>
          </p:cNvPr>
          <p:cNvSpPr txBox="1">
            <a:spLocks/>
          </p:cNvSpPr>
          <p:nvPr/>
        </p:nvSpPr>
        <p:spPr>
          <a:xfrm>
            <a:off x="7386163" y="4668343"/>
            <a:ext cx="3812095" cy="95927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err="1">
                <a:solidFill>
                  <a:schemeClr val="bg1"/>
                </a:solidFill>
                <a:effectLst>
                  <a:outerShdw blurRad="50800" dist="38100" dir="18900000" algn="bl" rotWithShape="0">
                    <a:prstClr val="black">
                      <a:alpha val="40000"/>
                    </a:prstClr>
                  </a:outerShdw>
                </a:effectLst>
              </a:rPr>
              <a:t>Dhruvi</a:t>
            </a:r>
            <a:r>
              <a:rPr lang="en-US" sz="1800" dirty="0">
                <a:solidFill>
                  <a:schemeClr val="bg1"/>
                </a:solidFill>
                <a:effectLst>
                  <a:outerShdw blurRad="50800" dist="38100" dir="18900000" algn="bl" rotWithShape="0">
                    <a:prstClr val="black">
                      <a:alpha val="40000"/>
                    </a:prstClr>
                  </a:outerShdw>
                </a:effectLst>
              </a:rPr>
              <a:t> PATEL</a:t>
            </a:r>
          </a:p>
          <a:p>
            <a:r>
              <a:rPr lang="en-US" sz="1800" dirty="0">
                <a:solidFill>
                  <a:sysClr val="windowText" lastClr="000000"/>
                </a:solidFill>
                <a:effectLst>
                  <a:outerShdw blurRad="50800" dist="38100" dir="18900000" algn="bl" rotWithShape="0">
                    <a:prstClr val="black">
                      <a:alpha val="40000"/>
                    </a:prstClr>
                  </a:outerShdw>
                </a:effectLst>
              </a:rPr>
              <a:t>92200133029</a:t>
            </a:r>
          </a:p>
        </p:txBody>
      </p:sp>
      <p:sp>
        <p:nvSpPr>
          <p:cNvPr id="8" name="Title 1">
            <a:extLst>
              <a:ext uri="{FF2B5EF4-FFF2-40B4-BE49-F238E27FC236}">
                <a16:creationId xmlns:a16="http://schemas.microsoft.com/office/drawing/2014/main" id="{53F2C50B-47EB-510D-B755-A9488F59E7DA}"/>
              </a:ext>
            </a:extLst>
          </p:cNvPr>
          <p:cNvSpPr txBox="1">
            <a:spLocks/>
          </p:cNvSpPr>
          <p:nvPr/>
        </p:nvSpPr>
        <p:spPr>
          <a:xfrm>
            <a:off x="2352095" y="5793356"/>
            <a:ext cx="3812095" cy="95927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a:solidFill>
                  <a:schemeClr val="bg1"/>
                </a:solidFill>
                <a:effectLst>
                  <a:outerShdw blurRad="50800" dist="38100" dir="18900000" algn="bl" rotWithShape="0">
                    <a:prstClr val="black">
                      <a:alpha val="40000"/>
                    </a:prstClr>
                  </a:outerShdw>
                </a:effectLst>
              </a:rPr>
              <a:t>Kirtan Makwana</a:t>
            </a:r>
          </a:p>
          <a:p>
            <a:r>
              <a:rPr lang="en-US" sz="1800" dirty="0">
                <a:solidFill>
                  <a:sysClr val="windowText" lastClr="000000"/>
                </a:solidFill>
                <a:effectLst>
                  <a:outerShdw blurRad="50800" dist="38100" dir="18900000" algn="bl" rotWithShape="0">
                    <a:prstClr val="black">
                      <a:alpha val="40000"/>
                    </a:prstClr>
                  </a:outerShdw>
                </a:effectLst>
              </a:rPr>
              <a:t>92200133031</a:t>
            </a:r>
          </a:p>
        </p:txBody>
      </p:sp>
      <p:sp>
        <p:nvSpPr>
          <p:cNvPr id="9" name="Title 1">
            <a:extLst>
              <a:ext uri="{FF2B5EF4-FFF2-40B4-BE49-F238E27FC236}">
                <a16:creationId xmlns:a16="http://schemas.microsoft.com/office/drawing/2014/main" id="{15FD97CF-FAFE-9BAF-694B-EF7B2ECA1B87}"/>
              </a:ext>
            </a:extLst>
          </p:cNvPr>
          <p:cNvSpPr txBox="1">
            <a:spLocks/>
          </p:cNvSpPr>
          <p:nvPr/>
        </p:nvSpPr>
        <p:spPr>
          <a:xfrm>
            <a:off x="4258142" y="3995394"/>
            <a:ext cx="3812095" cy="959278"/>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000" dirty="0" err="1">
                <a:solidFill>
                  <a:srgbClr val="202C8F"/>
                </a:solidFill>
                <a:effectLst>
                  <a:outerShdw blurRad="50800" dist="38100" dir="18900000" algn="bl" rotWithShape="0">
                    <a:prstClr val="black">
                      <a:alpha val="40000"/>
                    </a:prstClr>
                  </a:outerShdw>
                </a:effectLst>
              </a:rPr>
              <a:t>ArYAN</a:t>
            </a:r>
            <a:r>
              <a:rPr lang="en-US" sz="2000" dirty="0">
                <a:solidFill>
                  <a:srgbClr val="202C8F"/>
                </a:solidFill>
                <a:effectLst>
                  <a:outerShdw blurRad="50800" dist="38100" dir="18900000" algn="bl" rotWithShape="0">
                    <a:prstClr val="black">
                      <a:alpha val="40000"/>
                    </a:prstClr>
                  </a:outerShdw>
                </a:effectLst>
              </a:rPr>
              <a:t> </a:t>
            </a:r>
            <a:r>
              <a:rPr lang="en-US" sz="2000" dirty="0" err="1">
                <a:solidFill>
                  <a:srgbClr val="202C8F"/>
                </a:solidFill>
                <a:effectLst>
                  <a:outerShdw blurRad="50800" dist="38100" dir="18900000" algn="bl" rotWithShape="0">
                    <a:prstClr val="black">
                      <a:alpha val="40000"/>
                    </a:prstClr>
                  </a:outerShdw>
                </a:effectLst>
              </a:rPr>
              <a:t>LANghAnoja</a:t>
            </a:r>
            <a:endParaRPr lang="en-US" sz="2000" dirty="0">
              <a:solidFill>
                <a:srgbClr val="202C8F"/>
              </a:solidFill>
              <a:effectLst>
                <a:outerShdw blurRad="50800" dist="38100" dir="18900000" algn="bl" rotWithShape="0">
                  <a:prstClr val="black">
                    <a:alpha val="40000"/>
                  </a:prstClr>
                </a:outerShdw>
              </a:effectLst>
            </a:endParaRPr>
          </a:p>
          <a:p>
            <a:r>
              <a:rPr lang="en-US" sz="2000" dirty="0">
                <a:solidFill>
                  <a:sysClr val="windowText" lastClr="000000"/>
                </a:solidFill>
                <a:effectLst>
                  <a:outerShdw blurRad="50800" dist="38100" dir="18900000" algn="bl" rotWithShape="0">
                    <a:prstClr val="black">
                      <a:alpha val="40000"/>
                    </a:prstClr>
                  </a:outerShdw>
                </a:effectLst>
              </a:rPr>
              <a:t>92200133030</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9C932-2B50-1F1E-7446-801E833ED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6614F-E21D-3BF3-5DB5-F10B1F0BD346}"/>
              </a:ext>
            </a:extLst>
          </p:cNvPr>
          <p:cNvSpPr txBox="1">
            <a:spLocks/>
          </p:cNvSpPr>
          <p:nvPr/>
        </p:nvSpPr>
        <p:spPr>
          <a:xfrm>
            <a:off x="1310652" y="820708"/>
            <a:ext cx="9363456" cy="739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Railway Station Scenario SCAMPER chart</a:t>
            </a:r>
          </a:p>
        </p:txBody>
      </p:sp>
      <p:grpSp>
        <p:nvGrpSpPr>
          <p:cNvPr id="3" name="Group 2">
            <a:extLst>
              <a:ext uri="{FF2B5EF4-FFF2-40B4-BE49-F238E27FC236}">
                <a16:creationId xmlns:a16="http://schemas.microsoft.com/office/drawing/2014/main" id="{3D679578-585C-AA39-7009-9B53A236715B}"/>
              </a:ext>
            </a:extLst>
          </p:cNvPr>
          <p:cNvGrpSpPr/>
          <p:nvPr/>
        </p:nvGrpSpPr>
        <p:grpSpPr>
          <a:xfrm>
            <a:off x="8122075" y="2759301"/>
            <a:ext cx="2194560" cy="1077539"/>
            <a:chOff x="8921977" y="1433010"/>
            <a:chExt cx="2926080" cy="1436717"/>
          </a:xfrm>
        </p:grpSpPr>
        <p:sp>
          <p:nvSpPr>
            <p:cNvPr id="4" name="TextBox 3">
              <a:extLst>
                <a:ext uri="{FF2B5EF4-FFF2-40B4-BE49-F238E27FC236}">
                  <a16:creationId xmlns:a16="http://schemas.microsoft.com/office/drawing/2014/main" id="{3A4D4C00-B1D7-5C92-E302-9FC8A37B510F}"/>
                </a:ext>
              </a:extLst>
            </p:cNvPr>
            <p:cNvSpPr txBox="1"/>
            <p:nvPr/>
          </p:nvSpPr>
          <p:spPr>
            <a:xfrm>
              <a:off x="8921977" y="1433010"/>
              <a:ext cx="2926080" cy="533480"/>
            </a:xfrm>
            <a:prstGeom prst="rect">
              <a:avLst/>
            </a:prstGeom>
            <a:noFill/>
          </p:spPr>
          <p:txBody>
            <a:bodyPr wrap="square" lIns="0" rIns="0" rtlCol="0" anchor="b">
              <a:spAutoFit/>
            </a:bodyPr>
            <a:lstStyle/>
            <a:p>
              <a:r>
                <a:rPr lang="en-US" sz="2000" b="1" noProof="1">
                  <a:solidFill>
                    <a:schemeClr val="accent3">
                      <a:lumMod val="75000"/>
                    </a:schemeClr>
                  </a:solidFill>
                </a:rPr>
                <a:t>P</a:t>
              </a:r>
            </a:p>
          </p:txBody>
        </p:sp>
        <p:sp>
          <p:nvSpPr>
            <p:cNvPr id="5" name="TextBox 4">
              <a:extLst>
                <a:ext uri="{FF2B5EF4-FFF2-40B4-BE49-F238E27FC236}">
                  <a16:creationId xmlns:a16="http://schemas.microsoft.com/office/drawing/2014/main" id="{3A0C2D14-9694-29C1-C5AC-A824C1D4E308}"/>
                </a:ext>
              </a:extLst>
            </p:cNvPr>
            <p:cNvSpPr txBox="1"/>
            <p:nvPr/>
          </p:nvSpPr>
          <p:spPr>
            <a:xfrm>
              <a:off x="8921977" y="1925881"/>
              <a:ext cx="2926080" cy="943846"/>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This element involves thinking about how a product or process could be repurposed or used in a context for which it wasn't originally intended.</a:t>
              </a:r>
            </a:p>
          </p:txBody>
        </p:sp>
      </p:grpSp>
      <p:grpSp>
        <p:nvGrpSpPr>
          <p:cNvPr id="6" name="Group 5">
            <a:extLst>
              <a:ext uri="{FF2B5EF4-FFF2-40B4-BE49-F238E27FC236}">
                <a16:creationId xmlns:a16="http://schemas.microsoft.com/office/drawing/2014/main" id="{B9A6BF36-4A49-F326-BF45-B9A9969310DC}"/>
              </a:ext>
            </a:extLst>
          </p:cNvPr>
          <p:cNvGrpSpPr/>
          <p:nvPr/>
        </p:nvGrpSpPr>
        <p:grpSpPr>
          <a:xfrm>
            <a:off x="8122075" y="5073066"/>
            <a:ext cx="2194560" cy="1077539"/>
            <a:chOff x="8921977" y="4039671"/>
            <a:chExt cx="2926080" cy="1436719"/>
          </a:xfrm>
        </p:grpSpPr>
        <p:sp>
          <p:nvSpPr>
            <p:cNvPr id="7" name="TextBox 6">
              <a:extLst>
                <a:ext uri="{FF2B5EF4-FFF2-40B4-BE49-F238E27FC236}">
                  <a16:creationId xmlns:a16="http://schemas.microsoft.com/office/drawing/2014/main" id="{8D9A7E82-DD92-6DFE-118A-B30A9370173D}"/>
                </a:ext>
              </a:extLst>
            </p:cNvPr>
            <p:cNvSpPr txBox="1"/>
            <p:nvPr/>
          </p:nvSpPr>
          <p:spPr>
            <a:xfrm>
              <a:off x="8921977" y="4039671"/>
              <a:ext cx="2926080" cy="533480"/>
            </a:xfrm>
            <a:prstGeom prst="rect">
              <a:avLst/>
            </a:prstGeom>
            <a:noFill/>
          </p:spPr>
          <p:txBody>
            <a:bodyPr wrap="square" lIns="0" rIns="0" rtlCol="0" anchor="b">
              <a:spAutoFit/>
            </a:bodyPr>
            <a:lstStyle/>
            <a:p>
              <a:r>
                <a:rPr lang="en-US" sz="2000" b="1" noProof="1">
                  <a:solidFill>
                    <a:schemeClr val="accent4">
                      <a:lumMod val="75000"/>
                    </a:schemeClr>
                  </a:solidFill>
                </a:rPr>
                <a:t>R</a:t>
              </a:r>
            </a:p>
          </p:txBody>
        </p:sp>
        <p:sp>
          <p:nvSpPr>
            <p:cNvPr id="8" name="TextBox 7">
              <a:extLst>
                <a:ext uri="{FF2B5EF4-FFF2-40B4-BE49-F238E27FC236}">
                  <a16:creationId xmlns:a16="http://schemas.microsoft.com/office/drawing/2014/main" id="{847E31E5-5B6E-C01C-80A6-5F96E1CD6300}"/>
                </a:ext>
              </a:extLst>
            </p:cNvPr>
            <p:cNvSpPr txBox="1"/>
            <p:nvPr/>
          </p:nvSpPr>
          <p:spPr>
            <a:xfrm>
              <a:off x="8921977" y="4532542"/>
              <a:ext cx="2926080" cy="943848"/>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This principle suggests looking at the opposite of what you currently do, or rearranging components to see if a better solution emerges.</a:t>
              </a:r>
            </a:p>
          </p:txBody>
        </p:sp>
      </p:grpSp>
      <p:grpSp>
        <p:nvGrpSpPr>
          <p:cNvPr id="9" name="Group 8">
            <a:extLst>
              <a:ext uri="{FF2B5EF4-FFF2-40B4-BE49-F238E27FC236}">
                <a16:creationId xmlns:a16="http://schemas.microsoft.com/office/drawing/2014/main" id="{120A15BF-5F1A-307A-84E0-6C745E4A2EA0}"/>
              </a:ext>
            </a:extLst>
          </p:cNvPr>
          <p:cNvGrpSpPr/>
          <p:nvPr/>
        </p:nvGrpSpPr>
        <p:grpSpPr>
          <a:xfrm>
            <a:off x="8122075" y="1666425"/>
            <a:ext cx="2194560" cy="923652"/>
            <a:chOff x="8921977" y="1433010"/>
            <a:chExt cx="2926080" cy="1231534"/>
          </a:xfrm>
        </p:grpSpPr>
        <p:sp>
          <p:nvSpPr>
            <p:cNvPr id="10" name="TextBox 9">
              <a:extLst>
                <a:ext uri="{FF2B5EF4-FFF2-40B4-BE49-F238E27FC236}">
                  <a16:creationId xmlns:a16="http://schemas.microsoft.com/office/drawing/2014/main" id="{3C95B355-5836-68EA-E1DB-087C59792BBD}"/>
                </a:ext>
              </a:extLst>
            </p:cNvPr>
            <p:cNvSpPr txBox="1"/>
            <p:nvPr/>
          </p:nvSpPr>
          <p:spPr>
            <a:xfrm>
              <a:off x="8921977" y="1433010"/>
              <a:ext cx="2926080" cy="533480"/>
            </a:xfrm>
            <a:prstGeom prst="rect">
              <a:avLst/>
            </a:prstGeom>
            <a:noFill/>
          </p:spPr>
          <p:txBody>
            <a:bodyPr wrap="square" lIns="0" rIns="0" rtlCol="0" anchor="b">
              <a:spAutoFit/>
            </a:bodyPr>
            <a:lstStyle/>
            <a:p>
              <a:r>
                <a:rPr lang="en-US" sz="2000" b="1" noProof="1">
                  <a:solidFill>
                    <a:schemeClr val="accent2">
                      <a:lumMod val="75000"/>
                    </a:schemeClr>
                  </a:solidFill>
                </a:rPr>
                <a:t>M</a:t>
              </a:r>
            </a:p>
          </p:txBody>
        </p:sp>
        <p:sp>
          <p:nvSpPr>
            <p:cNvPr id="11" name="TextBox 10">
              <a:extLst>
                <a:ext uri="{FF2B5EF4-FFF2-40B4-BE49-F238E27FC236}">
                  <a16:creationId xmlns:a16="http://schemas.microsoft.com/office/drawing/2014/main" id="{13988757-BC85-A047-4F23-0E196D87ABCB}"/>
                </a:ext>
              </a:extLst>
            </p:cNvPr>
            <p:cNvSpPr txBox="1"/>
            <p:nvPr/>
          </p:nvSpPr>
          <p:spPr>
            <a:xfrm>
              <a:off x="8921977" y="1925881"/>
              <a:ext cx="2926080" cy="738663"/>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Modification encourages tweaking elements to improve a product or process, focusing on change in form, shape, or attributes.</a:t>
              </a:r>
            </a:p>
          </p:txBody>
        </p:sp>
      </p:grpSp>
      <p:grpSp>
        <p:nvGrpSpPr>
          <p:cNvPr id="12" name="Group 11">
            <a:extLst>
              <a:ext uri="{FF2B5EF4-FFF2-40B4-BE49-F238E27FC236}">
                <a16:creationId xmlns:a16="http://schemas.microsoft.com/office/drawing/2014/main" id="{AAED3B54-6B89-AA32-38D4-58EE029ED9CE}"/>
              </a:ext>
            </a:extLst>
          </p:cNvPr>
          <p:cNvGrpSpPr/>
          <p:nvPr/>
        </p:nvGrpSpPr>
        <p:grpSpPr>
          <a:xfrm>
            <a:off x="8122075" y="3916185"/>
            <a:ext cx="2194560" cy="1077539"/>
            <a:chOff x="8921977" y="4039671"/>
            <a:chExt cx="2926080" cy="1436717"/>
          </a:xfrm>
        </p:grpSpPr>
        <p:sp>
          <p:nvSpPr>
            <p:cNvPr id="13" name="TextBox 12">
              <a:extLst>
                <a:ext uri="{FF2B5EF4-FFF2-40B4-BE49-F238E27FC236}">
                  <a16:creationId xmlns:a16="http://schemas.microsoft.com/office/drawing/2014/main" id="{AEA32E83-57C5-6B31-0A1A-FA5A435095E4}"/>
                </a:ext>
              </a:extLst>
            </p:cNvPr>
            <p:cNvSpPr txBox="1"/>
            <p:nvPr/>
          </p:nvSpPr>
          <p:spPr>
            <a:xfrm>
              <a:off x="8921977" y="4039671"/>
              <a:ext cx="2926080" cy="533480"/>
            </a:xfrm>
            <a:prstGeom prst="rect">
              <a:avLst/>
            </a:prstGeom>
            <a:noFill/>
          </p:spPr>
          <p:txBody>
            <a:bodyPr wrap="square" lIns="0" rIns="0" rtlCol="0" anchor="b">
              <a:spAutoFit/>
            </a:bodyPr>
            <a:lstStyle/>
            <a:p>
              <a:r>
                <a:rPr lang="en-US" sz="2000" b="1" noProof="1">
                  <a:solidFill>
                    <a:schemeClr val="accent5"/>
                  </a:solidFill>
                </a:rPr>
                <a:t>E</a:t>
              </a:r>
            </a:p>
          </p:txBody>
        </p:sp>
        <p:sp>
          <p:nvSpPr>
            <p:cNvPr id="14" name="TextBox 13">
              <a:extLst>
                <a:ext uri="{FF2B5EF4-FFF2-40B4-BE49-F238E27FC236}">
                  <a16:creationId xmlns:a16="http://schemas.microsoft.com/office/drawing/2014/main" id="{788DEC1D-FF3E-C191-8F33-9247DE2B6DD0}"/>
                </a:ext>
              </a:extLst>
            </p:cNvPr>
            <p:cNvSpPr txBox="1"/>
            <p:nvPr/>
          </p:nvSpPr>
          <p:spPr>
            <a:xfrm>
              <a:off x="8921977" y="4532542"/>
              <a:ext cx="2926080" cy="943846"/>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Elimination focuses on simplifying by removing unnecessary or less effective elements – or even elements that might SEEM important.</a:t>
              </a:r>
            </a:p>
          </p:txBody>
        </p:sp>
      </p:grpSp>
      <p:grpSp>
        <p:nvGrpSpPr>
          <p:cNvPr id="15" name="Group 14">
            <a:extLst>
              <a:ext uri="{FF2B5EF4-FFF2-40B4-BE49-F238E27FC236}">
                <a16:creationId xmlns:a16="http://schemas.microsoft.com/office/drawing/2014/main" id="{9B7524DD-65D4-66F9-799D-2D40CAD30145}"/>
              </a:ext>
            </a:extLst>
          </p:cNvPr>
          <p:cNvGrpSpPr/>
          <p:nvPr/>
        </p:nvGrpSpPr>
        <p:grpSpPr>
          <a:xfrm>
            <a:off x="1680294" y="3401752"/>
            <a:ext cx="2194560" cy="923652"/>
            <a:chOff x="8921977" y="1433010"/>
            <a:chExt cx="2926080" cy="1231534"/>
          </a:xfrm>
        </p:grpSpPr>
        <p:sp>
          <p:nvSpPr>
            <p:cNvPr id="16" name="TextBox 15">
              <a:extLst>
                <a:ext uri="{FF2B5EF4-FFF2-40B4-BE49-F238E27FC236}">
                  <a16:creationId xmlns:a16="http://schemas.microsoft.com/office/drawing/2014/main" id="{C5729836-7D81-1B18-457D-E3F6F5C33357}"/>
                </a:ext>
              </a:extLst>
            </p:cNvPr>
            <p:cNvSpPr txBox="1"/>
            <p:nvPr/>
          </p:nvSpPr>
          <p:spPr>
            <a:xfrm>
              <a:off x="8921977" y="1433010"/>
              <a:ext cx="2926080" cy="533480"/>
            </a:xfrm>
            <a:prstGeom prst="rect">
              <a:avLst/>
            </a:prstGeom>
            <a:noFill/>
          </p:spPr>
          <p:txBody>
            <a:bodyPr wrap="square" lIns="0" rIns="0" rtlCol="0" anchor="b">
              <a:spAutoFit/>
            </a:bodyPr>
            <a:lstStyle/>
            <a:p>
              <a:pPr algn="r"/>
              <a:r>
                <a:rPr lang="en-US" sz="2000" b="1" noProof="1">
                  <a:solidFill>
                    <a:srgbClr val="EB1E42"/>
                  </a:solidFill>
                </a:rPr>
                <a:t>C</a:t>
              </a:r>
            </a:p>
          </p:txBody>
        </p:sp>
        <p:sp>
          <p:nvSpPr>
            <p:cNvPr id="17" name="TextBox 16">
              <a:extLst>
                <a:ext uri="{FF2B5EF4-FFF2-40B4-BE49-F238E27FC236}">
                  <a16:creationId xmlns:a16="http://schemas.microsoft.com/office/drawing/2014/main" id="{21D212FF-98F6-B51A-8210-65275C5F4738}"/>
                </a:ext>
              </a:extLst>
            </p:cNvPr>
            <p:cNvSpPr txBox="1"/>
            <p:nvPr/>
          </p:nvSpPr>
          <p:spPr>
            <a:xfrm>
              <a:off x="8921977" y="1925881"/>
              <a:ext cx="2926080" cy="738663"/>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Combining involves merging elements of two or more products or processes to create something new or to enhance functionality.</a:t>
              </a:r>
            </a:p>
          </p:txBody>
        </p:sp>
      </p:grpSp>
      <p:grpSp>
        <p:nvGrpSpPr>
          <p:cNvPr id="18" name="Group 17">
            <a:extLst>
              <a:ext uri="{FF2B5EF4-FFF2-40B4-BE49-F238E27FC236}">
                <a16:creationId xmlns:a16="http://schemas.microsoft.com/office/drawing/2014/main" id="{D2607A36-327A-041E-E331-485BEE7B0497}"/>
              </a:ext>
            </a:extLst>
          </p:cNvPr>
          <p:cNvGrpSpPr/>
          <p:nvPr/>
        </p:nvGrpSpPr>
        <p:grpSpPr>
          <a:xfrm>
            <a:off x="1680294" y="4558636"/>
            <a:ext cx="2194560" cy="1077539"/>
            <a:chOff x="8921977" y="4039671"/>
            <a:chExt cx="2926080" cy="1436717"/>
          </a:xfrm>
        </p:grpSpPr>
        <p:sp>
          <p:nvSpPr>
            <p:cNvPr id="19" name="TextBox 18">
              <a:extLst>
                <a:ext uri="{FF2B5EF4-FFF2-40B4-BE49-F238E27FC236}">
                  <a16:creationId xmlns:a16="http://schemas.microsoft.com/office/drawing/2014/main" id="{28A1FAEB-56BA-04EB-BD3A-199729EDB502}"/>
                </a:ext>
              </a:extLst>
            </p:cNvPr>
            <p:cNvSpPr txBox="1"/>
            <p:nvPr/>
          </p:nvSpPr>
          <p:spPr>
            <a:xfrm>
              <a:off x="8921977" y="4039671"/>
              <a:ext cx="2926080" cy="533480"/>
            </a:xfrm>
            <a:prstGeom prst="rect">
              <a:avLst/>
            </a:prstGeom>
            <a:noFill/>
          </p:spPr>
          <p:txBody>
            <a:bodyPr wrap="square" lIns="0" rIns="0" rtlCol="0" anchor="b">
              <a:spAutoFit/>
            </a:bodyPr>
            <a:lstStyle/>
            <a:p>
              <a:pPr algn="r"/>
              <a:r>
                <a:rPr lang="en-US" sz="2000" b="1" noProof="1">
                  <a:solidFill>
                    <a:schemeClr val="accent6">
                      <a:lumMod val="75000"/>
                    </a:schemeClr>
                  </a:solidFill>
                </a:rPr>
                <a:t>A</a:t>
              </a:r>
            </a:p>
          </p:txBody>
        </p:sp>
        <p:sp>
          <p:nvSpPr>
            <p:cNvPr id="20" name="TextBox 19">
              <a:extLst>
                <a:ext uri="{FF2B5EF4-FFF2-40B4-BE49-F238E27FC236}">
                  <a16:creationId xmlns:a16="http://schemas.microsoft.com/office/drawing/2014/main" id="{E87392CF-99A2-95B4-9D3E-80677896BE50}"/>
                </a:ext>
              </a:extLst>
            </p:cNvPr>
            <p:cNvSpPr txBox="1"/>
            <p:nvPr/>
          </p:nvSpPr>
          <p:spPr>
            <a:xfrm>
              <a:off x="8921977" y="4532542"/>
              <a:ext cx="2926080" cy="943846"/>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Adaptation asks us to consider how elements of one product or process can be adjusted or repurposed to serve another function. </a:t>
              </a:r>
            </a:p>
          </p:txBody>
        </p:sp>
      </p:grpSp>
      <p:grpSp>
        <p:nvGrpSpPr>
          <p:cNvPr id="21" name="Group 20">
            <a:extLst>
              <a:ext uri="{FF2B5EF4-FFF2-40B4-BE49-F238E27FC236}">
                <a16:creationId xmlns:a16="http://schemas.microsoft.com/office/drawing/2014/main" id="{95B3459F-1F68-D939-FD51-84F08C7A6FBD}"/>
              </a:ext>
            </a:extLst>
          </p:cNvPr>
          <p:cNvGrpSpPr/>
          <p:nvPr/>
        </p:nvGrpSpPr>
        <p:grpSpPr>
          <a:xfrm>
            <a:off x="1680294" y="2244867"/>
            <a:ext cx="2194560" cy="923652"/>
            <a:chOff x="8921977" y="1433010"/>
            <a:chExt cx="2926080" cy="1231534"/>
          </a:xfrm>
        </p:grpSpPr>
        <p:sp>
          <p:nvSpPr>
            <p:cNvPr id="22" name="TextBox 21">
              <a:extLst>
                <a:ext uri="{FF2B5EF4-FFF2-40B4-BE49-F238E27FC236}">
                  <a16:creationId xmlns:a16="http://schemas.microsoft.com/office/drawing/2014/main" id="{E6380A66-AB68-8C19-0360-457DC7946FC9}"/>
                </a:ext>
              </a:extLst>
            </p:cNvPr>
            <p:cNvSpPr txBox="1"/>
            <p:nvPr/>
          </p:nvSpPr>
          <p:spPr>
            <a:xfrm>
              <a:off x="8921977" y="1433010"/>
              <a:ext cx="2926080" cy="533480"/>
            </a:xfrm>
            <a:prstGeom prst="rect">
              <a:avLst/>
            </a:prstGeom>
            <a:noFill/>
          </p:spPr>
          <p:txBody>
            <a:bodyPr wrap="square" lIns="0" rIns="0" rtlCol="0" anchor="b">
              <a:spAutoFit/>
            </a:bodyPr>
            <a:lstStyle/>
            <a:p>
              <a:pPr algn="r"/>
              <a:r>
                <a:rPr lang="en-US" sz="2000" b="1" noProof="1">
                  <a:solidFill>
                    <a:schemeClr val="tx2"/>
                  </a:solidFill>
                </a:rPr>
                <a:t>S</a:t>
              </a:r>
            </a:p>
          </p:txBody>
        </p:sp>
        <p:sp>
          <p:nvSpPr>
            <p:cNvPr id="23" name="TextBox 22">
              <a:extLst>
                <a:ext uri="{FF2B5EF4-FFF2-40B4-BE49-F238E27FC236}">
                  <a16:creationId xmlns:a16="http://schemas.microsoft.com/office/drawing/2014/main" id="{01A4B430-5533-73C2-5BE0-5D411F17B104}"/>
                </a:ext>
              </a:extLst>
            </p:cNvPr>
            <p:cNvSpPr txBox="1"/>
            <p:nvPr/>
          </p:nvSpPr>
          <p:spPr>
            <a:xfrm>
              <a:off x="8921977" y="1925881"/>
              <a:ext cx="2926080" cy="738663"/>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The notion of substitution is about asking what elements of a product or process can be replaced without diminishing its value</a:t>
              </a:r>
            </a:p>
          </p:txBody>
        </p:sp>
      </p:grpSp>
      <p:sp>
        <p:nvSpPr>
          <p:cNvPr id="24" name="Freeform: Shape 23">
            <a:extLst>
              <a:ext uri="{FF2B5EF4-FFF2-40B4-BE49-F238E27FC236}">
                <a16:creationId xmlns:a16="http://schemas.microsoft.com/office/drawing/2014/main" id="{D7BD8AF6-4D42-D9BE-26D9-D0ADEFED6D13}"/>
              </a:ext>
            </a:extLst>
          </p:cNvPr>
          <p:cNvSpPr/>
          <p:nvPr/>
        </p:nvSpPr>
        <p:spPr>
          <a:xfrm>
            <a:off x="4898918" y="2031070"/>
            <a:ext cx="1041414" cy="1598222"/>
          </a:xfrm>
          <a:custGeom>
            <a:avLst/>
            <a:gdLst>
              <a:gd name="connsiteX0" fmla="*/ 737842 w 1558863"/>
              <a:gd name="connsiteY0" fmla="*/ 984 h 2392333"/>
              <a:gd name="connsiteX1" fmla="*/ 1477069 w 1558863"/>
              <a:gd name="connsiteY1" fmla="*/ 438904 h 2392333"/>
              <a:gd name="connsiteX2" fmla="*/ 1553851 w 1558863"/>
              <a:gd name="connsiteY2" fmla="*/ 737842 h 2392333"/>
              <a:gd name="connsiteX3" fmla="*/ 1552623 w 1558863"/>
              <a:gd name="connsiteY3" fmla="*/ 764158 h 2392333"/>
              <a:gd name="connsiteX4" fmla="*/ 1555507 w 1558863"/>
              <a:gd name="connsiteY4" fmla="*/ 762762 h 2392333"/>
              <a:gd name="connsiteX5" fmla="*/ 1558863 w 1558863"/>
              <a:gd name="connsiteY5" fmla="*/ 2392333 h 2392333"/>
              <a:gd name="connsiteX6" fmla="*/ 283028 w 1558863"/>
              <a:gd name="connsiteY6" fmla="*/ 1378427 h 2392333"/>
              <a:gd name="connsiteX7" fmla="*/ 285911 w 1558863"/>
              <a:gd name="connsiteY7" fmla="*/ 1377033 h 2392333"/>
              <a:gd name="connsiteX8" fmla="*/ 264514 w 1558863"/>
              <a:gd name="connsiteY8" fmla="*/ 1361664 h 2392333"/>
              <a:gd name="connsiteX9" fmla="*/ 77767 w 1558863"/>
              <a:gd name="connsiteY9" fmla="*/ 1115930 h 2392333"/>
              <a:gd name="connsiteX10" fmla="*/ 438905 w 1558863"/>
              <a:gd name="connsiteY10" fmla="*/ 77766 h 2392333"/>
              <a:gd name="connsiteX11" fmla="*/ 737842 w 1558863"/>
              <a:gd name="connsiteY11" fmla="*/ 984 h 239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863" h="2392333">
                <a:moveTo>
                  <a:pt x="737842" y="984"/>
                </a:moveTo>
                <a:cubicBezTo>
                  <a:pt x="1040347" y="-14301"/>
                  <a:pt x="1336852" y="149099"/>
                  <a:pt x="1477069" y="438904"/>
                </a:cubicBezTo>
                <a:cubicBezTo>
                  <a:pt x="1523808" y="535506"/>
                  <a:pt x="1548757" y="637007"/>
                  <a:pt x="1553851" y="737842"/>
                </a:cubicBezTo>
                <a:lnTo>
                  <a:pt x="1552623" y="764158"/>
                </a:lnTo>
                <a:lnTo>
                  <a:pt x="1555507" y="762762"/>
                </a:lnTo>
                <a:lnTo>
                  <a:pt x="1558863" y="2392333"/>
                </a:lnTo>
                <a:lnTo>
                  <a:pt x="283028" y="1378427"/>
                </a:lnTo>
                <a:lnTo>
                  <a:pt x="285911" y="1377033"/>
                </a:lnTo>
                <a:lnTo>
                  <a:pt x="264514" y="1361664"/>
                </a:lnTo>
                <a:cubicBezTo>
                  <a:pt x="188610" y="1295088"/>
                  <a:pt x="124506" y="1212532"/>
                  <a:pt x="77767" y="1115930"/>
                </a:cubicBezTo>
                <a:cubicBezTo>
                  <a:pt x="-109189" y="729523"/>
                  <a:pt x="52498" y="264722"/>
                  <a:pt x="438905" y="77766"/>
                </a:cubicBezTo>
                <a:cubicBezTo>
                  <a:pt x="535506" y="31027"/>
                  <a:pt x="637008" y="6079"/>
                  <a:pt x="737842" y="984"/>
                </a:cubicBezTo>
                <a:close/>
              </a:path>
            </a:pathLst>
          </a:custGeom>
          <a:solidFill>
            <a:srgbClr val="212121"/>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5" name="Freeform: Shape 24">
            <a:extLst>
              <a:ext uri="{FF2B5EF4-FFF2-40B4-BE49-F238E27FC236}">
                <a16:creationId xmlns:a16="http://schemas.microsoft.com/office/drawing/2014/main" id="{9809E653-5083-7629-3A43-171E72930ECE}"/>
              </a:ext>
            </a:extLst>
          </p:cNvPr>
          <p:cNvSpPr/>
          <p:nvPr/>
        </p:nvSpPr>
        <p:spPr>
          <a:xfrm>
            <a:off x="5043591" y="2175741"/>
            <a:ext cx="749380" cy="749381"/>
          </a:xfrm>
          <a:custGeom>
            <a:avLst/>
            <a:gdLst>
              <a:gd name="connsiteX0" fmla="*/ 532312 w 1121726"/>
              <a:gd name="connsiteY0" fmla="*/ 711 h 1121727"/>
              <a:gd name="connsiteX1" fmla="*/ 1065622 w 1121726"/>
              <a:gd name="connsiteY1" fmla="*/ 316646 h 1121727"/>
              <a:gd name="connsiteX2" fmla="*/ 805081 w 1121726"/>
              <a:gd name="connsiteY2" fmla="*/ 1065623 h 1121727"/>
              <a:gd name="connsiteX3" fmla="*/ 56105 w 1121726"/>
              <a:gd name="connsiteY3" fmla="*/ 805082 h 1121727"/>
              <a:gd name="connsiteX4" fmla="*/ 316645 w 1121726"/>
              <a:gd name="connsiteY4" fmla="*/ 56105 h 1121727"/>
              <a:gd name="connsiteX5" fmla="*/ 532312 w 1121726"/>
              <a:gd name="connsiteY5" fmla="*/ 711 h 112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726" h="1121727">
                <a:moveTo>
                  <a:pt x="532312" y="711"/>
                </a:moveTo>
                <a:cubicBezTo>
                  <a:pt x="750552" y="-10316"/>
                  <a:pt x="964464" y="107568"/>
                  <a:pt x="1065622" y="316646"/>
                </a:cubicBezTo>
                <a:cubicBezTo>
                  <a:pt x="1200500" y="595416"/>
                  <a:pt x="1083852" y="930745"/>
                  <a:pt x="805081" y="1065623"/>
                </a:cubicBezTo>
                <a:cubicBezTo>
                  <a:pt x="526311" y="1200500"/>
                  <a:pt x="190982" y="1083852"/>
                  <a:pt x="56105" y="805082"/>
                </a:cubicBezTo>
                <a:cubicBezTo>
                  <a:pt x="-78773" y="526312"/>
                  <a:pt x="37875" y="190983"/>
                  <a:pt x="316645" y="56105"/>
                </a:cubicBezTo>
                <a:cubicBezTo>
                  <a:pt x="386338" y="22386"/>
                  <a:pt x="459565" y="4387"/>
                  <a:pt x="532312" y="711"/>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grpSp>
        <p:nvGrpSpPr>
          <p:cNvPr id="26" name="Group 25">
            <a:extLst>
              <a:ext uri="{FF2B5EF4-FFF2-40B4-BE49-F238E27FC236}">
                <a16:creationId xmlns:a16="http://schemas.microsoft.com/office/drawing/2014/main" id="{CC7DF7E2-0958-C56C-CD6C-FE62427E09D7}"/>
              </a:ext>
            </a:extLst>
          </p:cNvPr>
          <p:cNvGrpSpPr/>
          <p:nvPr/>
        </p:nvGrpSpPr>
        <p:grpSpPr>
          <a:xfrm>
            <a:off x="4146805" y="2941642"/>
            <a:ext cx="1793528" cy="1038713"/>
            <a:chOff x="3627120" y="2252430"/>
            <a:chExt cx="2391371" cy="1384951"/>
          </a:xfrm>
        </p:grpSpPr>
        <p:sp>
          <p:nvSpPr>
            <p:cNvPr id="27" name="Freeform: Shape 26">
              <a:extLst>
                <a:ext uri="{FF2B5EF4-FFF2-40B4-BE49-F238E27FC236}">
                  <a16:creationId xmlns:a16="http://schemas.microsoft.com/office/drawing/2014/main" id="{1AC5990B-3495-4FAC-2495-177695CD8339}"/>
                </a:ext>
              </a:extLst>
            </p:cNvPr>
            <p:cNvSpPr/>
            <p:nvPr/>
          </p:nvSpPr>
          <p:spPr>
            <a:xfrm>
              <a:off x="3627120" y="2252430"/>
              <a:ext cx="2251049" cy="1384951"/>
            </a:xfrm>
            <a:custGeom>
              <a:avLst/>
              <a:gdLst>
                <a:gd name="connsiteX0" fmla="*/ 792860 w 2527148"/>
                <a:gd name="connsiteY0" fmla="*/ 169 h 1554819"/>
                <a:gd name="connsiteX1" fmla="*/ 949119 w 2527148"/>
                <a:gd name="connsiteY1" fmla="*/ 19374 h 1554819"/>
                <a:gd name="connsiteX2" fmla="*/ 1230687 w 2527148"/>
                <a:gd name="connsiteY2" fmla="*/ 145782 h 1554819"/>
                <a:gd name="connsiteX3" fmla="*/ 1250492 w 2527148"/>
                <a:gd name="connsiteY3" fmla="*/ 163154 h 1554819"/>
                <a:gd name="connsiteX4" fmla="*/ 1251200 w 2527148"/>
                <a:gd name="connsiteY4" fmla="*/ 160029 h 1554819"/>
                <a:gd name="connsiteX5" fmla="*/ 2527148 w 2527148"/>
                <a:gd name="connsiteY5" fmla="*/ 1173671 h 1554819"/>
                <a:gd name="connsiteX6" fmla="*/ 938904 w 2527148"/>
                <a:gd name="connsiteY6" fmla="*/ 1538695 h 1554819"/>
                <a:gd name="connsiteX7" fmla="*/ 939612 w 2527148"/>
                <a:gd name="connsiteY7" fmla="*/ 1535571 h 1554819"/>
                <a:gd name="connsiteX8" fmla="*/ 914254 w 2527148"/>
                <a:gd name="connsiteY8" fmla="*/ 1542713 h 1554819"/>
                <a:gd name="connsiteX9" fmla="*/ 605699 w 2527148"/>
                <a:gd name="connsiteY9" fmla="*/ 1535446 h 1554819"/>
                <a:gd name="connsiteX10" fmla="*/ 19373 w 2527148"/>
                <a:gd name="connsiteY10" fmla="*/ 605700 h 1554819"/>
                <a:gd name="connsiteX11" fmla="*/ 792860 w 2527148"/>
                <a:gd name="connsiteY11" fmla="*/ 169 h 15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7148" h="1554819">
                  <a:moveTo>
                    <a:pt x="792860" y="169"/>
                  </a:moveTo>
                  <a:cubicBezTo>
                    <a:pt x="844493" y="1250"/>
                    <a:pt x="896787" y="7520"/>
                    <a:pt x="949119" y="19374"/>
                  </a:cubicBezTo>
                  <a:cubicBezTo>
                    <a:pt x="1053782" y="43083"/>
                    <a:pt x="1148686" y="86880"/>
                    <a:pt x="1230687" y="145782"/>
                  </a:cubicBezTo>
                  <a:lnTo>
                    <a:pt x="1250492" y="163154"/>
                  </a:lnTo>
                  <a:lnTo>
                    <a:pt x="1251200" y="160029"/>
                  </a:lnTo>
                  <a:lnTo>
                    <a:pt x="2527148" y="1173671"/>
                  </a:lnTo>
                  <a:lnTo>
                    <a:pt x="938904" y="1538695"/>
                  </a:lnTo>
                  <a:lnTo>
                    <a:pt x="939612" y="1535571"/>
                  </a:lnTo>
                  <a:lnTo>
                    <a:pt x="914254" y="1542713"/>
                  </a:lnTo>
                  <a:cubicBezTo>
                    <a:pt x="814875" y="1560528"/>
                    <a:pt x="710361" y="1559154"/>
                    <a:pt x="605699" y="1535446"/>
                  </a:cubicBezTo>
                  <a:cubicBezTo>
                    <a:pt x="187047" y="1440613"/>
                    <a:pt x="-75459" y="1024352"/>
                    <a:pt x="19373" y="605700"/>
                  </a:cubicBezTo>
                  <a:cubicBezTo>
                    <a:pt x="102352" y="239380"/>
                    <a:pt x="431424" y="-7392"/>
                    <a:pt x="792860" y="169"/>
                  </a:cubicBezTo>
                  <a:close/>
                </a:path>
              </a:pathLst>
            </a:custGeom>
            <a:solidFill>
              <a:srgbClr val="EB1E42"/>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8" name="Freeform: Shape 27">
              <a:extLst>
                <a:ext uri="{FF2B5EF4-FFF2-40B4-BE49-F238E27FC236}">
                  <a16:creationId xmlns:a16="http://schemas.microsoft.com/office/drawing/2014/main" id="{5F717205-BA49-E888-200F-A106C799B46C}"/>
                </a:ext>
              </a:extLst>
            </p:cNvPr>
            <p:cNvSpPr/>
            <p:nvPr/>
          </p:nvSpPr>
          <p:spPr>
            <a:xfrm>
              <a:off x="3820013" y="2445323"/>
              <a:ext cx="999164" cy="999164"/>
            </a:xfrm>
            <a:custGeom>
              <a:avLst/>
              <a:gdLst>
                <a:gd name="connsiteX0" fmla="*/ 572006 w 1121715"/>
                <a:gd name="connsiteY0" fmla="*/ 122 h 1121714"/>
                <a:gd name="connsiteX1" fmla="*/ 684738 w 1121715"/>
                <a:gd name="connsiteY1" fmla="*/ 13977 h 1121714"/>
                <a:gd name="connsiteX2" fmla="*/ 1107738 w 1121715"/>
                <a:gd name="connsiteY2" fmla="*/ 684736 h 1121714"/>
                <a:gd name="connsiteX3" fmla="*/ 436979 w 1121715"/>
                <a:gd name="connsiteY3" fmla="*/ 1107737 h 1121714"/>
                <a:gd name="connsiteX4" fmla="*/ 13978 w 1121715"/>
                <a:gd name="connsiteY4" fmla="*/ 436978 h 1121714"/>
                <a:gd name="connsiteX5" fmla="*/ 572006 w 1121715"/>
                <a:gd name="connsiteY5" fmla="*/ 122 h 112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715" h="1121714">
                  <a:moveTo>
                    <a:pt x="572006" y="122"/>
                  </a:moveTo>
                  <a:cubicBezTo>
                    <a:pt x="609256" y="901"/>
                    <a:pt x="646984" y="5425"/>
                    <a:pt x="684738" y="13977"/>
                  </a:cubicBezTo>
                  <a:cubicBezTo>
                    <a:pt x="986771" y="82394"/>
                    <a:pt x="1176155" y="382703"/>
                    <a:pt x="1107738" y="684736"/>
                  </a:cubicBezTo>
                  <a:cubicBezTo>
                    <a:pt x="1039322" y="986770"/>
                    <a:pt x="739012" y="1176154"/>
                    <a:pt x="436979" y="1107737"/>
                  </a:cubicBezTo>
                  <a:cubicBezTo>
                    <a:pt x="134946" y="1039321"/>
                    <a:pt x="-54438" y="739011"/>
                    <a:pt x="13978" y="436978"/>
                  </a:cubicBezTo>
                  <a:cubicBezTo>
                    <a:pt x="73843" y="172699"/>
                    <a:pt x="311250" y="-5333"/>
                    <a:pt x="572006" y="122"/>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29" name="Freeform: Shape 28">
              <a:extLst>
                <a:ext uri="{FF2B5EF4-FFF2-40B4-BE49-F238E27FC236}">
                  <a16:creationId xmlns:a16="http://schemas.microsoft.com/office/drawing/2014/main" id="{E19D93E7-846D-9296-8621-BF83781665AE}"/>
                </a:ext>
              </a:extLst>
            </p:cNvPr>
            <p:cNvSpPr/>
            <p:nvPr/>
          </p:nvSpPr>
          <p:spPr>
            <a:xfrm>
              <a:off x="5248380" y="2911997"/>
              <a:ext cx="629789" cy="529279"/>
            </a:xfrm>
            <a:custGeom>
              <a:avLst/>
              <a:gdLst>
                <a:gd name="connsiteX0" fmla="*/ 145550 w 636319"/>
                <a:gd name="connsiteY0" fmla="*/ 0 h 534767"/>
                <a:gd name="connsiteX1" fmla="*/ 636319 w 636319"/>
                <a:gd name="connsiteY1" fmla="*/ 389878 h 534767"/>
                <a:gd name="connsiteX2" fmla="*/ 5901 w 636319"/>
                <a:gd name="connsiteY2" fmla="*/ 534767 h 534767"/>
                <a:gd name="connsiteX3" fmla="*/ 0 w 636319"/>
                <a:gd name="connsiteY3" fmla="*/ 476236 h 534767"/>
                <a:gd name="connsiteX4" fmla="*/ 145423 w 636319"/>
                <a:gd name="connsiteY4" fmla="*/ 154 h 53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319" h="534767">
                  <a:moveTo>
                    <a:pt x="145550" y="0"/>
                  </a:moveTo>
                  <a:lnTo>
                    <a:pt x="636319" y="389878"/>
                  </a:lnTo>
                  <a:lnTo>
                    <a:pt x="5901" y="534767"/>
                  </a:lnTo>
                  <a:lnTo>
                    <a:pt x="0" y="476236"/>
                  </a:lnTo>
                  <a:cubicBezTo>
                    <a:pt x="0" y="299885"/>
                    <a:pt x="53611" y="136054"/>
                    <a:pt x="145423" y="154"/>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30" name="Freeform: Shape 29">
              <a:extLst>
                <a:ext uri="{FF2B5EF4-FFF2-40B4-BE49-F238E27FC236}">
                  <a16:creationId xmlns:a16="http://schemas.microsoft.com/office/drawing/2014/main" id="{6A517C0F-F715-65F3-6C21-9195C1267AB2}"/>
                </a:ext>
              </a:extLst>
            </p:cNvPr>
            <p:cNvSpPr/>
            <p:nvPr/>
          </p:nvSpPr>
          <p:spPr>
            <a:xfrm>
              <a:off x="5516191" y="2548036"/>
              <a:ext cx="502300" cy="621261"/>
            </a:xfrm>
            <a:custGeom>
              <a:avLst/>
              <a:gdLst>
                <a:gd name="connsiteX0" fmla="*/ 506215 w 507508"/>
                <a:gd name="connsiteY0" fmla="*/ 0 h 627703"/>
                <a:gd name="connsiteX1" fmla="*/ 507508 w 507508"/>
                <a:gd name="connsiteY1" fmla="*/ 627703 h 627703"/>
                <a:gd name="connsiteX2" fmla="*/ 0 w 507508"/>
                <a:gd name="connsiteY2" fmla="*/ 224386 h 627703"/>
                <a:gd name="connsiteX3" fmla="*/ 104831 w 507508"/>
                <a:gd name="connsiteY3" fmla="*/ 137893 h 627703"/>
                <a:gd name="connsiteX4" fmla="*/ 409306 w 507508"/>
                <a:gd name="connsiteY4" fmla="*/ 9770 h 62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08" h="627703">
                  <a:moveTo>
                    <a:pt x="506215" y="0"/>
                  </a:moveTo>
                  <a:lnTo>
                    <a:pt x="507508" y="627703"/>
                  </a:lnTo>
                  <a:lnTo>
                    <a:pt x="0" y="224386"/>
                  </a:lnTo>
                  <a:lnTo>
                    <a:pt x="104831" y="137893"/>
                  </a:lnTo>
                  <a:cubicBezTo>
                    <a:pt x="195431" y="76685"/>
                    <a:pt x="298445" y="32455"/>
                    <a:pt x="409306" y="977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31" name="Group 30">
            <a:extLst>
              <a:ext uri="{FF2B5EF4-FFF2-40B4-BE49-F238E27FC236}">
                <a16:creationId xmlns:a16="http://schemas.microsoft.com/office/drawing/2014/main" id="{A513F643-13C7-1E7D-A36D-2023004DE9D8}"/>
              </a:ext>
            </a:extLst>
          </p:cNvPr>
          <p:cNvGrpSpPr/>
          <p:nvPr/>
        </p:nvGrpSpPr>
        <p:grpSpPr>
          <a:xfrm>
            <a:off x="6068334" y="2029026"/>
            <a:ext cx="1039207" cy="1600266"/>
            <a:chOff x="6189160" y="1035609"/>
            <a:chExt cx="1385609" cy="2133688"/>
          </a:xfrm>
        </p:grpSpPr>
        <p:sp>
          <p:nvSpPr>
            <p:cNvPr id="32" name="Freeform: Shape 31">
              <a:extLst>
                <a:ext uri="{FF2B5EF4-FFF2-40B4-BE49-F238E27FC236}">
                  <a16:creationId xmlns:a16="http://schemas.microsoft.com/office/drawing/2014/main" id="{51F23191-534B-3975-C5F9-ED7340EE0688}"/>
                </a:ext>
              </a:extLst>
            </p:cNvPr>
            <p:cNvSpPr/>
            <p:nvPr/>
          </p:nvSpPr>
          <p:spPr>
            <a:xfrm>
              <a:off x="6189160" y="1035609"/>
              <a:ext cx="1385609" cy="2133688"/>
            </a:xfrm>
            <a:custGeom>
              <a:avLst/>
              <a:gdLst>
                <a:gd name="connsiteX0" fmla="*/ 814742 w 1555558"/>
                <a:gd name="connsiteY0" fmla="*/ 841 h 2395392"/>
                <a:gd name="connsiteX1" fmla="*/ 1113971 w 1555558"/>
                <a:gd name="connsiteY1" fmla="*/ 76479 h 2395392"/>
                <a:gd name="connsiteX2" fmla="*/ 1479079 w 1555558"/>
                <a:gd name="connsiteY2" fmla="*/ 1113253 h 2395392"/>
                <a:gd name="connsiteX3" fmla="*/ 1293275 w 1555558"/>
                <a:gd name="connsiteY3" fmla="*/ 1359699 h 2395392"/>
                <a:gd name="connsiteX4" fmla="*/ 1271936 w 1555558"/>
                <a:gd name="connsiteY4" fmla="*/ 1375150 h 2395392"/>
                <a:gd name="connsiteX5" fmla="*/ 1274826 w 1555558"/>
                <a:gd name="connsiteY5" fmla="*/ 1376535 h 2395392"/>
                <a:gd name="connsiteX6" fmla="*/ 3038 w 1555558"/>
                <a:gd name="connsiteY6" fmla="*/ 2395392 h 2395392"/>
                <a:gd name="connsiteX7" fmla="*/ 0 w 1555558"/>
                <a:gd name="connsiteY7" fmla="*/ 765744 h 2395392"/>
                <a:gd name="connsiteX8" fmla="*/ 2888 w 1555558"/>
                <a:gd name="connsiteY8" fmla="*/ 767128 h 2395392"/>
                <a:gd name="connsiteX9" fmla="*/ 1559 w 1555558"/>
                <a:gd name="connsiteY9" fmla="*/ 740817 h 2395392"/>
                <a:gd name="connsiteX10" fmla="*/ 77197 w 1555558"/>
                <a:gd name="connsiteY10" fmla="*/ 441587 h 2395392"/>
                <a:gd name="connsiteX11" fmla="*/ 814742 w 1555558"/>
                <a:gd name="connsiteY11" fmla="*/ 841 h 23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5558" h="2395392">
                  <a:moveTo>
                    <a:pt x="814742" y="841"/>
                  </a:moveTo>
                  <a:cubicBezTo>
                    <a:pt x="915595" y="5550"/>
                    <a:pt x="1017191" y="30110"/>
                    <a:pt x="1113971" y="76479"/>
                  </a:cubicBezTo>
                  <a:cubicBezTo>
                    <a:pt x="1501090" y="261954"/>
                    <a:pt x="1664555" y="726133"/>
                    <a:pt x="1479079" y="1113253"/>
                  </a:cubicBezTo>
                  <a:cubicBezTo>
                    <a:pt x="1432710" y="1210033"/>
                    <a:pt x="1368923" y="1292834"/>
                    <a:pt x="1293275" y="1359699"/>
                  </a:cubicBezTo>
                  <a:lnTo>
                    <a:pt x="1271936" y="1375150"/>
                  </a:lnTo>
                  <a:lnTo>
                    <a:pt x="1274826" y="1376535"/>
                  </a:lnTo>
                  <a:lnTo>
                    <a:pt x="3038" y="2395392"/>
                  </a:lnTo>
                  <a:lnTo>
                    <a:pt x="0" y="765744"/>
                  </a:lnTo>
                  <a:lnTo>
                    <a:pt x="2888" y="767128"/>
                  </a:lnTo>
                  <a:lnTo>
                    <a:pt x="1559" y="740817"/>
                  </a:lnTo>
                  <a:cubicBezTo>
                    <a:pt x="6268" y="639963"/>
                    <a:pt x="30828" y="538367"/>
                    <a:pt x="77197" y="441587"/>
                  </a:cubicBezTo>
                  <a:cubicBezTo>
                    <a:pt x="216303" y="151248"/>
                    <a:pt x="512181" y="-13286"/>
                    <a:pt x="814742" y="84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Shape 32">
              <a:extLst>
                <a:ext uri="{FF2B5EF4-FFF2-40B4-BE49-F238E27FC236}">
                  <a16:creationId xmlns:a16="http://schemas.microsoft.com/office/drawing/2014/main" id="{9BBBB85C-1AE1-B3C0-06D6-57975FC80E88}"/>
                </a:ext>
              </a:extLst>
            </p:cNvPr>
            <p:cNvSpPr/>
            <p:nvPr/>
          </p:nvSpPr>
          <p:spPr>
            <a:xfrm>
              <a:off x="6382696" y="1228505"/>
              <a:ext cx="999177" cy="999178"/>
            </a:xfrm>
            <a:custGeom>
              <a:avLst/>
              <a:gdLst>
                <a:gd name="connsiteX0" fmla="*/ 587272 w 1121729"/>
                <a:gd name="connsiteY0" fmla="*/ 607 h 1121730"/>
                <a:gd name="connsiteX1" fmla="*/ 803149 w 1121729"/>
                <a:gd name="connsiteY1" fmla="*/ 55176 h 1121730"/>
                <a:gd name="connsiteX2" fmla="*/ 1066555 w 1121729"/>
                <a:gd name="connsiteY2" fmla="*/ 803150 h 1121730"/>
                <a:gd name="connsiteX3" fmla="*/ 318581 w 1121729"/>
                <a:gd name="connsiteY3" fmla="*/ 1066555 h 1121730"/>
                <a:gd name="connsiteX4" fmla="*/ 55175 w 1121729"/>
                <a:gd name="connsiteY4" fmla="*/ 318581 h 1121730"/>
                <a:gd name="connsiteX5" fmla="*/ 587272 w 1121729"/>
                <a:gd name="connsiteY5" fmla="*/ 607 h 112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729" h="1121730">
                  <a:moveTo>
                    <a:pt x="587272" y="607"/>
                  </a:moveTo>
                  <a:cubicBezTo>
                    <a:pt x="660033" y="4004"/>
                    <a:pt x="733328" y="21723"/>
                    <a:pt x="803149" y="55176"/>
                  </a:cubicBezTo>
                  <a:cubicBezTo>
                    <a:pt x="1082434" y="188985"/>
                    <a:pt x="1200364" y="523865"/>
                    <a:pt x="1066555" y="803150"/>
                  </a:cubicBezTo>
                  <a:cubicBezTo>
                    <a:pt x="932745" y="1082434"/>
                    <a:pt x="597865" y="1200365"/>
                    <a:pt x="318581" y="1066555"/>
                  </a:cubicBezTo>
                  <a:cubicBezTo>
                    <a:pt x="39296" y="932745"/>
                    <a:pt x="-78634" y="597865"/>
                    <a:pt x="55175" y="318581"/>
                  </a:cubicBezTo>
                  <a:cubicBezTo>
                    <a:pt x="155533" y="109118"/>
                    <a:pt x="368992" y="-9584"/>
                    <a:pt x="587272" y="607"/>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34" name="Freeform: Shape 33">
              <a:extLst>
                <a:ext uri="{FF2B5EF4-FFF2-40B4-BE49-F238E27FC236}">
                  <a16:creationId xmlns:a16="http://schemas.microsoft.com/office/drawing/2014/main" id="{AF6EC169-3A95-60AF-6F47-92296C89A725}"/>
                </a:ext>
              </a:extLst>
            </p:cNvPr>
            <p:cNvSpPr/>
            <p:nvPr/>
          </p:nvSpPr>
          <p:spPr>
            <a:xfrm>
              <a:off x="6190713" y="2550621"/>
              <a:ext cx="487227" cy="618676"/>
            </a:xfrm>
            <a:custGeom>
              <a:avLst/>
              <a:gdLst>
                <a:gd name="connsiteX0" fmla="*/ 0 w 492279"/>
                <a:gd name="connsiteY0" fmla="*/ 0 h 625091"/>
                <a:gd name="connsiteX1" fmla="*/ 71005 w 492279"/>
                <a:gd name="connsiteY1" fmla="*/ 7158 h 625091"/>
                <a:gd name="connsiteX2" fmla="*/ 375481 w 492279"/>
                <a:gd name="connsiteY2" fmla="*/ 135281 h 625091"/>
                <a:gd name="connsiteX3" fmla="*/ 492279 w 492279"/>
                <a:gd name="connsiteY3" fmla="*/ 231649 h 625091"/>
                <a:gd name="connsiteX4" fmla="*/ 1165 w 492279"/>
                <a:gd name="connsiteY4" fmla="*/ 625091 h 62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79" h="625091">
                  <a:moveTo>
                    <a:pt x="0" y="0"/>
                  </a:moveTo>
                  <a:lnTo>
                    <a:pt x="71005" y="7158"/>
                  </a:lnTo>
                  <a:cubicBezTo>
                    <a:pt x="181867" y="29843"/>
                    <a:pt x="284880" y="74073"/>
                    <a:pt x="375481" y="135281"/>
                  </a:cubicBezTo>
                  <a:lnTo>
                    <a:pt x="492279" y="231649"/>
                  </a:lnTo>
                  <a:lnTo>
                    <a:pt x="1165" y="62509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35" name="Group 34">
            <a:extLst>
              <a:ext uri="{FF2B5EF4-FFF2-40B4-BE49-F238E27FC236}">
                <a16:creationId xmlns:a16="http://schemas.microsoft.com/office/drawing/2014/main" id="{0F456A0A-668D-FA8A-D22D-EE5C901C777D}"/>
              </a:ext>
            </a:extLst>
          </p:cNvPr>
          <p:cNvGrpSpPr/>
          <p:nvPr/>
        </p:nvGrpSpPr>
        <p:grpSpPr>
          <a:xfrm>
            <a:off x="6163401" y="2938772"/>
            <a:ext cx="1686723" cy="1038718"/>
            <a:chOff x="6315916" y="2248604"/>
            <a:chExt cx="2248964" cy="1384957"/>
          </a:xfrm>
        </p:grpSpPr>
        <p:sp>
          <p:nvSpPr>
            <p:cNvPr id="36" name="Freeform: Shape 35">
              <a:extLst>
                <a:ext uri="{FF2B5EF4-FFF2-40B4-BE49-F238E27FC236}">
                  <a16:creationId xmlns:a16="http://schemas.microsoft.com/office/drawing/2014/main" id="{34EDC21B-E58C-ED9C-8B33-0538EA708B7C}"/>
                </a:ext>
              </a:extLst>
            </p:cNvPr>
            <p:cNvSpPr/>
            <p:nvPr/>
          </p:nvSpPr>
          <p:spPr>
            <a:xfrm>
              <a:off x="6315916" y="2248604"/>
              <a:ext cx="2248964" cy="1384957"/>
            </a:xfrm>
            <a:custGeom>
              <a:avLst/>
              <a:gdLst>
                <a:gd name="connsiteX0" fmla="*/ 1727477 w 2524807"/>
                <a:gd name="connsiteY0" fmla="*/ 274 h 1554826"/>
                <a:gd name="connsiteX1" fmla="*/ 2504430 w 2524807"/>
                <a:gd name="connsiteY1" fmla="*/ 601349 h 1554826"/>
                <a:gd name="connsiteX2" fmla="*/ 1923458 w 2524807"/>
                <a:gd name="connsiteY2" fmla="*/ 1534449 h 1554826"/>
                <a:gd name="connsiteX3" fmla="*/ 1614949 w 2524807"/>
                <a:gd name="connsiteY3" fmla="*/ 1543490 h 1554826"/>
                <a:gd name="connsiteX4" fmla="*/ 1589550 w 2524807"/>
                <a:gd name="connsiteY4" fmla="*/ 1536493 h 1554826"/>
                <a:gd name="connsiteX5" fmla="*/ 1590276 w 2524807"/>
                <a:gd name="connsiteY5" fmla="*/ 1539614 h 1554826"/>
                <a:gd name="connsiteX6" fmla="*/ 0 w 2524807"/>
                <a:gd name="connsiteY6" fmla="*/ 1183895 h 1554826"/>
                <a:gd name="connsiteX7" fmla="*/ 1270062 w 2524807"/>
                <a:gd name="connsiteY7" fmla="*/ 162767 h 1554826"/>
                <a:gd name="connsiteX8" fmla="*/ 1270788 w 2524807"/>
                <a:gd name="connsiteY8" fmla="*/ 165887 h 1554826"/>
                <a:gd name="connsiteX9" fmla="*/ 1290494 w 2524807"/>
                <a:gd name="connsiteY9" fmla="*/ 148400 h 1554826"/>
                <a:gd name="connsiteX10" fmla="*/ 1571330 w 2524807"/>
                <a:gd name="connsiteY10" fmla="*/ 20377 h 1554826"/>
                <a:gd name="connsiteX11" fmla="*/ 1727477 w 2524807"/>
                <a:gd name="connsiteY11" fmla="*/ 274 h 155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4807" h="1554826">
                  <a:moveTo>
                    <a:pt x="1727477" y="274"/>
                  </a:moveTo>
                  <a:cubicBezTo>
                    <a:pt x="2088863" y="-9365"/>
                    <a:pt x="2419348" y="235512"/>
                    <a:pt x="2504430" y="601349"/>
                  </a:cubicBezTo>
                  <a:cubicBezTo>
                    <a:pt x="2601667" y="1019449"/>
                    <a:pt x="2341557" y="1437212"/>
                    <a:pt x="1923458" y="1534449"/>
                  </a:cubicBezTo>
                  <a:cubicBezTo>
                    <a:pt x="1818933" y="1558759"/>
                    <a:pt x="1714429" y="1560734"/>
                    <a:pt x="1614949" y="1543490"/>
                  </a:cubicBezTo>
                  <a:lnTo>
                    <a:pt x="1589550" y="1536493"/>
                  </a:lnTo>
                  <a:lnTo>
                    <a:pt x="1590276" y="1539614"/>
                  </a:lnTo>
                  <a:lnTo>
                    <a:pt x="0" y="1183895"/>
                  </a:lnTo>
                  <a:lnTo>
                    <a:pt x="1270062" y="162767"/>
                  </a:lnTo>
                  <a:lnTo>
                    <a:pt x="1270788" y="165887"/>
                  </a:lnTo>
                  <a:lnTo>
                    <a:pt x="1290494" y="148400"/>
                  </a:lnTo>
                  <a:cubicBezTo>
                    <a:pt x="1372155" y="89028"/>
                    <a:pt x="1466805" y="44686"/>
                    <a:pt x="1571330" y="20377"/>
                  </a:cubicBezTo>
                  <a:cubicBezTo>
                    <a:pt x="1623593" y="8222"/>
                    <a:pt x="1675850" y="1651"/>
                    <a:pt x="1727477" y="2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Freeform: Shape 36">
              <a:extLst>
                <a:ext uri="{FF2B5EF4-FFF2-40B4-BE49-F238E27FC236}">
                  <a16:creationId xmlns:a16="http://schemas.microsoft.com/office/drawing/2014/main" id="{BA6AB96A-6EAC-A57E-41DF-F4247D2CE53B}"/>
                </a:ext>
              </a:extLst>
            </p:cNvPr>
            <p:cNvSpPr/>
            <p:nvPr/>
          </p:nvSpPr>
          <p:spPr>
            <a:xfrm>
              <a:off x="7372815" y="2441499"/>
              <a:ext cx="999170" cy="999170"/>
            </a:xfrm>
            <a:custGeom>
              <a:avLst/>
              <a:gdLst>
                <a:gd name="connsiteX0" fmla="*/ 546492 w 1121721"/>
                <a:gd name="connsiteY0" fmla="*/ 199 h 1121721"/>
                <a:gd name="connsiteX1" fmla="*/ 1107020 w 1121721"/>
                <a:gd name="connsiteY1" fmla="*/ 433841 h 1121721"/>
                <a:gd name="connsiteX2" fmla="*/ 687882 w 1121721"/>
                <a:gd name="connsiteY2" fmla="*/ 1107020 h 1121721"/>
                <a:gd name="connsiteX3" fmla="*/ 14702 w 1121721"/>
                <a:gd name="connsiteY3" fmla="*/ 687881 h 1121721"/>
                <a:gd name="connsiteX4" fmla="*/ 433841 w 1121721"/>
                <a:gd name="connsiteY4" fmla="*/ 14702 h 1121721"/>
                <a:gd name="connsiteX5" fmla="*/ 546492 w 1121721"/>
                <a:gd name="connsiteY5" fmla="*/ 199 h 112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721" h="1121721">
                  <a:moveTo>
                    <a:pt x="546492" y="199"/>
                  </a:moveTo>
                  <a:cubicBezTo>
                    <a:pt x="807211" y="-6754"/>
                    <a:pt x="1045638" y="169911"/>
                    <a:pt x="1107020" y="433841"/>
                  </a:cubicBezTo>
                  <a:cubicBezTo>
                    <a:pt x="1177171" y="735476"/>
                    <a:pt x="989516" y="1036869"/>
                    <a:pt x="687882" y="1107020"/>
                  </a:cubicBezTo>
                  <a:cubicBezTo>
                    <a:pt x="386247" y="1177171"/>
                    <a:pt x="84854" y="989516"/>
                    <a:pt x="14702" y="687881"/>
                  </a:cubicBezTo>
                  <a:cubicBezTo>
                    <a:pt x="-55449" y="386246"/>
                    <a:pt x="132206" y="84853"/>
                    <a:pt x="433841" y="14702"/>
                  </a:cubicBezTo>
                  <a:cubicBezTo>
                    <a:pt x="471546" y="5934"/>
                    <a:pt x="509246" y="1193"/>
                    <a:pt x="546492" y="199"/>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38" name="Freeform: Shape 37">
              <a:extLst>
                <a:ext uri="{FF2B5EF4-FFF2-40B4-BE49-F238E27FC236}">
                  <a16:creationId xmlns:a16="http://schemas.microsoft.com/office/drawing/2014/main" id="{A16E3027-BA24-97C9-B104-A6D34C821A21}"/>
                </a:ext>
              </a:extLst>
            </p:cNvPr>
            <p:cNvSpPr/>
            <p:nvPr/>
          </p:nvSpPr>
          <p:spPr>
            <a:xfrm>
              <a:off x="6315916" y="2919017"/>
              <a:ext cx="617989" cy="521093"/>
            </a:xfrm>
            <a:custGeom>
              <a:avLst/>
              <a:gdLst>
                <a:gd name="connsiteX0" fmla="*/ 482740 w 624397"/>
                <a:gd name="connsiteY0" fmla="*/ 0 h 526496"/>
                <a:gd name="connsiteX1" fmla="*/ 557482 w 624397"/>
                <a:gd name="connsiteY1" fmla="*/ 137702 h 526496"/>
                <a:gd name="connsiteX2" fmla="*/ 624397 w 624397"/>
                <a:gd name="connsiteY2" fmla="*/ 469144 h 526496"/>
                <a:gd name="connsiteX3" fmla="*/ 618616 w 624397"/>
                <a:gd name="connsiteY3" fmla="*/ 526496 h 526496"/>
                <a:gd name="connsiteX4" fmla="*/ 0 w 624397"/>
                <a:gd name="connsiteY4" fmla="*/ 388122 h 52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397" h="526496">
                  <a:moveTo>
                    <a:pt x="482740" y="0"/>
                  </a:moveTo>
                  <a:lnTo>
                    <a:pt x="557482" y="137702"/>
                  </a:lnTo>
                  <a:cubicBezTo>
                    <a:pt x="600570" y="239574"/>
                    <a:pt x="624397" y="351576"/>
                    <a:pt x="624397" y="469144"/>
                  </a:cubicBezTo>
                  <a:lnTo>
                    <a:pt x="618616" y="526496"/>
                  </a:lnTo>
                  <a:lnTo>
                    <a:pt x="0" y="388122"/>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39" name="Group 38">
            <a:extLst>
              <a:ext uri="{FF2B5EF4-FFF2-40B4-BE49-F238E27FC236}">
                <a16:creationId xmlns:a16="http://schemas.microsoft.com/office/drawing/2014/main" id="{2E39ADD3-DE70-E108-1455-58AE58F2BC3A}"/>
              </a:ext>
            </a:extLst>
          </p:cNvPr>
          <p:cNvGrpSpPr/>
          <p:nvPr/>
        </p:nvGrpSpPr>
        <p:grpSpPr>
          <a:xfrm>
            <a:off x="6130425" y="3906966"/>
            <a:ext cx="1458218" cy="1264143"/>
            <a:chOff x="6271947" y="3539529"/>
            <a:chExt cx="1944291" cy="1685524"/>
          </a:xfrm>
        </p:grpSpPr>
        <p:sp>
          <p:nvSpPr>
            <p:cNvPr id="40" name="Freeform: Shape 39">
              <a:extLst>
                <a:ext uri="{FF2B5EF4-FFF2-40B4-BE49-F238E27FC236}">
                  <a16:creationId xmlns:a16="http://schemas.microsoft.com/office/drawing/2014/main" id="{CFA0E26A-5F1F-CF39-EF40-7BA488141C69}"/>
                </a:ext>
              </a:extLst>
            </p:cNvPr>
            <p:cNvSpPr/>
            <p:nvPr/>
          </p:nvSpPr>
          <p:spPr>
            <a:xfrm>
              <a:off x="6271947" y="3539529"/>
              <a:ext cx="1944291" cy="1685524"/>
            </a:xfrm>
            <a:custGeom>
              <a:avLst/>
              <a:gdLst>
                <a:gd name="connsiteX0" fmla="*/ 0 w 2182764"/>
                <a:gd name="connsiteY0" fmla="*/ 0 h 1892259"/>
                <a:gd name="connsiteX1" fmla="*/ 1589647 w 2182764"/>
                <a:gd name="connsiteY1" fmla="*/ 358865 h 1892259"/>
                <a:gd name="connsiteX2" fmla="*/ 1588554 w 2182764"/>
                <a:gd name="connsiteY2" fmla="*/ 360242 h 1892259"/>
                <a:gd name="connsiteX3" fmla="*/ 1685792 w 2182764"/>
                <a:gd name="connsiteY3" fmla="*/ 389829 h 1892259"/>
                <a:gd name="connsiteX4" fmla="*/ 1888573 w 2182764"/>
                <a:gd name="connsiteY4" fmla="*/ 506107 h 1892259"/>
                <a:gd name="connsiteX5" fmla="*/ 2014376 w 2182764"/>
                <a:gd name="connsiteY5" fmla="*/ 1598068 h 1892259"/>
                <a:gd name="connsiteX6" fmla="*/ 922415 w 2182764"/>
                <a:gd name="connsiteY6" fmla="*/ 1723871 h 1892259"/>
                <a:gd name="connsiteX7" fmla="*/ 732661 w 2182764"/>
                <a:gd name="connsiteY7" fmla="*/ 1504504 h 1892259"/>
                <a:gd name="connsiteX8" fmla="*/ 713531 w 2182764"/>
                <a:gd name="connsiteY8" fmla="*/ 1463137 h 1892259"/>
                <a:gd name="connsiteX9" fmla="*/ 711054 w 2182764"/>
                <a:gd name="connsiteY9" fmla="*/ 1466259 h 18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2764" h="1892259">
                  <a:moveTo>
                    <a:pt x="0" y="0"/>
                  </a:moveTo>
                  <a:lnTo>
                    <a:pt x="1589647" y="358865"/>
                  </a:lnTo>
                  <a:lnTo>
                    <a:pt x="1588554" y="360242"/>
                  </a:lnTo>
                  <a:lnTo>
                    <a:pt x="1685792" y="389829"/>
                  </a:lnTo>
                  <a:cubicBezTo>
                    <a:pt x="1757104" y="417418"/>
                    <a:pt x="1825521" y="456083"/>
                    <a:pt x="1888573" y="506107"/>
                  </a:cubicBezTo>
                  <a:cubicBezTo>
                    <a:pt x="2224849" y="772905"/>
                    <a:pt x="2281173" y="1261792"/>
                    <a:pt x="2014376" y="1598068"/>
                  </a:cubicBezTo>
                  <a:cubicBezTo>
                    <a:pt x="1747579" y="1934344"/>
                    <a:pt x="1258692" y="1990668"/>
                    <a:pt x="922415" y="1723871"/>
                  </a:cubicBezTo>
                  <a:cubicBezTo>
                    <a:pt x="843601" y="1661340"/>
                    <a:pt x="780164" y="1586610"/>
                    <a:pt x="732661" y="1504504"/>
                  </a:cubicBezTo>
                  <a:lnTo>
                    <a:pt x="713531" y="1463137"/>
                  </a:lnTo>
                  <a:lnTo>
                    <a:pt x="711054" y="146625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B39758AF-E701-F743-F9FF-6960E37CFD13}"/>
                </a:ext>
              </a:extLst>
            </p:cNvPr>
            <p:cNvSpPr/>
            <p:nvPr/>
          </p:nvSpPr>
          <p:spPr>
            <a:xfrm>
              <a:off x="7024394" y="4033208"/>
              <a:ext cx="998985" cy="998986"/>
            </a:xfrm>
            <a:custGeom>
              <a:avLst/>
              <a:gdLst>
                <a:gd name="connsiteX0" fmla="*/ 604148 w 1121513"/>
                <a:gd name="connsiteY0" fmla="*/ 1647 h 1121514"/>
                <a:gd name="connsiteX1" fmla="*/ 909271 w 1121513"/>
                <a:gd name="connsiteY1" fmla="*/ 121484 h 1121514"/>
                <a:gd name="connsiteX2" fmla="*/ 1000031 w 1121513"/>
                <a:gd name="connsiteY2" fmla="*/ 909272 h 1121514"/>
                <a:gd name="connsiteX3" fmla="*/ 212243 w 1121513"/>
                <a:gd name="connsiteY3" fmla="*/ 1000032 h 1121514"/>
                <a:gd name="connsiteX4" fmla="*/ 121483 w 1121513"/>
                <a:gd name="connsiteY4" fmla="*/ 212244 h 1121514"/>
                <a:gd name="connsiteX5" fmla="*/ 604148 w 1121513"/>
                <a:gd name="connsiteY5" fmla="*/ 1647 h 112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513" h="1121514">
                  <a:moveTo>
                    <a:pt x="604148" y="1647"/>
                  </a:moveTo>
                  <a:cubicBezTo>
                    <a:pt x="711835" y="9906"/>
                    <a:pt x="818295" y="49304"/>
                    <a:pt x="909271" y="121484"/>
                  </a:cubicBezTo>
                  <a:cubicBezTo>
                    <a:pt x="1151875" y="313963"/>
                    <a:pt x="1192510" y="666668"/>
                    <a:pt x="1000031" y="909272"/>
                  </a:cubicBezTo>
                  <a:cubicBezTo>
                    <a:pt x="807552" y="1151876"/>
                    <a:pt x="454847" y="1192511"/>
                    <a:pt x="212243" y="1000032"/>
                  </a:cubicBezTo>
                  <a:cubicBezTo>
                    <a:pt x="-30361" y="807553"/>
                    <a:pt x="-70996" y="454848"/>
                    <a:pt x="121483" y="212244"/>
                  </a:cubicBezTo>
                  <a:cubicBezTo>
                    <a:pt x="241783" y="60616"/>
                    <a:pt x="424670" y="-12117"/>
                    <a:pt x="604148" y="1647"/>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40326A4C-242B-9C65-C61E-8410B4872B77}"/>
                </a:ext>
              </a:extLst>
            </p:cNvPr>
            <p:cNvSpPr/>
            <p:nvPr/>
          </p:nvSpPr>
          <p:spPr>
            <a:xfrm>
              <a:off x="6271947" y="3539529"/>
              <a:ext cx="606571" cy="554352"/>
            </a:xfrm>
            <a:custGeom>
              <a:avLst/>
              <a:gdLst>
                <a:gd name="connsiteX0" fmla="*/ 0 w 612860"/>
                <a:gd name="connsiteY0" fmla="*/ 0 h 560100"/>
                <a:gd name="connsiteX1" fmla="*/ 612860 w 612860"/>
                <a:gd name="connsiteY1" fmla="*/ 138354 h 560100"/>
                <a:gd name="connsiteX2" fmla="*/ 601907 w 612860"/>
                <a:gd name="connsiteY2" fmla="*/ 173640 h 560100"/>
                <a:gd name="connsiteX3" fmla="*/ 293404 w 612860"/>
                <a:gd name="connsiteY3" fmla="*/ 548275 h 560100"/>
                <a:gd name="connsiteX4" fmla="*/ 271618 w 612860"/>
                <a:gd name="connsiteY4" fmla="*/ 560100 h 56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860" h="560100">
                  <a:moveTo>
                    <a:pt x="0" y="0"/>
                  </a:moveTo>
                  <a:lnTo>
                    <a:pt x="612860" y="138354"/>
                  </a:lnTo>
                  <a:lnTo>
                    <a:pt x="601907" y="173640"/>
                  </a:lnTo>
                  <a:cubicBezTo>
                    <a:pt x="537275" y="326448"/>
                    <a:pt x="429304" y="456463"/>
                    <a:pt x="293404" y="548275"/>
                  </a:cubicBezTo>
                  <a:lnTo>
                    <a:pt x="271618" y="560100"/>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43" name="Group 42">
            <a:extLst>
              <a:ext uri="{FF2B5EF4-FFF2-40B4-BE49-F238E27FC236}">
                <a16:creationId xmlns:a16="http://schemas.microsoft.com/office/drawing/2014/main" id="{E2DCE54E-FAB2-3C7D-1D5A-284530BC20A3}"/>
              </a:ext>
            </a:extLst>
          </p:cNvPr>
          <p:cNvGrpSpPr/>
          <p:nvPr/>
        </p:nvGrpSpPr>
        <p:grpSpPr>
          <a:xfrm>
            <a:off x="5476328" y="3980355"/>
            <a:ext cx="1038487" cy="1717776"/>
            <a:chOff x="5399818" y="3637381"/>
            <a:chExt cx="1384649" cy="2290368"/>
          </a:xfrm>
        </p:grpSpPr>
        <p:sp>
          <p:nvSpPr>
            <p:cNvPr id="44" name="Freeform: Shape 43">
              <a:extLst>
                <a:ext uri="{FF2B5EF4-FFF2-40B4-BE49-F238E27FC236}">
                  <a16:creationId xmlns:a16="http://schemas.microsoft.com/office/drawing/2014/main" id="{C10BF17C-5B43-D4DC-8166-08C8FB7AC6B2}"/>
                </a:ext>
              </a:extLst>
            </p:cNvPr>
            <p:cNvSpPr/>
            <p:nvPr/>
          </p:nvSpPr>
          <p:spPr>
            <a:xfrm>
              <a:off x="5399818" y="3637381"/>
              <a:ext cx="1384649" cy="2290368"/>
            </a:xfrm>
            <a:custGeom>
              <a:avLst/>
              <a:gdLst>
                <a:gd name="connsiteX0" fmla="*/ 777152 w 1554480"/>
                <a:gd name="connsiteY0" fmla="*/ 0 h 2571289"/>
                <a:gd name="connsiteX1" fmla="*/ 1484036 w 1554480"/>
                <a:gd name="connsiteY1" fmla="*/ 1468358 h 2571289"/>
                <a:gd name="connsiteX2" fmla="*/ 1480833 w 1554480"/>
                <a:gd name="connsiteY2" fmla="*/ 1468358 h 2571289"/>
                <a:gd name="connsiteX3" fmla="*/ 1493401 w 1554480"/>
                <a:gd name="connsiteY3" fmla="*/ 1491512 h 2571289"/>
                <a:gd name="connsiteX4" fmla="*/ 1554480 w 1554480"/>
                <a:gd name="connsiteY4" fmla="*/ 1794049 h 2571289"/>
                <a:gd name="connsiteX5" fmla="*/ 777240 w 1554480"/>
                <a:gd name="connsiteY5" fmla="*/ 2571289 h 2571289"/>
                <a:gd name="connsiteX6" fmla="*/ 0 w 1554480"/>
                <a:gd name="connsiteY6" fmla="*/ 1794049 h 2571289"/>
                <a:gd name="connsiteX7" fmla="*/ 61079 w 1554480"/>
                <a:gd name="connsiteY7" fmla="*/ 1491512 h 2571289"/>
                <a:gd name="connsiteX8" fmla="*/ 73647 w 1554480"/>
                <a:gd name="connsiteY8" fmla="*/ 1468358 h 2571289"/>
                <a:gd name="connsiteX9" fmla="*/ 70443 w 1554480"/>
                <a:gd name="connsiteY9" fmla="*/ 1468358 h 257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54480" h="2571289">
                  <a:moveTo>
                    <a:pt x="777152" y="0"/>
                  </a:moveTo>
                  <a:lnTo>
                    <a:pt x="1484036" y="1468358"/>
                  </a:lnTo>
                  <a:lnTo>
                    <a:pt x="1480833" y="1468358"/>
                  </a:lnTo>
                  <a:lnTo>
                    <a:pt x="1493401" y="1491512"/>
                  </a:lnTo>
                  <a:cubicBezTo>
                    <a:pt x="1532731" y="1584500"/>
                    <a:pt x="1554480" y="1686735"/>
                    <a:pt x="1554480" y="1794049"/>
                  </a:cubicBezTo>
                  <a:cubicBezTo>
                    <a:pt x="1554480" y="2223307"/>
                    <a:pt x="1206498" y="2571289"/>
                    <a:pt x="777240" y="2571289"/>
                  </a:cubicBezTo>
                  <a:cubicBezTo>
                    <a:pt x="347982" y="2571289"/>
                    <a:pt x="0" y="2223307"/>
                    <a:pt x="0" y="1794049"/>
                  </a:cubicBezTo>
                  <a:cubicBezTo>
                    <a:pt x="0" y="1686735"/>
                    <a:pt x="21749" y="1584500"/>
                    <a:pt x="61079" y="1491512"/>
                  </a:cubicBezTo>
                  <a:lnTo>
                    <a:pt x="73647" y="1468358"/>
                  </a:lnTo>
                  <a:lnTo>
                    <a:pt x="70443" y="14683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Freeform: Shape 44">
              <a:extLst>
                <a:ext uri="{FF2B5EF4-FFF2-40B4-BE49-F238E27FC236}">
                  <a16:creationId xmlns:a16="http://schemas.microsoft.com/office/drawing/2014/main" id="{0C9B292B-7E70-4756-090B-82355EE0FCA6}"/>
                </a:ext>
              </a:extLst>
            </p:cNvPr>
            <p:cNvSpPr/>
            <p:nvPr/>
          </p:nvSpPr>
          <p:spPr>
            <a:xfrm>
              <a:off x="5592668" y="4735951"/>
              <a:ext cx="998946" cy="998946"/>
            </a:xfrm>
            <a:custGeom>
              <a:avLst/>
              <a:gdLst>
                <a:gd name="connsiteX0" fmla="*/ 560735 w 1121470"/>
                <a:gd name="connsiteY0" fmla="*/ 0 h 1121470"/>
                <a:gd name="connsiteX1" fmla="*/ 1121470 w 1121470"/>
                <a:gd name="connsiteY1" fmla="*/ 560735 h 1121470"/>
                <a:gd name="connsiteX2" fmla="*/ 560735 w 1121470"/>
                <a:gd name="connsiteY2" fmla="*/ 1121470 h 1121470"/>
                <a:gd name="connsiteX3" fmla="*/ 0 w 1121470"/>
                <a:gd name="connsiteY3" fmla="*/ 560735 h 1121470"/>
                <a:gd name="connsiteX4" fmla="*/ 560735 w 1121470"/>
                <a:gd name="connsiteY4" fmla="*/ 0 h 1121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1470" h="1121470">
                  <a:moveTo>
                    <a:pt x="560735" y="0"/>
                  </a:moveTo>
                  <a:cubicBezTo>
                    <a:pt x="870420" y="0"/>
                    <a:pt x="1121470" y="251050"/>
                    <a:pt x="1121470" y="560735"/>
                  </a:cubicBezTo>
                  <a:cubicBezTo>
                    <a:pt x="1121470" y="870420"/>
                    <a:pt x="870420" y="1121470"/>
                    <a:pt x="560735" y="1121470"/>
                  </a:cubicBezTo>
                  <a:cubicBezTo>
                    <a:pt x="251050" y="1121470"/>
                    <a:pt x="0" y="870420"/>
                    <a:pt x="0" y="560735"/>
                  </a:cubicBezTo>
                  <a:cubicBezTo>
                    <a:pt x="0" y="251050"/>
                    <a:pt x="251050" y="0"/>
                    <a:pt x="560735" y="0"/>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46" name="Freeform: Shape 45">
              <a:extLst>
                <a:ext uri="{FF2B5EF4-FFF2-40B4-BE49-F238E27FC236}">
                  <a16:creationId xmlns:a16="http://schemas.microsoft.com/office/drawing/2014/main" id="{A3575936-E9EB-2151-E014-051B0E81EB61}"/>
                </a:ext>
              </a:extLst>
            </p:cNvPr>
            <p:cNvSpPr/>
            <p:nvPr/>
          </p:nvSpPr>
          <p:spPr>
            <a:xfrm>
              <a:off x="5830518" y="3637381"/>
              <a:ext cx="522910" cy="588727"/>
            </a:xfrm>
            <a:custGeom>
              <a:avLst/>
              <a:gdLst>
                <a:gd name="connsiteX0" fmla="*/ 264258 w 528332"/>
                <a:gd name="connsiteY0" fmla="*/ 0 h 594832"/>
                <a:gd name="connsiteX1" fmla="*/ 528332 w 528332"/>
                <a:gd name="connsiteY1" fmla="*/ 548541 h 594832"/>
                <a:gd name="connsiteX2" fmla="*/ 434934 w 528332"/>
                <a:gd name="connsiteY2" fmla="*/ 577533 h 594832"/>
                <a:gd name="connsiteX3" fmla="*/ 263327 w 528332"/>
                <a:gd name="connsiteY3" fmla="*/ 594832 h 594832"/>
                <a:gd name="connsiteX4" fmla="*/ 91720 w 528332"/>
                <a:gd name="connsiteY4" fmla="*/ 577533 h 594832"/>
                <a:gd name="connsiteX5" fmla="*/ 0 w 528332"/>
                <a:gd name="connsiteY5" fmla="*/ 549061 h 59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332" h="594832">
                  <a:moveTo>
                    <a:pt x="264258" y="0"/>
                  </a:moveTo>
                  <a:lnTo>
                    <a:pt x="528332" y="548541"/>
                  </a:lnTo>
                  <a:lnTo>
                    <a:pt x="434934" y="577533"/>
                  </a:lnTo>
                  <a:cubicBezTo>
                    <a:pt x="379504" y="588876"/>
                    <a:pt x="322111" y="594832"/>
                    <a:pt x="263327" y="594832"/>
                  </a:cubicBezTo>
                  <a:cubicBezTo>
                    <a:pt x="204543" y="594832"/>
                    <a:pt x="147151" y="588876"/>
                    <a:pt x="91720" y="577533"/>
                  </a:cubicBezTo>
                  <a:lnTo>
                    <a:pt x="0" y="54906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47" name="Group 46">
            <a:extLst>
              <a:ext uri="{FF2B5EF4-FFF2-40B4-BE49-F238E27FC236}">
                <a16:creationId xmlns:a16="http://schemas.microsoft.com/office/drawing/2014/main" id="{FDF08452-BBF2-030E-6207-CBFC1F56E25B}"/>
              </a:ext>
            </a:extLst>
          </p:cNvPr>
          <p:cNvGrpSpPr/>
          <p:nvPr/>
        </p:nvGrpSpPr>
        <p:grpSpPr>
          <a:xfrm>
            <a:off x="4403377" y="3906966"/>
            <a:ext cx="1455840" cy="1267129"/>
            <a:chOff x="3969217" y="3539529"/>
            <a:chExt cx="1941120" cy="1689505"/>
          </a:xfrm>
        </p:grpSpPr>
        <p:sp>
          <p:nvSpPr>
            <p:cNvPr id="48" name="Freeform: Shape 47">
              <a:extLst>
                <a:ext uri="{FF2B5EF4-FFF2-40B4-BE49-F238E27FC236}">
                  <a16:creationId xmlns:a16="http://schemas.microsoft.com/office/drawing/2014/main" id="{F1BEC203-03F8-5E8A-D2FC-2B441C926D4C}"/>
                </a:ext>
              </a:extLst>
            </p:cNvPr>
            <p:cNvSpPr/>
            <p:nvPr/>
          </p:nvSpPr>
          <p:spPr>
            <a:xfrm>
              <a:off x="3969217" y="3539529"/>
              <a:ext cx="1941120" cy="1689505"/>
            </a:xfrm>
            <a:custGeom>
              <a:avLst/>
              <a:gdLst>
                <a:gd name="connsiteX0" fmla="*/ 2179204 w 2179204"/>
                <a:gd name="connsiteY0" fmla="*/ 0 h 1896728"/>
                <a:gd name="connsiteX1" fmla="*/ 1472788 w 2179204"/>
                <a:gd name="connsiteY1" fmla="*/ 1468584 h 1896728"/>
                <a:gd name="connsiteX2" fmla="*/ 1470790 w 2179204"/>
                <a:gd name="connsiteY2" fmla="*/ 1466081 h 1896728"/>
                <a:gd name="connsiteX3" fmla="*/ 1460538 w 2179204"/>
                <a:gd name="connsiteY3" fmla="*/ 1490348 h 1896728"/>
                <a:gd name="connsiteX4" fmla="*/ 1262225 w 2179204"/>
                <a:gd name="connsiteY4" fmla="*/ 1726847 h 1896728"/>
                <a:gd name="connsiteX5" fmla="*/ 169881 w 2179204"/>
                <a:gd name="connsiteY5" fmla="*/ 1604415 h 1896728"/>
                <a:gd name="connsiteX6" fmla="*/ 292313 w 2179204"/>
                <a:gd name="connsiteY6" fmla="*/ 512072 h 1896728"/>
                <a:gd name="connsiteX7" fmla="*/ 566846 w 2179204"/>
                <a:gd name="connsiteY7" fmla="*/ 371036 h 1896728"/>
                <a:gd name="connsiteX8" fmla="*/ 592780 w 2179204"/>
                <a:gd name="connsiteY8" fmla="*/ 366411 h 1896728"/>
                <a:gd name="connsiteX9" fmla="*/ 590781 w 2179204"/>
                <a:gd name="connsiteY9" fmla="*/ 363907 h 189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9204" h="1896728">
                  <a:moveTo>
                    <a:pt x="2179204" y="0"/>
                  </a:moveTo>
                  <a:lnTo>
                    <a:pt x="1472788" y="1468584"/>
                  </a:lnTo>
                  <a:lnTo>
                    <a:pt x="1470790" y="1466081"/>
                  </a:lnTo>
                  <a:lnTo>
                    <a:pt x="1460538" y="1490348"/>
                  </a:lnTo>
                  <a:cubicBezTo>
                    <a:pt x="1412411" y="1579103"/>
                    <a:pt x="1346088" y="1659888"/>
                    <a:pt x="1262225" y="1726847"/>
                  </a:cubicBezTo>
                  <a:cubicBezTo>
                    <a:pt x="926774" y="1994681"/>
                    <a:pt x="437715" y="1939866"/>
                    <a:pt x="169881" y="1604415"/>
                  </a:cubicBezTo>
                  <a:cubicBezTo>
                    <a:pt x="-97953" y="1268964"/>
                    <a:pt x="-43138" y="779906"/>
                    <a:pt x="292313" y="512072"/>
                  </a:cubicBezTo>
                  <a:cubicBezTo>
                    <a:pt x="376176" y="445113"/>
                    <a:pt x="469639" y="398320"/>
                    <a:pt x="566846" y="371036"/>
                  </a:cubicBezTo>
                  <a:lnTo>
                    <a:pt x="592780" y="366411"/>
                  </a:lnTo>
                  <a:lnTo>
                    <a:pt x="590781" y="363907"/>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49" name="Freeform: Shape 48">
              <a:extLst>
                <a:ext uri="{FF2B5EF4-FFF2-40B4-BE49-F238E27FC236}">
                  <a16:creationId xmlns:a16="http://schemas.microsoft.com/office/drawing/2014/main" id="{A1AF9728-CC1E-BE9C-A356-E83B2B02F6BB}"/>
                </a:ext>
              </a:extLst>
            </p:cNvPr>
            <p:cNvSpPr/>
            <p:nvPr/>
          </p:nvSpPr>
          <p:spPr>
            <a:xfrm>
              <a:off x="4162075" y="4037190"/>
              <a:ext cx="998984" cy="998984"/>
            </a:xfrm>
            <a:custGeom>
              <a:avLst/>
              <a:gdLst>
                <a:gd name="connsiteX0" fmla="*/ 515640 w 1121512"/>
                <a:gd name="connsiteY0" fmla="*/ 1783 h 1121512"/>
                <a:gd name="connsiteX1" fmla="*/ 998953 w 1121512"/>
                <a:gd name="connsiteY1" fmla="*/ 210888 h 1121512"/>
                <a:gd name="connsiteX2" fmla="*/ 910625 w 1121512"/>
                <a:gd name="connsiteY2" fmla="*/ 998953 h 1121512"/>
                <a:gd name="connsiteX3" fmla="*/ 122561 w 1121512"/>
                <a:gd name="connsiteY3" fmla="*/ 910626 h 1121512"/>
                <a:gd name="connsiteX4" fmla="*/ 210888 w 1121512"/>
                <a:gd name="connsiteY4" fmla="*/ 122561 h 1121512"/>
                <a:gd name="connsiteX5" fmla="*/ 515640 w 1121512"/>
                <a:gd name="connsiteY5" fmla="*/ 1783 h 112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1512" h="1121512">
                  <a:moveTo>
                    <a:pt x="515640" y="1783"/>
                  </a:moveTo>
                  <a:cubicBezTo>
                    <a:pt x="695074" y="-12535"/>
                    <a:pt x="878186" y="59633"/>
                    <a:pt x="998953" y="210888"/>
                  </a:cubicBezTo>
                  <a:cubicBezTo>
                    <a:pt x="1192180" y="452897"/>
                    <a:pt x="1152634" y="805726"/>
                    <a:pt x="910625" y="998953"/>
                  </a:cubicBezTo>
                  <a:cubicBezTo>
                    <a:pt x="668617" y="1192180"/>
                    <a:pt x="315788" y="1152634"/>
                    <a:pt x="122561" y="910626"/>
                  </a:cubicBezTo>
                  <a:cubicBezTo>
                    <a:pt x="-70666" y="668617"/>
                    <a:pt x="-31121" y="315788"/>
                    <a:pt x="210888" y="122561"/>
                  </a:cubicBezTo>
                  <a:cubicBezTo>
                    <a:pt x="301641" y="50101"/>
                    <a:pt x="407979" y="10374"/>
                    <a:pt x="515640" y="1783"/>
                  </a:cubicBezTo>
                  <a:close/>
                </a:path>
              </a:pathLst>
            </a:custGeom>
            <a:gradFill>
              <a:gsLst>
                <a:gs pos="0">
                  <a:schemeClr val="bg1"/>
                </a:gs>
                <a:gs pos="50000">
                  <a:schemeClr val="bg1">
                    <a:lumMod val="95000"/>
                  </a:schemeClr>
                </a:gs>
                <a:gs pos="100000">
                  <a:schemeClr val="bg1">
                    <a:lumMod val="85000"/>
                  </a:schemeClr>
                </a:gs>
              </a:gsLst>
            </a:gradFill>
            <a:ln/>
            <a:effectLst>
              <a:outerShdw blurRad="1651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sz="1350"/>
            </a:p>
          </p:txBody>
        </p:sp>
        <p:sp>
          <p:nvSpPr>
            <p:cNvPr id="50" name="Freeform: Shape 49">
              <a:extLst>
                <a:ext uri="{FF2B5EF4-FFF2-40B4-BE49-F238E27FC236}">
                  <a16:creationId xmlns:a16="http://schemas.microsoft.com/office/drawing/2014/main" id="{C275A41C-C57C-4515-D20F-0AA9E976A631}"/>
                </a:ext>
              </a:extLst>
            </p:cNvPr>
            <p:cNvSpPr/>
            <p:nvPr/>
          </p:nvSpPr>
          <p:spPr>
            <a:xfrm>
              <a:off x="5304357" y="3539529"/>
              <a:ext cx="605980" cy="555288"/>
            </a:xfrm>
            <a:custGeom>
              <a:avLst/>
              <a:gdLst>
                <a:gd name="connsiteX0" fmla="*/ 612263 w 612263"/>
                <a:gd name="connsiteY0" fmla="*/ 0 h 561046"/>
                <a:gd name="connsiteX1" fmla="*/ 342390 w 612263"/>
                <a:gd name="connsiteY1" fmla="*/ 561046 h 561046"/>
                <a:gd name="connsiteX2" fmla="*/ 318862 w 612263"/>
                <a:gd name="connsiteY2" fmla="*/ 548275 h 561046"/>
                <a:gd name="connsiteX3" fmla="*/ 10358 w 612263"/>
                <a:gd name="connsiteY3" fmla="*/ 173640 h 561046"/>
                <a:gd name="connsiteX4" fmla="*/ 0 w 612263"/>
                <a:gd name="connsiteY4" fmla="*/ 140269 h 561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263" h="561046">
                  <a:moveTo>
                    <a:pt x="612263" y="0"/>
                  </a:moveTo>
                  <a:lnTo>
                    <a:pt x="342390" y="561046"/>
                  </a:lnTo>
                  <a:lnTo>
                    <a:pt x="318862" y="548275"/>
                  </a:lnTo>
                  <a:cubicBezTo>
                    <a:pt x="182962" y="456463"/>
                    <a:pt x="74991" y="326448"/>
                    <a:pt x="10358" y="173640"/>
                  </a:cubicBezTo>
                  <a:lnTo>
                    <a:pt x="0" y="140269"/>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55" name="Graphic 94" descr="Puzzle">
            <a:extLst>
              <a:ext uri="{FF2B5EF4-FFF2-40B4-BE49-F238E27FC236}">
                <a16:creationId xmlns:a16="http://schemas.microsoft.com/office/drawing/2014/main" id="{6BEABB8F-40E1-06CC-AF02-C88EBBE33CF8}"/>
              </a:ext>
            </a:extLst>
          </p:cNvPr>
          <p:cNvSpPr/>
          <p:nvPr/>
        </p:nvSpPr>
        <p:spPr>
          <a:xfrm>
            <a:off x="4698893" y="4456878"/>
            <a:ext cx="400050" cy="400050"/>
          </a:xfrm>
          <a:custGeom>
            <a:avLst/>
            <a:gdLst>
              <a:gd name="connsiteX0" fmla="*/ 344710 w 533400"/>
              <a:gd name="connsiteY0" fmla="*/ 404717 h 533400"/>
              <a:gd name="connsiteX1" fmla="*/ 316040 w 533400"/>
              <a:gd name="connsiteY1" fmla="*/ 316706 h 533400"/>
              <a:gd name="connsiteX2" fmla="*/ 320707 w 533400"/>
              <a:gd name="connsiteY2" fmla="*/ 312039 h 533400"/>
              <a:gd name="connsiteX3" fmla="*/ 410051 w 533400"/>
              <a:gd name="connsiteY3" fmla="*/ 339376 h 533400"/>
              <a:gd name="connsiteX4" fmla="*/ 457391 w 533400"/>
              <a:gd name="connsiteY4" fmla="*/ 377381 h 533400"/>
              <a:gd name="connsiteX5" fmla="*/ 533400 w 533400"/>
              <a:gd name="connsiteY5" fmla="*/ 301371 h 533400"/>
              <a:gd name="connsiteX6" fmla="*/ 420053 w 533400"/>
              <a:gd name="connsiteY6" fmla="*/ 188024 h 533400"/>
              <a:gd name="connsiteX7" fmla="*/ 458057 w 533400"/>
              <a:gd name="connsiteY7" fmla="*/ 140684 h 533400"/>
              <a:gd name="connsiteX8" fmla="*/ 485394 w 533400"/>
              <a:gd name="connsiteY8" fmla="*/ 51340 h 533400"/>
              <a:gd name="connsiteX9" fmla="*/ 480727 w 533400"/>
              <a:gd name="connsiteY9" fmla="*/ 46673 h 533400"/>
              <a:gd name="connsiteX10" fmla="*/ 392716 w 533400"/>
              <a:gd name="connsiteY10" fmla="*/ 75343 h 533400"/>
              <a:gd name="connsiteX11" fmla="*/ 345377 w 533400"/>
              <a:gd name="connsiteY11" fmla="*/ 113348 h 533400"/>
              <a:gd name="connsiteX12" fmla="*/ 232029 w 533400"/>
              <a:gd name="connsiteY12" fmla="*/ 0 h 533400"/>
              <a:gd name="connsiteX13" fmla="*/ 155353 w 533400"/>
              <a:gd name="connsiteY13" fmla="*/ 76010 h 533400"/>
              <a:gd name="connsiteX14" fmla="*/ 193358 w 533400"/>
              <a:gd name="connsiteY14" fmla="*/ 123349 h 533400"/>
              <a:gd name="connsiteX15" fmla="*/ 222028 w 533400"/>
              <a:gd name="connsiteY15" fmla="*/ 211360 h 533400"/>
              <a:gd name="connsiteX16" fmla="*/ 217360 w 533400"/>
              <a:gd name="connsiteY16" fmla="*/ 216027 h 533400"/>
              <a:gd name="connsiteX17" fmla="*/ 128016 w 533400"/>
              <a:gd name="connsiteY17" fmla="*/ 188690 h 533400"/>
              <a:gd name="connsiteX18" fmla="*/ 80677 w 533400"/>
              <a:gd name="connsiteY18" fmla="*/ 150686 h 533400"/>
              <a:gd name="connsiteX19" fmla="*/ 0 w 533400"/>
              <a:gd name="connsiteY19" fmla="*/ 232029 h 533400"/>
              <a:gd name="connsiteX20" fmla="*/ 113348 w 533400"/>
              <a:gd name="connsiteY20" fmla="*/ 345377 h 533400"/>
              <a:gd name="connsiteX21" fmla="*/ 75343 w 533400"/>
              <a:gd name="connsiteY21" fmla="*/ 392716 h 533400"/>
              <a:gd name="connsiteX22" fmla="*/ 48006 w 533400"/>
              <a:gd name="connsiteY22" fmla="*/ 482060 h 533400"/>
              <a:gd name="connsiteX23" fmla="*/ 52673 w 533400"/>
              <a:gd name="connsiteY23" fmla="*/ 486728 h 533400"/>
              <a:gd name="connsiteX24" fmla="*/ 140684 w 533400"/>
              <a:gd name="connsiteY24" fmla="*/ 458057 h 533400"/>
              <a:gd name="connsiteX25" fmla="*/ 188024 w 533400"/>
              <a:gd name="connsiteY25" fmla="*/ 420053 h 533400"/>
              <a:gd name="connsiteX26" fmla="*/ 301371 w 533400"/>
              <a:gd name="connsiteY26" fmla="*/ 533400 h 533400"/>
              <a:gd name="connsiteX27" fmla="*/ 382715 w 533400"/>
              <a:gd name="connsiteY27" fmla="*/ 452057 h 533400"/>
              <a:gd name="connsiteX28" fmla="*/ 344710 w 533400"/>
              <a:gd name="connsiteY28" fmla="*/ 40471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400" h="533400">
                <a:moveTo>
                  <a:pt x="344710" y="404717"/>
                </a:moveTo>
                <a:cubicBezTo>
                  <a:pt x="300704" y="406051"/>
                  <a:pt x="284702" y="349377"/>
                  <a:pt x="316040" y="316706"/>
                </a:cubicBezTo>
                <a:lnTo>
                  <a:pt x="320707" y="312039"/>
                </a:lnTo>
                <a:cubicBezTo>
                  <a:pt x="353378" y="280702"/>
                  <a:pt x="411385" y="295370"/>
                  <a:pt x="410051" y="339376"/>
                </a:cubicBezTo>
                <a:cubicBezTo>
                  <a:pt x="409385" y="364712"/>
                  <a:pt x="439388" y="395383"/>
                  <a:pt x="457391" y="377381"/>
                </a:cubicBezTo>
                <a:lnTo>
                  <a:pt x="533400" y="301371"/>
                </a:lnTo>
                <a:lnTo>
                  <a:pt x="420053" y="188024"/>
                </a:lnTo>
                <a:cubicBezTo>
                  <a:pt x="402050" y="170021"/>
                  <a:pt x="432721" y="140018"/>
                  <a:pt x="458057" y="140684"/>
                </a:cubicBezTo>
                <a:cubicBezTo>
                  <a:pt x="502063" y="142018"/>
                  <a:pt x="516731" y="84011"/>
                  <a:pt x="485394" y="51340"/>
                </a:cubicBezTo>
                <a:lnTo>
                  <a:pt x="480727" y="46673"/>
                </a:lnTo>
                <a:cubicBezTo>
                  <a:pt x="448056" y="15335"/>
                  <a:pt x="391382" y="31337"/>
                  <a:pt x="392716" y="75343"/>
                </a:cubicBezTo>
                <a:cubicBezTo>
                  <a:pt x="393383" y="100679"/>
                  <a:pt x="363379" y="131350"/>
                  <a:pt x="345377" y="113348"/>
                </a:cubicBezTo>
                <a:lnTo>
                  <a:pt x="232029" y="0"/>
                </a:lnTo>
                <a:lnTo>
                  <a:pt x="155353" y="76010"/>
                </a:lnTo>
                <a:cubicBezTo>
                  <a:pt x="137351" y="94012"/>
                  <a:pt x="168021" y="124016"/>
                  <a:pt x="193358" y="123349"/>
                </a:cubicBezTo>
                <a:cubicBezTo>
                  <a:pt x="237363" y="122015"/>
                  <a:pt x="253365" y="178689"/>
                  <a:pt x="222028" y="211360"/>
                </a:cubicBezTo>
                <a:lnTo>
                  <a:pt x="217360" y="216027"/>
                </a:lnTo>
                <a:cubicBezTo>
                  <a:pt x="184690" y="247364"/>
                  <a:pt x="126683" y="232696"/>
                  <a:pt x="128016" y="188690"/>
                </a:cubicBezTo>
                <a:cubicBezTo>
                  <a:pt x="128683" y="163354"/>
                  <a:pt x="98679" y="132683"/>
                  <a:pt x="80677" y="150686"/>
                </a:cubicBezTo>
                <a:lnTo>
                  <a:pt x="0" y="232029"/>
                </a:lnTo>
                <a:lnTo>
                  <a:pt x="113348" y="345377"/>
                </a:lnTo>
                <a:cubicBezTo>
                  <a:pt x="131350" y="363379"/>
                  <a:pt x="100679" y="393383"/>
                  <a:pt x="75343" y="392716"/>
                </a:cubicBezTo>
                <a:cubicBezTo>
                  <a:pt x="31337" y="391382"/>
                  <a:pt x="16669" y="449390"/>
                  <a:pt x="48006" y="482060"/>
                </a:cubicBezTo>
                <a:lnTo>
                  <a:pt x="52673" y="486728"/>
                </a:lnTo>
                <a:cubicBezTo>
                  <a:pt x="85344" y="518065"/>
                  <a:pt x="142018" y="502063"/>
                  <a:pt x="140684" y="458057"/>
                </a:cubicBezTo>
                <a:cubicBezTo>
                  <a:pt x="140018" y="432721"/>
                  <a:pt x="170021" y="402050"/>
                  <a:pt x="188024" y="420053"/>
                </a:cubicBezTo>
                <a:lnTo>
                  <a:pt x="301371" y="533400"/>
                </a:lnTo>
                <a:lnTo>
                  <a:pt x="382715" y="452057"/>
                </a:lnTo>
                <a:cubicBezTo>
                  <a:pt x="400717" y="434054"/>
                  <a:pt x="370713" y="404051"/>
                  <a:pt x="344710" y="404717"/>
                </a:cubicBezTo>
                <a:close/>
              </a:path>
            </a:pathLst>
          </a:custGeom>
          <a:solidFill>
            <a:schemeClr val="tx1">
              <a:lumMod val="85000"/>
              <a:lumOff val="15000"/>
            </a:schemeClr>
          </a:solid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59" name="Graphic 96" descr="Research">
            <a:extLst>
              <a:ext uri="{FF2B5EF4-FFF2-40B4-BE49-F238E27FC236}">
                <a16:creationId xmlns:a16="http://schemas.microsoft.com/office/drawing/2014/main" id="{00D8443B-1085-D1D0-E789-B032D38C0D71}"/>
              </a:ext>
            </a:extLst>
          </p:cNvPr>
          <p:cNvGrpSpPr/>
          <p:nvPr/>
        </p:nvGrpSpPr>
        <p:grpSpPr>
          <a:xfrm>
            <a:off x="5755540" y="4938857"/>
            <a:ext cx="480060" cy="480060"/>
            <a:chOff x="5772101" y="4915384"/>
            <a:chExt cx="640080" cy="640080"/>
          </a:xfrm>
          <a:solidFill>
            <a:schemeClr val="tx1">
              <a:lumMod val="85000"/>
              <a:lumOff val="15000"/>
            </a:schemeClr>
          </a:solidFill>
        </p:grpSpPr>
        <p:sp>
          <p:nvSpPr>
            <p:cNvPr id="60" name="Freeform: Shape 59">
              <a:extLst>
                <a:ext uri="{FF2B5EF4-FFF2-40B4-BE49-F238E27FC236}">
                  <a16:creationId xmlns:a16="http://schemas.microsoft.com/office/drawing/2014/main" id="{593FABFF-7C5A-2100-44D0-488F195AA014}"/>
                </a:ext>
              </a:extLst>
            </p:cNvPr>
            <p:cNvSpPr/>
            <p:nvPr/>
          </p:nvSpPr>
          <p:spPr>
            <a:xfrm>
              <a:off x="5824103" y="4970720"/>
              <a:ext cx="527569" cy="528236"/>
            </a:xfrm>
            <a:custGeom>
              <a:avLst/>
              <a:gdLst>
                <a:gd name="connsiteX0" fmla="*/ 431391 w 527569"/>
                <a:gd name="connsiteY0" fmla="*/ 365383 h 528236"/>
                <a:gd name="connsiteX1" fmla="*/ 390052 w 527569"/>
                <a:gd name="connsiteY1" fmla="*/ 352714 h 528236"/>
                <a:gd name="connsiteX2" fmla="*/ 360049 w 527569"/>
                <a:gd name="connsiteY2" fmla="*/ 323377 h 528236"/>
                <a:gd name="connsiteX3" fmla="*/ 401387 w 527569"/>
                <a:gd name="connsiteY3" fmla="*/ 202029 h 528236"/>
                <a:gd name="connsiteX4" fmla="*/ 201362 w 527569"/>
                <a:gd name="connsiteY4" fmla="*/ 4 h 528236"/>
                <a:gd name="connsiteX5" fmla="*/ 4 w 527569"/>
                <a:gd name="connsiteY5" fmla="*/ 200029 h 528236"/>
                <a:gd name="connsiteX6" fmla="*/ 200029 w 527569"/>
                <a:gd name="connsiteY6" fmla="*/ 401387 h 528236"/>
                <a:gd name="connsiteX7" fmla="*/ 322711 w 527569"/>
                <a:gd name="connsiteY7" fmla="*/ 360049 h 528236"/>
                <a:gd name="connsiteX8" fmla="*/ 352048 w 527569"/>
                <a:gd name="connsiteY8" fmla="*/ 389386 h 528236"/>
                <a:gd name="connsiteX9" fmla="*/ 364716 w 527569"/>
                <a:gd name="connsiteY9" fmla="*/ 431391 h 528236"/>
                <a:gd name="connsiteX10" fmla="*/ 448060 w 527569"/>
                <a:gd name="connsiteY10" fmla="*/ 514735 h 528236"/>
                <a:gd name="connsiteX11" fmla="*/ 514068 w 527569"/>
                <a:gd name="connsiteY11" fmla="*/ 514735 h 528236"/>
                <a:gd name="connsiteX12" fmla="*/ 514068 w 527569"/>
                <a:gd name="connsiteY12" fmla="*/ 448726 h 528236"/>
                <a:gd name="connsiteX13" fmla="*/ 431391 w 527569"/>
                <a:gd name="connsiteY13" fmla="*/ 365383 h 528236"/>
                <a:gd name="connsiteX14" fmla="*/ 201362 w 527569"/>
                <a:gd name="connsiteY14" fmla="*/ 361382 h 528236"/>
                <a:gd name="connsiteX15" fmla="*/ 41342 w 527569"/>
                <a:gd name="connsiteY15" fmla="*/ 201362 h 528236"/>
                <a:gd name="connsiteX16" fmla="*/ 201362 w 527569"/>
                <a:gd name="connsiteY16" fmla="*/ 41342 h 528236"/>
                <a:gd name="connsiteX17" fmla="*/ 361382 w 527569"/>
                <a:gd name="connsiteY17" fmla="*/ 201362 h 528236"/>
                <a:gd name="connsiteX18" fmla="*/ 201362 w 527569"/>
                <a:gd name="connsiteY18" fmla="*/ 361382 h 5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7569" h="528236">
                  <a:moveTo>
                    <a:pt x="431391" y="365383"/>
                  </a:moveTo>
                  <a:cubicBezTo>
                    <a:pt x="420723" y="354715"/>
                    <a:pt x="404721" y="349381"/>
                    <a:pt x="390052" y="352714"/>
                  </a:cubicBezTo>
                  <a:lnTo>
                    <a:pt x="360049" y="323377"/>
                  </a:lnTo>
                  <a:cubicBezTo>
                    <a:pt x="386719" y="288706"/>
                    <a:pt x="401387" y="246034"/>
                    <a:pt x="401387" y="202029"/>
                  </a:cubicBezTo>
                  <a:cubicBezTo>
                    <a:pt x="402054" y="90682"/>
                    <a:pt x="312043" y="670"/>
                    <a:pt x="201362" y="4"/>
                  </a:cubicBezTo>
                  <a:cubicBezTo>
                    <a:pt x="90682" y="-663"/>
                    <a:pt x="670" y="89348"/>
                    <a:pt x="4" y="200029"/>
                  </a:cubicBezTo>
                  <a:cubicBezTo>
                    <a:pt x="-663" y="310709"/>
                    <a:pt x="89348" y="400720"/>
                    <a:pt x="200029" y="401387"/>
                  </a:cubicBezTo>
                  <a:cubicBezTo>
                    <a:pt x="244034" y="401387"/>
                    <a:pt x="287373" y="386719"/>
                    <a:pt x="322711" y="360049"/>
                  </a:cubicBezTo>
                  <a:lnTo>
                    <a:pt x="352048" y="389386"/>
                  </a:lnTo>
                  <a:cubicBezTo>
                    <a:pt x="349381" y="404721"/>
                    <a:pt x="354048" y="420056"/>
                    <a:pt x="364716" y="431391"/>
                  </a:cubicBezTo>
                  <a:lnTo>
                    <a:pt x="448060" y="514735"/>
                  </a:lnTo>
                  <a:cubicBezTo>
                    <a:pt x="466062" y="532737"/>
                    <a:pt x="496066" y="532737"/>
                    <a:pt x="514068" y="514735"/>
                  </a:cubicBezTo>
                  <a:cubicBezTo>
                    <a:pt x="532070" y="496732"/>
                    <a:pt x="532070" y="466729"/>
                    <a:pt x="514068" y="448726"/>
                  </a:cubicBezTo>
                  <a:lnTo>
                    <a:pt x="431391" y="365383"/>
                  </a:lnTo>
                  <a:close/>
                  <a:moveTo>
                    <a:pt x="201362" y="361382"/>
                  </a:moveTo>
                  <a:cubicBezTo>
                    <a:pt x="112684" y="361382"/>
                    <a:pt x="41342" y="290040"/>
                    <a:pt x="41342" y="201362"/>
                  </a:cubicBezTo>
                  <a:cubicBezTo>
                    <a:pt x="41342" y="112684"/>
                    <a:pt x="112684" y="41342"/>
                    <a:pt x="201362" y="41342"/>
                  </a:cubicBezTo>
                  <a:cubicBezTo>
                    <a:pt x="290040" y="41342"/>
                    <a:pt x="361382" y="112684"/>
                    <a:pt x="361382" y="201362"/>
                  </a:cubicBezTo>
                  <a:cubicBezTo>
                    <a:pt x="361382" y="289373"/>
                    <a:pt x="289373" y="361382"/>
                    <a:pt x="201362" y="361382"/>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1" name="Freeform: Shape 60">
              <a:extLst>
                <a:ext uri="{FF2B5EF4-FFF2-40B4-BE49-F238E27FC236}">
                  <a16:creationId xmlns:a16="http://schemas.microsoft.com/office/drawing/2014/main" id="{33BAE7AF-6E58-81F3-A3E5-81353C1034BB}"/>
                </a:ext>
              </a:extLst>
            </p:cNvPr>
            <p:cNvSpPr/>
            <p:nvPr/>
          </p:nvSpPr>
          <p:spPr>
            <a:xfrm>
              <a:off x="5882114" y="5069814"/>
              <a:ext cx="287369" cy="210948"/>
            </a:xfrm>
            <a:custGeom>
              <a:avLst/>
              <a:gdLst>
                <a:gd name="connsiteX0" fmla="*/ 286703 w 287369"/>
                <a:gd name="connsiteY0" fmla="*/ 92267 h 210948"/>
                <a:gd name="connsiteX1" fmla="*/ 248698 w 287369"/>
                <a:gd name="connsiteY1" fmla="*/ 92267 h 210948"/>
                <a:gd name="connsiteX2" fmla="*/ 240030 w 287369"/>
                <a:gd name="connsiteY2" fmla="*/ 97601 h 210948"/>
                <a:gd name="connsiteX3" fmla="*/ 214694 w 287369"/>
                <a:gd name="connsiteY3" fmla="*/ 124938 h 210948"/>
                <a:gd name="connsiteX4" fmla="*/ 193358 w 287369"/>
                <a:gd name="connsiteY4" fmla="*/ 50928 h 210948"/>
                <a:gd name="connsiteX5" fmla="*/ 178689 w 287369"/>
                <a:gd name="connsiteY5" fmla="*/ 42928 h 210948"/>
                <a:gd name="connsiteX6" fmla="*/ 170688 w 287369"/>
                <a:gd name="connsiteY6" fmla="*/ 50262 h 210948"/>
                <a:gd name="connsiteX7" fmla="*/ 130683 w 287369"/>
                <a:gd name="connsiteY7" fmla="*/ 156275 h 210948"/>
                <a:gd name="connsiteX8" fmla="*/ 103346 w 287369"/>
                <a:gd name="connsiteY8" fmla="*/ 9590 h 210948"/>
                <a:gd name="connsiteX9" fmla="*/ 90011 w 287369"/>
                <a:gd name="connsiteY9" fmla="*/ 256 h 210948"/>
                <a:gd name="connsiteX10" fmla="*/ 80677 w 287369"/>
                <a:gd name="connsiteY10" fmla="*/ 8256 h 210948"/>
                <a:gd name="connsiteX11" fmla="*/ 52006 w 287369"/>
                <a:gd name="connsiteY11" fmla="*/ 92267 h 210948"/>
                <a:gd name="connsiteX12" fmla="*/ 0 w 287369"/>
                <a:gd name="connsiteY12" fmla="*/ 92267 h 210948"/>
                <a:gd name="connsiteX13" fmla="*/ 0 w 287369"/>
                <a:gd name="connsiteY13" fmla="*/ 118937 h 210948"/>
                <a:gd name="connsiteX14" fmla="*/ 60674 w 287369"/>
                <a:gd name="connsiteY14" fmla="*/ 118937 h 210948"/>
                <a:gd name="connsiteX15" fmla="*/ 72009 w 287369"/>
                <a:gd name="connsiteY15" fmla="*/ 108936 h 210948"/>
                <a:gd name="connsiteX16" fmla="*/ 88678 w 287369"/>
                <a:gd name="connsiteY16" fmla="*/ 58263 h 210948"/>
                <a:gd name="connsiteX17" fmla="*/ 115348 w 287369"/>
                <a:gd name="connsiteY17" fmla="*/ 201614 h 210948"/>
                <a:gd name="connsiteX18" fmla="*/ 126016 w 287369"/>
                <a:gd name="connsiteY18" fmla="*/ 210949 h 210948"/>
                <a:gd name="connsiteX19" fmla="*/ 127349 w 287369"/>
                <a:gd name="connsiteY19" fmla="*/ 210949 h 210948"/>
                <a:gd name="connsiteX20" fmla="*/ 138684 w 287369"/>
                <a:gd name="connsiteY20" fmla="*/ 203614 h 210948"/>
                <a:gd name="connsiteX21" fmla="*/ 181356 w 287369"/>
                <a:gd name="connsiteY21" fmla="*/ 91600 h 210948"/>
                <a:gd name="connsiteX22" fmla="*/ 198692 w 287369"/>
                <a:gd name="connsiteY22" fmla="*/ 151608 h 210948"/>
                <a:gd name="connsiteX23" fmla="*/ 213360 w 287369"/>
                <a:gd name="connsiteY23" fmla="*/ 159609 h 210948"/>
                <a:gd name="connsiteX24" fmla="*/ 218694 w 287369"/>
                <a:gd name="connsiteY24" fmla="*/ 156275 h 210948"/>
                <a:gd name="connsiteX25" fmla="*/ 254699 w 287369"/>
                <a:gd name="connsiteY25" fmla="*/ 118937 h 210948"/>
                <a:gd name="connsiteX26" fmla="*/ 287369 w 287369"/>
                <a:gd name="connsiteY26" fmla="*/ 118937 h 210948"/>
                <a:gd name="connsiteX27" fmla="*/ 287369 w 287369"/>
                <a:gd name="connsiteY27" fmla="*/ 92267 h 21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7369" h="210948">
                  <a:moveTo>
                    <a:pt x="286703" y="92267"/>
                  </a:moveTo>
                  <a:lnTo>
                    <a:pt x="248698" y="92267"/>
                  </a:lnTo>
                  <a:cubicBezTo>
                    <a:pt x="245364" y="92934"/>
                    <a:pt x="242030" y="94934"/>
                    <a:pt x="240030" y="97601"/>
                  </a:cubicBezTo>
                  <a:lnTo>
                    <a:pt x="214694" y="124938"/>
                  </a:lnTo>
                  <a:lnTo>
                    <a:pt x="193358" y="50928"/>
                  </a:lnTo>
                  <a:cubicBezTo>
                    <a:pt x="191357" y="44928"/>
                    <a:pt x="184690" y="40927"/>
                    <a:pt x="178689" y="42928"/>
                  </a:cubicBezTo>
                  <a:cubicBezTo>
                    <a:pt x="175355" y="44261"/>
                    <a:pt x="172022" y="46261"/>
                    <a:pt x="170688" y="50262"/>
                  </a:cubicBezTo>
                  <a:lnTo>
                    <a:pt x="130683" y="156275"/>
                  </a:lnTo>
                  <a:lnTo>
                    <a:pt x="103346" y="9590"/>
                  </a:lnTo>
                  <a:cubicBezTo>
                    <a:pt x="102013" y="2923"/>
                    <a:pt x="96012" y="-1078"/>
                    <a:pt x="90011" y="256"/>
                  </a:cubicBezTo>
                  <a:cubicBezTo>
                    <a:pt x="86011" y="922"/>
                    <a:pt x="82677" y="4256"/>
                    <a:pt x="80677" y="8256"/>
                  </a:cubicBezTo>
                  <a:lnTo>
                    <a:pt x="52006" y="92267"/>
                  </a:lnTo>
                  <a:lnTo>
                    <a:pt x="0" y="92267"/>
                  </a:lnTo>
                  <a:lnTo>
                    <a:pt x="0" y="118937"/>
                  </a:lnTo>
                  <a:lnTo>
                    <a:pt x="60674" y="118937"/>
                  </a:lnTo>
                  <a:cubicBezTo>
                    <a:pt x="66008" y="118270"/>
                    <a:pt x="70676" y="114270"/>
                    <a:pt x="72009" y="108936"/>
                  </a:cubicBezTo>
                  <a:lnTo>
                    <a:pt x="88678" y="58263"/>
                  </a:lnTo>
                  <a:lnTo>
                    <a:pt x="115348" y="201614"/>
                  </a:lnTo>
                  <a:cubicBezTo>
                    <a:pt x="116015" y="206948"/>
                    <a:pt x="120682" y="210949"/>
                    <a:pt x="126016" y="210949"/>
                  </a:cubicBezTo>
                  <a:lnTo>
                    <a:pt x="127349" y="210949"/>
                  </a:lnTo>
                  <a:cubicBezTo>
                    <a:pt x="132017" y="210949"/>
                    <a:pt x="136684" y="208282"/>
                    <a:pt x="138684" y="203614"/>
                  </a:cubicBezTo>
                  <a:lnTo>
                    <a:pt x="181356" y="91600"/>
                  </a:lnTo>
                  <a:lnTo>
                    <a:pt x="198692" y="151608"/>
                  </a:lnTo>
                  <a:cubicBezTo>
                    <a:pt x="200692" y="157609"/>
                    <a:pt x="206693" y="161609"/>
                    <a:pt x="213360" y="159609"/>
                  </a:cubicBezTo>
                  <a:cubicBezTo>
                    <a:pt x="215360" y="158942"/>
                    <a:pt x="217360" y="157609"/>
                    <a:pt x="218694" y="156275"/>
                  </a:cubicBezTo>
                  <a:lnTo>
                    <a:pt x="254699" y="118937"/>
                  </a:lnTo>
                  <a:lnTo>
                    <a:pt x="287369" y="118937"/>
                  </a:lnTo>
                  <a:lnTo>
                    <a:pt x="287369" y="92267"/>
                  </a:ln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2" name="Graphic 90" descr="Database">
            <a:extLst>
              <a:ext uri="{FF2B5EF4-FFF2-40B4-BE49-F238E27FC236}">
                <a16:creationId xmlns:a16="http://schemas.microsoft.com/office/drawing/2014/main" id="{7F2A6A77-92E0-3174-3912-F1577652F0EA}"/>
              </a:ext>
            </a:extLst>
          </p:cNvPr>
          <p:cNvGrpSpPr/>
          <p:nvPr/>
        </p:nvGrpSpPr>
        <p:grpSpPr>
          <a:xfrm>
            <a:off x="4517765" y="3279938"/>
            <a:ext cx="280035" cy="380048"/>
            <a:chOff x="7337196" y="4279336"/>
            <a:chExt cx="373380" cy="506730"/>
          </a:xfrm>
          <a:solidFill>
            <a:schemeClr val="tx1">
              <a:lumMod val="85000"/>
              <a:lumOff val="15000"/>
            </a:schemeClr>
          </a:solidFill>
        </p:grpSpPr>
        <p:sp>
          <p:nvSpPr>
            <p:cNvPr id="63" name="Freeform: Shape 62">
              <a:extLst>
                <a:ext uri="{FF2B5EF4-FFF2-40B4-BE49-F238E27FC236}">
                  <a16:creationId xmlns:a16="http://schemas.microsoft.com/office/drawing/2014/main" id="{8931FF74-0AD6-D64D-2096-D3F50C39C392}"/>
                </a:ext>
              </a:extLst>
            </p:cNvPr>
            <p:cNvSpPr/>
            <p:nvPr/>
          </p:nvSpPr>
          <p:spPr>
            <a:xfrm>
              <a:off x="7337196" y="4279336"/>
              <a:ext cx="373380" cy="106680"/>
            </a:xfrm>
            <a:custGeom>
              <a:avLst/>
              <a:gdLst>
                <a:gd name="connsiteX0" fmla="*/ 373380 w 373380"/>
                <a:gd name="connsiteY0" fmla="*/ 53340 h 106680"/>
                <a:gd name="connsiteX1" fmla="*/ 186690 w 373380"/>
                <a:gd name="connsiteY1" fmla="*/ 106680 h 106680"/>
                <a:gd name="connsiteX2" fmla="*/ 0 w 373380"/>
                <a:gd name="connsiteY2" fmla="*/ 53340 h 106680"/>
                <a:gd name="connsiteX3" fmla="*/ 186690 w 373380"/>
                <a:gd name="connsiteY3" fmla="*/ 0 h 106680"/>
                <a:gd name="connsiteX4" fmla="*/ 373380 w 373380"/>
                <a:gd name="connsiteY4" fmla="*/ 53340 h 10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 h="106680">
                  <a:moveTo>
                    <a:pt x="373380" y="53340"/>
                  </a:moveTo>
                  <a:cubicBezTo>
                    <a:pt x="373380" y="82799"/>
                    <a:pt x="289796" y="106680"/>
                    <a:pt x="186690" y="106680"/>
                  </a:cubicBezTo>
                  <a:cubicBezTo>
                    <a:pt x="83584" y="106680"/>
                    <a:pt x="0" y="82799"/>
                    <a:pt x="0" y="53340"/>
                  </a:cubicBezTo>
                  <a:cubicBezTo>
                    <a:pt x="0" y="23881"/>
                    <a:pt x="83584" y="0"/>
                    <a:pt x="186690" y="0"/>
                  </a:cubicBezTo>
                  <a:cubicBezTo>
                    <a:pt x="289796" y="0"/>
                    <a:pt x="373380" y="23881"/>
                    <a:pt x="373380" y="5334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4" name="Freeform: Shape 63">
              <a:extLst>
                <a:ext uri="{FF2B5EF4-FFF2-40B4-BE49-F238E27FC236}">
                  <a16:creationId xmlns:a16="http://schemas.microsoft.com/office/drawing/2014/main" id="{534B2130-E0D2-E6B7-EC73-E1F8CEDE2707}"/>
                </a:ext>
              </a:extLst>
            </p:cNvPr>
            <p:cNvSpPr/>
            <p:nvPr/>
          </p:nvSpPr>
          <p:spPr>
            <a:xfrm>
              <a:off x="7337196" y="4359346"/>
              <a:ext cx="373380" cy="160020"/>
            </a:xfrm>
            <a:custGeom>
              <a:avLst/>
              <a:gdLst>
                <a:gd name="connsiteX0" fmla="*/ 320040 w 373380"/>
                <a:gd name="connsiteY0" fmla="*/ 106680 h 160020"/>
                <a:gd name="connsiteX1" fmla="*/ 306705 w 373380"/>
                <a:gd name="connsiteY1" fmla="*/ 93345 h 160020"/>
                <a:gd name="connsiteX2" fmla="*/ 320040 w 373380"/>
                <a:gd name="connsiteY2" fmla="*/ 80010 h 160020"/>
                <a:gd name="connsiteX3" fmla="*/ 333375 w 373380"/>
                <a:gd name="connsiteY3" fmla="*/ 93345 h 160020"/>
                <a:gd name="connsiteX4" fmla="*/ 320040 w 373380"/>
                <a:gd name="connsiteY4" fmla="*/ 106680 h 160020"/>
                <a:gd name="connsiteX5" fmla="*/ 186690 w 373380"/>
                <a:gd name="connsiteY5" fmla="*/ 53340 h 160020"/>
                <a:gd name="connsiteX6" fmla="*/ 0 w 373380"/>
                <a:gd name="connsiteY6" fmla="*/ 0 h 160020"/>
                <a:gd name="connsiteX7" fmla="*/ 0 w 373380"/>
                <a:gd name="connsiteY7" fmla="*/ 106680 h 160020"/>
                <a:gd name="connsiteX8" fmla="*/ 186690 w 373380"/>
                <a:gd name="connsiteY8" fmla="*/ 160020 h 160020"/>
                <a:gd name="connsiteX9" fmla="*/ 373380 w 373380"/>
                <a:gd name="connsiteY9" fmla="*/ 106680 h 160020"/>
                <a:gd name="connsiteX10" fmla="*/ 373380 w 373380"/>
                <a:gd name="connsiteY10" fmla="*/ 0 h 160020"/>
                <a:gd name="connsiteX11" fmla="*/ 186690 w 373380"/>
                <a:gd name="connsiteY11" fmla="*/ 5334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3380" h="160020">
                  <a:moveTo>
                    <a:pt x="320040" y="106680"/>
                  </a:moveTo>
                  <a:cubicBezTo>
                    <a:pt x="312039" y="106680"/>
                    <a:pt x="306705" y="101346"/>
                    <a:pt x="306705" y="93345"/>
                  </a:cubicBezTo>
                  <a:cubicBezTo>
                    <a:pt x="306705" y="85344"/>
                    <a:pt x="312039" y="80010"/>
                    <a:pt x="320040" y="80010"/>
                  </a:cubicBezTo>
                  <a:cubicBezTo>
                    <a:pt x="328041" y="80010"/>
                    <a:pt x="333375" y="85344"/>
                    <a:pt x="333375" y="93345"/>
                  </a:cubicBezTo>
                  <a:cubicBezTo>
                    <a:pt x="333375" y="101346"/>
                    <a:pt x="328041" y="106680"/>
                    <a:pt x="320040" y="106680"/>
                  </a:cubicBezTo>
                  <a:close/>
                  <a:moveTo>
                    <a:pt x="186690" y="53340"/>
                  </a:moveTo>
                  <a:cubicBezTo>
                    <a:pt x="84010" y="53340"/>
                    <a:pt x="0" y="29337"/>
                    <a:pt x="0" y="0"/>
                  </a:cubicBezTo>
                  <a:lnTo>
                    <a:pt x="0" y="106680"/>
                  </a:lnTo>
                  <a:cubicBezTo>
                    <a:pt x="0" y="136017"/>
                    <a:pt x="84010" y="160020"/>
                    <a:pt x="186690" y="160020"/>
                  </a:cubicBezTo>
                  <a:cubicBezTo>
                    <a:pt x="289370" y="160020"/>
                    <a:pt x="373380" y="136017"/>
                    <a:pt x="373380" y="106680"/>
                  </a:cubicBezTo>
                  <a:lnTo>
                    <a:pt x="373380" y="0"/>
                  </a:lnTo>
                  <a:cubicBezTo>
                    <a:pt x="373380" y="29337"/>
                    <a:pt x="289370" y="53340"/>
                    <a:pt x="186690" y="5334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5" name="Freeform: Shape 64">
              <a:extLst>
                <a:ext uri="{FF2B5EF4-FFF2-40B4-BE49-F238E27FC236}">
                  <a16:creationId xmlns:a16="http://schemas.microsoft.com/office/drawing/2014/main" id="{0C1ECFE8-034F-C5EA-F946-51803098E12B}"/>
                </a:ext>
              </a:extLst>
            </p:cNvPr>
            <p:cNvSpPr/>
            <p:nvPr/>
          </p:nvSpPr>
          <p:spPr>
            <a:xfrm>
              <a:off x="7337196" y="4492696"/>
              <a:ext cx="373380" cy="160020"/>
            </a:xfrm>
            <a:custGeom>
              <a:avLst/>
              <a:gdLst>
                <a:gd name="connsiteX0" fmla="*/ 320040 w 373380"/>
                <a:gd name="connsiteY0" fmla="*/ 106680 h 160020"/>
                <a:gd name="connsiteX1" fmla="*/ 306705 w 373380"/>
                <a:gd name="connsiteY1" fmla="*/ 93345 h 160020"/>
                <a:gd name="connsiteX2" fmla="*/ 320040 w 373380"/>
                <a:gd name="connsiteY2" fmla="*/ 80010 h 160020"/>
                <a:gd name="connsiteX3" fmla="*/ 333375 w 373380"/>
                <a:gd name="connsiteY3" fmla="*/ 93345 h 160020"/>
                <a:gd name="connsiteX4" fmla="*/ 320040 w 373380"/>
                <a:gd name="connsiteY4" fmla="*/ 106680 h 160020"/>
                <a:gd name="connsiteX5" fmla="*/ 186690 w 373380"/>
                <a:gd name="connsiteY5" fmla="*/ 53340 h 160020"/>
                <a:gd name="connsiteX6" fmla="*/ 0 w 373380"/>
                <a:gd name="connsiteY6" fmla="*/ 0 h 160020"/>
                <a:gd name="connsiteX7" fmla="*/ 0 w 373380"/>
                <a:gd name="connsiteY7" fmla="*/ 106680 h 160020"/>
                <a:gd name="connsiteX8" fmla="*/ 186690 w 373380"/>
                <a:gd name="connsiteY8" fmla="*/ 160020 h 160020"/>
                <a:gd name="connsiteX9" fmla="*/ 373380 w 373380"/>
                <a:gd name="connsiteY9" fmla="*/ 106680 h 160020"/>
                <a:gd name="connsiteX10" fmla="*/ 373380 w 373380"/>
                <a:gd name="connsiteY10" fmla="*/ 0 h 160020"/>
                <a:gd name="connsiteX11" fmla="*/ 186690 w 373380"/>
                <a:gd name="connsiteY11" fmla="*/ 5334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3380" h="160020">
                  <a:moveTo>
                    <a:pt x="320040" y="106680"/>
                  </a:moveTo>
                  <a:cubicBezTo>
                    <a:pt x="312039" y="106680"/>
                    <a:pt x="306705" y="101346"/>
                    <a:pt x="306705" y="93345"/>
                  </a:cubicBezTo>
                  <a:cubicBezTo>
                    <a:pt x="306705" y="85344"/>
                    <a:pt x="312039" y="80010"/>
                    <a:pt x="320040" y="80010"/>
                  </a:cubicBezTo>
                  <a:cubicBezTo>
                    <a:pt x="328041" y="80010"/>
                    <a:pt x="333375" y="85344"/>
                    <a:pt x="333375" y="93345"/>
                  </a:cubicBezTo>
                  <a:cubicBezTo>
                    <a:pt x="333375" y="101346"/>
                    <a:pt x="328041" y="106680"/>
                    <a:pt x="320040" y="106680"/>
                  </a:cubicBezTo>
                  <a:close/>
                  <a:moveTo>
                    <a:pt x="186690" y="53340"/>
                  </a:moveTo>
                  <a:cubicBezTo>
                    <a:pt x="84010" y="53340"/>
                    <a:pt x="0" y="29337"/>
                    <a:pt x="0" y="0"/>
                  </a:cubicBezTo>
                  <a:lnTo>
                    <a:pt x="0" y="106680"/>
                  </a:lnTo>
                  <a:cubicBezTo>
                    <a:pt x="0" y="136017"/>
                    <a:pt x="84010" y="160020"/>
                    <a:pt x="186690" y="160020"/>
                  </a:cubicBezTo>
                  <a:cubicBezTo>
                    <a:pt x="289370" y="160020"/>
                    <a:pt x="373380" y="136017"/>
                    <a:pt x="373380" y="106680"/>
                  </a:cubicBezTo>
                  <a:lnTo>
                    <a:pt x="373380" y="0"/>
                  </a:lnTo>
                  <a:cubicBezTo>
                    <a:pt x="373380" y="29337"/>
                    <a:pt x="289370" y="53340"/>
                    <a:pt x="186690" y="5334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6" name="Freeform: Shape 65">
              <a:extLst>
                <a:ext uri="{FF2B5EF4-FFF2-40B4-BE49-F238E27FC236}">
                  <a16:creationId xmlns:a16="http://schemas.microsoft.com/office/drawing/2014/main" id="{40970B0E-BD38-8D2A-49CD-9C38EC21FBA8}"/>
                </a:ext>
              </a:extLst>
            </p:cNvPr>
            <p:cNvSpPr/>
            <p:nvPr/>
          </p:nvSpPr>
          <p:spPr>
            <a:xfrm>
              <a:off x="7337196" y="4626046"/>
              <a:ext cx="373380" cy="160020"/>
            </a:xfrm>
            <a:custGeom>
              <a:avLst/>
              <a:gdLst>
                <a:gd name="connsiteX0" fmla="*/ 320040 w 373380"/>
                <a:gd name="connsiteY0" fmla="*/ 106680 h 160020"/>
                <a:gd name="connsiteX1" fmla="*/ 306705 w 373380"/>
                <a:gd name="connsiteY1" fmla="*/ 93345 h 160020"/>
                <a:gd name="connsiteX2" fmla="*/ 320040 w 373380"/>
                <a:gd name="connsiteY2" fmla="*/ 80010 h 160020"/>
                <a:gd name="connsiteX3" fmla="*/ 333375 w 373380"/>
                <a:gd name="connsiteY3" fmla="*/ 93345 h 160020"/>
                <a:gd name="connsiteX4" fmla="*/ 320040 w 373380"/>
                <a:gd name="connsiteY4" fmla="*/ 106680 h 160020"/>
                <a:gd name="connsiteX5" fmla="*/ 186690 w 373380"/>
                <a:gd name="connsiteY5" fmla="*/ 53340 h 160020"/>
                <a:gd name="connsiteX6" fmla="*/ 0 w 373380"/>
                <a:gd name="connsiteY6" fmla="*/ 0 h 160020"/>
                <a:gd name="connsiteX7" fmla="*/ 0 w 373380"/>
                <a:gd name="connsiteY7" fmla="*/ 106680 h 160020"/>
                <a:gd name="connsiteX8" fmla="*/ 186690 w 373380"/>
                <a:gd name="connsiteY8" fmla="*/ 160020 h 160020"/>
                <a:gd name="connsiteX9" fmla="*/ 373380 w 373380"/>
                <a:gd name="connsiteY9" fmla="*/ 106680 h 160020"/>
                <a:gd name="connsiteX10" fmla="*/ 373380 w 373380"/>
                <a:gd name="connsiteY10" fmla="*/ 0 h 160020"/>
                <a:gd name="connsiteX11" fmla="*/ 186690 w 373380"/>
                <a:gd name="connsiteY11" fmla="*/ 5334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3380" h="160020">
                  <a:moveTo>
                    <a:pt x="320040" y="106680"/>
                  </a:moveTo>
                  <a:cubicBezTo>
                    <a:pt x="312039" y="106680"/>
                    <a:pt x="306705" y="101346"/>
                    <a:pt x="306705" y="93345"/>
                  </a:cubicBezTo>
                  <a:cubicBezTo>
                    <a:pt x="306705" y="85344"/>
                    <a:pt x="312039" y="80010"/>
                    <a:pt x="320040" y="80010"/>
                  </a:cubicBezTo>
                  <a:cubicBezTo>
                    <a:pt x="328041" y="80010"/>
                    <a:pt x="333375" y="85344"/>
                    <a:pt x="333375" y="93345"/>
                  </a:cubicBezTo>
                  <a:cubicBezTo>
                    <a:pt x="333375" y="101346"/>
                    <a:pt x="328041" y="106680"/>
                    <a:pt x="320040" y="106680"/>
                  </a:cubicBezTo>
                  <a:close/>
                  <a:moveTo>
                    <a:pt x="186690" y="53340"/>
                  </a:moveTo>
                  <a:cubicBezTo>
                    <a:pt x="84010" y="53340"/>
                    <a:pt x="0" y="29337"/>
                    <a:pt x="0" y="0"/>
                  </a:cubicBezTo>
                  <a:lnTo>
                    <a:pt x="0" y="106680"/>
                  </a:lnTo>
                  <a:cubicBezTo>
                    <a:pt x="0" y="136017"/>
                    <a:pt x="84010" y="160020"/>
                    <a:pt x="186690" y="160020"/>
                  </a:cubicBezTo>
                  <a:cubicBezTo>
                    <a:pt x="289370" y="160020"/>
                    <a:pt x="373380" y="136017"/>
                    <a:pt x="373380" y="106680"/>
                  </a:cubicBezTo>
                  <a:lnTo>
                    <a:pt x="373380" y="0"/>
                  </a:lnTo>
                  <a:cubicBezTo>
                    <a:pt x="373380" y="29337"/>
                    <a:pt x="289370" y="53340"/>
                    <a:pt x="186690" y="5334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67" name="Graphic 92" descr="Lightbulb and gear">
            <a:extLst>
              <a:ext uri="{FF2B5EF4-FFF2-40B4-BE49-F238E27FC236}">
                <a16:creationId xmlns:a16="http://schemas.microsoft.com/office/drawing/2014/main" id="{5394C1EF-5417-C9DC-0A30-3C4EE6999930}"/>
              </a:ext>
            </a:extLst>
          </p:cNvPr>
          <p:cNvGrpSpPr/>
          <p:nvPr/>
        </p:nvGrpSpPr>
        <p:grpSpPr>
          <a:xfrm>
            <a:off x="7090734" y="3218102"/>
            <a:ext cx="480060" cy="480060"/>
            <a:chOff x="7552360" y="2621044"/>
            <a:chExt cx="640080" cy="640080"/>
          </a:xfrm>
          <a:solidFill>
            <a:schemeClr val="tx1">
              <a:lumMod val="85000"/>
              <a:lumOff val="15000"/>
            </a:schemeClr>
          </a:solidFill>
        </p:grpSpPr>
        <p:sp>
          <p:nvSpPr>
            <p:cNvPr id="68" name="Freeform: Shape 67">
              <a:extLst>
                <a:ext uri="{FF2B5EF4-FFF2-40B4-BE49-F238E27FC236}">
                  <a16:creationId xmlns:a16="http://schemas.microsoft.com/office/drawing/2014/main" id="{E5B10F4E-7349-FC5D-F14A-B9AFC69F02AF}"/>
                </a:ext>
              </a:extLst>
            </p:cNvPr>
            <p:cNvSpPr/>
            <p:nvPr/>
          </p:nvSpPr>
          <p:spPr>
            <a:xfrm>
              <a:off x="7789989" y="2836937"/>
              <a:ext cx="152685" cy="151752"/>
            </a:xfrm>
            <a:custGeom>
              <a:avLst/>
              <a:gdLst>
                <a:gd name="connsiteX0" fmla="*/ 131283 w 152685"/>
                <a:gd name="connsiteY0" fmla="*/ 45272 h 151752"/>
                <a:gd name="connsiteX1" fmla="*/ 136950 w 152685"/>
                <a:gd name="connsiteY1" fmla="*/ 28470 h 151752"/>
                <a:gd name="connsiteX2" fmla="*/ 124149 w 152685"/>
                <a:gd name="connsiteY2" fmla="*/ 15669 h 151752"/>
                <a:gd name="connsiteX3" fmla="*/ 107347 w 152685"/>
                <a:gd name="connsiteY3" fmla="*/ 21336 h 151752"/>
                <a:gd name="connsiteX4" fmla="*/ 93478 w 152685"/>
                <a:gd name="connsiteY4" fmla="*/ 15669 h 151752"/>
                <a:gd name="connsiteX5" fmla="*/ 85611 w 152685"/>
                <a:gd name="connsiteY5" fmla="*/ 0 h 151752"/>
                <a:gd name="connsiteX6" fmla="*/ 67742 w 152685"/>
                <a:gd name="connsiteY6" fmla="*/ 0 h 151752"/>
                <a:gd name="connsiteX7" fmla="*/ 59807 w 152685"/>
                <a:gd name="connsiteY7" fmla="*/ 15735 h 151752"/>
                <a:gd name="connsiteX8" fmla="*/ 45872 w 152685"/>
                <a:gd name="connsiteY8" fmla="*/ 21403 h 151752"/>
                <a:gd name="connsiteX9" fmla="*/ 29070 w 152685"/>
                <a:gd name="connsiteY9" fmla="*/ 15735 h 151752"/>
                <a:gd name="connsiteX10" fmla="*/ 16269 w 152685"/>
                <a:gd name="connsiteY10" fmla="*/ 28537 h 151752"/>
                <a:gd name="connsiteX11" fmla="*/ 21603 w 152685"/>
                <a:gd name="connsiteY11" fmla="*/ 45339 h 151752"/>
                <a:gd name="connsiteX12" fmla="*/ 15735 w 152685"/>
                <a:gd name="connsiteY12" fmla="*/ 59207 h 151752"/>
                <a:gd name="connsiteX13" fmla="*/ 0 w 152685"/>
                <a:gd name="connsiteY13" fmla="*/ 67075 h 151752"/>
                <a:gd name="connsiteX14" fmla="*/ 0 w 152685"/>
                <a:gd name="connsiteY14" fmla="*/ 84677 h 151752"/>
                <a:gd name="connsiteX15" fmla="*/ 15735 w 152685"/>
                <a:gd name="connsiteY15" fmla="*/ 92612 h 151752"/>
                <a:gd name="connsiteX16" fmla="*/ 21403 w 152685"/>
                <a:gd name="connsiteY16" fmla="*/ 106480 h 151752"/>
                <a:gd name="connsiteX17" fmla="*/ 15735 w 152685"/>
                <a:gd name="connsiteY17" fmla="*/ 123282 h 151752"/>
                <a:gd name="connsiteX18" fmla="*/ 29070 w 152685"/>
                <a:gd name="connsiteY18" fmla="*/ 136084 h 151752"/>
                <a:gd name="connsiteX19" fmla="*/ 45872 w 152685"/>
                <a:gd name="connsiteY19" fmla="*/ 130350 h 151752"/>
                <a:gd name="connsiteX20" fmla="*/ 59741 w 152685"/>
                <a:gd name="connsiteY20" fmla="*/ 136084 h 151752"/>
                <a:gd name="connsiteX21" fmla="*/ 67608 w 152685"/>
                <a:gd name="connsiteY21" fmla="*/ 151752 h 151752"/>
                <a:gd name="connsiteX22" fmla="*/ 85477 w 152685"/>
                <a:gd name="connsiteY22" fmla="*/ 151752 h 151752"/>
                <a:gd name="connsiteX23" fmla="*/ 93412 w 152685"/>
                <a:gd name="connsiteY23" fmla="*/ 136350 h 151752"/>
                <a:gd name="connsiteX24" fmla="*/ 107080 w 152685"/>
                <a:gd name="connsiteY24" fmla="*/ 130816 h 151752"/>
                <a:gd name="connsiteX25" fmla="*/ 123815 w 152685"/>
                <a:gd name="connsiteY25" fmla="*/ 136550 h 151752"/>
                <a:gd name="connsiteX26" fmla="*/ 136617 w 152685"/>
                <a:gd name="connsiteY26" fmla="*/ 123682 h 151752"/>
                <a:gd name="connsiteX27" fmla="*/ 130950 w 152685"/>
                <a:gd name="connsiteY27" fmla="*/ 106947 h 151752"/>
                <a:gd name="connsiteX28" fmla="*/ 137017 w 152685"/>
                <a:gd name="connsiteY28" fmla="*/ 93012 h 151752"/>
                <a:gd name="connsiteX29" fmla="*/ 152686 w 152685"/>
                <a:gd name="connsiteY29" fmla="*/ 85144 h 151752"/>
                <a:gd name="connsiteX30" fmla="*/ 152686 w 152685"/>
                <a:gd name="connsiteY30" fmla="*/ 67075 h 151752"/>
                <a:gd name="connsiteX31" fmla="*/ 136950 w 152685"/>
                <a:gd name="connsiteY31" fmla="*/ 59141 h 151752"/>
                <a:gd name="connsiteX32" fmla="*/ 131283 w 152685"/>
                <a:gd name="connsiteY32" fmla="*/ 45272 h 151752"/>
                <a:gd name="connsiteX33" fmla="*/ 76610 w 152685"/>
                <a:gd name="connsiteY33" fmla="*/ 102813 h 151752"/>
                <a:gd name="connsiteX34" fmla="*/ 49940 w 152685"/>
                <a:gd name="connsiteY34" fmla="*/ 76143 h 151752"/>
                <a:gd name="connsiteX35" fmla="*/ 76610 w 152685"/>
                <a:gd name="connsiteY35" fmla="*/ 49473 h 151752"/>
                <a:gd name="connsiteX36" fmla="*/ 103280 w 152685"/>
                <a:gd name="connsiteY36" fmla="*/ 76143 h 151752"/>
                <a:gd name="connsiteX37" fmla="*/ 76610 w 152685"/>
                <a:gd name="connsiteY37" fmla="*/ 102813 h 15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2685" h="151752">
                  <a:moveTo>
                    <a:pt x="131283" y="45272"/>
                  </a:moveTo>
                  <a:lnTo>
                    <a:pt x="136950" y="28470"/>
                  </a:lnTo>
                  <a:lnTo>
                    <a:pt x="124149" y="15669"/>
                  </a:lnTo>
                  <a:lnTo>
                    <a:pt x="107347" y="21336"/>
                  </a:lnTo>
                  <a:cubicBezTo>
                    <a:pt x="102979" y="18875"/>
                    <a:pt x="98320" y="16971"/>
                    <a:pt x="93478" y="15669"/>
                  </a:cubicBezTo>
                  <a:lnTo>
                    <a:pt x="85611" y="0"/>
                  </a:lnTo>
                  <a:lnTo>
                    <a:pt x="67742" y="0"/>
                  </a:lnTo>
                  <a:lnTo>
                    <a:pt x="59807" y="15735"/>
                  </a:lnTo>
                  <a:cubicBezTo>
                    <a:pt x="54949" y="17049"/>
                    <a:pt x="50269" y="18952"/>
                    <a:pt x="45872" y="21403"/>
                  </a:cubicBezTo>
                  <a:lnTo>
                    <a:pt x="29070" y="15735"/>
                  </a:lnTo>
                  <a:lnTo>
                    <a:pt x="16269" y="28537"/>
                  </a:lnTo>
                  <a:lnTo>
                    <a:pt x="21603" y="45339"/>
                  </a:lnTo>
                  <a:cubicBezTo>
                    <a:pt x="19044" y="49683"/>
                    <a:pt x="17071" y="54346"/>
                    <a:pt x="15735" y="59207"/>
                  </a:cubicBezTo>
                  <a:lnTo>
                    <a:pt x="0" y="67075"/>
                  </a:lnTo>
                  <a:lnTo>
                    <a:pt x="0" y="84677"/>
                  </a:lnTo>
                  <a:lnTo>
                    <a:pt x="15735" y="92612"/>
                  </a:lnTo>
                  <a:cubicBezTo>
                    <a:pt x="17032" y="97455"/>
                    <a:pt x="18936" y="102115"/>
                    <a:pt x="21403" y="106480"/>
                  </a:cubicBezTo>
                  <a:lnTo>
                    <a:pt x="15735" y="123282"/>
                  </a:lnTo>
                  <a:lnTo>
                    <a:pt x="29070" y="136084"/>
                  </a:lnTo>
                  <a:lnTo>
                    <a:pt x="45872" y="130350"/>
                  </a:lnTo>
                  <a:cubicBezTo>
                    <a:pt x="50237" y="132834"/>
                    <a:pt x="54896" y="134760"/>
                    <a:pt x="59741" y="136084"/>
                  </a:cubicBezTo>
                  <a:lnTo>
                    <a:pt x="67608" y="151752"/>
                  </a:lnTo>
                  <a:lnTo>
                    <a:pt x="85477" y="151752"/>
                  </a:lnTo>
                  <a:lnTo>
                    <a:pt x="93412" y="136350"/>
                  </a:lnTo>
                  <a:cubicBezTo>
                    <a:pt x="98172" y="135056"/>
                    <a:pt x="102760" y="133198"/>
                    <a:pt x="107080" y="130816"/>
                  </a:cubicBezTo>
                  <a:lnTo>
                    <a:pt x="123815" y="136550"/>
                  </a:lnTo>
                  <a:lnTo>
                    <a:pt x="136617" y="123682"/>
                  </a:lnTo>
                  <a:lnTo>
                    <a:pt x="130950" y="106947"/>
                  </a:lnTo>
                  <a:cubicBezTo>
                    <a:pt x="133497" y="102548"/>
                    <a:pt x="135532" y="97873"/>
                    <a:pt x="137017" y="93012"/>
                  </a:cubicBezTo>
                  <a:lnTo>
                    <a:pt x="152686" y="85144"/>
                  </a:lnTo>
                  <a:lnTo>
                    <a:pt x="152686" y="67075"/>
                  </a:lnTo>
                  <a:lnTo>
                    <a:pt x="136950" y="59141"/>
                  </a:lnTo>
                  <a:cubicBezTo>
                    <a:pt x="135678" y="54289"/>
                    <a:pt x="133772" y="49627"/>
                    <a:pt x="131283" y="45272"/>
                  </a:cubicBezTo>
                  <a:close/>
                  <a:moveTo>
                    <a:pt x="76610" y="102813"/>
                  </a:moveTo>
                  <a:cubicBezTo>
                    <a:pt x="61880" y="102813"/>
                    <a:pt x="49940" y="90872"/>
                    <a:pt x="49940" y="76143"/>
                  </a:cubicBezTo>
                  <a:cubicBezTo>
                    <a:pt x="49940" y="61414"/>
                    <a:pt x="61880" y="49473"/>
                    <a:pt x="76610" y="49473"/>
                  </a:cubicBezTo>
                  <a:cubicBezTo>
                    <a:pt x="91249" y="49688"/>
                    <a:pt x="103065" y="61503"/>
                    <a:pt x="103280" y="76143"/>
                  </a:cubicBezTo>
                  <a:cubicBezTo>
                    <a:pt x="103280" y="90872"/>
                    <a:pt x="91339" y="102813"/>
                    <a:pt x="76610" y="102813"/>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69" name="Freeform: Shape 68">
              <a:extLst>
                <a:ext uri="{FF2B5EF4-FFF2-40B4-BE49-F238E27FC236}">
                  <a16:creationId xmlns:a16="http://schemas.microsoft.com/office/drawing/2014/main" id="{215D59EB-3C96-4F47-61C2-4CA765D4CE5F}"/>
                </a:ext>
              </a:extLst>
            </p:cNvPr>
            <p:cNvSpPr/>
            <p:nvPr/>
          </p:nvSpPr>
          <p:spPr>
            <a:xfrm>
              <a:off x="7790988" y="3119706"/>
              <a:ext cx="151021" cy="38471"/>
            </a:xfrm>
            <a:custGeom>
              <a:avLst/>
              <a:gdLst>
                <a:gd name="connsiteX0" fmla="*/ 132885 w 151021"/>
                <a:gd name="connsiteY0" fmla="*/ 0 h 38471"/>
                <a:gd name="connsiteX1" fmla="*/ 18137 w 151021"/>
                <a:gd name="connsiteY1" fmla="*/ 0 h 38471"/>
                <a:gd name="connsiteX2" fmla="*/ 34 w 151021"/>
                <a:gd name="connsiteY2" fmla="*/ 20369 h 38471"/>
                <a:gd name="connsiteX3" fmla="*/ 18137 w 151021"/>
                <a:gd name="connsiteY3" fmla="*/ 38471 h 38471"/>
                <a:gd name="connsiteX4" fmla="*/ 132885 w 151021"/>
                <a:gd name="connsiteY4" fmla="*/ 38471 h 38471"/>
                <a:gd name="connsiteX5" fmla="*/ 150987 w 151021"/>
                <a:gd name="connsiteY5" fmla="*/ 18103 h 38471"/>
                <a:gd name="connsiteX6" fmla="*/ 132885 w 151021"/>
                <a:gd name="connsiteY6" fmla="*/ 0 h 3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021" h="38471">
                  <a:moveTo>
                    <a:pt x="132885" y="0"/>
                  </a:moveTo>
                  <a:lnTo>
                    <a:pt x="18137" y="0"/>
                  </a:lnTo>
                  <a:cubicBezTo>
                    <a:pt x="7513" y="626"/>
                    <a:pt x="-592" y="9745"/>
                    <a:pt x="34" y="20369"/>
                  </a:cubicBezTo>
                  <a:cubicBezTo>
                    <a:pt x="609" y="30119"/>
                    <a:pt x="8387" y="37897"/>
                    <a:pt x="18137" y="38471"/>
                  </a:cubicBezTo>
                  <a:lnTo>
                    <a:pt x="132885" y="38471"/>
                  </a:lnTo>
                  <a:cubicBezTo>
                    <a:pt x="143508" y="37845"/>
                    <a:pt x="151613" y="28726"/>
                    <a:pt x="150987" y="18103"/>
                  </a:cubicBezTo>
                  <a:cubicBezTo>
                    <a:pt x="150413" y="8352"/>
                    <a:pt x="142634" y="574"/>
                    <a:pt x="132885" y="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0" name="Freeform: Shape 69">
              <a:extLst>
                <a:ext uri="{FF2B5EF4-FFF2-40B4-BE49-F238E27FC236}">
                  <a16:creationId xmlns:a16="http://schemas.microsoft.com/office/drawing/2014/main" id="{71F29D08-2D6B-63E4-1061-B45A8CC895ED}"/>
                </a:ext>
              </a:extLst>
            </p:cNvPr>
            <p:cNvSpPr/>
            <p:nvPr/>
          </p:nvSpPr>
          <p:spPr>
            <a:xfrm>
              <a:off x="7824860" y="3184847"/>
              <a:ext cx="83277" cy="38471"/>
            </a:xfrm>
            <a:custGeom>
              <a:avLst/>
              <a:gdLst>
                <a:gd name="connsiteX0" fmla="*/ 41672 w 83277"/>
                <a:gd name="connsiteY0" fmla="*/ 38472 h 38471"/>
                <a:gd name="connsiteX1" fmla="*/ 83277 w 83277"/>
                <a:gd name="connsiteY1" fmla="*/ 0 h 38471"/>
                <a:gd name="connsiteX2" fmla="*/ 0 w 83277"/>
                <a:gd name="connsiteY2" fmla="*/ 0 h 38471"/>
                <a:gd name="connsiteX3" fmla="*/ 41672 w 83277"/>
                <a:gd name="connsiteY3" fmla="*/ 38472 h 38471"/>
              </a:gdLst>
              <a:ahLst/>
              <a:cxnLst>
                <a:cxn ang="0">
                  <a:pos x="connsiteX0" y="connsiteY0"/>
                </a:cxn>
                <a:cxn ang="0">
                  <a:pos x="connsiteX1" y="connsiteY1"/>
                </a:cxn>
                <a:cxn ang="0">
                  <a:pos x="connsiteX2" y="connsiteY2"/>
                </a:cxn>
                <a:cxn ang="0">
                  <a:pos x="connsiteX3" y="connsiteY3"/>
                </a:cxn>
              </a:cxnLst>
              <a:rect l="l" t="t" r="r" b="b"/>
              <a:pathLst>
                <a:path w="83277" h="38471">
                  <a:moveTo>
                    <a:pt x="41672" y="38472"/>
                  </a:moveTo>
                  <a:cubicBezTo>
                    <a:pt x="63442" y="38437"/>
                    <a:pt x="81541" y="21701"/>
                    <a:pt x="83277" y="0"/>
                  </a:cubicBezTo>
                  <a:lnTo>
                    <a:pt x="0" y="0"/>
                  </a:lnTo>
                  <a:cubicBezTo>
                    <a:pt x="1769" y="21711"/>
                    <a:pt x="19889" y="38440"/>
                    <a:pt x="41672" y="38472"/>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1" name="Freeform: Shape 70">
              <a:extLst>
                <a:ext uri="{FF2B5EF4-FFF2-40B4-BE49-F238E27FC236}">
                  <a16:creationId xmlns:a16="http://schemas.microsoft.com/office/drawing/2014/main" id="{B5E9798E-A021-E891-A571-40D5765C8E4E}"/>
                </a:ext>
              </a:extLst>
            </p:cNvPr>
            <p:cNvSpPr/>
            <p:nvPr/>
          </p:nvSpPr>
          <p:spPr>
            <a:xfrm>
              <a:off x="7699645" y="2747193"/>
              <a:ext cx="333374" cy="345843"/>
            </a:xfrm>
            <a:custGeom>
              <a:avLst/>
              <a:gdLst>
                <a:gd name="connsiteX0" fmla="*/ 333375 w 333374"/>
                <a:gd name="connsiteY0" fmla="*/ 170355 h 345843"/>
                <a:gd name="connsiteX1" fmla="*/ 333375 w 333374"/>
                <a:gd name="connsiteY1" fmla="*/ 164621 h 345843"/>
                <a:gd name="connsiteX2" fmla="*/ 166688 w 333374"/>
                <a:gd name="connsiteY2" fmla="*/ 0 h 345843"/>
                <a:gd name="connsiteX3" fmla="*/ 166688 w 333374"/>
                <a:gd name="connsiteY3" fmla="*/ 0 h 345843"/>
                <a:gd name="connsiteX4" fmla="*/ 0 w 333374"/>
                <a:gd name="connsiteY4" fmla="*/ 164621 h 345843"/>
                <a:gd name="connsiteX5" fmla="*/ 0 w 333374"/>
                <a:gd name="connsiteY5" fmla="*/ 170355 h 345843"/>
                <a:gd name="connsiteX6" fmla="*/ 11601 w 333374"/>
                <a:gd name="connsiteY6" fmla="*/ 228029 h 345843"/>
                <a:gd name="connsiteX7" fmla="*/ 40538 w 333374"/>
                <a:gd name="connsiteY7" fmla="*/ 275434 h 345843"/>
                <a:gd name="connsiteX8" fmla="*/ 79543 w 333374"/>
                <a:gd name="connsiteY8" fmla="*/ 338776 h 345843"/>
                <a:gd name="connsiteX9" fmla="*/ 91011 w 333374"/>
                <a:gd name="connsiteY9" fmla="*/ 345843 h 345843"/>
                <a:gd name="connsiteX10" fmla="*/ 242364 w 333374"/>
                <a:gd name="connsiteY10" fmla="*/ 345843 h 345843"/>
                <a:gd name="connsiteX11" fmla="*/ 253832 w 333374"/>
                <a:gd name="connsiteY11" fmla="*/ 338776 h 345843"/>
                <a:gd name="connsiteX12" fmla="*/ 292837 w 333374"/>
                <a:gd name="connsiteY12" fmla="*/ 275434 h 345843"/>
                <a:gd name="connsiteX13" fmla="*/ 321774 w 333374"/>
                <a:gd name="connsiteY13" fmla="*/ 228029 h 345843"/>
                <a:gd name="connsiteX14" fmla="*/ 333375 w 333374"/>
                <a:gd name="connsiteY14" fmla="*/ 170355 h 345843"/>
                <a:gd name="connsiteX15" fmla="*/ 294970 w 333374"/>
                <a:gd name="connsiteY15" fmla="*/ 169755 h 345843"/>
                <a:gd name="connsiteX16" fmla="*/ 286102 w 333374"/>
                <a:gd name="connsiteY16" fmla="*/ 214560 h 345843"/>
                <a:gd name="connsiteX17" fmla="*/ 264500 w 333374"/>
                <a:gd name="connsiteY17" fmla="*/ 249765 h 345843"/>
                <a:gd name="connsiteX18" fmla="*/ 226695 w 333374"/>
                <a:gd name="connsiteY18" fmla="*/ 307238 h 345843"/>
                <a:gd name="connsiteX19" fmla="*/ 106680 w 333374"/>
                <a:gd name="connsiteY19" fmla="*/ 307238 h 345843"/>
                <a:gd name="connsiteX20" fmla="*/ 69209 w 333374"/>
                <a:gd name="connsiteY20" fmla="*/ 249565 h 345843"/>
                <a:gd name="connsiteX21" fmla="*/ 47606 w 333374"/>
                <a:gd name="connsiteY21" fmla="*/ 214360 h 345843"/>
                <a:gd name="connsiteX22" fmla="*/ 38405 w 333374"/>
                <a:gd name="connsiteY22" fmla="*/ 169555 h 345843"/>
                <a:gd name="connsiteX23" fmla="*/ 38405 w 333374"/>
                <a:gd name="connsiteY23" fmla="*/ 164754 h 345843"/>
                <a:gd name="connsiteX24" fmla="*/ 166487 w 333374"/>
                <a:gd name="connsiteY24" fmla="*/ 38071 h 345843"/>
                <a:gd name="connsiteX25" fmla="*/ 166487 w 333374"/>
                <a:gd name="connsiteY25" fmla="*/ 38071 h 345843"/>
                <a:gd name="connsiteX26" fmla="*/ 294570 w 333374"/>
                <a:gd name="connsiteY26" fmla="*/ 164754 h 34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3374" h="345843">
                  <a:moveTo>
                    <a:pt x="333375" y="170355"/>
                  </a:moveTo>
                  <a:lnTo>
                    <a:pt x="333375" y="164621"/>
                  </a:lnTo>
                  <a:cubicBezTo>
                    <a:pt x="331676" y="73612"/>
                    <a:pt x="257710" y="563"/>
                    <a:pt x="166688" y="0"/>
                  </a:cubicBezTo>
                  <a:lnTo>
                    <a:pt x="166688" y="0"/>
                  </a:lnTo>
                  <a:cubicBezTo>
                    <a:pt x="75665" y="563"/>
                    <a:pt x="1699" y="73612"/>
                    <a:pt x="0" y="164621"/>
                  </a:cubicBezTo>
                  <a:lnTo>
                    <a:pt x="0" y="170355"/>
                  </a:lnTo>
                  <a:cubicBezTo>
                    <a:pt x="609" y="190093"/>
                    <a:pt x="4531" y="209590"/>
                    <a:pt x="11601" y="228029"/>
                  </a:cubicBezTo>
                  <a:cubicBezTo>
                    <a:pt x="18350" y="245426"/>
                    <a:pt x="28149" y="261480"/>
                    <a:pt x="40538" y="275434"/>
                  </a:cubicBezTo>
                  <a:cubicBezTo>
                    <a:pt x="55807" y="292037"/>
                    <a:pt x="72476" y="324374"/>
                    <a:pt x="79543" y="338776"/>
                  </a:cubicBezTo>
                  <a:cubicBezTo>
                    <a:pt x="81705" y="343126"/>
                    <a:pt x="86153" y="345867"/>
                    <a:pt x="91011" y="345843"/>
                  </a:cubicBezTo>
                  <a:lnTo>
                    <a:pt x="242364" y="345843"/>
                  </a:lnTo>
                  <a:cubicBezTo>
                    <a:pt x="247222" y="345867"/>
                    <a:pt x="251670" y="343126"/>
                    <a:pt x="253832" y="338776"/>
                  </a:cubicBezTo>
                  <a:cubicBezTo>
                    <a:pt x="260899" y="324374"/>
                    <a:pt x="277568" y="292103"/>
                    <a:pt x="292837" y="275434"/>
                  </a:cubicBezTo>
                  <a:cubicBezTo>
                    <a:pt x="305226" y="261480"/>
                    <a:pt x="315025" y="245426"/>
                    <a:pt x="321774" y="228029"/>
                  </a:cubicBezTo>
                  <a:cubicBezTo>
                    <a:pt x="328844" y="209590"/>
                    <a:pt x="332766" y="190093"/>
                    <a:pt x="333375" y="170355"/>
                  </a:cubicBezTo>
                  <a:close/>
                  <a:moveTo>
                    <a:pt x="294970" y="169755"/>
                  </a:moveTo>
                  <a:cubicBezTo>
                    <a:pt x="294496" y="185076"/>
                    <a:pt x="291500" y="200214"/>
                    <a:pt x="286102" y="214560"/>
                  </a:cubicBezTo>
                  <a:cubicBezTo>
                    <a:pt x="281040" y="227480"/>
                    <a:pt x="273726" y="239399"/>
                    <a:pt x="264500" y="249765"/>
                  </a:cubicBezTo>
                  <a:cubicBezTo>
                    <a:pt x="249700" y="267383"/>
                    <a:pt x="237012" y="286672"/>
                    <a:pt x="226695" y="307238"/>
                  </a:cubicBezTo>
                  <a:lnTo>
                    <a:pt x="106680" y="307238"/>
                  </a:lnTo>
                  <a:cubicBezTo>
                    <a:pt x="96481" y="286618"/>
                    <a:pt x="83905" y="267262"/>
                    <a:pt x="69209" y="249565"/>
                  </a:cubicBezTo>
                  <a:cubicBezTo>
                    <a:pt x="59983" y="239199"/>
                    <a:pt x="52669" y="227280"/>
                    <a:pt x="47606" y="214360"/>
                  </a:cubicBezTo>
                  <a:cubicBezTo>
                    <a:pt x="42095" y="200033"/>
                    <a:pt x="38986" y="184894"/>
                    <a:pt x="38405" y="169555"/>
                  </a:cubicBezTo>
                  <a:lnTo>
                    <a:pt x="38405" y="164754"/>
                  </a:lnTo>
                  <a:cubicBezTo>
                    <a:pt x="39599" y="94745"/>
                    <a:pt x="96469" y="38496"/>
                    <a:pt x="166487" y="38071"/>
                  </a:cubicBezTo>
                  <a:lnTo>
                    <a:pt x="166487" y="38071"/>
                  </a:lnTo>
                  <a:cubicBezTo>
                    <a:pt x="236506" y="38496"/>
                    <a:pt x="293376" y="94745"/>
                    <a:pt x="294570" y="164754"/>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2" name="Freeform: Shape 71">
              <a:extLst>
                <a:ext uri="{FF2B5EF4-FFF2-40B4-BE49-F238E27FC236}">
                  <a16:creationId xmlns:a16="http://schemas.microsoft.com/office/drawing/2014/main" id="{8C0C2B59-A0F3-F5F6-0EF8-D5FB17171003}"/>
                </a:ext>
              </a:extLst>
            </p:cNvPr>
            <p:cNvSpPr/>
            <p:nvPr/>
          </p:nvSpPr>
          <p:spPr>
            <a:xfrm>
              <a:off x="7854464" y="2647714"/>
              <a:ext cx="26670" cy="73342"/>
            </a:xfrm>
            <a:custGeom>
              <a:avLst/>
              <a:gdLst>
                <a:gd name="connsiteX0" fmla="*/ 13335 w 26670"/>
                <a:gd name="connsiteY0" fmla="*/ 73343 h 73342"/>
                <a:gd name="connsiteX1" fmla="*/ 26670 w 26670"/>
                <a:gd name="connsiteY1" fmla="*/ 60008 h 73342"/>
                <a:gd name="connsiteX2" fmla="*/ 26670 w 26670"/>
                <a:gd name="connsiteY2" fmla="*/ 13335 h 73342"/>
                <a:gd name="connsiteX3" fmla="*/ 13335 w 26670"/>
                <a:gd name="connsiteY3" fmla="*/ 0 h 73342"/>
                <a:gd name="connsiteX4" fmla="*/ 0 w 26670"/>
                <a:gd name="connsiteY4" fmla="*/ 13335 h 73342"/>
                <a:gd name="connsiteX5" fmla="*/ 0 w 26670"/>
                <a:gd name="connsiteY5" fmla="*/ 60008 h 73342"/>
                <a:gd name="connsiteX6" fmla="*/ 13335 w 26670"/>
                <a:gd name="connsiteY6" fmla="*/ 73343 h 7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 h="73342">
                  <a:moveTo>
                    <a:pt x="13335" y="73343"/>
                  </a:moveTo>
                  <a:cubicBezTo>
                    <a:pt x="20700" y="73343"/>
                    <a:pt x="26670" y="67372"/>
                    <a:pt x="26670" y="60008"/>
                  </a:cubicBezTo>
                  <a:lnTo>
                    <a:pt x="26670" y="13335"/>
                  </a:lnTo>
                  <a:cubicBezTo>
                    <a:pt x="26670" y="5970"/>
                    <a:pt x="20700" y="0"/>
                    <a:pt x="13335" y="0"/>
                  </a:cubicBezTo>
                  <a:cubicBezTo>
                    <a:pt x="5970" y="0"/>
                    <a:pt x="0" y="5970"/>
                    <a:pt x="0" y="13335"/>
                  </a:cubicBezTo>
                  <a:lnTo>
                    <a:pt x="0" y="60008"/>
                  </a:lnTo>
                  <a:cubicBezTo>
                    <a:pt x="0" y="67372"/>
                    <a:pt x="5970" y="73343"/>
                    <a:pt x="13335" y="73343"/>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3" name="Freeform: Shape 72">
              <a:extLst>
                <a:ext uri="{FF2B5EF4-FFF2-40B4-BE49-F238E27FC236}">
                  <a16:creationId xmlns:a16="http://schemas.microsoft.com/office/drawing/2014/main" id="{B0717097-4473-B9E1-109E-0B0B625C3D73}"/>
                </a:ext>
              </a:extLst>
            </p:cNvPr>
            <p:cNvSpPr/>
            <p:nvPr/>
          </p:nvSpPr>
          <p:spPr>
            <a:xfrm>
              <a:off x="7673106" y="2724286"/>
              <a:ext cx="59153" cy="59254"/>
            </a:xfrm>
            <a:custGeom>
              <a:avLst/>
              <a:gdLst>
                <a:gd name="connsiteX0" fmla="*/ 36473 w 59153"/>
                <a:gd name="connsiteY0" fmla="*/ 55377 h 59254"/>
                <a:gd name="connsiteX1" fmla="*/ 55276 w 59153"/>
                <a:gd name="connsiteY1" fmla="*/ 55377 h 59254"/>
                <a:gd name="connsiteX2" fmla="*/ 55276 w 59153"/>
                <a:gd name="connsiteY2" fmla="*/ 36575 h 59254"/>
                <a:gd name="connsiteX3" fmla="*/ 22272 w 59153"/>
                <a:gd name="connsiteY3" fmla="*/ 3438 h 59254"/>
                <a:gd name="connsiteX4" fmla="*/ 3437 w 59153"/>
                <a:gd name="connsiteY4" fmla="*/ 4398 h 59254"/>
                <a:gd name="connsiteX5" fmla="*/ 3469 w 59153"/>
                <a:gd name="connsiteY5" fmla="*/ 22307 h 5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3" h="59254">
                  <a:moveTo>
                    <a:pt x="36473" y="55377"/>
                  </a:moveTo>
                  <a:cubicBezTo>
                    <a:pt x="41675" y="60547"/>
                    <a:pt x="50074" y="60547"/>
                    <a:pt x="55276" y="55377"/>
                  </a:cubicBezTo>
                  <a:cubicBezTo>
                    <a:pt x="60446" y="50176"/>
                    <a:pt x="60446" y="41776"/>
                    <a:pt x="55276" y="36575"/>
                  </a:cubicBezTo>
                  <a:lnTo>
                    <a:pt x="22272" y="3438"/>
                  </a:lnTo>
                  <a:cubicBezTo>
                    <a:pt x="16806" y="-1498"/>
                    <a:pt x="8373" y="-1068"/>
                    <a:pt x="3437" y="4398"/>
                  </a:cubicBezTo>
                  <a:cubicBezTo>
                    <a:pt x="-1158" y="9488"/>
                    <a:pt x="-1144" y="17233"/>
                    <a:pt x="3469" y="22307"/>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4" name="Freeform: Shape 73">
              <a:extLst>
                <a:ext uri="{FF2B5EF4-FFF2-40B4-BE49-F238E27FC236}">
                  <a16:creationId xmlns:a16="http://schemas.microsoft.com/office/drawing/2014/main" id="{58C8EA78-BBB7-974F-45B4-34A2F23E1569}"/>
                </a:ext>
              </a:extLst>
            </p:cNvPr>
            <p:cNvSpPr/>
            <p:nvPr/>
          </p:nvSpPr>
          <p:spPr>
            <a:xfrm>
              <a:off x="8003206" y="2727746"/>
              <a:ext cx="58522" cy="58398"/>
            </a:xfrm>
            <a:custGeom>
              <a:avLst/>
              <a:gdLst>
                <a:gd name="connsiteX0" fmla="*/ 13612 w 58522"/>
                <a:gd name="connsiteY0" fmla="*/ 58385 h 58398"/>
                <a:gd name="connsiteX1" fmla="*/ 23080 w 58522"/>
                <a:gd name="connsiteY1" fmla="*/ 54451 h 58398"/>
                <a:gd name="connsiteX2" fmla="*/ 56017 w 58522"/>
                <a:gd name="connsiteY2" fmla="*/ 21114 h 58398"/>
                <a:gd name="connsiteX3" fmla="*/ 52965 w 58522"/>
                <a:gd name="connsiteY3" fmla="*/ 2504 h 58398"/>
                <a:gd name="connsiteX4" fmla="*/ 37215 w 58522"/>
                <a:gd name="connsiteY4" fmla="*/ 2645 h 58398"/>
                <a:gd name="connsiteX5" fmla="*/ 3877 w 58522"/>
                <a:gd name="connsiteY5" fmla="*/ 35982 h 58398"/>
                <a:gd name="connsiteX6" fmla="*/ 3877 w 58522"/>
                <a:gd name="connsiteY6" fmla="*/ 54785 h 58398"/>
                <a:gd name="connsiteX7" fmla="*/ 13612 w 58522"/>
                <a:gd name="connsiteY7" fmla="*/ 58385 h 5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22" h="58398">
                  <a:moveTo>
                    <a:pt x="13612" y="58385"/>
                  </a:moveTo>
                  <a:cubicBezTo>
                    <a:pt x="17166" y="58388"/>
                    <a:pt x="20574" y="56971"/>
                    <a:pt x="23080" y="54451"/>
                  </a:cubicBezTo>
                  <a:lnTo>
                    <a:pt x="56017" y="21114"/>
                  </a:lnTo>
                  <a:cubicBezTo>
                    <a:pt x="60313" y="15132"/>
                    <a:pt x="58947" y="6800"/>
                    <a:pt x="52965" y="2504"/>
                  </a:cubicBezTo>
                  <a:cubicBezTo>
                    <a:pt x="48245" y="-886"/>
                    <a:pt x="41874" y="-829"/>
                    <a:pt x="37215" y="2645"/>
                  </a:cubicBezTo>
                  <a:lnTo>
                    <a:pt x="3877" y="35982"/>
                  </a:lnTo>
                  <a:cubicBezTo>
                    <a:pt x="-1292" y="41184"/>
                    <a:pt x="-1292" y="49583"/>
                    <a:pt x="3877" y="54785"/>
                  </a:cubicBezTo>
                  <a:cubicBezTo>
                    <a:pt x="6503" y="57250"/>
                    <a:pt x="10014" y="58549"/>
                    <a:pt x="13612" y="58385"/>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5" name="Freeform: Shape 74">
              <a:extLst>
                <a:ext uri="{FF2B5EF4-FFF2-40B4-BE49-F238E27FC236}">
                  <a16:creationId xmlns:a16="http://schemas.microsoft.com/office/drawing/2014/main" id="{B36F061D-110E-644E-003A-151C24BC4046}"/>
                </a:ext>
              </a:extLst>
            </p:cNvPr>
            <p:cNvSpPr/>
            <p:nvPr/>
          </p:nvSpPr>
          <p:spPr>
            <a:xfrm>
              <a:off x="7600699" y="2897745"/>
              <a:ext cx="73342" cy="26670"/>
            </a:xfrm>
            <a:custGeom>
              <a:avLst/>
              <a:gdLst>
                <a:gd name="connsiteX0" fmla="*/ 60008 w 73342"/>
                <a:gd name="connsiteY0" fmla="*/ 0 h 26670"/>
                <a:gd name="connsiteX1" fmla="*/ 13335 w 73342"/>
                <a:gd name="connsiteY1" fmla="*/ 0 h 26670"/>
                <a:gd name="connsiteX2" fmla="*/ 0 w 73342"/>
                <a:gd name="connsiteY2" fmla="*/ 13335 h 26670"/>
                <a:gd name="connsiteX3" fmla="*/ 13335 w 73342"/>
                <a:gd name="connsiteY3" fmla="*/ 26670 h 26670"/>
                <a:gd name="connsiteX4" fmla="*/ 60008 w 73342"/>
                <a:gd name="connsiteY4" fmla="*/ 26670 h 26670"/>
                <a:gd name="connsiteX5" fmla="*/ 73343 w 73342"/>
                <a:gd name="connsiteY5" fmla="*/ 13335 h 26670"/>
                <a:gd name="connsiteX6" fmla="*/ 60008 w 73342"/>
                <a:gd name="connsiteY6" fmla="*/ 0 h 2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42" h="26670">
                  <a:moveTo>
                    <a:pt x="60008" y="0"/>
                  </a:moveTo>
                  <a:lnTo>
                    <a:pt x="13335" y="0"/>
                  </a:lnTo>
                  <a:cubicBezTo>
                    <a:pt x="5970" y="0"/>
                    <a:pt x="0" y="5970"/>
                    <a:pt x="0" y="13335"/>
                  </a:cubicBezTo>
                  <a:cubicBezTo>
                    <a:pt x="0" y="20700"/>
                    <a:pt x="5970" y="26670"/>
                    <a:pt x="13335" y="26670"/>
                  </a:cubicBezTo>
                  <a:lnTo>
                    <a:pt x="60008" y="26670"/>
                  </a:lnTo>
                  <a:cubicBezTo>
                    <a:pt x="67372" y="26670"/>
                    <a:pt x="73343" y="20700"/>
                    <a:pt x="73343" y="13335"/>
                  </a:cubicBezTo>
                  <a:cubicBezTo>
                    <a:pt x="73343" y="5970"/>
                    <a:pt x="67372" y="0"/>
                    <a:pt x="60008" y="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6" name="Freeform: Shape 75">
              <a:extLst>
                <a:ext uri="{FF2B5EF4-FFF2-40B4-BE49-F238E27FC236}">
                  <a16:creationId xmlns:a16="http://schemas.microsoft.com/office/drawing/2014/main" id="{56F17B9F-CEF5-DFBB-56C3-4A1487ADC881}"/>
                </a:ext>
              </a:extLst>
            </p:cNvPr>
            <p:cNvSpPr/>
            <p:nvPr/>
          </p:nvSpPr>
          <p:spPr>
            <a:xfrm>
              <a:off x="7671913" y="3038823"/>
              <a:ext cx="59674" cy="60007"/>
            </a:xfrm>
            <a:custGeom>
              <a:avLst/>
              <a:gdLst>
                <a:gd name="connsiteX0" fmla="*/ 37666 w 59674"/>
                <a:gd name="connsiteY0" fmla="*/ 3206 h 60007"/>
                <a:gd name="connsiteX1" fmla="*/ 4662 w 59674"/>
                <a:gd name="connsiteY1" fmla="*/ 36544 h 60007"/>
                <a:gd name="connsiteX2" fmla="*/ 3207 w 59674"/>
                <a:gd name="connsiteY2" fmla="*/ 55346 h 60007"/>
                <a:gd name="connsiteX3" fmla="*/ 22009 w 59674"/>
                <a:gd name="connsiteY3" fmla="*/ 56801 h 60007"/>
                <a:gd name="connsiteX4" fmla="*/ 23464 w 59674"/>
                <a:gd name="connsiteY4" fmla="*/ 55346 h 60007"/>
                <a:gd name="connsiteX5" fmla="*/ 56468 w 59674"/>
                <a:gd name="connsiteY5" fmla="*/ 22009 h 60007"/>
                <a:gd name="connsiteX6" fmla="*/ 55013 w 59674"/>
                <a:gd name="connsiteY6" fmla="*/ 3206 h 60007"/>
                <a:gd name="connsiteX7" fmla="*/ 37666 w 59674"/>
                <a:gd name="connsiteY7" fmla="*/ 320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74" h="60007">
                  <a:moveTo>
                    <a:pt x="37666" y="3206"/>
                  </a:moveTo>
                  <a:lnTo>
                    <a:pt x="4662" y="36544"/>
                  </a:lnTo>
                  <a:cubicBezTo>
                    <a:pt x="-932" y="41334"/>
                    <a:pt x="-1584" y="49752"/>
                    <a:pt x="3207" y="55346"/>
                  </a:cubicBezTo>
                  <a:cubicBezTo>
                    <a:pt x="7997" y="60940"/>
                    <a:pt x="16416" y="61591"/>
                    <a:pt x="22009" y="56801"/>
                  </a:cubicBezTo>
                  <a:cubicBezTo>
                    <a:pt x="22531" y="56354"/>
                    <a:pt x="23017" y="55868"/>
                    <a:pt x="23464" y="55346"/>
                  </a:cubicBezTo>
                  <a:lnTo>
                    <a:pt x="56468" y="22009"/>
                  </a:lnTo>
                  <a:cubicBezTo>
                    <a:pt x="61259" y="16415"/>
                    <a:pt x="60607" y="7997"/>
                    <a:pt x="55013" y="3206"/>
                  </a:cubicBezTo>
                  <a:cubicBezTo>
                    <a:pt x="50021" y="-1069"/>
                    <a:pt x="42658" y="-1069"/>
                    <a:pt x="37666" y="3206"/>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7" name="Freeform: Shape 76">
              <a:extLst>
                <a:ext uri="{FF2B5EF4-FFF2-40B4-BE49-F238E27FC236}">
                  <a16:creationId xmlns:a16="http://schemas.microsoft.com/office/drawing/2014/main" id="{C0CB2873-E88D-9147-827A-8413D3BE70D8}"/>
                </a:ext>
              </a:extLst>
            </p:cNvPr>
            <p:cNvSpPr/>
            <p:nvPr/>
          </p:nvSpPr>
          <p:spPr>
            <a:xfrm>
              <a:off x="8003053" y="3035097"/>
              <a:ext cx="61282" cy="61338"/>
            </a:xfrm>
            <a:custGeom>
              <a:avLst/>
              <a:gdLst>
                <a:gd name="connsiteX0" fmla="*/ 23233 w 61282"/>
                <a:gd name="connsiteY0" fmla="*/ 4398 h 61338"/>
                <a:gd name="connsiteX1" fmla="*/ 4398 w 61282"/>
                <a:gd name="connsiteY1" fmla="*/ 3438 h 61338"/>
                <a:gd name="connsiteX2" fmla="*/ 3437 w 61282"/>
                <a:gd name="connsiteY2" fmla="*/ 22272 h 61338"/>
                <a:gd name="connsiteX3" fmla="*/ 4364 w 61282"/>
                <a:gd name="connsiteY3" fmla="*/ 23201 h 61338"/>
                <a:gd name="connsiteX4" fmla="*/ 37701 w 61282"/>
                <a:gd name="connsiteY4" fmla="*/ 56538 h 61338"/>
                <a:gd name="connsiteX5" fmla="*/ 56482 w 61282"/>
                <a:gd name="connsiteY5" fmla="*/ 58249 h 61338"/>
                <a:gd name="connsiteX6" fmla="*/ 58193 w 61282"/>
                <a:gd name="connsiteY6" fmla="*/ 39469 h 61338"/>
                <a:gd name="connsiteX7" fmla="*/ 56037 w 61282"/>
                <a:gd name="connsiteY7" fmla="*/ 37402 h 6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82" h="61338">
                  <a:moveTo>
                    <a:pt x="23233" y="4398"/>
                  </a:moveTo>
                  <a:cubicBezTo>
                    <a:pt x="18297" y="-1068"/>
                    <a:pt x="9865" y="-1498"/>
                    <a:pt x="4398" y="3438"/>
                  </a:cubicBezTo>
                  <a:cubicBezTo>
                    <a:pt x="-1068" y="8373"/>
                    <a:pt x="-1498" y="16805"/>
                    <a:pt x="3437" y="22272"/>
                  </a:cubicBezTo>
                  <a:cubicBezTo>
                    <a:pt x="3731" y="22596"/>
                    <a:pt x="4040" y="22907"/>
                    <a:pt x="4364" y="23201"/>
                  </a:cubicBezTo>
                  <a:lnTo>
                    <a:pt x="37701" y="56538"/>
                  </a:lnTo>
                  <a:cubicBezTo>
                    <a:pt x="42415" y="62197"/>
                    <a:pt x="50823" y="62963"/>
                    <a:pt x="56482" y="58249"/>
                  </a:cubicBezTo>
                  <a:cubicBezTo>
                    <a:pt x="62141" y="53536"/>
                    <a:pt x="62906" y="45127"/>
                    <a:pt x="58193" y="39469"/>
                  </a:cubicBezTo>
                  <a:cubicBezTo>
                    <a:pt x="57554" y="38701"/>
                    <a:pt x="56831" y="38009"/>
                    <a:pt x="56037" y="37402"/>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8" name="Freeform: Shape 77">
              <a:extLst>
                <a:ext uri="{FF2B5EF4-FFF2-40B4-BE49-F238E27FC236}">
                  <a16:creationId xmlns:a16="http://schemas.microsoft.com/office/drawing/2014/main" id="{755A6A8D-ECE9-33F7-BD4D-44E03D6B5CB5}"/>
                </a:ext>
              </a:extLst>
            </p:cNvPr>
            <p:cNvSpPr/>
            <p:nvPr/>
          </p:nvSpPr>
          <p:spPr>
            <a:xfrm>
              <a:off x="8059090" y="2897278"/>
              <a:ext cx="73342" cy="26670"/>
            </a:xfrm>
            <a:custGeom>
              <a:avLst/>
              <a:gdLst>
                <a:gd name="connsiteX0" fmla="*/ 60008 w 73342"/>
                <a:gd name="connsiteY0" fmla="*/ 0 h 26670"/>
                <a:gd name="connsiteX1" fmla="*/ 13335 w 73342"/>
                <a:gd name="connsiteY1" fmla="*/ 0 h 26670"/>
                <a:gd name="connsiteX2" fmla="*/ 0 w 73342"/>
                <a:gd name="connsiteY2" fmla="*/ 13335 h 26670"/>
                <a:gd name="connsiteX3" fmla="*/ 13335 w 73342"/>
                <a:gd name="connsiteY3" fmla="*/ 26670 h 26670"/>
                <a:gd name="connsiteX4" fmla="*/ 60008 w 73342"/>
                <a:gd name="connsiteY4" fmla="*/ 26670 h 26670"/>
                <a:gd name="connsiteX5" fmla="*/ 73343 w 73342"/>
                <a:gd name="connsiteY5" fmla="*/ 13335 h 26670"/>
                <a:gd name="connsiteX6" fmla="*/ 60008 w 73342"/>
                <a:gd name="connsiteY6" fmla="*/ 0 h 2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42" h="26670">
                  <a:moveTo>
                    <a:pt x="60008" y="0"/>
                  </a:moveTo>
                  <a:lnTo>
                    <a:pt x="13335" y="0"/>
                  </a:lnTo>
                  <a:cubicBezTo>
                    <a:pt x="5970" y="0"/>
                    <a:pt x="0" y="5970"/>
                    <a:pt x="0" y="13335"/>
                  </a:cubicBezTo>
                  <a:cubicBezTo>
                    <a:pt x="0" y="20700"/>
                    <a:pt x="5970" y="26670"/>
                    <a:pt x="13335" y="26670"/>
                  </a:cubicBezTo>
                  <a:lnTo>
                    <a:pt x="60008" y="26670"/>
                  </a:lnTo>
                  <a:cubicBezTo>
                    <a:pt x="67372" y="26670"/>
                    <a:pt x="73343" y="20700"/>
                    <a:pt x="73343" y="13335"/>
                  </a:cubicBezTo>
                  <a:cubicBezTo>
                    <a:pt x="73343" y="5970"/>
                    <a:pt x="67372" y="0"/>
                    <a:pt x="60008" y="0"/>
                  </a:cubicBezTo>
                  <a:close/>
                </a:path>
              </a:pathLst>
            </a:custGeom>
            <a:grpFill/>
            <a:ln w="664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84" name="Graphic 83" descr="Transfer with solid fill">
            <a:extLst>
              <a:ext uri="{FF2B5EF4-FFF2-40B4-BE49-F238E27FC236}">
                <a16:creationId xmlns:a16="http://schemas.microsoft.com/office/drawing/2014/main" id="{FF44C6D0-D443-8261-D7CF-ACDF292C9F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4932" y="2348590"/>
            <a:ext cx="399600" cy="399600"/>
          </a:xfrm>
          <a:prstGeom prst="rect">
            <a:avLst/>
          </a:prstGeom>
        </p:spPr>
      </p:pic>
      <p:pic>
        <p:nvPicPr>
          <p:cNvPr id="90" name="Graphic 89" descr="Playbook with solid fill">
            <a:extLst>
              <a:ext uri="{FF2B5EF4-FFF2-40B4-BE49-F238E27FC236}">
                <a16:creationId xmlns:a16="http://schemas.microsoft.com/office/drawing/2014/main" id="{51114B2E-C2F1-899E-4C39-98259DB0AE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6023" y="4380013"/>
            <a:ext cx="558000" cy="558000"/>
          </a:xfrm>
          <a:prstGeom prst="rect">
            <a:avLst/>
          </a:prstGeom>
        </p:spPr>
      </p:pic>
      <p:pic>
        <p:nvPicPr>
          <p:cNvPr id="96" name="Graphic 95" descr="Tools with solid fill">
            <a:extLst>
              <a:ext uri="{FF2B5EF4-FFF2-40B4-BE49-F238E27FC236}">
                <a16:creationId xmlns:a16="http://schemas.microsoft.com/office/drawing/2014/main" id="{B3D6D084-40F4-4D8F-3AD8-0683A449AF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53495" y="2304101"/>
            <a:ext cx="478800" cy="478800"/>
          </a:xfrm>
          <a:prstGeom prst="rect">
            <a:avLst/>
          </a:prstGeom>
        </p:spPr>
      </p:pic>
    </p:spTree>
    <p:extLst>
      <p:ext uri="{BB962C8B-B14F-4D97-AF65-F5344CB8AC3E}">
        <p14:creationId xmlns:p14="http://schemas.microsoft.com/office/powerpoint/2010/main" val="252210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F7AF8-5F36-AC6E-CE4D-DD5C3E9F88CE}"/>
              </a:ext>
            </a:extLst>
          </p:cNvPr>
          <p:cNvSpPr/>
          <p:nvPr/>
        </p:nvSpPr>
        <p:spPr>
          <a:xfrm>
            <a:off x="701040" y="708660"/>
            <a:ext cx="10789920" cy="1135380"/>
          </a:xfrm>
          <a:prstGeom prst="rect">
            <a:avLst/>
          </a:prstGeom>
          <a:solidFill>
            <a:srgbClr val="2121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S</a:t>
            </a:r>
            <a:r>
              <a:rPr lang="en-US" sz="3600" dirty="0"/>
              <a:t>UBTITUTE</a:t>
            </a:r>
            <a:endParaRPr lang="en-IN" sz="4000" dirty="0"/>
          </a:p>
        </p:txBody>
      </p:sp>
      <p:sp>
        <p:nvSpPr>
          <p:cNvPr id="12" name="TextBox 11">
            <a:extLst>
              <a:ext uri="{FF2B5EF4-FFF2-40B4-BE49-F238E27FC236}">
                <a16:creationId xmlns:a16="http://schemas.microsoft.com/office/drawing/2014/main" id="{BEE00A6B-5AAA-B38D-9D90-F29213DCB671}"/>
              </a:ext>
            </a:extLst>
          </p:cNvPr>
          <p:cNvSpPr txBox="1"/>
          <p:nvPr/>
        </p:nvSpPr>
        <p:spPr>
          <a:xfrm>
            <a:off x="963231" y="2100655"/>
            <a:ext cx="10265538" cy="3970318"/>
          </a:xfrm>
          <a:prstGeom prst="rect">
            <a:avLst/>
          </a:prstGeom>
          <a:noFill/>
        </p:spPr>
        <p:txBody>
          <a:bodyPr wrap="square" rtlCol="0">
            <a:spAutoFit/>
          </a:bodyPr>
          <a:lstStyle/>
          <a:p>
            <a:pPr marL="285750" indent="-285750">
              <a:buFontTx/>
              <a:buChar char="-"/>
            </a:pPr>
            <a:r>
              <a:rPr lang="en-US" b="1" dirty="0"/>
              <a:t>E-Ink Displays:</a:t>
            </a:r>
          </a:p>
          <a:p>
            <a:pPr marL="285750" indent="-285750">
              <a:buFontTx/>
              <a:buChar char="-"/>
            </a:pPr>
            <a:r>
              <a:rPr lang="en-US" dirty="0"/>
              <a:t>Replace traditional LED boards with e-ink displays. These consume minimal power and maintain high readability in varying lighting conditions, including direct sunlight or low light. The boards can refresh only when content changes, ensuring cost-effectiveness.</a:t>
            </a:r>
          </a:p>
          <a:p>
            <a:pPr marL="285750" indent="-285750">
              <a:buFontTx/>
              <a:buChar char="-"/>
            </a:pPr>
            <a:endParaRPr lang="en-US" b="1" dirty="0"/>
          </a:p>
          <a:p>
            <a:pPr marL="285750" indent="-285750">
              <a:buFontTx/>
              <a:buChar char="-"/>
            </a:pPr>
            <a:r>
              <a:rPr lang="en-US" b="1" dirty="0"/>
              <a:t>AI-Powered Virtual Assistants:</a:t>
            </a:r>
          </a:p>
          <a:p>
            <a:pPr marL="285750" indent="-285750">
              <a:buFontTx/>
              <a:buChar char="-"/>
            </a:pPr>
            <a:r>
              <a:rPr lang="en-US" dirty="0"/>
              <a:t>Substitute manual announcements with AI-powered voice assistants. These assistants can make real-time announcements in multiple languages, adapting to the linguistic preferences of the region or the crowd composition at any moment.</a:t>
            </a:r>
          </a:p>
          <a:p>
            <a:pPr marL="285750" indent="-285750">
              <a:buFontTx/>
              <a:buChar char="-"/>
            </a:pPr>
            <a:endParaRPr lang="en-US" b="1" dirty="0"/>
          </a:p>
          <a:p>
            <a:pPr marL="285750" indent="-285750">
              <a:buFontTx/>
              <a:buChar char="-"/>
            </a:pPr>
            <a:r>
              <a:rPr lang="en-US" b="1" dirty="0"/>
              <a:t>Augmented Content:</a:t>
            </a:r>
          </a:p>
          <a:p>
            <a:pPr marL="285750" indent="-285750">
              <a:buFontTx/>
              <a:buChar char="-"/>
            </a:pPr>
            <a:r>
              <a:rPr lang="en-US" dirty="0"/>
              <a:t>Replace text-only information with animated infographics, showing train paths, expected delays, or capacity visually. For example, a train approaching could be shown as an animated train icon moving closer to a station icon.</a:t>
            </a:r>
          </a:p>
        </p:txBody>
      </p:sp>
    </p:spTree>
    <p:extLst>
      <p:ext uri="{BB962C8B-B14F-4D97-AF65-F5344CB8AC3E}">
        <p14:creationId xmlns:p14="http://schemas.microsoft.com/office/powerpoint/2010/main" val="210068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FE802-A67C-00D1-0293-BE9B1AA944E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9E91769-5B90-F61D-6A0F-F80887B4AC2C}"/>
              </a:ext>
            </a:extLst>
          </p:cNvPr>
          <p:cNvSpPr/>
          <p:nvPr/>
        </p:nvSpPr>
        <p:spPr>
          <a:xfrm>
            <a:off x="701040" y="708660"/>
            <a:ext cx="10789920" cy="1135380"/>
          </a:xfrm>
          <a:prstGeom prst="rect">
            <a:avLst/>
          </a:prstGeom>
          <a:solidFill>
            <a:srgbClr val="EB1E4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C</a:t>
            </a:r>
            <a:r>
              <a:rPr lang="en-US" sz="3600" dirty="0"/>
              <a:t>OMBINE</a:t>
            </a:r>
            <a:endParaRPr lang="en-IN" sz="4000" dirty="0"/>
          </a:p>
        </p:txBody>
      </p:sp>
      <p:sp>
        <p:nvSpPr>
          <p:cNvPr id="4" name="TextBox 3">
            <a:extLst>
              <a:ext uri="{FF2B5EF4-FFF2-40B4-BE49-F238E27FC236}">
                <a16:creationId xmlns:a16="http://schemas.microsoft.com/office/drawing/2014/main" id="{D696668F-7FEF-2722-A68E-E241609C6E6E}"/>
              </a:ext>
            </a:extLst>
          </p:cNvPr>
          <p:cNvSpPr txBox="1"/>
          <p:nvPr/>
        </p:nvSpPr>
        <p:spPr>
          <a:xfrm>
            <a:off x="867747" y="2274838"/>
            <a:ext cx="10450286" cy="3693319"/>
          </a:xfrm>
          <a:prstGeom prst="rect">
            <a:avLst/>
          </a:prstGeom>
          <a:noFill/>
        </p:spPr>
        <p:txBody>
          <a:bodyPr wrap="square">
            <a:spAutoFit/>
          </a:bodyPr>
          <a:lstStyle/>
          <a:p>
            <a:pPr marL="285750" indent="-285750">
              <a:buFontTx/>
              <a:buChar char="-"/>
            </a:pPr>
            <a:r>
              <a:rPr lang="en-US" b="1" dirty="0"/>
              <a:t>Real-Time GPS and Train Information:</a:t>
            </a:r>
          </a:p>
          <a:p>
            <a:pPr marL="285750" indent="-285750">
              <a:buFontTx/>
              <a:buChar char="-"/>
            </a:pPr>
            <a:r>
              <a:rPr lang="en-US" dirty="0"/>
              <a:t>Integrate live GPS data with the board to show a visual representation of where trains are currently located, alongside the schedule. Passengers can see not just "Train X is delayed" but also how far it is from the station in real-time.</a:t>
            </a:r>
          </a:p>
          <a:p>
            <a:pPr marL="285750" indent="-285750">
              <a:buFontTx/>
              <a:buChar char="-"/>
            </a:pPr>
            <a:endParaRPr lang="en-US" dirty="0"/>
          </a:p>
          <a:p>
            <a:pPr marL="285750" indent="-285750">
              <a:buFontTx/>
              <a:buChar char="-"/>
            </a:pPr>
            <a:r>
              <a:rPr lang="en-US" b="1" dirty="0"/>
              <a:t>Touch Screens with Multi-Functional Displays:</a:t>
            </a:r>
          </a:p>
          <a:p>
            <a:pPr marL="285750" indent="-285750">
              <a:buFontTx/>
              <a:buChar char="-"/>
            </a:pPr>
            <a:r>
              <a:rPr lang="en-US" dirty="0"/>
              <a:t>Combine the announcement board with a touchscreen kiosk. Passengers can tap to get personalized details like routes, seat availability, ticket pricing, or even book tickets. The same screen could also display advertisements or nearby amenities like food outlets.</a:t>
            </a:r>
          </a:p>
          <a:p>
            <a:pPr marL="285750" indent="-285750">
              <a:buFontTx/>
              <a:buChar char="-"/>
            </a:pPr>
            <a:endParaRPr lang="en-US" dirty="0"/>
          </a:p>
          <a:p>
            <a:pPr marL="285750" indent="-285750">
              <a:buFontTx/>
              <a:buChar char="-"/>
            </a:pPr>
            <a:r>
              <a:rPr lang="en-US" b="1" dirty="0"/>
              <a:t>Environmental Data Integration:</a:t>
            </a:r>
          </a:p>
          <a:p>
            <a:pPr marL="285750" indent="-285750">
              <a:buFontTx/>
              <a:buChar char="-"/>
            </a:pPr>
            <a:r>
              <a:rPr lang="en-US" dirty="0"/>
              <a:t>Merge the board with weather forecasts or air quality monitors. For instance, a passenger might see, “Train A delayed due to heavy rainfall. Expected arrival in 15 mins” alongside weather updates.</a:t>
            </a:r>
            <a:endParaRPr lang="en-IN" dirty="0"/>
          </a:p>
        </p:txBody>
      </p:sp>
    </p:spTree>
    <p:extLst>
      <p:ext uri="{BB962C8B-B14F-4D97-AF65-F5344CB8AC3E}">
        <p14:creationId xmlns:p14="http://schemas.microsoft.com/office/powerpoint/2010/main" val="249719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0D1DD-D738-B993-DB89-08B0FB19F02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FFEE947-AD49-2323-5F37-FA3FEEE75089}"/>
              </a:ext>
            </a:extLst>
          </p:cNvPr>
          <p:cNvSpPr/>
          <p:nvPr/>
        </p:nvSpPr>
        <p:spPr>
          <a:xfrm>
            <a:off x="701040" y="708660"/>
            <a:ext cx="10789920" cy="1135380"/>
          </a:xfrm>
          <a:prstGeom prst="rect">
            <a:avLst/>
          </a:prstGeom>
          <a:solidFill>
            <a:srgbClr val="DEB3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A</a:t>
            </a:r>
            <a:r>
              <a:rPr lang="en-US" sz="3600" dirty="0"/>
              <a:t>DAPT</a:t>
            </a:r>
            <a:endParaRPr lang="en-IN" sz="4000" dirty="0"/>
          </a:p>
        </p:txBody>
      </p:sp>
      <p:sp>
        <p:nvSpPr>
          <p:cNvPr id="8" name="TextBox 7">
            <a:extLst>
              <a:ext uri="{FF2B5EF4-FFF2-40B4-BE49-F238E27FC236}">
                <a16:creationId xmlns:a16="http://schemas.microsoft.com/office/drawing/2014/main" id="{657BED36-2F32-BD4D-4A8E-D2AA10E4BDDB}"/>
              </a:ext>
            </a:extLst>
          </p:cNvPr>
          <p:cNvSpPr txBox="1"/>
          <p:nvPr/>
        </p:nvSpPr>
        <p:spPr>
          <a:xfrm>
            <a:off x="896113" y="2136339"/>
            <a:ext cx="10351008" cy="3693319"/>
          </a:xfrm>
          <a:prstGeom prst="rect">
            <a:avLst/>
          </a:prstGeom>
          <a:noFill/>
        </p:spPr>
        <p:txBody>
          <a:bodyPr wrap="square">
            <a:spAutoFit/>
          </a:bodyPr>
          <a:lstStyle/>
          <a:p>
            <a:pPr marL="285750" indent="-285750">
              <a:buFontTx/>
              <a:buChar char="-"/>
            </a:pPr>
            <a:r>
              <a:rPr lang="en-US" b="1" dirty="0"/>
              <a:t>Airport Innovations:</a:t>
            </a:r>
          </a:p>
          <a:p>
            <a:pPr marL="285750" indent="-285750">
              <a:buFontTx/>
              <a:buChar char="-"/>
            </a:pPr>
            <a:r>
              <a:rPr lang="en-US" dirty="0"/>
              <a:t>Adapt the large-format OLED screens used in airports, which offer high clarity, dynamic color changes, and immersive visuals. These can cycle through detailed train information, station maps, or emergency announcements without clutter.</a:t>
            </a:r>
          </a:p>
          <a:p>
            <a:pPr marL="285750" indent="-285750">
              <a:buFontTx/>
              <a:buChar char="-"/>
            </a:pPr>
            <a:endParaRPr lang="en-US" dirty="0"/>
          </a:p>
          <a:p>
            <a:pPr marL="285750" indent="-285750">
              <a:buFontTx/>
              <a:buChar char="-"/>
            </a:pPr>
            <a:r>
              <a:rPr lang="en-US" b="1" dirty="0"/>
              <a:t>Augmented Reality Features:</a:t>
            </a:r>
          </a:p>
          <a:p>
            <a:pPr marL="285750" indent="-285750">
              <a:buFontTx/>
              <a:buChar char="-"/>
            </a:pPr>
            <a:r>
              <a:rPr lang="en-US" dirty="0"/>
              <a:t>Using AR technology, passengers could point their smartphones at the announcement board, and their screens would overlay real-time updates, directions, or platform guides. For example, a passenger could see the exact platform path to their train in AR.</a:t>
            </a:r>
          </a:p>
          <a:p>
            <a:pPr marL="285750" indent="-285750">
              <a:buFontTx/>
              <a:buChar char="-"/>
            </a:pPr>
            <a:endParaRPr lang="en-US" dirty="0"/>
          </a:p>
          <a:p>
            <a:pPr marL="285750" indent="-285750">
              <a:buFontTx/>
              <a:buChar char="-"/>
            </a:pPr>
            <a:r>
              <a:rPr lang="en-US" b="1" dirty="0"/>
              <a:t>Crowd Management Systems:</a:t>
            </a:r>
          </a:p>
          <a:p>
            <a:pPr marL="285750" indent="-285750">
              <a:buFontTx/>
              <a:buChar char="-"/>
            </a:pPr>
            <a:r>
              <a:rPr lang="en-US" dirty="0"/>
              <a:t>Adapt AI-based crowd density sensors to adjust information on the board. For instance, if a platform is overcrowded, the board could suggest alternative waiting areas or notify passengers to avoid certain zones.</a:t>
            </a:r>
          </a:p>
        </p:txBody>
      </p:sp>
    </p:spTree>
    <p:extLst>
      <p:ext uri="{BB962C8B-B14F-4D97-AF65-F5344CB8AC3E}">
        <p14:creationId xmlns:p14="http://schemas.microsoft.com/office/powerpoint/2010/main" val="161120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1873D-C96D-0189-E20B-CBB8D08EEF5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6BE2FC2-B3D4-566C-9AEA-350BA818EC87}"/>
              </a:ext>
            </a:extLst>
          </p:cNvPr>
          <p:cNvSpPr/>
          <p:nvPr/>
        </p:nvSpPr>
        <p:spPr>
          <a:xfrm>
            <a:off x="701040" y="708660"/>
            <a:ext cx="10789920" cy="1135380"/>
          </a:xfrm>
          <a:prstGeom prst="rect">
            <a:avLst/>
          </a:prstGeom>
          <a:solidFill>
            <a:srgbClr val="9738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M</a:t>
            </a:r>
            <a:r>
              <a:rPr lang="en-US" sz="3600" dirty="0"/>
              <a:t>ODIFY</a:t>
            </a:r>
            <a:endParaRPr lang="en-IN" sz="4000" dirty="0"/>
          </a:p>
        </p:txBody>
      </p:sp>
      <p:sp>
        <p:nvSpPr>
          <p:cNvPr id="4" name="TextBox 3">
            <a:extLst>
              <a:ext uri="{FF2B5EF4-FFF2-40B4-BE49-F238E27FC236}">
                <a16:creationId xmlns:a16="http://schemas.microsoft.com/office/drawing/2014/main" id="{CE154F74-7446-2977-7EA8-0889077086C4}"/>
              </a:ext>
            </a:extLst>
          </p:cNvPr>
          <p:cNvSpPr txBox="1"/>
          <p:nvPr/>
        </p:nvSpPr>
        <p:spPr>
          <a:xfrm>
            <a:off x="932688" y="2044899"/>
            <a:ext cx="10332720" cy="3970318"/>
          </a:xfrm>
          <a:prstGeom prst="rect">
            <a:avLst/>
          </a:prstGeom>
          <a:noFill/>
        </p:spPr>
        <p:txBody>
          <a:bodyPr wrap="square">
            <a:spAutoFit/>
          </a:bodyPr>
          <a:lstStyle/>
          <a:p>
            <a:pPr marL="285750" indent="-285750">
              <a:buFontTx/>
              <a:buChar char="-"/>
            </a:pPr>
            <a:r>
              <a:rPr lang="en-US" b="1" dirty="0"/>
              <a:t>Modular Displays:</a:t>
            </a:r>
          </a:p>
          <a:p>
            <a:pPr marL="285750" indent="-285750">
              <a:buFontTx/>
              <a:buChar char="-"/>
            </a:pPr>
            <a:r>
              <a:rPr lang="en-US" dirty="0"/>
              <a:t>Redesign the board into modular sections. For example:</a:t>
            </a:r>
          </a:p>
          <a:p>
            <a:pPr marL="742950" lvl="1" indent="-285750">
              <a:buFontTx/>
              <a:buChar char="-"/>
            </a:pPr>
            <a:r>
              <a:rPr lang="en-US" dirty="0"/>
              <a:t>Section 1: Upcoming departures with countdown timers.</a:t>
            </a:r>
          </a:p>
          <a:p>
            <a:pPr marL="742950" lvl="1" indent="-285750">
              <a:buFontTx/>
              <a:buChar char="-"/>
            </a:pPr>
            <a:r>
              <a:rPr lang="en-US" dirty="0"/>
              <a:t>Section 2: Real-time delays and cancellations.</a:t>
            </a:r>
          </a:p>
          <a:p>
            <a:pPr marL="742950" lvl="1" indent="-285750">
              <a:buFontTx/>
              <a:buChar char="-"/>
            </a:pPr>
            <a:r>
              <a:rPr lang="en-US" dirty="0"/>
              <a:t>Section 3: Local maps showing station amenities. This segmentation reduces confusion and allows for easy scalability.</a:t>
            </a:r>
          </a:p>
          <a:p>
            <a:pPr lvl="1"/>
            <a:endParaRPr lang="en-US" dirty="0"/>
          </a:p>
          <a:p>
            <a:pPr marL="285750" indent="-285750">
              <a:buFontTx/>
              <a:buChar char="-"/>
            </a:pPr>
            <a:r>
              <a:rPr lang="en-US" b="1" dirty="0"/>
              <a:t>QR Code Integration:</a:t>
            </a:r>
          </a:p>
          <a:p>
            <a:pPr marL="285750" indent="-285750">
              <a:buFontTx/>
              <a:buChar char="-"/>
            </a:pPr>
            <a:r>
              <a:rPr lang="en-US" dirty="0"/>
              <a:t>Modify the board to include dynamic QR codes passengers can scan to get personalized information, updates, or even multimedia guides for the station.</a:t>
            </a:r>
          </a:p>
          <a:p>
            <a:pPr marL="285750" indent="-285750">
              <a:buFontTx/>
              <a:buChar char="-"/>
            </a:pPr>
            <a:endParaRPr lang="en-US" dirty="0"/>
          </a:p>
          <a:p>
            <a:pPr marL="285750" indent="-285750">
              <a:buFontTx/>
              <a:buChar char="-"/>
            </a:pPr>
            <a:r>
              <a:rPr lang="en-US" b="1" dirty="0"/>
              <a:t>Interactive Notifications:</a:t>
            </a:r>
          </a:p>
          <a:p>
            <a:pPr marL="285750" indent="-285750">
              <a:buFontTx/>
              <a:buChar char="-"/>
            </a:pPr>
            <a:r>
              <a:rPr lang="en-US" dirty="0"/>
              <a:t>Include features like a passenger input section where users can search for specific train schedules, disruptions, or platform changes, creating an interactive, responsive system.</a:t>
            </a:r>
          </a:p>
        </p:txBody>
      </p:sp>
    </p:spTree>
    <p:extLst>
      <p:ext uri="{BB962C8B-B14F-4D97-AF65-F5344CB8AC3E}">
        <p14:creationId xmlns:p14="http://schemas.microsoft.com/office/powerpoint/2010/main" val="238066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67FC5-6EC8-5CBC-4803-2B9D69AC741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ACA0D1B-7639-4EDB-4B8A-002F5CC5BBC5}"/>
              </a:ext>
            </a:extLst>
          </p:cNvPr>
          <p:cNvSpPr/>
          <p:nvPr/>
        </p:nvSpPr>
        <p:spPr>
          <a:xfrm>
            <a:off x="701040" y="708660"/>
            <a:ext cx="10789920" cy="1135380"/>
          </a:xfrm>
          <a:prstGeom prst="rect">
            <a:avLst/>
          </a:prstGeom>
          <a:solidFill>
            <a:srgbClr val="D978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P</a:t>
            </a:r>
            <a:r>
              <a:rPr lang="en-US" sz="3600" dirty="0"/>
              <a:t>UT TO ANOTHER USE</a:t>
            </a:r>
            <a:endParaRPr lang="en-IN" sz="4000" dirty="0"/>
          </a:p>
        </p:txBody>
      </p:sp>
      <p:sp>
        <p:nvSpPr>
          <p:cNvPr id="4" name="TextBox 3">
            <a:extLst>
              <a:ext uri="{FF2B5EF4-FFF2-40B4-BE49-F238E27FC236}">
                <a16:creationId xmlns:a16="http://schemas.microsoft.com/office/drawing/2014/main" id="{93AC35BB-8C95-E9BF-4012-903AA724C6D8}"/>
              </a:ext>
            </a:extLst>
          </p:cNvPr>
          <p:cNvSpPr txBox="1"/>
          <p:nvPr/>
        </p:nvSpPr>
        <p:spPr>
          <a:xfrm>
            <a:off x="832104" y="2274838"/>
            <a:ext cx="10488168" cy="3139321"/>
          </a:xfrm>
          <a:prstGeom prst="rect">
            <a:avLst/>
          </a:prstGeom>
          <a:noFill/>
        </p:spPr>
        <p:txBody>
          <a:bodyPr wrap="square">
            <a:spAutoFit/>
          </a:bodyPr>
          <a:lstStyle/>
          <a:p>
            <a:pPr marL="285750" indent="-285750">
              <a:buFontTx/>
              <a:buChar char="-"/>
            </a:pPr>
            <a:r>
              <a:rPr lang="en-US" b="1" dirty="0"/>
              <a:t>Public Service Platform:</a:t>
            </a:r>
          </a:p>
          <a:p>
            <a:pPr marL="285750" indent="-285750">
              <a:buFontTx/>
              <a:buChar char="-"/>
            </a:pPr>
            <a:r>
              <a:rPr lang="en-US" dirty="0"/>
              <a:t>During off-peak hours, use the announcement board to display public service messages, emergency information, or educational campaigns.</a:t>
            </a:r>
          </a:p>
          <a:p>
            <a:pPr marL="285750" indent="-285750">
              <a:buFontTx/>
              <a:buChar char="-"/>
            </a:pPr>
            <a:endParaRPr lang="en-US" dirty="0"/>
          </a:p>
          <a:p>
            <a:pPr marL="285750" indent="-285750">
              <a:buFontTx/>
              <a:buChar char="-"/>
            </a:pPr>
            <a:r>
              <a:rPr lang="en-US" b="1" dirty="0"/>
              <a:t>Advertising Revenue Streams:</a:t>
            </a:r>
          </a:p>
          <a:p>
            <a:pPr marL="285750" indent="-285750">
              <a:buFontTx/>
              <a:buChar char="-"/>
            </a:pPr>
            <a:r>
              <a:rPr lang="en-US" dirty="0"/>
              <a:t>Use parts of the screen for targeted advertising based on time or crowd demographics. For example, show breakfast offers from nearby cafes in the morning and dinner promotions in the evening.</a:t>
            </a:r>
          </a:p>
          <a:p>
            <a:pPr marL="285750" indent="-285750">
              <a:buFontTx/>
              <a:buChar char="-"/>
            </a:pPr>
            <a:endParaRPr lang="en-US" dirty="0"/>
          </a:p>
          <a:p>
            <a:pPr marL="285750" indent="-285750">
              <a:buFontTx/>
              <a:buChar char="-"/>
            </a:pPr>
            <a:r>
              <a:rPr lang="en-US" b="1" dirty="0"/>
              <a:t>Emergency Response Hub:</a:t>
            </a:r>
          </a:p>
          <a:p>
            <a:pPr marL="285750" indent="-285750">
              <a:buFontTx/>
              <a:buChar char="-"/>
            </a:pPr>
            <a:r>
              <a:rPr lang="en-US" dirty="0"/>
              <a:t>During emergencies (e.g., fire or evacuation), the announcement board could automatically switch to guidance mode, showing arrows, maps, or safety tips for quick action.</a:t>
            </a:r>
          </a:p>
        </p:txBody>
      </p:sp>
    </p:spTree>
    <p:extLst>
      <p:ext uri="{BB962C8B-B14F-4D97-AF65-F5344CB8AC3E}">
        <p14:creationId xmlns:p14="http://schemas.microsoft.com/office/powerpoint/2010/main" val="354900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53B4A-DBF1-8E3C-22ED-C050114D185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E3DB8F1-030B-A6C9-8A99-AA48E0DF351D}"/>
              </a:ext>
            </a:extLst>
          </p:cNvPr>
          <p:cNvSpPr/>
          <p:nvPr/>
        </p:nvSpPr>
        <p:spPr>
          <a:xfrm>
            <a:off x="701040" y="708660"/>
            <a:ext cx="10789920" cy="1135380"/>
          </a:xfrm>
          <a:prstGeom prst="rect">
            <a:avLst/>
          </a:prstGeom>
          <a:solidFill>
            <a:srgbClr val="447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E</a:t>
            </a:r>
            <a:r>
              <a:rPr lang="en-US" sz="3600" dirty="0"/>
              <a:t>LIMINATE</a:t>
            </a:r>
            <a:endParaRPr lang="en-IN" sz="4000" dirty="0"/>
          </a:p>
        </p:txBody>
      </p:sp>
      <p:sp>
        <p:nvSpPr>
          <p:cNvPr id="7" name="TextBox 6">
            <a:extLst>
              <a:ext uri="{FF2B5EF4-FFF2-40B4-BE49-F238E27FC236}">
                <a16:creationId xmlns:a16="http://schemas.microsoft.com/office/drawing/2014/main" id="{A4F77C89-355F-1C5C-9CD9-3BF058974572}"/>
              </a:ext>
            </a:extLst>
          </p:cNvPr>
          <p:cNvSpPr txBox="1"/>
          <p:nvPr/>
        </p:nvSpPr>
        <p:spPr>
          <a:xfrm>
            <a:off x="829056" y="2304949"/>
            <a:ext cx="10515600" cy="3139321"/>
          </a:xfrm>
          <a:prstGeom prst="rect">
            <a:avLst/>
          </a:prstGeom>
          <a:noFill/>
        </p:spPr>
        <p:txBody>
          <a:bodyPr wrap="square">
            <a:spAutoFit/>
          </a:bodyPr>
          <a:lstStyle/>
          <a:p>
            <a:pPr marL="285750" indent="-285750">
              <a:buFontTx/>
              <a:buChar char="-"/>
            </a:pPr>
            <a:r>
              <a:rPr lang="en-US" b="1" dirty="0"/>
              <a:t>Dependency on Text:</a:t>
            </a:r>
          </a:p>
          <a:p>
            <a:pPr marL="285750" indent="-285750">
              <a:buFontTx/>
              <a:buChar char="-"/>
            </a:pPr>
            <a:r>
              <a:rPr lang="en-US" dirty="0"/>
              <a:t>Remove the reliance on long-text announcements by incorporating universally recognized icons and symbols. For instance, a train delay could be represented by a clock icon with a red cross.</a:t>
            </a:r>
          </a:p>
          <a:p>
            <a:pPr marL="285750" indent="-285750">
              <a:buFontTx/>
              <a:buChar char="-"/>
            </a:pPr>
            <a:endParaRPr lang="en-US" b="1" dirty="0"/>
          </a:p>
          <a:p>
            <a:pPr marL="285750" indent="-285750">
              <a:buFontTx/>
              <a:buChar char="-"/>
            </a:pPr>
            <a:r>
              <a:rPr lang="en-US" b="1" dirty="0"/>
              <a:t>Manual Updates:</a:t>
            </a:r>
          </a:p>
          <a:p>
            <a:pPr marL="285750" indent="-285750">
              <a:buFontTx/>
              <a:buChar char="-"/>
            </a:pPr>
            <a:r>
              <a:rPr lang="en-US" dirty="0"/>
              <a:t>Eliminate manual errors or delays by using a fully automated IoT-based system that syncs directly with train operation databases to provide real-time updates.</a:t>
            </a:r>
          </a:p>
          <a:p>
            <a:pPr marL="285750" indent="-285750">
              <a:buFontTx/>
              <a:buChar char="-"/>
            </a:pPr>
            <a:endParaRPr lang="en-US" dirty="0"/>
          </a:p>
          <a:p>
            <a:pPr marL="285750" indent="-285750">
              <a:buFontTx/>
              <a:buChar char="-"/>
            </a:pPr>
            <a:r>
              <a:rPr lang="en-US" b="1" dirty="0"/>
              <a:t>Static Platforms:</a:t>
            </a:r>
          </a:p>
          <a:p>
            <a:pPr marL="285750" indent="-285750">
              <a:buFontTx/>
              <a:buChar char="-"/>
            </a:pPr>
            <a:r>
              <a:rPr lang="en-US" dirty="0"/>
              <a:t>Instead of fixed boards, deploy mobile or wearable announcement systems (e.g., staff carrying portable screens or digital wristbands for on-the-go updates).</a:t>
            </a:r>
          </a:p>
        </p:txBody>
      </p:sp>
    </p:spTree>
    <p:extLst>
      <p:ext uri="{BB962C8B-B14F-4D97-AF65-F5344CB8AC3E}">
        <p14:creationId xmlns:p14="http://schemas.microsoft.com/office/powerpoint/2010/main" val="140642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3CE0E-537E-29F5-91F6-E345D19DB61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224BDF2-8ABA-9851-7B74-AB13FB174B9D}"/>
              </a:ext>
            </a:extLst>
          </p:cNvPr>
          <p:cNvSpPr/>
          <p:nvPr/>
        </p:nvSpPr>
        <p:spPr>
          <a:xfrm>
            <a:off x="701040" y="708660"/>
            <a:ext cx="10789920" cy="1135380"/>
          </a:xfrm>
          <a:prstGeom prst="rect">
            <a:avLst/>
          </a:prstGeom>
          <a:solidFill>
            <a:srgbClr val="3B9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R</a:t>
            </a:r>
            <a:r>
              <a:rPr lang="en-US" sz="3600" dirty="0"/>
              <a:t>EVERSE</a:t>
            </a:r>
            <a:endParaRPr lang="en-IN" sz="4000" dirty="0"/>
          </a:p>
        </p:txBody>
      </p:sp>
      <p:sp>
        <p:nvSpPr>
          <p:cNvPr id="4" name="TextBox 3">
            <a:extLst>
              <a:ext uri="{FF2B5EF4-FFF2-40B4-BE49-F238E27FC236}">
                <a16:creationId xmlns:a16="http://schemas.microsoft.com/office/drawing/2014/main" id="{5273BE06-24D8-3582-558F-C628A7042E18}"/>
              </a:ext>
            </a:extLst>
          </p:cNvPr>
          <p:cNvSpPr txBox="1"/>
          <p:nvPr/>
        </p:nvSpPr>
        <p:spPr>
          <a:xfrm>
            <a:off x="987552" y="2136339"/>
            <a:ext cx="10232136" cy="3416320"/>
          </a:xfrm>
          <a:prstGeom prst="rect">
            <a:avLst/>
          </a:prstGeom>
          <a:noFill/>
        </p:spPr>
        <p:txBody>
          <a:bodyPr wrap="square">
            <a:spAutoFit/>
          </a:bodyPr>
          <a:lstStyle/>
          <a:p>
            <a:pPr marL="285750" indent="-285750">
              <a:buFontTx/>
              <a:buChar char="-"/>
            </a:pPr>
            <a:r>
              <a:rPr lang="en-US" b="1" dirty="0"/>
              <a:t>Passenger-Centric Design:</a:t>
            </a:r>
          </a:p>
          <a:p>
            <a:pPr marL="285750" indent="-285750">
              <a:buFontTx/>
              <a:buChar char="-"/>
            </a:pPr>
            <a:r>
              <a:rPr lang="en-US" dirty="0"/>
              <a:t>Reverse the passive role of passengers by enabling interactive announcement boards. Passengers could input their destination, and the board would highlight the relevant train schedules, platform numbers, and nearby amenities.</a:t>
            </a:r>
          </a:p>
          <a:p>
            <a:pPr marL="285750" indent="-285750">
              <a:buFontTx/>
              <a:buChar char="-"/>
            </a:pPr>
            <a:endParaRPr lang="en-US" dirty="0"/>
          </a:p>
          <a:p>
            <a:pPr marL="285750" indent="-285750">
              <a:buFontTx/>
              <a:buChar char="-"/>
            </a:pPr>
            <a:r>
              <a:rPr lang="en-US" b="1" dirty="0"/>
              <a:t>Roaming Digital Assistants:</a:t>
            </a:r>
          </a:p>
          <a:p>
            <a:pPr marL="285750" indent="-285750">
              <a:buFontTx/>
              <a:buChar char="-"/>
            </a:pPr>
            <a:r>
              <a:rPr lang="en-US" dirty="0"/>
              <a:t>Instead of static boards, create roaming digital assistants, such as robots with built-in screens that navigate crowded areas, providing train updates and guidance.</a:t>
            </a:r>
          </a:p>
          <a:p>
            <a:pPr marL="285750" indent="-285750">
              <a:buFontTx/>
              <a:buChar char="-"/>
            </a:pPr>
            <a:endParaRPr lang="en-US" dirty="0"/>
          </a:p>
          <a:p>
            <a:pPr marL="285750" indent="-285750">
              <a:buFontTx/>
              <a:buChar char="-"/>
            </a:pPr>
            <a:r>
              <a:rPr lang="en-US" b="1" dirty="0"/>
              <a:t>Interactive Soundscapes:</a:t>
            </a:r>
          </a:p>
          <a:p>
            <a:pPr marL="285750" indent="-285750">
              <a:buFontTx/>
              <a:buChar char="-"/>
            </a:pPr>
            <a:r>
              <a:rPr lang="en-US" dirty="0"/>
              <a:t>Reverse the traditional visual-only boards by adding context-sensitive audio. For example, nearby passengers might hear personalized audio updates about their trains when they approach the board.</a:t>
            </a:r>
          </a:p>
        </p:txBody>
      </p:sp>
    </p:spTree>
    <p:extLst>
      <p:ext uri="{BB962C8B-B14F-4D97-AF65-F5344CB8AC3E}">
        <p14:creationId xmlns:p14="http://schemas.microsoft.com/office/powerpoint/2010/main" val="7960989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299</TotalTime>
  <Words>1001</Words>
  <Application>Microsoft Office PowerPoint</Application>
  <PresentationFormat>Widescreen</PresentationFormat>
  <Paragraphs>92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CREATIVITY,  PROBLEMS SOLVING  INNOVATION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Kirtan Makwana</dc:creator>
  <cp:lastModifiedBy>Aryan Langhanoja</cp:lastModifiedBy>
  <cp:revision>6</cp:revision>
  <dcterms:created xsi:type="dcterms:W3CDTF">2024-11-15T06:01:22Z</dcterms:created>
  <dcterms:modified xsi:type="dcterms:W3CDTF">2024-11-15T15:48:03Z</dcterms:modified>
</cp:coreProperties>
</file>