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9"/>
  </p:notesMasterIdLst>
  <p:sldIdLst>
    <p:sldId id="257" r:id="rId2"/>
    <p:sldId id="265" r:id="rId3"/>
    <p:sldId id="296" r:id="rId4"/>
    <p:sldId id="354" r:id="rId5"/>
    <p:sldId id="355" r:id="rId6"/>
    <p:sldId id="356" r:id="rId7"/>
    <p:sldId id="364" r:id="rId8"/>
    <p:sldId id="370" r:id="rId9"/>
    <p:sldId id="363" r:id="rId10"/>
    <p:sldId id="371" r:id="rId11"/>
    <p:sldId id="372" r:id="rId12"/>
    <p:sldId id="373" r:id="rId13"/>
    <p:sldId id="374" r:id="rId14"/>
    <p:sldId id="375" r:id="rId15"/>
    <p:sldId id="378" r:id="rId16"/>
    <p:sldId id="380" r:id="rId17"/>
    <p:sldId id="381" r:id="rId18"/>
    <p:sldId id="379" r:id="rId19"/>
    <p:sldId id="382" r:id="rId20"/>
    <p:sldId id="383" r:id="rId21"/>
    <p:sldId id="384" r:id="rId22"/>
    <p:sldId id="385" r:id="rId23"/>
    <p:sldId id="386" r:id="rId24"/>
    <p:sldId id="387" r:id="rId25"/>
    <p:sldId id="388" r:id="rId26"/>
    <p:sldId id="390" r:id="rId27"/>
    <p:sldId id="391" r:id="rId28"/>
  </p:sldIdLst>
  <p:sldSz cx="9144000" cy="5143500" type="screen16x9"/>
  <p:notesSz cx="6858000" cy="9144000"/>
  <p:embeddedFontLst>
    <p:embeddedFont>
      <p:font typeface="Calibri" panose="020F0502020204030204" pitchFamily="34" charset="0"/>
      <p:regular r:id="rId30"/>
      <p:bold r:id="rId31"/>
      <p:italic r:id="rId32"/>
      <p:boldItalic r:id="rId33"/>
    </p:embeddedFont>
    <p:embeddedFont>
      <p:font typeface="Proxima Nova" panose="02000506030000020004" pitchFamily="2" charset="0"/>
      <p:regular r:id="rId34"/>
      <p:bold r:id="rId35"/>
      <p:italic r:id="rId36"/>
      <p:boldItalic r:id="rId3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17B6D"/>
    <a:srgbClr val="EB25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8" autoAdjust="0"/>
    <p:restoredTop sz="94635"/>
  </p:normalViewPr>
  <p:slideViewPr>
    <p:cSldViewPr snapToGrid="0">
      <p:cViewPr varScale="1">
        <p:scale>
          <a:sx n="140" d="100"/>
          <a:sy n="140" d="100"/>
        </p:scale>
        <p:origin x="728" y="19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font" Target="fonts/font5.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68737034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b6c834fc22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b6c834fc22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883693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87892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93634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2569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97706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4052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59982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667024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1337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784968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72949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b6c834fc22_0_1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b6c834fc22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591034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75121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53298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78685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3167174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711802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313020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653964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4839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837245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791315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458920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379011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82420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3712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b6c834fc22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 name="Google Shape;92;gb6c834fc2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42597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5.png"/><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6.png"/><Relationship Id="rId7"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6.png"/><Relationship Id="rId7"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23.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8.png"/><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5.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8.png"/><Relationship Id="rId4" Type="http://schemas.openxmlformats.org/officeDocument/2006/relationships/image" Target="../media/image7.png"/></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hyperlink" Target="https://www.javatpoint.com/divide-and-conquer-introduction" TargetMode="Externa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pic>
        <p:nvPicPr>
          <p:cNvPr id="60" name="Google Shape;60;p14"/>
          <p:cNvPicPr preferRelativeResize="0"/>
          <p:nvPr/>
        </p:nvPicPr>
        <p:blipFill>
          <a:blip r:embed="rId3">
            <a:alphaModFix/>
          </a:blip>
          <a:stretch>
            <a:fillRect/>
          </a:stretch>
        </p:blipFill>
        <p:spPr>
          <a:xfrm>
            <a:off x="0" y="-57626"/>
            <a:ext cx="9143999" cy="5138135"/>
          </a:xfrm>
          <a:prstGeom prst="rect">
            <a:avLst/>
          </a:prstGeom>
          <a:noFill/>
          <a:ln>
            <a:noFill/>
          </a:ln>
        </p:spPr>
      </p:pic>
      <p:pic>
        <p:nvPicPr>
          <p:cNvPr id="61" name="Google Shape;61;p14"/>
          <p:cNvPicPr preferRelativeResize="0"/>
          <p:nvPr/>
        </p:nvPicPr>
        <p:blipFill>
          <a:blip r:embed="rId4">
            <a:alphaModFix/>
          </a:blip>
          <a:stretch>
            <a:fillRect/>
          </a:stretch>
        </p:blipFill>
        <p:spPr>
          <a:xfrm>
            <a:off x="1198063" y="2262163"/>
            <a:ext cx="2486025" cy="61912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MERGE SORT</a:t>
            </a:r>
            <a:endParaRPr lang="en-IN" sz="2300" dirty="0">
              <a:solidFill>
                <a:schemeClr val="lt1"/>
              </a:solidFill>
              <a:latin typeface="Proxima Nova" panose="020B0604020202020204" charset="0"/>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2188394" y="802329"/>
            <a:ext cx="4479533" cy="4191937"/>
          </a:xfrm>
          <a:prstGeom prst="rect">
            <a:avLst/>
          </a:prstGeom>
        </p:spPr>
      </p:pic>
    </p:spTree>
    <p:extLst>
      <p:ext uri="{BB962C8B-B14F-4D97-AF65-F5344CB8AC3E}">
        <p14:creationId xmlns:p14="http://schemas.microsoft.com/office/powerpoint/2010/main" val="35307916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MERGE SORT</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5157627" y="992003"/>
            <a:ext cx="3701248" cy="2646848"/>
          </a:xfrm>
          <a:prstGeom prst="rect">
            <a:avLst/>
          </a:prstGeom>
          <a:noFill/>
          <a:ln>
            <a:noFill/>
          </a:ln>
        </p:spPr>
        <p:txBody>
          <a:bodyPr spcFirstLastPara="1" wrap="square" lIns="91425" tIns="91425" rIns="91425" bIns="91425" anchor="t" anchorCtr="0">
            <a:spAutoFit/>
          </a:bodyPr>
          <a:lstStyle/>
          <a:p>
            <a:pPr algn="just"/>
            <a:r>
              <a:rPr lang="en-IN" sz="1600" b="1" dirty="0">
                <a:solidFill>
                  <a:srgbClr val="666666"/>
                </a:solidFill>
                <a:latin typeface="Proxima Nova"/>
                <a:ea typeface="Proxima Nova"/>
                <a:cs typeface="Proxima Nova"/>
              </a:rPr>
              <a:t>Algorithm MS(A[0..n-1],low, high)</a:t>
            </a:r>
          </a:p>
          <a:p>
            <a:pPr algn="just"/>
            <a:r>
              <a:rPr lang="en-IN" sz="1600" dirty="0">
                <a:solidFill>
                  <a:srgbClr val="666666"/>
                </a:solidFill>
                <a:latin typeface="Proxima Nova"/>
                <a:ea typeface="Proxima Nova"/>
                <a:cs typeface="Proxima Nova"/>
              </a:rPr>
              <a:t>{	</a:t>
            </a:r>
          </a:p>
          <a:p>
            <a:pPr algn="just"/>
            <a:r>
              <a:rPr lang="en-IN" sz="1600" dirty="0">
                <a:solidFill>
                  <a:srgbClr val="666666"/>
                </a:solidFill>
                <a:latin typeface="Proxima Nova"/>
                <a:ea typeface="Proxima Nova"/>
                <a:cs typeface="Proxima Nova"/>
              </a:rPr>
              <a:t>      If(low&lt;high) then</a:t>
            </a:r>
          </a:p>
          <a:p>
            <a:pPr algn="just"/>
            <a:r>
              <a:rPr lang="en-IN" sz="1600" dirty="0">
                <a:solidFill>
                  <a:srgbClr val="666666"/>
                </a:solidFill>
                <a:latin typeface="Proxima Nova"/>
                <a:ea typeface="Proxima Nova"/>
                <a:cs typeface="Proxima Nova"/>
              </a:rPr>
              <a:t>      {</a:t>
            </a:r>
          </a:p>
          <a:p>
            <a:pPr algn="just"/>
            <a:r>
              <a:rPr lang="en-IN" sz="1600" dirty="0">
                <a:solidFill>
                  <a:srgbClr val="666666"/>
                </a:solidFill>
                <a:latin typeface="Proxima Nova"/>
                <a:ea typeface="Proxima Nova"/>
                <a:cs typeface="Proxima Nova"/>
              </a:rPr>
              <a:t>	mid = (</a:t>
            </a:r>
            <a:r>
              <a:rPr lang="en-IN" sz="1600" dirty="0" err="1">
                <a:solidFill>
                  <a:srgbClr val="666666"/>
                </a:solidFill>
                <a:latin typeface="Proxima Nova"/>
                <a:ea typeface="Proxima Nova"/>
                <a:cs typeface="Proxima Nova"/>
              </a:rPr>
              <a:t>low+high</a:t>
            </a:r>
            <a:r>
              <a:rPr lang="en-IN" sz="1600" dirty="0">
                <a:solidFill>
                  <a:srgbClr val="666666"/>
                </a:solidFill>
                <a:latin typeface="Proxima Nova"/>
                <a:ea typeface="Proxima Nova"/>
                <a:cs typeface="Proxima Nova"/>
              </a:rPr>
              <a:t>)/2</a:t>
            </a:r>
          </a:p>
          <a:p>
            <a:pPr algn="just"/>
            <a:r>
              <a:rPr lang="en-IN" sz="1600" dirty="0">
                <a:solidFill>
                  <a:srgbClr val="666666"/>
                </a:solidFill>
                <a:latin typeface="Proxima Nova"/>
                <a:ea typeface="Proxima Nova"/>
                <a:cs typeface="Proxima Nova"/>
              </a:rPr>
              <a:t>	MS(</a:t>
            </a:r>
            <a:r>
              <a:rPr lang="en-IN" sz="1600" dirty="0" err="1">
                <a:solidFill>
                  <a:srgbClr val="666666"/>
                </a:solidFill>
                <a:latin typeface="Proxima Nova"/>
                <a:ea typeface="Proxima Nova"/>
                <a:cs typeface="Proxima Nova"/>
              </a:rPr>
              <a:t>A,low,mid</a:t>
            </a:r>
            <a:r>
              <a:rPr lang="en-IN" sz="1600" dirty="0">
                <a:solidFill>
                  <a:srgbClr val="666666"/>
                </a:solidFill>
                <a:latin typeface="Proxima Nova"/>
                <a:ea typeface="Proxima Nova"/>
                <a:cs typeface="Proxima Nova"/>
              </a:rPr>
              <a:t>)</a:t>
            </a:r>
          </a:p>
          <a:p>
            <a:pPr algn="just"/>
            <a:r>
              <a:rPr lang="en-IN" sz="1600" dirty="0">
                <a:solidFill>
                  <a:srgbClr val="666666"/>
                </a:solidFill>
                <a:latin typeface="Proxima Nova"/>
                <a:ea typeface="Proxima Nova"/>
                <a:cs typeface="Proxima Nova"/>
              </a:rPr>
              <a:t>	MS(A, mid+1, high)</a:t>
            </a:r>
          </a:p>
          <a:p>
            <a:pPr algn="just"/>
            <a:r>
              <a:rPr lang="en-IN" sz="1600" dirty="0">
                <a:solidFill>
                  <a:srgbClr val="666666"/>
                </a:solidFill>
                <a:latin typeface="Proxima Nova"/>
                <a:ea typeface="Proxima Nova"/>
                <a:cs typeface="Proxima Nova"/>
              </a:rPr>
              <a:t>	Combine(</a:t>
            </a:r>
            <a:r>
              <a:rPr lang="en-IN" sz="1600" dirty="0" err="1">
                <a:solidFill>
                  <a:srgbClr val="666666"/>
                </a:solidFill>
                <a:latin typeface="Proxima Nova"/>
                <a:ea typeface="Proxima Nova"/>
                <a:cs typeface="Proxima Nova"/>
              </a:rPr>
              <a:t>A,low,mid,high</a:t>
            </a:r>
            <a:r>
              <a:rPr lang="en-IN" sz="1600" dirty="0">
                <a:solidFill>
                  <a:srgbClr val="666666"/>
                </a:solidFill>
                <a:latin typeface="Proxima Nova"/>
                <a:ea typeface="Proxima Nova"/>
                <a:cs typeface="Proxima Nova"/>
              </a:rPr>
              <a:t>)</a:t>
            </a:r>
          </a:p>
          <a:p>
            <a:pPr algn="just"/>
            <a:r>
              <a:rPr lang="en-IN" sz="1600" dirty="0">
                <a:solidFill>
                  <a:srgbClr val="666666"/>
                </a:solidFill>
                <a:latin typeface="Proxima Nova"/>
                <a:ea typeface="Proxima Nova"/>
                <a:cs typeface="Proxima Nova"/>
              </a:rPr>
              <a:t>       }</a:t>
            </a:r>
          </a:p>
          <a:p>
            <a:pPr algn="just"/>
            <a:endParaRPr lang="en-IN" sz="1600" dirty="0">
              <a:solidFill>
                <a:srgbClr val="666666"/>
              </a:solidFill>
              <a:latin typeface="Proxima Nova"/>
              <a:ea typeface="Proxima Nova"/>
              <a:cs typeface="Proxima Nova"/>
            </a:endParaRPr>
          </a:p>
        </p:txBody>
      </p:sp>
      <p:pic>
        <p:nvPicPr>
          <p:cNvPr id="7" name="Picture 6"/>
          <p:cNvPicPr>
            <a:picLocks noChangeAspect="1"/>
          </p:cNvPicPr>
          <p:nvPr/>
        </p:nvPicPr>
        <p:blipFill>
          <a:blip r:embed="rId6"/>
          <a:stretch>
            <a:fillRect/>
          </a:stretch>
        </p:blipFill>
        <p:spPr>
          <a:xfrm>
            <a:off x="397756" y="809808"/>
            <a:ext cx="4479533" cy="4191937"/>
          </a:xfrm>
          <a:prstGeom prst="rect">
            <a:avLst/>
          </a:prstGeom>
        </p:spPr>
      </p:pic>
    </p:spTree>
    <p:extLst>
      <p:ext uri="{BB962C8B-B14F-4D97-AF65-F5344CB8AC3E}">
        <p14:creationId xmlns:p14="http://schemas.microsoft.com/office/powerpoint/2010/main" val="2020973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MERGE SORT</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5157627" y="755870"/>
            <a:ext cx="3701248" cy="4385786"/>
          </a:xfrm>
          <a:prstGeom prst="rect">
            <a:avLst/>
          </a:prstGeom>
          <a:noFill/>
          <a:ln>
            <a:noFill/>
          </a:ln>
        </p:spPr>
        <p:txBody>
          <a:bodyPr spcFirstLastPara="1" wrap="square" lIns="91425" tIns="91425" rIns="91425" bIns="91425" anchor="t" anchorCtr="0">
            <a:spAutoFit/>
          </a:bodyPr>
          <a:lstStyle/>
          <a:p>
            <a:pPr algn="just"/>
            <a:r>
              <a:rPr lang="en-IN" sz="1300" b="1" dirty="0">
                <a:solidFill>
                  <a:srgbClr val="666666"/>
                </a:solidFill>
                <a:latin typeface="Proxima Nova"/>
                <a:ea typeface="Proxima Nova"/>
                <a:cs typeface="Proxima Nova"/>
              </a:rPr>
              <a:t>Algorithm combine(</a:t>
            </a:r>
            <a:r>
              <a:rPr lang="en-IN" sz="1300" b="1" dirty="0" err="1">
                <a:solidFill>
                  <a:srgbClr val="666666"/>
                </a:solidFill>
                <a:latin typeface="Proxima Nova"/>
                <a:ea typeface="Proxima Nova"/>
                <a:cs typeface="Proxima Nova"/>
              </a:rPr>
              <a:t>A,low,mid,high</a:t>
            </a:r>
            <a:r>
              <a:rPr lang="en-IN" sz="1300" b="1" dirty="0">
                <a:solidFill>
                  <a:srgbClr val="666666"/>
                </a:solidFill>
                <a:latin typeface="Proxima Nova"/>
                <a:ea typeface="Proxima Nova"/>
                <a:cs typeface="Proxima Nova"/>
              </a:rPr>
              <a:t>)</a:t>
            </a:r>
          </a:p>
          <a:p>
            <a:pPr algn="just"/>
            <a:r>
              <a:rPr lang="en-IN" sz="1300" dirty="0">
                <a:solidFill>
                  <a:srgbClr val="666666"/>
                </a:solidFill>
                <a:latin typeface="Proxima Nova"/>
                <a:ea typeface="Proxima Nova"/>
                <a:cs typeface="Proxima Nova"/>
              </a:rPr>
              <a:t>{</a:t>
            </a:r>
          </a:p>
          <a:p>
            <a:pPr algn="just"/>
            <a:r>
              <a:rPr lang="en-IN" sz="1300" dirty="0">
                <a:solidFill>
                  <a:srgbClr val="666666"/>
                </a:solidFill>
                <a:latin typeface="Proxima Nova"/>
                <a:ea typeface="Proxima Nova"/>
                <a:cs typeface="Proxima Nova"/>
              </a:rPr>
              <a:t>   k </a:t>
            </a:r>
            <a:r>
              <a:rPr lang="en-IN" sz="1300" dirty="0">
                <a:solidFill>
                  <a:srgbClr val="666666"/>
                </a:solidFill>
                <a:latin typeface="Proxima Nova"/>
                <a:ea typeface="Proxima Nova"/>
                <a:cs typeface="Proxima Nova"/>
                <a:sym typeface="Wingdings" panose="05000000000000000000" pitchFamily="2" charset="2"/>
              </a:rPr>
              <a:t>  low</a:t>
            </a:r>
          </a:p>
          <a:p>
            <a:pPr algn="just"/>
            <a:r>
              <a:rPr lang="en-IN" sz="1300" dirty="0">
                <a:solidFill>
                  <a:srgbClr val="666666"/>
                </a:solidFill>
                <a:latin typeface="Proxima Nova"/>
                <a:ea typeface="Proxima Nova"/>
                <a:cs typeface="Proxima Nova"/>
                <a:sym typeface="Wingdings" panose="05000000000000000000" pitchFamily="2" charset="2"/>
              </a:rPr>
              <a:t>   </a:t>
            </a:r>
            <a:r>
              <a:rPr lang="en-IN" sz="1300" dirty="0" err="1">
                <a:solidFill>
                  <a:srgbClr val="666666"/>
                </a:solidFill>
                <a:latin typeface="Proxima Nova"/>
                <a:ea typeface="Proxima Nova"/>
                <a:cs typeface="Proxima Nova"/>
                <a:sym typeface="Wingdings" panose="05000000000000000000" pitchFamily="2" charset="2"/>
              </a:rPr>
              <a:t>i</a:t>
            </a:r>
            <a:r>
              <a:rPr lang="en-IN" sz="1300" dirty="0">
                <a:solidFill>
                  <a:srgbClr val="666666"/>
                </a:solidFill>
                <a:latin typeface="Proxima Nova"/>
                <a:ea typeface="Proxima Nova"/>
                <a:cs typeface="Proxima Nova"/>
                <a:sym typeface="Wingdings" panose="05000000000000000000" pitchFamily="2" charset="2"/>
              </a:rPr>
              <a:t>    low</a:t>
            </a:r>
          </a:p>
          <a:p>
            <a:pPr algn="just"/>
            <a:r>
              <a:rPr lang="en-IN" sz="1300" dirty="0">
                <a:solidFill>
                  <a:srgbClr val="666666"/>
                </a:solidFill>
                <a:latin typeface="Proxima Nova"/>
                <a:ea typeface="Proxima Nova"/>
                <a:cs typeface="Proxima Nova"/>
                <a:sym typeface="Wingdings" panose="05000000000000000000" pitchFamily="2" charset="2"/>
              </a:rPr>
              <a:t>    j   mid+1</a:t>
            </a:r>
          </a:p>
          <a:p>
            <a:pPr algn="just"/>
            <a:endParaRPr lang="en-IN" sz="1300" dirty="0">
              <a:solidFill>
                <a:srgbClr val="666666"/>
              </a:solidFill>
              <a:latin typeface="Proxima Nova"/>
              <a:ea typeface="Proxima Nova"/>
              <a:cs typeface="Proxima Nova"/>
            </a:endParaRPr>
          </a:p>
          <a:p>
            <a:pPr algn="just"/>
            <a:r>
              <a:rPr lang="en-IN" sz="1300" dirty="0">
                <a:solidFill>
                  <a:srgbClr val="666666"/>
                </a:solidFill>
                <a:latin typeface="Proxima Nova"/>
                <a:ea typeface="Proxima Nova"/>
                <a:cs typeface="Proxima Nova"/>
                <a:sym typeface="Wingdings" panose="05000000000000000000" pitchFamily="2" charset="2"/>
              </a:rPr>
              <a:t>while ( </a:t>
            </a:r>
            <a:r>
              <a:rPr lang="en-IN" sz="1300" dirty="0" err="1">
                <a:solidFill>
                  <a:srgbClr val="666666"/>
                </a:solidFill>
                <a:latin typeface="Proxima Nova"/>
                <a:ea typeface="Proxima Nova"/>
                <a:cs typeface="Proxima Nova"/>
                <a:sym typeface="Wingdings" panose="05000000000000000000" pitchFamily="2" charset="2"/>
              </a:rPr>
              <a:t>i</a:t>
            </a:r>
            <a:r>
              <a:rPr lang="en-IN" sz="1300" dirty="0">
                <a:solidFill>
                  <a:srgbClr val="666666"/>
                </a:solidFill>
                <a:latin typeface="Proxima Nova"/>
                <a:ea typeface="Proxima Nova"/>
                <a:cs typeface="Proxima Nova"/>
                <a:sym typeface="Wingdings" panose="05000000000000000000" pitchFamily="2" charset="2"/>
              </a:rPr>
              <a:t> &lt;= mid and j &lt;= high) do</a:t>
            </a:r>
          </a:p>
          <a:p>
            <a:pPr algn="just"/>
            <a:r>
              <a:rPr lang="en-IN" sz="1300" dirty="0">
                <a:solidFill>
                  <a:srgbClr val="666666"/>
                </a:solidFill>
                <a:latin typeface="Proxima Nova"/>
                <a:ea typeface="Proxima Nova"/>
                <a:cs typeface="Proxima Nova"/>
                <a:sym typeface="Wingdings" panose="05000000000000000000" pitchFamily="2" charset="2"/>
              </a:rPr>
              <a:t>{</a:t>
            </a:r>
          </a:p>
          <a:p>
            <a:pPr algn="just"/>
            <a:r>
              <a:rPr lang="en-IN" sz="1300" dirty="0">
                <a:solidFill>
                  <a:srgbClr val="666666"/>
                </a:solidFill>
                <a:latin typeface="Proxima Nova"/>
                <a:ea typeface="Proxima Nova"/>
                <a:cs typeface="Proxima Nova"/>
                <a:sym typeface="Wingdings" panose="05000000000000000000" pitchFamily="2" charset="2"/>
              </a:rPr>
              <a:t>   if(A[ </a:t>
            </a:r>
            <a:r>
              <a:rPr lang="en-IN" sz="1300" dirty="0" err="1">
                <a:solidFill>
                  <a:srgbClr val="666666"/>
                </a:solidFill>
                <a:latin typeface="Proxima Nova"/>
                <a:ea typeface="Proxima Nova"/>
                <a:cs typeface="Proxima Nova"/>
                <a:sym typeface="Wingdings" panose="05000000000000000000" pitchFamily="2" charset="2"/>
              </a:rPr>
              <a:t>i</a:t>
            </a:r>
            <a:r>
              <a:rPr lang="en-IN" sz="1300" dirty="0">
                <a:solidFill>
                  <a:srgbClr val="666666"/>
                </a:solidFill>
                <a:latin typeface="Proxima Nova"/>
                <a:ea typeface="Proxima Nova"/>
                <a:cs typeface="Proxima Nova"/>
                <a:sym typeface="Wingdings" panose="05000000000000000000" pitchFamily="2" charset="2"/>
              </a:rPr>
              <a:t> ] &lt;= A[ j ] ) then</a:t>
            </a:r>
          </a:p>
          <a:p>
            <a:pPr algn="just"/>
            <a:r>
              <a:rPr lang="en-IN" sz="1300" dirty="0">
                <a:solidFill>
                  <a:srgbClr val="666666"/>
                </a:solidFill>
                <a:latin typeface="Proxima Nova"/>
                <a:ea typeface="Proxima Nova"/>
                <a:cs typeface="Proxima Nova"/>
                <a:sym typeface="Wingdings" panose="05000000000000000000" pitchFamily="2" charset="2"/>
              </a:rPr>
              <a:t>    {</a:t>
            </a:r>
          </a:p>
          <a:p>
            <a:pPr algn="just"/>
            <a:r>
              <a:rPr lang="en-IN" sz="1300" dirty="0">
                <a:solidFill>
                  <a:srgbClr val="666666"/>
                </a:solidFill>
                <a:latin typeface="Proxima Nova"/>
                <a:ea typeface="Proxima Nova"/>
                <a:cs typeface="Proxima Nova"/>
                <a:sym typeface="Wingdings" panose="05000000000000000000" pitchFamily="2" charset="2"/>
              </a:rPr>
              <a:t> 	temp[ k ]A[ </a:t>
            </a:r>
            <a:r>
              <a:rPr lang="en-IN" sz="1300" dirty="0" err="1">
                <a:solidFill>
                  <a:srgbClr val="666666"/>
                </a:solidFill>
                <a:latin typeface="Proxima Nova"/>
                <a:ea typeface="Proxima Nova"/>
                <a:cs typeface="Proxima Nova"/>
                <a:sym typeface="Wingdings" panose="05000000000000000000" pitchFamily="2" charset="2"/>
              </a:rPr>
              <a:t>i</a:t>
            </a:r>
            <a:r>
              <a:rPr lang="en-IN" sz="1300" dirty="0">
                <a:solidFill>
                  <a:srgbClr val="666666"/>
                </a:solidFill>
                <a:latin typeface="Proxima Nova"/>
                <a:ea typeface="Proxima Nova"/>
                <a:cs typeface="Proxima Nova"/>
                <a:sym typeface="Wingdings" panose="05000000000000000000" pitchFamily="2" charset="2"/>
              </a:rPr>
              <a:t> ]</a:t>
            </a:r>
          </a:p>
          <a:p>
            <a:pPr algn="just"/>
            <a:r>
              <a:rPr lang="en-IN" sz="1300" dirty="0">
                <a:solidFill>
                  <a:srgbClr val="666666"/>
                </a:solidFill>
                <a:latin typeface="Proxima Nova"/>
                <a:ea typeface="Proxima Nova"/>
                <a:cs typeface="Proxima Nova"/>
                <a:sym typeface="Wingdings" panose="05000000000000000000" pitchFamily="2" charset="2"/>
              </a:rPr>
              <a:t>	</a:t>
            </a:r>
            <a:r>
              <a:rPr lang="en-IN" sz="1300" dirty="0" err="1">
                <a:solidFill>
                  <a:srgbClr val="666666"/>
                </a:solidFill>
                <a:latin typeface="Proxima Nova"/>
                <a:ea typeface="Proxima Nova"/>
                <a:cs typeface="Proxima Nova"/>
                <a:sym typeface="Wingdings" panose="05000000000000000000" pitchFamily="2" charset="2"/>
              </a:rPr>
              <a:t>i</a:t>
            </a:r>
            <a:r>
              <a:rPr lang="en-IN" sz="1300" dirty="0">
                <a:solidFill>
                  <a:srgbClr val="666666"/>
                </a:solidFill>
                <a:latin typeface="Proxima Nova"/>
                <a:ea typeface="Proxima Nova"/>
                <a:cs typeface="Proxima Nova"/>
                <a:sym typeface="Wingdings" panose="05000000000000000000" pitchFamily="2" charset="2"/>
              </a:rPr>
              <a:t>++</a:t>
            </a:r>
          </a:p>
          <a:p>
            <a:pPr algn="just"/>
            <a:r>
              <a:rPr lang="en-IN" sz="1300" dirty="0">
                <a:solidFill>
                  <a:srgbClr val="666666"/>
                </a:solidFill>
                <a:latin typeface="Proxima Nova"/>
                <a:ea typeface="Proxima Nova"/>
                <a:cs typeface="Proxima Nova"/>
                <a:sym typeface="Wingdings" panose="05000000000000000000" pitchFamily="2" charset="2"/>
              </a:rPr>
              <a:t>	k++</a:t>
            </a:r>
          </a:p>
          <a:p>
            <a:pPr algn="just"/>
            <a:r>
              <a:rPr lang="en-IN" sz="1300" dirty="0">
                <a:solidFill>
                  <a:srgbClr val="666666"/>
                </a:solidFill>
                <a:latin typeface="Proxima Nova"/>
                <a:ea typeface="Proxima Nova"/>
                <a:cs typeface="Proxima Nova"/>
                <a:sym typeface="Wingdings" panose="05000000000000000000" pitchFamily="2" charset="2"/>
              </a:rPr>
              <a:t>    }</a:t>
            </a:r>
          </a:p>
          <a:p>
            <a:pPr algn="just"/>
            <a:r>
              <a:rPr lang="en-IN" sz="1300" dirty="0">
                <a:solidFill>
                  <a:srgbClr val="666666"/>
                </a:solidFill>
                <a:latin typeface="Proxima Nova"/>
                <a:ea typeface="Proxima Nova"/>
                <a:cs typeface="Proxima Nova"/>
                <a:sym typeface="Wingdings" panose="05000000000000000000" pitchFamily="2" charset="2"/>
              </a:rPr>
              <a:t>    else</a:t>
            </a:r>
          </a:p>
          <a:p>
            <a:pPr algn="just"/>
            <a:r>
              <a:rPr lang="en-IN" sz="1300" dirty="0">
                <a:solidFill>
                  <a:srgbClr val="666666"/>
                </a:solidFill>
                <a:latin typeface="Proxima Nova"/>
                <a:ea typeface="Proxima Nova"/>
                <a:cs typeface="Proxima Nova"/>
                <a:sym typeface="Wingdings" panose="05000000000000000000" pitchFamily="2" charset="2"/>
              </a:rPr>
              <a:t>    {</a:t>
            </a:r>
          </a:p>
          <a:p>
            <a:pPr algn="just"/>
            <a:r>
              <a:rPr lang="en-IN" sz="1300" dirty="0">
                <a:solidFill>
                  <a:srgbClr val="666666"/>
                </a:solidFill>
                <a:latin typeface="Proxima Nova"/>
                <a:ea typeface="Proxima Nova"/>
                <a:cs typeface="Proxima Nova"/>
                <a:sym typeface="Wingdings" panose="05000000000000000000" pitchFamily="2" charset="2"/>
              </a:rPr>
              <a:t>	temp[ k ]=A[ j ]</a:t>
            </a:r>
          </a:p>
          <a:p>
            <a:pPr algn="just"/>
            <a:r>
              <a:rPr lang="en-IN" sz="1300" dirty="0">
                <a:solidFill>
                  <a:srgbClr val="666666"/>
                </a:solidFill>
                <a:latin typeface="Proxima Nova"/>
                <a:ea typeface="Proxima Nova"/>
                <a:cs typeface="Proxima Nova"/>
                <a:sym typeface="Wingdings" panose="05000000000000000000" pitchFamily="2" charset="2"/>
              </a:rPr>
              <a:t>	j++</a:t>
            </a:r>
          </a:p>
          <a:p>
            <a:pPr algn="just"/>
            <a:r>
              <a:rPr lang="en-IN" sz="1300" dirty="0">
                <a:solidFill>
                  <a:srgbClr val="666666"/>
                </a:solidFill>
                <a:latin typeface="Proxima Nova"/>
                <a:ea typeface="Proxima Nova"/>
                <a:cs typeface="Proxima Nova"/>
                <a:sym typeface="Wingdings" panose="05000000000000000000" pitchFamily="2" charset="2"/>
              </a:rPr>
              <a:t>	k++</a:t>
            </a:r>
          </a:p>
          <a:p>
            <a:pPr algn="just"/>
            <a:r>
              <a:rPr lang="en-IN" sz="1300" dirty="0">
                <a:solidFill>
                  <a:srgbClr val="666666"/>
                </a:solidFill>
                <a:latin typeface="Proxima Nova"/>
                <a:ea typeface="Proxima Nova"/>
                <a:cs typeface="Proxima Nova"/>
                <a:sym typeface="Wingdings" panose="05000000000000000000" pitchFamily="2" charset="2"/>
              </a:rPr>
              <a:t>    }</a:t>
            </a:r>
          </a:p>
          <a:p>
            <a:pPr algn="just"/>
            <a:r>
              <a:rPr lang="en-IN" sz="1300" dirty="0">
                <a:solidFill>
                  <a:srgbClr val="666666"/>
                </a:solidFill>
                <a:latin typeface="Proxima Nova"/>
                <a:ea typeface="Proxima Nova"/>
                <a:cs typeface="Proxima Nova"/>
                <a:sym typeface="Wingdings" panose="05000000000000000000" pitchFamily="2" charset="2"/>
              </a:rPr>
              <a:t>}</a:t>
            </a:r>
          </a:p>
        </p:txBody>
      </p:sp>
      <p:pic>
        <p:nvPicPr>
          <p:cNvPr id="7" name="Picture 6"/>
          <p:cNvPicPr>
            <a:picLocks noChangeAspect="1"/>
          </p:cNvPicPr>
          <p:nvPr/>
        </p:nvPicPr>
        <p:blipFill>
          <a:blip r:embed="rId6"/>
          <a:stretch>
            <a:fillRect/>
          </a:stretch>
        </p:blipFill>
        <p:spPr>
          <a:xfrm>
            <a:off x="397756" y="809808"/>
            <a:ext cx="4479533" cy="4191937"/>
          </a:xfrm>
          <a:prstGeom prst="rect">
            <a:avLst/>
          </a:prstGeom>
        </p:spPr>
      </p:pic>
    </p:spTree>
    <p:extLst>
      <p:ext uri="{BB962C8B-B14F-4D97-AF65-F5344CB8AC3E}">
        <p14:creationId xmlns:p14="http://schemas.microsoft.com/office/powerpoint/2010/main" val="29599561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MERGE SORT</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5157627" y="755870"/>
            <a:ext cx="3701248" cy="3877954"/>
          </a:xfrm>
          <a:prstGeom prst="rect">
            <a:avLst/>
          </a:prstGeom>
          <a:noFill/>
          <a:ln>
            <a:noFill/>
          </a:ln>
        </p:spPr>
        <p:txBody>
          <a:bodyPr spcFirstLastPara="1" wrap="square" lIns="91425" tIns="91425" rIns="91425" bIns="91425" anchor="t" anchorCtr="0">
            <a:spAutoFit/>
          </a:bodyPr>
          <a:lstStyle/>
          <a:p>
            <a:pPr algn="just"/>
            <a:r>
              <a:rPr lang="en-IN" sz="1600" dirty="0">
                <a:solidFill>
                  <a:srgbClr val="666666"/>
                </a:solidFill>
                <a:latin typeface="Proxima Nova"/>
                <a:ea typeface="Proxima Nova"/>
                <a:cs typeface="Proxima Nova"/>
                <a:sym typeface="Wingdings" panose="05000000000000000000" pitchFamily="2" charset="2"/>
              </a:rPr>
              <a:t>//copy left sub list</a:t>
            </a:r>
            <a:endParaRPr lang="en-IN" sz="1600" dirty="0">
              <a:solidFill>
                <a:srgbClr val="666666"/>
              </a:solidFill>
              <a:latin typeface="Proxima Nova"/>
              <a:ea typeface="Proxima Nova"/>
              <a:cs typeface="Proxima Nova"/>
            </a:endParaRPr>
          </a:p>
          <a:p>
            <a:pPr algn="just"/>
            <a:r>
              <a:rPr lang="en-IN" sz="1600" dirty="0">
                <a:solidFill>
                  <a:srgbClr val="666666"/>
                </a:solidFill>
                <a:latin typeface="Proxima Nova"/>
                <a:ea typeface="Proxima Nova"/>
                <a:cs typeface="Proxima Nova"/>
                <a:sym typeface="Wingdings" panose="05000000000000000000" pitchFamily="2" charset="2"/>
              </a:rPr>
              <a:t>while ( </a:t>
            </a:r>
            <a:r>
              <a:rPr lang="en-IN" sz="1600" dirty="0" err="1">
                <a:solidFill>
                  <a:srgbClr val="666666"/>
                </a:solidFill>
                <a:latin typeface="Proxima Nova"/>
                <a:ea typeface="Proxima Nova"/>
                <a:cs typeface="Proxima Nova"/>
                <a:sym typeface="Wingdings" panose="05000000000000000000" pitchFamily="2" charset="2"/>
              </a:rPr>
              <a:t>i</a:t>
            </a:r>
            <a:r>
              <a:rPr lang="en-IN" sz="1600" dirty="0">
                <a:solidFill>
                  <a:srgbClr val="666666"/>
                </a:solidFill>
                <a:latin typeface="Proxima Nova"/>
                <a:ea typeface="Proxima Nova"/>
                <a:cs typeface="Proxima Nova"/>
                <a:sym typeface="Wingdings" panose="05000000000000000000" pitchFamily="2" charset="2"/>
              </a:rPr>
              <a:t> &lt;= mid) do </a:t>
            </a:r>
          </a:p>
          <a:p>
            <a:pPr algn="just"/>
            <a:r>
              <a:rPr lang="en-IN" sz="1600" dirty="0">
                <a:solidFill>
                  <a:srgbClr val="666666"/>
                </a:solidFill>
                <a:latin typeface="Proxima Nova"/>
                <a:ea typeface="Proxima Nova"/>
                <a:cs typeface="Proxima Nova"/>
                <a:sym typeface="Wingdings" panose="05000000000000000000" pitchFamily="2" charset="2"/>
              </a:rPr>
              <a:t>{</a:t>
            </a:r>
          </a:p>
          <a:p>
            <a:pPr algn="just"/>
            <a:r>
              <a:rPr lang="en-IN" sz="1600" dirty="0">
                <a:solidFill>
                  <a:srgbClr val="666666"/>
                </a:solidFill>
                <a:latin typeface="Proxima Nova"/>
                <a:ea typeface="Proxima Nova"/>
                <a:cs typeface="Proxima Nova"/>
                <a:sym typeface="Wingdings" panose="05000000000000000000" pitchFamily="2" charset="2"/>
              </a:rPr>
              <a:t>       temp[ k ]A[ </a:t>
            </a:r>
            <a:r>
              <a:rPr lang="en-IN" sz="1600" dirty="0" err="1">
                <a:solidFill>
                  <a:srgbClr val="666666"/>
                </a:solidFill>
                <a:latin typeface="Proxima Nova"/>
                <a:ea typeface="Proxima Nova"/>
                <a:cs typeface="Proxima Nova"/>
                <a:sym typeface="Wingdings" panose="05000000000000000000" pitchFamily="2" charset="2"/>
              </a:rPr>
              <a:t>i</a:t>
            </a:r>
            <a:r>
              <a:rPr lang="en-IN" sz="1600" dirty="0">
                <a:solidFill>
                  <a:srgbClr val="666666"/>
                </a:solidFill>
                <a:latin typeface="Proxima Nova"/>
                <a:ea typeface="Proxima Nova"/>
                <a:cs typeface="Proxima Nova"/>
                <a:sym typeface="Wingdings" panose="05000000000000000000" pitchFamily="2" charset="2"/>
              </a:rPr>
              <a:t> ]</a:t>
            </a:r>
          </a:p>
          <a:p>
            <a:pPr algn="just"/>
            <a:r>
              <a:rPr lang="en-IN" sz="1600" dirty="0">
                <a:solidFill>
                  <a:srgbClr val="666666"/>
                </a:solidFill>
                <a:latin typeface="Proxima Nova"/>
                <a:ea typeface="Proxima Nova"/>
                <a:cs typeface="Proxima Nova"/>
                <a:sym typeface="Wingdings" panose="05000000000000000000" pitchFamily="2" charset="2"/>
              </a:rPr>
              <a:t>        </a:t>
            </a:r>
            <a:r>
              <a:rPr lang="en-IN" sz="1600" dirty="0" err="1">
                <a:solidFill>
                  <a:srgbClr val="666666"/>
                </a:solidFill>
                <a:latin typeface="Proxima Nova"/>
                <a:ea typeface="Proxima Nova"/>
                <a:cs typeface="Proxima Nova"/>
                <a:sym typeface="Wingdings" panose="05000000000000000000" pitchFamily="2" charset="2"/>
              </a:rPr>
              <a:t>i</a:t>
            </a:r>
            <a:r>
              <a:rPr lang="en-IN" sz="1600" dirty="0">
                <a:solidFill>
                  <a:srgbClr val="666666"/>
                </a:solidFill>
                <a:latin typeface="Proxima Nova"/>
                <a:ea typeface="Proxima Nova"/>
                <a:cs typeface="Proxima Nova"/>
                <a:sym typeface="Wingdings" panose="05000000000000000000" pitchFamily="2" charset="2"/>
              </a:rPr>
              <a:t>++</a:t>
            </a:r>
          </a:p>
          <a:p>
            <a:pPr algn="just"/>
            <a:r>
              <a:rPr lang="en-IN" sz="1600" dirty="0">
                <a:solidFill>
                  <a:srgbClr val="666666"/>
                </a:solidFill>
                <a:latin typeface="Proxima Nova"/>
                <a:ea typeface="Proxima Nova"/>
                <a:cs typeface="Proxima Nova"/>
                <a:sym typeface="Wingdings" panose="05000000000000000000" pitchFamily="2" charset="2"/>
              </a:rPr>
              <a:t>        k++</a:t>
            </a:r>
          </a:p>
          <a:p>
            <a:pPr algn="just"/>
            <a:r>
              <a:rPr lang="en-IN" sz="1600" dirty="0">
                <a:solidFill>
                  <a:srgbClr val="666666"/>
                </a:solidFill>
                <a:latin typeface="Proxima Nova"/>
                <a:ea typeface="Proxima Nova"/>
                <a:cs typeface="Proxima Nova"/>
                <a:sym typeface="Wingdings" panose="05000000000000000000" pitchFamily="2" charset="2"/>
              </a:rPr>
              <a:t>}</a:t>
            </a:r>
          </a:p>
          <a:p>
            <a:pPr algn="just"/>
            <a:r>
              <a:rPr lang="en-IN" sz="1600" dirty="0">
                <a:solidFill>
                  <a:srgbClr val="666666"/>
                </a:solidFill>
                <a:latin typeface="Proxima Nova"/>
                <a:ea typeface="Proxima Nova"/>
                <a:cs typeface="Proxima Nova"/>
                <a:sym typeface="Wingdings" panose="05000000000000000000" pitchFamily="2" charset="2"/>
              </a:rPr>
              <a:t>//copy right sub list</a:t>
            </a:r>
          </a:p>
          <a:p>
            <a:pPr algn="just"/>
            <a:r>
              <a:rPr lang="en-IN" sz="1600" dirty="0">
                <a:solidFill>
                  <a:srgbClr val="666666"/>
                </a:solidFill>
                <a:latin typeface="Proxima Nova"/>
                <a:ea typeface="Proxima Nova"/>
                <a:cs typeface="Proxima Nova"/>
                <a:sym typeface="Wingdings" panose="05000000000000000000" pitchFamily="2" charset="2"/>
              </a:rPr>
              <a:t>while ( j &lt;= high) do</a:t>
            </a:r>
          </a:p>
          <a:p>
            <a:pPr algn="just"/>
            <a:r>
              <a:rPr lang="en-IN" sz="1600" dirty="0">
                <a:solidFill>
                  <a:srgbClr val="666666"/>
                </a:solidFill>
                <a:latin typeface="Proxima Nova"/>
                <a:ea typeface="Proxima Nova"/>
                <a:cs typeface="Proxima Nova"/>
                <a:sym typeface="Wingdings" panose="05000000000000000000" pitchFamily="2" charset="2"/>
              </a:rPr>
              <a:t>{</a:t>
            </a:r>
          </a:p>
          <a:p>
            <a:pPr algn="just"/>
            <a:r>
              <a:rPr lang="en-IN" sz="1600" dirty="0">
                <a:solidFill>
                  <a:srgbClr val="666666"/>
                </a:solidFill>
                <a:latin typeface="Proxima Nova"/>
                <a:ea typeface="Proxima Nova"/>
                <a:cs typeface="Proxima Nova"/>
                <a:sym typeface="Wingdings" panose="05000000000000000000" pitchFamily="2" charset="2"/>
              </a:rPr>
              <a:t>       temp[ k ]A[ j ]</a:t>
            </a:r>
          </a:p>
          <a:p>
            <a:pPr algn="just"/>
            <a:r>
              <a:rPr lang="en-IN" sz="1600" dirty="0">
                <a:solidFill>
                  <a:srgbClr val="666666"/>
                </a:solidFill>
                <a:latin typeface="Proxima Nova"/>
                <a:ea typeface="Proxima Nova"/>
                <a:cs typeface="Proxima Nova"/>
                <a:sym typeface="Wingdings" panose="05000000000000000000" pitchFamily="2" charset="2"/>
              </a:rPr>
              <a:t>        j++</a:t>
            </a:r>
          </a:p>
          <a:p>
            <a:pPr algn="just"/>
            <a:r>
              <a:rPr lang="en-IN" sz="1600" dirty="0">
                <a:solidFill>
                  <a:srgbClr val="666666"/>
                </a:solidFill>
                <a:latin typeface="Proxima Nova"/>
                <a:ea typeface="Proxima Nova"/>
                <a:cs typeface="Proxima Nova"/>
                <a:sym typeface="Wingdings" panose="05000000000000000000" pitchFamily="2" charset="2"/>
              </a:rPr>
              <a:t>        k++</a:t>
            </a:r>
          </a:p>
          <a:p>
            <a:pPr algn="just"/>
            <a:r>
              <a:rPr lang="en-IN" sz="1600" dirty="0">
                <a:solidFill>
                  <a:srgbClr val="666666"/>
                </a:solidFill>
                <a:latin typeface="Proxima Nova"/>
                <a:ea typeface="Proxima Nova"/>
                <a:cs typeface="Proxima Nova"/>
                <a:sym typeface="Wingdings" panose="05000000000000000000" pitchFamily="2" charset="2"/>
              </a:rPr>
              <a:t>}</a:t>
            </a:r>
          </a:p>
          <a:p>
            <a:pPr algn="just"/>
            <a:endParaRPr lang="en-IN" sz="1600" dirty="0">
              <a:solidFill>
                <a:srgbClr val="666666"/>
              </a:solidFill>
              <a:latin typeface="Proxima Nova"/>
              <a:ea typeface="Proxima Nova"/>
              <a:cs typeface="Proxima Nova"/>
              <a:sym typeface="Wingdings" panose="05000000000000000000" pitchFamily="2" charset="2"/>
            </a:endParaRPr>
          </a:p>
        </p:txBody>
      </p:sp>
      <p:pic>
        <p:nvPicPr>
          <p:cNvPr id="7" name="Picture 6"/>
          <p:cNvPicPr>
            <a:picLocks noChangeAspect="1"/>
          </p:cNvPicPr>
          <p:nvPr/>
        </p:nvPicPr>
        <p:blipFill>
          <a:blip r:embed="rId6"/>
          <a:stretch>
            <a:fillRect/>
          </a:stretch>
        </p:blipFill>
        <p:spPr>
          <a:xfrm>
            <a:off x="397756" y="809808"/>
            <a:ext cx="4479533" cy="4191937"/>
          </a:xfrm>
          <a:prstGeom prst="rect">
            <a:avLst/>
          </a:prstGeom>
        </p:spPr>
      </p:pic>
    </p:spTree>
    <p:extLst>
      <p:ext uri="{BB962C8B-B14F-4D97-AF65-F5344CB8AC3E}">
        <p14:creationId xmlns:p14="http://schemas.microsoft.com/office/powerpoint/2010/main" val="13018876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QUICK SORT</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645925" y="992003"/>
            <a:ext cx="8212950" cy="3139291"/>
          </a:xfrm>
          <a:prstGeom prst="rect">
            <a:avLst/>
          </a:prstGeom>
          <a:noFill/>
          <a:ln>
            <a:noFill/>
          </a:ln>
        </p:spPr>
        <p:txBody>
          <a:bodyPr spcFirstLastPara="1" wrap="square" lIns="91425" tIns="91425" rIns="91425" bIns="91425" anchor="t" anchorCtr="0">
            <a:spAutoFit/>
          </a:bodyPr>
          <a:lstStyle/>
          <a:p>
            <a:pPr marL="285750" indent="-285750" algn="just">
              <a:buFont typeface="Arial" panose="020B0604020202020204" pitchFamily="34" charset="0"/>
              <a:buChar char="•"/>
            </a:pPr>
            <a:r>
              <a:rPr lang="en-IN" sz="1600" dirty="0">
                <a:solidFill>
                  <a:srgbClr val="666666"/>
                </a:solidFill>
                <a:latin typeface="Proxima Nova"/>
                <a:ea typeface="Proxima Nova"/>
                <a:cs typeface="Proxima Nova"/>
              </a:rPr>
              <a:t>Quick sort is a fast sorting algorithm used to sort a list of elements. </a:t>
            </a:r>
          </a:p>
          <a:p>
            <a:pPr marL="285750" indent="-285750">
              <a:buFont typeface="Arial" panose="020B0604020202020204" pitchFamily="34" charset="0"/>
              <a:buChar char="•"/>
            </a:pPr>
            <a:endParaRPr lang="en-IN" sz="1600"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dirty="0">
                <a:solidFill>
                  <a:srgbClr val="666666"/>
                </a:solidFill>
                <a:latin typeface="Proxima Nova"/>
                <a:ea typeface="Proxima Nova"/>
                <a:cs typeface="Proxima Nova"/>
              </a:rPr>
              <a:t>The quick sort algorithm attempts to separate the list of elements into two parts and then sort each part recursively. That means it use divide and conquer strategy. </a:t>
            </a:r>
          </a:p>
          <a:p>
            <a:pPr marL="285750" indent="-285750">
              <a:buFont typeface="Arial" panose="020B0604020202020204" pitchFamily="34" charset="0"/>
              <a:buChar char="•"/>
            </a:pPr>
            <a:endParaRPr lang="en-IN" sz="1600"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dirty="0">
                <a:solidFill>
                  <a:srgbClr val="666666"/>
                </a:solidFill>
                <a:latin typeface="Proxima Nova"/>
                <a:ea typeface="Proxima Nova"/>
                <a:cs typeface="Proxima Nova"/>
              </a:rPr>
              <a:t>In quick sort, the partition of the list is performed based on the element called pivot. </a:t>
            </a:r>
          </a:p>
          <a:p>
            <a:pPr marL="285750" indent="-285750">
              <a:buFont typeface="Arial" panose="020B0604020202020204" pitchFamily="34" charset="0"/>
              <a:buChar char="•"/>
            </a:pPr>
            <a:endParaRPr lang="en-IN" sz="1600"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dirty="0">
                <a:solidFill>
                  <a:srgbClr val="666666"/>
                </a:solidFill>
                <a:latin typeface="Proxima Nova"/>
                <a:ea typeface="Proxima Nova"/>
                <a:cs typeface="Proxima Nova"/>
              </a:rPr>
              <a:t>Here pivot element is one of the elements in the list.</a:t>
            </a:r>
          </a:p>
          <a:p>
            <a:pPr marL="285750" indent="-285750">
              <a:buFont typeface="Arial" panose="020B0604020202020204" pitchFamily="34" charset="0"/>
              <a:buChar char="•"/>
            </a:pPr>
            <a:endParaRPr lang="en-IN" sz="1600"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dirty="0">
                <a:solidFill>
                  <a:srgbClr val="666666"/>
                </a:solidFill>
                <a:latin typeface="Proxima Nova"/>
                <a:ea typeface="Proxima Nova"/>
                <a:cs typeface="Proxima Nova"/>
              </a:rPr>
              <a:t>The list is divided into two partitions such that</a:t>
            </a:r>
            <a:r>
              <a:rPr lang="en-IN" sz="1600" b="1" dirty="0">
                <a:solidFill>
                  <a:srgbClr val="666666"/>
                </a:solidFill>
                <a:latin typeface="Proxima Nova"/>
                <a:ea typeface="Proxima Nova"/>
                <a:cs typeface="Proxima Nova"/>
              </a:rPr>
              <a:t> "all elements to the left of pivot are smaller than the pivot and all elements to the right of pivot are greater than or equal to the pivot".</a:t>
            </a:r>
          </a:p>
        </p:txBody>
      </p:sp>
    </p:spTree>
    <p:extLst>
      <p:ext uri="{BB962C8B-B14F-4D97-AF65-F5344CB8AC3E}">
        <p14:creationId xmlns:p14="http://schemas.microsoft.com/office/powerpoint/2010/main" val="42482217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QUICK SORT</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421240" y="843689"/>
            <a:ext cx="8609744" cy="3877954"/>
          </a:xfrm>
          <a:prstGeom prst="rect">
            <a:avLst/>
          </a:prstGeom>
          <a:noFill/>
          <a:ln>
            <a:noFill/>
          </a:ln>
        </p:spPr>
        <p:txBody>
          <a:bodyPr spcFirstLastPara="1" wrap="square" lIns="91425" tIns="91425" rIns="91425" bIns="91425" anchor="t" anchorCtr="0">
            <a:spAutoFit/>
          </a:bodyPr>
          <a:lstStyle/>
          <a:p>
            <a:r>
              <a:rPr lang="en-IN" sz="1600" b="1" dirty="0">
                <a:solidFill>
                  <a:srgbClr val="666666"/>
                </a:solidFill>
                <a:latin typeface="Proxima Nova"/>
                <a:ea typeface="Proxima Nova"/>
                <a:cs typeface="Proxima Nova"/>
              </a:rPr>
              <a:t>In Quick sort algorithm, partitioning of the list is performed using following steps...</a:t>
            </a:r>
          </a:p>
          <a:p>
            <a:endParaRPr lang="en-IN" sz="1600" dirty="0">
              <a:solidFill>
                <a:srgbClr val="666666"/>
              </a:solidFill>
              <a:latin typeface="Proxima Nova"/>
              <a:ea typeface="Proxima Nova"/>
              <a:cs typeface="Proxima Nova"/>
            </a:endParaRPr>
          </a:p>
          <a:p>
            <a:r>
              <a:rPr lang="en-IN" sz="1600" dirty="0">
                <a:solidFill>
                  <a:srgbClr val="666666"/>
                </a:solidFill>
                <a:latin typeface="Proxima Nova"/>
                <a:ea typeface="Proxima Nova"/>
                <a:cs typeface="Proxima Nova"/>
              </a:rPr>
              <a:t>Step 1 - Consider the first element of the list as pivot (i.e., Element at first position in the list).</a:t>
            </a:r>
          </a:p>
          <a:p>
            <a:endParaRPr lang="en-IN" sz="1600" dirty="0">
              <a:solidFill>
                <a:srgbClr val="666666"/>
              </a:solidFill>
              <a:latin typeface="Proxima Nova"/>
              <a:ea typeface="Proxima Nova"/>
              <a:cs typeface="Proxima Nova"/>
            </a:endParaRPr>
          </a:p>
          <a:p>
            <a:r>
              <a:rPr lang="en-IN" sz="1600" dirty="0">
                <a:solidFill>
                  <a:srgbClr val="666666"/>
                </a:solidFill>
                <a:latin typeface="Proxima Nova"/>
                <a:ea typeface="Proxima Nova"/>
                <a:cs typeface="Proxima Nova"/>
              </a:rPr>
              <a:t>Step 2 - Define two variables </a:t>
            </a:r>
            <a:r>
              <a:rPr lang="en-IN" sz="1600" dirty="0" err="1">
                <a:solidFill>
                  <a:srgbClr val="666666"/>
                </a:solidFill>
                <a:latin typeface="Proxima Nova"/>
                <a:ea typeface="Proxima Nova"/>
                <a:cs typeface="Proxima Nova"/>
              </a:rPr>
              <a:t>i</a:t>
            </a:r>
            <a:r>
              <a:rPr lang="en-IN" sz="1600" dirty="0">
                <a:solidFill>
                  <a:srgbClr val="666666"/>
                </a:solidFill>
                <a:latin typeface="Proxima Nova"/>
                <a:ea typeface="Proxima Nova"/>
                <a:cs typeface="Proxima Nova"/>
              </a:rPr>
              <a:t> and j. Set </a:t>
            </a:r>
            <a:r>
              <a:rPr lang="en-IN" sz="1600" dirty="0" err="1">
                <a:solidFill>
                  <a:srgbClr val="666666"/>
                </a:solidFill>
                <a:latin typeface="Proxima Nova"/>
                <a:ea typeface="Proxima Nova"/>
                <a:cs typeface="Proxima Nova"/>
              </a:rPr>
              <a:t>i</a:t>
            </a:r>
            <a:r>
              <a:rPr lang="en-IN" sz="1600" dirty="0">
                <a:solidFill>
                  <a:srgbClr val="666666"/>
                </a:solidFill>
                <a:latin typeface="Proxima Nova"/>
                <a:ea typeface="Proxima Nova"/>
                <a:cs typeface="Proxima Nova"/>
              </a:rPr>
              <a:t> and j to first and last elements of the list respectively.</a:t>
            </a:r>
          </a:p>
          <a:p>
            <a:endParaRPr lang="en-IN" sz="1600" dirty="0">
              <a:solidFill>
                <a:srgbClr val="666666"/>
              </a:solidFill>
              <a:latin typeface="Proxima Nova"/>
              <a:ea typeface="Proxima Nova"/>
              <a:cs typeface="Proxima Nova"/>
            </a:endParaRPr>
          </a:p>
          <a:p>
            <a:r>
              <a:rPr lang="en-IN" sz="1600" dirty="0">
                <a:solidFill>
                  <a:srgbClr val="666666"/>
                </a:solidFill>
                <a:latin typeface="Proxima Nova"/>
                <a:ea typeface="Proxima Nova"/>
                <a:cs typeface="Proxima Nova"/>
              </a:rPr>
              <a:t>Step 3 - Increment </a:t>
            </a:r>
            <a:r>
              <a:rPr lang="en-IN" sz="1600" dirty="0" err="1">
                <a:solidFill>
                  <a:srgbClr val="666666"/>
                </a:solidFill>
                <a:latin typeface="Proxima Nova"/>
                <a:ea typeface="Proxima Nova"/>
                <a:cs typeface="Proxima Nova"/>
              </a:rPr>
              <a:t>i</a:t>
            </a:r>
            <a:r>
              <a:rPr lang="en-IN" sz="1600" dirty="0">
                <a:solidFill>
                  <a:srgbClr val="666666"/>
                </a:solidFill>
                <a:latin typeface="Proxima Nova"/>
                <a:ea typeface="Proxima Nova"/>
                <a:cs typeface="Proxima Nova"/>
              </a:rPr>
              <a:t> until pivot &gt;= A[</a:t>
            </a:r>
            <a:r>
              <a:rPr lang="en-IN" sz="1600" dirty="0" err="1">
                <a:solidFill>
                  <a:srgbClr val="666666"/>
                </a:solidFill>
                <a:latin typeface="Proxima Nova"/>
                <a:ea typeface="Proxima Nova"/>
                <a:cs typeface="Proxima Nova"/>
              </a:rPr>
              <a:t>i</a:t>
            </a:r>
            <a:r>
              <a:rPr lang="en-IN" sz="1600" dirty="0">
                <a:solidFill>
                  <a:srgbClr val="666666"/>
                </a:solidFill>
                <a:latin typeface="Proxima Nova"/>
                <a:ea typeface="Proxima Nova"/>
                <a:cs typeface="Proxima Nova"/>
              </a:rPr>
              <a:t>] then stop.</a:t>
            </a:r>
          </a:p>
          <a:p>
            <a:endParaRPr lang="en-IN" sz="1600" dirty="0">
              <a:solidFill>
                <a:srgbClr val="666666"/>
              </a:solidFill>
              <a:latin typeface="Proxima Nova"/>
              <a:ea typeface="Proxima Nova"/>
              <a:cs typeface="Proxima Nova"/>
            </a:endParaRPr>
          </a:p>
          <a:p>
            <a:r>
              <a:rPr lang="en-IN" sz="1600" dirty="0">
                <a:solidFill>
                  <a:srgbClr val="666666"/>
                </a:solidFill>
                <a:latin typeface="Proxima Nova"/>
                <a:ea typeface="Proxima Nova"/>
                <a:cs typeface="Proxima Nova"/>
              </a:rPr>
              <a:t>Step 4 - Decrement j until pivot&lt;= A[j] then stop.</a:t>
            </a:r>
          </a:p>
          <a:p>
            <a:endParaRPr lang="en-IN" sz="1600" dirty="0">
              <a:solidFill>
                <a:srgbClr val="666666"/>
              </a:solidFill>
              <a:latin typeface="Proxima Nova"/>
              <a:ea typeface="Proxima Nova"/>
              <a:cs typeface="Proxima Nova"/>
            </a:endParaRPr>
          </a:p>
          <a:p>
            <a:r>
              <a:rPr lang="en-IN" sz="1600" dirty="0">
                <a:solidFill>
                  <a:srgbClr val="666666"/>
                </a:solidFill>
                <a:latin typeface="Proxima Nova"/>
                <a:ea typeface="Proxima Nova"/>
                <a:cs typeface="Proxima Nova"/>
              </a:rPr>
              <a:t>Step 5 - If </a:t>
            </a:r>
            <a:r>
              <a:rPr lang="en-IN" sz="1600" dirty="0" err="1">
                <a:solidFill>
                  <a:srgbClr val="666666"/>
                </a:solidFill>
                <a:latin typeface="Proxima Nova"/>
                <a:ea typeface="Proxima Nova"/>
                <a:cs typeface="Proxima Nova"/>
              </a:rPr>
              <a:t>i</a:t>
            </a:r>
            <a:r>
              <a:rPr lang="en-IN" sz="1600" dirty="0">
                <a:solidFill>
                  <a:srgbClr val="666666"/>
                </a:solidFill>
                <a:latin typeface="Proxima Nova"/>
                <a:ea typeface="Proxima Nova"/>
                <a:cs typeface="Proxima Nova"/>
              </a:rPr>
              <a:t> &lt; j then exchange A[</a:t>
            </a:r>
            <a:r>
              <a:rPr lang="en-IN" sz="1600" dirty="0" err="1">
                <a:solidFill>
                  <a:srgbClr val="666666"/>
                </a:solidFill>
                <a:latin typeface="Proxima Nova"/>
                <a:ea typeface="Proxima Nova"/>
                <a:cs typeface="Proxima Nova"/>
              </a:rPr>
              <a:t>i</a:t>
            </a:r>
            <a:r>
              <a:rPr lang="en-IN" sz="1600" dirty="0">
                <a:solidFill>
                  <a:srgbClr val="666666"/>
                </a:solidFill>
                <a:latin typeface="Proxima Nova"/>
                <a:ea typeface="Proxima Nova"/>
                <a:cs typeface="Proxima Nova"/>
              </a:rPr>
              <a:t>] and A[j].</a:t>
            </a:r>
          </a:p>
          <a:p>
            <a:endParaRPr lang="en-IN" sz="1600" dirty="0">
              <a:solidFill>
                <a:srgbClr val="666666"/>
              </a:solidFill>
              <a:latin typeface="Proxima Nova"/>
              <a:ea typeface="Proxima Nova"/>
              <a:cs typeface="Proxima Nova"/>
            </a:endParaRPr>
          </a:p>
          <a:p>
            <a:r>
              <a:rPr lang="en-IN" sz="1600" dirty="0">
                <a:solidFill>
                  <a:srgbClr val="666666"/>
                </a:solidFill>
                <a:latin typeface="Proxima Nova"/>
                <a:ea typeface="Proxima Nova"/>
                <a:cs typeface="Proxima Nova"/>
              </a:rPr>
              <a:t>Step 6 - Repeat steps 3,4 &amp; 5 until </a:t>
            </a:r>
            <a:r>
              <a:rPr lang="en-IN" sz="1600" dirty="0" err="1">
                <a:solidFill>
                  <a:srgbClr val="666666"/>
                </a:solidFill>
                <a:latin typeface="Proxima Nova"/>
                <a:ea typeface="Proxima Nova"/>
                <a:cs typeface="Proxima Nova"/>
              </a:rPr>
              <a:t>i</a:t>
            </a:r>
            <a:r>
              <a:rPr lang="en-IN" sz="1600" dirty="0">
                <a:solidFill>
                  <a:srgbClr val="666666"/>
                </a:solidFill>
                <a:latin typeface="Proxima Nova"/>
                <a:ea typeface="Proxima Nova"/>
                <a:cs typeface="Proxima Nova"/>
              </a:rPr>
              <a:t> &gt; j.</a:t>
            </a:r>
          </a:p>
          <a:p>
            <a:endParaRPr lang="en-IN" sz="1600" dirty="0">
              <a:solidFill>
                <a:srgbClr val="666666"/>
              </a:solidFill>
              <a:latin typeface="Proxima Nova"/>
              <a:ea typeface="Proxima Nova"/>
              <a:cs typeface="Proxima Nova"/>
            </a:endParaRPr>
          </a:p>
          <a:p>
            <a:r>
              <a:rPr lang="en-IN" sz="1600" dirty="0">
                <a:solidFill>
                  <a:srgbClr val="666666"/>
                </a:solidFill>
                <a:latin typeface="Proxima Nova"/>
                <a:ea typeface="Proxima Nova"/>
                <a:cs typeface="Proxima Nova"/>
              </a:rPr>
              <a:t>Step 7 - Exchange the pivot element with A[j] element.</a:t>
            </a:r>
          </a:p>
        </p:txBody>
      </p:sp>
    </p:spTree>
    <p:extLst>
      <p:ext uri="{BB962C8B-B14F-4D97-AF65-F5344CB8AC3E}">
        <p14:creationId xmlns:p14="http://schemas.microsoft.com/office/powerpoint/2010/main" val="36228657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QUICK SORT</a:t>
            </a:r>
            <a:endParaRPr lang="en-IN" sz="2300" dirty="0">
              <a:solidFill>
                <a:schemeClr val="lt1"/>
              </a:solidFill>
              <a:latin typeface="Proxima Nova" panose="020B0604020202020204" charset="0"/>
              <a:ea typeface="Proxima Nova"/>
              <a:cs typeface="Proxima Nova"/>
              <a:sym typeface="Proxima Nova"/>
            </a:endParaRPr>
          </a:p>
        </p:txBody>
      </p:sp>
      <p:pic>
        <p:nvPicPr>
          <p:cNvPr id="4" name="Picture 3"/>
          <p:cNvPicPr>
            <a:picLocks noChangeAspect="1"/>
          </p:cNvPicPr>
          <p:nvPr/>
        </p:nvPicPr>
        <p:blipFill>
          <a:blip r:embed="rId6"/>
          <a:stretch>
            <a:fillRect/>
          </a:stretch>
        </p:blipFill>
        <p:spPr>
          <a:xfrm>
            <a:off x="1523465" y="950091"/>
            <a:ext cx="6343650" cy="695325"/>
          </a:xfrm>
          <a:prstGeom prst="rect">
            <a:avLst/>
          </a:prstGeom>
        </p:spPr>
      </p:pic>
      <p:pic>
        <p:nvPicPr>
          <p:cNvPr id="5" name="Picture 4"/>
          <p:cNvPicPr>
            <a:picLocks noChangeAspect="1"/>
          </p:cNvPicPr>
          <p:nvPr/>
        </p:nvPicPr>
        <p:blipFill>
          <a:blip r:embed="rId7"/>
          <a:stretch>
            <a:fillRect/>
          </a:stretch>
        </p:blipFill>
        <p:spPr>
          <a:xfrm>
            <a:off x="1523465" y="1857844"/>
            <a:ext cx="6343650" cy="647700"/>
          </a:xfrm>
          <a:prstGeom prst="rect">
            <a:avLst/>
          </a:prstGeom>
        </p:spPr>
      </p:pic>
      <p:pic>
        <p:nvPicPr>
          <p:cNvPr id="6" name="Picture 5"/>
          <p:cNvPicPr>
            <a:picLocks noChangeAspect="1"/>
          </p:cNvPicPr>
          <p:nvPr/>
        </p:nvPicPr>
        <p:blipFill>
          <a:blip r:embed="rId8"/>
          <a:stretch>
            <a:fillRect/>
          </a:stretch>
        </p:blipFill>
        <p:spPr>
          <a:xfrm>
            <a:off x="1523465" y="2717972"/>
            <a:ext cx="6343650" cy="952500"/>
          </a:xfrm>
          <a:prstGeom prst="rect">
            <a:avLst/>
          </a:prstGeom>
        </p:spPr>
      </p:pic>
      <p:pic>
        <p:nvPicPr>
          <p:cNvPr id="7" name="Picture 6"/>
          <p:cNvPicPr>
            <a:picLocks noChangeAspect="1"/>
          </p:cNvPicPr>
          <p:nvPr/>
        </p:nvPicPr>
        <p:blipFill>
          <a:blip r:embed="rId9"/>
          <a:stretch>
            <a:fillRect/>
          </a:stretch>
        </p:blipFill>
        <p:spPr>
          <a:xfrm>
            <a:off x="1523465" y="3837729"/>
            <a:ext cx="6343650" cy="857250"/>
          </a:xfrm>
          <a:prstGeom prst="rect">
            <a:avLst/>
          </a:prstGeom>
        </p:spPr>
      </p:pic>
    </p:spTree>
    <p:extLst>
      <p:ext uri="{BB962C8B-B14F-4D97-AF65-F5344CB8AC3E}">
        <p14:creationId xmlns:p14="http://schemas.microsoft.com/office/powerpoint/2010/main" val="317242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QUICK SORT</a:t>
            </a:r>
            <a:endParaRPr lang="en-IN" sz="2300" dirty="0">
              <a:solidFill>
                <a:schemeClr val="lt1"/>
              </a:solidFill>
              <a:latin typeface="Proxima Nova" panose="020B0604020202020204" charset="0"/>
              <a:ea typeface="Proxima Nova"/>
              <a:cs typeface="Proxima Nova"/>
              <a:sym typeface="Proxima Nova"/>
            </a:endParaRPr>
          </a:p>
        </p:txBody>
      </p:sp>
      <p:pic>
        <p:nvPicPr>
          <p:cNvPr id="4" name="Picture 3"/>
          <p:cNvPicPr>
            <a:picLocks noChangeAspect="1"/>
          </p:cNvPicPr>
          <p:nvPr/>
        </p:nvPicPr>
        <p:blipFill>
          <a:blip r:embed="rId6"/>
          <a:stretch>
            <a:fillRect/>
          </a:stretch>
        </p:blipFill>
        <p:spPr>
          <a:xfrm>
            <a:off x="1733525" y="758835"/>
            <a:ext cx="5676900" cy="933450"/>
          </a:xfrm>
          <a:prstGeom prst="rect">
            <a:avLst/>
          </a:prstGeom>
        </p:spPr>
      </p:pic>
      <p:pic>
        <p:nvPicPr>
          <p:cNvPr id="5" name="Picture 4"/>
          <p:cNvPicPr>
            <a:picLocks noChangeAspect="1"/>
          </p:cNvPicPr>
          <p:nvPr/>
        </p:nvPicPr>
        <p:blipFill>
          <a:blip r:embed="rId7"/>
          <a:stretch>
            <a:fillRect/>
          </a:stretch>
        </p:blipFill>
        <p:spPr>
          <a:xfrm>
            <a:off x="1733525" y="1849230"/>
            <a:ext cx="5676900" cy="714375"/>
          </a:xfrm>
          <a:prstGeom prst="rect">
            <a:avLst/>
          </a:prstGeom>
        </p:spPr>
      </p:pic>
      <p:pic>
        <p:nvPicPr>
          <p:cNvPr id="6" name="Picture 5"/>
          <p:cNvPicPr>
            <a:picLocks noChangeAspect="1"/>
          </p:cNvPicPr>
          <p:nvPr/>
        </p:nvPicPr>
        <p:blipFill>
          <a:blip r:embed="rId8"/>
          <a:stretch>
            <a:fillRect/>
          </a:stretch>
        </p:blipFill>
        <p:spPr>
          <a:xfrm>
            <a:off x="1733525" y="2720550"/>
            <a:ext cx="5676900" cy="847725"/>
          </a:xfrm>
          <a:prstGeom prst="rect">
            <a:avLst/>
          </a:prstGeom>
        </p:spPr>
      </p:pic>
      <p:pic>
        <p:nvPicPr>
          <p:cNvPr id="7" name="Picture 6"/>
          <p:cNvPicPr>
            <a:picLocks noChangeAspect="1"/>
          </p:cNvPicPr>
          <p:nvPr/>
        </p:nvPicPr>
        <p:blipFill>
          <a:blip r:embed="rId9"/>
          <a:stretch>
            <a:fillRect/>
          </a:stretch>
        </p:blipFill>
        <p:spPr>
          <a:xfrm>
            <a:off x="1733525" y="3725220"/>
            <a:ext cx="5676900" cy="1247775"/>
          </a:xfrm>
          <a:prstGeom prst="rect">
            <a:avLst/>
          </a:prstGeom>
        </p:spPr>
      </p:pic>
    </p:spTree>
    <p:extLst>
      <p:ext uri="{BB962C8B-B14F-4D97-AF65-F5344CB8AC3E}">
        <p14:creationId xmlns:p14="http://schemas.microsoft.com/office/powerpoint/2010/main" val="1638608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QUICK SORT</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4998376" y="701889"/>
            <a:ext cx="3860499" cy="4339619"/>
          </a:xfrm>
          <a:prstGeom prst="rect">
            <a:avLst/>
          </a:prstGeom>
          <a:noFill/>
          <a:ln>
            <a:noFill/>
          </a:ln>
        </p:spPr>
        <p:txBody>
          <a:bodyPr spcFirstLastPara="1" wrap="square" lIns="91425" tIns="91425" rIns="91425" bIns="91425" anchor="t" anchorCtr="0">
            <a:spAutoFit/>
          </a:bodyPr>
          <a:lstStyle/>
          <a:p>
            <a:r>
              <a:rPr lang="en-IN" sz="1600" dirty="0" err="1">
                <a:solidFill>
                  <a:srgbClr val="666666"/>
                </a:solidFill>
                <a:latin typeface="Proxima Nova"/>
                <a:ea typeface="Proxima Nova"/>
                <a:cs typeface="Proxima Nova"/>
              </a:rPr>
              <a:t>int</a:t>
            </a:r>
            <a:r>
              <a:rPr lang="en-IN" sz="1600" dirty="0">
                <a:solidFill>
                  <a:srgbClr val="666666"/>
                </a:solidFill>
                <a:latin typeface="Proxima Nova"/>
                <a:ea typeface="Proxima Nova"/>
                <a:cs typeface="Proxima Nova"/>
              </a:rPr>
              <a:t> partition(</a:t>
            </a:r>
            <a:r>
              <a:rPr lang="en-IN" sz="1600" dirty="0" err="1">
                <a:solidFill>
                  <a:srgbClr val="666666"/>
                </a:solidFill>
                <a:latin typeface="Proxima Nova"/>
                <a:ea typeface="Proxima Nova"/>
                <a:cs typeface="Proxima Nova"/>
              </a:rPr>
              <a:t>int</a:t>
            </a:r>
            <a:r>
              <a:rPr lang="en-IN" sz="1600" dirty="0">
                <a:solidFill>
                  <a:srgbClr val="666666"/>
                </a:solidFill>
                <a:latin typeface="Proxima Nova"/>
                <a:ea typeface="Proxima Nova"/>
                <a:cs typeface="Proxima Nova"/>
              </a:rPr>
              <a:t> </a:t>
            </a:r>
            <a:r>
              <a:rPr lang="en-IN" sz="1600" dirty="0" err="1">
                <a:solidFill>
                  <a:srgbClr val="666666"/>
                </a:solidFill>
                <a:latin typeface="Proxima Nova"/>
                <a:ea typeface="Proxima Nova"/>
                <a:cs typeface="Proxima Nova"/>
              </a:rPr>
              <a:t>arr</a:t>
            </a:r>
            <a:r>
              <a:rPr lang="en-IN" sz="1600" dirty="0">
                <a:solidFill>
                  <a:srgbClr val="666666"/>
                </a:solidFill>
                <a:latin typeface="Proxima Nova"/>
                <a:ea typeface="Proxima Nova"/>
                <a:cs typeface="Proxima Nova"/>
              </a:rPr>
              <a:t>[ ], </a:t>
            </a:r>
            <a:r>
              <a:rPr lang="en-IN" sz="1600" dirty="0" err="1">
                <a:solidFill>
                  <a:srgbClr val="666666"/>
                </a:solidFill>
                <a:latin typeface="Proxima Nova"/>
                <a:ea typeface="Proxima Nova"/>
                <a:cs typeface="Proxima Nova"/>
              </a:rPr>
              <a:t>int</a:t>
            </a:r>
            <a:r>
              <a:rPr lang="en-IN" sz="1600" dirty="0">
                <a:solidFill>
                  <a:srgbClr val="666666"/>
                </a:solidFill>
                <a:latin typeface="Proxima Nova"/>
                <a:ea typeface="Proxima Nova"/>
                <a:cs typeface="Proxima Nova"/>
              </a:rPr>
              <a:t> low, </a:t>
            </a:r>
            <a:r>
              <a:rPr lang="en-IN" sz="1600" dirty="0" err="1">
                <a:solidFill>
                  <a:srgbClr val="666666"/>
                </a:solidFill>
                <a:latin typeface="Proxima Nova"/>
                <a:ea typeface="Proxima Nova"/>
                <a:cs typeface="Proxima Nova"/>
              </a:rPr>
              <a:t>int</a:t>
            </a:r>
            <a:r>
              <a:rPr lang="en-IN" sz="1600" dirty="0">
                <a:solidFill>
                  <a:srgbClr val="666666"/>
                </a:solidFill>
                <a:latin typeface="Proxima Nova"/>
                <a:ea typeface="Proxima Nova"/>
                <a:cs typeface="Proxima Nova"/>
              </a:rPr>
              <a:t> high)</a:t>
            </a:r>
          </a:p>
          <a:p>
            <a:r>
              <a:rPr lang="en-IN" sz="1600" dirty="0">
                <a:solidFill>
                  <a:srgbClr val="666666"/>
                </a:solidFill>
                <a:latin typeface="Proxima Nova"/>
                <a:ea typeface="Proxima Nova"/>
                <a:cs typeface="Proxima Nova"/>
              </a:rPr>
              <a:t>{</a:t>
            </a:r>
          </a:p>
          <a:p>
            <a:r>
              <a:rPr lang="en-IN" sz="1600" dirty="0">
                <a:solidFill>
                  <a:srgbClr val="666666"/>
                </a:solidFill>
                <a:latin typeface="Proxima Nova"/>
                <a:ea typeface="Proxima Nova"/>
                <a:cs typeface="Proxima Nova"/>
              </a:rPr>
              <a:t>  </a:t>
            </a:r>
            <a:r>
              <a:rPr lang="en-IN" sz="1600" dirty="0" err="1">
                <a:solidFill>
                  <a:srgbClr val="666666"/>
                </a:solidFill>
                <a:latin typeface="Proxima Nova"/>
                <a:ea typeface="Proxima Nova"/>
                <a:cs typeface="Proxima Nova"/>
              </a:rPr>
              <a:t>int</a:t>
            </a:r>
            <a:r>
              <a:rPr lang="en-IN" sz="1600" dirty="0">
                <a:solidFill>
                  <a:srgbClr val="666666"/>
                </a:solidFill>
                <a:latin typeface="Proxima Nova"/>
                <a:ea typeface="Proxima Nova"/>
                <a:cs typeface="Proxima Nova"/>
              </a:rPr>
              <a:t> </a:t>
            </a:r>
            <a:r>
              <a:rPr lang="en-IN" sz="1600" dirty="0" err="1">
                <a:solidFill>
                  <a:srgbClr val="666666"/>
                </a:solidFill>
                <a:latin typeface="Proxima Nova"/>
                <a:ea typeface="Proxima Nova"/>
                <a:cs typeface="Proxima Nova"/>
              </a:rPr>
              <a:t>i</a:t>
            </a:r>
            <a:r>
              <a:rPr lang="en-IN" sz="1600" dirty="0">
                <a:solidFill>
                  <a:srgbClr val="666666"/>
                </a:solidFill>
                <a:latin typeface="Proxima Nova"/>
                <a:ea typeface="Proxima Nova"/>
                <a:cs typeface="Proxima Nova"/>
              </a:rPr>
              <a:t> = low;</a:t>
            </a:r>
          </a:p>
          <a:p>
            <a:r>
              <a:rPr lang="en-IN" sz="1600" dirty="0">
                <a:solidFill>
                  <a:srgbClr val="666666"/>
                </a:solidFill>
                <a:latin typeface="Proxima Nova"/>
                <a:ea typeface="Proxima Nova"/>
                <a:cs typeface="Proxima Nova"/>
              </a:rPr>
              <a:t>  </a:t>
            </a:r>
            <a:r>
              <a:rPr lang="en-IN" sz="1600" dirty="0" err="1">
                <a:solidFill>
                  <a:srgbClr val="666666"/>
                </a:solidFill>
                <a:latin typeface="Proxima Nova"/>
                <a:ea typeface="Proxima Nova"/>
                <a:cs typeface="Proxima Nova"/>
              </a:rPr>
              <a:t>int</a:t>
            </a:r>
            <a:r>
              <a:rPr lang="en-IN" sz="1600" dirty="0">
                <a:solidFill>
                  <a:srgbClr val="666666"/>
                </a:solidFill>
                <a:latin typeface="Proxima Nova"/>
                <a:ea typeface="Proxima Nova"/>
                <a:cs typeface="Proxima Nova"/>
              </a:rPr>
              <a:t> j = high;</a:t>
            </a:r>
          </a:p>
          <a:p>
            <a:r>
              <a:rPr lang="en-IN" sz="1600" dirty="0">
                <a:solidFill>
                  <a:srgbClr val="666666"/>
                </a:solidFill>
                <a:latin typeface="Proxima Nova"/>
                <a:ea typeface="Proxima Nova"/>
                <a:cs typeface="Proxima Nova"/>
              </a:rPr>
              <a:t>  </a:t>
            </a:r>
            <a:r>
              <a:rPr lang="en-IN" sz="1600" dirty="0" err="1">
                <a:solidFill>
                  <a:srgbClr val="666666"/>
                </a:solidFill>
                <a:latin typeface="Proxima Nova"/>
                <a:ea typeface="Proxima Nova"/>
                <a:cs typeface="Proxima Nova"/>
              </a:rPr>
              <a:t>int</a:t>
            </a:r>
            <a:r>
              <a:rPr lang="en-IN" sz="1600" dirty="0">
                <a:solidFill>
                  <a:srgbClr val="666666"/>
                </a:solidFill>
                <a:latin typeface="Proxima Nova"/>
                <a:ea typeface="Proxima Nova"/>
                <a:cs typeface="Proxima Nova"/>
              </a:rPr>
              <a:t> pivot = </a:t>
            </a:r>
            <a:r>
              <a:rPr lang="en-IN" sz="1600" dirty="0" err="1">
                <a:solidFill>
                  <a:srgbClr val="666666"/>
                </a:solidFill>
                <a:latin typeface="Proxima Nova"/>
                <a:ea typeface="Proxima Nova"/>
                <a:cs typeface="Proxima Nova"/>
              </a:rPr>
              <a:t>arr</a:t>
            </a:r>
            <a:r>
              <a:rPr lang="en-IN" sz="1600" dirty="0">
                <a:solidFill>
                  <a:srgbClr val="666666"/>
                </a:solidFill>
                <a:latin typeface="Proxima Nova"/>
                <a:ea typeface="Proxima Nova"/>
                <a:cs typeface="Proxima Nova"/>
              </a:rPr>
              <a:t>[low];</a:t>
            </a:r>
          </a:p>
          <a:p>
            <a:r>
              <a:rPr lang="en-IN" sz="1600" dirty="0">
                <a:solidFill>
                  <a:srgbClr val="666666"/>
                </a:solidFill>
                <a:latin typeface="Proxima Nova"/>
                <a:ea typeface="Proxima Nova"/>
                <a:cs typeface="Proxima Nova"/>
              </a:rPr>
              <a:t>  while (</a:t>
            </a:r>
            <a:r>
              <a:rPr lang="en-IN" sz="1600" dirty="0" err="1">
                <a:solidFill>
                  <a:srgbClr val="666666"/>
                </a:solidFill>
                <a:latin typeface="Proxima Nova"/>
                <a:ea typeface="Proxima Nova"/>
                <a:cs typeface="Proxima Nova"/>
              </a:rPr>
              <a:t>i</a:t>
            </a:r>
            <a:r>
              <a:rPr lang="en-IN" sz="1600" dirty="0">
                <a:solidFill>
                  <a:srgbClr val="666666"/>
                </a:solidFill>
                <a:latin typeface="Proxima Nova"/>
                <a:ea typeface="Proxima Nova"/>
                <a:cs typeface="Proxima Nova"/>
              </a:rPr>
              <a:t> &lt; j)</a:t>
            </a:r>
          </a:p>
          <a:p>
            <a:r>
              <a:rPr lang="en-IN" sz="1600" dirty="0">
                <a:solidFill>
                  <a:srgbClr val="666666"/>
                </a:solidFill>
                <a:latin typeface="Proxima Nova"/>
                <a:ea typeface="Proxima Nova"/>
                <a:cs typeface="Proxima Nova"/>
              </a:rPr>
              <a:t>  {</a:t>
            </a:r>
          </a:p>
          <a:p>
            <a:r>
              <a:rPr lang="en-IN" sz="1600" dirty="0">
                <a:solidFill>
                  <a:srgbClr val="666666"/>
                </a:solidFill>
                <a:latin typeface="Proxima Nova"/>
                <a:ea typeface="Proxima Nova"/>
                <a:cs typeface="Proxima Nova"/>
              </a:rPr>
              <a:t>       while (pivot &gt;= </a:t>
            </a:r>
            <a:r>
              <a:rPr lang="en-IN" sz="1600" dirty="0" err="1">
                <a:solidFill>
                  <a:srgbClr val="666666"/>
                </a:solidFill>
                <a:latin typeface="Proxima Nova"/>
                <a:ea typeface="Proxima Nova"/>
                <a:cs typeface="Proxima Nova"/>
              </a:rPr>
              <a:t>arr</a:t>
            </a:r>
            <a:r>
              <a:rPr lang="en-IN" sz="1600" dirty="0">
                <a:solidFill>
                  <a:srgbClr val="666666"/>
                </a:solidFill>
                <a:latin typeface="Proxima Nova"/>
                <a:ea typeface="Proxima Nova"/>
                <a:cs typeface="Proxima Nova"/>
              </a:rPr>
              <a:t>[</a:t>
            </a:r>
            <a:r>
              <a:rPr lang="en-IN" sz="1600" dirty="0" err="1">
                <a:solidFill>
                  <a:srgbClr val="666666"/>
                </a:solidFill>
                <a:latin typeface="Proxima Nova"/>
                <a:ea typeface="Proxima Nova"/>
                <a:cs typeface="Proxima Nova"/>
              </a:rPr>
              <a:t>i</a:t>
            </a:r>
            <a:r>
              <a:rPr lang="en-IN" sz="1600" dirty="0">
                <a:solidFill>
                  <a:srgbClr val="666666"/>
                </a:solidFill>
                <a:latin typeface="Proxima Nova"/>
                <a:ea typeface="Proxima Nova"/>
                <a:cs typeface="Proxima Nova"/>
              </a:rPr>
              <a:t>])</a:t>
            </a:r>
          </a:p>
          <a:p>
            <a:r>
              <a:rPr lang="en-IN" sz="1600" dirty="0">
                <a:solidFill>
                  <a:srgbClr val="666666"/>
                </a:solidFill>
                <a:latin typeface="Proxima Nova"/>
                <a:ea typeface="Proxima Nova"/>
                <a:cs typeface="Proxima Nova"/>
              </a:rPr>
              <a:t>	</a:t>
            </a:r>
            <a:r>
              <a:rPr lang="en-IN" sz="1600" dirty="0" err="1">
                <a:solidFill>
                  <a:srgbClr val="666666"/>
                </a:solidFill>
                <a:latin typeface="Proxima Nova"/>
                <a:ea typeface="Proxima Nova"/>
                <a:cs typeface="Proxima Nova"/>
              </a:rPr>
              <a:t>i</a:t>
            </a:r>
            <a:r>
              <a:rPr lang="en-IN" sz="1600" dirty="0">
                <a:solidFill>
                  <a:srgbClr val="666666"/>
                </a:solidFill>
                <a:latin typeface="Proxima Nova"/>
                <a:ea typeface="Proxima Nova"/>
                <a:cs typeface="Proxima Nova"/>
              </a:rPr>
              <a:t>++; </a:t>
            </a:r>
          </a:p>
          <a:p>
            <a:r>
              <a:rPr lang="en-IN" sz="1600" dirty="0">
                <a:solidFill>
                  <a:srgbClr val="666666"/>
                </a:solidFill>
                <a:latin typeface="Proxima Nova"/>
                <a:ea typeface="Proxima Nova"/>
                <a:cs typeface="Proxima Nova"/>
              </a:rPr>
              <a:t>        while (pivot &lt; </a:t>
            </a:r>
            <a:r>
              <a:rPr lang="en-IN" sz="1600" dirty="0" err="1">
                <a:solidFill>
                  <a:srgbClr val="666666"/>
                </a:solidFill>
                <a:latin typeface="Proxima Nova"/>
                <a:ea typeface="Proxima Nova"/>
                <a:cs typeface="Proxima Nova"/>
              </a:rPr>
              <a:t>arr</a:t>
            </a:r>
            <a:r>
              <a:rPr lang="en-IN" sz="1600" dirty="0">
                <a:solidFill>
                  <a:srgbClr val="666666"/>
                </a:solidFill>
                <a:latin typeface="Proxima Nova"/>
                <a:ea typeface="Proxima Nova"/>
                <a:cs typeface="Proxima Nova"/>
              </a:rPr>
              <a:t>[j])</a:t>
            </a:r>
          </a:p>
          <a:p>
            <a:r>
              <a:rPr lang="en-IN" sz="1600" dirty="0">
                <a:solidFill>
                  <a:srgbClr val="666666"/>
                </a:solidFill>
                <a:latin typeface="Proxima Nova"/>
                <a:ea typeface="Proxima Nova"/>
                <a:cs typeface="Proxima Nova"/>
              </a:rPr>
              <a:t>	j--;</a:t>
            </a:r>
          </a:p>
          <a:p>
            <a:r>
              <a:rPr lang="en-IN" sz="1600" dirty="0">
                <a:solidFill>
                  <a:srgbClr val="666666"/>
                </a:solidFill>
                <a:latin typeface="Proxima Nova"/>
                <a:ea typeface="Proxima Nova"/>
                <a:cs typeface="Proxima Nova"/>
              </a:rPr>
              <a:t>         if (</a:t>
            </a:r>
            <a:r>
              <a:rPr lang="en-IN" sz="1600" dirty="0" err="1">
                <a:solidFill>
                  <a:srgbClr val="666666"/>
                </a:solidFill>
                <a:latin typeface="Proxima Nova"/>
                <a:ea typeface="Proxima Nova"/>
                <a:cs typeface="Proxima Nova"/>
              </a:rPr>
              <a:t>i</a:t>
            </a:r>
            <a:r>
              <a:rPr lang="en-IN" sz="1600" dirty="0">
                <a:solidFill>
                  <a:srgbClr val="666666"/>
                </a:solidFill>
                <a:latin typeface="Proxima Nova"/>
                <a:ea typeface="Proxima Nova"/>
                <a:cs typeface="Proxima Nova"/>
              </a:rPr>
              <a:t> &lt; j)</a:t>
            </a:r>
          </a:p>
          <a:p>
            <a:r>
              <a:rPr lang="en-IN" sz="1600" dirty="0">
                <a:solidFill>
                  <a:srgbClr val="666666"/>
                </a:solidFill>
                <a:latin typeface="Proxima Nova"/>
                <a:ea typeface="Proxima Nova"/>
                <a:cs typeface="Proxima Nova"/>
              </a:rPr>
              <a:t>	swap(</a:t>
            </a:r>
            <a:r>
              <a:rPr lang="en-IN" sz="1600" dirty="0" err="1">
                <a:solidFill>
                  <a:srgbClr val="666666"/>
                </a:solidFill>
                <a:latin typeface="Proxima Nova"/>
                <a:ea typeface="Proxima Nova"/>
                <a:cs typeface="Proxima Nova"/>
              </a:rPr>
              <a:t>arr</a:t>
            </a:r>
            <a:r>
              <a:rPr lang="en-IN" sz="1600" dirty="0">
                <a:solidFill>
                  <a:srgbClr val="666666"/>
                </a:solidFill>
                <a:latin typeface="Proxima Nova"/>
                <a:ea typeface="Proxima Nova"/>
                <a:cs typeface="Proxima Nova"/>
              </a:rPr>
              <a:t>[</a:t>
            </a:r>
            <a:r>
              <a:rPr lang="en-IN" sz="1600" dirty="0" err="1">
                <a:solidFill>
                  <a:srgbClr val="666666"/>
                </a:solidFill>
                <a:latin typeface="Proxima Nova"/>
                <a:ea typeface="Proxima Nova"/>
                <a:cs typeface="Proxima Nova"/>
              </a:rPr>
              <a:t>i</a:t>
            </a:r>
            <a:r>
              <a:rPr lang="en-IN" sz="1600" dirty="0">
                <a:solidFill>
                  <a:srgbClr val="666666"/>
                </a:solidFill>
                <a:latin typeface="Proxima Nova"/>
                <a:ea typeface="Proxima Nova"/>
                <a:cs typeface="Proxima Nova"/>
              </a:rPr>
              <a:t>], </a:t>
            </a:r>
            <a:r>
              <a:rPr lang="en-IN" sz="1600" dirty="0" err="1">
                <a:solidFill>
                  <a:srgbClr val="666666"/>
                </a:solidFill>
                <a:latin typeface="Proxima Nova"/>
                <a:ea typeface="Proxima Nova"/>
                <a:cs typeface="Proxima Nova"/>
              </a:rPr>
              <a:t>arr</a:t>
            </a:r>
            <a:r>
              <a:rPr lang="en-IN" sz="1600" dirty="0">
                <a:solidFill>
                  <a:srgbClr val="666666"/>
                </a:solidFill>
                <a:latin typeface="Proxima Nova"/>
                <a:ea typeface="Proxima Nova"/>
                <a:cs typeface="Proxima Nova"/>
              </a:rPr>
              <a:t>[j]);</a:t>
            </a:r>
          </a:p>
          <a:p>
            <a:r>
              <a:rPr lang="en-IN" sz="1600" dirty="0">
                <a:solidFill>
                  <a:srgbClr val="666666"/>
                </a:solidFill>
                <a:latin typeface="Proxima Nova"/>
                <a:ea typeface="Proxima Nova"/>
                <a:cs typeface="Proxima Nova"/>
              </a:rPr>
              <a:t>   } </a:t>
            </a:r>
          </a:p>
          <a:p>
            <a:r>
              <a:rPr lang="en-IN" sz="1600" dirty="0">
                <a:solidFill>
                  <a:srgbClr val="666666"/>
                </a:solidFill>
                <a:latin typeface="Proxima Nova"/>
                <a:ea typeface="Proxima Nova"/>
                <a:cs typeface="Proxima Nova"/>
              </a:rPr>
              <a:t>   swap(</a:t>
            </a:r>
            <a:r>
              <a:rPr lang="en-IN" sz="1600" dirty="0" err="1">
                <a:solidFill>
                  <a:srgbClr val="666666"/>
                </a:solidFill>
                <a:latin typeface="Proxima Nova"/>
                <a:ea typeface="Proxima Nova"/>
                <a:cs typeface="Proxima Nova"/>
              </a:rPr>
              <a:t>arr</a:t>
            </a:r>
            <a:r>
              <a:rPr lang="en-IN" sz="1600" dirty="0">
                <a:solidFill>
                  <a:srgbClr val="666666"/>
                </a:solidFill>
                <a:latin typeface="Proxima Nova"/>
                <a:ea typeface="Proxima Nova"/>
                <a:cs typeface="Proxima Nova"/>
              </a:rPr>
              <a:t>[low], </a:t>
            </a:r>
            <a:r>
              <a:rPr lang="en-IN" sz="1600" dirty="0" err="1">
                <a:solidFill>
                  <a:srgbClr val="666666"/>
                </a:solidFill>
                <a:latin typeface="Proxima Nova"/>
                <a:ea typeface="Proxima Nova"/>
                <a:cs typeface="Proxima Nova"/>
              </a:rPr>
              <a:t>arr</a:t>
            </a:r>
            <a:r>
              <a:rPr lang="en-IN" sz="1600" dirty="0">
                <a:solidFill>
                  <a:srgbClr val="666666"/>
                </a:solidFill>
                <a:latin typeface="Proxima Nova"/>
                <a:ea typeface="Proxima Nova"/>
                <a:cs typeface="Proxima Nova"/>
              </a:rPr>
              <a:t>[j]); </a:t>
            </a:r>
          </a:p>
          <a:p>
            <a:r>
              <a:rPr lang="en-IN" sz="1600" dirty="0">
                <a:solidFill>
                  <a:srgbClr val="666666"/>
                </a:solidFill>
                <a:latin typeface="Proxima Nova"/>
                <a:ea typeface="Proxima Nova"/>
                <a:cs typeface="Proxima Nova"/>
              </a:rPr>
              <a:t>    return j;</a:t>
            </a:r>
          </a:p>
          <a:p>
            <a:r>
              <a:rPr lang="en-IN" sz="1600" dirty="0">
                <a:solidFill>
                  <a:srgbClr val="666666"/>
                </a:solidFill>
                <a:latin typeface="Proxima Nova"/>
                <a:ea typeface="Proxima Nova"/>
                <a:cs typeface="Proxima Nova"/>
              </a:rPr>
              <a:t>}</a:t>
            </a:r>
          </a:p>
        </p:txBody>
      </p:sp>
      <p:sp>
        <p:nvSpPr>
          <p:cNvPr id="7" name="Google Shape;99;p17"/>
          <p:cNvSpPr txBox="1"/>
          <p:nvPr/>
        </p:nvSpPr>
        <p:spPr>
          <a:xfrm>
            <a:off x="399708" y="597109"/>
            <a:ext cx="3997631" cy="3139291"/>
          </a:xfrm>
          <a:prstGeom prst="rect">
            <a:avLst/>
          </a:prstGeom>
          <a:noFill/>
          <a:ln>
            <a:noFill/>
          </a:ln>
        </p:spPr>
        <p:txBody>
          <a:bodyPr spcFirstLastPara="1" wrap="square" lIns="91425" tIns="91425" rIns="91425" bIns="91425" anchor="t" anchorCtr="0">
            <a:spAutoFit/>
          </a:bodyPr>
          <a:lstStyle/>
          <a:p>
            <a:endParaRPr lang="en-IN" sz="1600" dirty="0">
              <a:solidFill>
                <a:srgbClr val="666666"/>
              </a:solidFill>
              <a:latin typeface="Proxima Nova"/>
              <a:ea typeface="Proxima Nova"/>
              <a:cs typeface="Proxima Nova"/>
            </a:endParaRPr>
          </a:p>
          <a:p>
            <a:r>
              <a:rPr lang="en-IN" sz="1600" dirty="0">
                <a:solidFill>
                  <a:srgbClr val="666666"/>
                </a:solidFill>
                <a:latin typeface="Proxima Nova"/>
                <a:ea typeface="Proxima Nova"/>
                <a:cs typeface="Proxima Nova"/>
              </a:rPr>
              <a:t>void </a:t>
            </a:r>
            <a:r>
              <a:rPr lang="en-IN" sz="1600" dirty="0" err="1">
                <a:solidFill>
                  <a:srgbClr val="666666"/>
                </a:solidFill>
                <a:latin typeface="Proxima Nova"/>
                <a:ea typeface="Proxima Nova"/>
                <a:cs typeface="Proxima Nova"/>
              </a:rPr>
              <a:t>quickSort</a:t>
            </a:r>
            <a:r>
              <a:rPr lang="en-IN" sz="1600" dirty="0">
                <a:solidFill>
                  <a:srgbClr val="666666"/>
                </a:solidFill>
                <a:latin typeface="Proxima Nova"/>
                <a:ea typeface="Proxima Nova"/>
                <a:cs typeface="Proxima Nova"/>
              </a:rPr>
              <a:t>(</a:t>
            </a:r>
            <a:r>
              <a:rPr lang="en-IN" sz="1600" dirty="0" err="1">
                <a:solidFill>
                  <a:srgbClr val="666666"/>
                </a:solidFill>
                <a:latin typeface="Proxima Nova"/>
                <a:ea typeface="Proxima Nova"/>
                <a:cs typeface="Proxima Nova"/>
              </a:rPr>
              <a:t>int</a:t>
            </a:r>
            <a:r>
              <a:rPr lang="en-IN" sz="1600" dirty="0">
                <a:solidFill>
                  <a:srgbClr val="666666"/>
                </a:solidFill>
                <a:latin typeface="Proxima Nova"/>
                <a:ea typeface="Proxima Nova"/>
                <a:cs typeface="Proxima Nova"/>
              </a:rPr>
              <a:t> </a:t>
            </a:r>
            <a:r>
              <a:rPr lang="en-IN" sz="1600" dirty="0" err="1">
                <a:solidFill>
                  <a:srgbClr val="666666"/>
                </a:solidFill>
                <a:latin typeface="Proxima Nova"/>
                <a:ea typeface="Proxima Nova"/>
                <a:cs typeface="Proxima Nova"/>
              </a:rPr>
              <a:t>arr</a:t>
            </a:r>
            <a:r>
              <a:rPr lang="en-IN" sz="1600" dirty="0">
                <a:solidFill>
                  <a:srgbClr val="666666"/>
                </a:solidFill>
                <a:latin typeface="Proxima Nova"/>
                <a:ea typeface="Proxima Nova"/>
                <a:cs typeface="Proxima Nova"/>
              </a:rPr>
              <a:t>[ ], </a:t>
            </a:r>
            <a:r>
              <a:rPr lang="en-IN" sz="1600" dirty="0" err="1">
                <a:solidFill>
                  <a:srgbClr val="666666"/>
                </a:solidFill>
                <a:latin typeface="Proxima Nova"/>
                <a:ea typeface="Proxima Nova"/>
                <a:cs typeface="Proxima Nova"/>
              </a:rPr>
              <a:t>int</a:t>
            </a:r>
            <a:r>
              <a:rPr lang="en-IN" sz="1600" dirty="0">
                <a:solidFill>
                  <a:srgbClr val="666666"/>
                </a:solidFill>
                <a:latin typeface="Proxima Nova"/>
                <a:ea typeface="Proxima Nova"/>
                <a:cs typeface="Proxima Nova"/>
              </a:rPr>
              <a:t> low, </a:t>
            </a:r>
            <a:r>
              <a:rPr lang="en-IN" sz="1600" dirty="0" err="1">
                <a:solidFill>
                  <a:srgbClr val="666666"/>
                </a:solidFill>
                <a:latin typeface="Proxima Nova"/>
                <a:ea typeface="Proxima Nova"/>
                <a:cs typeface="Proxima Nova"/>
              </a:rPr>
              <a:t>int</a:t>
            </a:r>
            <a:r>
              <a:rPr lang="en-IN" sz="1600" dirty="0">
                <a:solidFill>
                  <a:srgbClr val="666666"/>
                </a:solidFill>
                <a:latin typeface="Proxima Nova"/>
                <a:ea typeface="Proxima Nova"/>
                <a:cs typeface="Proxima Nova"/>
              </a:rPr>
              <a:t> high)</a:t>
            </a:r>
          </a:p>
          <a:p>
            <a:r>
              <a:rPr lang="en-IN" sz="1600" dirty="0">
                <a:solidFill>
                  <a:srgbClr val="666666"/>
                </a:solidFill>
                <a:latin typeface="Proxima Nova"/>
                <a:ea typeface="Proxima Nova"/>
                <a:cs typeface="Proxima Nova"/>
              </a:rPr>
              <a:t>{</a:t>
            </a:r>
          </a:p>
          <a:p>
            <a:r>
              <a:rPr lang="en-IN" sz="1600" dirty="0">
                <a:solidFill>
                  <a:srgbClr val="666666"/>
                </a:solidFill>
                <a:latin typeface="Proxima Nova"/>
                <a:ea typeface="Proxima Nova"/>
                <a:cs typeface="Proxima Nova"/>
              </a:rPr>
              <a:t>      if (low &lt; high)</a:t>
            </a:r>
          </a:p>
          <a:p>
            <a:r>
              <a:rPr lang="en-IN" sz="1600" dirty="0">
                <a:solidFill>
                  <a:srgbClr val="666666"/>
                </a:solidFill>
                <a:latin typeface="Proxima Nova"/>
                <a:ea typeface="Proxima Nova"/>
                <a:cs typeface="Proxima Nova"/>
              </a:rPr>
              <a:t>      {</a:t>
            </a:r>
          </a:p>
          <a:p>
            <a:r>
              <a:rPr lang="en-IN" sz="1600" dirty="0">
                <a:solidFill>
                  <a:srgbClr val="666666"/>
                </a:solidFill>
                <a:latin typeface="Proxima Nova"/>
                <a:ea typeface="Proxima Nova"/>
                <a:cs typeface="Proxima Nova"/>
              </a:rPr>
              <a:t>                </a:t>
            </a:r>
            <a:r>
              <a:rPr lang="en-IN" sz="1600" dirty="0" err="1">
                <a:solidFill>
                  <a:srgbClr val="666666"/>
                </a:solidFill>
                <a:latin typeface="Proxima Nova"/>
                <a:ea typeface="Proxima Nova"/>
                <a:cs typeface="Proxima Nova"/>
              </a:rPr>
              <a:t>int</a:t>
            </a:r>
            <a:r>
              <a:rPr lang="en-IN" sz="1600" dirty="0">
                <a:solidFill>
                  <a:srgbClr val="666666"/>
                </a:solidFill>
                <a:latin typeface="Proxima Nova"/>
                <a:ea typeface="Proxima Nova"/>
                <a:cs typeface="Proxima Nova"/>
              </a:rPr>
              <a:t> pivot = partition(</a:t>
            </a:r>
            <a:r>
              <a:rPr lang="en-IN" sz="1600" dirty="0" err="1">
                <a:solidFill>
                  <a:srgbClr val="666666"/>
                </a:solidFill>
                <a:latin typeface="Proxima Nova"/>
                <a:ea typeface="Proxima Nova"/>
                <a:cs typeface="Proxima Nova"/>
              </a:rPr>
              <a:t>arr</a:t>
            </a:r>
            <a:r>
              <a:rPr lang="en-IN" sz="1600" dirty="0">
                <a:solidFill>
                  <a:srgbClr val="666666"/>
                </a:solidFill>
                <a:latin typeface="Proxima Nova"/>
                <a:ea typeface="Proxima Nova"/>
                <a:cs typeface="Proxima Nova"/>
              </a:rPr>
              <a:t>, low, high);</a:t>
            </a:r>
          </a:p>
          <a:p>
            <a:r>
              <a:rPr lang="en-IN" sz="1600" dirty="0">
                <a:solidFill>
                  <a:srgbClr val="666666"/>
                </a:solidFill>
                <a:latin typeface="Proxima Nova"/>
                <a:ea typeface="Proxima Nova"/>
                <a:cs typeface="Proxima Nova"/>
              </a:rPr>
              <a:t>                </a:t>
            </a:r>
            <a:r>
              <a:rPr lang="en-IN" sz="1600" dirty="0" err="1">
                <a:solidFill>
                  <a:srgbClr val="666666"/>
                </a:solidFill>
                <a:latin typeface="Proxima Nova"/>
                <a:ea typeface="Proxima Nova"/>
                <a:cs typeface="Proxima Nova"/>
              </a:rPr>
              <a:t>quickSort</a:t>
            </a:r>
            <a:r>
              <a:rPr lang="en-IN" sz="1600" dirty="0">
                <a:solidFill>
                  <a:srgbClr val="666666"/>
                </a:solidFill>
                <a:latin typeface="Proxima Nova"/>
                <a:ea typeface="Proxima Nova"/>
                <a:cs typeface="Proxima Nova"/>
              </a:rPr>
              <a:t>(</a:t>
            </a:r>
            <a:r>
              <a:rPr lang="en-IN" sz="1600" dirty="0" err="1">
                <a:solidFill>
                  <a:srgbClr val="666666"/>
                </a:solidFill>
                <a:latin typeface="Proxima Nova"/>
                <a:ea typeface="Proxima Nova"/>
                <a:cs typeface="Proxima Nova"/>
              </a:rPr>
              <a:t>arr</a:t>
            </a:r>
            <a:r>
              <a:rPr lang="en-IN" sz="1600" dirty="0">
                <a:solidFill>
                  <a:srgbClr val="666666"/>
                </a:solidFill>
                <a:latin typeface="Proxima Nova"/>
                <a:ea typeface="Proxima Nova"/>
                <a:cs typeface="Proxima Nova"/>
              </a:rPr>
              <a:t>, low, pivot - 1);</a:t>
            </a:r>
          </a:p>
          <a:p>
            <a:r>
              <a:rPr lang="en-IN" sz="1600" dirty="0">
                <a:solidFill>
                  <a:srgbClr val="666666"/>
                </a:solidFill>
                <a:latin typeface="Proxima Nova"/>
                <a:ea typeface="Proxima Nova"/>
                <a:cs typeface="Proxima Nova"/>
              </a:rPr>
              <a:t>                </a:t>
            </a:r>
            <a:r>
              <a:rPr lang="en-IN" sz="1600" dirty="0" err="1">
                <a:solidFill>
                  <a:srgbClr val="666666"/>
                </a:solidFill>
                <a:latin typeface="Proxima Nova"/>
                <a:ea typeface="Proxima Nova"/>
                <a:cs typeface="Proxima Nova"/>
              </a:rPr>
              <a:t>quickSort</a:t>
            </a:r>
            <a:r>
              <a:rPr lang="en-IN" sz="1600" dirty="0">
                <a:solidFill>
                  <a:srgbClr val="666666"/>
                </a:solidFill>
                <a:latin typeface="Proxima Nova"/>
                <a:ea typeface="Proxima Nova"/>
                <a:cs typeface="Proxima Nova"/>
              </a:rPr>
              <a:t>(</a:t>
            </a:r>
            <a:r>
              <a:rPr lang="en-IN" sz="1600" dirty="0" err="1">
                <a:solidFill>
                  <a:srgbClr val="666666"/>
                </a:solidFill>
                <a:latin typeface="Proxima Nova"/>
                <a:ea typeface="Proxima Nova"/>
                <a:cs typeface="Proxima Nova"/>
              </a:rPr>
              <a:t>arr</a:t>
            </a:r>
            <a:r>
              <a:rPr lang="en-IN" sz="1600" dirty="0">
                <a:solidFill>
                  <a:srgbClr val="666666"/>
                </a:solidFill>
                <a:latin typeface="Proxima Nova"/>
                <a:ea typeface="Proxima Nova"/>
                <a:cs typeface="Proxima Nova"/>
              </a:rPr>
              <a:t>, pivot + 1, high); </a:t>
            </a:r>
          </a:p>
          <a:p>
            <a:r>
              <a:rPr lang="en-IN" sz="1600" dirty="0">
                <a:solidFill>
                  <a:srgbClr val="666666"/>
                </a:solidFill>
                <a:latin typeface="Proxima Nova"/>
                <a:ea typeface="Proxima Nova"/>
                <a:cs typeface="Proxima Nova"/>
              </a:rPr>
              <a:t>      }</a:t>
            </a:r>
          </a:p>
          <a:p>
            <a:r>
              <a:rPr lang="en-IN" sz="1600" dirty="0">
                <a:solidFill>
                  <a:srgbClr val="666666"/>
                </a:solidFill>
                <a:latin typeface="Proxima Nova"/>
                <a:ea typeface="Proxima Nova"/>
                <a:cs typeface="Proxima Nova"/>
              </a:rPr>
              <a:t>}</a:t>
            </a:r>
          </a:p>
          <a:p>
            <a:endParaRPr lang="en-IN" sz="1600" dirty="0">
              <a:solidFill>
                <a:srgbClr val="666666"/>
              </a:solidFill>
              <a:latin typeface="Proxima Nova"/>
              <a:ea typeface="Proxima Nova"/>
              <a:cs typeface="Proxima Nova"/>
            </a:endParaRPr>
          </a:p>
          <a:p>
            <a:endParaRPr lang="en-IN" sz="1600" dirty="0">
              <a:solidFill>
                <a:srgbClr val="666666"/>
              </a:solidFill>
              <a:latin typeface="Proxima Nova"/>
              <a:ea typeface="Proxima Nova"/>
              <a:cs typeface="Proxima Nova"/>
            </a:endParaRPr>
          </a:p>
        </p:txBody>
      </p:sp>
    </p:spTree>
    <p:extLst>
      <p:ext uri="{BB962C8B-B14F-4D97-AF65-F5344CB8AC3E}">
        <p14:creationId xmlns:p14="http://schemas.microsoft.com/office/powerpoint/2010/main" val="1908560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300" dirty="0">
                <a:solidFill>
                  <a:schemeClr val="lt1"/>
                </a:solidFill>
                <a:latin typeface="Proxima Nova" panose="020B0604020202020204" charset="0"/>
                <a:ea typeface="Proxima Nova"/>
                <a:cs typeface="Proxima Nova"/>
              </a:rPr>
              <a:t>MAX-MIN PROBLEM</a:t>
            </a:r>
          </a:p>
        </p:txBody>
      </p:sp>
      <p:sp>
        <p:nvSpPr>
          <p:cNvPr id="99" name="Google Shape;99;p17"/>
          <p:cNvSpPr txBox="1"/>
          <p:nvPr/>
        </p:nvSpPr>
        <p:spPr>
          <a:xfrm>
            <a:off x="421240" y="843689"/>
            <a:ext cx="8609744" cy="2646848"/>
          </a:xfrm>
          <a:prstGeom prst="rect">
            <a:avLst/>
          </a:prstGeom>
          <a:noFill/>
          <a:ln>
            <a:noFill/>
          </a:ln>
        </p:spPr>
        <p:txBody>
          <a:bodyPr spcFirstLastPara="1" wrap="square" lIns="91425" tIns="91425" rIns="91425" bIns="91425" anchor="t" anchorCtr="0">
            <a:spAutoFit/>
          </a:bodyPr>
          <a:lstStyle/>
          <a:p>
            <a:pPr algn="just"/>
            <a:r>
              <a:rPr lang="en-IN" sz="1600" dirty="0">
                <a:solidFill>
                  <a:srgbClr val="666666"/>
                </a:solidFill>
                <a:latin typeface="Proxima Nova"/>
                <a:ea typeface="Proxima Nova"/>
                <a:cs typeface="Proxima Nova"/>
              </a:rPr>
              <a:t>Max-Min problem is to find a maximum and minimum element from the given array. We can effectively solve it using divide and conquer approach.</a:t>
            </a:r>
          </a:p>
          <a:p>
            <a:pPr algn="just"/>
            <a:endParaRPr lang="en-IN" sz="1600" dirty="0">
              <a:solidFill>
                <a:srgbClr val="666666"/>
              </a:solidFill>
              <a:latin typeface="Proxima Nova"/>
              <a:ea typeface="Proxima Nova"/>
              <a:cs typeface="Proxima Nova"/>
            </a:endParaRPr>
          </a:p>
          <a:p>
            <a:pPr algn="just"/>
            <a:r>
              <a:rPr lang="en-IN" sz="1600" dirty="0">
                <a:solidFill>
                  <a:srgbClr val="666666"/>
                </a:solidFill>
                <a:latin typeface="Proxima Nova"/>
                <a:ea typeface="Proxima Nova"/>
                <a:cs typeface="Proxima Nova"/>
              </a:rPr>
              <a:t>In the traditional approach, the maximum and minimum element can be found by comparing each element and updating Max and Min values as and when required. </a:t>
            </a:r>
          </a:p>
          <a:p>
            <a:pPr algn="just"/>
            <a:endParaRPr lang="en-IN" sz="1600" dirty="0">
              <a:solidFill>
                <a:srgbClr val="666666"/>
              </a:solidFill>
              <a:latin typeface="Proxima Nova"/>
              <a:ea typeface="Proxima Nova"/>
              <a:cs typeface="Proxima Nova"/>
            </a:endParaRPr>
          </a:p>
          <a:p>
            <a:pPr algn="just"/>
            <a:r>
              <a:rPr lang="en-IN" sz="1600" dirty="0">
                <a:solidFill>
                  <a:srgbClr val="666666"/>
                </a:solidFill>
                <a:latin typeface="Proxima Nova"/>
                <a:ea typeface="Proxima Nova"/>
                <a:cs typeface="Proxima Nova"/>
              </a:rPr>
              <a:t>This approach is simple but it does (n – 1) comparisons for finding max and the same number of comparisons for finding the min.  It results in a total of 2(n – 1) comparisons. </a:t>
            </a:r>
          </a:p>
          <a:p>
            <a:pPr algn="just"/>
            <a:endParaRPr lang="en-IN" sz="1600" dirty="0">
              <a:solidFill>
                <a:srgbClr val="666666"/>
              </a:solidFill>
              <a:latin typeface="Proxima Nova"/>
              <a:ea typeface="Proxima Nova"/>
              <a:cs typeface="Proxima Nova"/>
            </a:endParaRPr>
          </a:p>
          <a:p>
            <a:pPr algn="just"/>
            <a:r>
              <a:rPr lang="en-IN" sz="1600" dirty="0">
                <a:solidFill>
                  <a:srgbClr val="666666"/>
                </a:solidFill>
                <a:latin typeface="Proxima Nova"/>
                <a:ea typeface="Proxima Nova"/>
                <a:cs typeface="Proxima Nova"/>
              </a:rPr>
              <a:t>Using a divide and conquer approach, we can reduce the number of comparisons.</a:t>
            </a:r>
          </a:p>
        </p:txBody>
      </p:sp>
    </p:spTree>
    <p:extLst>
      <p:ext uri="{BB962C8B-B14F-4D97-AF65-F5344CB8AC3E}">
        <p14:creationId xmlns:p14="http://schemas.microsoft.com/office/powerpoint/2010/main" val="895684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165" name="Google Shape;165;p22"/>
          <p:cNvPicPr preferRelativeResize="0"/>
          <p:nvPr/>
        </p:nvPicPr>
        <p:blipFill>
          <a:blip r:embed="rId3">
            <a:alphaModFix/>
          </a:blip>
          <a:stretch>
            <a:fillRect/>
          </a:stretch>
        </p:blipFill>
        <p:spPr>
          <a:xfrm>
            <a:off x="4750" y="4750"/>
            <a:ext cx="9134475" cy="5133975"/>
          </a:xfrm>
          <a:prstGeom prst="rect">
            <a:avLst/>
          </a:prstGeom>
          <a:noFill/>
          <a:ln>
            <a:noFill/>
          </a:ln>
        </p:spPr>
      </p:pic>
      <p:pic>
        <p:nvPicPr>
          <p:cNvPr id="166" name="Google Shape;166;p22"/>
          <p:cNvPicPr preferRelativeResize="0"/>
          <p:nvPr/>
        </p:nvPicPr>
        <p:blipFill>
          <a:blip r:embed="rId4">
            <a:alphaModFix/>
          </a:blip>
          <a:stretch>
            <a:fillRect/>
          </a:stretch>
        </p:blipFill>
        <p:spPr>
          <a:xfrm>
            <a:off x="4763" y="4750"/>
            <a:ext cx="9134475" cy="5133975"/>
          </a:xfrm>
          <a:prstGeom prst="rect">
            <a:avLst/>
          </a:prstGeom>
          <a:noFill/>
          <a:ln>
            <a:noFill/>
          </a:ln>
        </p:spPr>
      </p:pic>
      <p:pic>
        <p:nvPicPr>
          <p:cNvPr id="171" name="Google Shape;171;p22"/>
          <p:cNvPicPr preferRelativeResize="0"/>
          <p:nvPr/>
        </p:nvPicPr>
        <p:blipFill>
          <a:blip r:embed="rId5">
            <a:alphaModFix/>
          </a:blip>
          <a:stretch>
            <a:fillRect/>
          </a:stretch>
        </p:blipFill>
        <p:spPr>
          <a:xfrm>
            <a:off x="7363438" y="148588"/>
            <a:ext cx="1495425" cy="371475"/>
          </a:xfrm>
          <a:prstGeom prst="rect">
            <a:avLst/>
          </a:prstGeom>
          <a:noFill/>
          <a:ln>
            <a:noFill/>
          </a:ln>
        </p:spPr>
      </p:pic>
      <p:sp>
        <p:nvSpPr>
          <p:cNvPr id="11" name="Google Shape;71;p15"/>
          <p:cNvSpPr txBox="1"/>
          <p:nvPr/>
        </p:nvSpPr>
        <p:spPr>
          <a:xfrm>
            <a:off x="333812" y="2095794"/>
            <a:ext cx="4830903" cy="923299"/>
          </a:xfrm>
          <a:prstGeom prst="rect">
            <a:avLst/>
          </a:prstGeom>
          <a:noFill/>
          <a:ln>
            <a:noFill/>
          </a:ln>
        </p:spPr>
        <p:txBody>
          <a:bodyPr spcFirstLastPara="1" wrap="square" lIns="91425" tIns="91425" rIns="91425" bIns="91425" anchor="t" anchorCtr="0">
            <a:spAutoFit/>
          </a:bodyPr>
          <a:lstStyle/>
          <a:p>
            <a:pPr lvl="0"/>
            <a:r>
              <a:rPr lang="en-US" sz="2400" dirty="0">
                <a:solidFill>
                  <a:schemeClr val="tx1"/>
                </a:solidFill>
                <a:latin typeface="Proxima Nova" panose="020B0604020202020204" charset="0"/>
                <a:ea typeface="Proxima Nova"/>
                <a:cs typeface="Proxima Nova"/>
                <a:sym typeface="Proxima Nova"/>
              </a:rPr>
              <a:t>Unit - 2</a:t>
            </a:r>
            <a:endParaRPr lang="en-IN" sz="2400" dirty="0">
              <a:solidFill>
                <a:schemeClr val="tx1"/>
              </a:solidFill>
              <a:latin typeface="Proxima Nova" panose="020B0604020202020204" charset="0"/>
              <a:ea typeface="Proxima Nova"/>
              <a:cs typeface="Proxima Nova"/>
              <a:sym typeface="Proxima Nova"/>
            </a:endParaRPr>
          </a:p>
          <a:p>
            <a:r>
              <a:rPr lang="en-IN" sz="2400" dirty="0">
                <a:solidFill>
                  <a:schemeClr val="tx1"/>
                </a:solidFill>
                <a:latin typeface="Proxima Nova" panose="020B0604020202020204" charset="0"/>
              </a:rPr>
              <a:t>Divide and Conquer</a:t>
            </a:r>
          </a:p>
        </p:txBody>
      </p:sp>
      <p:sp>
        <p:nvSpPr>
          <p:cNvPr id="12" name="Google Shape;73;p15"/>
          <p:cNvSpPr txBox="1"/>
          <p:nvPr/>
        </p:nvSpPr>
        <p:spPr>
          <a:xfrm>
            <a:off x="333812" y="4253501"/>
            <a:ext cx="3570368" cy="615523"/>
          </a:xfrm>
          <a:prstGeom prst="rect">
            <a:avLst/>
          </a:prstGeom>
          <a:noFill/>
          <a:ln>
            <a:noFill/>
          </a:ln>
        </p:spPr>
        <p:txBody>
          <a:bodyPr spcFirstLastPara="1" wrap="square" lIns="91425" tIns="91425" rIns="91425" bIns="91425" anchor="t" anchorCtr="0">
            <a:spAutoFit/>
          </a:bodyPr>
          <a:lstStyle/>
          <a:p>
            <a:pPr lvl="0"/>
            <a:r>
              <a:rPr lang="en-US" dirty="0">
                <a:solidFill>
                  <a:schemeClr val="tx1"/>
                </a:solidFill>
              </a:rPr>
              <a:t>Prof. Mitul N. </a:t>
            </a:r>
            <a:r>
              <a:rPr lang="en-US" dirty="0" err="1">
                <a:solidFill>
                  <a:schemeClr val="tx1"/>
                </a:solidFill>
              </a:rPr>
              <a:t>Takodara</a:t>
            </a:r>
            <a:endParaRPr lang="en-US" dirty="0">
              <a:solidFill>
                <a:schemeClr val="tx1"/>
              </a:solidFill>
            </a:endParaRPr>
          </a:p>
          <a:p>
            <a:pPr lvl="0"/>
            <a:r>
              <a:rPr lang="en-US" dirty="0">
                <a:solidFill>
                  <a:schemeClr val="tx1"/>
                </a:solidFill>
              </a:rPr>
              <a:t>Department of Computer Engineering</a:t>
            </a:r>
            <a:endParaRPr dirty="0">
              <a:solidFill>
                <a:schemeClr val="tx1"/>
              </a:solidFill>
            </a:endParaRPr>
          </a:p>
        </p:txBody>
      </p:sp>
      <p:sp>
        <p:nvSpPr>
          <p:cNvPr id="13" name="Google Shape;71;p15"/>
          <p:cNvSpPr txBox="1"/>
          <p:nvPr/>
        </p:nvSpPr>
        <p:spPr>
          <a:xfrm>
            <a:off x="333812" y="784473"/>
            <a:ext cx="4751896" cy="446246"/>
          </a:xfrm>
          <a:prstGeom prst="rect">
            <a:avLst/>
          </a:prstGeom>
          <a:noFill/>
          <a:ln>
            <a:noFill/>
          </a:ln>
        </p:spPr>
        <p:txBody>
          <a:bodyPr spcFirstLastPara="1" wrap="square" lIns="91425" tIns="91425" rIns="91425" bIns="91425" anchor="t" anchorCtr="0">
            <a:spAutoFit/>
          </a:bodyPr>
          <a:lstStyle/>
          <a:p>
            <a:pPr lvl="0"/>
            <a:r>
              <a:rPr lang="en-IN" sz="1700" dirty="0">
                <a:solidFill>
                  <a:schemeClr val="tx1"/>
                </a:solidFill>
                <a:latin typeface="Proxima Nova"/>
                <a:ea typeface="Proxima Nova"/>
                <a:cs typeface="Proxima Nova"/>
                <a:sym typeface="Proxima Nova"/>
              </a:rPr>
              <a:t>01CE1503 - </a:t>
            </a:r>
            <a:r>
              <a:rPr lang="en-IN" sz="1700" dirty="0">
                <a:solidFill>
                  <a:schemeClr val="tx1"/>
                </a:solidFill>
                <a:latin typeface="Proxima Nova"/>
                <a:ea typeface="Proxima Nova"/>
                <a:cs typeface="Proxima Nova"/>
              </a:rPr>
              <a:t>Design and Analysis of Algorithm</a:t>
            </a:r>
            <a:endParaRPr lang="en-IN" sz="1700" dirty="0">
              <a:solidFill>
                <a:schemeClr val="tx1"/>
              </a:solidFill>
              <a:latin typeface="Proxima Nova"/>
              <a:ea typeface="Proxima Nova"/>
              <a:cs typeface="Proxima Nova"/>
              <a:sym typeface="Proxima Nov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300" dirty="0">
                <a:solidFill>
                  <a:schemeClr val="lt1"/>
                </a:solidFill>
                <a:latin typeface="Proxima Nova" panose="020B0604020202020204" charset="0"/>
                <a:ea typeface="Proxima Nova"/>
                <a:cs typeface="Proxima Nova"/>
              </a:rPr>
              <a:t>MAX-MIN PROBLEM</a:t>
            </a:r>
          </a:p>
        </p:txBody>
      </p:sp>
      <p:sp>
        <p:nvSpPr>
          <p:cNvPr id="99" name="Google Shape;99;p17"/>
          <p:cNvSpPr txBox="1"/>
          <p:nvPr/>
        </p:nvSpPr>
        <p:spPr>
          <a:xfrm>
            <a:off x="421240" y="843689"/>
            <a:ext cx="8609744" cy="3139291"/>
          </a:xfrm>
          <a:prstGeom prst="rect">
            <a:avLst/>
          </a:prstGeom>
          <a:noFill/>
          <a:ln>
            <a:noFill/>
          </a:ln>
        </p:spPr>
        <p:txBody>
          <a:bodyPr spcFirstLastPara="1" wrap="square" lIns="91425" tIns="91425" rIns="91425" bIns="91425" anchor="t" anchorCtr="0">
            <a:spAutoFit/>
          </a:bodyPr>
          <a:lstStyle/>
          <a:p>
            <a:pPr algn="just"/>
            <a:r>
              <a:rPr lang="en-IN" sz="1600" dirty="0">
                <a:solidFill>
                  <a:srgbClr val="666666"/>
                </a:solidFill>
                <a:latin typeface="Proxima Nova"/>
                <a:ea typeface="Proxima Nova"/>
                <a:cs typeface="Proxima Nova"/>
              </a:rPr>
              <a:t>Algorithm </a:t>
            </a:r>
            <a:r>
              <a:rPr lang="en-IN" sz="1600" dirty="0" err="1">
                <a:solidFill>
                  <a:srgbClr val="666666"/>
                </a:solidFill>
                <a:latin typeface="Proxima Nova"/>
                <a:ea typeface="Proxima Nova"/>
                <a:cs typeface="Proxima Nova"/>
              </a:rPr>
              <a:t>MaxMin</a:t>
            </a:r>
            <a:r>
              <a:rPr lang="en-IN" sz="1600" dirty="0">
                <a:solidFill>
                  <a:srgbClr val="666666"/>
                </a:solidFill>
                <a:latin typeface="Proxima Nova"/>
                <a:ea typeface="Proxima Nova"/>
                <a:cs typeface="Proxima Nova"/>
              </a:rPr>
              <a:t>(a, n, max, min)</a:t>
            </a:r>
          </a:p>
          <a:p>
            <a:pPr algn="just"/>
            <a:r>
              <a:rPr lang="en-IN" sz="1600" dirty="0">
                <a:solidFill>
                  <a:srgbClr val="666666"/>
                </a:solidFill>
                <a:latin typeface="Proxima Nova"/>
                <a:ea typeface="Proxima Nova"/>
                <a:cs typeface="Proxima Nova"/>
              </a:rPr>
              <a:t>{ </a:t>
            </a:r>
          </a:p>
          <a:p>
            <a:pPr algn="just"/>
            <a:r>
              <a:rPr lang="en-IN" sz="1600" dirty="0">
                <a:solidFill>
                  <a:srgbClr val="666666"/>
                </a:solidFill>
                <a:latin typeface="Proxima Nova"/>
                <a:ea typeface="Proxima Nova"/>
                <a:cs typeface="Proxima Nova"/>
              </a:rPr>
              <a:t>	max=min=a[0]; </a:t>
            </a:r>
          </a:p>
          <a:p>
            <a:pPr algn="just"/>
            <a:r>
              <a:rPr lang="en-IN" sz="1600" dirty="0">
                <a:solidFill>
                  <a:srgbClr val="666666"/>
                </a:solidFill>
                <a:latin typeface="Proxima Nova"/>
                <a:ea typeface="Proxima Nova"/>
                <a:cs typeface="Proxima Nova"/>
              </a:rPr>
              <a:t>	for </a:t>
            </a:r>
            <a:r>
              <a:rPr lang="en-IN" sz="1600" dirty="0" err="1">
                <a:solidFill>
                  <a:srgbClr val="666666"/>
                </a:solidFill>
                <a:latin typeface="Proxima Nova"/>
                <a:ea typeface="Proxima Nova"/>
                <a:cs typeface="Proxima Nova"/>
              </a:rPr>
              <a:t>i</a:t>
            </a:r>
            <a:r>
              <a:rPr lang="en-IN" sz="1600" dirty="0">
                <a:solidFill>
                  <a:srgbClr val="666666"/>
                </a:solidFill>
                <a:latin typeface="Proxima Nova"/>
                <a:ea typeface="Proxima Nova"/>
                <a:cs typeface="Proxima Nova"/>
              </a:rPr>
              <a:t> = 1 to n-1 do </a:t>
            </a:r>
          </a:p>
          <a:p>
            <a:pPr algn="just"/>
            <a:r>
              <a:rPr lang="en-IN" sz="1600" dirty="0">
                <a:solidFill>
                  <a:srgbClr val="666666"/>
                </a:solidFill>
                <a:latin typeface="Proxima Nova"/>
                <a:ea typeface="Proxima Nova"/>
                <a:cs typeface="Proxima Nova"/>
              </a:rPr>
              <a:t>	{</a:t>
            </a:r>
          </a:p>
          <a:p>
            <a:pPr algn="just"/>
            <a:r>
              <a:rPr lang="en-IN" sz="1600" dirty="0">
                <a:solidFill>
                  <a:srgbClr val="666666"/>
                </a:solidFill>
                <a:latin typeface="Proxima Nova"/>
                <a:ea typeface="Proxima Nova"/>
                <a:cs typeface="Proxima Nova"/>
              </a:rPr>
              <a:t>   	      if (a[</a:t>
            </a:r>
            <a:r>
              <a:rPr lang="en-IN" sz="1600" dirty="0" err="1">
                <a:solidFill>
                  <a:srgbClr val="666666"/>
                </a:solidFill>
                <a:latin typeface="Proxima Nova"/>
                <a:ea typeface="Proxima Nova"/>
                <a:cs typeface="Proxima Nova"/>
              </a:rPr>
              <a:t>i</a:t>
            </a:r>
            <a:r>
              <a:rPr lang="en-IN" sz="1600" dirty="0">
                <a:solidFill>
                  <a:srgbClr val="666666"/>
                </a:solidFill>
                <a:latin typeface="Proxima Nova"/>
                <a:ea typeface="Proxima Nova"/>
                <a:cs typeface="Proxima Nova"/>
              </a:rPr>
              <a:t>] &gt; max) then  </a:t>
            </a:r>
          </a:p>
          <a:p>
            <a:pPr algn="just"/>
            <a:r>
              <a:rPr lang="en-IN" sz="1600" dirty="0">
                <a:solidFill>
                  <a:srgbClr val="666666"/>
                </a:solidFill>
                <a:latin typeface="Proxima Nova"/>
                <a:ea typeface="Proxima Nova"/>
                <a:cs typeface="Proxima Nova"/>
              </a:rPr>
              <a:t>      		max=a[</a:t>
            </a:r>
            <a:r>
              <a:rPr lang="en-IN" sz="1600" dirty="0" err="1">
                <a:solidFill>
                  <a:srgbClr val="666666"/>
                </a:solidFill>
                <a:latin typeface="Proxima Nova"/>
                <a:ea typeface="Proxima Nova"/>
                <a:cs typeface="Proxima Nova"/>
              </a:rPr>
              <a:t>i</a:t>
            </a:r>
            <a:r>
              <a:rPr lang="en-IN" sz="1600" dirty="0">
                <a:solidFill>
                  <a:srgbClr val="666666"/>
                </a:solidFill>
                <a:latin typeface="Proxima Nova"/>
                <a:ea typeface="Proxima Nova"/>
                <a:cs typeface="Proxima Nova"/>
              </a:rPr>
              <a:t>]; </a:t>
            </a:r>
          </a:p>
          <a:p>
            <a:pPr algn="just"/>
            <a:r>
              <a:rPr lang="en-IN" sz="1600" dirty="0">
                <a:solidFill>
                  <a:srgbClr val="666666"/>
                </a:solidFill>
                <a:latin typeface="Proxima Nova"/>
                <a:ea typeface="Proxima Nova"/>
                <a:cs typeface="Proxima Nova"/>
              </a:rPr>
              <a:t>   	      if (a[</a:t>
            </a:r>
            <a:r>
              <a:rPr lang="en-IN" sz="1600" dirty="0" err="1">
                <a:solidFill>
                  <a:srgbClr val="666666"/>
                </a:solidFill>
                <a:latin typeface="Proxima Nova"/>
                <a:ea typeface="Proxima Nova"/>
                <a:cs typeface="Proxima Nova"/>
              </a:rPr>
              <a:t>i</a:t>
            </a:r>
            <a:r>
              <a:rPr lang="en-IN" sz="1600" dirty="0">
                <a:solidFill>
                  <a:srgbClr val="666666"/>
                </a:solidFill>
                <a:latin typeface="Proxima Nova"/>
                <a:ea typeface="Proxima Nova"/>
                <a:cs typeface="Proxima Nova"/>
              </a:rPr>
              <a:t>] &lt; min) then  </a:t>
            </a:r>
          </a:p>
          <a:p>
            <a:pPr algn="just"/>
            <a:r>
              <a:rPr lang="en-IN" sz="1600" dirty="0">
                <a:solidFill>
                  <a:srgbClr val="666666"/>
                </a:solidFill>
                <a:latin typeface="Proxima Nova"/>
                <a:ea typeface="Proxima Nova"/>
                <a:cs typeface="Proxima Nova"/>
              </a:rPr>
              <a:t>      	 	min=a[</a:t>
            </a:r>
            <a:r>
              <a:rPr lang="en-IN" sz="1600" dirty="0" err="1">
                <a:solidFill>
                  <a:srgbClr val="666666"/>
                </a:solidFill>
                <a:latin typeface="Proxima Nova"/>
                <a:ea typeface="Proxima Nova"/>
                <a:cs typeface="Proxima Nova"/>
              </a:rPr>
              <a:t>i</a:t>
            </a:r>
            <a:r>
              <a:rPr lang="en-IN" sz="1600" dirty="0">
                <a:solidFill>
                  <a:srgbClr val="666666"/>
                </a:solidFill>
                <a:latin typeface="Proxima Nova"/>
                <a:ea typeface="Proxima Nova"/>
                <a:cs typeface="Proxima Nova"/>
              </a:rPr>
              <a:t>];</a:t>
            </a:r>
          </a:p>
          <a:p>
            <a:pPr algn="just"/>
            <a:r>
              <a:rPr lang="en-IN" sz="1600" dirty="0">
                <a:solidFill>
                  <a:srgbClr val="666666"/>
                </a:solidFill>
                <a:latin typeface="Proxima Nova"/>
                <a:ea typeface="Proxima Nova"/>
                <a:cs typeface="Proxima Nova"/>
              </a:rPr>
              <a:t>	} </a:t>
            </a:r>
          </a:p>
          <a:p>
            <a:pPr algn="just"/>
            <a:r>
              <a:rPr lang="en-IN" sz="1600" dirty="0">
                <a:solidFill>
                  <a:srgbClr val="666666"/>
                </a:solidFill>
                <a:latin typeface="Proxima Nova"/>
                <a:ea typeface="Proxima Nova"/>
                <a:cs typeface="Proxima Nova"/>
              </a:rPr>
              <a:t>	return (max, min);</a:t>
            </a:r>
          </a:p>
          <a:p>
            <a:pPr algn="just"/>
            <a:r>
              <a:rPr lang="en-IN" sz="1600" dirty="0">
                <a:solidFill>
                  <a:srgbClr val="666666"/>
                </a:solidFill>
                <a:latin typeface="Proxima Nova"/>
                <a:ea typeface="Proxima Nova"/>
                <a:cs typeface="Proxima Nova"/>
              </a:rPr>
              <a:t>}</a:t>
            </a:r>
          </a:p>
        </p:txBody>
      </p:sp>
    </p:spTree>
    <p:extLst>
      <p:ext uri="{BB962C8B-B14F-4D97-AF65-F5344CB8AC3E}">
        <p14:creationId xmlns:p14="http://schemas.microsoft.com/office/powerpoint/2010/main" val="5125311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300" dirty="0">
                <a:solidFill>
                  <a:schemeClr val="lt1"/>
                </a:solidFill>
                <a:latin typeface="Proxima Nova" panose="020B0604020202020204" charset="0"/>
                <a:ea typeface="Proxima Nova"/>
                <a:cs typeface="Proxima Nova"/>
              </a:rPr>
              <a:t>MAX-MIN PROBLEM</a:t>
            </a:r>
          </a:p>
        </p:txBody>
      </p:sp>
      <p:sp>
        <p:nvSpPr>
          <p:cNvPr id="99" name="Google Shape;99;p17"/>
          <p:cNvSpPr txBox="1"/>
          <p:nvPr/>
        </p:nvSpPr>
        <p:spPr>
          <a:xfrm>
            <a:off x="421240" y="843689"/>
            <a:ext cx="8609744" cy="4124176"/>
          </a:xfrm>
          <a:prstGeom prst="rect">
            <a:avLst/>
          </a:prstGeom>
          <a:noFill/>
          <a:ln>
            <a:noFill/>
          </a:ln>
        </p:spPr>
        <p:txBody>
          <a:bodyPr spcFirstLastPara="1" wrap="square" lIns="91425" tIns="91425" rIns="91425" bIns="91425" anchor="t" anchorCtr="0">
            <a:spAutoFit/>
          </a:bodyPr>
          <a:lstStyle/>
          <a:p>
            <a:pPr algn="just"/>
            <a:r>
              <a:rPr lang="en-IN" sz="1600" dirty="0">
                <a:solidFill>
                  <a:srgbClr val="666666"/>
                </a:solidFill>
                <a:latin typeface="Proxima Nova"/>
                <a:ea typeface="Proxima Nova"/>
                <a:cs typeface="Proxima Nova"/>
              </a:rPr>
              <a:t>Divide and conquer approach for Max. Min problem works in three stages.</a:t>
            </a:r>
          </a:p>
          <a:p>
            <a:pPr algn="just"/>
            <a:endParaRPr lang="en-IN" sz="1600" dirty="0">
              <a:solidFill>
                <a:srgbClr val="666666"/>
              </a:solidFill>
              <a:latin typeface="Proxima Nova"/>
              <a:ea typeface="Proxima Nova"/>
              <a:cs typeface="Proxima Nova"/>
            </a:endParaRPr>
          </a:p>
          <a:p>
            <a:pPr marL="342900" indent="-342900" algn="just">
              <a:buAutoNum type="arabicPeriod"/>
            </a:pPr>
            <a:r>
              <a:rPr lang="en-IN" sz="1600" dirty="0">
                <a:solidFill>
                  <a:srgbClr val="666666"/>
                </a:solidFill>
                <a:latin typeface="Proxima Nova"/>
                <a:ea typeface="Proxima Nova"/>
                <a:cs typeface="Proxima Nova"/>
              </a:rPr>
              <a:t>If a1 is the only element in the array, a1 is the maximum and minimum.</a:t>
            </a:r>
          </a:p>
          <a:p>
            <a:pPr marL="342900" indent="-342900" algn="just">
              <a:buAutoNum type="arabicPeriod"/>
            </a:pPr>
            <a:endParaRPr lang="en-IN" sz="1600" dirty="0">
              <a:solidFill>
                <a:srgbClr val="666666"/>
              </a:solidFill>
              <a:latin typeface="Proxima Nova"/>
              <a:ea typeface="Proxima Nova"/>
              <a:cs typeface="Proxima Nova"/>
            </a:endParaRPr>
          </a:p>
          <a:p>
            <a:pPr marL="342900" indent="-342900" algn="just">
              <a:buAutoNum type="arabicPeriod"/>
            </a:pPr>
            <a:r>
              <a:rPr lang="en-IN" sz="1600" dirty="0">
                <a:solidFill>
                  <a:srgbClr val="666666"/>
                </a:solidFill>
                <a:latin typeface="Proxima Nova"/>
                <a:ea typeface="Proxima Nova"/>
                <a:cs typeface="Proxima Nova"/>
              </a:rPr>
              <a:t>If the array contains only two elements a1 and a2, then the single comparison between two elements can decide the minimum and maximum of them.</a:t>
            </a:r>
          </a:p>
          <a:p>
            <a:pPr marL="342900" indent="-342900" algn="just">
              <a:buAutoNum type="arabicPeriod"/>
            </a:pPr>
            <a:endParaRPr lang="en-IN" sz="1600" dirty="0">
              <a:solidFill>
                <a:srgbClr val="666666"/>
              </a:solidFill>
              <a:latin typeface="Proxima Nova"/>
              <a:ea typeface="Proxima Nova"/>
              <a:cs typeface="Proxima Nova"/>
            </a:endParaRPr>
          </a:p>
          <a:p>
            <a:pPr marL="342900" indent="-342900" algn="just">
              <a:buAutoNum type="arabicPeriod"/>
            </a:pPr>
            <a:r>
              <a:rPr lang="en-IN" sz="1600" dirty="0">
                <a:solidFill>
                  <a:srgbClr val="666666"/>
                </a:solidFill>
                <a:latin typeface="Proxima Nova"/>
                <a:ea typeface="Proxima Nova"/>
                <a:cs typeface="Proxima Nova"/>
              </a:rPr>
              <a:t>If there are more than two elements, the algorithm divides the array from the middle and creates two sub problems. Both sub problems are treated as an independent problem and the same recursive process is applied to them. This division continues until sub problem size becomes one or two.</a:t>
            </a:r>
          </a:p>
          <a:p>
            <a:pPr marL="342900" indent="-342900" algn="just">
              <a:buAutoNum type="arabicPeriod"/>
            </a:pPr>
            <a:endParaRPr lang="en-IN" sz="1600" dirty="0">
              <a:solidFill>
                <a:srgbClr val="666666"/>
              </a:solidFill>
              <a:latin typeface="Proxima Nova"/>
              <a:ea typeface="Proxima Nova"/>
              <a:cs typeface="Proxima Nova"/>
            </a:endParaRPr>
          </a:p>
          <a:p>
            <a:pPr algn="just"/>
            <a:r>
              <a:rPr lang="en-IN" sz="1600" dirty="0">
                <a:solidFill>
                  <a:srgbClr val="666666"/>
                </a:solidFill>
                <a:latin typeface="Proxima Nova"/>
                <a:ea typeface="Proxima Nova"/>
                <a:cs typeface="Proxima Nova"/>
              </a:rPr>
              <a:t>After solving two sub problems, their minimum and maximum numbers are compared to build the solution of the large problem. </a:t>
            </a:r>
          </a:p>
          <a:p>
            <a:pPr algn="just"/>
            <a:endParaRPr lang="en-IN" sz="1600" dirty="0">
              <a:solidFill>
                <a:srgbClr val="666666"/>
              </a:solidFill>
              <a:latin typeface="Proxima Nova"/>
              <a:ea typeface="Proxima Nova"/>
              <a:cs typeface="Proxima Nova"/>
            </a:endParaRPr>
          </a:p>
          <a:p>
            <a:pPr algn="just"/>
            <a:r>
              <a:rPr lang="en-IN" sz="1600" dirty="0">
                <a:solidFill>
                  <a:srgbClr val="666666"/>
                </a:solidFill>
                <a:latin typeface="Proxima Nova"/>
                <a:ea typeface="Proxima Nova"/>
                <a:cs typeface="Proxima Nova"/>
              </a:rPr>
              <a:t>This process continues in a bottom-up fashion to build the solution of a parent problem.</a:t>
            </a:r>
          </a:p>
        </p:txBody>
      </p:sp>
    </p:spTree>
    <p:extLst>
      <p:ext uri="{BB962C8B-B14F-4D97-AF65-F5344CB8AC3E}">
        <p14:creationId xmlns:p14="http://schemas.microsoft.com/office/powerpoint/2010/main" val="36618492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300" dirty="0">
                <a:solidFill>
                  <a:schemeClr val="lt1"/>
                </a:solidFill>
                <a:latin typeface="Proxima Nova" panose="020B0604020202020204" charset="0"/>
                <a:ea typeface="Proxima Nova"/>
                <a:cs typeface="Proxima Nova"/>
              </a:rPr>
              <a:t>MAX-MIN PROBLEM</a:t>
            </a:r>
          </a:p>
        </p:txBody>
      </p:sp>
      <p:sp>
        <p:nvSpPr>
          <p:cNvPr id="99" name="Google Shape;99;p17"/>
          <p:cNvSpPr txBox="1"/>
          <p:nvPr/>
        </p:nvSpPr>
        <p:spPr>
          <a:xfrm>
            <a:off x="322959" y="843689"/>
            <a:ext cx="4464797" cy="3385512"/>
          </a:xfrm>
          <a:prstGeom prst="rect">
            <a:avLst/>
          </a:prstGeom>
          <a:noFill/>
          <a:ln>
            <a:noFill/>
          </a:ln>
        </p:spPr>
        <p:txBody>
          <a:bodyPr spcFirstLastPara="1" wrap="square" lIns="91425" tIns="91425" rIns="91425" bIns="91425" anchor="t" anchorCtr="0">
            <a:spAutoFit/>
          </a:bodyPr>
          <a:lstStyle/>
          <a:p>
            <a:pPr algn="just"/>
            <a:r>
              <a:rPr lang="en-IN" sz="1600" dirty="0">
                <a:solidFill>
                  <a:srgbClr val="666666"/>
                </a:solidFill>
                <a:latin typeface="Calibri" panose="020F0502020204030204" pitchFamily="34" charset="0"/>
                <a:ea typeface="Proxima Nova"/>
                <a:cs typeface="Proxima Nova"/>
              </a:rPr>
              <a:t>Algorithm DC_MAXMIN (A, low, high)</a:t>
            </a:r>
          </a:p>
          <a:p>
            <a:pPr algn="just"/>
            <a:r>
              <a:rPr lang="en-IN" sz="1600" dirty="0">
                <a:solidFill>
                  <a:srgbClr val="666666"/>
                </a:solidFill>
                <a:latin typeface="Calibri" panose="020F0502020204030204" pitchFamily="34" charset="0"/>
                <a:ea typeface="Proxima Nova"/>
                <a:cs typeface="Proxima Nova"/>
              </a:rPr>
              <a:t>if n == 1 then</a:t>
            </a:r>
          </a:p>
          <a:p>
            <a:pPr algn="just"/>
            <a:r>
              <a:rPr lang="en-IN" sz="1600" dirty="0">
                <a:solidFill>
                  <a:srgbClr val="666666"/>
                </a:solidFill>
                <a:latin typeface="Calibri" panose="020F0502020204030204" pitchFamily="34" charset="0"/>
                <a:ea typeface="Proxima Nova"/>
                <a:cs typeface="Proxima Nova"/>
              </a:rPr>
              <a:t>    return (A[0], A[0])</a:t>
            </a:r>
          </a:p>
          <a:p>
            <a:pPr algn="just"/>
            <a:r>
              <a:rPr lang="en-IN" sz="1600" dirty="0">
                <a:solidFill>
                  <a:srgbClr val="666666"/>
                </a:solidFill>
                <a:latin typeface="Calibri" panose="020F0502020204030204" pitchFamily="34" charset="0"/>
                <a:ea typeface="Proxima Nova"/>
                <a:cs typeface="Proxima Nova"/>
              </a:rPr>
              <a:t>else if n == 2 then</a:t>
            </a:r>
          </a:p>
          <a:p>
            <a:pPr algn="just"/>
            <a:r>
              <a:rPr lang="en-IN" sz="1600" dirty="0">
                <a:solidFill>
                  <a:srgbClr val="666666"/>
                </a:solidFill>
                <a:latin typeface="Calibri" panose="020F0502020204030204" pitchFamily="34" charset="0"/>
                <a:ea typeface="Proxima Nova"/>
                <a:cs typeface="Proxima Nova"/>
              </a:rPr>
              <a:t>    if A[0] &lt; A[1] then</a:t>
            </a:r>
          </a:p>
          <a:p>
            <a:pPr algn="just"/>
            <a:r>
              <a:rPr lang="en-IN" sz="1600" dirty="0">
                <a:solidFill>
                  <a:srgbClr val="666666"/>
                </a:solidFill>
                <a:latin typeface="Calibri" panose="020F0502020204030204" pitchFamily="34" charset="0"/>
                <a:ea typeface="Proxima Nova"/>
                <a:cs typeface="Proxima Nova"/>
              </a:rPr>
              <a:t>        return (A[0], A[1])</a:t>
            </a:r>
          </a:p>
          <a:p>
            <a:pPr algn="just"/>
            <a:r>
              <a:rPr lang="en-IN" sz="1600" dirty="0">
                <a:solidFill>
                  <a:srgbClr val="666666"/>
                </a:solidFill>
                <a:latin typeface="Calibri" panose="020F0502020204030204" pitchFamily="34" charset="0"/>
                <a:ea typeface="Proxima Nova"/>
                <a:cs typeface="Proxima Nova"/>
              </a:rPr>
              <a:t>    else</a:t>
            </a:r>
          </a:p>
          <a:p>
            <a:pPr algn="just"/>
            <a:r>
              <a:rPr lang="en-IN" sz="1600" dirty="0">
                <a:solidFill>
                  <a:srgbClr val="666666"/>
                </a:solidFill>
                <a:latin typeface="Calibri" panose="020F0502020204030204" pitchFamily="34" charset="0"/>
                <a:ea typeface="Proxima Nova"/>
                <a:cs typeface="Proxima Nova"/>
              </a:rPr>
              <a:t>        return (A[1], A[0])</a:t>
            </a:r>
          </a:p>
          <a:p>
            <a:pPr algn="just"/>
            <a:r>
              <a:rPr lang="en-IN" sz="1600" dirty="0">
                <a:solidFill>
                  <a:srgbClr val="666666"/>
                </a:solidFill>
                <a:latin typeface="Calibri" panose="020F0502020204030204" pitchFamily="34" charset="0"/>
                <a:ea typeface="Proxima Nova"/>
                <a:cs typeface="Proxima Nova"/>
              </a:rPr>
              <a:t>else </a:t>
            </a:r>
          </a:p>
          <a:p>
            <a:pPr algn="just"/>
            <a:r>
              <a:rPr lang="en-IN" sz="1600" dirty="0">
                <a:solidFill>
                  <a:srgbClr val="666666"/>
                </a:solidFill>
                <a:latin typeface="Calibri" panose="020F0502020204030204" pitchFamily="34" charset="0"/>
                <a:ea typeface="Proxima Nova"/>
                <a:cs typeface="Proxima Nova"/>
              </a:rPr>
              <a:t>    mid ← (low + high) / 2		</a:t>
            </a:r>
          </a:p>
          <a:p>
            <a:pPr algn="just"/>
            <a:r>
              <a:rPr lang="en-IN" sz="1600" dirty="0">
                <a:solidFill>
                  <a:srgbClr val="666666"/>
                </a:solidFill>
                <a:latin typeface="Calibri" panose="020F0502020204030204" pitchFamily="34" charset="0"/>
                <a:ea typeface="Proxima Nova"/>
                <a:cs typeface="Proxima Nova"/>
              </a:rPr>
              <a:t>    [</a:t>
            </a:r>
            <a:r>
              <a:rPr lang="en-IN" sz="1600" dirty="0" err="1">
                <a:solidFill>
                  <a:srgbClr val="666666"/>
                </a:solidFill>
                <a:latin typeface="Calibri" panose="020F0502020204030204" pitchFamily="34" charset="0"/>
                <a:ea typeface="Proxima Nova"/>
                <a:cs typeface="Proxima Nova"/>
              </a:rPr>
              <a:t>LMin</a:t>
            </a:r>
            <a:r>
              <a:rPr lang="en-IN" sz="1600" dirty="0">
                <a:solidFill>
                  <a:srgbClr val="666666"/>
                </a:solidFill>
                <a:latin typeface="Calibri" panose="020F0502020204030204" pitchFamily="34" charset="0"/>
                <a:ea typeface="Proxima Nova"/>
                <a:cs typeface="Proxima Nova"/>
              </a:rPr>
              <a:t>, </a:t>
            </a:r>
            <a:r>
              <a:rPr lang="en-IN" sz="1600" dirty="0" err="1">
                <a:solidFill>
                  <a:srgbClr val="666666"/>
                </a:solidFill>
                <a:latin typeface="Calibri" panose="020F0502020204030204" pitchFamily="34" charset="0"/>
                <a:ea typeface="Proxima Nova"/>
                <a:cs typeface="Proxima Nova"/>
              </a:rPr>
              <a:t>LMax</a:t>
            </a:r>
            <a:r>
              <a:rPr lang="en-IN" sz="1600" dirty="0">
                <a:solidFill>
                  <a:srgbClr val="666666"/>
                </a:solidFill>
                <a:latin typeface="Calibri" panose="020F0502020204030204" pitchFamily="34" charset="0"/>
                <a:ea typeface="Proxima Nova"/>
                <a:cs typeface="Proxima Nova"/>
              </a:rPr>
              <a:t>] = DC_MAXMIN (A, low, mid)	</a:t>
            </a:r>
          </a:p>
          <a:p>
            <a:pPr algn="just"/>
            <a:r>
              <a:rPr lang="en-IN" sz="1600" dirty="0">
                <a:solidFill>
                  <a:srgbClr val="666666"/>
                </a:solidFill>
                <a:latin typeface="Calibri" panose="020F0502020204030204" pitchFamily="34" charset="0"/>
                <a:ea typeface="Proxima Nova"/>
                <a:cs typeface="Proxima Nova"/>
              </a:rPr>
              <a:t>    [</a:t>
            </a:r>
            <a:r>
              <a:rPr lang="en-IN" sz="1600" dirty="0" err="1">
                <a:solidFill>
                  <a:srgbClr val="666666"/>
                </a:solidFill>
                <a:latin typeface="Calibri" panose="020F0502020204030204" pitchFamily="34" charset="0"/>
                <a:ea typeface="Proxima Nova"/>
                <a:cs typeface="Proxima Nova"/>
              </a:rPr>
              <a:t>RMin</a:t>
            </a:r>
            <a:r>
              <a:rPr lang="en-IN" sz="1600" dirty="0">
                <a:solidFill>
                  <a:srgbClr val="666666"/>
                </a:solidFill>
                <a:latin typeface="Calibri" panose="020F0502020204030204" pitchFamily="34" charset="0"/>
                <a:ea typeface="Proxima Nova"/>
                <a:cs typeface="Proxima Nova"/>
              </a:rPr>
              <a:t>, </a:t>
            </a:r>
            <a:r>
              <a:rPr lang="en-IN" sz="1600" dirty="0" err="1">
                <a:solidFill>
                  <a:srgbClr val="666666"/>
                </a:solidFill>
                <a:latin typeface="Calibri" panose="020F0502020204030204" pitchFamily="34" charset="0"/>
                <a:ea typeface="Proxima Nova"/>
                <a:cs typeface="Proxima Nova"/>
              </a:rPr>
              <a:t>RMax</a:t>
            </a:r>
            <a:r>
              <a:rPr lang="en-IN" sz="1600" dirty="0">
                <a:solidFill>
                  <a:srgbClr val="666666"/>
                </a:solidFill>
                <a:latin typeface="Calibri" panose="020F0502020204030204" pitchFamily="34" charset="0"/>
                <a:ea typeface="Proxima Nova"/>
                <a:cs typeface="Proxima Nova"/>
              </a:rPr>
              <a:t>] = DC_MAXMIN (A, mid + 1, high)</a:t>
            </a:r>
          </a:p>
          <a:p>
            <a:pPr algn="just"/>
            <a:r>
              <a:rPr lang="en-IN" sz="1600" dirty="0">
                <a:solidFill>
                  <a:srgbClr val="666666"/>
                </a:solidFill>
                <a:latin typeface="Calibri" panose="020F0502020204030204" pitchFamily="34" charset="0"/>
                <a:ea typeface="Proxima Nova"/>
                <a:cs typeface="Proxima Nova"/>
              </a:rPr>
              <a:t>    </a:t>
            </a:r>
          </a:p>
        </p:txBody>
      </p:sp>
      <p:sp>
        <p:nvSpPr>
          <p:cNvPr id="7" name="Google Shape;99;p17"/>
          <p:cNvSpPr txBox="1"/>
          <p:nvPr/>
        </p:nvSpPr>
        <p:spPr>
          <a:xfrm>
            <a:off x="5393931" y="817567"/>
            <a:ext cx="3595956" cy="3877954"/>
          </a:xfrm>
          <a:prstGeom prst="rect">
            <a:avLst/>
          </a:prstGeom>
          <a:noFill/>
          <a:ln>
            <a:noFill/>
          </a:ln>
        </p:spPr>
        <p:txBody>
          <a:bodyPr spcFirstLastPara="1" wrap="square" lIns="91425" tIns="91425" rIns="91425" bIns="91425" anchor="t" anchorCtr="0">
            <a:spAutoFit/>
          </a:bodyPr>
          <a:lstStyle/>
          <a:p>
            <a:pPr algn="just"/>
            <a:r>
              <a:rPr lang="en-IN" sz="1600" dirty="0">
                <a:solidFill>
                  <a:srgbClr val="666666"/>
                </a:solidFill>
                <a:latin typeface="Calibri" panose="020F0502020204030204" pitchFamily="34" charset="0"/>
                <a:ea typeface="Proxima Nova"/>
                <a:cs typeface="Proxima Nova"/>
              </a:rPr>
              <a:t>    if </a:t>
            </a:r>
            <a:r>
              <a:rPr lang="en-IN" sz="1600" dirty="0" err="1">
                <a:solidFill>
                  <a:srgbClr val="666666"/>
                </a:solidFill>
                <a:latin typeface="Calibri" panose="020F0502020204030204" pitchFamily="34" charset="0"/>
                <a:ea typeface="Proxima Nova"/>
                <a:cs typeface="Proxima Nova"/>
              </a:rPr>
              <a:t>LMax</a:t>
            </a:r>
            <a:r>
              <a:rPr lang="en-IN" sz="1600" dirty="0">
                <a:solidFill>
                  <a:srgbClr val="666666"/>
                </a:solidFill>
                <a:latin typeface="Calibri" panose="020F0502020204030204" pitchFamily="34" charset="0"/>
                <a:ea typeface="Proxima Nova"/>
                <a:cs typeface="Proxima Nova"/>
              </a:rPr>
              <a:t> &gt; </a:t>
            </a:r>
            <a:r>
              <a:rPr lang="en-IN" sz="1600" dirty="0" err="1">
                <a:solidFill>
                  <a:srgbClr val="666666"/>
                </a:solidFill>
                <a:latin typeface="Calibri" panose="020F0502020204030204" pitchFamily="34" charset="0"/>
                <a:ea typeface="Proxima Nova"/>
                <a:cs typeface="Proxima Nova"/>
              </a:rPr>
              <a:t>RMax</a:t>
            </a:r>
            <a:r>
              <a:rPr lang="en-IN" sz="1600" dirty="0">
                <a:solidFill>
                  <a:srgbClr val="666666"/>
                </a:solidFill>
                <a:latin typeface="Calibri" panose="020F0502020204030204" pitchFamily="34" charset="0"/>
                <a:ea typeface="Proxima Nova"/>
                <a:cs typeface="Proxima Nova"/>
              </a:rPr>
              <a:t>  then</a:t>
            </a:r>
          </a:p>
          <a:p>
            <a:pPr algn="just"/>
            <a:r>
              <a:rPr lang="en-IN" sz="1600" dirty="0">
                <a:solidFill>
                  <a:srgbClr val="666666"/>
                </a:solidFill>
                <a:latin typeface="Calibri" panose="020F0502020204030204" pitchFamily="34" charset="0"/>
                <a:ea typeface="Proxima Nova"/>
                <a:cs typeface="Proxima Nova"/>
              </a:rPr>
              <a:t>        // Combine solution</a:t>
            </a:r>
          </a:p>
          <a:p>
            <a:pPr algn="just"/>
            <a:r>
              <a:rPr lang="en-IN" sz="1600" dirty="0">
                <a:solidFill>
                  <a:srgbClr val="666666"/>
                </a:solidFill>
                <a:latin typeface="Calibri" panose="020F0502020204030204" pitchFamily="34" charset="0"/>
                <a:ea typeface="Proxima Nova"/>
                <a:cs typeface="Proxima Nova"/>
              </a:rPr>
              <a:t>        max ← </a:t>
            </a:r>
            <a:r>
              <a:rPr lang="en-IN" sz="1600" dirty="0" err="1">
                <a:solidFill>
                  <a:srgbClr val="666666"/>
                </a:solidFill>
                <a:latin typeface="Calibri" panose="020F0502020204030204" pitchFamily="34" charset="0"/>
                <a:ea typeface="Proxima Nova"/>
                <a:cs typeface="Proxima Nova"/>
              </a:rPr>
              <a:t>LMax</a:t>
            </a:r>
            <a:endParaRPr lang="en-IN" sz="1600" dirty="0">
              <a:solidFill>
                <a:srgbClr val="666666"/>
              </a:solidFill>
              <a:latin typeface="Calibri" panose="020F0502020204030204" pitchFamily="34" charset="0"/>
              <a:ea typeface="Proxima Nova"/>
              <a:cs typeface="Proxima Nova"/>
            </a:endParaRPr>
          </a:p>
          <a:p>
            <a:pPr algn="just"/>
            <a:r>
              <a:rPr lang="en-IN" sz="1600" dirty="0">
                <a:solidFill>
                  <a:srgbClr val="666666"/>
                </a:solidFill>
                <a:latin typeface="Calibri" panose="020F0502020204030204" pitchFamily="34" charset="0"/>
                <a:ea typeface="Proxima Nova"/>
                <a:cs typeface="Proxima Nova"/>
              </a:rPr>
              <a:t>    else </a:t>
            </a:r>
          </a:p>
          <a:p>
            <a:pPr algn="just"/>
            <a:r>
              <a:rPr lang="en-IN" sz="1600" dirty="0">
                <a:solidFill>
                  <a:srgbClr val="666666"/>
                </a:solidFill>
                <a:latin typeface="Calibri" panose="020F0502020204030204" pitchFamily="34" charset="0"/>
                <a:ea typeface="Proxima Nova"/>
                <a:cs typeface="Proxima Nova"/>
              </a:rPr>
              <a:t>        max ← </a:t>
            </a:r>
            <a:r>
              <a:rPr lang="en-IN" sz="1600" dirty="0" err="1">
                <a:solidFill>
                  <a:srgbClr val="666666"/>
                </a:solidFill>
                <a:latin typeface="Calibri" panose="020F0502020204030204" pitchFamily="34" charset="0"/>
                <a:ea typeface="Proxima Nova"/>
                <a:cs typeface="Proxima Nova"/>
              </a:rPr>
              <a:t>RMax</a:t>
            </a:r>
            <a:endParaRPr lang="en-IN" sz="1600" dirty="0">
              <a:solidFill>
                <a:srgbClr val="666666"/>
              </a:solidFill>
              <a:latin typeface="Calibri" panose="020F0502020204030204" pitchFamily="34" charset="0"/>
              <a:ea typeface="Proxima Nova"/>
              <a:cs typeface="Proxima Nova"/>
            </a:endParaRPr>
          </a:p>
          <a:p>
            <a:pPr algn="just"/>
            <a:r>
              <a:rPr lang="en-IN" sz="1600" dirty="0">
                <a:solidFill>
                  <a:srgbClr val="666666"/>
                </a:solidFill>
                <a:latin typeface="Calibri" panose="020F0502020204030204" pitchFamily="34" charset="0"/>
                <a:ea typeface="Proxima Nova"/>
                <a:cs typeface="Proxima Nova"/>
              </a:rPr>
              <a:t>    end</a:t>
            </a:r>
          </a:p>
          <a:p>
            <a:pPr algn="just"/>
            <a:endParaRPr lang="en-IN" sz="1600" dirty="0">
              <a:solidFill>
                <a:srgbClr val="666666"/>
              </a:solidFill>
              <a:latin typeface="Calibri" panose="020F0502020204030204" pitchFamily="34" charset="0"/>
              <a:ea typeface="Proxima Nova"/>
              <a:cs typeface="Proxima Nova"/>
            </a:endParaRPr>
          </a:p>
          <a:p>
            <a:pPr algn="just"/>
            <a:r>
              <a:rPr lang="en-IN" sz="1600" dirty="0">
                <a:solidFill>
                  <a:srgbClr val="666666"/>
                </a:solidFill>
                <a:latin typeface="Calibri" panose="020F0502020204030204" pitchFamily="34" charset="0"/>
                <a:ea typeface="Proxima Nova"/>
                <a:cs typeface="Proxima Nova"/>
              </a:rPr>
              <a:t>    if </a:t>
            </a:r>
            <a:r>
              <a:rPr lang="en-IN" sz="1600" dirty="0" err="1">
                <a:solidFill>
                  <a:srgbClr val="666666"/>
                </a:solidFill>
                <a:latin typeface="Calibri" panose="020F0502020204030204" pitchFamily="34" charset="0"/>
                <a:ea typeface="Proxima Nova"/>
                <a:cs typeface="Proxima Nova"/>
              </a:rPr>
              <a:t>LMin</a:t>
            </a:r>
            <a:r>
              <a:rPr lang="en-IN" sz="1600" dirty="0">
                <a:solidFill>
                  <a:srgbClr val="666666"/>
                </a:solidFill>
                <a:latin typeface="Calibri" panose="020F0502020204030204" pitchFamily="34" charset="0"/>
                <a:ea typeface="Proxima Nova"/>
                <a:cs typeface="Proxima Nova"/>
              </a:rPr>
              <a:t> &lt; </a:t>
            </a:r>
            <a:r>
              <a:rPr lang="en-IN" sz="1600" dirty="0" err="1">
                <a:solidFill>
                  <a:srgbClr val="666666"/>
                </a:solidFill>
                <a:latin typeface="Calibri" panose="020F0502020204030204" pitchFamily="34" charset="0"/>
                <a:ea typeface="Proxima Nova"/>
                <a:cs typeface="Proxima Nova"/>
              </a:rPr>
              <a:t>RMin</a:t>
            </a:r>
            <a:r>
              <a:rPr lang="en-IN" sz="1600" dirty="0">
                <a:solidFill>
                  <a:srgbClr val="666666"/>
                </a:solidFill>
                <a:latin typeface="Calibri" panose="020F0502020204030204" pitchFamily="34" charset="0"/>
                <a:ea typeface="Proxima Nova"/>
                <a:cs typeface="Proxima Nova"/>
              </a:rPr>
              <a:t> then</a:t>
            </a:r>
          </a:p>
          <a:p>
            <a:pPr algn="just"/>
            <a:r>
              <a:rPr lang="en-IN" sz="1600" dirty="0">
                <a:solidFill>
                  <a:srgbClr val="666666"/>
                </a:solidFill>
                <a:latin typeface="Calibri" panose="020F0502020204030204" pitchFamily="34" charset="0"/>
                <a:ea typeface="Proxima Nova"/>
                <a:cs typeface="Proxima Nova"/>
              </a:rPr>
              <a:t>        // Combine solution</a:t>
            </a:r>
          </a:p>
          <a:p>
            <a:pPr algn="just"/>
            <a:r>
              <a:rPr lang="en-IN" sz="1600" dirty="0">
                <a:solidFill>
                  <a:srgbClr val="666666"/>
                </a:solidFill>
                <a:latin typeface="Calibri" panose="020F0502020204030204" pitchFamily="34" charset="0"/>
                <a:ea typeface="Proxima Nova"/>
                <a:cs typeface="Proxima Nova"/>
              </a:rPr>
              <a:t>        min ← </a:t>
            </a:r>
            <a:r>
              <a:rPr lang="en-IN" sz="1600" dirty="0" err="1">
                <a:solidFill>
                  <a:srgbClr val="666666"/>
                </a:solidFill>
                <a:latin typeface="Calibri" panose="020F0502020204030204" pitchFamily="34" charset="0"/>
                <a:ea typeface="Proxima Nova"/>
                <a:cs typeface="Proxima Nova"/>
              </a:rPr>
              <a:t>LMin</a:t>
            </a:r>
            <a:endParaRPr lang="en-IN" sz="1600" dirty="0">
              <a:solidFill>
                <a:srgbClr val="666666"/>
              </a:solidFill>
              <a:latin typeface="Calibri" panose="020F0502020204030204" pitchFamily="34" charset="0"/>
              <a:ea typeface="Proxima Nova"/>
              <a:cs typeface="Proxima Nova"/>
            </a:endParaRPr>
          </a:p>
          <a:p>
            <a:pPr algn="just"/>
            <a:r>
              <a:rPr lang="en-IN" sz="1600" dirty="0">
                <a:solidFill>
                  <a:srgbClr val="666666"/>
                </a:solidFill>
                <a:latin typeface="Calibri" panose="020F0502020204030204" pitchFamily="34" charset="0"/>
                <a:ea typeface="Proxima Nova"/>
                <a:cs typeface="Proxima Nova"/>
              </a:rPr>
              <a:t>    else</a:t>
            </a:r>
          </a:p>
          <a:p>
            <a:pPr algn="just"/>
            <a:r>
              <a:rPr lang="en-IN" sz="1600" dirty="0">
                <a:solidFill>
                  <a:srgbClr val="666666"/>
                </a:solidFill>
                <a:latin typeface="Calibri" panose="020F0502020204030204" pitchFamily="34" charset="0"/>
                <a:ea typeface="Proxima Nova"/>
                <a:cs typeface="Proxima Nova"/>
              </a:rPr>
              <a:t>        min ← </a:t>
            </a:r>
            <a:r>
              <a:rPr lang="en-IN" sz="1600" dirty="0" err="1">
                <a:solidFill>
                  <a:srgbClr val="666666"/>
                </a:solidFill>
                <a:latin typeface="Calibri" panose="020F0502020204030204" pitchFamily="34" charset="0"/>
                <a:ea typeface="Proxima Nova"/>
                <a:cs typeface="Proxima Nova"/>
              </a:rPr>
              <a:t>RMin</a:t>
            </a:r>
            <a:endParaRPr lang="en-IN" sz="1600" dirty="0">
              <a:solidFill>
                <a:srgbClr val="666666"/>
              </a:solidFill>
              <a:latin typeface="Calibri" panose="020F0502020204030204" pitchFamily="34" charset="0"/>
              <a:ea typeface="Proxima Nova"/>
              <a:cs typeface="Proxima Nova"/>
            </a:endParaRPr>
          </a:p>
          <a:p>
            <a:pPr algn="just"/>
            <a:r>
              <a:rPr lang="en-IN" sz="1600" dirty="0">
                <a:solidFill>
                  <a:srgbClr val="666666"/>
                </a:solidFill>
                <a:latin typeface="Calibri" panose="020F0502020204030204" pitchFamily="34" charset="0"/>
                <a:ea typeface="Proxima Nova"/>
                <a:cs typeface="Proxima Nova"/>
              </a:rPr>
              <a:t>    end</a:t>
            </a:r>
          </a:p>
          <a:p>
            <a:pPr algn="just"/>
            <a:r>
              <a:rPr lang="en-IN" sz="1600" dirty="0">
                <a:solidFill>
                  <a:srgbClr val="666666"/>
                </a:solidFill>
                <a:latin typeface="Calibri" panose="020F0502020204030204" pitchFamily="34" charset="0"/>
                <a:ea typeface="Proxima Nova"/>
                <a:cs typeface="Proxima Nova"/>
              </a:rPr>
              <a:t>    return (min, max)</a:t>
            </a:r>
          </a:p>
          <a:p>
            <a:pPr algn="just"/>
            <a:r>
              <a:rPr lang="en-IN" sz="1600" dirty="0">
                <a:solidFill>
                  <a:srgbClr val="666666"/>
                </a:solidFill>
                <a:latin typeface="Calibri" panose="020F0502020204030204" pitchFamily="34" charset="0"/>
                <a:ea typeface="Proxima Nova"/>
                <a:cs typeface="Proxima Nova"/>
              </a:rPr>
              <a:t>end</a:t>
            </a:r>
          </a:p>
        </p:txBody>
      </p:sp>
    </p:spTree>
    <p:extLst>
      <p:ext uri="{BB962C8B-B14F-4D97-AF65-F5344CB8AC3E}">
        <p14:creationId xmlns:p14="http://schemas.microsoft.com/office/powerpoint/2010/main" val="3437498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300" dirty="0">
                <a:solidFill>
                  <a:schemeClr val="lt1"/>
                </a:solidFill>
                <a:latin typeface="Proxima Nova" panose="020B0604020202020204" charset="0"/>
                <a:ea typeface="Proxima Nova"/>
                <a:cs typeface="Proxima Nova"/>
              </a:rPr>
              <a:t>MAX-MIN PROBLEM</a:t>
            </a:r>
          </a:p>
        </p:txBody>
      </p:sp>
      <p:pic>
        <p:nvPicPr>
          <p:cNvPr id="2" name="Picture 1"/>
          <p:cNvPicPr>
            <a:picLocks noChangeAspect="1"/>
          </p:cNvPicPr>
          <p:nvPr/>
        </p:nvPicPr>
        <p:blipFill>
          <a:blip r:embed="rId6"/>
          <a:stretch>
            <a:fillRect/>
          </a:stretch>
        </p:blipFill>
        <p:spPr>
          <a:xfrm>
            <a:off x="2483295" y="817718"/>
            <a:ext cx="3971925" cy="4166275"/>
          </a:xfrm>
          <a:prstGeom prst="rect">
            <a:avLst/>
          </a:prstGeom>
        </p:spPr>
      </p:pic>
    </p:spTree>
    <p:extLst>
      <p:ext uri="{BB962C8B-B14F-4D97-AF65-F5344CB8AC3E}">
        <p14:creationId xmlns:p14="http://schemas.microsoft.com/office/powerpoint/2010/main" val="22061869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300" dirty="0">
                <a:solidFill>
                  <a:schemeClr val="lt1"/>
                </a:solidFill>
                <a:latin typeface="Proxima Nova" panose="020B0604020202020204" charset="0"/>
                <a:ea typeface="Proxima Nova"/>
                <a:cs typeface="Proxima Nova"/>
              </a:rPr>
              <a:t>MAX-MIN PROBLEM</a:t>
            </a:r>
          </a:p>
        </p:txBody>
      </p:sp>
      <p:sp>
        <p:nvSpPr>
          <p:cNvPr id="99" name="Google Shape;99;p17"/>
          <p:cNvSpPr txBox="1"/>
          <p:nvPr/>
        </p:nvSpPr>
        <p:spPr>
          <a:xfrm>
            <a:off x="421240" y="843689"/>
            <a:ext cx="8609744" cy="3631733"/>
          </a:xfrm>
          <a:prstGeom prst="rect">
            <a:avLst/>
          </a:prstGeom>
          <a:noFill/>
          <a:ln>
            <a:noFill/>
          </a:ln>
        </p:spPr>
        <p:txBody>
          <a:bodyPr spcFirstLastPara="1" wrap="square" lIns="91425" tIns="91425" rIns="91425" bIns="91425" anchor="t" anchorCtr="0">
            <a:spAutoFit/>
          </a:bodyPr>
          <a:lstStyle/>
          <a:p>
            <a:pPr algn="just"/>
            <a:r>
              <a:rPr lang="en-IN" sz="1600" b="1" dirty="0">
                <a:solidFill>
                  <a:srgbClr val="666666"/>
                </a:solidFill>
                <a:latin typeface="Calibri" panose="020F0502020204030204" pitchFamily="34" charset="0"/>
                <a:ea typeface="Proxima Nova"/>
                <a:cs typeface="Proxima Nova"/>
              </a:rPr>
              <a:t>Complexity analysis</a:t>
            </a:r>
          </a:p>
          <a:p>
            <a:pPr algn="just"/>
            <a:r>
              <a:rPr lang="en-IN" sz="1600" dirty="0">
                <a:solidFill>
                  <a:srgbClr val="666666"/>
                </a:solidFill>
                <a:latin typeface="Calibri" panose="020F0502020204030204" pitchFamily="34" charset="0"/>
                <a:ea typeface="Proxima Nova"/>
                <a:cs typeface="Proxima Nova"/>
              </a:rPr>
              <a:t>The conventional algorithm takes 2(n – 1) comparisons in worst, best and average case.</a:t>
            </a:r>
          </a:p>
          <a:p>
            <a:pPr algn="just"/>
            <a:endParaRPr lang="en-IN" sz="1600" dirty="0">
              <a:solidFill>
                <a:srgbClr val="666666"/>
              </a:solidFill>
              <a:latin typeface="Calibri" panose="020F0502020204030204" pitchFamily="34" charset="0"/>
              <a:ea typeface="Proxima Nova"/>
              <a:cs typeface="Proxima Nova"/>
            </a:endParaRPr>
          </a:p>
          <a:p>
            <a:pPr algn="just"/>
            <a:r>
              <a:rPr lang="en-IN" sz="1600" dirty="0">
                <a:solidFill>
                  <a:srgbClr val="666666"/>
                </a:solidFill>
                <a:latin typeface="Calibri" panose="020F0502020204030204" pitchFamily="34" charset="0"/>
                <a:ea typeface="Proxima Nova"/>
                <a:cs typeface="Proxima Nova"/>
              </a:rPr>
              <a:t>DC_MAXMIN does two comparisons to determine the minimum and maximum element and creates two problems of size n/2, so the recurrence can be formulated as</a:t>
            </a:r>
          </a:p>
          <a:p>
            <a:pPr algn="just"/>
            <a:endParaRPr lang="en-IN" sz="1600" dirty="0">
              <a:solidFill>
                <a:srgbClr val="666666"/>
              </a:solidFill>
              <a:latin typeface="Calibri" panose="020F0502020204030204" pitchFamily="34" charset="0"/>
              <a:ea typeface="Proxima Nova"/>
              <a:cs typeface="Proxima Nova"/>
            </a:endParaRPr>
          </a:p>
          <a:p>
            <a:pPr algn="just"/>
            <a:r>
              <a:rPr lang="en-IN" sz="1600" dirty="0">
                <a:solidFill>
                  <a:srgbClr val="666666"/>
                </a:solidFill>
                <a:latin typeface="Calibri" panose="020F0502020204030204" pitchFamily="34" charset="0"/>
                <a:ea typeface="Proxima Nova"/>
                <a:cs typeface="Proxima Nova"/>
              </a:rPr>
              <a:t>T(n) = 0, if n = 1</a:t>
            </a:r>
          </a:p>
          <a:p>
            <a:pPr algn="just"/>
            <a:r>
              <a:rPr lang="en-IN" sz="1600" dirty="0">
                <a:solidFill>
                  <a:srgbClr val="666666"/>
                </a:solidFill>
                <a:latin typeface="Calibri" panose="020F0502020204030204" pitchFamily="34" charset="0"/>
                <a:ea typeface="Proxima Nova"/>
                <a:cs typeface="Proxima Nova"/>
              </a:rPr>
              <a:t>T(n) = 1, if n = 2</a:t>
            </a:r>
          </a:p>
          <a:p>
            <a:pPr algn="just"/>
            <a:r>
              <a:rPr lang="en-IN" sz="1600" dirty="0">
                <a:solidFill>
                  <a:srgbClr val="666666"/>
                </a:solidFill>
                <a:latin typeface="Calibri" panose="020F0502020204030204" pitchFamily="34" charset="0"/>
                <a:ea typeface="Proxima Nova"/>
                <a:cs typeface="Proxima Nova"/>
              </a:rPr>
              <a:t>T(n) = 2T(n/2) + 2, if n &gt; 2</a:t>
            </a:r>
          </a:p>
          <a:p>
            <a:pPr algn="just"/>
            <a:endParaRPr lang="en-IN" sz="1600" dirty="0">
              <a:solidFill>
                <a:srgbClr val="666666"/>
              </a:solidFill>
              <a:latin typeface="Calibri" panose="020F0502020204030204" pitchFamily="34" charset="0"/>
              <a:ea typeface="Proxima Nova"/>
              <a:cs typeface="Proxima Nova"/>
            </a:endParaRPr>
          </a:p>
          <a:p>
            <a:pPr algn="just"/>
            <a:r>
              <a:rPr lang="en-IN" sz="1600" dirty="0">
                <a:solidFill>
                  <a:srgbClr val="666666"/>
                </a:solidFill>
                <a:latin typeface="Calibri" panose="020F0502020204030204" pitchFamily="34" charset="0"/>
                <a:ea typeface="Proxima Nova"/>
                <a:cs typeface="Proxima Nova"/>
              </a:rPr>
              <a:t>Let us solve this equation using interactive approach.</a:t>
            </a:r>
          </a:p>
          <a:p>
            <a:pPr algn="just"/>
            <a:r>
              <a:rPr lang="en-IN" sz="1600" dirty="0">
                <a:solidFill>
                  <a:srgbClr val="666666"/>
                </a:solidFill>
                <a:latin typeface="Calibri" panose="020F0502020204030204" pitchFamily="34" charset="0"/>
                <a:ea typeface="Proxima Nova"/>
                <a:cs typeface="Proxima Nova"/>
              </a:rPr>
              <a:t>T(n) = 2T(n/2) + 2 … (1)</a:t>
            </a:r>
          </a:p>
          <a:p>
            <a:pPr algn="just"/>
            <a:endParaRPr lang="en-IN" sz="1600" dirty="0">
              <a:solidFill>
                <a:srgbClr val="666666"/>
              </a:solidFill>
              <a:latin typeface="Calibri" panose="020F0502020204030204" pitchFamily="34" charset="0"/>
              <a:ea typeface="Proxima Nova"/>
              <a:cs typeface="Proxima Nova"/>
            </a:endParaRPr>
          </a:p>
          <a:p>
            <a:pPr algn="just"/>
            <a:r>
              <a:rPr lang="en-IN" sz="1600" dirty="0">
                <a:solidFill>
                  <a:srgbClr val="666666"/>
                </a:solidFill>
                <a:latin typeface="Calibri" panose="020F0502020204030204" pitchFamily="34" charset="0"/>
                <a:ea typeface="Proxima Nova"/>
                <a:cs typeface="Proxima Nova"/>
              </a:rPr>
              <a:t>By substituting n by (n / 2) in Equation (1)</a:t>
            </a:r>
          </a:p>
        </p:txBody>
      </p:sp>
    </p:spTree>
    <p:extLst>
      <p:ext uri="{BB962C8B-B14F-4D97-AF65-F5344CB8AC3E}">
        <p14:creationId xmlns:p14="http://schemas.microsoft.com/office/powerpoint/2010/main" val="18928728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300" dirty="0">
                <a:solidFill>
                  <a:schemeClr val="lt1"/>
                </a:solidFill>
                <a:latin typeface="Proxima Nova" panose="020B0604020202020204" charset="0"/>
                <a:ea typeface="Proxima Nova"/>
                <a:cs typeface="Proxima Nova"/>
              </a:rPr>
              <a:t>MAX-MIN PROBLEM</a:t>
            </a:r>
          </a:p>
        </p:txBody>
      </p:sp>
      <p:sp>
        <p:nvSpPr>
          <p:cNvPr id="99" name="Google Shape;99;p17"/>
          <p:cNvSpPr txBox="1"/>
          <p:nvPr/>
        </p:nvSpPr>
        <p:spPr>
          <a:xfrm>
            <a:off x="421240" y="843689"/>
            <a:ext cx="8609744" cy="3385512"/>
          </a:xfrm>
          <a:prstGeom prst="rect">
            <a:avLst/>
          </a:prstGeom>
          <a:noFill/>
          <a:ln>
            <a:noFill/>
          </a:ln>
        </p:spPr>
        <p:txBody>
          <a:bodyPr spcFirstLastPara="1" wrap="square" lIns="91425" tIns="91425" rIns="91425" bIns="91425" anchor="t" anchorCtr="0">
            <a:spAutoFit/>
          </a:bodyPr>
          <a:lstStyle/>
          <a:p>
            <a:pPr algn="just"/>
            <a:r>
              <a:rPr lang="en-IN" sz="1600" dirty="0">
                <a:solidFill>
                  <a:srgbClr val="666666"/>
                </a:solidFill>
                <a:latin typeface="Calibri" panose="020F0502020204030204" pitchFamily="34" charset="0"/>
                <a:ea typeface="Proxima Nova"/>
                <a:cs typeface="Proxima Nova"/>
              </a:rPr>
              <a:t>T(n/2) = 2T(n/4) + 2</a:t>
            </a:r>
          </a:p>
          <a:p>
            <a:pPr algn="just"/>
            <a:endParaRPr lang="en-IN" sz="1600" dirty="0">
              <a:solidFill>
                <a:srgbClr val="666666"/>
              </a:solidFill>
              <a:latin typeface="Calibri" panose="020F0502020204030204" pitchFamily="34" charset="0"/>
              <a:ea typeface="Proxima Nova"/>
              <a:cs typeface="Proxima Nova"/>
            </a:endParaRPr>
          </a:p>
          <a:p>
            <a:pPr algn="just"/>
            <a:r>
              <a:rPr lang="en-IN" sz="1600" dirty="0">
                <a:solidFill>
                  <a:srgbClr val="666666"/>
                </a:solidFill>
                <a:latin typeface="Calibri" panose="020F0502020204030204" pitchFamily="34" charset="0"/>
                <a:ea typeface="Proxima Nova"/>
                <a:cs typeface="Proxima Nova"/>
              </a:rPr>
              <a:t>⇒ T(n) = 2(2T(n/4) + 2) + 2 </a:t>
            </a:r>
          </a:p>
          <a:p>
            <a:pPr algn="just"/>
            <a:endParaRPr lang="en-IN" sz="1600" dirty="0">
              <a:solidFill>
                <a:srgbClr val="666666"/>
              </a:solidFill>
              <a:latin typeface="Calibri" panose="020F0502020204030204" pitchFamily="34" charset="0"/>
              <a:ea typeface="Proxima Nova"/>
              <a:cs typeface="Proxima Nova"/>
            </a:endParaRPr>
          </a:p>
          <a:p>
            <a:pPr algn="just"/>
            <a:r>
              <a:rPr lang="en-IN" sz="1600" dirty="0">
                <a:solidFill>
                  <a:srgbClr val="666666"/>
                </a:solidFill>
                <a:latin typeface="Calibri" panose="020F0502020204030204" pitchFamily="34" charset="0"/>
                <a:ea typeface="Proxima Nova"/>
                <a:cs typeface="Proxima Nova"/>
              </a:rPr>
              <a:t>=  4T(n/4) + 4 + 2 … (2)</a:t>
            </a:r>
          </a:p>
          <a:p>
            <a:pPr algn="just"/>
            <a:endParaRPr lang="en-IN" sz="1600" dirty="0">
              <a:solidFill>
                <a:srgbClr val="666666"/>
              </a:solidFill>
              <a:latin typeface="Calibri" panose="020F0502020204030204" pitchFamily="34" charset="0"/>
              <a:ea typeface="Proxima Nova"/>
              <a:cs typeface="Proxima Nova"/>
            </a:endParaRPr>
          </a:p>
          <a:p>
            <a:pPr algn="just"/>
            <a:r>
              <a:rPr lang="en-IN" sz="1600" dirty="0">
                <a:solidFill>
                  <a:srgbClr val="666666"/>
                </a:solidFill>
                <a:latin typeface="Calibri" panose="020F0502020204030204" pitchFamily="34" charset="0"/>
                <a:ea typeface="Proxima Nova"/>
                <a:cs typeface="Proxima Nova"/>
              </a:rPr>
              <a:t>By substituting n by n/4 in Equation (1),</a:t>
            </a:r>
          </a:p>
          <a:p>
            <a:pPr algn="just"/>
            <a:r>
              <a:rPr lang="en-IN" sz="1600" dirty="0">
                <a:solidFill>
                  <a:srgbClr val="666666"/>
                </a:solidFill>
                <a:latin typeface="Calibri" panose="020F0502020204030204" pitchFamily="34" charset="0"/>
                <a:ea typeface="Proxima Nova"/>
                <a:cs typeface="Proxima Nova"/>
              </a:rPr>
              <a:t>T(n/4) = 2T(n/8) + 2</a:t>
            </a:r>
          </a:p>
          <a:p>
            <a:pPr algn="just"/>
            <a:endParaRPr lang="en-IN" sz="1600" dirty="0">
              <a:solidFill>
                <a:srgbClr val="666666"/>
              </a:solidFill>
              <a:latin typeface="Calibri" panose="020F0502020204030204" pitchFamily="34" charset="0"/>
              <a:ea typeface="Proxima Nova"/>
              <a:cs typeface="Proxima Nova"/>
            </a:endParaRPr>
          </a:p>
          <a:p>
            <a:pPr algn="just"/>
            <a:r>
              <a:rPr lang="en-IN" sz="1600" dirty="0">
                <a:solidFill>
                  <a:srgbClr val="666666"/>
                </a:solidFill>
                <a:latin typeface="Calibri" panose="020F0502020204030204" pitchFamily="34" charset="0"/>
                <a:ea typeface="Proxima Nova"/>
                <a:cs typeface="Proxima Nova"/>
              </a:rPr>
              <a:t>Substitute it in Equation (1),</a:t>
            </a:r>
          </a:p>
          <a:p>
            <a:pPr algn="just"/>
            <a:r>
              <a:rPr lang="en-IN" sz="1600" dirty="0">
                <a:solidFill>
                  <a:srgbClr val="666666"/>
                </a:solidFill>
                <a:latin typeface="Calibri" panose="020F0502020204030204" pitchFamily="34" charset="0"/>
                <a:ea typeface="Proxima Nova"/>
                <a:cs typeface="Proxima Nova"/>
              </a:rPr>
              <a:t>T(n) = 4[2T(n/8) + 2] + 4 + 2</a:t>
            </a:r>
          </a:p>
          <a:p>
            <a:pPr algn="just"/>
            <a:r>
              <a:rPr lang="en-IN" sz="1600" dirty="0">
                <a:solidFill>
                  <a:srgbClr val="666666"/>
                </a:solidFill>
                <a:latin typeface="Calibri" panose="020F0502020204030204" pitchFamily="34" charset="0"/>
                <a:ea typeface="Proxima Nova"/>
                <a:cs typeface="Proxima Nova"/>
              </a:rPr>
              <a:t>        = 8T(n/8) + 8 + 4 + 2</a:t>
            </a:r>
          </a:p>
          <a:p>
            <a:pPr algn="just"/>
            <a:r>
              <a:rPr lang="en-IN" sz="1600" dirty="0">
                <a:solidFill>
                  <a:srgbClr val="666666"/>
                </a:solidFill>
                <a:latin typeface="Calibri" panose="020F0502020204030204" pitchFamily="34" charset="0"/>
                <a:ea typeface="Proxima Nova"/>
                <a:cs typeface="Proxima Nova"/>
              </a:rPr>
              <a:t>        = 2^3 T(n/2^3) + 2^3 + 2^2 + 2^1</a:t>
            </a:r>
          </a:p>
        </p:txBody>
      </p:sp>
    </p:spTree>
    <p:extLst>
      <p:ext uri="{BB962C8B-B14F-4D97-AF65-F5344CB8AC3E}">
        <p14:creationId xmlns:p14="http://schemas.microsoft.com/office/powerpoint/2010/main" val="748183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300" dirty="0">
                <a:solidFill>
                  <a:schemeClr val="lt1"/>
                </a:solidFill>
                <a:latin typeface="Proxima Nova" panose="020B0604020202020204" charset="0"/>
                <a:ea typeface="Proxima Nova"/>
                <a:cs typeface="Proxima Nova"/>
              </a:rPr>
              <a:t>MAX-MIN PROBLEM</a:t>
            </a:r>
          </a:p>
        </p:txBody>
      </p:sp>
      <p:sp>
        <p:nvSpPr>
          <p:cNvPr id="99" name="Google Shape;99;p17"/>
          <p:cNvSpPr txBox="1"/>
          <p:nvPr/>
        </p:nvSpPr>
        <p:spPr>
          <a:xfrm>
            <a:off x="421240" y="843689"/>
            <a:ext cx="8609744" cy="430857"/>
          </a:xfrm>
          <a:prstGeom prst="rect">
            <a:avLst/>
          </a:prstGeom>
          <a:noFill/>
          <a:ln>
            <a:noFill/>
          </a:ln>
        </p:spPr>
        <p:txBody>
          <a:bodyPr spcFirstLastPara="1" wrap="square" lIns="91425" tIns="91425" rIns="91425" bIns="91425" anchor="t" anchorCtr="0">
            <a:spAutoFit/>
          </a:bodyPr>
          <a:lstStyle/>
          <a:p>
            <a:pPr algn="just"/>
            <a:r>
              <a:rPr lang="en-IN" sz="1600" dirty="0">
                <a:solidFill>
                  <a:srgbClr val="666666"/>
                </a:solidFill>
                <a:latin typeface="Calibri" panose="020F0502020204030204" pitchFamily="34" charset="0"/>
                <a:ea typeface="Proxima Nova"/>
                <a:cs typeface="Proxima Nova"/>
              </a:rPr>
              <a:t>After k – 1 iterations</a:t>
            </a:r>
          </a:p>
        </p:txBody>
      </p:sp>
      <p:pic>
        <p:nvPicPr>
          <p:cNvPr id="3" name="Picture 2"/>
          <p:cNvPicPr>
            <a:picLocks noChangeAspect="1"/>
          </p:cNvPicPr>
          <p:nvPr/>
        </p:nvPicPr>
        <p:blipFill>
          <a:blip r:embed="rId6"/>
          <a:stretch>
            <a:fillRect/>
          </a:stretch>
        </p:blipFill>
        <p:spPr>
          <a:xfrm>
            <a:off x="2629279" y="817718"/>
            <a:ext cx="5481883" cy="3944591"/>
          </a:xfrm>
          <a:prstGeom prst="rect">
            <a:avLst/>
          </a:prstGeom>
        </p:spPr>
      </p:pic>
    </p:spTree>
    <p:extLst>
      <p:ext uri="{BB962C8B-B14F-4D97-AF65-F5344CB8AC3E}">
        <p14:creationId xmlns:p14="http://schemas.microsoft.com/office/powerpoint/2010/main" val="36777235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53968"/>
          </a:xfrm>
          <a:prstGeom prst="rect">
            <a:avLst/>
          </a:prstGeom>
          <a:noFill/>
          <a:ln>
            <a:noFill/>
          </a:ln>
        </p:spPr>
        <p:txBody>
          <a:bodyPr spcFirstLastPara="1" wrap="square" lIns="91425" tIns="91425" rIns="91425" bIns="91425" anchor="t" anchorCtr="0">
            <a:spAutoFit/>
          </a:bodyPr>
          <a:lstStyle/>
          <a:p>
            <a:r>
              <a:rPr lang="en-IN" sz="2300" dirty="0">
                <a:solidFill>
                  <a:schemeClr val="lt1"/>
                </a:solidFill>
                <a:latin typeface="Proxima Nova" panose="020B0604020202020204" charset="0"/>
                <a:ea typeface="Proxima Nova"/>
                <a:cs typeface="Proxima Nova"/>
              </a:rPr>
              <a:t>MAX-MIN PROBLEM</a:t>
            </a:r>
          </a:p>
        </p:txBody>
      </p:sp>
      <p:sp>
        <p:nvSpPr>
          <p:cNvPr id="99" name="Google Shape;99;p17"/>
          <p:cNvSpPr txBox="1"/>
          <p:nvPr/>
        </p:nvSpPr>
        <p:spPr>
          <a:xfrm>
            <a:off x="421240" y="843689"/>
            <a:ext cx="8609744" cy="677078"/>
          </a:xfrm>
          <a:prstGeom prst="rect">
            <a:avLst/>
          </a:prstGeom>
          <a:noFill/>
          <a:ln>
            <a:noFill/>
          </a:ln>
        </p:spPr>
        <p:txBody>
          <a:bodyPr spcFirstLastPara="1" wrap="square" lIns="91425" tIns="91425" rIns="91425" bIns="91425" anchor="t" anchorCtr="0">
            <a:spAutoFit/>
          </a:bodyPr>
          <a:lstStyle/>
          <a:p>
            <a:pPr algn="just"/>
            <a:r>
              <a:rPr lang="en-IN" sz="1600" dirty="0">
                <a:solidFill>
                  <a:srgbClr val="666666"/>
                </a:solidFill>
                <a:latin typeface="Calibri" panose="020F0502020204030204" pitchFamily="34" charset="0"/>
                <a:ea typeface="Proxima Nova"/>
                <a:cs typeface="Proxima Nova"/>
              </a:rPr>
              <a:t>It can be observed that divide and conquer approach does only [(3n/2) – 2] comparisons compared to 2(n – 1) comparisons of the conventional approach. </a:t>
            </a:r>
          </a:p>
        </p:txBody>
      </p:sp>
    </p:spTree>
    <p:extLst>
      <p:ext uri="{BB962C8B-B14F-4D97-AF65-F5344CB8AC3E}">
        <p14:creationId xmlns:p14="http://schemas.microsoft.com/office/powerpoint/2010/main" val="2426377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5" y="134250"/>
            <a:ext cx="1743600" cy="53857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300" dirty="0">
                <a:solidFill>
                  <a:schemeClr val="lt1"/>
                </a:solidFill>
                <a:latin typeface="Proxima Nova" panose="020B0604020202020204" charset="0"/>
                <a:ea typeface="Proxima Nova"/>
                <a:cs typeface="Proxima Nova"/>
                <a:sym typeface="Proxima Nova"/>
              </a:rPr>
              <a:t>OUTLINE</a:t>
            </a:r>
            <a:endParaRPr sz="2300" dirty="0">
              <a:solidFill>
                <a:schemeClr val="lt1"/>
              </a:solidFill>
              <a:latin typeface="Proxima Nova"/>
              <a:ea typeface="Proxima Nova"/>
              <a:cs typeface="Proxima Nova"/>
              <a:sym typeface="Proxima Nova"/>
            </a:endParaRPr>
          </a:p>
        </p:txBody>
      </p:sp>
      <p:sp>
        <p:nvSpPr>
          <p:cNvPr id="99" name="Google Shape;99;p17"/>
          <p:cNvSpPr txBox="1"/>
          <p:nvPr/>
        </p:nvSpPr>
        <p:spPr>
          <a:xfrm>
            <a:off x="645925" y="992003"/>
            <a:ext cx="8212950" cy="3877954"/>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r>
              <a:rPr lang="en-IN" sz="1600" b="1" dirty="0">
                <a:solidFill>
                  <a:srgbClr val="666666"/>
                </a:solidFill>
                <a:latin typeface="Proxima Nova"/>
                <a:ea typeface="Proxima Nova"/>
                <a:cs typeface="Proxima Nova"/>
              </a:rPr>
              <a:t>Introduction</a:t>
            </a:r>
          </a:p>
          <a:p>
            <a:pPr marL="285750" indent="-285750">
              <a:buFont typeface="Arial" panose="020B0604020202020204" pitchFamily="34" charset="0"/>
              <a:buChar char="•"/>
            </a:pPr>
            <a:endParaRPr lang="en-IN" sz="1600" b="1"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a:solidFill>
                  <a:srgbClr val="666666"/>
                </a:solidFill>
                <a:latin typeface="Proxima Nova"/>
                <a:ea typeface="Proxima Nova"/>
                <a:cs typeface="Proxima Nova"/>
              </a:rPr>
              <a:t>Problem Solving using divide and conquer algorithm</a:t>
            </a:r>
          </a:p>
          <a:p>
            <a:pPr marL="285750" indent="-285750">
              <a:buFont typeface="Arial" panose="020B0604020202020204" pitchFamily="34" charset="0"/>
              <a:buChar char="•"/>
            </a:pPr>
            <a:endParaRPr lang="en-IN" sz="1600" b="1"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a:solidFill>
                  <a:srgbClr val="666666"/>
                </a:solidFill>
                <a:latin typeface="Proxima Nova"/>
                <a:ea typeface="Proxima Nova"/>
                <a:cs typeface="Proxima Nova"/>
              </a:rPr>
              <a:t>Binary Search</a:t>
            </a:r>
          </a:p>
          <a:p>
            <a:pPr marL="285750" indent="-285750">
              <a:buFont typeface="Arial" panose="020B0604020202020204" pitchFamily="34" charset="0"/>
              <a:buChar char="•"/>
            </a:pPr>
            <a:endParaRPr lang="en-IN" sz="1600" b="1"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a:solidFill>
                  <a:srgbClr val="666666"/>
                </a:solidFill>
                <a:latin typeface="Proxima Nova"/>
                <a:ea typeface="Proxima Nova"/>
                <a:cs typeface="Proxima Nova"/>
              </a:rPr>
              <a:t>Multiplying large Integers Problem,</a:t>
            </a:r>
          </a:p>
          <a:p>
            <a:endParaRPr lang="en-IN" sz="1600" b="1"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a:solidFill>
                  <a:srgbClr val="666666"/>
                </a:solidFill>
                <a:latin typeface="Proxima Nova"/>
                <a:ea typeface="Proxima Nova"/>
                <a:cs typeface="Proxima Nova"/>
              </a:rPr>
              <a:t>Sorting Algorithms (Merge Sort , Quick Sort)</a:t>
            </a:r>
          </a:p>
          <a:p>
            <a:pPr marL="285750" indent="-285750">
              <a:buFont typeface="Arial" panose="020B0604020202020204" pitchFamily="34" charset="0"/>
              <a:buChar char="•"/>
            </a:pPr>
            <a:endParaRPr lang="en-IN" sz="1600" b="1"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a:solidFill>
                  <a:srgbClr val="666666"/>
                </a:solidFill>
                <a:latin typeface="Proxima Nova"/>
                <a:ea typeface="Proxima Nova"/>
                <a:cs typeface="Proxima Nova"/>
              </a:rPr>
              <a:t>Max-Min problem</a:t>
            </a:r>
          </a:p>
          <a:p>
            <a:endParaRPr lang="en-IN" sz="1600" b="1"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a:solidFill>
                  <a:srgbClr val="666666"/>
                </a:solidFill>
                <a:latin typeface="Proxima Nova"/>
                <a:ea typeface="Proxima Nova"/>
                <a:cs typeface="Proxima Nova"/>
              </a:rPr>
              <a:t>Matrix Multiplication</a:t>
            </a:r>
          </a:p>
          <a:p>
            <a:pPr marL="285750" indent="-285750">
              <a:buFont typeface="Arial" panose="020B0604020202020204" pitchFamily="34" charset="0"/>
              <a:buChar char="•"/>
            </a:pPr>
            <a:endParaRPr lang="en-IN" sz="1600" b="1" dirty="0">
              <a:solidFill>
                <a:srgbClr val="666666"/>
              </a:solidFill>
              <a:latin typeface="Proxima Nova"/>
              <a:ea typeface="Proxima Nova"/>
              <a:cs typeface="Proxima Nova"/>
            </a:endParaRPr>
          </a:p>
          <a:p>
            <a:pPr marL="285750" indent="-285750">
              <a:buFont typeface="Arial" panose="020B0604020202020204" pitchFamily="34" charset="0"/>
              <a:buChar char="•"/>
            </a:pPr>
            <a:r>
              <a:rPr lang="en-IN" sz="1600" b="1" dirty="0">
                <a:solidFill>
                  <a:srgbClr val="666666"/>
                </a:solidFill>
                <a:latin typeface="Proxima Nova"/>
                <a:ea typeface="Proxima Nova"/>
                <a:cs typeface="Proxima Nova"/>
              </a:rPr>
              <a:t>Exponential</a:t>
            </a:r>
          </a:p>
        </p:txBody>
      </p:sp>
    </p:spTree>
    <p:extLst>
      <p:ext uri="{BB962C8B-B14F-4D97-AF65-F5344CB8AC3E}">
        <p14:creationId xmlns:p14="http://schemas.microsoft.com/office/powerpoint/2010/main" val="1089402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645925" y="992003"/>
            <a:ext cx="8212950" cy="2677626"/>
          </a:xfrm>
          <a:prstGeom prst="rect">
            <a:avLst/>
          </a:prstGeom>
          <a:noFill/>
          <a:ln>
            <a:noFill/>
          </a:ln>
        </p:spPr>
        <p:txBody>
          <a:bodyPr spcFirstLastPara="1" wrap="square" lIns="91425" tIns="91425" rIns="91425" bIns="91425" anchor="t" anchorCtr="0">
            <a:spAutoFit/>
          </a:bodyPr>
          <a:lstStyle/>
          <a:p>
            <a:pPr algn="just"/>
            <a:r>
              <a:rPr lang="en-IN" sz="1800" dirty="0">
                <a:solidFill>
                  <a:srgbClr val="666666"/>
                </a:solidFill>
                <a:latin typeface="Proxima Nova"/>
                <a:ea typeface="Proxima Nova"/>
                <a:cs typeface="Proxima Nova"/>
              </a:rPr>
              <a:t>A divide and conquer is a strategy of solving a large problem by</a:t>
            </a:r>
          </a:p>
          <a:p>
            <a:pPr marL="285750" indent="-285750" algn="just">
              <a:buFont typeface="Arial" panose="020B0604020202020204" pitchFamily="34" charset="0"/>
              <a:buChar char="•"/>
            </a:pPr>
            <a:endParaRPr lang="en-IN" sz="1800" dirty="0">
              <a:solidFill>
                <a:srgbClr val="666666"/>
              </a:solidFill>
              <a:latin typeface="Proxima Nova"/>
              <a:ea typeface="Proxima Nova"/>
              <a:cs typeface="Proxima Nova"/>
            </a:endParaRPr>
          </a:p>
          <a:p>
            <a:pPr algn="just"/>
            <a:r>
              <a:rPr lang="en-IN" sz="1800" b="1" dirty="0">
                <a:solidFill>
                  <a:srgbClr val="666666"/>
                </a:solidFill>
                <a:latin typeface="Proxima Nova"/>
                <a:ea typeface="Proxima Nova"/>
                <a:cs typeface="Proxima Nova"/>
              </a:rPr>
              <a:t>Divide</a:t>
            </a:r>
            <a:r>
              <a:rPr lang="en-IN" sz="1800" dirty="0">
                <a:solidFill>
                  <a:srgbClr val="666666"/>
                </a:solidFill>
                <a:latin typeface="Proxima Nova"/>
                <a:ea typeface="Proxima Nova"/>
                <a:cs typeface="Proxima Nova"/>
              </a:rPr>
              <a:t>: Divide the given problem into sub-problems using recursion.</a:t>
            </a:r>
          </a:p>
          <a:p>
            <a:pPr algn="just"/>
            <a:endParaRPr lang="en-IN" sz="1800" dirty="0">
              <a:solidFill>
                <a:srgbClr val="666666"/>
              </a:solidFill>
              <a:latin typeface="Proxima Nova"/>
              <a:ea typeface="Proxima Nova"/>
              <a:cs typeface="Proxima Nova"/>
            </a:endParaRPr>
          </a:p>
          <a:p>
            <a:pPr algn="just"/>
            <a:r>
              <a:rPr lang="en-IN" sz="1800" b="1" dirty="0">
                <a:solidFill>
                  <a:srgbClr val="666666"/>
                </a:solidFill>
                <a:latin typeface="Proxima Nova"/>
                <a:ea typeface="Proxima Nova"/>
                <a:cs typeface="Proxima Nova"/>
              </a:rPr>
              <a:t>Conquer</a:t>
            </a:r>
            <a:r>
              <a:rPr lang="en-IN" sz="1800" dirty="0">
                <a:solidFill>
                  <a:srgbClr val="666666"/>
                </a:solidFill>
                <a:latin typeface="Proxima Nova"/>
                <a:ea typeface="Proxima Nova"/>
                <a:cs typeface="Proxima Nova"/>
              </a:rPr>
              <a:t>: Solve the smaller sub-problems recursively. If the sub problem is small enough, then solve it directly.</a:t>
            </a:r>
          </a:p>
          <a:p>
            <a:pPr algn="just"/>
            <a:endParaRPr lang="en-IN" sz="1800" dirty="0">
              <a:solidFill>
                <a:srgbClr val="666666"/>
              </a:solidFill>
              <a:latin typeface="Proxima Nova"/>
              <a:ea typeface="Proxima Nova"/>
              <a:cs typeface="Proxima Nova"/>
            </a:endParaRPr>
          </a:p>
          <a:p>
            <a:pPr algn="just"/>
            <a:r>
              <a:rPr lang="en-IN" sz="1800" b="1" dirty="0">
                <a:solidFill>
                  <a:srgbClr val="666666"/>
                </a:solidFill>
                <a:latin typeface="Proxima Nova"/>
                <a:ea typeface="Proxima Nova"/>
                <a:cs typeface="Proxima Nova"/>
              </a:rPr>
              <a:t>Combine</a:t>
            </a:r>
            <a:r>
              <a:rPr lang="en-IN" sz="1800" dirty="0">
                <a:solidFill>
                  <a:srgbClr val="666666"/>
                </a:solidFill>
                <a:latin typeface="Proxima Nova"/>
                <a:ea typeface="Proxima Nova"/>
                <a:cs typeface="Proxima Nova"/>
              </a:rPr>
              <a:t>: Combine the solutions of the sub-problems that are part of the </a:t>
            </a:r>
          </a:p>
          <a:p>
            <a:pPr algn="just"/>
            <a:r>
              <a:rPr lang="en-IN" sz="1800" dirty="0">
                <a:solidFill>
                  <a:srgbClr val="666666"/>
                </a:solidFill>
                <a:latin typeface="Proxima Nova"/>
                <a:ea typeface="Proxima Nova"/>
                <a:cs typeface="Proxima Nova"/>
              </a:rPr>
              <a:t>recursive process to solve the actual problem.</a:t>
            </a:r>
          </a:p>
        </p:txBody>
      </p:sp>
    </p:spTree>
    <p:extLst>
      <p:ext uri="{BB962C8B-B14F-4D97-AF65-F5344CB8AC3E}">
        <p14:creationId xmlns:p14="http://schemas.microsoft.com/office/powerpoint/2010/main" val="5459850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INTRODUCTION</a:t>
            </a:r>
            <a:endParaRPr lang="en-IN" sz="2300" dirty="0">
              <a:solidFill>
                <a:schemeClr val="lt1"/>
              </a:solidFill>
              <a:latin typeface="Proxima Nova" panose="020B0604020202020204" charset="0"/>
              <a:ea typeface="Proxima Nova"/>
              <a:cs typeface="Proxima Nova"/>
              <a:sym typeface="Proxima Nova"/>
            </a:endParaRPr>
          </a:p>
        </p:txBody>
      </p:sp>
      <p:pic>
        <p:nvPicPr>
          <p:cNvPr id="2" name="Picture 1"/>
          <p:cNvPicPr>
            <a:picLocks noChangeAspect="1"/>
          </p:cNvPicPr>
          <p:nvPr/>
        </p:nvPicPr>
        <p:blipFill>
          <a:blip r:embed="rId6"/>
          <a:stretch>
            <a:fillRect/>
          </a:stretch>
        </p:blipFill>
        <p:spPr>
          <a:xfrm>
            <a:off x="1777483" y="802329"/>
            <a:ext cx="5095875" cy="3933825"/>
          </a:xfrm>
          <a:prstGeom prst="rect">
            <a:avLst/>
          </a:prstGeom>
        </p:spPr>
      </p:pic>
    </p:spTree>
    <p:extLst>
      <p:ext uri="{BB962C8B-B14F-4D97-AF65-F5344CB8AC3E}">
        <p14:creationId xmlns:p14="http://schemas.microsoft.com/office/powerpoint/2010/main" val="31368075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BINARY SEARCH</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645925" y="992003"/>
            <a:ext cx="8212950" cy="3877954"/>
          </a:xfrm>
          <a:prstGeom prst="rect">
            <a:avLst/>
          </a:prstGeom>
          <a:noFill/>
          <a:ln>
            <a:noFill/>
          </a:ln>
        </p:spPr>
        <p:txBody>
          <a:bodyPr spcFirstLastPara="1" wrap="square" lIns="91425" tIns="91425" rIns="91425" bIns="91425" anchor="t" anchorCtr="0">
            <a:spAutoFit/>
          </a:bodyPr>
          <a:lstStyle/>
          <a:p>
            <a:pPr marL="285750" indent="-285750" algn="just">
              <a:buFont typeface="Arial" panose="020B0604020202020204" pitchFamily="34" charset="0"/>
              <a:buChar char="•"/>
            </a:pPr>
            <a:r>
              <a:rPr lang="en-IN" sz="1600" dirty="0">
                <a:solidFill>
                  <a:srgbClr val="666666"/>
                </a:solidFill>
                <a:latin typeface="Proxima Nova"/>
                <a:ea typeface="Proxima Nova"/>
                <a:cs typeface="Proxima Nova"/>
              </a:rPr>
              <a:t>Binary search is used to search the particular element in the list. </a:t>
            </a:r>
          </a:p>
          <a:p>
            <a:pPr marL="285750" indent="-285750" algn="just">
              <a:buFont typeface="Arial" panose="020B0604020202020204" pitchFamily="34" charset="0"/>
              <a:buChar char="•"/>
            </a:pPr>
            <a:endParaRPr lang="en-IN" sz="1600" dirty="0">
              <a:solidFill>
                <a:srgbClr val="666666"/>
              </a:solidFill>
              <a:latin typeface="Proxima Nova"/>
              <a:ea typeface="Proxima Nova"/>
              <a:cs typeface="Proxima Nova"/>
            </a:endParaRPr>
          </a:p>
          <a:p>
            <a:pPr marL="285750" indent="-285750" algn="just">
              <a:buFont typeface="Arial" panose="020B0604020202020204" pitchFamily="34" charset="0"/>
              <a:buChar char="•"/>
            </a:pPr>
            <a:r>
              <a:rPr lang="en-IN" sz="1600" dirty="0">
                <a:solidFill>
                  <a:srgbClr val="666666"/>
                </a:solidFill>
                <a:latin typeface="Proxima Nova"/>
                <a:ea typeface="Proxima Nova"/>
                <a:cs typeface="Proxima Nova"/>
              </a:rPr>
              <a:t>If the element is present in the list, then the process is called successful, and the process returns the location of that element. Otherwise, the search is called unsuccessful.</a:t>
            </a:r>
          </a:p>
          <a:p>
            <a:pPr marL="285750" indent="-285750" algn="just">
              <a:buFont typeface="Arial" panose="020B0604020202020204" pitchFamily="34" charset="0"/>
              <a:buChar char="•"/>
            </a:pPr>
            <a:endParaRPr lang="en-IN" sz="1600" dirty="0">
              <a:solidFill>
                <a:srgbClr val="666666"/>
              </a:solidFill>
              <a:latin typeface="Proxima Nova"/>
              <a:ea typeface="Proxima Nova"/>
              <a:cs typeface="Proxima Nova"/>
            </a:endParaRPr>
          </a:p>
          <a:p>
            <a:pPr marL="285750" indent="-285750" algn="just">
              <a:buFont typeface="Arial" panose="020B0604020202020204" pitchFamily="34" charset="0"/>
              <a:buChar char="•"/>
            </a:pPr>
            <a:r>
              <a:rPr lang="en-IN" sz="1600" dirty="0">
                <a:solidFill>
                  <a:srgbClr val="666666"/>
                </a:solidFill>
                <a:latin typeface="Proxima Nova"/>
                <a:ea typeface="Proxima Nova"/>
                <a:cs typeface="Proxima Nova"/>
              </a:rPr>
              <a:t>Binary search follows the divide and conquer approach in which the list is divided into two halves, and the item is compared with the middle element of the list. </a:t>
            </a:r>
          </a:p>
          <a:p>
            <a:pPr marL="285750" indent="-285750" algn="just">
              <a:buFont typeface="Arial" panose="020B0604020202020204" pitchFamily="34" charset="0"/>
              <a:buChar char="•"/>
            </a:pPr>
            <a:endParaRPr lang="en-IN" sz="1600" dirty="0">
              <a:solidFill>
                <a:srgbClr val="666666"/>
              </a:solidFill>
              <a:latin typeface="Proxima Nova"/>
              <a:ea typeface="Proxima Nova"/>
              <a:cs typeface="Proxima Nova"/>
            </a:endParaRPr>
          </a:p>
          <a:p>
            <a:pPr marL="285750" indent="-285750" algn="just">
              <a:buFont typeface="Arial" panose="020B0604020202020204" pitchFamily="34" charset="0"/>
              <a:buChar char="•"/>
            </a:pPr>
            <a:r>
              <a:rPr lang="en-IN" sz="1600" dirty="0">
                <a:solidFill>
                  <a:srgbClr val="666666"/>
                </a:solidFill>
                <a:latin typeface="Proxima Nova"/>
                <a:ea typeface="Proxima Nova"/>
                <a:cs typeface="Proxima Nova"/>
              </a:rPr>
              <a:t>If the match is found then, the location of the middle element is returned. Otherwise, we search into either of the halves depending upon the result produced through the match.</a:t>
            </a:r>
          </a:p>
          <a:p>
            <a:pPr marL="285750" indent="-285750" algn="just">
              <a:buFont typeface="Arial" panose="020B0604020202020204" pitchFamily="34" charset="0"/>
              <a:buChar char="•"/>
            </a:pPr>
            <a:endParaRPr lang="en-IN" sz="1600" dirty="0">
              <a:solidFill>
                <a:srgbClr val="666666"/>
              </a:solidFill>
              <a:latin typeface="Proxima Nova"/>
              <a:ea typeface="Proxima Nova"/>
              <a:cs typeface="Proxima Nova"/>
            </a:endParaRPr>
          </a:p>
          <a:p>
            <a:pPr marL="285750" indent="-285750" algn="just">
              <a:buFont typeface="Arial" panose="020B0604020202020204" pitchFamily="34" charset="0"/>
              <a:buChar char="•"/>
            </a:pPr>
            <a:r>
              <a:rPr lang="en-IN" sz="1600" dirty="0">
                <a:solidFill>
                  <a:srgbClr val="666666"/>
                </a:solidFill>
                <a:latin typeface="Proxima Nova"/>
                <a:ea typeface="Proxima Nova"/>
                <a:cs typeface="Proxima Nova"/>
              </a:rPr>
              <a:t>Note: Binary search can be implemented on sorted array elements. If the list elements are not arranged in a sorted manner, we have first to sort them.</a:t>
            </a:r>
          </a:p>
        </p:txBody>
      </p:sp>
    </p:spTree>
    <p:extLst>
      <p:ext uri="{BB962C8B-B14F-4D97-AF65-F5344CB8AC3E}">
        <p14:creationId xmlns:p14="http://schemas.microsoft.com/office/powerpoint/2010/main" val="1072649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BINARY SEARCH</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193862" y="874467"/>
            <a:ext cx="3542676" cy="3631733"/>
          </a:xfrm>
          <a:prstGeom prst="rect">
            <a:avLst/>
          </a:prstGeom>
          <a:noFill/>
          <a:ln>
            <a:noFill/>
          </a:ln>
        </p:spPr>
        <p:txBody>
          <a:bodyPr spcFirstLastPara="1" wrap="square" lIns="91425" tIns="91425" rIns="91425" bIns="91425" anchor="t" anchorCtr="0">
            <a:spAutoFit/>
          </a:bodyPr>
          <a:lstStyle/>
          <a:p>
            <a:pPr marL="285750" indent="-285750">
              <a:buFont typeface="Arial" panose="020B0604020202020204" pitchFamily="34" charset="0"/>
              <a:buChar char="•"/>
            </a:pPr>
            <a:endParaRPr lang="en-IN" dirty="0">
              <a:solidFill>
                <a:srgbClr val="666666"/>
              </a:solidFill>
              <a:latin typeface="+mn-lt"/>
              <a:ea typeface="Proxima Nova"/>
              <a:cs typeface="Proxima Nova"/>
            </a:endParaRPr>
          </a:p>
          <a:p>
            <a:r>
              <a:rPr lang="en-IN" dirty="0" err="1">
                <a:latin typeface="+mn-lt"/>
              </a:rPr>
              <a:t>int</a:t>
            </a:r>
            <a:r>
              <a:rPr lang="en-IN" dirty="0">
                <a:latin typeface="+mn-lt"/>
              </a:rPr>
              <a:t> </a:t>
            </a:r>
            <a:r>
              <a:rPr lang="en-IN" dirty="0" err="1">
                <a:latin typeface="+mn-lt"/>
              </a:rPr>
              <a:t>bs</a:t>
            </a:r>
            <a:r>
              <a:rPr lang="en-IN" dirty="0">
                <a:latin typeface="+mn-lt"/>
              </a:rPr>
              <a:t>(</a:t>
            </a:r>
            <a:r>
              <a:rPr lang="en-IN" dirty="0" err="1">
                <a:latin typeface="+mn-lt"/>
              </a:rPr>
              <a:t>int</a:t>
            </a:r>
            <a:r>
              <a:rPr lang="en-IN" dirty="0">
                <a:latin typeface="+mn-lt"/>
              </a:rPr>
              <a:t> </a:t>
            </a:r>
            <a:r>
              <a:rPr lang="en-IN" dirty="0" err="1">
                <a:latin typeface="+mn-lt"/>
              </a:rPr>
              <a:t>arr</a:t>
            </a:r>
            <a:r>
              <a:rPr lang="en-IN" dirty="0">
                <a:latin typeface="+mn-lt"/>
              </a:rPr>
              <a:t>[ ], </a:t>
            </a:r>
            <a:r>
              <a:rPr lang="en-IN" dirty="0" err="1">
                <a:latin typeface="+mn-lt"/>
              </a:rPr>
              <a:t>int</a:t>
            </a:r>
            <a:r>
              <a:rPr lang="en-IN" dirty="0">
                <a:latin typeface="+mn-lt"/>
              </a:rPr>
              <a:t> l, </a:t>
            </a:r>
            <a:r>
              <a:rPr lang="en-IN" dirty="0" err="1">
                <a:latin typeface="+mn-lt"/>
              </a:rPr>
              <a:t>int</a:t>
            </a:r>
            <a:r>
              <a:rPr lang="en-IN" dirty="0">
                <a:latin typeface="+mn-lt"/>
              </a:rPr>
              <a:t> h, </a:t>
            </a:r>
            <a:r>
              <a:rPr lang="en-IN" dirty="0" err="1">
                <a:latin typeface="+mn-lt"/>
              </a:rPr>
              <a:t>int</a:t>
            </a:r>
            <a:r>
              <a:rPr lang="en-IN" dirty="0">
                <a:latin typeface="+mn-lt"/>
              </a:rPr>
              <a:t> key)</a:t>
            </a:r>
          </a:p>
          <a:p>
            <a:r>
              <a:rPr lang="en-IN" dirty="0">
                <a:latin typeface="+mn-lt"/>
              </a:rPr>
              <a:t>{</a:t>
            </a:r>
          </a:p>
          <a:p>
            <a:r>
              <a:rPr lang="en-IN" dirty="0">
                <a:latin typeface="+mn-lt"/>
              </a:rPr>
              <a:t>       if (l &lt;= h) </a:t>
            </a:r>
          </a:p>
          <a:p>
            <a:r>
              <a:rPr lang="en-IN" dirty="0">
                <a:latin typeface="+mn-lt"/>
              </a:rPr>
              <a:t>      {</a:t>
            </a:r>
          </a:p>
          <a:p>
            <a:r>
              <a:rPr lang="en-IN" dirty="0">
                <a:latin typeface="+mn-lt"/>
              </a:rPr>
              <a:t>             </a:t>
            </a:r>
            <a:r>
              <a:rPr lang="en-IN" dirty="0" err="1">
                <a:latin typeface="+mn-lt"/>
              </a:rPr>
              <a:t>int</a:t>
            </a:r>
            <a:r>
              <a:rPr lang="en-IN" dirty="0">
                <a:latin typeface="+mn-lt"/>
              </a:rPr>
              <a:t> mid = (l + h) / 2;</a:t>
            </a:r>
          </a:p>
          <a:p>
            <a:r>
              <a:rPr lang="en-IN" dirty="0">
                <a:latin typeface="+mn-lt"/>
              </a:rPr>
              <a:t>             if (</a:t>
            </a:r>
            <a:r>
              <a:rPr lang="en-IN" dirty="0" err="1">
                <a:latin typeface="+mn-lt"/>
              </a:rPr>
              <a:t>arr</a:t>
            </a:r>
            <a:r>
              <a:rPr lang="en-IN" dirty="0">
                <a:latin typeface="+mn-lt"/>
              </a:rPr>
              <a:t>[mid] == key)</a:t>
            </a:r>
          </a:p>
          <a:p>
            <a:r>
              <a:rPr lang="en-IN" dirty="0">
                <a:latin typeface="+mn-lt"/>
              </a:rPr>
              <a:t>	return mid;</a:t>
            </a:r>
          </a:p>
          <a:p>
            <a:r>
              <a:rPr lang="en-IN" dirty="0">
                <a:latin typeface="+mn-lt"/>
              </a:rPr>
              <a:t>             if (key&lt;</a:t>
            </a:r>
            <a:r>
              <a:rPr lang="en-IN" dirty="0" err="1">
                <a:latin typeface="+mn-lt"/>
              </a:rPr>
              <a:t>arr</a:t>
            </a:r>
            <a:r>
              <a:rPr lang="en-IN" dirty="0">
                <a:latin typeface="+mn-lt"/>
              </a:rPr>
              <a:t>[mid])</a:t>
            </a:r>
          </a:p>
          <a:p>
            <a:r>
              <a:rPr lang="en-IN" dirty="0">
                <a:latin typeface="+mn-lt"/>
              </a:rPr>
              <a:t>	return </a:t>
            </a:r>
            <a:r>
              <a:rPr lang="en-IN" dirty="0" err="1">
                <a:latin typeface="+mn-lt"/>
              </a:rPr>
              <a:t>bs</a:t>
            </a:r>
            <a:r>
              <a:rPr lang="en-IN" dirty="0">
                <a:latin typeface="+mn-lt"/>
              </a:rPr>
              <a:t>(</a:t>
            </a:r>
            <a:r>
              <a:rPr lang="en-IN" dirty="0" err="1">
                <a:latin typeface="+mn-lt"/>
              </a:rPr>
              <a:t>arr</a:t>
            </a:r>
            <a:r>
              <a:rPr lang="en-IN" dirty="0">
                <a:latin typeface="+mn-lt"/>
              </a:rPr>
              <a:t>, l, mid - 1, key);</a:t>
            </a:r>
          </a:p>
          <a:p>
            <a:r>
              <a:rPr lang="en-IN" dirty="0">
                <a:latin typeface="+mn-lt"/>
              </a:rPr>
              <a:t>             else	</a:t>
            </a:r>
          </a:p>
          <a:p>
            <a:r>
              <a:rPr lang="en-IN" dirty="0">
                <a:latin typeface="+mn-lt"/>
              </a:rPr>
              <a:t>    	return </a:t>
            </a:r>
            <a:r>
              <a:rPr lang="en-IN" dirty="0" err="1">
                <a:latin typeface="+mn-lt"/>
              </a:rPr>
              <a:t>bs</a:t>
            </a:r>
            <a:r>
              <a:rPr lang="en-IN" dirty="0">
                <a:latin typeface="+mn-lt"/>
              </a:rPr>
              <a:t>(</a:t>
            </a:r>
            <a:r>
              <a:rPr lang="en-IN" dirty="0" err="1">
                <a:latin typeface="+mn-lt"/>
              </a:rPr>
              <a:t>arr</a:t>
            </a:r>
            <a:r>
              <a:rPr lang="en-IN" dirty="0">
                <a:latin typeface="+mn-lt"/>
              </a:rPr>
              <a:t>, mid + 1, h, key);</a:t>
            </a:r>
          </a:p>
          <a:p>
            <a:r>
              <a:rPr lang="en-IN" dirty="0">
                <a:latin typeface="+mn-lt"/>
              </a:rPr>
              <a:t>      }</a:t>
            </a:r>
          </a:p>
          <a:p>
            <a:r>
              <a:rPr lang="en-IN" dirty="0">
                <a:latin typeface="+mn-lt"/>
              </a:rPr>
              <a:t>      return -1;</a:t>
            </a:r>
          </a:p>
          <a:p>
            <a:r>
              <a:rPr lang="en-IN" dirty="0">
                <a:latin typeface="+mn-lt"/>
              </a:rPr>
              <a:t>}</a:t>
            </a:r>
            <a:endParaRPr lang="en-IN" dirty="0">
              <a:solidFill>
                <a:srgbClr val="666666"/>
              </a:solidFill>
              <a:latin typeface="+mn-lt"/>
              <a:ea typeface="Proxima Nova"/>
              <a:cs typeface="Proxima Nova"/>
            </a:endParaRPr>
          </a:p>
          <a:p>
            <a:pPr marL="285750" indent="-285750">
              <a:buFont typeface="Arial" panose="020B0604020202020204" pitchFamily="34" charset="0"/>
              <a:buChar char="•"/>
            </a:pPr>
            <a:endParaRPr lang="en-IN" dirty="0">
              <a:solidFill>
                <a:srgbClr val="666666"/>
              </a:solidFill>
              <a:latin typeface="+mn-lt"/>
              <a:ea typeface="Proxima Nova"/>
              <a:cs typeface="Proxima Nova"/>
            </a:endParaRPr>
          </a:p>
        </p:txBody>
      </p:sp>
      <p:pic>
        <p:nvPicPr>
          <p:cNvPr id="7" name="Picture 6"/>
          <p:cNvPicPr>
            <a:picLocks noChangeAspect="1"/>
          </p:cNvPicPr>
          <p:nvPr/>
        </p:nvPicPr>
        <p:blipFill>
          <a:blip r:embed="rId6"/>
          <a:stretch>
            <a:fillRect/>
          </a:stretch>
        </p:blipFill>
        <p:spPr>
          <a:xfrm>
            <a:off x="4036602" y="1022150"/>
            <a:ext cx="4984108" cy="866347"/>
          </a:xfrm>
          <a:prstGeom prst="rect">
            <a:avLst/>
          </a:prstGeom>
        </p:spPr>
      </p:pic>
      <p:pic>
        <p:nvPicPr>
          <p:cNvPr id="8" name="Picture 7"/>
          <p:cNvPicPr>
            <a:picLocks noChangeAspect="1"/>
          </p:cNvPicPr>
          <p:nvPr/>
        </p:nvPicPr>
        <p:blipFill>
          <a:blip r:embed="rId7"/>
          <a:stretch>
            <a:fillRect/>
          </a:stretch>
        </p:blipFill>
        <p:spPr>
          <a:xfrm>
            <a:off x="4036590" y="1822571"/>
            <a:ext cx="4841997" cy="830494"/>
          </a:xfrm>
          <a:prstGeom prst="rect">
            <a:avLst/>
          </a:prstGeom>
        </p:spPr>
      </p:pic>
      <p:pic>
        <p:nvPicPr>
          <p:cNvPr id="9" name="Picture 8"/>
          <p:cNvPicPr>
            <a:picLocks noChangeAspect="1"/>
          </p:cNvPicPr>
          <p:nvPr/>
        </p:nvPicPr>
        <p:blipFill>
          <a:blip r:embed="rId8"/>
          <a:stretch>
            <a:fillRect/>
          </a:stretch>
        </p:blipFill>
        <p:spPr>
          <a:xfrm>
            <a:off x="4016878" y="2756320"/>
            <a:ext cx="4841997" cy="750014"/>
          </a:xfrm>
          <a:prstGeom prst="rect">
            <a:avLst/>
          </a:prstGeom>
        </p:spPr>
      </p:pic>
      <p:pic>
        <p:nvPicPr>
          <p:cNvPr id="10" name="Picture 9"/>
          <p:cNvPicPr>
            <a:picLocks noChangeAspect="1"/>
          </p:cNvPicPr>
          <p:nvPr/>
        </p:nvPicPr>
        <p:blipFill>
          <a:blip r:embed="rId9"/>
          <a:stretch>
            <a:fillRect/>
          </a:stretch>
        </p:blipFill>
        <p:spPr>
          <a:xfrm>
            <a:off x="4016877" y="3710597"/>
            <a:ext cx="4841997" cy="742177"/>
          </a:xfrm>
          <a:prstGeom prst="rect">
            <a:avLst/>
          </a:prstGeom>
        </p:spPr>
      </p:pic>
    </p:spTree>
    <p:extLst>
      <p:ext uri="{BB962C8B-B14F-4D97-AF65-F5344CB8AC3E}">
        <p14:creationId xmlns:p14="http://schemas.microsoft.com/office/powerpoint/2010/main" val="3023652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MERGE SORT</a:t>
            </a:r>
            <a:endParaRPr lang="en-IN" sz="2300" dirty="0">
              <a:solidFill>
                <a:schemeClr val="lt1"/>
              </a:solidFill>
              <a:latin typeface="Proxima Nova" panose="020B0604020202020204" charset="0"/>
              <a:ea typeface="Proxima Nova"/>
              <a:cs typeface="Proxima Nova"/>
              <a:sym typeface="Proxima Nova"/>
            </a:endParaRPr>
          </a:p>
        </p:txBody>
      </p:sp>
      <p:sp>
        <p:nvSpPr>
          <p:cNvPr id="99" name="Google Shape;99;p17"/>
          <p:cNvSpPr txBox="1"/>
          <p:nvPr/>
        </p:nvSpPr>
        <p:spPr>
          <a:xfrm>
            <a:off x="645925" y="992003"/>
            <a:ext cx="8212950" cy="1908184"/>
          </a:xfrm>
          <a:prstGeom prst="rect">
            <a:avLst/>
          </a:prstGeom>
          <a:noFill/>
          <a:ln>
            <a:noFill/>
          </a:ln>
        </p:spPr>
        <p:txBody>
          <a:bodyPr spcFirstLastPara="1" wrap="square" lIns="91425" tIns="91425" rIns="91425" bIns="91425" anchor="t" anchorCtr="0">
            <a:spAutoFit/>
          </a:bodyPr>
          <a:lstStyle/>
          <a:p>
            <a:pPr marL="285750" indent="-285750" algn="just">
              <a:buFont typeface="Arial" panose="020B0604020202020204" pitchFamily="34" charset="0"/>
              <a:buChar char="•"/>
            </a:pPr>
            <a:r>
              <a:rPr lang="en-IN" sz="1600" dirty="0">
                <a:solidFill>
                  <a:srgbClr val="666666"/>
                </a:solidFill>
                <a:latin typeface="Proxima Nova"/>
                <a:ea typeface="Proxima Nova"/>
                <a:cs typeface="Proxima Nova"/>
              </a:rPr>
              <a:t>Merge sort is yet another sorting algorithm that falls under the category of </a:t>
            </a:r>
            <a:r>
              <a:rPr lang="en-IN" sz="1600" dirty="0">
                <a:solidFill>
                  <a:srgbClr val="666666"/>
                </a:solidFill>
                <a:latin typeface="Proxima Nova"/>
                <a:ea typeface="Proxima Nova"/>
                <a:cs typeface="Proxima Nova"/>
                <a:hlinkClick r:id="rId6"/>
              </a:rPr>
              <a:t>Divide and Conquer</a:t>
            </a:r>
            <a:r>
              <a:rPr lang="en-IN" sz="1600" dirty="0">
                <a:solidFill>
                  <a:srgbClr val="666666"/>
                </a:solidFill>
                <a:latin typeface="Proxima Nova"/>
                <a:ea typeface="Proxima Nova"/>
                <a:cs typeface="Proxima Nova"/>
              </a:rPr>
              <a:t> technique. It is one of the best sorting techniques that successfully build a recursive algorithm.</a:t>
            </a:r>
          </a:p>
          <a:p>
            <a:pPr marL="285750" indent="-285750" algn="just">
              <a:buFont typeface="Arial" panose="020B0604020202020204" pitchFamily="34" charset="0"/>
              <a:buChar char="•"/>
            </a:pPr>
            <a:endParaRPr lang="en-IN" sz="1600" dirty="0">
              <a:solidFill>
                <a:srgbClr val="666666"/>
              </a:solidFill>
              <a:latin typeface="Proxima Nova"/>
              <a:ea typeface="Proxima Nova"/>
              <a:cs typeface="Proxima Nova"/>
            </a:endParaRPr>
          </a:p>
          <a:p>
            <a:pPr marL="285750" indent="-285750" algn="just">
              <a:buFont typeface="Arial" panose="020B0604020202020204" pitchFamily="34" charset="0"/>
              <a:buChar char="•"/>
            </a:pPr>
            <a:r>
              <a:rPr lang="en-IN" sz="1600" dirty="0">
                <a:solidFill>
                  <a:srgbClr val="666666"/>
                </a:solidFill>
                <a:latin typeface="Proxima Nova"/>
                <a:ea typeface="Proxima Nova"/>
                <a:cs typeface="Proxima Nova"/>
              </a:rPr>
              <a:t>It works by recursively dividing the array into two equal halves, then sort them and combine them. </a:t>
            </a:r>
          </a:p>
          <a:p>
            <a:pPr algn="just"/>
            <a:endParaRPr lang="en-IN" sz="1600" dirty="0">
              <a:solidFill>
                <a:srgbClr val="666666"/>
              </a:solidFill>
              <a:latin typeface="Proxima Nova"/>
              <a:ea typeface="Proxima Nova"/>
              <a:cs typeface="Proxima Nova"/>
            </a:endParaRPr>
          </a:p>
        </p:txBody>
      </p:sp>
    </p:spTree>
    <p:extLst>
      <p:ext uri="{BB962C8B-B14F-4D97-AF65-F5344CB8AC3E}">
        <p14:creationId xmlns:p14="http://schemas.microsoft.com/office/powerpoint/2010/main" val="220337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a:blip r:embed="rId3">
            <a:alphaModFix/>
          </a:blip>
          <a:stretch>
            <a:fillRect/>
          </a:stretch>
        </p:blipFill>
        <p:spPr>
          <a:xfrm>
            <a:off x="4738" y="4750"/>
            <a:ext cx="9134475" cy="5133975"/>
          </a:xfrm>
          <a:prstGeom prst="rect">
            <a:avLst/>
          </a:prstGeom>
          <a:noFill/>
          <a:ln>
            <a:noFill/>
          </a:ln>
        </p:spPr>
      </p:pic>
      <p:pic>
        <p:nvPicPr>
          <p:cNvPr id="95" name="Google Shape;95;p17"/>
          <p:cNvPicPr preferRelativeResize="0"/>
          <p:nvPr/>
        </p:nvPicPr>
        <p:blipFill>
          <a:blip r:embed="rId4">
            <a:alphaModFix/>
          </a:blip>
          <a:stretch>
            <a:fillRect/>
          </a:stretch>
        </p:blipFill>
        <p:spPr>
          <a:xfrm>
            <a:off x="4750" y="4750"/>
            <a:ext cx="9134475" cy="5133975"/>
          </a:xfrm>
          <a:prstGeom prst="rect">
            <a:avLst/>
          </a:prstGeom>
          <a:noFill/>
          <a:ln>
            <a:noFill/>
          </a:ln>
        </p:spPr>
      </p:pic>
      <p:pic>
        <p:nvPicPr>
          <p:cNvPr id="96" name="Google Shape;96;p17"/>
          <p:cNvPicPr preferRelativeResize="0"/>
          <p:nvPr/>
        </p:nvPicPr>
        <p:blipFill>
          <a:blip r:embed="rId5">
            <a:alphaModFix/>
          </a:blip>
          <a:stretch>
            <a:fillRect/>
          </a:stretch>
        </p:blipFill>
        <p:spPr>
          <a:xfrm>
            <a:off x="7363450" y="148588"/>
            <a:ext cx="1495425" cy="371475"/>
          </a:xfrm>
          <a:prstGeom prst="rect">
            <a:avLst/>
          </a:prstGeom>
          <a:noFill/>
          <a:ln>
            <a:noFill/>
          </a:ln>
        </p:spPr>
      </p:pic>
      <p:sp>
        <p:nvSpPr>
          <p:cNvPr id="97" name="Google Shape;97;p17"/>
          <p:cNvSpPr txBox="1"/>
          <p:nvPr/>
        </p:nvSpPr>
        <p:spPr>
          <a:xfrm>
            <a:off x="645924" y="134250"/>
            <a:ext cx="6545985" cy="538579"/>
          </a:xfrm>
          <a:prstGeom prst="rect">
            <a:avLst/>
          </a:prstGeom>
          <a:noFill/>
          <a:ln>
            <a:noFill/>
          </a:ln>
        </p:spPr>
        <p:txBody>
          <a:bodyPr spcFirstLastPara="1" wrap="square" lIns="91425" tIns="91425" rIns="91425" bIns="91425" anchor="t" anchorCtr="0">
            <a:spAutoFit/>
          </a:bodyPr>
          <a:lstStyle/>
          <a:p>
            <a:pPr lvl="0"/>
            <a:r>
              <a:rPr lang="en-IN" sz="2300" dirty="0">
                <a:solidFill>
                  <a:schemeClr val="lt1"/>
                </a:solidFill>
                <a:latin typeface="Proxima Nova" panose="020B0604020202020204" charset="0"/>
                <a:ea typeface="Proxima Nova"/>
                <a:cs typeface="Proxima Nova"/>
              </a:rPr>
              <a:t>MERGE SORT</a:t>
            </a:r>
            <a:endParaRPr lang="en-IN" sz="2300" dirty="0">
              <a:solidFill>
                <a:schemeClr val="lt1"/>
              </a:solidFill>
              <a:latin typeface="Proxima Nova" panose="020B0604020202020204" charset="0"/>
              <a:ea typeface="Proxima Nova"/>
              <a:cs typeface="Proxima Nova"/>
              <a:sym typeface="Proxima Nova"/>
            </a:endParaRPr>
          </a:p>
        </p:txBody>
      </p:sp>
      <p:pic>
        <p:nvPicPr>
          <p:cNvPr id="3" name="Picture 2"/>
          <p:cNvPicPr>
            <a:picLocks noChangeAspect="1"/>
          </p:cNvPicPr>
          <p:nvPr/>
        </p:nvPicPr>
        <p:blipFill>
          <a:blip r:embed="rId6"/>
          <a:stretch>
            <a:fillRect/>
          </a:stretch>
        </p:blipFill>
        <p:spPr>
          <a:xfrm>
            <a:off x="971525" y="776939"/>
            <a:ext cx="7200900" cy="4257675"/>
          </a:xfrm>
          <a:prstGeom prst="rect">
            <a:avLst/>
          </a:prstGeom>
        </p:spPr>
      </p:pic>
    </p:spTree>
    <p:extLst>
      <p:ext uri="{BB962C8B-B14F-4D97-AF65-F5344CB8AC3E}">
        <p14:creationId xmlns:p14="http://schemas.microsoft.com/office/powerpoint/2010/main" val="69350719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3826</TotalTime>
  <Words>1914</Words>
  <Application>Microsoft Macintosh PowerPoint</Application>
  <PresentationFormat>On-screen Show (16:9)</PresentationFormat>
  <Paragraphs>261</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Proxima Nova</vt:lpstr>
      <vt:lpstr>Calibri</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MITUL TAKODARA</cp:lastModifiedBy>
  <cp:revision>797</cp:revision>
  <dcterms:modified xsi:type="dcterms:W3CDTF">2023-10-07T03:49:34Z</dcterms:modified>
</cp:coreProperties>
</file>