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5"/>
  </p:notesMasterIdLst>
  <p:sldIdLst>
    <p:sldId id="257" r:id="rId2"/>
    <p:sldId id="265" r:id="rId3"/>
    <p:sldId id="296" r:id="rId4"/>
    <p:sldId id="358" r:id="rId5"/>
    <p:sldId id="354" r:id="rId6"/>
    <p:sldId id="357" r:id="rId7"/>
    <p:sldId id="360" r:id="rId8"/>
    <p:sldId id="361" r:id="rId9"/>
    <p:sldId id="362" r:id="rId10"/>
    <p:sldId id="363" r:id="rId11"/>
    <p:sldId id="364" r:id="rId12"/>
    <p:sldId id="365" r:id="rId13"/>
    <p:sldId id="366" r:id="rId14"/>
    <p:sldId id="368" r:id="rId15"/>
    <p:sldId id="382" r:id="rId16"/>
    <p:sldId id="383"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4" r:id="rId31"/>
    <p:sldId id="388" r:id="rId32"/>
    <p:sldId id="385" r:id="rId33"/>
    <p:sldId id="386" r:id="rId34"/>
    <p:sldId id="387" r:id="rId35"/>
    <p:sldId id="390" r:id="rId36"/>
    <p:sldId id="391" r:id="rId37"/>
    <p:sldId id="389" r:id="rId38"/>
    <p:sldId id="392" r:id="rId39"/>
    <p:sldId id="393" r:id="rId40"/>
    <p:sldId id="394" r:id="rId41"/>
    <p:sldId id="395" r:id="rId42"/>
    <p:sldId id="396" r:id="rId43"/>
    <p:sldId id="397" r:id="rId44"/>
    <p:sldId id="398" r:id="rId45"/>
    <p:sldId id="399" r:id="rId46"/>
    <p:sldId id="400" r:id="rId47"/>
    <p:sldId id="401" r:id="rId48"/>
    <p:sldId id="402" r:id="rId49"/>
    <p:sldId id="405" r:id="rId50"/>
    <p:sldId id="403" r:id="rId51"/>
    <p:sldId id="406" r:id="rId52"/>
    <p:sldId id="404" r:id="rId53"/>
    <p:sldId id="407" r:id="rId54"/>
    <p:sldId id="408" r:id="rId55"/>
    <p:sldId id="409" r:id="rId56"/>
    <p:sldId id="410" r:id="rId57"/>
    <p:sldId id="418" r:id="rId58"/>
    <p:sldId id="411" r:id="rId59"/>
    <p:sldId id="412" r:id="rId60"/>
    <p:sldId id="413" r:id="rId61"/>
    <p:sldId id="414" r:id="rId62"/>
    <p:sldId id="415" r:id="rId63"/>
    <p:sldId id="416" r:id="rId64"/>
    <p:sldId id="419" r:id="rId65"/>
    <p:sldId id="420" r:id="rId66"/>
    <p:sldId id="421" r:id="rId67"/>
    <p:sldId id="422" r:id="rId68"/>
    <p:sldId id="425" r:id="rId69"/>
    <p:sldId id="423" r:id="rId70"/>
    <p:sldId id="424" r:id="rId71"/>
    <p:sldId id="426" r:id="rId72"/>
    <p:sldId id="427" r:id="rId73"/>
    <p:sldId id="428" r:id="rId74"/>
    <p:sldId id="429" r:id="rId75"/>
    <p:sldId id="430" r:id="rId76"/>
    <p:sldId id="431" r:id="rId77"/>
    <p:sldId id="432" r:id="rId78"/>
    <p:sldId id="433" r:id="rId79"/>
    <p:sldId id="434" r:id="rId80"/>
    <p:sldId id="435" r:id="rId81"/>
    <p:sldId id="436" r:id="rId82"/>
    <p:sldId id="437" r:id="rId83"/>
    <p:sldId id="438" r:id="rId84"/>
  </p:sldIdLst>
  <p:sldSz cx="9144000" cy="5143500" type="screen16x9"/>
  <p:notesSz cx="6858000" cy="9144000"/>
  <p:embeddedFontLst>
    <p:embeddedFont>
      <p:font typeface="Calibri" panose="020F0502020204030204" pitchFamily="34" charset="0"/>
      <p:regular r:id="rId86"/>
      <p:bold r:id="rId87"/>
      <p:italic r:id="rId88"/>
      <p:boldItalic r:id="rId89"/>
    </p:embeddedFont>
    <p:embeddedFont>
      <p:font typeface="Proxima Nova" panose="02000506030000020004" pitchFamily="2" charset="0"/>
      <p:regular r:id="rId90"/>
      <p:bold r:id="rId91"/>
      <p:italic r:id="rId92"/>
      <p:boldItalic r:id="rId93"/>
    </p:embeddedFont>
    <p:embeddedFont>
      <p:font typeface="Roboto Condensed" panose="020F0502020204030204" pitchFamily="34"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94635"/>
  </p:normalViewPr>
  <p:slideViewPr>
    <p:cSldViewPr snapToGrid="0">
      <p:cViewPr varScale="1">
        <p:scale>
          <a:sx n="140" d="100"/>
          <a:sy n="140" d="100"/>
        </p:scale>
        <p:origin x="728" y="19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5.fntdata"/><Relationship Id="rId95" Type="http://schemas.openxmlformats.org/officeDocument/2006/relationships/font" Target="fonts/font10.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3.fntdata"/><Relationship Id="rId91" Type="http://schemas.openxmlformats.org/officeDocument/2006/relationships/font" Target="fonts/font6.fntdata"/><Relationship Id="rId96"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8.fntdata"/><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36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726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887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721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031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084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65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034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630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3544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6473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103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5525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3957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1156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737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6826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0522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9704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6484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0236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233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724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6834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2036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1446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8973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2150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4063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31259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48599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3475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518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6482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99832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96146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60308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52873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6108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3261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8674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48620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83837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891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1315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34236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37942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4519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92329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81054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7747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899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5588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62898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975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1527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4363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38600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7138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60646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9578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9036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47137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81041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69562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753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2870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01093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31655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38842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12197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8637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47183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76419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83528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51226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14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3664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304241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58057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66576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723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1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8.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8.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8.pn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8.png"/><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8.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8.png"/><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8.png"/><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8.png"/><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8.png"/><Relationship Id="rId4" Type="http://schemas.openxmlformats.org/officeDocument/2006/relationships/image" Target="../media/image7.png"/></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8.png"/><Relationship Id="rId4" Type="http://schemas.openxmlformats.org/officeDocument/2006/relationships/image" Target="../media/image7.png"/></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8.png"/><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8.png"/><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8.png"/><Relationship Id="rId4" Type="http://schemas.openxmlformats.org/officeDocument/2006/relationships/image" Target="../media/image7.png"/></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4.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8.pn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5.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8.png"/><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8.png"/><Relationship Id="rId4" Type="http://schemas.openxmlformats.org/officeDocument/2006/relationships/image" Target="../media/image7.png"/></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2.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8.png"/><Relationship Id="rId4" Type="http://schemas.openxmlformats.org/officeDocument/2006/relationships/image" Target="../media/image7.png"/></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3.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57626"/>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1198063" y="2262163"/>
            <a:ext cx="2486025" cy="61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465500" y="818450"/>
            <a:ext cx="8212950" cy="1846629"/>
          </a:xfrm>
          <a:prstGeom prst="rect">
            <a:avLst/>
          </a:prstGeom>
          <a:noFill/>
          <a:ln>
            <a:noFill/>
          </a:ln>
        </p:spPr>
        <p:txBody>
          <a:bodyPr spcFirstLastPara="1" wrap="square" lIns="91425" tIns="91425" rIns="91425" bIns="91425" anchor="t" anchorCtr="0">
            <a:spAutoFit/>
          </a:bodyPr>
          <a:lstStyle/>
          <a:p>
            <a:pPr algn="just"/>
            <a:r>
              <a:rPr lang="en-IN" sz="1800" dirty="0">
                <a:latin typeface="Proxima Nova" panose="020B0604020202020204" charset="0"/>
              </a:rPr>
              <a:t>However this approach may fail to find best solution. </a:t>
            </a:r>
          </a:p>
          <a:p>
            <a:pPr algn="just"/>
            <a:endParaRPr lang="en-IN" sz="1800" dirty="0">
              <a:latin typeface="Proxima Nova" panose="020B0604020202020204" charset="0"/>
            </a:endParaRPr>
          </a:p>
          <a:p>
            <a:pPr algn="just"/>
            <a:r>
              <a:rPr lang="en-IN" sz="1800" dirty="0">
                <a:latin typeface="Proxima Nova" panose="020B0604020202020204" charset="0"/>
              </a:rPr>
              <a:t>For example, suppose we have denominations {1, 4, 5} and if we want change for 8, then conventional or greedy approach returns four coins, &lt;5, 1, 1, 1&gt;, but optimal solution is &lt;4, 4&gt;.</a:t>
            </a:r>
          </a:p>
          <a:p>
            <a:pPr algn="just"/>
            <a:endParaRPr lang="en-IN" sz="1800" dirty="0">
              <a:solidFill>
                <a:srgbClr val="666666"/>
              </a:solidFill>
              <a:latin typeface="Proxima Nova" panose="020B0604020202020204" charset="0"/>
              <a:ea typeface="Proxima Nova"/>
              <a:cs typeface="Proxima Nova"/>
            </a:endParaRPr>
          </a:p>
        </p:txBody>
      </p:sp>
    </p:spTree>
    <p:extLst>
      <p:ext uri="{BB962C8B-B14F-4D97-AF65-F5344CB8AC3E}">
        <p14:creationId xmlns:p14="http://schemas.microsoft.com/office/powerpoint/2010/main" val="315002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PROPERTIES OF DYNAMIC PROGRAMMING</a:t>
            </a:r>
          </a:p>
        </p:txBody>
      </p:sp>
      <p:sp>
        <p:nvSpPr>
          <p:cNvPr id="99" name="Google Shape;99;p17"/>
          <p:cNvSpPr txBox="1"/>
          <p:nvPr/>
        </p:nvSpPr>
        <p:spPr>
          <a:xfrm>
            <a:off x="465500" y="818450"/>
            <a:ext cx="8212950" cy="2123628"/>
          </a:xfrm>
          <a:prstGeom prst="rect">
            <a:avLst/>
          </a:prstGeom>
          <a:noFill/>
          <a:ln>
            <a:noFill/>
          </a:ln>
        </p:spPr>
        <p:txBody>
          <a:bodyPr spcFirstLastPara="1" wrap="square" lIns="91425" tIns="91425" rIns="91425" bIns="91425" anchor="t" anchorCtr="0">
            <a:spAutoFit/>
          </a:bodyPr>
          <a:lstStyle/>
          <a:p>
            <a:pPr algn="just"/>
            <a:r>
              <a:rPr lang="en-IN" sz="1800" b="1" dirty="0">
                <a:latin typeface="Proxima Nova" panose="020B0604020202020204" charset="0"/>
              </a:rPr>
              <a:t>Properties of Dynamic programming</a:t>
            </a:r>
          </a:p>
          <a:p>
            <a:pPr algn="just"/>
            <a:endParaRPr lang="en-IN" sz="1800" b="1" dirty="0">
              <a:latin typeface="Proxima Nova" panose="020B0604020202020204" charset="0"/>
            </a:endParaRPr>
          </a:p>
          <a:p>
            <a:pPr marL="342900" indent="-342900" algn="just">
              <a:buAutoNum type="arabicPeriod"/>
            </a:pPr>
            <a:r>
              <a:rPr lang="en-IN" sz="1800" dirty="0"/>
              <a:t>Overlapping Sub-problems</a:t>
            </a:r>
          </a:p>
          <a:p>
            <a:pPr marL="342900" indent="-342900" algn="just">
              <a:buAutoNum type="arabicPeriod"/>
            </a:pPr>
            <a:endParaRPr lang="en-IN" sz="1800" dirty="0"/>
          </a:p>
          <a:p>
            <a:pPr marL="342900" indent="-342900" algn="just">
              <a:buAutoNum type="arabicPeriod"/>
            </a:pPr>
            <a:r>
              <a:rPr lang="en-IN" sz="1800" dirty="0"/>
              <a:t>Optimal Substructure</a:t>
            </a:r>
          </a:p>
          <a:p>
            <a:pPr marL="285750" indent="-285750" algn="just">
              <a:buFont typeface="Arial" panose="020B0604020202020204" pitchFamily="34" charset="0"/>
              <a:buChar char="•"/>
            </a:pPr>
            <a:endParaRPr lang="en-IN" sz="1800" dirty="0">
              <a:solidFill>
                <a:srgbClr val="666666"/>
              </a:solidFill>
              <a:latin typeface="Proxima Nova" panose="020B0604020202020204" charset="0"/>
              <a:ea typeface="Proxima Nova"/>
              <a:cs typeface="Proxima Nova"/>
            </a:endParaRPr>
          </a:p>
          <a:p>
            <a:pPr marL="285750" indent="-285750" algn="just">
              <a:buFont typeface="Arial" panose="020B0604020202020204" pitchFamily="34" charset="0"/>
              <a:buChar char="•"/>
            </a:pPr>
            <a:endParaRPr lang="en-IN" sz="1800" dirty="0">
              <a:solidFill>
                <a:srgbClr val="666666"/>
              </a:solidFill>
              <a:latin typeface="Proxima Nova" panose="020B0604020202020204" charset="0"/>
              <a:ea typeface="Proxima Nova"/>
              <a:cs typeface="Proxima Nova"/>
            </a:endParaRPr>
          </a:p>
        </p:txBody>
      </p:sp>
    </p:spTree>
    <p:extLst>
      <p:ext uri="{BB962C8B-B14F-4D97-AF65-F5344CB8AC3E}">
        <p14:creationId xmlns:p14="http://schemas.microsoft.com/office/powerpoint/2010/main" val="361227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PROPERTIES OF DYNAMIC PROGRAMMING</a:t>
            </a:r>
          </a:p>
        </p:txBody>
      </p:sp>
      <p:sp>
        <p:nvSpPr>
          <p:cNvPr id="99" name="Google Shape;99;p17"/>
          <p:cNvSpPr txBox="1"/>
          <p:nvPr/>
        </p:nvSpPr>
        <p:spPr>
          <a:xfrm>
            <a:off x="465500" y="818450"/>
            <a:ext cx="8212950" cy="4062620"/>
          </a:xfrm>
          <a:prstGeom prst="rect">
            <a:avLst/>
          </a:prstGeom>
          <a:noFill/>
          <a:ln>
            <a:noFill/>
          </a:ln>
        </p:spPr>
        <p:txBody>
          <a:bodyPr spcFirstLastPara="1" wrap="square" lIns="91425" tIns="91425" rIns="91425" bIns="91425" anchor="t" anchorCtr="0">
            <a:spAutoFit/>
          </a:bodyPr>
          <a:lstStyle/>
          <a:p>
            <a:pPr marL="342900" indent="-342900" algn="just">
              <a:buAutoNum type="arabicPeriod"/>
            </a:pPr>
            <a:r>
              <a:rPr lang="en-IN" sz="1800" b="1" dirty="0">
                <a:latin typeface="Proxima Nova" panose="020B0604020202020204" charset="0"/>
              </a:rPr>
              <a:t>Overlapping Sub-problems</a:t>
            </a:r>
          </a:p>
          <a:p>
            <a:pPr algn="just"/>
            <a:endParaRPr lang="en-IN" sz="1800" dirty="0">
              <a:solidFill>
                <a:srgbClr val="666666"/>
              </a:solidFill>
              <a:latin typeface="Proxima Nova" panose="020B0604020202020204" charset="0"/>
              <a:ea typeface="Proxima Nova"/>
              <a:cs typeface="Proxima Nova"/>
            </a:endParaRPr>
          </a:p>
          <a:p>
            <a:pPr algn="just"/>
            <a:r>
              <a:rPr lang="en-IN" sz="1800" dirty="0">
                <a:latin typeface="Proxima Nova" panose="020B0604020202020204" charset="0"/>
              </a:rPr>
              <a:t>Similar to Divide-and-Conquer approach, Dynamic Programming also combines solutions to sub-problems. </a:t>
            </a:r>
          </a:p>
          <a:p>
            <a:pPr algn="just"/>
            <a:endParaRPr lang="en-IN" sz="1800" dirty="0">
              <a:latin typeface="Proxima Nova" panose="020B0604020202020204" charset="0"/>
            </a:endParaRPr>
          </a:p>
          <a:p>
            <a:pPr algn="just"/>
            <a:r>
              <a:rPr lang="en-IN" sz="1800" dirty="0">
                <a:latin typeface="Proxima Nova" panose="020B0604020202020204" charset="0"/>
              </a:rPr>
              <a:t>It is mainly used where the solution of one sub-problem is needed repeatedly.</a:t>
            </a:r>
          </a:p>
          <a:p>
            <a:pPr algn="just"/>
            <a:endParaRPr lang="en-IN" sz="1800" dirty="0">
              <a:latin typeface="Proxima Nova" panose="020B0604020202020204" charset="0"/>
            </a:endParaRPr>
          </a:p>
          <a:p>
            <a:pPr algn="just"/>
            <a:r>
              <a:rPr lang="en-IN" sz="1800" dirty="0">
                <a:latin typeface="Proxima Nova" panose="020B0604020202020204" charset="0"/>
              </a:rPr>
              <a:t>The computed solutions are stored in a table, so that these don’t have to be re-computed. Hence, this technique is needed where overlapping sub-problem exists.</a:t>
            </a:r>
          </a:p>
          <a:p>
            <a:pPr algn="just"/>
            <a:endParaRPr lang="en-IN" sz="1800" dirty="0">
              <a:latin typeface="Proxima Nova" panose="020B0604020202020204" charset="0"/>
            </a:endParaRPr>
          </a:p>
          <a:p>
            <a:pPr algn="just"/>
            <a:r>
              <a:rPr lang="en-IN" sz="1800" dirty="0">
                <a:latin typeface="Proxima Nova" panose="020B0604020202020204" charset="0"/>
              </a:rPr>
              <a:t>For example, Binary Search does not have overlapping sub-problem. Whereas recursive program of Fibonacci numbers have many overlapping sub-problems.</a:t>
            </a:r>
          </a:p>
          <a:p>
            <a:pPr marL="285750" indent="-285750" algn="just">
              <a:buFont typeface="Arial" panose="020B0604020202020204" pitchFamily="34" charset="0"/>
              <a:buChar char="•"/>
            </a:pPr>
            <a:endParaRPr lang="en-IN" sz="1800" dirty="0">
              <a:solidFill>
                <a:srgbClr val="666666"/>
              </a:solidFill>
              <a:latin typeface="Proxima Nova" panose="020B0604020202020204" charset="0"/>
              <a:ea typeface="Proxima Nova"/>
              <a:cs typeface="Proxima Nova"/>
            </a:endParaRPr>
          </a:p>
        </p:txBody>
      </p:sp>
    </p:spTree>
    <p:extLst>
      <p:ext uri="{BB962C8B-B14F-4D97-AF65-F5344CB8AC3E}">
        <p14:creationId xmlns:p14="http://schemas.microsoft.com/office/powerpoint/2010/main" val="244737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PROPERTIES OF DYNAMIC PROGRAMMING</a:t>
            </a:r>
          </a:p>
        </p:txBody>
      </p:sp>
      <p:sp>
        <p:nvSpPr>
          <p:cNvPr id="99" name="Google Shape;99;p17"/>
          <p:cNvSpPr txBox="1"/>
          <p:nvPr/>
        </p:nvSpPr>
        <p:spPr>
          <a:xfrm>
            <a:off x="465500" y="818450"/>
            <a:ext cx="8212950" cy="3508623"/>
          </a:xfrm>
          <a:prstGeom prst="rect">
            <a:avLst/>
          </a:prstGeom>
          <a:noFill/>
          <a:ln>
            <a:noFill/>
          </a:ln>
        </p:spPr>
        <p:txBody>
          <a:bodyPr spcFirstLastPara="1" wrap="square" lIns="91425" tIns="91425" rIns="91425" bIns="91425" anchor="t" anchorCtr="0">
            <a:spAutoFit/>
          </a:bodyPr>
          <a:lstStyle/>
          <a:p>
            <a:pPr algn="just"/>
            <a:r>
              <a:rPr lang="en-IN" sz="1800" b="1" dirty="0">
                <a:latin typeface="Proxima Nova" panose="020B0604020202020204" charset="0"/>
              </a:rPr>
              <a:t>2. Optimal Substructure</a:t>
            </a:r>
          </a:p>
          <a:p>
            <a:pPr algn="just"/>
            <a:endParaRPr lang="en-IN" sz="1800" dirty="0">
              <a:latin typeface="Proxima Nova" panose="020B0604020202020204" charset="0"/>
            </a:endParaRPr>
          </a:p>
          <a:p>
            <a:pPr algn="just"/>
            <a:r>
              <a:rPr lang="en-IN" sz="1800" dirty="0">
                <a:latin typeface="Proxima Nova" panose="020B0604020202020204" charset="0"/>
              </a:rPr>
              <a:t>A given problem has Optimal Substructure Property, if the optimal solution of the given problem can be obtained using optimal solutions of its sub-problems.</a:t>
            </a:r>
          </a:p>
          <a:p>
            <a:pPr algn="just"/>
            <a:endParaRPr lang="en-IN" sz="1800" dirty="0">
              <a:latin typeface="Proxima Nova" panose="020B0604020202020204" charset="0"/>
            </a:endParaRPr>
          </a:p>
          <a:p>
            <a:pPr algn="just"/>
            <a:r>
              <a:rPr lang="en-IN" sz="1800" dirty="0">
                <a:latin typeface="Proxima Nova" panose="020B0604020202020204" charset="0"/>
              </a:rPr>
              <a:t>For example, the Shortest Path problem has the following optimal substructure property −</a:t>
            </a:r>
          </a:p>
          <a:p>
            <a:pPr algn="just"/>
            <a:endParaRPr lang="en-IN" sz="1800" dirty="0">
              <a:latin typeface="Proxima Nova" panose="020B0604020202020204" charset="0"/>
            </a:endParaRPr>
          </a:p>
          <a:p>
            <a:pPr algn="just"/>
            <a:r>
              <a:rPr lang="en-IN" sz="1800" dirty="0">
                <a:latin typeface="Proxima Nova" panose="020B0604020202020204" charset="0"/>
              </a:rPr>
              <a:t>If a node </a:t>
            </a:r>
            <a:r>
              <a:rPr lang="en-IN" sz="1800" b="1" dirty="0">
                <a:latin typeface="Proxima Nova" panose="020B0604020202020204" charset="0"/>
              </a:rPr>
              <a:t>x</a:t>
            </a:r>
            <a:r>
              <a:rPr lang="en-IN" sz="1800" dirty="0">
                <a:latin typeface="Proxima Nova" panose="020B0604020202020204" charset="0"/>
              </a:rPr>
              <a:t> lies in the shortest path from a </a:t>
            </a:r>
            <a:r>
              <a:rPr lang="en-IN" sz="1800" dirty="0">
                <a:solidFill>
                  <a:schemeClr val="accent1"/>
                </a:solidFill>
                <a:latin typeface="Proxima Nova" panose="020B0604020202020204" charset="0"/>
              </a:rPr>
              <a:t>source node</a:t>
            </a:r>
            <a:r>
              <a:rPr lang="en-IN" sz="1800" dirty="0">
                <a:latin typeface="Proxima Nova" panose="020B0604020202020204" charset="0"/>
              </a:rPr>
              <a:t> </a:t>
            </a:r>
            <a:r>
              <a:rPr lang="en-IN" sz="1800" b="1" dirty="0">
                <a:latin typeface="Proxima Nova" panose="020B0604020202020204" charset="0"/>
              </a:rPr>
              <a:t>u</a:t>
            </a:r>
            <a:r>
              <a:rPr lang="en-IN" sz="1800" dirty="0">
                <a:latin typeface="Proxima Nova" panose="020B0604020202020204" charset="0"/>
              </a:rPr>
              <a:t> to </a:t>
            </a:r>
            <a:r>
              <a:rPr lang="en-IN" sz="1800" dirty="0">
                <a:solidFill>
                  <a:schemeClr val="accent1"/>
                </a:solidFill>
                <a:latin typeface="Proxima Nova" panose="020B0604020202020204" charset="0"/>
              </a:rPr>
              <a:t>destination node</a:t>
            </a:r>
            <a:r>
              <a:rPr lang="en-IN" sz="1800" dirty="0">
                <a:latin typeface="Proxima Nova" panose="020B0604020202020204" charset="0"/>
              </a:rPr>
              <a:t> </a:t>
            </a:r>
            <a:r>
              <a:rPr lang="en-IN" sz="1800" b="1" dirty="0">
                <a:latin typeface="Proxima Nova" panose="020B0604020202020204" charset="0"/>
              </a:rPr>
              <a:t>v</a:t>
            </a:r>
            <a:r>
              <a:rPr lang="en-IN" sz="1800" dirty="0">
                <a:latin typeface="Proxima Nova" panose="020B0604020202020204" charset="0"/>
              </a:rPr>
              <a:t>, then the shortest path from </a:t>
            </a:r>
            <a:r>
              <a:rPr lang="en-IN" sz="1800" b="1" dirty="0">
                <a:latin typeface="Proxima Nova" panose="020B0604020202020204" charset="0"/>
              </a:rPr>
              <a:t>u</a:t>
            </a:r>
            <a:r>
              <a:rPr lang="en-IN" sz="1800" dirty="0">
                <a:latin typeface="Proxima Nova" panose="020B0604020202020204" charset="0"/>
              </a:rPr>
              <a:t> to </a:t>
            </a:r>
            <a:r>
              <a:rPr lang="en-IN" sz="1800" b="1" dirty="0">
                <a:latin typeface="Proxima Nova" panose="020B0604020202020204" charset="0"/>
              </a:rPr>
              <a:t>v</a:t>
            </a:r>
            <a:r>
              <a:rPr lang="en-IN" sz="1800" dirty="0">
                <a:latin typeface="Proxima Nova" panose="020B0604020202020204" charset="0"/>
              </a:rPr>
              <a:t> is the combination of the shortest path from </a:t>
            </a:r>
            <a:r>
              <a:rPr lang="en-IN" sz="1800" b="1" dirty="0">
                <a:latin typeface="Proxima Nova" panose="020B0604020202020204" charset="0"/>
              </a:rPr>
              <a:t>u</a:t>
            </a:r>
            <a:r>
              <a:rPr lang="en-IN" sz="1800" dirty="0">
                <a:latin typeface="Proxima Nova" panose="020B0604020202020204" charset="0"/>
              </a:rPr>
              <a:t> to </a:t>
            </a:r>
            <a:r>
              <a:rPr lang="en-IN" sz="1800" b="1" dirty="0">
                <a:latin typeface="Proxima Nova" panose="020B0604020202020204" charset="0"/>
              </a:rPr>
              <a:t>x</a:t>
            </a:r>
            <a:r>
              <a:rPr lang="en-IN" sz="1800" dirty="0">
                <a:latin typeface="Proxima Nova" panose="020B0604020202020204" charset="0"/>
              </a:rPr>
              <a:t>, and the shortest path from </a:t>
            </a:r>
            <a:r>
              <a:rPr lang="en-IN" sz="1800" b="1" dirty="0">
                <a:latin typeface="Proxima Nova" panose="020B0604020202020204" charset="0"/>
              </a:rPr>
              <a:t>x</a:t>
            </a:r>
            <a:r>
              <a:rPr lang="en-IN" sz="1800" dirty="0">
                <a:latin typeface="Proxima Nova" panose="020B0604020202020204" charset="0"/>
              </a:rPr>
              <a:t> to </a:t>
            </a:r>
            <a:r>
              <a:rPr lang="en-IN" sz="1800" b="1" dirty="0">
                <a:latin typeface="Proxima Nova" panose="020B0604020202020204" charset="0"/>
              </a:rPr>
              <a:t>v</a:t>
            </a:r>
            <a:r>
              <a:rPr lang="en-IN" sz="1800" dirty="0">
                <a:latin typeface="Proxima Nova" panose="020B0604020202020204" charset="0"/>
              </a:rPr>
              <a:t>.</a:t>
            </a:r>
          </a:p>
          <a:p>
            <a:pPr algn="just"/>
            <a:endParaRPr lang="en-IN" sz="1800" dirty="0">
              <a:latin typeface="Proxima Nova" panose="020B0604020202020204" charset="0"/>
            </a:endParaRPr>
          </a:p>
        </p:txBody>
      </p:sp>
    </p:spTree>
    <p:extLst>
      <p:ext uri="{BB962C8B-B14F-4D97-AF65-F5344CB8AC3E}">
        <p14:creationId xmlns:p14="http://schemas.microsoft.com/office/powerpoint/2010/main" val="317517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465500" y="818450"/>
            <a:ext cx="8212950" cy="3508623"/>
          </a:xfrm>
          <a:prstGeom prst="rect">
            <a:avLst/>
          </a:prstGeom>
          <a:noFill/>
          <a:ln>
            <a:noFill/>
          </a:ln>
        </p:spPr>
        <p:txBody>
          <a:bodyPr spcFirstLastPara="1" wrap="square" lIns="91425" tIns="91425" rIns="91425" bIns="91425" anchor="t" anchorCtr="0">
            <a:spAutoFit/>
          </a:bodyPr>
          <a:lstStyle/>
          <a:p>
            <a:pPr algn="just"/>
            <a:r>
              <a:rPr lang="en-IN" sz="1800" b="1" dirty="0">
                <a:latin typeface="Proxima Nova" panose="020B0604020202020204" charset="0"/>
              </a:rPr>
              <a:t>Example: Consider an instance of a problem with coins 1, 4 and 6 units. Illustrate its solutions using dynamic programming approach involving a payment of 8 units.</a:t>
            </a:r>
          </a:p>
          <a:p>
            <a:pPr algn="just"/>
            <a:endParaRPr lang="en-IN" sz="1800" dirty="0">
              <a:latin typeface="Proxima Nova" panose="020B0604020202020204" charset="0"/>
            </a:endParaRPr>
          </a:p>
          <a:p>
            <a:pPr algn="just"/>
            <a:endParaRPr lang="en-IN" sz="1800" b="1" dirty="0">
              <a:latin typeface="Proxima Nova" panose="020B0604020202020204" charset="0"/>
            </a:endParaRPr>
          </a:p>
          <a:p>
            <a:pPr algn="just"/>
            <a:r>
              <a:rPr lang="en-IN" sz="1800" b="1" dirty="0">
                <a:latin typeface="Proxima Nova" panose="020B0604020202020204" charset="0"/>
              </a:rPr>
              <a:t>Mathematical Formulation</a:t>
            </a:r>
          </a:p>
          <a:p>
            <a:pPr algn="just"/>
            <a:endParaRPr lang="en-IN" sz="1800" b="1" dirty="0">
              <a:latin typeface="Proxima Nova" panose="020B0604020202020204" charset="0"/>
            </a:endParaRPr>
          </a:p>
          <a:p>
            <a:pPr algn="just"/>
            <a:r>
              <a:rPr lang="en-IN" sz="1800" dirty="0">
                <a:latin typeface="Proxima Nova" panose="020B0604020202020204" charset="0"/>
              </a:rPr>
              <a:t>Sort all the denomination and start scanning from largest to smallest denomination. In every iteration </a:t>
            </a:r>
            <a:r>
              <a:rPr lang="en-IN" sz="1800" dirty="0" err="1">
                <a:latin typeface="Proxima Nova" panose="020B0604020202020204" charset="0"/>
              </a:rPr>
              <a:t>i</a:t>
            </a:r>
            <a:r>
              <a:rPr lang="en-IN" sz="1800" dirty="0">
                <a:latin typeface="Proxima Nova" panose="020B0604020202020204" charset="0"/>
              </a:rPr>
              <a:t>, if current denomination di is acceptable, then 1 coin is added in solution and total amount is reduced by amount di. Hence,</a:t>
            </a:r>
          </a:p>
          <a:p>
            <a:pPr algn="just"/>
            <a:r>
              <a:rPr lang="en-IN" sz="1800" dirty="0">
                <a:latin typeface="Proxima Nova" panose="020B0604020202020204" charset="0"/>
              </a:rPr>
              <a:t>		</a:t>
            </a:r>
            <a:r>
              <a:rPr lang="en-IN" sz="1800" b="1" dirty="0">
                <a:latin typeface="Proxima Nova" panose="020B0604020202020204" charset="0"/>
              </a:rPr>
              <a:t>C[</a:t>
            </a:r>
            <a:r>
              <a:rPr lang="en-IN" sz="1800" b="1" dirty="0" err="1">
                <a:latin typeface="Proxima Nova" panose="020B0604020202020204" charset="0"/>
              </a:rPr>
              <a:t>i</a:t>
            </a:r>
            <a:r>
              <a:rPr lang="en-IN" sz="1800" b="1" dirty="0">
                <a:latin typeface="Proxima Nova" panose="020B0604020202020204" charset="0"/>
              </a:rPr>
              <a:t>, j]    =   1 + (c [1, j – d1])</a:t>
            </a:r>
          </a:p>
          <a:p>
            <a:pPr algn="just"/>
            <a:endParaRPr lang="en-IN" sz="1800" dirty="0">
              <a:latin typeface="Proxima Nova" panose="020B0604020202020204" charset="0"/>
            </a:endParaRPr>
          </a:p>
        </p:txBody>
      </p:sp>
    </p:spTree>
    <p:extLst>
      <p:ext uri="{BB962C8B-B14F-4D97-AF65-F5344CB8AC3E}">
        <p14:creationId xmlns:p14="http://schemas.microsoft.com/office/powerpoint/2010/main" val="20945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465500" y="818450"/>
            <a:ext cx="8212950" cy="2954625"/>
          </a:xfrm>
          <a:prstGeom prst="rect">
            <a:avLst/>
          </a:prstGeom>
          <a:noFill/>
          <a:ln>
            <a:noFill/>
          </a:ln>
        </p:spPr>
        <p:txBody>
          <a:bodyPr spcFirstLastPara="1" wrap="square" lIns="91425" tIns="91425" rIns="91425" bIns="91425" anchor="t" anchorCtr="0">
            <a:spAutoFit/>
          </a:bodyPr>
          <a:lstStyle/>
          <a:p>
            <a:pPr algn="just"/>
            <a:endParaRPr lang="en-IN" sz="1800" dirty="0">
              <a:latin typeface="Proxima Nova" panose="020B0604020202020204" charset="0"/>
            </a:endParaRPr>
          </a:p>
          <a:p>
            <a:pPr algn="just"/>
            <a:r>
              <a:rPr lang="en-IN" sz="1800" dirty="0">
                <a:latin typeface="Proxima Nova" panose="020B0604020202020204" charset="0"/>
              </a:rPr>
              <a:t>If current denomination is larger than current problem size, then we have to skip the denomination and stick with previously calculated solution. Hence,</a:t>
            </a:r>
          </a:p>
          <a:p>
            <a:pPr algn="just"/>
            <a:r>
              <a:rPr lang="en-IN" sz="1800" dirty="0">
                <a:latin typeface="Proxima Nova" panose="020B0604020202020204" charset="0"/>
              </a:rPr>
              <a:t>		</a:t>
            </a:r>
            <a:r>
              <a:rPr lang="en-IN" sz="1800" b="1" dirty="0">
                <a:latin typeface="Proxima Nova" panose="020B0604020202020204" charset="0"/>
              </a:rPr>
              <a:t>C[</a:t>
            </a:r>
            <a:r>
              <a:rPr lang="en-IN" sz="1800" b="1" dirty="0" err="1">
                <a:latin typeface="Proxima Nova" panose="020B0604020202020204" charset="0"/>
              </a:rPr>
              <a:t>i</a:t>
            </a:r>
            <a:r>
              <a:rPr lang="en-IN" sz="1800" b="1" dirty="0">
                <a:latin typeface="Proxima Nova" panose="020B0604020202020204" charset="0"/>
              </a:rPr>
              <a:t>, j]    =   C[</a:t>
            </a:r>
            <a:r>
              <a:rPr lang="en-IN" sz="1800" b="1" dirty="0" err="1">
                <a:latin typeface="Proxima Nova" panose="020B0604020202020204" charset="0"/>
              </a:rPr>
              <a:t>i</a:t>
            </a:r>
            <a:r>
              <a:rPr lang="en-IN" sz="1800" b="1" dirty="0">
                <a:latin typeface="Proxima Nova" panose="020B0604020202020204" charset="0"/>
              </a:rPr>
              <a:t> – 1, j]</a:t>
            </a:r>
          </a:p>
          <a:p>
            <a:pPr algn="just"/>
            <a:endParaRPr lang="en-IN" sz="1800" b="1" dirty="0">
              <a:latin typeface="Proxima Nova" panose="020B0604020202020204" charset="0"/>
            </a:endParaRPr>
          </a:p>
          <a:p>
            <a:pPr algn="just"/>
            <a:endParaRPr lang="en-IN" sz="1800" dirty="0">
              <a:latin typeface="Proxima Nova" panose="020B0604020202020204" charset="0"/>
            </a:endParaRPr>
          </a:p>
          <a:p>
            <a:pPr algn="just"/>
            <a:r>
              <a:rPr lang="en-IN" sz="1800" dirty="0">
                <a:latin typeface="Proxima Nova" panose="020B0604020202020204" charset="0"/>
              </a:rPr>
              <a:t>Our objective is to find minimum number of coins, so at each step, we have to stick with choice which returns minimum number of coin. Mathematically, we formulate the problem as,</a:t>
            </a:r>
          </a:p>
          <a:p>
            <a:pPr algn="just"/>
            <a:r>
              <a:rPr lang="en-IN" sz="1800" dirty="0">
                <a:latin typeface="Proxima Nova" panose="020B0604020202020204" charset="0"/>
              </a:rPr>
              <a:t>		</a:t>
            </a:r>
            <a:r>
              <a:rPr lang="en-IN" sz="1800" b="1" dirty="0">
                <a:latin typeface="Proxima Nova" panose="020B0604020202020204" charset="0"/>
              </a:rPr>
              <a:t>C[</a:t>
            </a:r>
            <a:r>
              <a:rPr lang="en-IN" sz="1800" b="1" dirty="0" err="1">
                <a:latin typeface="Proxima Nova" panose="020B0604020202020204" charset="0"/>
              </a:rPr>
              <a:t>i</a:t>
            </a:r>
            <a:r>
              <a:rPr lang="en-IN" sz="1800" b="1" dirty="0">
                <a:latin typeface="Proxima Nova" panose="020B0604020202020204" charset="0"/>
              </a:rPr>
              <a:t>, j]    =   min {C[</a:t>
            </a:r>
            <a:r>
              <a:rPr lang="en-IN" sz="1800" b="1" dirty="0" err="1">
                <a:latin typeface="Proxima Nova" panose="020B0604020202020204" charset="0"/>
              </a:rPr>
              <a:t>i</a:t>
            </a:r>
            <a:r>
              <a:rPr lang="en-IN" sz="1800" b="1" dirty="0">
                <a:latin typeface="Proxima Nova" panose="020B0604020202020204" charset="0"/>
              </a:rPr>
              <a:t> – 1, j] , 1 + C[</a:t>
            </a:r>
            <a:r>
              <a:rPr lang="en-IN" sz="1800" b="1" dirty="0" err="1">
                <a:latin typeface="Proxima Nova" panose="020B0604020202020204" charset="0"/>
              </a:rPr>
              <a:t>i</a:t>
            </a:r>
            <a:r>
              <a:rPr lang="en-IN" sz="1800" b="1" dirty="0">
                <a:latin typeface="Proxima Nova" panose="020B0604020202020204" charset="0"/>
              </a:rPr>
              <a:t>, j – di]}</a:t>
            </a:r>
          </a:p>
        </p:txBody>
      </p:sp>
    </p:spTree>
    <p:extLst>
      <p:ext uri="{BB962C8B-B14F-4D97-AF65-F5344CB8AC3E}">
        <p14:creationId xmlns:p14="http://schemas.microsoft.com/office/powerpoint/2010/main" val="3409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465500" y="694278"/>
            <a:ext cx="8212950" cy="3785621"/>
          </a:xfrm>
          <a:prstGeom prst="rect">
            <a:avLst/>
          </a:prstGeom>
          <a:noFill/>
          <a:ln>
            <a:noFill/>
          </a:ln>
        </p:spPr>
        <p:txBody>
          <a:bodyPr spcFirstLastPara="1" wrap="square" lIns="91425" tIns="91425" rIns="91425" bIns="91425" anchor="t" anchorCtr="0">
            <a:spAutoFit/>
          </a:bodyPr>
          <a:lstStyle/>
          <a:p>
            <a:pPr algn="just"/>
            <a:r>
              <a:rPr lang="en-IN" sz="1800" dirty="0">
                <a:latin typeface="Proxima Nova" panose="020B0604020202020204" charset="0"/>
              </a:rPr>
              <a:t>Where,</a:t>
            </a:r>
          </a:p>
          <a:p>
            <a:pPr algn="just"/>
            <a:r>
              <a:rPr lang="en-IN" sz="1800" dirty="0">
                <a:latin typeface="Proxima Nova" panose="020B0604020202020204" charset="0"/>
              </a:rPr>
              <a:t>di  = </a:t>
            </a:r>
            <a:r>
              <a:rPr lang="en-IN" sz="1800" dirty="0" err="1">
                <a:latin typeface="Proxima Nova" panose="020B0604020202020204" charset="0"/>
              </a:rPr>
              <a:t>ith</a:t>
            </a:r>
            <a:r>
              <a:rPr lang="en-IN" sz="1800" dirty="0">
                <a:latin typeface="Proxima Nova" panose="020B0604020202020204" charset="0"/>
              </a:rPr>
              <a:t> denomination ,1 ≤ </a:t>
            </a:r>
            <a:r>
              <a:rPr lang="en-IN" sz="1800" dirty="0" err="1">
                <a:latin typeface="Proxima Nova" panose="020B0604020202020204" charset="0"/>
              </a:rPr>
              <a:t>i</a:t>
            </a:r>
            <a:r>
              <a:rPr lang="en-IN" sz="1800" dirty="0">
                <a:latin typeface="Proxima Nova" panose="020B0604020202020204" charset="0"/>
              </a:rPr>
              <a:t> ≤ n</a:t>
            </a:r>
          </a:p>
          <a:p>
            <a:pPr algn="just"/>
            <a:r>
              <a:rPr lang="en-IN" sz="1800" dirty="0">
                <a:latin typeface="Proxima Nova" panose="020B0604020202020204" charset="0"/>
              </a:rPr>
              <a:t>j = Size of sub problem </a:t>
            </a:r>
          </a:p>
          <a:p>
            <a:pPr algn="just"/>
            <a:r>
              <a:rPr lang="en-IN" sz="1800" dirty="0">
                <a:latin typeface="Proxima Nova" panose="020B0604020202020204" charset="0"/>
              </a:rPr>
              <a:t>C[1…..n, 0…..N] = Size of the problem</a:t>
            </a:r>
          </a:p>
          <a:p>
            <a:pPr algn="just"/>
            <a:r>
              <a:rPr lang="en-IN" sz="1800" dirty="0">
                <a:latin typeface="Proxima Nova" panose="020B0604020202020204" charset="0"/>
              </a:rPr>
              <a:t>C[n, N] = Solution of the problem</a:t>
            </a:r>
          </a:p>
          <a:p>
            <a:pPr algn="just"/>
            <a:r>
              <a:rPr lang="en-IN" sz="1800" dirty="0">
                <a:latin typeface="Proxima Nova" panose="020B0604020202020204" charset="0"/>
              </a:rPr>
              <a:t>n = Number of denomination</a:t>
            </a:r>
          </a:p>
          <a:p>
            <a:pPr algn="just"/>
            <a:r>
              <a:rPr lang="en-IN" sz="1800" dirty="0">
                <a:latin typeface="Proxima Nova" panose="020B0604020202020204" charset="0"/>
              </a:rPr>
              <a:t>N = Amount for which change is required By combining all three cases, we have</a:t>
            </a:r>
          </a:p>
          <a:p>
            <a:pPr algn="just"/>
            <a:endParaRPr lang="en-IN" sz="1800" dirty="0">
              <a:latin typeface="Proxima Nova" panose="020B0604020202020204" charset="0"/>
            </a:endParaRPr>
          </a:p>
          <a:p>
            <a:pPr algn="just"/>
            <a:r>
              <a:rPr lang="en-IN" sz="1800" dirty="0">
                <a:latin typeface="Proxima Nova" panose="020B0604020202020204" charset="0"/>
              </a:rPr>
              <a:t>	</a:t>
            </a:r>
            <a:r>
              <a:rPr lang="en-IN" sz="1800" b="1" dirty="0">
                <a:latin typeface="Proxima Nova" panose="020B0604020202020204" charset="0"/>
              </a:rPr>
              <a:t>1. if </a:t>
            </a:r>
            <a:r>
              <a:rPr lang="en-IN" sz="1800" b="1" dirty="0" err="1">
                <a:latin typeface="Proxima Nova" panose="020B0604020202020204" charset="0"/>
              </a:rPr>
              <a:t>i</a:t>
            </a:r>
            <a:r>
              <a:rPr lang="en-IN" sz="1800" b="1" dirty="0">
                <a:latin typeface="Proxima Nova" panose="020B0604020202020204" charset="0"/>
              </a:rPr>
              <a:t>=1 then C[</a:t>
            </a:r>
            <a:r>
              <a:rPr lang="en-IN" sz="1800" b="1" dirty="0" err="1">
                <a:latin typeface="Proxima Nova" panose="020B0604020202020204" charset="0"/>
              </a:rPr>
              <a:t>i,j</a:t>
            </a:r>
            <a:r>
              <a:rPr lang="en-IN" sz="1800" b="1" dirty="0">
                <a:latin typeface="Proxima Nova" panose="020B0604020202020204" charset="0"/>
              </a:rPr>
              <a:t>] = 1 + C[1, j-d1]</a:t>
            </a:r>
          </a:p>
          <a:p>
            <a:pPr algn="just"/>
            <a:r>
              <a:rPr lang="en-IN" sz="1800" b="1" dirty="0">
                <a:latin typeface="Proxima Nova" panose="020B0604020202020204" charset="0"/>
              </a:rPr>
              <a:t>	2. if j&lt;di then C[</a:t>
            </a:r>
            <a:r>
              <a:rPr lang="en-IN" sz="1800" b="1" dirty="0" err="1">
                <a:latin typeface="Proxima Nova" panose="020B0604020202020204" charset="0"/>
              </a:rPr>
              <a:t>i,j</a:t>
            </a:r>
            <a:r>
              <a:rPr lang="en-IN" sz="1800" b="1" dirty="0">
                <a:latin typeface="Proxima Nova" panose="020B0604020202020204" charset="0"/>
              </a:rPr>
              <a:t>] = C[i-1, j]</a:t>
            </a:r>
          </a:p>
          <a:p>
            <a:pPr algn="just"/>
            <a:r>
              <a:rPr lang="en-IN" sz="1800" b="1" dirty="0">
                <a:latin typeface="Proxima Nova" panose="020B0604020202020204" charset="0"/>
              </a:rPr>
              <a:t>	3. Otherwise c[</a:t>
            </a:r>
            <a:r>
              <a:rPr lang="en-IN" sz="1800" b="1" dirty="0" err="1">
                <a:latin typeface="Proxima Nova" panose="020B0604020202020204" charset="0"/>
              </a:rPr>
              <a:t>i,j</a:t>
            </a:r>
            <a:r>
              <a:rPr lang="en-IN" sz="1800" b="1" dirty="0">
                <a:latin typeface="Proxima Nova" panose="020B0604020202020204" charset="0"/>
              </a:rPr>
              <a:t>] = min{c[i-1,j], 1+c[</a:t>
            </a:r>
            <a:r>
              <a:rPr lang="en-IN" sz="1800" b="1" dirty="0" err="1">
                <a:latin typeface="Proxima Nova" panose="020B0604020202020204" charset="0"/>
              </a:rPr>
              <a:t>i,j</a:t>
            </a:r>
            <a:r>
              <a:rPr lang="en-IN" sz="1800" b="1" dirty="0">
                <a:latin typeface="Proxima Nova" panose="020B0604020202020204" charset="0"/>
              </a:rPr>
              <a:t>-di]}</a:t>
            </a:r>
          </a:p>
          <a:p>
            <a:pPr algn="just"/>
            <a:endParaRPr lang="en-IN" sz="1800" dirty="0">
              <a:latin typeface="Proxima Nova" panose="020B0604020202020204" charset="0"/>
            </a:endParaRPr>
          </a:p>
          <a:p>
            <a:pPr algn="just"/>
            <a:r>
              <a:rPr lang="en-IN" sz="1800" dirty="0"/>
              <a:t>Note: If no combination of coins sums to amount j, then C[</a:t>
            </a:r>
            <a:r>
              <a:rPr lang="en-IN" sz="1800" dirty="0" err="1"/>
              <a:t>i</a:t>
            </a:r>
            <a:r>
              <a:rPr lang="en-IN" sz="1800" dirty="0"/>
              <a:t>, j] = ∞</a:t>
            </a:r>
            <a:endParaRPr lang="en-IN" sz="1800" dirty="0">
              <a:latin typeface="Proxima Nova" panose="020B0604020202020204" charset="0"/>
            </a:endParaRPr>
          </a:p>
        </p:txBody>
      </p:sp>
    </p:spTree>
    <p:extLst>
      <p:ext uri="{BB962C8B-B14F-4D97-AF65-F5344CB8AC3E}">
        <p14:creationId xmlns:p14="http://schemas.microsoft.com/office/powerpoint/2010/main" val="3671278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465500" y="688218"/>
            <a:ext cx="8212950" cy="923299"/>
          </a:xfrm>
          <a:prstGeom prst="rect">
            <a:avLst/>
          </a:prstGeom>
          <a:noFill/>
          <a:ln>
            <a:noFill/>
          </a:ln>
        </p:spPr>
        <p:txBody>
          <a:bodyPr spcFirstLastPara="1" wrap="square" lIns="91425" tIns="91425" rIns="91425" bIns="91425" anchor="t" anchorCtr="0">
            <a:spAutoFit/>
          </a:bodyPr>
          <a:lstStyle/>
          <a:p>
            <a:pPr algn="just"/>
            <a:r>
              <a:rPr lang="en-IN" sz="1600" dirty="0">
                <a:latin typeface="Proxima Nova" panose="020B0604020202020204" charset="0"/>
              </a:rPr>
              <a:t>Let us find the optimal solution for D = {d</a:t>
            </a:r>
            <a:r>
              <a:rPr lang="en-IN" sz="1600" baseline="-25000" dirty="0">
                <a:latin typeface="Proxima Nova" panose="020B0604020202020204" charset="0"/>
              </a:rPr>
              <a:t>1</a:t>
            </a:r>
            <a:r>
              <a:rPr lang="en-IN" sz="1600" dirty="0">
                <a:latin typeface="Proxima Nova" panose="020B0604020202020204" charset="0"/>
              </a:rPr>
              <a:t>, d</a:t>
            </a:r>
            <a:r>
              <a:rPr lang="en-IN" sz="1600" baseline="-25000" dirty="0">
                <a:latin typeface="Proxima Nova" panose="020B0604020202020204" charset="0"/>
              </a:rPr>
              <a:t>2</a:t>
            </a:r>
            <a:r>
              <a:rPr lang="en-IN" sz="1600" dirty="0">
                <a:latin typeface="Proxima Nova" panose="020B0604020202020204" charset="0"/>
              </a:rPr>
              <a:t>, d</a:t>
            </a:r>
            <a:r>
              <a:rPr lang="en-IN" sz="1600" baseline="-25000" dirty="0">
                <a:latin typeface="Proxima Nova" panose="020B0604020202020204" charset="0"/>
              </a:rPr>
              <a:t>3</a:t>
            </a:r>
            <a:r>
              <a:rPr lang="en-IN" sz="1600" dirty="0">
                <a:latin typeface="Proxima Nova" panose="020B0604020202020204" charset="0"/>
              </a:rPr>
              <a:t>} = {1, 4, 6} and N = 8. </a:t>
            </a:r>
          </a:p>
          <a:p>
            <a:pPr algn="just"/>
            <a:r>
              <a:rPr lang="en-IN" sz="1600" dirty="0">
                <a:latin typeface="Proxima Nova" panose="020B0604020202020204" charset="0"/>
              </a:rPr>
              <a:t>Initialize the table C [</a:t>
            </a:r>
            <a:r>
              <a:rPr lang="en-IN" sz="1600" dirty="0" err="1">
                <a:latin typeface="Proxima Nova" panose="020B0604020202020204" charset="0"/>
              </a:rPr>
              <a:t>i</a:t>
            </a:r>
            <a:r>
              <a:rPr lang="en-IN" sz="1600" dirty="0">
                <a:latin typeface="Proxima Nova" panose="020B0604020202020204" charset="0"/>
              </a:rPr>
              <a:t>, 0] = 0 and C [0, j] = 0. </a:t>
            </a:r>
          </a:p>
          <a:p>
            <a:pPr algn="just"/>
            <a:r>
              <a:rPr lang="en-IN" sz="1600" dirty="0">
                <a:latin typeface="Proxima Nova" panose="020B0604020202020204" charset="0"/>
              </a:rPr>
              <a:t>These indicate we don’t have any denomination and size of problem is zero respectively.</a:t>
            </a:r>
          </a:p>
        </p:txBody>
      </p:sp>
      <p:pic>
        <p:nvPicPr>
          <p:cNvPr id="2" name="Picture 1"/>
          <p:cNvPicPr>
            <a:picLocks noChangeAspect="1"/>
          </p:cNvPicPr>
          <p:nvPr/>
        </p:nvPicPr>
        <p:blipFill>
          <a:blip r:embed="rId6"/>
          <a:stretch>
            <a:fillRect/>
          </a:stretch>
        </p:blipFill>
        <p:spPr>
          <a:xfrm>
            <a:off x="645154" y="1687205"/>
            <a:ext cx="8033296" cy="3053879"/>
          </a:xfrm>
          <a:prstGeom prst="rect">
            <a:avLst/>
          </a:prstGeom>
        </p:spPr>
      </p:pic>
    </p:spTree>
    <p:extLst>
      <p:ext uri="{BB962C8B-B14F-4D97-AF65-F5344CB8AC3E}">
        <p14:creationId xmlns:p14="http://schemas.microsoft.com/office/powerpoint/2010/main" val="943630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4" y="817718"/>
            <a:ext cx="4301709" cy="3631733"/>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b="1" dirty="0"/>
              <a:t>Filling first column, j = 1 :</a:t>
            </a:r>
          </a:p>
          <a:p>
            <a:pPr algn="just"/>
            <a:endParaRPr lang="en-IN" sz="1600" dirty="0">
              <a:latin typeface="Proxima Nova" panose="020B0604020202020204" charset="0"/>
            </a:endParaRPr>
          </a:p>
          <a:p>
            <a:pPr fontAlgn="base"/>
            <a:r>
              <a:rPr lang="it-IT" sz="1600" b="1" dirty="0"/>
              <a:t>C [1, 1]</a:t>
            </a:r>
            <a:r>
              <a:rPr lang="it-IT" sz="1600" dirty="0"/>
              <a:t>  ⇒  i = 1,   j = 1,  d</a:t>
            </a:r>
            <a:r>
              <a:rPr lang="it-IT" sz="1600" baseline="-25000" dirty="0"/>
              <a:t>i</a:t>
            </a:r>
            <a:r>
              <a:rPr lang="it-IT" sz="1600" dirty="0"/>
              <a:t> = d</a:t>
            </a:r>
            <a:r>
              <a:rPr lang="it-IT" sz="1600" baseline="-25000" dirty="0"/>
              <a:t>1</a:t>
            </a:r>
            <a:r>
              <a:rPr lang="it-IT" sz="1600" dirty="0"/>
              <a:t> = 1</a:t>
            </a:r>
          </a:p>
          <a:p>
            <a:pPr fontAlgn="base"/>
            <a:r>
              <a:rPr lang="it-IT" sz="1600" b="1" dirty="0"/>
              <a:t>As,   i = 1,  formula 1 is used</a:t>
            </a:r>
          </a:p>
          <a:p>
            <a:pPr fontAlgn="base"/>
            <a:r>
              <a:rPr lang="it-IT" sz="1600" dirty="0"/>
              <a:t>C [i, j] = C [1, 1] = 1 + C [1, j – d</a:t>
            </a:r>
            <a:r>
              <a:rPr lang="it-IT" sz="1600" baseline="-25000" dirty="0"/>
              <a:t>1 </a:t>
            </a:r>
            <a:r>
              <a:rPr lang="it-IT" sz="1600" dirty="0"/>
              <a:t>]</a:t>
            </a:r>
          </a:p>
          <a:p>
            <a:pPr fontAlgn="base"/>
            <a:r>
              <a:rPr lang="it-IT" sz="1600" dirty="0"/>
              <a:t>	          = 1 + C [1, 1 – 1] </a:t>
            </a:r>
          </a:p>
          <a:p>
            <a:pPr fontAlgn="base"/>
            <a:r>
              <a:rPr lang="it-IT" sz="1600" dirty="0"/>
              <a:t>	          = 1 + C [1, 0] </a:t>
            </a:r>
          </a:p>
          <a:p>
            <a:pPr fontAlgn="base"/>
            <a:r>
              <a:rPr lang="it-IT" sz="1600" dirty="0"/>
              <a:t>	          = 1</a:t>
            </a:r>
          </a:p>
          <a:p>
            <a:pPr algn="just"/>
            <a:endParaRPr lang="en-IN" sz="1600" dirty="0">
              <a:latin typeface="Proxima Nova" panose="020B0604020202020204" charset="0"/>
            </a:endParaRPr>
          </a:p>
          <a:p>
            <a:pPr algn="just"/>
            <a:endParaRPr lang="en-IN" sz="1600" dirty="0">
              <a:latin typeface="Proxima Nova" panose="020B0604020202020204" charset="0"/>
            </a:endParaRPr>
          </a:p>
          <a:p>
            <a:pPr fontAlgn="base"/>
            <a:r>
              <a:rPr lang="en-IN" sz="1600" b="1" dirty="0"/>
              <a:t>C [2, 1]</a:t>
            </a:r>
            <a:r>
              <a:rPr lang="en-IN" sz="1600" dirty="0"/>
              <a:t>  ⇒  </a:t>
            </a:r>
            <a:r>
              <a:rPr lang="en-IN" sz="1600" dirty="0" err="1"/>
              <a:t>i</a:t>
            </a:r>
            <a:r>
              <a:rPr lang="en-IN" sz="1600" dirty="0"/>
              <a:t> = 2,   j = 1,  d</a:t>
            </a:r>
            <a:r>
              <a:rPr lang="en-IN" sz="1600" baseline="-25000" dirty="0"/>
              <a:t>i</a:t>
            </a:r>
            <a:r>
              <a:rPr lang="en-IN" sz="1600" dirty="0"/>
              <a:t> = d</a:t>
            </a:r>
            <a:r>
              <a:rPr lang="en-IN" sz="1600" baseline="-25000" dirty="0"/>
              <a:t>2</a:t>
            </a:r>
            <a:r>
              <a:rPr lang="en-IN" sz="1600" dirty="0"/>
              <a:t> = 4</a:t>
            </a:r>
          </a:p>
          <a:p>
            <a:pPr fontAlgn="base"/>
            <a:r>
              <a:rPr lang="en-IN" sz="1600" dirty="0"/>
              <a:t>As,   j &lt; d</a:t>
            </a:r>
            <a:r>
              <a:rPr lang="en-IN" sz="1600" baseline="-25000" dirty="0"/>
              <a:t>2</a:t>
            </a:r>
            <a:r>
              <a:rPr lang="en-IN" sz="1600" dirty="0"/>
              <a:t>, i.e. 1&lt; 4</a:t>
            </a:r>
          </a:p>
          <a:p>
            <a:pPr fontAlgn="base"/>
            <a:r>
              <a:rPr lang="en-IN" sz="1600" dirty="0"/>
              <a:t>C [</a:t>
            </a:r>
            <a:r>
              <a:rPr lang="en-IN" sz="1600" dirty="0" err="1"/>
              <a:t>i</a:t>
            </a:r>
            <a:r>
              <a:rPr lang="en-IN" sz="1600" dirty="0"/>
              <a:t>, j] = C [2, 1] = C [</a:t>
            </a:r>
            <a:r>
              <a:rPr lang="en-IN" sz="1600" dirty="0" err="1"/>
              <a:t>i</a:t>
            </a:r>
            <a:r>
              <a:rPr lang="en-IN" sz="1600" dirty="0"/>
              <a:t> – 1, j] = C [1, 1] = 1</a:t>
            </a:r>
          </a:p>
          <a:p>
            <a:pPr algn="just"/>
            <a:endParaRPr lang="en-IN" sz="1600" dirty="0">
              <a:latin typeface="Proxima Nova" panose="020B0604020202020204" charset="0"/>
            </a:endParaRPr>
          </a:p>
        </p:txBody>
      </p:sp>
      <p:sp>
        <p:nvSpPr>
          <p:cNvPr id="8" name="Google Shape;99;p17"/>
          <p:cNvSpPr txBox="1"/>
          <p:nvPr/>
        </p:nvSpPr>
        <p:spPr>
          <a:xfrm>
            <a:off x="4872651" y="873936"/>
            <a:ext cx="3986224" cy="1661963"/>
          </a:xfrm>
          <a:prstGeom prst="rect">
            <a:avLst/>
          </a:prstGeom>
          <a:noFill/>
          <a:ln>
            <a:solidFill>
              <a:schemeClr val="accent1"/>
            </a:solidFill>
          </a:ln>
        </p:spPr>
        <p:txBody>
          <a:bodyPr spcFirstLastPara="1" wrap="square" lIns="91425" tIns="91425" rIns="91425" bIns="91425" anchor="t" anchorCtr="0">
            <a:spAutoFit/>
          </a:bodyPr>
          <a:lstStyle/>
          <a:p>
            <a:pPr fontAlgn="base"/>
            <a:r>
              <a:rPr lang="it-IT" sz="1600" b="1" dirty="0"/>
              <a:t>C [3, 1]  </a:t>
            </a:r>
            <a:r>
              <a:rPr lang="it-IT" sz="1600" dirty="0"/>
              <a:t>⇒  i = 3,   j = 1,  d</a:t>
            </a:r>
            <a:r>
              <a:rPr lang="it-IT" sz="1600" baseline="-25000" dirty="0"/>
              <a:t>i</a:t>
            </a:r>
            <a:r>
              <a:rPr lang="it-IT" sz="1600" dirty="0"/>
              <a:t> = d</a:t>
            </a:r>
            <a:r>
              <a:rPr lang="it-IT" sz="1600" baseline="-25000" dirty="0"/>
              <a:t>3</a:t>
            </a:r>
            <a:r>
              <a:rPr lang="it-IT" sz="1600" dirty="0"/>
              <a:t> =  6</a:t>
            </a:r>
          </a:p>
          <a:p>
            <a:pPr fontAlgn="base"/>
            <a:r>
              <a:rPr lang="it-IT" sz="1600" dirty="0"/>
              <a:t>As,   j &lt; d</a:t>
            </a:r>
            <a:r>
              <a:rPr lang="it-IT" sz="1600" baseline="-25000" dirty="0"/>
              <a:t>3</a:t>
            </a:r>
            <a:r>
              <a:rPr lang="it-IT" sz="1600" dirty="0"/>
              <a:t>,  </a:t>
            </a:r>
          </a:p>
          <a:p>
            <a:pPr fontAlgn="base"/>
            <a:r>
              <a:rPr lang="it-IT" sz="1600" dirty="0"/>
              <a:t>C [3, 1]  = C [i – 1, j] </a:t>
            </a:r>
          </a:p>
          <a:p>
            <a:pPr fontAlgn="base"/>
            <a:r>
              <a:rPr lang="it-IT" sz="1600" dirty="0"/>
              <a:t>              = C[3-1,1]	</a:t>
            </a:r>
          </a:p>
          <a:p>
            <a:pPr fontAlgn="base"/>
            <a:r>
              <a:rPr lang="it-IT" sz="1600" dirty="0"/>
              <a:t>              = C [2, 1] </a:t>
            </a:r>
          </a:p>
          <a:p>
            <a:pPr fontAlgn="base"/>
            <a:r>
              <a:rPr lang="it-IT" sz="1600" dirty="0"/>
              <a:t>              = 1</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a:solidFill>
                  <a:schemeClr val="accent1">
                    <a:lumMod val="75000"/>
                  </a:schemeClr>
                </a:solidFill>
                <a:latin typeface="Proxima Nova" panose="020B0604020202020204" charset="0"/>
              </a:rPr>
              <a:t>if 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a:solidFill>
                  <a:schemeClr val="accent1">
                    <a:lumMod val="75000"/>
                  </a:schemeClr>
                </a:solidFill>
                <a:latin typeface="Proxima Nova" panose="020B0604020202020204" charset="0"/>
              </a:rPr>
              <a:t>Otherwise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3443042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4" y="817718"/>
            <a:ext cx="4301709" cy="4124176"/>
          </a:xfrm>
          <a:prstGeom prst="rect">
            <a:avLst/>
          </a:prstGeom>
          <a:noFill/>
          <a:ln>
            <a:solidFill>
              <a:schemeClr val="accent1"/>
            </a:solidFill>
          </a:ln>
        </p:spPr>
        <p:txBody>
          <a:bodyPr spcFirstLastPara="1" wrap="square" lIns="91425" tIns="91425" rIns="91425" bIns="91425" anchor="t" anchorCtr="0">
            <a:spAutoFit/>
          </a:bodyPr>
          <a:lstStyle/>
          <a:p>
            <a:pPr fontAlgn="base"/>
            <a:r>
              <a:rPr lang="it-IT" sz="1600" b="1" dirty="0"/>
              <a:t>Filling second column, j = 2 :</a:t>
            </a:r>
            <a:endParaRPr lang="it-IT" sz="1600" dirty="0"/>
          </a:p>
          <a:p>
            <a:pPr fontAlgn="base"/>
            <a:endParaRPr lang="it-IT" sz="1600" b="1" dirty="0"/>
          </a:p>
          <a:p>
            <a:pPr fontAlgn="base"/>
            <a:r>
              <a:rPr lang="it-IT" sz="1600" b="1" dirty="0"/>
              <a:t>C [1, 2]  </a:t>
            </a:r>
            <a:r>
              <a:rPr lang="it-IT" sz="1600" dirty="0"/>
              <a:t>⇒  i = 1,   j = 2,  d</a:t>
            </a:r>
            <a:r>
              <a:rPr lang="it-IT" sz="1600" baseline="-25000" dirty="0"/>
              <a:t>i</a:t>
            </a:r>
            <a:r>
              <a:rPr lang="it-IT" sz="1600" dirty="0"/>
              <a:t> = d</a:t>
            </a:r>
            <a:r>
              <a:rPr lang="it-IT" sz="1600" baseline="-25000" dirty="0"/>
              <a:t>1</a:t>
            </a:r>
            <a:r>
              <a:rPr lang="it-IT" sz="1600" dirty="0"/>
              <a:t> = 1</a:t>
            </a:r>
          </a:p>
          <a:p>
            <a:pPr fontAlgn="base"/>
            <a:r>
              <a:rPr lang="it-IT" sz="1600" b="1" dirty="0"/>
              <a:t>As,   i = 1,  formula 1 is used</a:t>
            </a:r>
          </a:p>
          <a:p>
            <a:pPr fontAlgn="base"/>
            <a:r>
              <a:rPr lang="it-IT" sz="1600" dirty="0"/>
              <a:t>C [i, j] = C [1, 2] = 1 + C [1, j – d</a:t>
            </a:r>
            <a:r>
              <a:rPr lang="it-IT" sz="1600" baseline="-25000" dirty="0"/>
              <a:t>1</a:t>
            </a:r>
            <a:r>
              <a:rPr lang="it-IT" sz="1600" dirty="0"/>
              <a:t>]</a:t>
            </a:r>
          </a:p>
          <a:p>
            <a:pPr fontAlgn="base"/>
            <a:r>
              <a:rPr lang="it-IT" sz="1600" dirty="0"/>
              <a:t>	          = 1 + C [1, 2 – 1] </a:t>
            </a:r>
          </a:p>
          <a:p>
            <a:pPr fontAlgn="base"/>
            <a:r>
              <a:rPr lang="it-IT" sz="1600" dirty="0"/>
              <a:t>	          = 1 + C [1, 1] </a:t>
            </a:r>
          </a:p>
          <a:p>
            <a:pPr fontAlgn="base"/>
            <a:r>
              <a:rPr lang="it-IT" sz="1600" dirty="0"/>
              <a:t>	          = 1 + 1  </a:t>
            </a:r>
          </a:p>
          <a:p>
            <a:pPr fontAlgn="base"/>
            <a:r>
              <a:rPr lang="it-IT" sz="1600" dirty="0"/>
              <a:t>	          =  2</a:t>
            </a:r>
          </a:p>
          <a:p>
            <a:pPr fontAlgn="base"/>
            <a:endParaRPr lang="it-IT" sz="1600" dirty="0"/>
          </a:p>
          <a:p>
            <a:pPr fontAlgn="base"/>
            <a:r>
              <a:rPr lang="en-IN" sz="1600" b="1" dirty="0"/>
              <a:t>C [2, 2] </a:t>
            </a:r>
            <a:r>
              <a:rPr lang="en-IN" sz="1600" dirty="0"/>
              <a:t> ⇒  </a:t>
            </a:r>
            <a:r>
              <a:rPr lang="en-IN" sz="1600" dirty="0" err="1"/>
              <a:t>i</a:t>
            </a:r>
            <a:r>
              <a:rPr lang="en-IN" sz="1600" dirty="0"/>
              <a:t> = 2,   j = 2,  d</a:t>
            </a:r>
            <a:r>
              <a:rPr lang="en-IN" sz="1600" baseline="-25000" dirty="0"/>
              <a:t>i</a:t>
            </a:r>
            <a:r>
              <a:rPr lang="en-IN" sz="1600" dirty="0"/>
              <a:t> = d</a:t>
            </a:r>
            <a:r>
              <a:rPr lang="en-IN" sz="1600" baseline="-25000" dirty="0"/>
              <a:t>2</a:t>
            </a:r>
            <a:r>
              <a:rPr lang="en-IN" sz="1600" dirty="0"/>
              <a:t> = 4</a:t>
            </a:r>
          </a:p>
          <a:p>
            <a:pPr fontAlgn="base"/>
            <a:r>
              <a:rPr lang="en-IN" sz="1600" dirty="0"/>
              <a:t>As,   j &lt; d</a:t>
            </a:r>
            <a:r>
              <a:rPr lang="en-IN" sz="1600" baseline="-25000" dirty="0"/>
              <a:t>2</a:t>
            </a:r>
            <a:r>
              <a:rPr lang="en-IN" sz="1600" dirty="0"/>
              <a:t>,  </a:t>
            </a:r>
          </a:p>
          <a:p>
            <a:pPr fontAlgn="base"/>
            <a:r>
              <a:rPr lang="en-IN" sz="1600" dirty="0"/>
              <a:t>C [</a:t>
            </a:r>
            <a:r>
              <a:rPr lang="en-IN" sz="1600" dirty="0" err="1"/>
              <a:t>i</a:t>
            </a:r>
            <a:r>
              <a:rPr lang="en-IN" sz="1600" dirty="0"/>
              <a:t>, j] = C [2, 2] = C [</a:t>
            </a:r>
            <a:r>
              <a:rPr lang="en-IN" sz="1600" dirty="0" err="1"/>
              <a:t>i</a:t>
            </a:r>
            <a:r>
              <a:rPr lang="en-IN" sz="1600" dirty="0"/>
              <a:t> – 1, j] </a:t>
            </a:r>
          </a:p>
          <a:p>
            <a:pPr fontAlgn="base"/>
            <a:r>
              <a:rPr lang="en-IN" sz="1600" dirty="0"/>
              <a:t>	          = C [1, 2] </a:t>
            </a:r>
          </a:p>
          <a:p>
            <a:pPr fontAlgn="base"/>
            <a:r>
              <a:rPr lang="en-IN" sz="1600" dirty="0"/>
              <a:t>                          = 2</a:t>
            </a:r>
          </a:p>
          <a:p>
            <a:pPr fontAlgn="base"/>
            <a:endParaRPr lang="it-IT" sz="1600" dirty="0"/>
          </a:p>
        </p:txBody>
      </p:sp>
      <p:sp>
        <p:nvSpPr>
          <p:cNvPr id="8" name="Google Shape;99;p17"/>
          <p:cNvSpPr txBox="1"/>
          <p:nvPr/>
        </p:nvSpPr>
        <p:spPr>
          <a:xfrm>
            <a:off x="4872651" y="873936"/>
            <a:ext cx="3986224" cy="1415742"/>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C [3, 2]</a:t>
            </a:r>
            <a:r>
              <a:rPr lang="en-IN" sz="1600" dirty="0"/>
              <a:t>  ⇒  </a:t>
            </a:r>
            <a:r>
              <a:rPr lang="en-IN" sz="1600" dirty="0" err="1"/>
              <a:t>i</a:t>
            </a:r>
            <a:r>
              <a:rPr lang="en-IN" sz="1600" dirty="0"/>
              <a:t> = 3,   j = 2,  d</a:t>
            </a:r>
            <a:r>
              <a:rPr lang="en-IN" sz="1600" baseline="-25000" dirty="0"/>
              <a:t>i</a:t>
            </a:r>
            <a:r>
              <a:rPr lang="en-IN" sz="1600" dirty="0"/>
              <a:t> = d</a:t>
            </a:r>
            <a:r>
              <a:rPr lang="en-IN" sz="1600" baseline="-25000" dirty="0"/>
              <a:t>3</a:t>
            </a:r>
            <a:r>
              <a:rPr lang="en-IN" sz="1600" dirty="0"/>
              <a:t> =  6</a:t>
            </a:r>
          </a:p>
          <a:p>
            <a:pPr fontAlgn="base"/>
            <a:r>
              <a:rPr lang="en-IN" sz="1600" dirty="0"/>
              <a:t>As,   j &lt; d</a:t>
            </a:r>
            <a:r>
              <a:rPr lang="en-IN" sz="1600" baseline="-25000" dirty="0"/>
              <a:t>3</a:t>
            </a:r>
            <a:r>
              <a:rPr lang="en-IN" sz="1600" dirty="0"/>
              <a:t>, </a:t>
            </a:r>
          </a:p>
          <a:p>
            <a:pPr fontAlgn="base"/>
            <a:r>
              <a:rPr lang="en-IN" sz="1600" dirty="0"/>
              <a:t>C [</a:t>
            </a:r>
            <a:r>
              <a:rPr lang="en-IN" sz="1600" dirty="0" err="1"/>
              <a:t>i</a:t>
            </a:r>
            <a:r>
              <a:rPr lang="en-IN" sz="1600" dirty="0"/>
              <a:t>, j] = C [3, 2] = C [</a:t>
            </a:r>
            <a:r>
              <a:rPr lang="en-IN" sz="1600" dirty="0" err="1"/>
              <a:t>i</a:t>
            </a:r>
            <a:r>
              <a:rPr lang="en-IN" sz="1600" dirty="0"/>
              <a:t> – 1, j] </a:t>
            </a:r>
          </a:p>
          <a:p>
            <a:pPr fontAlgn="base"/>
            <a:r>
              <a:rPr lang="en-IN" sz="1600" dirty="0"/>
              <a:t>	          = C [2, 2] </a:t>
            </a:r>
          </a:p>
          <a:p>
            <a:pPr fontAlgn="base"/>
            <a:r>
              <a:rPr lang="en-IN" sz="1600" dirty="0"/>
              <a:t>                          = 2</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a:solidFill>
                  <a:schemeClr val="accent1">
                    <a:lumMod val="75000"/>
                  </a:schemeClr>
                </a:solidFill>
                <a:latin typeface="Proxima Nova" panose="020B0604020202020204" charset="0"/>
              </a:rPr>
              <a:t>if 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a:solidFill>
                  <a:schemeClr val="accent1">
                    <a:lumMod val="75000"/>
                  </a:schemeClr>
                </a:solidFill>
                <a:latin typeface="Proxima Nova" panose="020B0604020202020204" charset="0"/>
              </a:rPr>
              <a:t>Otherwise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114247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1" name="Google Shape;71;p15"/>
          <p:cNvSpPr txBox="1"/>
          <p:nvPr/>
        </p:nvSpPr>
        <p:spPr>
          <a:xfrm>
            <a:off x="333812" y="2095794"/>
            <a:ext cx="4830903" cy="923299"/>
          </a:xfrm>
          <a:prstGeom prst="rect">
            <a:avLst/>
          </a:prstGeom>
          <a:noFill/>
          <a:ln>
            <a:noFill/>
          </a:ln>
        </p:spPr>
        <p:txBody>
          <a:bodyPr spcFirstLastPara="1" wrap="square" lIns="91425" tIns="91425" rIns="91425" bIns="91425" anchor="t" anchorCtr="0">
            <a:spAutoFit/>
          </a:bodyPr>
          <a:lstStyle/>
          <a:p>
            <a:pPr lvl="0"/>
            <a:r>
              <a:rPr lang="en-US" sz="2400" dirty="0">
                <a:solidFill>
                  <a:schemeClr val="tx1"/>
                </a:solidFill>
                <a:latin typeface="Proxima Nova" panose="020B0604020202020204" charset="0"/>
                <a:ea typeface="Proxima Nova"/>
                <a:cs typeface="Proxima Nova"/>
                <a:sym typeface="Proxima Nova"/>
              </a:rPr>
              <a:t>Unit - 3</a:t>
            </a:r>
            <a:endParaRPr lang="en-IN" sz="2400" dirty="0">
              <a:solidFill>
                <a:schemeClr val="tx1"/>
              </a:solidFill>
              <a:latin typeface="Proxima Nova" panose="020B0604020202020204" charset="0"/>
              <a:ea typeface="Proxima Nova"/>
              <a:cs typeface="Proxima Nova"/>
              <a:sym typeface="Proxima Nova"/>
            </a:endParaRPr>
          </a:p>
          <a:p>
            <a:r>
              <a:rPr lang="en-IN" sz="2400" dirty="0">
                <a:solidFill>
                  <a:schemeClr val="tx1"/>
                </a:solidFill>
                <a:latin typeface="Proxima Nova" panose="020B0604020202020204" charset="0"/>
              </a:rPr>
              <a:t>Dynamic Programming</a:t>
            </a:r>
          </a:p>
        </p:txBody>
      </p:sp>
      <p:sp>
        <p:nvSpPr>
          <p:cNvPr id="12" name="Google Shape;73;p15"/>
          <p:cNvSpPr txBox="1"/>
          <p:nvPr/>
        </p:nvSpPr>
        <p:spPr>
          <a:xfrm>
            <a:off x="333812" y="4253501"/>
            <a:ext cx="3570368" cy="615523"/>
          </a:xfrm>
          <a:prstGeom prst="rect">
            <a:avLst/>
          </a:prstGeom>
          <a:noFill/>
          <a:ln>
            <a:noFill/>
          </a:ln>
        </p:spPr>
        <p:txBody>
          <a:bodyPr spcFirstLastPara="1" wrap="square" lIns="91425" tIns="91425" rIns="91425" bIns="91425" anchor="t" anchorCtr="0">
            <a:spAutoFit/>
          </a:bodyPr>
          <a:lstStyle/>
          <a:p>
            <a:pPr lvl="0"/>
            <a:r>
              <a:rPr lang="en-US" dirty="0">
                <a:solidFill>
                  <a:schemeClr val="tx1"/>
                </a:solidFill>
              </a:rPr>
              <a:t>Prof. Mitul N. </a:t>
            </a:r>
            <a:r>
              <a:rPr lang="en-US" dirty="0" err="1">
                <a:solidFill>
                  <a:schemeClr val="tx1"/>
                </a:solidFill>
              </a:rPr>
              <a:t>Takodara</a:t>
            </a:r>
            <a:endParaRPr lang="en-US" dirty="0">
              <a:solidFill>
                <a:schemeClr val="tx1"/>
              </a:solidFill>
            </a:endParaRPr>
          </a:p>
          <a:p>
            <a:pPr lvl="0"/>
            <a:r>
              <a:rPr lang="en-US" dirty="0">
                <a:solidFill>
                  <a:schemeClr val="tx1"/>
                </a:solidFill>
              </a:rPr>
              <a:t>Department of Computer Engineering</a:t>
            </a:r>
            <a:endParaRPr dirty="0">
              <a:solidFill>
                <a:schemeClr val="tx1"/>
              </a:solidFill>
            </a:endParaRPr>
          </a:p>
        </p:txBody>
      </p:sp>
      <p:sp>
        <p:nvSpPr>
          <p:cNvPr id="13" name="Google Shape;71;p15"/>
          <p:cNvSpPr txBox="1"/>
          <p:nvPr/>
        </p:nvSpPr>
        <p:spPr>
          <a:xfrm>
            <a:off x="333812" y="784473"/>
            <a:ext cx="4751896" cy="446246"/>
          </a:xfrm>
          <a:prstGeom prst="rect">
            <a:avLst/>
          </a:prstGeom>
          <a:noFill/>
          <a:ln>
            <a:noFill/>
          </a:ln>
        </p:spPr>
        <p:txBody>
          <a:bodyPr spcFirstLastPara="1" wrap="square" lIns="91425" tIns="91425" rIns="91425" bIns="91425" anchor="t" anchorCtr="0">
            <a:spAutoFit/>
          </a:bodyPr>
          <a:lstStyle/>
          <a:p>
            <a:pPr lvl="0"/>
            <a:r>
              <a:rPr lang="en-IN" sz="1700" dirty="0">
                <a:solidFill>
                  <a:schemeClr val="tx1"/>
                </a:solidFill>
                <a:latin typeface="Proxima Nova"/>
                <a:ea typeface="Proxima Nova"/>
                <a:cs typeface="Proxima Nova"/>
                <a:sym typeface="Proxima Nova"/>
              </a:rPr>
              <a:t>01CE1503 - </a:t>
            </a:r>
            <a:r>
              <a:rPr lang="en-IN" sz="1700" dirty="0">
                <a:solidFill>
                  <a:schemeClr val="tx1"/>
                </a:solidFill>
                <a:latin typeface="Proxima Nova"/>
                <a:ea typeface="Proxima Nova"/>
                <a:cs typeface="Proxima Nova"/>
              </a:rPr>
              <a:t>Design and Analysis of Algorithm</a:t>
            </a:r>
            <a:endParaRPr lang="en-IN" sz="1700" dirty="0">
              <a:solidFill>
                <a:schemeClr val="tx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4" y="817718"/>
            <a:ext cx="4301709" cy="4124176"/>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third column, j = 3 :</a:t>
            </a:r>
            <a:endParaRPr lang="en-IN" sz="1600" dirty="0"/>
          </a:p>
          <a:p>
            <a:pPr fontAlgn="base"/>
            <a:endParaRPr lang="en-IN" sz="1600" b="1" dirty="0"/>
          </a:p>
          <a:p>
            <a:pPr fontAlgn="base"/>
            <a:r>
              <a:rPr lang="en-IN" sz="1600" b="1" dirty="0"/>
              <a:t>C [1, 3]</a:t>
            </a:r>
            <a:r>
              <a:rPr lang="en-IN" sz="1600" dirty="0"/>
              <a:t>  ⇒  </a:t>
            </a:r>
            <a:r>
              <a:rPr lang="en-IN" sz="1600" dirty="0" err="1"/>
              <a:t>i</a:t>
            </a:r>
            <a:r>
              <a:rPr lang="en-IN" sz="1600" dirty="0"/>
              <a:t> = 1,   j = 3,  d</a:t>
            </a:r>
            <a:r>
              <a:rPr lang="en-IN" sz="1600" baseline="-25000" dirty="0"/>
              <a:t>i</a:t>
            </a:r>
            <a:r>
              <a:rPr lang="en-IN" sz="1600" dirty="0"/>
              <a:t> = d</a:t>
            </a:r>
            <a:r>
              <a:rPr lang="en-IN" sz="1600" baseline="-25000" dirty="0"/>
              <a:t>1</a:t>
            </a:r>
            <a:r>
              <a:rPr lang="en-IN" sz="1600" dirty="0"/>
              <a:t> = 1</a:t>
            </a:r>
          </a:p>
          <a:p>
            <a:pPr fontAlgn="base"/>
            <a:r>
              <a:rPr lang="en-IN" sz="1600" b="1" dirty="0"/>
              <a:t>As,   </a:t>
            </a:r>
            <a:r>
              <a:rPr lang="en-IN" sz="1600" b="1" dirty="0" err="1"/>
              <a:t>i</a:t>
            </a:r>
            <a:r>
              <a:rPr lang="en-IN" sz="1600" b="1" dirty="0"/>
              <a:t> = 1,  formula 1 is used</a:t>
            </a:r>
          </a:p>
          <a:p>
            <a:pPr fontAlgn="base"/>
            <a:r>
              <a:rPr lang="en-IN" sz="1600" dirty="0"/>
              <a:t>C [</a:t>
            </a:r>
            <a:r>
              <a:rPr lang="en-IN" sz="1600" dirty="0" err="1"/>
              <a:t>i</a:t>
            </a:r>
            <a:r>
              <a:rPr lang="en-IN" sz="1600" dirty="0"/>
              <a:t>, j] = 1 + C [1, j – d</a:t>
            </a:r>
            <a:r>
              <a:rPr lang="en-IN" sz="1600" baseline="-25000" dirty="0"/>
              <a:t>1 </a:t>
            </a:r>
            <a:r>
              <a:rPr lang="en-IN" sz="1600" dirty="0"/>
              <a:t>]</a:t>
            </a:r>
          </a:p>
          <a:p>
            <a:pPr fontAlgn="base"/>
            <a:r>
              <a:rPr lang="en-IN" sz="1600" dirty="0"/>
              <a:t>          = 1 + C [1, 3 – 1] </a:t>
            </a:r>
          </a:p>
          <a:p>
            <a:pPr fontAlgn="base"/>
            <a:r>
              <a:rPr lang="en-IN" sz="1600" dirty="0"/>
              <a:t>          = 1 + C [1, 2] </a:t>
            </a:r>
          </a:p>
          <a:p>
            <a:pPr fontAlgn="base"/>
            <a:r>
              <a:rPr lang="en-IN" sz="1600" dirty="0"/>
              <a:t>          = 1 + 2 </a:t>
            </a:r>
          </a:p>
          <a:p>
            <a:pPr fontAlgn="base"/>
            <a:r>
              <a:rPr lang="en-IN" sz="1600" dirty="0"/>
              <a:t>          = 3</a:t>
            </a:r>
          </a:p>
          <a:p>
            <a:pPr fontAlgn="base"/>
            <a:endParaRPr lang="en-IN" sz="1600" dirty="0"/>
          </a:p>
          <a:p>
            <a:pPr fontAlgn="base"/>
            <a:endParaRPr lang="en-IN" sz="1600" dirty="0"/>
          </a:p>
          <a:p>
            <a:pPr fontAlgn="base"/>
            <a:r>
              <a:rPr lang="it-IT" sz="1600" b="1" dirty="0"/>
              <a:t>C [2, 3]</a:t>
            </a:r>
            <a:r>
              <a:rPr lang="it-IT" sz="1600" dirty="0"/>
              <a:t>  ⇒  i = 2,   j = 3,  d</a:t>
            </a:r>
            <a:r>
              <a:rPr lang="it-IT" sz="1600" baseline="-25000" dirty="0"/>
              <a:t>i</a:t>
            </a:r>
            <a:r>
              <a:rPr lang="it-IT" sz="1600" dirty="0"/>
              <a:t> = d</a:t>
            </a:r>
            <a:r>
              <a:rPr lang="it-IT" sz="1600" baseline="-25000" dirty="0"/>
              <a:t>2</a:t>
            </a:r>
            <a:r>
              <a:rPr lang="it-IT" sz="1600" dirty="0"/>
              <a:t> = 4</a:t>
            </a:r>
          </a:p>
          <a:p>
            <a:pPr fontAlgn="base"/>
            <a:r>
              <a:rPr lang="it-IT" sz="1600" dirty="0"/>
              <a:t>As,   j &lt; d</a:t>
            </a:r>
            <a:r>
              <a:rPr lang="it-IT" sz="1600" baseline="-25000" dirty="0"/>
              <a:t>i</a:t>
            </a:r>
            <a:r>
              <a:rPr lang="it-IT" sz="1600" dirty="0"/>
              <a:t>,  </a:t>
            </a:r>
          </a:p>
          <a:p>
            <a:pPr fontAlgn="base"/>
            <a:r>
              <a:rPr lang="it-IT" sz="1600" dirty="0"/>
              <a:t>C [i, j] = C [2, 3] = C [i – 1, j] </a:t>
            </a:r>
          </a:p>
          <a:p>
            <a:pPr fontAlgn="base"/>
            <a:r>
              <a:rPr lang="it-IT" sz="1600" dirty="0"/>
              <a:t>                          = C [1, 3] </a:t>
            </a:r>
          </a:p>
          <a:p>
            <a:pPr fontAlgn="base"/>
            <a:r>
              <a:rPr lang="it-IT" sz="1600" dirty="0"/>
              <a:t>                          = 3</a:t>
            </a:r>
          </a:p>
        </p:txBody>
      </p:sp>
      <p:sp>
        <p:nvSpPr>
          <p:cNvPr id="8" name="Google Shape;99;p17"/>
          <p:cNvSpPr txBox="1"/>
          <p:nvPr/>
        </p:nvSpPr>
        <p:spPr>
          <a:xfrm>
            <a:off x="4872651" y="873936"/>
            <a:ext cx="3986224" cy="1415742"/>
          </a:xfrm>
          <a:prstGeom prst="rect">
            <a:avLst/>
          </a:prstGeom>
          <a:noFill/>
          <a:ln>
            <a:solidFill>
              <a:schemeClr val="accent1"/>
            </a:solidFill>
          </a:ln>
        </p:spPr>
        <p:txBody>
          <a:bodyPr spcFirstLastPara="1" wrap="square" lIns="91425" tIns="91425" rIns="91425" bIns="91425" anchor="t" anchorCtr="0">
            <a:spAutoFit/>
          </a:bodyPr>
          <a:lstStyle/>
          <a:p>
            <a:pPr fontAlgn="base"/>
            <a:r>
              <a:rPr lang="it-IT" sz="1600" b="1" dirty="0"/>
              <a:t>C [3, 3]</a:t>
            </a:r>
            <a:r>
              <a:rPr lang="it-IT" sz="1600" dirty="0"/>
              <a:t>  ⇒  i = 3,   j = 3,  d</a:t>
            </a:r>
            <a:r>
              <a:rPr lang="it-IT" sz="1600" baseline="-25000" dirty="0"/>
              <a:t>i</a:t>
            </a:r>
            <a:r>
              <a:rPr lang="it-IT" sz="1600" dirty="0"/>
              <a:t> = d</a:t>
            </a:r>
            <a:r>
              <a:rPr lang="it-IT" sz="1600" baseline="-25000" dirty="0"/>
              <a:t>3</a:t>
            </a:r>
            <a:r>
              <a:rPr lang="it-IT" sz="1600" dirty="0"/>
              <a:t> =  6</a:t>
            </a:r>
          </a:p>
          <a:p>
            <a:pPr fontAlgn="base"/>
            <a:r>
              <a:rPr lang="it-IT" sz="1600" dirty="0"/>
              <a:t>As,   j &lt; d</a:t>
            </a:r>
            <a:r>
              <a:rPr lang="it-IT" sz="1600" baseline="-25000" dirty="0"/>
              <a:t>i</a:t>
            </a:r>
            <a:r>
              <a:rPr lang="it-IT" sz="1600" dirty="0"/>
              <a:t>, </a:t>
            </a:r>
          </a:p>
          <a:p>
            <a:pPr fontAlgn="base"/>
            <a:r>
              <a:rPr lang="it-IT" sz="1600" dirty="0"/>
              <a:t>C [i, j] = C[3,3] = C [i – 1, j] </a:t>
            </a:r>
          </a:p>
          <a:p>
            <a:pPr fontAlgn="base"/>
            <a:r>
              <a:rPr lang="it-IT" sz="1600" dirty="0"/>
              <a:t>                        = C [2, 3] </a:t>
            </a:r>
          </a:p>
          <a:p>
            <a:pPr fontAlgn="base"/>
            <a:r>
              <a:rPr lang="it-IT" sz="1600" dirty="0"/>
              <a:t>                        = 3</a:t>
            </a:r>
          </a:p>
        </p:txBody>
      </p:sp>
      <p:sp>
        <p:nvSpPr>
          <p:cNvPr id="9" name="Google Shape;99;p17"/>
          <p:cNvSpPr txBox="1"/>
          <p:nvPr/>
        </p:nvSpPr>
        <p:spPr>
          <a:xfrm>
            <a:off x="4872651" y="3415359"/>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a:solidFill>
                  <a:schemeClr val="accent1">
                    <a:lumMod val="75000"/>
                  </a:schemeClr>
                </a:solidFill>
                <a:latin typeface="Proxima Nova" panose="020B0604020202020204" charset="0"/>
              </a:rPr>
              <a:t>if 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a:solidFill>
                  <a:schemeClr val="accent1">
                    <a:lumMod val="75000"/>
                  </a:schemeClr>
                </a:solidFill>
                <a:latin typeface="Proxima Nova" panose="020B0604020202020204" charset="0"/>
              </a:rPr>
              <a:t>Otherwise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4164988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4" y="729947"/>
            <a:ext cx="4301709" cy="4370397"/>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fourth column, j = 4 :</a:t>
            </a:r>
            <a:endParaRPr lang="en-IN" sz="1600" dirty="0"/>
          </a:p>
          <a:p>
            <a:pPr fontAlgn="base"/>
            <a:endParaRPr lang="en-IN" sz="1600" b="1" dirty="0"/>
          </a:p>
          <a:p>
            <a:pPr fontAlgn="base"/>
            <a:r>
              <a:rPr lang="en-IN" sz="1600" b="1" dirty="0"/>
              <a:t>C [1, 4]</a:t>
            </a:r>
            <a:r>
              <a:rPr lang="en-IN" sz="1600" dirty="0"/>
              <a:t>  ⇒  </a:t>
            </a:r>
            <a:r>
              <a:rPr lang="en-IN" sz="1600" dirty="0" err="1"/>
              <a:t>i</a:t>
            </a:r>
            <a:r>
              <a:rPr lang="en-IN" sz="1600" dirty="0"/>
              <a:t> = 1,   j = 4,  d</a:t>
            </a:r>
            <a:r>
              <a:rPr lang="en-IN" sz="1600" baseline="-25000" dirty="0"/>
              <a:t>i</a:t>
            </a:r>
            <a:r>
              <a:rPr lang="en-IN" sz="1600" dirty="0"/>
              <a:t> = d</a:t>
            </a:r>
            <a:r>
              <a:rPr lang="en-IN" sz="1600" baseline="-25000" dirty="0"/>
              <a:t>1</a:t>
            </a:r>
            <a:r>
              <a:rPr lang="en-IN" sz="1600" dirty="0"/>
              <a:t> =  1</a:t>
            </a:r>
          </a:p>
          <a:p>
            <a:pPr fontAlgn="base"/>
            <a:r>
              <a:rPr lang="en-IN" sz="1600" b="1" dirty="0"/>
              <a:t>As,   </a:t>
            </a:r>
            <a:r>
              <a:rPr lang="en-IN" sz="1600" b="1" dirty="0" err="1"/>
              <a:t>i</a:t>
            </a:r>
            <a:r>
              <a:rPr lang="en-IN" sz="1600" b="1" dirty="0"/>
              <a:t> = 1 formula 1 is used</a:t>
            </a:r>
            <a:endParaRPr lang="en-IN" sz="1600" dirty="0"/>
          </a:p>
          <a:p>
            <a:pPr fontAlgn="base"/>
            <a:r>
              <a:rPr lang="en-IN" sz="1600" dirty="0"/>
              <a:t>C [</a:t>
            </a:r>
            <a:r>
              <a:rPr lang="en-IN" sz="1600" dirty="0" err="1"/>
              <a:t>i</a:t>
            </a:r>
            <a:r>
              <a:rPr lang="en-IN" sz="1600" dirty="0"/>
              <a:t>, j] = 1 + C [1, j – d</a:t>
            </a:r>
            <a:r>
              <a:rPr lang="en-IN" sz="1600" baseline="-25000" dirty="0"/>
              <a:t>1</a:t>
            </a:r>
            <a:r>
              <a:rPr lang="en-IN" sz="1600" dirty="0"/>
              <a:t>]</a:t>
            </a:r>
          </a:p>
          <a:p>
            <a:pPr fontAlgn="base"/>
            <a:r>
              <a:rPr lang="en-IN" sz="1600" dirty="0"/>
              <a:t>C [1, 4]  = 1 + C [1, 4 – 1]  </a:t>
            </a:r>
          </a:p>
          <a:p>
            <a:pPr fontAlgn="base"/>
            <a:r>
              <a:rPr lang="en-IN" sz="1600" dirty="0"/>
              <a:t>              = 1 + C [1, 3] </a:t>
            </a:r>
          </a:p>
          <a:p>
            <a:pPr fontAlgn="base"/>
            <a:r>
              <a:rPr lang="en-IN" sz="1600" dirty="0"/>
              <a:t>              = 1 + 3  </a:t>
            </a:r>
          </a:p>
          <a:p>
            <a:pPr fontAlgn="base"/>
            <a:r>
              <a:rPr lang="en-IN" sz="1600" dirty="0"/>
              <a:t>              =  4</a:t>
            </a:r>
          </a:p>
          <a:p>
            <a:pPr fontAlgn="base"/>
            <a:endParaRPr lang="en-IN" sz="1600" dirty="0"/>
          </a:p>
          <a:p>
            <a:pPr fontAlgn="base"/>
            <a:r>
              <a:rPr lang="en-IN" sz="1600" b="1" dirty="0"/>
              <a:t>C [2, 4]  </a:t>
            </a:r>
            <a:r>
              <a:rPr lang="en-IN" sz="1600" dirty="0"/>
              <a:t>⇒  </a:t>
            </a:r>
            <a:r>
              <a:rPr lang="en-IN" sz="1600" dirty="0" err="1"/>
              <a:t>i</a:t>
            </a:r>
            <a:r>
              <a:rPr lang="en-IN" sz="1600" dirty="0"/>
              <a:t> = 2,   j = 4,  d</a:t>
            </a:r>
            <a:r>
              <a:rPr lang="en-IN" sz="1600" baseline="-25000" dirty="0"/>
              <a:t>i</a:t>
            </a:r>
            <a:r>
              <a:rPr lang="en-IN" sz="1600" dirty="0"/>
              <a:t> = d</a:t>
            </a:r>
            <a:r>
              <a:rPr lang="en-IN" sz="1600" baseline="-25000" dirty="0"/>
              <a:t>2</a:t>
            </a:r>
            <a:r>
              <a:rPr lang="en-IN" sz="1600" dirty="0"/>
              <a:t> =  4</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a:t>C [2, 4] = min { C [1, 4], 1 + C [2, 4 – 4] }</a:t>
            </a:r>
          </a:p>
          <a:p>
            <a:pPr fontAlgn="base"/>
            <a:r>
              <a:rPr lang="en-IN" sz="1600" dirty="0"/>
              <a:t>             = min { C [1, 4], 1 + C [2, 0] } </a:t>
            </a:r>
          </a:p>
          <a:p>
            <a:pPr fontAlgn="base"/>
            <a:r>
              <a:rPr lang="en-IN" sz="1600" dirty="0"/>
              <a:t>             = min {4, 1 + 0} </a:t>
            </a:r>
          </a:p>
          <a:p>
            <a:pPr fontAlgn="base"/>
            <a:r>
              <a:rPr lang="en-IN" sz="1600" dirty="0"/>
              <a:t>             = 1</a:t>
            </a:r>
          </a:p>
        </p:txBody>
      </p:sp>
      <p:sp>
        <p:nvSpPr>
          <p:cNvPr id="8" name="Google Shape;99;p17"/>
          <p:cNvSpPr txBox="1"/>
          <p:nvPr/>
        </p:nvSpPr>
        <p:spPr>
          <a:xfrm>
            <a:off x="4872651" y="873936"/>
            <a:ext cx="3986224" cy="1415742"/>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C [3, 4] </a:t>
            </a:r>
            <a:r>
              <a:rPr lang="en-IN" sz="1600" dirty="0"/>
              <a:t> ⇒  </a:t>
            </a:r>
            <a:r>
              <a:rPr lang="en-IN" sz="1600" dirty="0" err="1"/>
              <a:t>i</a:t>
            </a:r>
            <a:r>
              <a:rPr lang="en-IN" sz="1600" dirty="0"/>
              <a:t> = 3,    j = 4,  d</a:t>
            </a:r>
            <a:r>
              <a:rPr lang="en-IN" sz="1600" baseline="-25000" dirty="0"/>
              <a:t>i</a:t>
            </a:r>
            <a:r>
              <a:rPr lang="en-IN" sz="1600" dirty="0"/>
              <a:t> = d</a:t>
            </a:r>
            <a:r>
              <a:rPr lang="en-IN" sz="1600" baseline="-25000" dirty="0"/>
              <a:t>3</a:t>
            </a:r>
            <a:r>
              <a:rPr lang="en-IN" sz="1600" dirty="0"/>
              <a:t> = 6</a:t>
            </a:r>
          </a:p>
          <a:p>
            <a:pPr fontAlgn="base"/>
            <a:r>
              <a:rPr lang="en-IN" sz="1600" dirty="0"/>
              <a:t>As j &lt; d</a:t>
            </a:r>
            <a:r>
              <a:rPr lang="en-IN" sz="1600" baseline="-25000" dirty="0"/>
              <a:t>i</a:t>
            </a:r>
            <a:r>
              <a:rPr lang="en-IN" sz="1600" dirty="0"/>
              <a:t>,    </a:t>
            </a:r>
          </a:p>
          <a:p>
            <a:pPr fontAlgn="base"/>
            <a:r>
              <a:rPr lang="en-IN" sz="1600" dirty="0"/>
              <a:t>C [</a:t>
            </a:r>
            <a:r>
              <a:rPr lang="en-IN" sz="1600" dirty="0" err="1"/>
              <a:t>i</a:t>
            </a:r>
            <a:r>
              <a:rPr lang="en-IN" sz="1600" dirty="0"/>
              <a:t>, j] = C [</a:t>
            </a:r>
            <a:r>
              <a:rPr lang="en-IN" sz="1600" dirty="0" err="1"/>
              <a:t>i</a:t>
            </a:r>
            <a:r>
              <a:rPr lang="en-IN" sz="1600" dirty="0"/>
              <a:t> – 1, j]</a:t>
            </a:r>
          </a:p>
          <a:p>
            <a:pPr fontAlgn="base"/>
            <a:r>
              <a:rPr lang="en-IN" sz="1600" dirty="0"/>
              <a:t>C [3, 4] = C [2, 4] </a:t>
            </a:r>
          </a:p>
          <a:p>
            <a:pPr fontAlgn="base"/>
            <a:r>
              <a:rPr lang="en-IN" sz="1600" dirty="0"/>
              <a:t>             = 1</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a:solidFill>
                  <a:schemeClr val="accent1">
                    <a:lumMod val="75000"/>
                  </a:schemeClr>
                </a:solidFill>
                <a:latin typeface="Proxima Nova" panose="020B0604020202020204" charset="0"/>
              </a:rPr>
              <a:t>if 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a:solidFill>
                  <a:schemeClr val="accent1">
                    <a:lumMod val="75000"/>
                  </a:schemeClr>
                </a:solidFill>
                <a:latin typeface="Proxima Nova" panose="020B0604020202020204" charset="0"/>
              </a:rPr>
              <a:t>Otherwise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975075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4" y="817718"/>
            <a:ext cx="4301709" cy="4124176"/>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fifth column, j = 5 :</a:t>
            </a:r>
            <a:endParaRPr lang="en-IN" sz="1600" dirty="0"/>
          </a:p>
          <a:p>
            <a:pPr fontAlgn="base"/>
            <a:endParaRPr lang="en-IN" sz="1600" b="1" dirty="0"/>
          </a:p>
          <a:p>
            <a:pPr fontAlgn="base"/>
            <a:r>
              <a:rPr lang="en-IN" sz="1600" b="1" dirty="0"/>
              <a:t>C [1, 5] </a:t>
            </a:r>
            <a:r>
              <a:rPr lang="en-IN" sz="1600" dirty="0"/>
              <a:t> ⇒  </a:t>
            </a:r>
            <a:r>
              <a:rPr lang="en-IN" sz="1600" dirty="0" err="1"/>
              <a:t>i</a:t>
            </a:r>
            <a:r>
              <a:rPr lang="en-IN" sz="1600" dirty="0"/>
              <a:t> = 1,   j = 5,  d</a:t>
            </a:r>
            <a:r>
              <a:rPr lang="en-IN" sz="1600" baseline="-25000" dirty="0"/>
              <a:t>i</a:t>
            </a:r>
            <a:r>
              <a:rPr lang="en-IN" sz="1600" dirty="0"/>
              <a:t> = d</a:t>
            </a:r>
            <a:r>
              <a:rPr lang="en-IN" sz="1600" baseline="-25000" dirty="0"/>
              <a:t>1</a:t>
            </a:r>
            <a:r>
              <a:rPr lang="en-IN" sz="1600" dirty="0"/>
              <a:t> =  1</a:t>
            </a:r>
          </a:p>
          <a:p>
            <a:pPr fontAlgn="base"/>
            <a:r>
              <a:rPr lang="en-IN" sz="1600" b="1" dirty="0"/>
              <a:t>As,   </a:t>
            </a:r>
            <a:r>
              <a:rPr lang="en-IN" sz="1600" b="1" dirty="0" err="1"/>
              <a:t>i</a:t>
            </a:r>
            <a:r>
              <a:rPr lang="en-IN" sz="1600" b="1" dirty="0"/>
              <a:t> = 1 formula 1 is used</a:t>
            </a:r>
          </a:p>
          <a:p>
            <a:pPr fontAlgn="base"/>
            <a:r>
              <a:rPr lang="en-IN" sz="1600" dirty="0"/>
              <a:t>C [</a:t>
            </a:r>
            <a:r>
              <a:rPr lang="en-IN" sz="1600" dirty="0" err="1"/>
              <a:t>i</a:t>
            </a:r>
            <a:r>
              <a:rPr lang="en-IN" sz="1600" dirty="0"/>
              <a:t>, j] = 1 + C [1, j – d</a:t>
            </a:r>
            <a:r>
              <a:rPr lang="en-IN" sz="1600" baseline="-25000" dirty="0"/>
              <a:t>1</a:t>
            </a:r>
            <a:r>
              <a:rPr lang="en-IN" sz="1600" dirty="0"/>
              <a:t>]</a:t>
            </a:r>
          </a:p>
          <a:p>
            <a:pPr fontAlgn="base"/>
            <a:r>
              <a:rPr lang="en-IN" sz="1600" dirty="0"/>
              <a:t>= 1 + C [1, 5 – 1] </a:t>
            </a:r>
          </a:p>
          <a:p>
            <a:pPr fontAlgn="base"/>
            <a:r>
              <a:rPr lang="en-IN" sz="1600" dirty="0"/>
              <a:t>= 1 + C [1, 4] </a:t>
            </a:r>
          </a:p>
          <a:p>
            <a:pPr fontAlgn="base"/>
            <a:r>
              <a:rPr lang="en-IN" sz="1600" dirty="0"/>
              <a:t>= 1 + 4  </a:t>
            </a:r>
          </a:p>
          <a:p>
            <a:pPr fontAlgn="base"/>
            <a:r>
              <a:rPr lang="en-IN" sz="1600" dirty="0"/>
              <a:t>=  5</a:t>
            </a:r>
          </a:p>
          <a:p>
            <a:pPr fontAlgn="base"/>
            <a:endParaRPr lang="en-IN" sz="1600" dirty="0"/>
          </a:p>
          <a:p>
            <a:pPr fontAlgn="base"/>
            <a:r>
              <a:rPr lang="en-IN" sz="1600" b="1" dirty="0"/>
              <a:t>C [2, 5] </a:t>
            </a:r>
            <a:r>
              <a:rPr lang="en-IN" sz="1600" dirty="0"/>
              <a:t> ⇒  </a:t>
            </a:r>
            <a:r>
              <a:rPr lang="en-IN" sz="1600" dirty="0" err="1"/>
              <a:t>i</a:t>
            </a:r>
            <a:r>
              <a:rPr lang="en-IN" sz="1600" dirty="0"/>
              <a:t> = 2,   j = 5,  d</a:t>
            </a:r>
            <a:r>
              <a:rPr lang="en-IN" sz="1600" baseline="-25000" dirty="0"/>
              <a:t>i</a:t>
            </a:r>
            <a:r>
              <a:rPr lang="en-IN" sz="1600" dirty="0"/>
              <a:t> = d</a:t>
            </a:r>
            <a:r>
              <a:rPr lang="en-IN" sz="1600" baseline="-25000" dirty="0"/>
              <a:t>2</a:t>
            </a:r>
            <a:r>
              <a:rPr lang="en-IN" sz="1600" dirty="0"/>
              <a:t> =  4</a:t>
            </a:r>
          </a:p>
          <a:p>
            <a:pPr fontAlgn="base"/>
            <a:r>
              <a:rPr lang="en-IN" sz="1600" dirty="0"/>
              <a:t>As </a:t>
            </a:r>
            <a:r>
              <a:rPr lang="en-IN" sz="1600" dirty="0" err="1"/>
              <a:t>i</a:t>
            </a:r>
            <a:r>
              <a:rPr lang="en-IN" sz="1600" dirty="0"/>
              <a:t> ≠ 1 and j  ≥   d</a:t>
            </a:r>
            <a:r>
              <a:rPr lang="en-IN" sz="1600" baseline="-25000" dirty="0"/>
              <a:t>i</a:t>
            </a:r>
            <a:r>
              <a:rPr lang="en-IN" sz="1600" dirty="0"/>
              <a:t> , So,</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a:t>           = min { C [1, 5], 1 + C [2, 1] } </a:t>
            </a:r>
          </a:p>
          <a:p>
            <a:pPr fontAlgn="base"/>
            <a:r>
              <a:rPr lang="en-IN" sz="1600" dirty="0"/>
              <a:t>           = min {5, 1 + 1} </a:t>
            </a:r>
          </a:p>
          <a:p>
            <a:pPr fontAlgn="base"/>
            <a:r>
              <a:rPr lang="en-IN" sz="1600" dirty="0"/>
              <a:t>           = 2</a:t>
            </a:r>
          </a:p>
        </p:txBody>
      </p:sp>
      <p:sp>
        <p:nvSpPr>
          <p:cNvPr id="8" name="Google Shape;99;p17"/>
          <p:cNvSpPr txBox="1"/>
          <p:nvPr/>
        </p:nvSpPr>
        <p:spPr>
          <a:xfrm>
            <a:off x="4872651" y="873936"/>
            <a:ext cx="3986224" cy="1415742"/>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C [3, 5] </a:t>
            </a:r>
            <a:r>
              <a:rPr lang="en-IN" sz="1600" dirty="0"/>
              <a:t> ⇒  </a:t>
            </a:r>
            <a:r>
              <a:rPr lang="en-IN" sz="1600" dirty="0" err="1"/>
              <a:t>i</a:t>
            </a:r>
            <a:r>
              <a:rPr lang="en-IN" sz="1600" dirty="0"/>
              <a:t> = 3,    j = 5,  d</a:t>
            </a:r>
            <a:r>
              <a:rPr lang="en-IN" sz="1600" baseline="-25000" dirty="0"/>
              <a:t>i</a:t>
            </a:r>
            <a:r>
              <a:rPr lang="en-IN" sz="1600" dirty="0"/>
              <a:t> = d</a:t>
            </a:r>
            <a:r>
              <a:rPr lang="en-IN" sz="1600" baseline="-25000" dirty="0"/>
              <a:t>3</a:t>
            </a:r>
            <a:r>
              <a:rPr lang="en-IN" sz="1600" dirty="0"/>
              <a:t> = 6</a:t>
            </a:r>
          </a:p>
          <a:p>
            <a:pPr fontAlgn="base"/>
            <a:r>
              <a:rPr lang="en-IN" sz="1600" dirty="0"/>
              <a:t>As j &lt; d</a:t>
            </a:r>
            <a:r>
              <a:rPr lang="en-IN" sz="1600" baseline="-25000" dirty="0"/>
              <a:t>i</a:t>
            </a:r>
            <a:r>
              <a:rPr lang="en-IN" sz="1600" dirty="0"/>
              <a:t>,   </a:t>
            </a:r>
          </a:p>
          <a:p>
            <a:pPr fontAlgn="base"/>
            <a:r>
              <a:rPr lang="en-IN" sz="1600" dirty="0"/>
              <a:t>C [</a:t>
            </a:r>
            <a:r>
              <a:rPr lang="en-IN" sz="1600" dirty="0" err="1"/>
              <a:t>i</a:t>
            </a:r>
            <a:r>
              <a:rPr lang="en-IN" sz="1600" dirty="0"/>
              <a:t>, j]     = C [</a:t>
            </a:r>
            <a:r>
              <a:rPr lang="en-IN" sz="1600" dirty="0" err="1"/>
              <a:t>i</a:t>
            </a:r>
            <a:r>
              <a:rPr lang="en-IN" sz="1600" dirty="0"/>
              <a:t> – 1, j]</a:t>
            </a:r>
          </a:p>
          <a:p>
            <a:pPr fontAlgn="base"/>
            <a:r>
              <a:rPr lang="en-IN" sz="1600" dirty="0"/>
              <a:t>C [3, 5]  = C [2, 5] </a:t>
            </a:r>
          </a:p>
          <a:p>
            <a:pPr fontAlgn="base"/>
            <a:r>
              <a:rPr lang="en-IN" sz="1600" dirty="0"/>
              <a:t>              = 2</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a:solidFill>
                  <a:schemeClr val="accent1">
                    <a:lumMod val="75000"/>
                  </a:schemeClr>
                </a:solidFill>
                <a:latin typeface="Proxima Nova" panose="020B0604020202020204" charset="0"/>
              </a:rPr>
              <a:t>if 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a:solidFill>
                  <a:schemeClr val="accent1">
                    <a:lumMod val="75000"/>
                  </a:schemeClr>
                </a:solidFill>
                <a:latin typeface="Proxima Nova" panose="020B0604020202020204" charset="0"/>
              </a:rPr>
              <a:t>Otherwise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1414610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4" y="817718"/>
            <a:ext cx="4301709" cy="3877954"/>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sixth column, j = 6 :</a:t>
            </a:r>
            <a:endParaRPr lang="en-IN" sz="1600" dirty="0"/>
          </a:p>
          <a:p>
            <a:pPr fontAlgn="base"/>
            <a:endParaRPr lang="en-IN" sz="1600" b="1" dirty="0"/>
          </a:p>
          <a:p>
            <a:pPr fontAlgn="base"/>
            <a:r>
              <a:rPr lang="en-IN" sz="1600" b="1" dirty="0"/>
              <a:t>C [1, 6]</a:t>
            </a:r>
            <a:r>
              <a:rPr lang="en-IN" sz="1600" dirty="0"/>
              <a:t>  ⇒  </a:t>
            </a:r>
            <a:r>
              <a:rPr lang="en-IN" sz="1600" dirty="0" err="1"/>
              <a:t>i</a:t>
            </a:r>
            <a:r>
              <a:rPr lang="en-IN" sz="1600" dirty="0"/>
              <a:t> = 1,   j = 6,  d</a:t>
            </a:r>
            <a:r>
              <a:rPr lang="en-IN" sz="1600" baseline="-25000" dirty="0"/>
              <a:t>i</a:t>
            </a:r>
            <a:r>
              <a:rPr lang="en-IN" sz="1600" dirty="0"/>
              <a:t> = d</a:t>
            </a:r>
            <a:r>
              <a:rPr lang="en-IN" sz="1600" baseline="-25000" dirty="0"/>
              <a:t>1</a:t>
            </a:r>
            <a:r>
              <a:rPr lang="en-IN" sz="1600" dirty="0"/>
              <a:t> =  1</a:t>
            </a:r>
          </a:p>
          <a:p>
            <a:pPr fontAlgn="base"/>
            <a:r>
              <a:rPr lang="en-IN" sz="1600" b="1" dirty="0"/>
              <a:t>As,   </a:t>
            </a:r>
            <a:r>
              <a:rPr lang="en-IN" sz="1600" b="1" dirty="0" err="1"/>
              <a:t>i</a:t>
            </a:r>
            <a:r>
              <a:rPr lang="en-IN" sz="1600" b="1" dirty="0"/>
              <a:t> = 1formula 1 is used</a:t>
            </a:r>
          </a:p>
          <a:p>
            <a:pPr fontAlgn="base"/>
            <a:r>
              <a:rPr lang="en-IN" sz="1600" dirty="0"/>
              <a:t>C [</a:t>
            </a:r>
            <a:r>
              <a:rPr lang="en-IN" sz="1600" dirty="0" err="1"/>
              <a:t>i</a:t>
            </a:r>
            <a:r>
              <a:rPr lang="en-IN" sz="1600" dirty="0"/>
              <a:t>, j] = 1 + C [1, j – d</a:t>
            </a:r>
            <a:r>
              <a:rPr lang="en-IN" sz="1600" baseline="-25000" dirty="0"/>
              <a:t>1</a:t>
            </a:r>
            <a:r>
              <a:rPr lang="en-IN" sz="1600" dirty="0"/>
              <a:t>]</a:t>
            </a:r>
          </a:p>
          <a:p>
            <a:pPr fontAlgn="base"/>
            <a:r>
              <a:rPr lang="en-IN" sz="1600" dirty="0"/>
              <a:t>          = 1 + C [1, 5]  </a:t>
            </a:r>
          </a:p>
          <a:p>
            <a:pPr fontAlgn="base"/>
            <a:r>
              <a:rPr lang="en-IN" sz="1600" dirty="0"/>
              <a:t>          = 1 + 5 </a:t>
            </a:r>
          </a:p>
          <a:p>
            <a:pPr fontAlgn="base"/>
            <a:r>
              <a:rPr lang="en-IN" sz="1600" dirty="0"/>
              <a:t>          = 6</a:t>
            </a:r>
          </a:p>
          <a:p>
            <a:pPr fontAlgn="base"/>
            <a:endParaRPr lang="en-IN" sz="1600" dirty="0"/>
          </a:p>
          <a:p>
            <a:pPr fontAlgn="base"/>
            <a:r>
              <a:rPr lang="en-IN" sz="1600" b="1" dirty="0"/>
              <a:t>C [2, 6]</a:t>
            </a:r>
            <a:r>
              <a:rPr lang="en-IN" sz="1600" dirty="0"/>
              <a:t>  ⇒  </a:t>
            </a:r>
            <a:r>
              <a:rPr lang="en-IN" sz="1600" dirty="0" err="1"/>
              <a:t>i</a:t>
            </a:r>
            <a:r>
              <a:rPr lang="en-IN" sz="1600" dirty="0"/>
              <a:t> = 2,   j = 6,  d</a:t>
            </a:r>
            <a:r>
              <a:rPr lang="en-IN" sz="1600" baseline="-25000" dirty="0"/>
              <a:t>i</a:t>
            </a:r>
            <a:r>
              <a:rPr lang="en-IN" sz="1600" dirty="0"/>
              <a:t> = d</a:t>
            </a:r>
            <a:r>
              <a:rPr lang="en-IN" sz="1600" baseline="-25000" dirty="0"/>
              <a:t>2</a:t>
            </a:r>
            <a:r>
              <a:rPr lang="en-IN" sz="1600" dirty="0"/>
              <a:t> =  4</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a:t>          = min { C [1, 6], 1 + C [2, 2] } </a:t>
            </a:r>
          </a:p>
          <a:p>
            <a:pPr fontAlgn="base"/>
            <a:r>
              <a:rPr lang="en-IN" sz="1600" dirty="0"/>
              <a:t>          = min {6, 1 + 2} </a:t>
            </a:r>
          </a:p>
          <a:p>
            <a:pPr fontAlgn="base"/>
            <a:r>
              <a:rPr lang="en-IN" sz="1600" dirty="0"/>
              <a:t>          = 3</a:t>
            </a:r>
          </a:p>
        </p:txBody>
      </p:sp>
      <p:sp>
        <p:nvSpPr>
          <p:cNvPr id="8" name="Google Shape;99;p17"/>
          <p:cNvSpPr txBox="1"/>
          <p:nvPr/>
        </p:nvSpPr>
        <p:spPr>
          <a:xfrm>
            <a:off x="4872651" y="873936"/>
            <a:ext cx="3986224" cy="1661963"/>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C [3, 6]</a:t>
            </a:r>
            <a:r>
              <a:rPr lang="en-IN" sz="1600" dirty="0"/>
              <a:t>  ⇒  </a:t>
            </a:r>
            <a:r>
              <a:rPr lang="en-IN" sz="1600" dirty="0" err="1"/>
              <a:t>i</a:t>
            </a:r>
            <a:r>
              <a:rPr lang="en-IN" sz="1600" dirty="0"/>
              <a:t> = 3,    j = 6,  d</a:t>
            </a:r>
            <a:r>
              <a:rPr lang="en-IN" sz="1600" baseline="-25000" dirty="0"/>
              <a:t>i</a:t>
            </a:r>
            <a:r>
              <a:rPr lang="en-IN" sz="1600" dirty="0"/>
              <a:t> = d</a:t>
            </a:r>
            <a:r>
              <a:rPr lang="en-IN" sz="1600" baseline="-25000" dirty="0"/>
              <a:t>3</a:t>
            </a:r>
            <a:r>
              <a:rPr lang="en-IN" sz="1600" dirty="0"/>
              <a:t> = 6</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a:t>           =  min { C [2, 6], 1 + C [3, 0] } </a:t>
            </a:r>
          </a:p>
          <a:p>
            <a:pPr fontAlgn="base"/>
            <a:r>
              <a:rPr lang="en-IN" sz="1600" dirty="0"/>
              <a:t>           = min {6, 1 + 0} </a:t>
            </a:r>
          </a:p>
          <a:p>
            <a:pPr fontAlgn="base"/>
            <a:r>
              <a:rPr lang="en-IN" sz="1600" dirty="0"/>
              <a:t>           = 1</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a:solidFill>
                  <a:schemeClr val="accent1">
                    <a:lumMod val="75000"/>
                  </a:schemeClr>
                </a:solidFill>
                <a:latin typeface="Proxima Nova" panose="020B0604020202020204" charset="0"/>
              </a:rPr>
              <a:t>if 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a:solidFill>
                  <a:schemeClr val="accent1">
                    <a:lumMod val="75000"/>
                  </a:schemeClr>
                </a:solidFill>
                <a:latin typeface="Proxima Nova" panose="020B0604020202020204" charset="0"/>
              </a:rPr>
              <a:t>Otherwise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2695513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4" y="817718"/>
            <a:ext cx="4301709" cy="3877954"/>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seventh column, j = 7 :</a:t>
            </a:r>
            <a:endParaRPr lang="en-IN" sz="1600" dirty="0"/>
          </a:p>
          <a:p>
            <a:pPr fontAlgn="base"/>
            <a:endParaRPr lang="en-IN" sz="1600" b="1" dirty="0"/>
          </a:p>
          <a:p>
            <a:pPr fontAlgn="base"/>
            <a:r>
              <a:rPr lang="en-IN" sz="1600" b="1" dirty="0"/>
              <a:t>C [1, 7]</a:t>
            </a:r>
            <a:r>
              <a:rPr lang="en-IN" sz="1600" dirty="0"/>
              <a:t>  ⇒  </a:t>
            </a:r>
            <a:r>
              <a:rPr lang="en-IN" sz="1600" dirty="0" err="1"/>
              <a:t>i</a:t>
            </a:r>
            <a:r>
              <a:rPr lang="en-IN" sz="1600" dirty="0"/>
              <a:t> = 1,   j = 7,  d</a:t>
            </a:r>
            <a:r>
              <a:rPr lang="en-IN" sz="1600" baseline="-25000" dirty="0"/>
              <a:t>i</a:t>
            </a:r>
            <a:r>
              <a:rPr lang="en-IN" sz="1600" dirty="0"/>
              <a:t> = d</a:t>
            </a:r>
            <a:r>
              <a:rPr lang="en-IN" sz="1600" baseline="-25000" dirty="0"/>
              <a:t>1</a:t>
            </a:r>
            <a:r>
              <a:rPr lang="en-IN" sz="1600" dirty="0"/>
              <a:t> =  1</a:t>
            </a:r>
          </a:p>
          <a:p>
            <a:pPr fontAlgn="base"/>
            <a:r>
              <a:rPr lang="en-IN" sz="1600" b="1" dirty="0"/>
              <a:t>As,   </a:t>
            </a:r>
            <a:r>
              <a:rPr lang="en-IN" sz="1600" b="1" dirty="0" err="1"/>
              <a:t>i</a:t>
            </a:r>
            <a:r>
              <a:rPr lang="en-IN" sz="1600" b="1" dirty="0"/>
              <a:t> = 1 formula 1 is used</a:t>
            </a:r>
          </a:p>
          <a:p>
            <a:pPr fontAlgn="base"/>
            <a:r>
              <a:rPr lang="en-IN" sz="1600" dirty="0"/>
              <a:t>C [</a:t>
            </a:r>
            <a:r>
              <a:rPr lang="en-IN" sz="1600" dirty="0" err="1"/>
              <a:t>i</a:t>
            </a:r>
            <a:r>
              <a:rPr lang="en-IN" sz="1600" dirty="0"/>
              <a:t>, j] = 1 + C [</a:t>
            </a:r>
            <a:r>
              <a:rPr lang="en-IN" sz="1600" dirty="0" err="1"/>
              <a:t>i</a:t>
            </a:r>
            <a:r>
              <a:rPr lang="en-IN" sz="1600" dirty="0"/>
              <a:t>, j – d</a:t>
            </a:r>
            <a:r>
              <a:rPr lang="en-IN" sz="1600" baseline="-25000" dirty="0"/>
              <a:t>i</a:t>
            </a:r>
            <a:r>
              <a:rPr lang="en-IN" sz="1600" dirty="0"/>
              <a:t>]</a:t>
            </a:r>
          </a:p>
          <a:p>
            <a:pPr fontAlgn="base"/>
            <a:r>
              <a:rPr lang="en-IN" sz="1600" dirty="0"/>
              <a:t>          = 1 + C [1, 6]  </a:t>
            </a:r>
          </a:p>
          <a:p>
            <a:pPr fontAlgn="base"/>
            <a:r>
              <a:rPr lang="en-IN" sz="1600" dirty="0"/>
              <a:t>          = 1 + 6 </a:t>
            </a:r>
          </a:p>
          <a:p>
            <a:pPr fontAlgn="base"/>
            <a:r>
              <a:rPr lang="en-IN" sz="1600" dirty="0"/>
              <a:t>          = 7</a:t>
            </a:r>
          </a:p>
          <a:p>
            <a:pPr fontAlgn="base"/>
            <a:endParaRPr lang="en-IN" sz="1600" dirty="0"/>
          </a:p>
          <a:p>
            <a:pPr fontAlgn="base"/>
            <a:r>
              <a:rPr lang="en-IN" sz="1600" b="1" dirty="0"/>
              <a:t>C [2, 7]</a:t>
            </a:r>
            <a:r>
              <a:rPr lang="en-IN" sz="1600" dirty="0"/>
              <a:t>  ⇒  </a:t>
            </a:r>
            <a:r>
              <a:rPr lang="en-IN" sz="1600" dirty="0" err="1"/>
              <a:t>i</a:t>
            </a:r>
            <a:r>
              <a:rPr lang="en-IN" sz="1600" dirty="0"/>
              <a:t> = 2,   j = 7,  d</a:t>
            </a:r>
            <a:r>
              <a:rPr lang="en-IN" sz="1600" baseline="-25000" dirty="0"/>
              <a:t>i</a:t>
            </a:r>
            <a:r>
              <a:rPr lang="en-IN" sz="1600" dirty="0"/>
              <a:t> = d</a:t>
            </a:r>
            <a:r>
              <a:rPr lang="en-IN" sz="1600" baseline="-25000" dirty="0"/>
              <a:t>2</a:t>
            </a:r>
            <a:r>
              <a:rPr lang="en-IN" sz="1600" dirty="0"/>
              <a:t> =  4</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a:t>          = min { C [1, 7], 1 + C [2, 3] } </a:t>
            </a:r>
          </a:p>
          <a:p>
            <a:pPr fontAlgn="base"/>
            <a:r>
              <a:rPr lang="en-IN" sz="1600" dirty="0"/>
              <a:t>          = min {7, 1 + 3} </a:t>
            </a:r>
          </a:p>
          <a:p>
            <a:pPr fontAlgn="base"/>
            <a:r>
              <a:rPr lang="en-IN" sz="1600" dirty="0"/>
              <a:t>          = 4</a:t>
            </a:r>
          </a:p>
        </p:txBody>
      </p:sp>
      <p:sp>
        <p:nvSpPr>
          <p:cNvPr id="8" name="Google Shape;99;p17"/>
          <p:cNvSpPr txBox="1"/>
          <p:nvPr/>
        </p:nvSpPr>
        <p:spPr>
          <a:xfrm>
            <a:off x="4872651" y="873936"/>
            <a:ext cx="3986224" cy="1661963"/>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C [3, 7]</a:t>
            </a:r>
            <a:r>
              <a:rPr lang="en-IN" sz="1600" dirty="0"/>
              <a:t>  ⇒  </a:t>
            </a:r>
            <a:r>
              <a:rPr lang="en-IN" sz="1600" dirty="0" err="1"/>
              <a:t>i</a:t>
            </a:r>
            <a:r>
              <a:rPr lang="en-IN" sz="1600" dirty="0"/>
              <a:t> = 3,    j = 7,  d</a:t>
            </a:r>
            <a:r>
              <a:rPr lang="en-IN" sz="1600" baseline="-25000" dirty="0"/>
              <a:t>i</a:t>
            </a:r>
            <a:r>
              <a:rPr lang="en-IN" sz="1600" dirty="0"/>
              <a:t> = d</a:t>
            </a:r>
            <a:r>
              <a:rPr lang="en-IN" sz="1600" baseline="-25000" dirty="0"/>
              <a:t>3</a:t>
            </a:r>
            <a:r>
              <a:rPr lang="en-IN" sz="1600" dirty="0"/>
              <a:t> = 6</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a:t>          = min { C [2, 7], 1 + C [3, 17] } </a:t>
            </a:r>
          </a:p>
          <a:p>
            <a:pPr fontAlgn="base"/>
            <a:r>
              <a:rPr lang="en-IN" sz="1600" dirty="0"/>
              <a:t>          = min {4, 2} </a:t>
            </a:r>
          </a:p>
          <a:p>
            <a:pPr fontAlgn="base"/>
            <a:r>
              <a:rPr lang="en-IN" sz="1600" dirty="0"/>
              <a:t>          = 2</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a:solidFill>
                  <a:schemeClr val="accent1">
                    <a:lumMod val="75000"/>
                  </a:schemeClr>
                </a:solidFill>
                <a:latin typeface="Proxima Nova" panose="020B0604020202020204" charset="0"/>
              </a:rPr>
              <a:t>if 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a:solidFill>
                  <a:schemeClr val="accent1">
                    <a:lumMod val="75000"/>
                  </a:schemeClr>
                </a:solidFill>
                <a:latin typeface="Proxima Nova" panose="020B0604020202020204" charset="0"/>
              </a:rPr>
              <a:t>Otherwise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3537284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4" y="817718"/>
            <a:ext cx="4301709" cy="4124176"/>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eighth column, j = 8 :</a:t>
            </a:r>
            <a:endParaRPr lang="en-IN" sz="1600" dirty="0"/>
          </a:p>
          <a:p>
            <a:pPr fontAlgn="base"/>
            <a:endParaRPr lang="en-IN" sz="1600" b="1" dirty="0"/>
          </a:p>
          <a:p>
            <a:pPr fontAlgn="base"/>
            <a:r>
              <a:rPr lang="en-IN" sz="1600" b="1" dirty="0"/>
              <a:t>C [1, 8] </a:t>
            </a:r>
            <a:r>
              <a:rPr lang="en-IN" sz="1600" dirty="0"/>
              <a:t> ⇒  </a:t>
            </a:r>
            <a:r>
              <a:rPr lang="en-IN" sz="1600" dirty="0" err="1"/>
              <a:t>i</a:t>
            </a:r>
            <a:r>
              <a:rPr lang="en-IN" sz="1600" dirty="0"/>
              <a:t> = 1,   j = 8,  d</a:t>
            </a:r>
            <a:r>
              <a:rPr lang="en-IN" sz="1600" baseline="-25000" dirty="0"/>
              <a:t>i</a:t>
            </a:r>
            <a:r>
              <a:rPr lang="en-IN" sz="1600" dirty="0"/>
              <a:t> = d</a:t>
            </a:r>
            <a:r>
              <a:rPr lang="en-IN" sz="1600" baseline="-25000" dirty="0"/>
              <a:t>1</a:t>
            </a:r>
            <a:r>
              <a:rPr lang="en-IN" sz="1600" dirty="0"/>
              <a:t> =  1</a:t>
            </a:r>
          </a:p>
          <a:p>
            <a:pPr fontAlgn="base"/>
            <a:r>
              <a:rPr lang="en-IN" sz="1600" b="1" dirty="0"/>
              <a:t>As,   </a:t>
            </a:r>
            <a:r>
              <a:rPr lang="en-IN" sz="1600" b="1" dirty="0" err="1"/>
              <a:t>i</a:t>
            </a:r>
            <a:r>
              <a:rPr lang="en-IN" sz="1600" b="1" dirty="0"/>
              <a:t> = 1 formula 1 is used </a:t>
            </a:r>
          </a:p>
          <a:p>
            <a:pPr fontAlgn="base"/>
            <a:r>
              <a:rPr lang="en-IN" sz="1600" dirty="0"/>
              <a:t>C [</a:t>
            </a:r>
            <a:r>
              <a:rPr lang="en-IN" sz="1600" dirty="0" err="1"/>
              <a:t>i</a:t>
            </a:r>
            <a:r>
              <a:rPr lang="en-IN" sz="1600" dirty="0"/>
              <a:t>, j] = 1 + C [</a:t>
            </a:r>
            <a:r>
              <a:rPr lang="en-IN" sz="1600" dirty="0" err="1"/>
              <a:t>i</a:t>
            </a:r>
            <a:r>
              <a:rPr lang="en-IN" sz="1600" dirty="0"/>
              <a:t>, j – d</a:t>
            </a:r>
            <a:r>
              <a:rPr lang="en-IN" sz="1600" baseline="-25000" dirty="0"/>
              <a:t>i</a:t>
            </a:r>
            <a:r>
              <a:rPr lang="en-IN" sz="1600" dirty="0"/>
              <a:t>]</a:t>
            </a:r>
          </a:p>
          <a:p>
            <a:pPr fontAlgn="base"/>
            <a:r>
              <a:rPr lang="en-IN" sz="1600" dirty="0"/>
              <a:t>          = 1 + C [1, 7]  </a:t>
            </a:r>
          </a:p>
          <a:p>
            <a:pPr fontAlgn="base"/>
            <a:r>
              <a:rPr lang="en-IN" sz="1600" dirty="0"/>
              <a:t>          = 1 + 7 </a:t>
            </a:r>
          </a:p>
          <a:p>
            <a:pPr fontAlgn="base"/>
            <a:r>
              <a:rPr lang="en-IN" sz="1600" dirty="0"/>
              <a:t>          = 8</a:t>
            </a:r>
          </a:p>
          <a:p>
            <a:pPr fontAlgn="base"/>
            <a:endParaRPr lang="en-IN" sz="1600" dirty="0"/>
          </a:p>
          <a:p>
            <a:pPr fontAlgn="base"/>
            <a:endParaRPr lang="en-IN" sz="1600" dirty="0"/>
          </a:p>
          <a:p>
            <a:pPr fontAlgn="base"/>
            <a:r>
              <a:rPr lang="en-IN" sz="1600" b="1" dirty="0"/>
              <a:t>C [2, 8]</a:t>
            </a:r>
            <a:r>
              <a:rPr lang="en-IN" sz="1600" dirty="0"/>
              <a:t>  ⇒  </a:t>
            </a:r>
            <a:r>
              <a:rPr lang="en-IN" sz="1600" dirty="0" err="1"/>
              <a:t>i</a:t>
            </a:r>
            <a:r>
              <a:rPr lang="en-IN" sz="1600" dirty="0"/>
              <a:t> = 2,   j = 8,  d</a:t>
            </a:r>
            <a:r>
              <a:rPr lang="en-IN" sz="1600" baseline="-25000" dirty="0"/>
              <a:t>i</a:t>
            </a:r>
            <a:r>
              <a:rPr lang="en-IN" sz="1600" dirty="0"/>
              <a:t> = d</a:t>
            </a:r>
            <a:r>
              <a:rPr lang="en-IN" sz="1600" baseline="-25000" dirty="0"/>
              <a:t>2</a:t>
            </a:r>
            <a:r>
              <a:rPr lang="en-IN" sz="1600" dirty="0"/>
              <a:t> =  4</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a:t>          = min { C [1, 8], 1 + C [2, 4] } </a:t>
            </a:r>
          </a:p>
          <a:p>
            <a:pPr fontAlgn="base"/>
            <a:r>
              <a:rPr lang="en-IN" sz="1600" dirty="0"/>
              <a:t>          = min {8, 1 + 1} </a:t>
            </a:r>
          </a:p>
          <a:p>
            <a:pPr fontAlgn="base"/>
            <a:r>
              <a:rPr lang="en-IN" sz="1600" dirty="0"/>
              <a:t>          = 2</a:t>
            </a:r>
          </a:p>
        </p:txBody>
      </p:sp>
      <p:sp>
        <p:nvSpPr>
          <p:cNvPr id="8" name="Google Shape;99;p17"/>
          <p:cNvSpPr txBox="1"/>
          <p:nvPr/>
        </p:nvSpPr>
        <p:spPr>
          <a:xfrm>
            <a:off x="4872651" y="873936"/>
            <a:ext cx="3986224" cy="1661963"/>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C [3, 8]</a:t>
            </a:r>
            <a:r>
              <a:rPr lang="en-IN" sz="1600" dirty="0"/>
              <a:t>  ⇒  </a:t>
            </a:r>
            <a:r>
              <a:rPr lang="en-IN" sz="1600" dirty="0" err="1"/>
              <a:t>i</a:t>
            </a:r>
            <a:r>
              <a:rPr lang="en-IN" sz="1600" dirty="0"/>
              <a:t> = 3,    j = 8,  d</a:t>
            </a:r>
            <a:r>
              <a:rPr lang="en-IN" sz="1600" baseline="-25000" dirty="0"/>
              <a:t>i</a:t>
            </a:r>
            <a:r>
              <a:rPr lang="en-IN" sz="1600" dirty="0"/>
              <a:t> = d</a:t>
            </a:r>
            <a:r>
              <a:rPr lang="en-IN" sz="1600" baseline="-25000" dirty="0"/>
              <a:t>3</a:t>
            </a:r>
            <a:r>
              <a:rPr lang="en-IN" sz="1600" dirty="0"/>
              <a:t> = 6</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a:t>
            </a:r>
          </a:p>
          <a:p>
            <a:pPr fontAlgn="base"/>
            <a:r>
              <a:rPr lang="en-IN" sz="1600" dirty="0"/>
              <a:t>          = min { C [2, 8], 1 + C [3, 2] } </a:t>
            </a:r>
          </a:p>
          <a:p>
            <a:pPr fontAlgn="base"/>
            <a:r>
              <a:rPr lang="en-IN" sz="1600" dirty="0"/>
              <a:t>          = min {2, 1 + 2} </a:t>
            </a:r>
          </a:p>
          <a:p>
            <a:pPr fontAlgn="base"/>
            <a:r>
              <a:rPr lang="en-IN" sz="1600" dirty="0"/>
              <a:t>          = 2</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a:solidFill>
                  <a:schemeClr val="accent1">
                    <a:lumMod val="75000"/>
                  </a:schemeClr>
                </a:solidFill>
                <a:latin typeface="Proxima Nova" panose="020B0604020202020204" charset="0"/>
              </a:rPr>
              <a:t>if 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a:solidFill>
                  <a:schemeClr val="accent1">
                    <a:lumMod val="75000"/>
                  </a:schemeClr>
                </a:solidFill>
                <a:latin typeface="Proxima Nova" panose="020B0604020202020204" charset="0"/>
              </a:rPr>
              <a:t>Otherwise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2648532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pic>
        <p:nvPicPr>
          <p:cNvPr id="3" name="Picture 2"/>
          <p:cNvPicPr>
            <a:picLocks noChangeAspect="1"/>
          </p:cNvPicPr>
          <p:nvPr/>
        </p:nvPicPr>
        <p:blipFill>
          <a:blip r:embed="rId6"/>
          <a:stretch>
            <a:fillRect/>
          </a:stretch>
        </p:blipFill>
        <p:spPr>
          <a:xfrm>
            <a:off x="849115" y="817718"/>
            <a:ext cx="7544872" cy="4072781"/>
          </a:xfrm>
          <a:prstGeom prst="rect">
            <a:avLst/>
          </a:prstGeom>
        </p:spPr>
      </p:pic>
    </p:spTree>
    <p:extLst>
      <p:ext uri="{BB962C8B-B14F-4D97-AF65-F5344CB8AC3E}">
        <p14:creationId xmlns:p14="http://schemas.microsoft.com/office/powerpoint/2010/main" val="4231017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4" y="817718"/>
            <a:ext cx="8483526" cy="3385512"/>
          </a:xfrm>
          <a:prstGeom prst="rect">
            <a:avLst/>
          </a:prstGeom>
          <a:noFill/>
          <a:ln>
            <a:noFill/>
          </a:ln>
        </p:spPr>
        <p:txBody>
          <a:bodyPr spcFirstLastPara="1" wrap="square" lIns="91425" tIns="91425" rIns="91425" bIns="91425" anchor="t" anchorCtr="0">
            <a:spAutoFit/>
          </a:bodyPr>
          <a:lstStyle/>
          <a:p>
            <a:pPr fontAlgn="base"/>
            <a:r>
              <a:rPr lang="en-IN" sz="1600" b="1" dirty="0"/>
              <a:t>TRACING SOLUTION:</a:t>
            </a:r>
          </a:p>
          <a:p>
            <a:pPr fontAlgn="base"/>
            <a:endParaRPr lang="en-IN" sz="1600" dirty="0"/>
          </a:p>
          <a:p>
            <a:pPr fontAlgn="base"/>
            <a:r>
              <a:rPr lang="en-IN" sz="1600" dirty="0"/>
              <a:t>For last cell in table, </a:t>
            </a:r>
            <a:r>
              <a:rPr lang="en-IN" sz="1600" dirty="0" err="1"/>
              <a:t>i</a:t>
            </a:r>
            <a:r>
              <a:rPr lang="en-IN" sz="1600" dirty="0"/>
              <a:t> and j would be 3 and 8 respectively.</a:t>
            </a:r>
          </a:p>
          <a:p>
            <a:pPr fontAlgn="base"/>
            <a:endParaRPr lang="en-IN" sz="1600" dirty="0"/>
          </a:p>
          <a:p>
            <a:pPr fontAlgn="base"/>
            <a:r>
              <a:rPr lang="en-IN" sz="1600" dirty="0"/>
              <a:t>C[n, N] = C[</a:t>
            </a:r>
            <a:r>
              <a:rPr lang="en-IN" sz="1600" dirty="0" err="1"/>
              <a:t>i</a:t>
            </a:r>
            <a:r>
              <a:rPr lang="en-IN" sz="1600" dirty="0"/>
              <a:t>, j] = C[3, 8] = 2</a:t>
            </a:r>
          </a:p>
          <a:p>
            <a:pPr fontAlgn="base"/>
            <a:endParaRPr lang="en-IN" sz="1600" b="1" dirty="0"/>
          </a:p>
          <a:p>
            <a:pPr fontAlgn="base"/>
            <a:r>
              <a:rPr lang="en-IN" sz="1600" b="1" dirty="0"/>
              <a:t>Step 1 :  (</a:t>
            </a:r>
            <a:r>
              <a:rPr lang="en-IN" sz="1600" b="1" dirty="0" err="1"/>
              <a:t>i</a:t>
            </a:r>
            <a:r>
              <a:rPr lang="en-IN" sz="1600" b="1" dirty="0"/>
              <a:t> = 3, j = 8) : </a:t>
            </a:r>
            <a:r>
              <a:rPr lang="en-IN" sz="1600" dirty="0"/>
              <a:t>C[3, 8] = 2 and C[2, 8] = 2</a:t>
            </a:r>
          </a:p>
          <a:p>
            <a:pPr fontAlgn="base"/>
            <a:endParaRPr lang="en-IN" sz="1600" dirty="0"/>
          </a:p>
          <a:p>
            <a:pPr fontAlgn="base"/>
            <a:r>
              <a:rPr lang="en-IN" sz="1600" dirty="0"/>
              <a:t>Here, C[</a:t>
            </a:r>
            <a:r>
              <a:rPr lang="en-IN" sz="1600" dirty="0" err="1"/>
              <a:t>i</a:t>
            </a:r>
            <a:r>
              <a:rPr lang="en-IN" sz="1600" dirty="0"/>
              <a:t>, j] = C[</a:t>
            </a:r>
            <a:r>
              <a:rPr lang="en-IN" sz="1600" dirty="0" err="1"/>
              <a:t>i</a:t>
            </a:r>
            <a:r>
              <a:rPr lang="en-IN" sz="1600" dirty="0"/>
              <a:t> – 1, j], implies nothing was added in previous solution. </a:t>
            </a:r>
          </a:p>
          <a:p>
            <a:pPr fontAlgn="base"/>
            <a:endParaRPr lang="en-IN" sz="1600" dirty="0"/>
          </a:p>
          <a:p>
            <a:pPr fontAlgn="base"/>
            <a:r>
              <a:rPr lang="en-IN" sz="1600" dirty="0"/>
              <a:t>Algorithm has propagated the solution of previous iteration in current iteration. </a:t>
            </a:r>
          </a:p>
          <a:p>
            <a:pPr fontAlgn="base"/>
            <a:endParaRPr lang="en-IN" sz="1600" dirty="0"/>
          </a:p>
          <a:p>
            <a:pPr fontAlgn="base"/>
            <a:r>
              <a:rPr lang="en-IN" sz="1600" dirty="0"/>
              <a:t>So go to previous step by reducing </a:t>
            </a:r>
            <a:r>
              <a:rPr lang="en-IN" sz="1600" dirty="0" err="1"/>
              <a:t>i</a:t>
            </a:r>
            <a:r>
              <a:rPr lang="en-IN" sz="1600" dirty="0"/>
              <a:t>. So, </a:t>
            </a:r>
            <a:r>
              <a:rPr lang="en-IN" sz="1600" dirty="0" err="1"/>
              <a:t>i</a:t>
            </a:r>
            <a:r>
              <a:rPr lang="en-IN" sz="1600" dirty="0"/>
              <a:t> = </a:t>
            </a:r>
            <a:r>
              <a:rPr lang="en-IN" sz="1600" dirty="0" err="1"/>
              <a:t>i</a:t>
            </a:r>
            <a:r>
              <a:rPr lang="en-IN" sz="1600" dirty="0"/>
              <a:t> – 1 = 3 – 1 = 2</a:t>
            </a:r>
          </a:p>
        </p:txBody>
      </p:sp>
    </p:spTree>
    <p:extLst>
      <p:ext uri="{BB962C8B-B14F-4D97-AF65-F5344CB8AC3E}">
        <p14:creationId xmlns:p14="http://schemas.microsoft.com/office/powerpoint/2010/main" val="557879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4" y="817718"/>
            <a:ext cx="8483526" cy="2400627"/>
          </a:xfrm>
          <a:prstGeom prst="rect">
            <a:avLst/>
          </a:prstGeom>
          <a:noFill/>
          <a:ln>
            <a:noFill/>
          </a:ln>
        </p:spPr>
        <p:txBody>
          <a:bodyPr spcFirstLastPara="1" wrap="square" lIns="91425" tIns="91425" rIns="91425" bIns="91425" anchor="t" anchorCtr="0">
            <a:spAutoFit/>
          </a:bodyPr>
          <a:lstStyle/>
          <a:p>
            <a:pPr fontAlgn="base"/>
            <a:r>
              <a:rPr lang="en-IN" sz="1600" b="1" dirty="0"/>
              <a:t>Step 2 :  (</a:t>
            </a:r>
            <a:r>
              <a:rPr lang="en-IN" sz="1600" b="1" dirty="0" err="1"/>
              <a:t>i</a:t>
            </a:r>
            <a:r>
              <a:rPr lang="en-IN" sz="1600" b="1" dirty="0"/>
              <a:t> = 2, j = 8) : </a:t>
            </a:r>
            <a:r>
              <a:rPr lang="en-IN" sz="1600" dirty="0"/>
              <a:t>C[2, 8] = 2 and C[1, 8] = 8</a:t>
            </a:r>
          </a:p>
          <a:p>
            <a:pPr fontAlgn="base"/>
            <a:endParaRPr lang="en-IN" sz="1600" dirty="0"/>
          </a:p>
          <a:p>
            <a:pPr fontAlgn="base"/>
            <a:r>
              <a:rPr lang="en-IN" sz="1600" dirty="0"/>
              <a:t>Here, C[</a:t>
            </a:r>
            <a:r>
              <a:rPr lang="en-IN" sz="1600" dirty="0" err="1"/>
              <a:t>i</a:t>
            </a:r>
            <a:r>
              <a:rPr lang="en-IN" sz="1600" dirty="0"/>
              <a:t>, j] ≠ C[</a:t>
            </a:r>
            <a:r>
              <a:rPr lang="en-IN" sz="1600" dirty="0" err="1"/>
              <a:t>i</a:t>
            </a:r>
            <a:r>
              <a:rPr lang="en-IN" sz="1600" dirty="0"/>
              <a:t> – 1, j], implies denomination d</a:t>
            </a:r>
            <a:r>
              <a:rPr lang="en-IN" sz="1600" baseline="-25000" dirty="0"/>
              <a:t>i</a:t>
            </a:r>
            <a:r>
              <a:rPr lang="en-IN" sz="1600" dirty="0"/>
              <a:t> = d</a:t>
            </a:r>
            <a:r>
              <a:rPr lang="en-IN" sz="1600" baseline="-25000" dirty="0"/>
              <a:t>2</a:t>
            </a:r>
            <a:r>
              <a:rPr lang="en-IN" sz="1600" dirty="0"/>
              <a:t> = 4 was added in previous solution. </a:t>
            </a:r>
          </a:p>
          <a:p>
            <a:pPr fontAlgn="base"/>
            <a:endParaRPr lang="en-IN" sz="1600" dirty="0"/>
          </a:p>
          <a:p>
            <a:pPr fontAlgn="base"/>
            <a:r>
              <a:rPr lang="en-IN" sz="1600" dirty="0"/>
              <a:t>So add d</a:t>
            </a:r>
            <a:r>
              <a:rPr lang="en-IN" sz="1600" baseline="-25000" dirty="0"/>
              <a:t>i</a:t>
            </a:r>
            <a:r>
              <a:rPr lang="en-IN" sz="1600" dirty="0"/>
              <a:t> in solution set and reduce problem size j by d</a:t>
            </a:r>
            <a:r>
              <a:rPr lang="en-IN" sz="1600" baseline="-25000" dirty="0"/>
              <a:t>i</a:t>
            </a:r>
            <a:r>
              <a:rPr lang="en-IN" sz="1600" dirty="0"/>
              <a:t>.</a:t>
            </a:r>
          </a:p>
          <a:p>
            <a:pPr fontAlgn="base"/>
            <a:endParaRPr lang="en-IN" sz="1600" dirty="0"/>
          </a:p>
          <a:p>
            <a:pPr fontAlgn="base"/>
            <a:r>
              <a:rPr lang="en-IN" sz="1600" dirty="0"/>
              <a:t>Solution set S = {4}, j = j – d</a:t>
            </a:r>
            <a:r>
              <a:rPr lang="en-IN" sz="1600" baseline="-25000" dirty="0"/>
              <a:t>i</a:t>
            </a:r>
            <a:r>
              <a:rPr lang="en-IN" sz="1600" dirty="0"/>
              <a:t> = 8 – 4 = 4.</a:t>
            </a:r>
          </a:p>
          <a:p>
            <a:pPr fontAlgn="base"/>
            <a:endParaRPr lang="en-IN" sz="1600" dirty="0"/>
          </a:p>
          <a:p>
            <a:pPr fontAlgn="base"/>
            <a:r>
              <a:rPr lang="en-IN" sz="1600" dirty="0"/>
              <a:t>Now we have, </a:t>
            </a:r>
            <a:r>
              <a:rPr lang="en-IN" sz="1600" dirty="0" err="1"/>
              <a:t>i</a:t>
            </a:r>
            <a:r>
              <a:rPr lang="en-IN" sz="1600" dirty="0"/>
              <a:t> = 2 and j = 4.</a:t>
            </a:r>
          </a:p>
        </p:txBody>
      </p:sp>
    </p:spTree>
    <p:extLst>
      <p:ext uri="{BB962C8B-B14F-4D97-AF65-F5344CB8AC3E}">
        <p14:creationId xmlns:p14="http://schemas.microsoft.com/office/powerpoint/2010/main" val="2640900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4" y="817718"/>
            <a:ext cx="8483526" cy="2893069"/>
          </a:xfrm>
          <a:prstGeom prst="rect">
            <a:avLst/>
          </a:prstGeom>
          <a:noFill/>
          <a:ln>
            <a:noFill/>
          </a:ln>
        </p:spPr>
        <p:txBody>
          <a:bodyPr spcFirstLastPara="1" wrap="square" lIns="91425" tIns="91425" rIns="91425" bIns="91425" anchor="t" anchorCtr="0">
            <a:spAutoFit/>
          </a:bodyPr>
          <a:lstStyle/>
          <a:p>
            <a:pPr fontAlgn="base"/>
            <a:r>
              <a:rPr lang="en-IN" sz="1600" b="1" dirty="0"/>
              <a:t>Step 3 : (</a:t>
            </a:r>
            <a:r>
              <a:rPr lang="en-IN" sz="1600" b="1" dirty="0" err="1"/>
              <a:t>i</a:t>
            </a:r>
            <a:r>
              <a:rPr lang="en-IN" sz="1600" b="1" dirty="0"/>
              <a:t> = 2, j = 4) : </a:t>
            </a:r>
            <a:r>
              <a:rPr lang="en-IN" sz="1600" dirty="0"/>
              <a:t>C[2, 4] = 1 and C[1, 4] = 4</a:t>
            </a:r>
          </a:p>
          <a:p>
            <a:pPr fontAlgn="base"/>
            <a:endParaRPr lang="en-IN" sz="1600" dirty="0"/>
          </a:p>
          <a:p>
            <a:pPr fontAlgn="base"/>
            <a:r>
              <a:rPr lang="en-IN" sz="1600" dirty="0"/>
              <a:t>Here, C[</a:t>
            </a:r>
            <a:r>
              <a:rPr lang="en-IN" sz="1600" dirty="0" err="1"/>
              <a:t>i</a:t>
            </a:r>
            <a:r>
              <a:rPr lang="en-IN" sz="1600" dirty="0"/>
              <a:t>, j] ≠ C[</a:t>
            </a:r>
            <a:r>
              <a:rPr lang="en-IN" sz="1600" dirty="0" err="1"/>
              <a:t>i</a:t>
            </a:r>
            <a:r>
              <a:rPr lang="en-IN" sz="1600" dirty="0"/>
              <a:t> – 1, j], implies denomination d</a:t>
            </a:r>
            <a:r>
              <a:rPr lang="en-IN" sz="1600" baseline="-25000" dirty="0"/>
              <a:t>i</a:t>
            </a:r>
            <a:r>
              <a:rPr lang="en-IN" sz="1600" dirty="0"/>
              <a:t> = d</a:t>
            </a:r>
            <a:r>
              <a:rPr lang="en-IN" sz="1600" baseline="-25000" dirty="0"/>
              <a:t>2</a:t>
            </a:r>
            <a:r>
              <a:rPr lang="en-IN" sz="1600" dirty="0"/>
              <a:t> = 4 was added in previous solution. </a:t>
            </a:r>
          </a:p>
          <a:p>
            <a:pPr fontAlgn="base"/>
            <a:endParaRPr lang="en-IN" sz="1600" dirty="0"/>
          </a:p>
          <a:p>
            <a:pPr fontAlgn="base"/>
            <a:r>
              <a:rPr lang="en-IN" sz="1600" dirty="0"/>
              <a:t>So add d</a:t>
            </a:r>
            <a:r>
              <a:rPr lang="en-IN" sz="1600" baseline="-25000" dirty="0"/>
              <a:t>i</a:t>
            </a:r>
            <a:r>
              <a:rPr lang="en-IN" sz="1600" dirty="0"/>
              <a:t> in solution set and reduce problem size j by d</a:t>
            </a:r>
            <a:r>
              <a:rPr lang="en-IN" sz="1600" baseline="-25000" dirty="0"/>
              <a:t>i</a:t>
            </a:r>
            <a:r>
              <a:rPr lang="en-IN" sz="1600" dirty="0"/>
              <a:t>.</a:t>
            </a:r>
          </a:p>
          <a:p>
            <a:pPr fontAlgn="base"/>
            <a:endParaRPr lang="en-IN" sz="1600" dirty="0"/>
          </a:p>
          <a:p>
            <a:pPr fontAlgn="base"/>
            <a:r>
              <a:rPr lang="en-IN" sz="1600" dirty="0"/>
              <a:t>Solution set S = {4, 4}, j = j – d</a:t>
            </a:r>
            <a:r>
              <a:rPr lang="en-IN" sz="1600" baseline="-25000" dirty="0"/>
              <a:t>i</a:t>
            </a:r>
            <a:r>
              <a:rPr lang="en-IN" sz="1600" dirty="0"/>
              <a:t> = 4 – 4 = 0.</a:t>
            </a:r>
          </a:p>
          <a:p>
            <a:pPr fontAlgn="base"/>
            <a:endParaRPr lang="en-IN" sz="1600" dirty="0"/>
          </a:p>
          <a:p>
            <a:pPr fontAlgn="base"/>
            <a:r>
              <a:rPr lang="en-IN" sz="1600" dirty="0"/>
              <a:t>Problem size j is zero. So stop. </a:t>
            </a:r>
          </a:p>
          <a:p>
            <a:pPr fontAlgn="base"/>
            <a:endParaRPr lang="en-IN" sz="1600" dirty="0"/>
          </a:p>
          <a:p>
            <a:pPr fontAlgn="base"/>
            <a:r>
              <a:rPr lang="en-IN" sz="1600" dirty="0"/>
              <a:t>We need two coins of amount 4 for optimal change of amount 8.</a:t>
            </a:r>
          </a:p>
        </p:txBody>
      </p:sp>
    </p:spTree>
    <p:extLst>
      <p:ext uri="{BB962C8B-B14F-4D97-AF65-F5344CB8AC3E}">
        <p14:creationId xmlns:p14="http://schemas.microsoft.com/office/powerpoint/2010/main" val="115969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OUTLINE</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645925" y="992003"/>
            <a:ext cx="8212950" cy="3877954"/>
          </a:xfrm>
          <a:prstGeom prst="rect">
            <a:avLst/>
          </a:prstGeom>
          <a:noFill/>
          <a:ln>
            <a:noFill/>
          </a:ln>
        </p:spPr>
        <p:txBody>
          <a:bodyPr spcFirstLastPara="1" wrap="square" lIns="91425" tIns="91425" rIns="91425" bIns="91425" anchor="t" anchorCtr="0">
            <a:spAutoFit/>
          </a:bodyPr>
          <a:lstStyle/>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Introduction</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Elements of Dynamic Programming</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The Principle of Optimality</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Problem Solving using Dynamic Programming – </a:t>
            </a:r>
          </a:p>
          <a:p>
            <a:pPr marL="285750" lvl="7"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Making Change Problem</a:t>
            </a:r>
          </a:p>
          <a:p>
            <a:pPr marL="285750" lvl="1"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Calculating the Binomial Coefficient</a:t>
            </a:r>
          </a:p>
          <a:p>
            <a:pPr marL="285750" lvl="1"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Assembly Line-Scheduling</a:t>
            </a:r>
          </a:p>
          <a:p>
            <a:pPr marL="285750" lvl="1"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Knapsack problem</a:t>
            </a:r>
          </a:p>
          <a:p>
            <a:pPr marL="285750" lvl="1"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Matrix chain multiplication</a:t>
            </a:r>
          </a:p>
          <a:p>
            <a:pPr marL="285750" lvl="1"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Longest Common Subsequence</a:t>
            </a:r>
          </a:p>
        </p:txBody>
      </p:sp>
    </p:spTree>
    <p:extLst>
      <p:ext uri="{BB962C8B-B14F-4D97-AF65-F5344CB8AC3E}">
        <p14:creationId xmlns:p14="http://schemas.microsoft.com/office/powerpoint/2010/main" val="1089402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a:solidFill>
                  <a:schemeClr val="bg1"/>
                </a:solidFill>
                <a:latin typeface="Proxima Nova" panose="020B0604020202020204" charset="0"/>
              </a:rPr>
              <a:t>KNAPSACK PROBLEM</a:t>
            </a:r>
          </a:p>
        </p:txBody>
      </p:sp>
      <p:pic>
        <p:nvPicPr>
          <p:cNvPr id="2" name="Picture 1"/>
          <p:cNvPicPr>
            <a:picLocks noChangeAspect="1"/>
          </p:cNvPicPr>
          <p:nvPr/>
        </p:nvPicPr>
        <p:blipFill>
          <a:blip r:embed="rId6"/>
          <a:stretch>
            <a:fillRect/>
          </a:stretch>
        </p:blipFill>
        <p:spPr>
          <a:xfrm>
            <a:off x="2369584" y="688218"/>
            <a:ext cx="3794910" cy="4160195"/>
          </a:xfrm>
          <a:prstGeom prst="rect">
            <a:avLst/>
          </a:prstGeom>
        </p:spPr>
      </p:pic>
    </p:spTree>
    <p:extLst>
      <p:ext uri="{BB962C8B-B14F-4D97-AF65-F5344CB8AC3E}">
        <p14:creationId xmlns:p14="http://schemas.microsoft.com/office/powerpoint/2010/main" val="4233451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a:solidFill>
                  <a:schemeClr val="bg1"/>
                </a:solidFill>
                <a:latin typeface="Proxima Nova" panose="020B0604020202020204" charset="0"/>
              </a:rPr>
              <a:t>KNAPSACK PROBLEM</a:t>
            </a:r>
          </a:p>
        </p:txBody>
      </p:sp>
      <p:sp>
        <p:nvSpPr>
          <p:cNvPr id="99" name="Google Shape;99;p17"/>
          <p:cNvSpPr txBox="1"/>
          <p:nvPr/>
        </p:nvSpPr>
        <p:spPr>
          <a:xfrm>
            <a:off x="290604" y="817718"/>
            <a:ext cx="8483526" cy="4124176"/>
          </a:xfrm>
          <a:prstGeom prst="rect">
            <a:avLst/>
          </a:prstGeom>
          <a:noFill/>
          <a:ln>
            <a:noFill/>
          </a:ln>
        </p:spPr>
        <p:txBody>
          <a:bodyPr spcFirstLastPara="1" wrap="square" lIns="91425" tIns="91425" rIns="91425" bIns="91425" anchor="t" anchorCtr="0">
            <a:spAutoFit/>
          </a:bodyPr>
          <a:lstStyle/>
          <a:p>
            <a:pPr marL="285750" indent="-285750" fontAlgn="base">
              <a:buFont typeface="Arial" panose="020B0604020202020204" pitchFamily="34" charset="0"/>
              <a:buChar char="•"/>
            </a:pPr>
            <a:r>
              <a:rPr lang="en-IN" sz="1600" b="1" dirty="0">
                <a:latin typeface="Proxima Nova" panose="020B0604020202020204" charset="0"/>
              </a:rPr>
              <a:t>Problem :</a:t>
            </a:r>
            <a:r>
              <a:rPr lang="en-IN" sz="1600" dirty="0">
                <a:latin typeface="Proxima Nova" panose="020B0604020202020204" charset="0"/>
              </a:rPr>
              <a:t> Given a set of items, each having different weight and value or profit associated with it. Find the set of items such that the total weight is less than or equal to a capacity of the knapsack and the total value earned is as large as possible.</a:t>
            </a:r>
          </a:p>
          <a:p>
            <a:pPr marL="285750" indent="-285750" fontAlgn="base">
              <a:buFont typeface="Arial" panose="020B0604020202020204" pitchFamily="34" charset="0"/>
              <a:buChar char="•"/>
            </a:pPr>
            <a:endParaRPr lang="en-IN" sz="1600" dirty="0">
              <a:latin typeface="Proxima Nova" panose="020B0604020202020204" charset="0"/>
            </a:endParaRPr>
          </a:p>
          <a:p>
            <a:pPr marL="285750" indent="-285750" fontAlgn="base">
              <a:buFont typeface="Arial" panose="020B0604020202020204" pitchFamily="34" charset="0"/>
              <a:buChar char="•"/>
            </a:pPr>
            <a:r>
              <a:rPr lang="en-IN" sz="1600" dirty="0">
                <a:latin typeface="Proxima Nova" panose="020B0604020202020204" charset="0"/>
              </a:rPr>
              <a:t>The knapsack problem is useful in solving resource allocation problem. </a:t>
            </a:r>
          </a:p>
          <a:p>
            <a:pPr marL="285750" indent="-285750" fontAlgn="base">
              <a:buFont typeface="Arial" panose="020B0604020202020204" pitchFamily="34" charset="0"/>
              <a:buChar char="•"/>
            </a:pPr>
            <a:endParaRPr lang="en-IN" sz="1600" dirty="0">
              <a:latin typeface="Proxima Nova" panose="020B0604020202020204" charset="0"/>
            </a:endParaRPr>
          </a:p>
          <a:p>
            <a:pPr marL="285750" indent="-285750" fontAlgn="base">
              <a:buFont typeface="Arial" panose="020B0604020202020204" pitchFamily="34" charset="0"/>
              <a:buChar char="•"/>
            </a:pPr>
            <a:r>
              <a:rPr lang="en-IN" sz="1600" dirty="0">
                <a:latin typeface="Proxima Nova" panose="020B0604020202020204" charset="0"/>
              </a:rPr>
              <a:t>Let X = &lt; x</a:t>
            </a:r>
            <a:r>
              <a:rPr lang="en-IN" sz="1600" baseline="-25000" dirty="0">
                <a:latin typeface="Proxima Nova" panose="020B0604020202020204" charset="0"/>
              </a:rPr>
              <a:t>1</a:t>
            </a:r>
            <a:r>
              <a:rPr lang="en-IN" sz="1600" dirty="0">
                <a:latin typeface="Proxima Nova" panose="020B0604020202020204" charset="0"/>
              </a:rPr>
              <a:t>, x</a:t>
            </a:r>
            <a:r>
              <a:rPr lang="en-IN" sz="1600" baseline="-25000" dirty="0">
                <a:latin typeface="Proxima Nova" panose="020B0604020202020204" charset="0"/>
              </a:rPr>
              <a:t>2</a:t>
            </a:r>
            <a:r>
              <a:rPr lang="en-IN" sz="1600" dirty="0">
                <a:latin typeface="Proxima Nova" panose="020B0604020202020204" charset="0"/>
              </a:rPr>
              <a:t>, x</a:t>
            </a:r>
            <a:r>
              <a:rPr lang="en-IN" sz="1600" baseline="-25000" dirty="0">
                <a:latin typeface="Proxima Nova" panose="020B0604020202020204" charset="0"/>
              </a:rPr>
              <a:t>3</a:t>
            </a:r>
            <a:r>
              <a:rPr lang="en-IN" sz="1600" dirty="0">
                <a:latin typeface="Proxima Nova" panose="020B0604020202020204" charset="0"/>
              </a:rPr>
              <a:t>, . . . . . , </a:t>
            </a:r>
            <a:r>
              <a:rPr lang="en-IN" sz="1600" dirty="0" err="1">
                <a:latin typeface="Proxima Nova" panose="020B0604020202020204" charset="0"/>
              </a:rPr>
              <a:t>x</a:t>
            </a:r>
            <a:r>
              <a:rPr lang="en-IN" sz="1600" baseline="-25000" dirty="0" err="1">
                <a:latin typeface="Proxima Nova" panose="020B0604020202020204" charset="0"/>
              </a:rPr>
              <a:t>n</a:t>
            </a:r>
            <a:r>
              <a:rPr lang="en-IN" sz="1600" dirty="0">
                <a:latin typeface="Proxima Nova" panose="020B0604020202020204" charset="0"/>
              </a:rPr>
              <a:t>&gt; be the set of n items. Sets W = &lt;w</a:t>
            </a:r>
            <a:r>
              <a:rPr lang="en-IN" sz="1600" baseline="-25000" dirty="0">
                <a:latin typeface="Proxima Nova" panose="020B0604020202020204" charset="0"/>
              </a:rPr>
              <a:t>1</a:t>
            </a:r>
            <a:r>
              <a:rPr lang="en-IN" sz="1600" dirty="0">
                <a:latin typeface="Proxima Nova" panose="020B0604020202020204" charset="0"/>
              </a:rPr>
              <a:t>, w</a:t>
            </a:r>
            <a:r>
              <a:rPr lang="en-IN" sz="1600" baseline="-25000" dirty="0">
                <a:latin typeface="Proxima Nova" panose="020B0604020202020204" charset="0"/>
              </a:rPr>
              <a:t>2</a:t>
            </a:r>
            <a:r>
              <a:rPr lang="en-IN" sz="1600" dirty="0">
                <a:latin typeface="Proxima Nova" panose="020B0604020202020204" charset="0"/>
              </a:rPr>
              <a:t>, w</a:t>
            </a:r>
            <a:r>
              <a:rPr lang="en-IN" sz="1600" baseline="-25000" dirty="0">
                <a:latin typeface="Proxima Nova" panose="020B0604020202020204" charset="0"/>
              </a:rPr>
              <a:t>3</a:t>
            </a:r>
            <a:r>
              <a:rPr lang="en-IN" sz="1600" dirty="0">
                <a:latin typeface="Proxima Nova" panose="020B0604020202020204" charset="0"/>
              </a:rPr>
              <a:t>, . . . , </a:t>
            </a:r>
            <a:r>
              <a:rPr lang="en-IN" sz="1600" dirty="0" err="1">
                <a:latin typeface="Proxima Nova" panose="020B0604020202020204" charset="0"/>
              </a:rPr>
              <a:t>w</a:t>
            </a:r>
            <a:r>
              <a:rPr lang="en-IN" sz="1600" baseline="-25000" dirty="0" err="1">
                <a:latin typeface="Proxima Nova" panose="020B0604020202020204" charset="0"/>
              </a:rPr>
              <a:t>n</a:t>
            </a:r>
            <a:r>
              <a:rPr lang="en-IN" sz="1600" dirty="0">
                <a:latin typeface="Proxima Nova" panose="020B0604020202020204" charset="0"/>
              </a:rPr>
              <a:t>&gt; and V = &lt; v</a:t>
            </a:r>
            <a:r>
              <a:rPr lang="en-IN" sz="1600" baseline="-25000" dirty="0">
                <a:latin typeface="Proxima Nova" panose="020B0604020202020204" charset="0"/>
              </a:rPr>
              <a:t>1</a:t>
            </a:r>
            <a:r>
              <a:rPr lang="en-IN" sz="1600" dirty="0">
                <a:latin typeface="Proxima Nova" panose="020B0604020202020204" charset="0"/>
              </a:rPr>
              <a:t>, v</a:t>
            </a:r>
            <a:r>
              <a:rPr lang="en-IN" sz="1600" baseline="-25000" dirty="0">
                <a:latin typeface="Proxima Nova" panose="020B0604020202020204" charset="0"/>
              </a:rPr>
              <a:t>2</a:t>
            </a:r>
            <a:r>
              <a:rPr lang="en-IN" sz="1600" dirty="0">
                <a:latin typeface="Proxima Nova" panose="020B0604020202020204" charset="0"/>
              </a:rPr>
              <a:t>, v</a:t>
            </a:r>
            <a:r>
              <a:rPr lang="en-IN" sz="1600" baseline="-25000" dirty="0">
                <a:latin typeface="Proxima Nova" panose="020B0604020202020204" charset="0"/>
              </a:rPr>
              <a:t>3</a:t>
            </a:r>
            <a:r>
              <a:rPr lang="en-IN" sz="1600" dirty="0">
                <a:latin typeface="Proxima Nova" panose="020B0604020202020204" charset="0"/>
              </a:rPr>
              <a:t>, . . . , </a:t>
            </a:r>
            <a:r>
              <a:rPr lang="en-IN" sz="1600" dirty="0" err="1">
                <a:latin typeface="Proxima Nova" panose="020B0604020202020204" charset="0"/>
              </a:rPr>
              <a:t>v</a:t>
            </a:r>
            <a:r>
              <a:rPr lang="en-IN" sz="1600" baseline="-25000" dirty="0" err="1">
                <a:latin typeface="Proxima Nova" panose="020B0604020202020204" charset="0"/>
              </a:rPr>
              <a:t>n</a:t>
            </a:r>
            <a:r>
              <a:rPr lang="en-IN" sz="1600" dirty="0">
                <a:latin typeface="Proxima Nova" panose="020B0604020202020204" charset="0"/>
              </a:rPr>
              <a:t>&gt; are weight and value (profit) associated with each item in X. Knapsack capacity is M unit.</a:t>
            </a:r>
          </a:p>
          <a:p>
            <a:pPr marL="285750" indent="-285750" fontAlgn="base">
              <a:buFont typeface="Arial" panose="020B0604020202020204" pitchFamily="34" charset="0"/>
              <a:buChar char="•"/>
            </a:pPr>
            <a:endParaRPr lang="en-IN" sz="1600" dirty="0">
              <a:latin typeface="Proxima Nova" panose="020B0604020202020204" charset="0"/>
            </a:endParaRPr>
          </a:p>
          <a:p>
            <a:pPr marL="285750" indent="-285750" fontAlgn="base">
              <a:buFont typeface="Arial" panose="020B0604020202020204" pitchFamily="34" charset="0"/>
              <a:buChar char="•"/>
            </a:pPr>
            <a:r>
              <a:rPr lang="en-IN" sz="1600" dirty="0">
                <a:latin typeface="Proxima Nova" panose="020B0604020202020204" charset="0"/>
              </a:rPr>
              <a:t>The knapsack problem is to find the set of items which maximizes the profit such that collective weight of selected items does not cross the knapsack capacity.</a:t>
            </a:r>
          </a:p>
          <a:p>
            <a:pPr marL="285750" indent="-285750" fontAlgn="base">
              <a:buFont typeface="Arial" panose="020B0604020202020204" pitchFamily="34" charset="0"/>
              <a:buChar char="•"/>
            </a:pPr>
            <a:endParaRPr lang="en-IN" sz="1600" dirty="0">
              <a:latin typeface="Proxima Nova" panose="020B0604020202020204" charset="0"/>
            </a:endParaRPr>
          </a:p>
          <a:p>
            <a:pPr marL="285750" indent="-285750" fontAlgn="base">
              <a:buFont typeface="Arial" panose="020B0604020202020204" pitchFamily="34" charset="0"/>
              <a:buChar char="•"/>
            </a:pPr>
            <a:r>
              <a:rPr lang="en-IN" sz="1600" dirty="0">
                <a:latin typeface="Proxima Nova" panose="020B0604020202020204" charset="0"/>
              </a:rPr>
              <a:t>Knapsack problem has two variations. 0/1 knapsack, that does not allow breaking of items. Either add an entire item or reject it. It is also known as a binary knapsack. Fractional knapsack allows breaking of items. </a:t>
            </a:r>
          </a:p>
        </p:txBody>
      </p:sp>
    </p:spTree>
    <p:extLst>
      <p:ext uri="{BB962C8B-B14F-4D97-AF65-F5344CB8AC3E}">
        <p14:creationId xmlns:p14="http://schemas.microsoft.com/office/powerpoint/2010/main" val="3152431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a:solidFill>
                  <a:schemeClr val="bg1"/>
                </a:solidFill>
                <a:latin typeface="Proxima Nova" panose="020B0604020202020204" charset="0"/>
              </a:rPr>
              <a:t>KNAPSACK PROBLEM</a:t>
            </a:r>
          </a:p>
        </p:txBody>
      </p:sp>
      <p:sp>
        <p:nvSpPr>
          <p:cNvPr id="99" name="Google Shape;99;p17"/>
          <p:cNvSpPr txBox="1"/>
          <p:nvPr/>
        </p:nvSpPr>
        <p:spPr>
          <a:xfrm>
            <a:off x="290604" y="817718"/>
            <a:ext cx="8483526" cy="3877954"/>
          </a:xfrm>
          <a:prstGeom prst="rect">
            <a:avLst/>
          </a:prstGeom>
          <a:noFill/>
          <a:ln>
            <a:noFill/>
          </a:ln>
        </p:spPr>
        <p:txBody>
          <a:bodyPr spcFirstLastPara="1" wrap="square" lIns="91425" tIns="91425" rIns="91425" bIns="91425" anchor="t" anchorCtr="0">
            <a:spAutoFit/>
          </a:bodyPr>
          <a:lstStyle/>
          <a:p>
            <a:pPr fontAlgn="base"/>
            <a:r>
              <a:rPr lang="en-IN" sz="1600" b="1" dirty="0">
                <a:latin typeface="Proxima Nova" panose="020B0604020202020204" charset="0"/>
              </a:rPr>
              <a:t>Mathematical formulation : </a:t>
            </a:r>
          </a:p>
          <a:p>
            <a:pPr fontAlgn="base"/>
            <a:endParaRPr lang="en-IN" sz="1600" b="1" dirty="0">
              <a:latin typeface="Proxima Nova" panose="020B0604020202020204" charset="0"/>
            </a:endParaRPr>
          </a:p>
          <a:p>
            <a:pPr fontAlgn="base"/>
            <a:r>
              <a:rPr lang="en-IN" sz="1600" dirty="0">
                <a:latin typeface="Proxima Nova" panose="020B0604020202020204" charset="0"/>
              </a:rPr>
              <a:t>We can select any item only ones. </a:t>
            </a:r>
          </a:p>
          <a:p>
            <a:pPr fontAlgn="base"/>
            <a:endParaRPr lang="en-IN" sz="1600" dirty="0">
              <a:latin typeface="Proxima Nova" panose="020B0604020202020204" charset="0"/>
            </a:endParaRPr>
          </a:p>
          <a:p>
            <a:pPr fontAlgn="base"/>
            <a:r>
              <a:rPr lang="en-IN" sz="1600" dirty="0">
                <a:latin typeface="Proxima Nova" panose="020B0604020202020204" charset="0"/>
              </a:rPr>
              <a:t>We can put items x</a:t>
            </a:r>
            <a:r>
              <a:rPr lang="en-IN" sz="1600" baseline="-25000" dirty="0">
                <a:latin typeface="Proxima Nova" panose="020B0604020202020204" charset="0"/>
              </a:rPr>
              <a:t>i</a:t>
            </a:r>
            <a:r>
              <a:rPr lang="en-IN" sz="1600" dirty="0">
                <a:latin typeface="Proxima Nova" panose="020B0604020202020204" charset="0"/>
              </a:rPr>
              <a:t> in knapsack if knapsack can accommodate it. </a:t>
            </a:r>
          </a:p>
          <a:p>
            <a:pPr fontAlgn="base"/>
            <a:endParaRPr lang="en-IN" sz="1600" dirty="0">
              <a:latin typeface="Proxima Nova" panose="020B0604020202020204" charset="0"/>
            </a:endParaRPr>
          </a:p>
          <a:p>
            <a:pPr fontAlgn="base"/>
            <a:r>
              <a:rPr lang="en-IN" sz="1600" dirty="0">
                <a:latin typeface="Proxima Nova" panose="020B0604020202020204" charset="0"/>
              </a:rPr>
              <a:t>If the item is added to a knapsack, the associated profit is accumulated.</a:t>
            </a:r>
          </a:p>
          <a:p>
            <a:pPr fontAlgn="base"/>
            <a:endParaRPr lang="en-IN" sz="1600" dirty="0">
              <a:latin typeface="Proxima Nova" panose="020B0604020202020204" charset="0"/>
            </a:endParaRPr>
          </a:p>
          <a:p>
            <a:pPr fontAlgn="base"/>
            <a:r>
              <a:rPr lang="en-IN" sz="1600" dirty="0">
                <a:latin typeface="Proxima Nova" panose="020B0604020202020204" charset="0"/>
              </a:rPr>
              <a:t>If the weight of the item is larger than the remaining knapsack capacity, we skip the item, and the solution of the previous step remains as it is. </a:t>
            </a:r>
          </a:p>
          <a:p>
            <a:pPr fontAlgn="base"/>
            <a:endParaRPr lang="en-IN" sz="1600" dirty="0">
              <a:latin typeface="Proxima Nova" panose="020B0604020202020204" charset="0"/>
            </a:endParaRPr>
          </a:p>
          <a:p>
            <a:pPr fontAlgn="base"/>
            <a:r>
              <a:rPr lang="en-IN" sz="1600" dirty="0">
                <a:latin typeface="Proxima Nova" panose="020B0604020202020204" charset="0"/>
              </a:rPr>
              <a:t>Otherwise, we should add the item to the solution set and the problem size will be reduced by the weight of that item. </a:t>
            </a:r>
          </a:p>
          <a:p>
            <a:pPr fontAlgn="base"/>
            <a:endParaRPr lang="en-IN" sz="1600" dirty="0">
              <a:latin typeface="Proxima Nova" panose="020B0604020202020204" charset="0"/>
            </a:endParaRPr>
          </a:p>
          <a:p>
            <a:pPr fontAlgn="base"/>
            <a:r>
              <a:rPr lang="en-IN" sz="1600" dirty="0">
                <a:latin typeface="Proxima Nova" panose="020B0604020202020204" charset="0"/>
              </a:rPr>
              <a:t>Corresponding profit will be added for the selected item.</a:t>
            </a:r>
          </a:p>
        </p:txBody>
      </p:sp>
    </p:spTree>
    <p:extLst>
      <p:ext uri="{BB962C8B-B14F-4D97-AF65-F5344CB8AC3E}">
        <p14:creationId xmlns:p14="http://schemas.microsoft.com/office/powerpoint/2010/main" val="625340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a:solidFill>
                  <a:schemeClr val="bg1"/>
                </a:solidFill>
                <a:latin typeface="Proxima Nova" panose="020B0604020202020204" charset="0"/>
              </a:rPr>
              <a:t>KNAPSACK PROBLEM</a:t>
            </a:r>
          </a:p>
        </p:txBody>
      </p:sp>
      <p:sp>
        <p:nvSpPr>
          <p:cNvPr id="99" name="Google Shape;99;p17"/>
          <p:cNvSpPr txBox="1"/>
          <p:nvPr/>
        </p:nvSpPr>
        <p:spPr>
          <a:xfrm>
            <a:off x="307975" y="730639"/>
            <a:ext cx="8483526" cy="4370397"/>
          </a:xfrm>
          <a:prstGeom prst="rect">
            <a:avLst/>
          </a:prstGeom>
          <a:noFill/>
          <a:ln>
            <a:noFill/>
          </a:ln>
        </p:spPr>
        <p:txBody>
          <a:bodyPr spcFirstLastPara="1" wrap="square" lIns="91425" tIns="91425" rIns="91425" bIns="91425" anchor="t" anchorCtr="0">
            <a:spAutoFit/>
          </a:bodyPr>
          <a:lstStyle/>
          <a:p>
            <a:pPr fontAlgn="base"/>
            <a:r>
              <a:rPr lang="en-IN" sz="1600" b="1" dirty="0">
                <a:latin typeface="Proxima Nova" panose="020B0604020202020204" charset="0"/>
              </a:rPr>
              <a:t>Mathematical formulation : </a:t>
            </a:r>
          </a:p>
          <a:p>
            <a:pPr fontAlgn="base"/>
            <a:endParaRPr lang="en-IN" sz="1600" b="1" dirty="0">
              <a:latin typeface="Proxima Nova" panose="020B0604020202020204" charset="0"/>
            </a:endParaRPr>
          </a:p>
          <a:p>
            <a:pPr fontAlgn="base"/>
            <a:r>
              <a:rPr lang="en-IN" sz="1600" dirty="0">
                <a:latin typeface="Proxima Nova" panose="020B0604020202020204" charset="0"/>
              </a:rPr>
              <a:t>Dynamic programming divides the problem into small sub-problems. </a:t>
            </a:r>
          </a:p>
          <a:p>
            <a:pPr fontAlgn="base"/>
            <a:r>
              <a:rPr lang="en-IN" sz="1600" dirty="0">
                <a:latin typeface="Proxima Nova" panose="020B0604020202020204" charset="0"/>
              </a:rPr>
              <a:t>Let V is an array of the solution of sub-problems. </a:t>
            </a:r>
          </a:p>
          <a:p>
            <a:pPr fontAlgn="base"/>
            <a:r>
              <a:rPr lang="en-IN" sz="1600" dirty="0">
                <a:latin typeface="Proxima Nova" panose="020B0604020202020204" charset="0"/>
              </a:rPr>
              <a:t>V[</a:t>
            </a:r>
            <a:r>
              <a:rPr lang="en-IN" sz="1600" dirty="0" err="1">
                <a:latin typeface="Proxima Nova" panose="020B0604020202020204" charset="0"/>
              </a:rPr>
              <a:t>i</a:t>
            </a:r>
            <a:r>
              <a:rPr lang="en-IN" sz="1600" dirty="0">
                <a:latin typeface="Proxima Nova" panose="020B0604020202020204" charset="0"/>
              </a:rPr>
              <a:t>, j] represents the solution for problem size j with first </a:t>
            </a:r>
            <a:r>
              <a:rPr lang="en-IN" sz="1600" dirty="0" err="1">
                <a:latin typeface="Proxima Nova" panose="020B0604020202020204" charset="0"/>
              </a:rPr>
              <a:t>i</a:t>
            </a:r>
            <a:r>
              <a:rPr lang="en-IN" sz="1600" dirty="0">
                <a:latin typeface="Proxima Nova" panose="020B0604020202020204" charset="0"/>
              </a:rPr>
              <a:t> items. </a:t>
            </a:r>
          </a:p>
          <a:p>
            <a:pPr fontAlgn="base"/>
            <a:r>
              <a:rPr lang="en-IN" sz="1600" dirty="0">
                <a:latin typeface="Proxima Nova" panose="020B0604020202020204" charset="0"/>
              </a:rPr>
              <a:t>The mathematical notion of the knapsack problem is given as :</a:t>
            </a:r>
          </a:p>
          <a:p>
            <a:pPr fontAlgn="base"/>
            <a:endParaRPr lang="en-IN" sz="1600" dirty="0">
              <a:latin typeface="Proxima Nova" panose="020B0604020202020204" charset="0"/>
            </a:endParaRPr>
          </a:p>
          <a:p>
            <a:pPr fontAlgn="base"/>
            <a:endParaRPr lang="en-IN" sz="1600" dirty="0">
              <a:latin typeface="Proxima Nova" panose="020B0604020202020204" charset="0"/>
            </a:endParaRPr>
          </a:p>
          <a:p>
            <a:pPr fontAlgn="base"/>
            <a:endParaRPr lang="en-IN" sz="1600" dirty="0">
              <a:latin typeface="Proxima Nova" panose="020B0604020202020204" charset="0"/>
            </a:endParaRPr>
          </a:p>
          <a:p>
            <a:pPr fontAlgn="base"/>
            <a:endParaRPr lang="en-IN" sz="1600" dirty="0">
              <a:latin typeface="Proxima Nova" panose="020B0604020202020204" charset="0"/>
            </a:endParaRPr>
          </a:p>
          <a:p>
            <a:pPr fontAlgn="base"/>
            <a:endParaRPr lang="en-IN" sz="1600" dirty="0">
              <a:latin typeface="Proxima Nova" panose="020B0604020202020204" charset="0"/>
            </a:endParaRPr>
          </a:p>
          <a:p>
            <a:pPr fontAlgn="base"/>
            <a:endParaRPr lang="en-IN" sz="1600" dirty="0">
              <a:latin typeface="Proxima Nova" panose="020B0604020202020204" charset="0"/>
            </a:endParaRPr>
          </a:p>
          <a:p>
            <a:pPr fontAlgn="base"/>
            <a:r>
              <a:rPr lang="en-IN" sz="1600" dirty="0">
                <a:latin typeface="Proxima Nova" panose="020B0604020202020204" charset="0"/>
              </a:rPr>
              <a:t>V [1 …. n, 0 … M] : Size of the table</a:t>
            </a:r>
          </a:p>
          <a:p>
            <a:pPr fontAlgn="base"/>
            <a:endParaRPr lang="en-IN" sz="1600" dirty="0">
              <a:latin typeface="Proxima Nova" panose="020B0604020202020204" charset="0"/>
            </a:endParaRPr>
          </a:p>
          <a:p>
            <a:pPr fontAlgn="base"/>
            <a:r>
              <a:rPr lang="en-IN" sz="1600" dirty="0">
                <a:latin typeface="Proxima Nova" panose="020B0604020202020204" charset="0"/>
              </a:rPr>
              <a:t>V (n, M) = Solution</a:t>
            </a:r>
          </a:p>
          <a:p>
            <a:pPr fontAlgn="base"/>
            <a:endParaRPr lang="en-IN" sz="1600" dirty="0">
              <a:latin typeface="Proxima Nova" panose="020B0604020202020204" charset="0"/>
            </a:endParaRPr>
          </a:p>
          <a:p>
            <a:pPr fontAlgn="base"/>
            <a:r>
              <a:rPr lang="en-IN" sz="1600" dirty="0">
                <a:latin typeface="Proxima Nova" panose="020B0604020202020204" charset="0"/>
              </a:rPr>
              <a:t>n = Number of items</a:t>
            </a:r>
          </a:p>
        </p:txBody>
      </p:sp>
      <p:sp>
        <p:nvSpPr>
          <p:cNvPr id="2" name="AutoShape 2" descr="Knapsack Problem using Dynamic Programm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Knapsack Problem using Dynamic Programm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Knapsack Problem using Dynamic Programm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6"/>
          <a:stretch>
            <a:fillRect/>
          </a:stretch>
        </p:blipFill>
        <p:spPr>
          <a:xfrm>
            <a:off x="1448656" y="2279792"/>
            <a:ext cx="5365591" cy="1411357"/>
          </a:xfrm>
          <a:prstGeom prst="rect">
            <a:avLst/>
          </a:prstGeom>
        </p:spPr>
      </p:pic>
    </p:spTree>
    <p:extLst>
      <p:ext uri="{BB962C8B-B14F-4D97-AF65-F5344CB8AC3E}">
        <p14:creationId xmlns:p14="http://schemas.microsoft.com/office/powerpoint/2010/main" val="4200302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a:solidFill>
                  <a:schemeClr val="bg1"/>
                </a:solidFill>
                <a:latin typeface="Proxima Nova" panose="020B0604020202020204" charset="0"/>
              </a:rPr>
              <a:t>KNAPSACK PROBLEM</a:t>
            </a:r>
          </a:p>
        </p:txBody>
      </p:sp>
      <p:sp>
        <p:nvSpPr>
          <p:cNvPr id="99" name="Google Shape;99;p17"/>
          <p:cNvSpPr txBox="1"/>
          <p:nvPr/>
        </p:nvSpPr>
        <p:spPr>
          <a:xfrm>
            <a:off x="307975" y="730639"/>
            <a:ext cx="8483526" cy="2154406"/>
          </a:xfrm>
          <a:prstGeom prst="rect">
            <a:avLst/>
          </a:prstGeom>
          <a:noFill/>
          <a:ln>
            <a:noFill/>
          </a:ln>
        </p:spPr>
        <p:txBody>
          <a:bodyPr spcFirstLastPara="1" wrap="square" lIns="91425" tIns="91425" rIns="91425" bIns="91425" anchor="t" anchorCtr="0">
            <a:spAutoFit/>
          </a:bodyPr>
          <a:lstStyle/>
          <a:p>
            <a:pPr algn="just" fontAlgn="base"/>
            <a:r>
              <a:rPr lang="en-IN" sz="1600" b="1" dirty="0">
                <a:latin typeface="Proxima Nova" panose="020B0604020202020204" charset="0"/>
              </a:rPr>
              <a:t>Example: Find an optimal solution for following 0/1 Knapsack problem using dynamic programming: Number of objects n = 4, Knapsack Capacity M = 5, Weights (W1, W2, W3, W4) = (2, 3, 4, 5) and profits (P1, P2, P3, P4) = (3, 4, 5, 6).</a:t>
            </a:r>
          </a:p>
          <a:p>
            <a:pPr algn="just" fontAlgn="base"/>
            <a:endParaRPr lang="en-IN" sz="1600" dirty="0">
              <a:latin typeface="Proxima Nova" panose="020B0604020202020204" charset="0"/>
            </a:endParaRPr>
          </a:p>
          <a:p>
            <a:pPr algn="just" fontAlgn="base"/>
            <a:endParaRPr lang="en-IN" sz="1600" b="1" dirty="0">
              <a:latin typeface="Proxima Nova" panose="020B0604020202020204" charset="0"/>
            </a:endParaRPr>
          </a:p>
          <a:p>
            <a:pPr algn="just" fontAlgn="base"/>
            <a:r>
              <a:rPr lang="en-IN" sz="1600" b="1" dirty="0">
                <a:latin typeface="Proxima Nova" panose="020B0604020202020204" charset="0"/>
              </a:rPr>
              <a:t>Solution:  </a:t>
            </a:r>
            <a:r>
              <a:rPr lang="en-IN" sz="1600" dirty="0">
                <a:latin typeface="Proxima Nova" panose="020B0604020202020204" charset="0"/>
              </a:rPr>
              <a:t>Solution of the knapsack problem is defined as,</a:t>
            </a:r>
          </a:p>
          <a:p>
            <a:pPr algn="just" fontAlgn="base"/>
            <a:endParaRPr lang="en-IN" sz="1600" dirty="0">
              <a:latin typeface="Proxima Nova" panose="020B0604020202020204" charset="0"/>
            </a:endParaRPr>
          </a:p>
          <a:p>
            <a:pPr algn="just" fontAlgn="base"/>
            <a:endParaRPr lang="en-IN" sz="1600" dirty="0">
              <a:latin typeface="Proxima Nova" panose="020B0604020202020204" charset="0"/>
            </a:endParaRPr>
          </a:p>
        </p:txBody>
      </p:sp>
      <p:sp>
        <p:nvSpPr>
          <p:cNvPr id="2" name="AutoShape 2" descr="Knapsack Problem using Dynamic Programm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Knapsack Problem using Dynamic Programm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Knapsack Problem using Dynamic Programm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6"/>
          <a:stretch>
            <a:fillRect/>
          </a:stretch>
        </p:blipFill>
        <p:spPr>
          <a:xfrm>
            <a:off x="765175" y="2756671"/>
            <a:ext cx="7158345" cy="1947849"/>
          </a:xfrm>
          <a:prstGeom prst="rect">
            <a:avLst/>
          </a:prstGeom>
        </p:spPr>
      </p:pic>
    </p:spTree>
    <p:extLst>
      <p:ext uri="{BB962C8B-B14F-4D97-AF65-F5344CB8AC3E}">
        <p14:creationId xmlns:p14="http://schemas.microsoft.com/office/powerpoint/2010/main" val="1769153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a:solidFill>
                  <a:schemeClr val="bg1"/>
                </a:solidFill>
                <a:latin typeface="Proxima Nova" panose="020B0604020202020204" charset="0"/>
              </a:rPr>
              <a:t>KNAPSACK PROBLEM</a:t>
            </a:r>
          </a:p>
        </p:txBody>
      </p:sp>
      <p:pic>
        <p:nvPicPr>
          <p:cNvPr id="2" name="Picture 1"/>
          <p:cNvPicPr>
            <a:picLocks noChangeAspect="1"/>
          </p:cNvPicPr>
          <p:nvPr/>
        </p:nvPicPr>
        <p:blipFill>
          <a:blip r:embed="rId6"/>
          <a:stretch>
            <a:fillRect/>
          </a:stretch>
        </p:blipFill>
        <p:spPr>
          <a:xfrm>
            <a:off x="1253448" y="1001994"/>
            <a:ext cx="6955604" cy="3506989"/>
          </a:xfrm>
          <a:prstGeom prst="rect">
            <a:avLst/>
          </a:prstGeom>
        </p:spPr>
      </p:pic>
    </p:spTree>
    <p:extLst>
      <p:ext uri="{BB962C8B-B14F-4D97-AF65-F5344CB8AC3E}">
        <p14:creationId xmlns:p14="http://schemas.microsoft.com/office/powerpoint/2010/main" val="3264912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a:solidFill>
                  <a:schemeClr val="bg1"/>
                </a:solidFill>
                <a:latin typeface="Proxima Nova" panose="020B0604020202020204" charset="0"/>
              </a:rPr>
              <a:t>KNAPSACK PROBLEM</a:t>
            </a:r>
          </a:p>
        </p:txBody>
      </p:sp>
      <p:pic>
        <p:nvPicPr>
          <p:cNvPr id="3" name="Picture 2"/>
          <p:cNvPicPr>
            <a:picLocks noChangeAspect="1"/>
          </p:cNvPicPr>
          <p:nvPr/>
        </p:nvPicPr>
        <p:blipFill>
          <a:blip r:embed="rId6"/>
          <a:stretch>
            <a:fillRect/>
          </a:stretch>
        </p:blipFill>
        <p:spPr>
          <a:xfrm>
            <a:off x="828086" y="832056"/>
            <a:ext cx="7709739" cy="4047321"/>
          </a:xfrm>
          <a:prstGeom prst="rect">
            <a:avLst/>
          </a:prstGeom>
        </p:spPr>
      </p:pic>
    </p:spTree>
    <p:extLst>
      <p:ext uri="{BB962C8B-B14F-4D97-AF65-F5344CB8AC3E}">
        <p14:creationId xmlns:p14="http://schemas.microsoft.com/office/powerpoint/2010/main" val="1179119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4" y="817718"/>
            <a:ext cx="3767688" cy="3631733"/>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first column, j = 1</a:t>
            </a:r>
          </a:p>
          <a:p>
            <a:pPr fontAlgn="base"/>
            <a:endParaRPr lang="en-IN" sz="1600" dirty="0"/>
          </a:p>
          <a:p>
            <a:pPr fontAlgn="base"/>
            <a:r>
              <a:rPr lang="en-IN" sz="1600" b="1" dirty="0"/>
              <a:t>V [1, 1]</a:t>
            </a:r>
            <a:r>
              <a:rPr lang="en-IN" sz="1600" dirty="0"/>
              <a:t> ⇒ </a:t>
            </a:r>
            <a:r>
              <a:rPr lang="en-IN" sz="1600" dirty="0" err="1"/>
              <a:t>i</a:t>
            </a:r>
            <a:r>
              <a:rPr lang="en-IN" sz="1600" dirty="0"/>
              <a:t> = 1, j = 1, </a:t>
            </a:r>
            <a:r>
              <a:rPr lang="en-IN" sz="1600" dirty="0" err="1"/>
              <a:t>w</a:t>
            </a:r>
            <a:r>
              <a:rPr lang="en-IN" sz="1600" baseline="-25000" dirty="0" err="1"/>
              <a:t>i</a:t>
            </a:r>
            <a:r>
              <a:rPr lang="en-IN" sz="1600" dirty="0"/>
              <a:t> = w</a:t>
            </a:r>
            <a:r>
              <a:rPr lang="en-IN" sz="1600" baseline="-25000" dirty="0"/>
              <a:t>1</a:t>
            </a:r>
            <a:r>
              <a:rPr lang="en-IN" sz="1600" dirty="0"/>
              <a:t> = 2</a:t>
            </a:r>
          </a:p>
          <a:p>
            <a:pPr fontAlgn="base"/>
            <a:r>
              <a:rPr lang="en-IN" sz="1600" dirty="0"/>
              <a:t>As, j &lt;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 V [</a:t>
            </a:r>
            <a:r>
              <a:rPr lang="en-IN" sz="1600" dirty="0" err="1"/>
              <a:t>i</a:t>
            </a:r>
            <a:r>
              <a:rPr lang="en-IN" sz="1600" dirty="0"/>
              <a:t> – 1, j]</a:t>
            </a:r>
          </a:p>
          <a:p>
            <a:pPr fontAlgn="base"/>
            <a:r>
              <a:rPr lang="en-IN" sz="1600" dirty="0"/>
              <a:t>V [1, 1] = V [0, 1] </a:t>
            </a:r>
          </a:p>
          <a:p>
            <a:pPr fontAlgn="base"/>
            <a:r>
              <a:rPr lang="en-IN" sz="1600" dirty="0"/>
              <a:t>            = 0</a:t>
            </a:r>
          </a:p>
          <a:p>
            <a:pPr fontAlgn="base"/>
            <a:endParaRPr lang="en-IN" sz="1600" b="1" dirty="0"/>
          </a:p>
          <a:p>
            <a:pPr fontAlgn="base"/>
            <a:r>
              <a:rPr lang="en-IN" sz="1600" b="1" dirty="0"/>
              <a:t>V [2, 1]</a:t>
            </a:r>
            <a:r>
              <a:rPr lang="en-IN" sz="1600" dirty="0"/>
              <a:t> ⇒ </a:t>
            </a:r>
            <a:r>
              <a:rPr lang="en-IN" sz="1600" dirty="0" err="1"/>
              <a:t>i</a:t>
            </a:r>
            <a:r>
              <a:rPr lang="en-IN" sz="1600" dirty="0"/>
              <a:t> = 2, j = 1, </a:t>
            </a:r>
            <a:r>
              <a:rPr lang="en-IN" sz="1600" dirty="0" err="1"/>
              <a:t>w</a:t>
            </a:r>
            <a:r>
              <a:rPr lang="en-IN" sz="1600" baseline="-25000" dirty="0" err="1"/>
              <a:t>i</a:t>
            </a:r>
            <a:r>
              <a:rPr lang="en-IN" sz="1600" dirty="0"/>
              <a:t> = w</a:t>
            </a:r>
            <a:r>
              <a:rPr lang="en-IN" sz="1600" baseline="-25000" dirty="0"/>
              <a:t>2  </a:t>
            </a:r>
            <a:r>
              <a:rPr lang="en-IN" sz="1600" dirty="0"/>
              <a:t>=  3</a:t>
            </a:r>
          </a:p>
          <a:p>
            <a:pPr fontAlgn="base"/>
            <a:r>
              <a:rPr lang="en-IN" sz="1600" dirty="0"/>
              <a:t>As, j &lt;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 V [</a:t>
            </a:r>
            <a:r>
              <a:rPr lang="en-IN" sz="1600" dirty="0" err="1"/>
              <a:t>i</a:t>
            </a:r>
            <a:r>
              <a:rPr lang="en-IN" sz="1600" dirty="0"/>
              <a:t> – 1, j]</a:t>
            </a:r>
          </a:p>
          <a:p>
            <a:pPr fontAlgn="base"/>
            <a:r>
              <a:rPr lang="en-IN" sz="1600" dirty="0"/>
              <a:t>V [2, 1] = V [1, 1] </a:t>
            </a:r>
          </a:p>
          <a:p>
            <a:pPr fontAlgn="base"/>
            <a:r>
              <a:rPr lang="en-IN" sz="1600" dirty="0"/>
              <a:t>            = 0</a:t>
            </a:r>
          </a:p>
          <a:p>
            <a:pPr fontAlgn="base"/>
            <a:endParaRPr lang="en-IN" sz="1600" b="1" dirty="0"/>
          </a:p>
        </p:txBody>
      </p:sp>
      <p:sp>
        <p:nvSpPr>
          <p:cNvPr id="8" name="Google Shape;99;p17"/>
          <p:cNvSpPr txBox="1"/>
          <p:nvPr/>
        </p:nvSpPr>
        <p:spPr>
          <a:xfrm>
            <a:off x="4872651" y="873936"/>
            <a:ext cx="3986224" cy="2400627"/>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V [3, 1]</a:t>
            </a:r>
            <a:r>
              <a:rPr lang="en-IN" sz="1600" dirty="0"/>
              <a:t> ⇒ </a:t>
            </a:r>
            <a:r>
              <a:rPr lang="en-IN" sz="1600" dirty="0" err="1"/>
              <a:t>i</a:t>
            </a:r>
            <a:r>
              <a:rPr lang="en-IN" sz="1600" dirty="0"/>
              <a:t> = 3, j = 1, </a:t>
            </a:r>
            <a:r>
              <a:rPr lang="en-IN" sz="1600" dirty="0" err="1"/>
              <a:t>w</a:t>
            </a:r>
            <a:r>
              <a:rPr lang="en-IN" sz="1600" baseline="-25000" dirty="0" err="1"/>
              <a:t>i</a:t>
            </a:r>
            <a:r>
              <a:rPr lang="en-IN" sz="1600" dirty="0"/>
              <a:t> = w</a:t>
            </a:r>
            <a:r>
              <a:rPr lang="en-IN" sz="1600" baseline="-25000" dirty="0"/>
              <a:t>3  </a:t>
            </a:r>
            <a:r>
              <a:rPr lang="en-IN" sz="1600" dirty="0"/>
              <a:t>=  4</a:t>
            </a:r>
          </a:p>
          <a:p>
            <a:pPr fontAlgn="base"/>
            <a:r>
              <a:rPr lang="en-IN" sz="1600" dirty="0"/>
              <a:t>As, j &lt;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 V [</a:t>
            </a:r>
            <a:r>
              <a:rPr lang="en-IN" sz="1600" dirty="0" err="1"/>
              <a:t>i</a:t>
            </a:r>
            <a:r>
              <a:rPr lang="en-IN" sz="1600" dirty="0"/>
              <a:t> – 1, j]</a:t>
            </a:r>
          </a:p>
          <a:p>
            <a:pPr fontAlgn="base"/>
            <a:r>
              <a:rPr lang="en-IN" sz="1600" dirty="0"/>
              <a:t>V [3, 1] = V [2, 1] = 0</a:t>
            </a:r>
          </a:p>
          <a:p>
            <a:pPr fontAlgn="base"/>
            <a:endParaRPr lang="en-IN" sz="1600" b="1" dirty="0"/>
          </a:p>
          <a:p>
            <a:pPr fontAlgn="base"/>
            <a:r>
              <a:rPr lang="en-IN" sz="1600" b="1" dirty="0"/>
              <a:t>V [4, 1]</a:t>
            </a:r>
            <a:r>
              <a:rPr lang="en-IN" sz="1600" dirty="0"/>
              <a:t> ⇒ </a:t>
            </a:r>
            <a:r>
              <a:rPr lang="en-IN" sz="1600" dirty="0" err="1"/>
              <a:t>i</a:t>
            </a:r>
            <a:r>
              <a:rPr lang="en-IN" sz="1600" dirty="0"/>
              <a:t> = 4, j = 1,  </a:t>
            </a:r>
            <a:r>
              <a:rPr lang="en-IN" sz="1600" dirty="0" err="1"/>
              <a:t>w</a:t>
            </a:r>
            <a:r>
              <a:rPr lang="en-IN" sz="1600" baseline="-25000" dirty="0" err="1"/>
              <a:t>i</a:t>
            </a:r>
            <a:r>
              <a:rPr lang="en-IN" sz="1600" dirty="0"/>
              <a:t> = w</a:t>
            </a:r>
            <a:r>
              <a:rPr lang="en-IN" sz="1600" baseline="-25000" dirty="0"/>
              <a:t>4  </a:t>
            </a:r>
            <a:r>
              <a:rPr lang="en-IN" sz="1600" dirty="0"/>
              <a:t>=  5</a:t>
            </a:r>
          </a:p>
          <a:p>
            <a:pPr fontAlgn="base"/>
            <a:r>
              <a:rPr lang="en-IN" sz="1600" dirty="0"/>
              <a:t>As, j &lt; </a:t>
            </a:r>
            <a:r>
              <a:rPr lang="en-IN" sz="1600" dirty="0" err="1"/>
              <a:t>w</a:t>
            </a:r>
            <a:r>
              <a:rPr lang="en-IN" sz="1600" baseline="-25000" dirty="0" err="1"/>
              <a:t>i</a:t>
            </a:r>
            <a:r>
              <a:rPr lang="en-IN" sz="1600" dirty="0"/>
              <a:t>, </a:t>
            </a:r>
          </a:p>
          <a:p>
            <a:pPr fontAlgn="base"/>
            <a:r>
              <a:rPr lang="en-IN" sz="1600" dirty="0"/>
              <a:t>V[</a:t>
            </a:r>
            <a:r>
              <a:rPr lang="en-IN" sz="1600" dirty="0" err="1"/>
              <a:t>i</a:t>
            </a:r>
            <a:r>
              <a:rPr lang="en-IN" sz="1600" dirty="0"/>
              <a:t>, j] = V[</a:t>
            </a:r>
            <a:r>
              <a:rPr lang="en-IN" sz="1600" dirty="0" err="1"/>
              <a:t>i</a:t>
            </a:r>
            <a:r>
              <a:rPr lang="en-IN" sz="1600" dirty="0"/>
              <a:t> – 1, j]</a:t>
            </a:r>
          </a:p>
          <a:p>
            <a:pPr fontAlgn="base"/>
            <a:r>
              <a:rPr lang="en-IN" sz="1600" dirty="0"/>
              <a:t>V [4, 1] = V [3, 1] = 0</a:t>
            </a:r>
          </a:p>
        </p:txBody>
      </p:sp>
      <p:pic>
        <p:nvPicPr>
          <p:cNvPr id="10" name="Picture 9"/>
          <p:cNvPicPr>
            <a:picLocks noChangeAspect="1"/>
          </p:cNvPicPr>
          <p:nvPr/>
        </p:nvPicPr>
        <p:blipFill>
          <a:blip r:embed="rId6"/>
          <a:stretch>
            <a:fillRect/>
          </a:stretch>
        </p:blipFill>
        <p:spPr>
          <a:xfrm>
            <a:off x="4458984" y="3653768"/>
            <a:ext cx="4122082" cy="1121655"/>
          </a:xfrm>
          <a:prstGeom prst="rect">
            <a:avLst/>
          </a:prstGeom>
        </p:spPr>
      </p:pic>
    </p:spTree>
    <p:extLst>
      <p:ext uri="{BB962C8B-B14F-4D97-AF65-F5344CB8AC3E}">
        <p14:creationId xmlns:p14="http://schemas.microsoft.com/office/powerpoint/2010/main" val="366867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4" y="817718"/>
            <a:ext cx="4168368" cy="3385512"/>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first column, j = 2</a:t>
            </a:r>
            <a:endParaRPr lang="en-IN" sz="1600" dirty="0"/>
          </a:p>
          <a:p>
            <a:pPr fontAlgn="base"/>
            <a:r>
              <a:rPr lang="en-IN" sz="1600" b="1" dirty="0"/>
              <a:t>V[1, 2]</a:t>
            </a:r>
            <a:r>
              <a:rPr lang="en-IN" sz="1600" dirty="0"/>
              <a:t> ⇒ </a:t>
            </a:r>
            <a:r>
              <a:rPr lang="en-IN" sz="1600" dirty="0" err="1"/>
              <a:t>i</a:t>
            </a:r>
            <a:r>
              <a:rPr lang="en-IN" sz="1600" dirty="0"/>
              <a:t> = 1, j = 2, </a:t>
            </a:r>
            <a:r>
              <a:rPr lang="en-IN" sz="1600" dirty="0" err="1"/>
              <a:t>w</a:t>
            </a:r>
            <a:r>
              <a:rPr lang="en-IN" sz="1600" baseline="-25000" dirty="0" err="1"/>
              <a:t>i</a:t>
            </a:r>
            <a:r>
              <a:rPr lang="en-IN" sz="1600" dirty="0"/>
              <a:t> = w</a:t>
            </a:r>
            <a:r>
              <a:rPr lang="en-IN" sz="1600" baseline="-25000" dirty="0"/>
              <a:t>1  </a:t>
            </a:r>
            <a:r>
              <a:rPr lang="en-IN" sz="1600" dirty="0"/>
              <a:t>=  2, v</a:t>
            </a:r>
            <a:r>
              <a:rPr lang="en-IN" sz="1600" baseline="-25000" dirty="0"/>
              <a:t>i</a:t>
            </a:r>
            <a:r>
              <a:rPr lang="en-IN" sz="1600" dirty="0"/>
              <a:t> = 3</a:t>
            </a:r>
          </a:p>
          <a:p>
            <a:pPr fontAlgn="base"/>
            <a:r>
              <a:rPr lang="en-IN" sz="1600" dirty="0"/>
              <a:t>As, j ≥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=max {V [</a:t>
            </a:r>
            <a:r>
              <a:rPr lang="en-IN" sz="1600" dirty="0" err="1"/>
              <a:t>i</a:t>
            </a:r>
            <a:r>
              <a:rPr lang="en-IN" sz="1600" dirty="0"/>
              <a:t> – 1, j], v</a:t>
            </a:r>
            <a:r>
              <a:rPr lang="en-IN" sz="1600" baseline="-25000" dirty="0"/>
              <a:t>i</a:t>
            </a:r>
            <a:r>
              <a:rPr lang="en-IN" sz="1600" dirty="0"/>
              <a:t> + V[</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a:t>           = max {V [0, 2], 3 + V [0, 0]}</a:t>
            </a:r>
          </a:p>
          <a:p>
            <a:pPr fontAlgn="base"/>
            <a:r>
              <a:rPr lang="en-IN" sz="1600" dirty="0"/>
              <a:t>V[1, 2] = max (0, 3) </a:t>
            </a:r>
          </a:p>
          <a:p>
            <a:pPr fontAlgn="base"/>
            <a:r>
              <a:rPr lang="en-IN" sz="1600" dirty="0"/>
              <a:t>           = 3</a:t>
            </a:r>
          </a:p>
          <a:p>
            <a:pPr fontAlgn="base"/>
            <a:endParaRPr lang="en-IN" sz="1600" b="1" dirty="0"/>
          </a:p>
          <a:p>
            <a:pPr fontAlgn="base"/>
            <a:r>
              <a:rPr lang="en-IN" sz="1600" b="1" dirty="0"/>
              <a:t>V[2, 2]</a:t>
            </a:r>
            <a:r>
              <a:rPr lang="en-IN" sz="1600" dirty="0"/>
              <a:t> ⇒ </a:t>
            </a:r>
            <a:r>
              <a:rPr lang="en-IN" sz="1600" dirty="0" err="1"/>
              <a:t>i</a:t>
            </a:r>
            <a:r>
              <a:rPr lang="en-IN" sz="1600" dirty="0"/>
              <a:t> = 2, j = 2, </a:t>
            </a:r>
            <a:r>
              <a:rPr lang="en-IN" sz="1600" dirty="0" err="1"/>
              <a:t>w</a:t>
            </a:r>
            <a:r>
              <a:rPr lang="en-IN" sz="1600" baseline="-25000" dirty="0" err="1"/>
              <a:t>i</a:t>
            </a:r>
            <a:r>
              <a:rPr lang="en-IN" sz="1600" dirty="0"/>
              <a:t> = w</a:t>
            </a:r>
            <a:r>
              <a:rPr lang="en-IN" sz="1600" baseline="-25000" dirty="0"/>
              <a:t>2  </a:t>
            </a:r>
            <a:r>
              <a:rPr lang="en-IN" sz="1600" dirty="0"/>
              <a:t>=  3, v</a:t>
            </a:r>
            <a:r>
              <a:rPr lang="en-IN" sz="1600" baseline="-25000" dirty="0"/>
              <a:t>i</a:t>
            </a:r>
            <a:r>
              <a:rPr lang="en-IN" sz="1600" dirty="0"/>
              <a:t> = 4</a:t>
            </a:r>
          </a:p>
          <a:p>
            <a:pPr fontAlgn="base"/>
            <a:r>
              <a:rPr lang="en-IN" sz="1600" dirty="0"/>
              <a:t>As, j &lt;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 V[</a:t>
            </a:r>
            <a:r>
              <a:rPr lang="en-IN" sz="1600" dirty="0" err="1"/>
              <a:t>i</a:t>
            </a:r>
            <a:r>
              <a:rPr lang="en-IN" sz="1600" dirty="0"/>
              <a:t> – 1, j]</a:t>
            </a:r>
          </a:p>
          <a:p>
            <a:pPr fontAlgn="base"/>
            <a:r>
              <a:rPr lang="en-IN" sz="1600" dirty="0"/>
              <a:t>V[2, 2] = V[1, 2] </a:t>
            </a:r>
          </a:p>
          <a:p>
            <a:pPr fontAlgn="base"/>
            <a:r>
              <a:rPr lang="en-IN" sz="1600" dirty="0"/>
              <a:t>           = 3</a:t>
            </a:r>
          </a:p>
        </p:txBody>
      </p:sp>
      <p:sp>
        <p:nvSpPr>
          <p:cNvPr id="8" name="Google Shape;99;p17"/>
          <p:cNvSpPr txBox="1"/>
          <p:nvPr/>
        </p:nvSpPr>
        <p:spPr>
          <a:xfrm>
            <a:off x="4872651" y="873936"/>
            <a:ext cx="3986224" cy="2154406"/>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V[3, 2]</a:t>
            </a:r>
            <a:r>
              <a:rPr lang="en-IN" sz="1600" dirty="0"/>
              <a:t> ⇒ </a:t>
            </a:r>
            <a:r>
              <a:rPr lang="en-IN" sz="1600" dirty="0" err="1"/>
              <a:t>i</a:t>
            </a:r>
            <a:r>
              <a:rPr lang="en-IN" sz="1600" dirty="0"/>
              <a:t> = 3, j = 2, </a:t>
            </a:r>
            <a:r>
              <a:rPr lang="en-IN" sz="1600" dirty="0" err="1"/>
              <a:t>w</a:t>
            </a:r>
            <a:r>
              <a:rPr lang="en-IN" sz="1600" baseline="-25000" dirty="0" err="1"/>
              <a:t>i</a:t>
            </a:r>
            <a:r>
              <a:rPr lang="en-IN" sz="1600" dirty="0"/>
              <a:t> = w</a:t>
            </a:r>
            <a:r>
              <a:rPr lang="en-IN" sz="1600" baseline="-25000" dirty="0"/>
              <a:t>3  </a:t>
            </a:r>
            <a:r>
              <a:rPr lang="en-IN" sz="1600" dirty="0"/>
              <a:t>=  4, v</a:t>
            </a:r>
            <a:r>
              <a:rPr lang="en-IN" sz="1600" baseline="-25000" dirty="0"/>
              <a:t>i</a:t>
            </a:r>
            <a:r>
              <a:rPr lang="en-IN" sz="1600" dirty="0"/>
              <a:t> = 5</a:t>
            </a:r>
          </a:p>
          <a:p>
            <a:pPr fontAlgn="base"/>
            <a:r>
              <a:rPr lang="en-IN" sz="1600" dirty="0"/>
              <a:t>As, j &lt; </a:t>
            </a:r>
            <a:r>
              <a:rPr lang="en-IN" sz="1600" dirty="0" err="1"/>
              <a:t>w</a:t>
            </a:r>
            <a:r>
              <a:rPr lang="en-IN" sz="1600" baseline="-25000" dirty="0" err="1"/>
              <a:t>i</a:t>
            </a:r>
            <a:r>
              <a:rPr lang="en-IN" sz="1600" dirty="0"/>
              <a:t>, </a:t>
            </a:r>
          </a:p>
          <a:p>
            <a:pPr fontAlgn="base"/>
            <a:r>
              <a:rPr lang="en-IN" sz="1600" dirty="0"/>
              <a:t>V[</a:t>
            </a:r>
            <a:r>
              <a:rPr lang="en-IN" sz="1600" dirty="0" err="1"/>
              <a:t>i</a:t>
            </a:r>
            <a:r>
              <a:rPr lang="en-IN" sz="1600" dirty="0"/>
              <a:t>, j] = V[</a:t>
            </a:r>
            <a:r>
              <a:rPr lang="en-IN" sz="1600" dirty="0" err="1"/>
              <a:t>i</a:t>
            </a:r>
            <a:r>
              <a:rPr lang="en-IN" sz="1600" dirty="0"/>
              <a:t> – 1, j]</a:t>
            </a:r>
          </a:p>
          <a:p>
            <a:pPr fontAlgn="base"/>
            <a:r>
              <a:rPr lang="en-IN" sz="1600" dirty="0"/>
              <a:t>V[3, 2] = V [2, 2] = 3</a:t>
            </a:r>
          </a:p>
          <a:p>
            <a:pPr fontAlgn="base"/>
            <a:endParaRPr lang="en-IN" sz="1600" b="1" dirty="0"/>
          </a:p>
          <a:p>
            <a:pPr fontAlgn="base"/>
            <a:r>
              <a:rPr lang="en-IN" sz="1600" b="1" dirty="0"/>
              <a:t>V[4, 2]</a:t>
            </a:r>
            <a:r>
              <a:rPr lang="en-IN" sz="1600" dirty="0"/>
              <a:t> ⇒ </a:t>
            </a:r>
            <a:r>
              <a:rPr lang="en-IN" sz="1600" dirty="0" err="1"/>
              <a:t>i</a:t>
            </a:r>
            <a:r>
              <a:rPr lang="en-IN" sz="1600" dirty="0"/>
              <a:t> = 4, j = 2, </a:t>
            </a:r>
            <a:r>
              <a:rPr lang="en-IN" sz="1600" dirty="0" err="1"/>
              <a:t>w</a:t>
            </a:r>
            <a:r>
              <a:rPr lang="en-IN" sz="1600" baseline="-25000" dirty="0" err="1"/>
              <a:t>i</a:t>
            </a:r>
            <a:r>
              <a:rPr lang="en-IN" sz="1600" dirty="0"/>
              <a:t> = w</a:t>
            </a:r>
            <a:r>
              <a:rPr lang="en-IN" sz="1600" baseline="-25000" dirty="0"/>
              <a:t>4</a:t>
            </a:r>
            <a:r>
              <a:rPr lang="en-IN" sz="1600" dirty="0"/>
              <a:t> = 5, v</a:t>
            </a:r>
            <a:r>
              <a:rPr lang="en-IN" sz="1600" baseline="-25000" dirty="0"/>
              <a:t>i</a:t>
            </a:r>
            <a:r>
              <a:rPr lang="en-IN" sz="1600" dirty="0"/>
              <a:t> = 6</a:t>
            </a:r>
          </a:p>
          <a:p>
            <a:pPr fontAlgn="base"/>
            <a:r>
              <a:rPr lang="en-IN" sz="1600" dirty="0"/>
              <a:t>As, j &lt; </a:t>
            </a:r>
            <a:r>
              <a:rPr lang="en-IN" sz="1600" dirty="0" err="1"/>
              <a:t>w</a:t>
            </a:r>
            <a:r>
              <a:rPr lang="en-IN" sz="1600" baseline="-25000" dirty="0" err="1"/>
              <a:t>i</a:t>
            </a:r>
            <a:r>
              <a:rPr lang="en-IN" sz="1600" dirty="0"/>
              <a:t>, V[</a:t>
            </a:r>
            <a:r>
              <a:rPr lang="en-IN" sz="1600" dirty="0" err="1"/>
              <a:t>i</a:t>
            </a:r>
            <a:r>
              <a:rPr lang="en-IN" sz="1600" dirty="0"/>
              <a:t>, j] = V[</a:t>
            </a:r>
            <a:r>
              <a:rPr lang="en-IN" sz="1600" dirty="0" err="1"/>
              <a:t>i</a:t>
            </a:r>
            <a:r>
              <a:rPr lang="en-IN" sz="1600" dirty="0"/>
              <a:t> – 1, j]</a:t>
            </a:r>
          </a:p>
          <a:p>
            <a:pPr fontAlgn="base"/>
            <a:r>
              <a:rPr lang="en-IN" sz="1600" dirty="0"/>
              <a:t>V[4, 2] = V[3, 2] = 3</a:t>
            </a:r>
          </a:p>
        </p:txBody>
      </p:sp>
      <p:pic>
        <p:nvPicPr>
          <p:cNvPr id="10" name="Picture 9"/>
          <p:cNvPicPr>
            <a:picLocks noChangeAspect="1"/>
          </p:cNvPicPr>
          <p:nvPr/>
        </p:nvPicPr>
        <p:blipFill>
          <a:blip r:embed="rId6"/>
          <a:stretch>
            <a:fillRect/>
          </a:stretch>
        </p:blipFill>
        <p:spPr>
          <a:xfrm>
            <a:off x="4736793" y="3520993"/>
            <a:ext cx="4122082" cy="1121655"/>
          </a:xfrm>
          <a:prstGeom prst="rect">
            <a:avLst/>
          </a:prstGeom>
        </p:spPr>
      </p:pic>
    </p:spTree>
    <p:extLst>
      <p:ext uri="{BB962C8B-B14F-4D97-AF65-F5344CB8AC3E}">
        <p14:creationId xmlns:p14="http://schemas.microsoft.com/office/powerpoint/2010/main" val="1830679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90603" y="817718"/>
            <a:ext cx="4446177" cy="3139291"/>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first column, j = 3</a:t>
            </a:r>
            <a:endParaRPr lang="en-IN" sz="1600" dirty="0"/>
          </a:p>
          <a:p>
            <a:pPr fontAlgn="base"/>
            <a:r>
              <a:rPr lang="en-IN" sz="1600" b="1" dirty="0"/>
              <a:t>V[1, 3]</a:t>
            </a:r>
            <a:r>
              <a:rPr lang="en-IN" sz="1600" dirty="0"/>
              <a:t> ⇒ </a:t>
            </a:r>
            <a:r>
              <a:rPr lang="en-IN" sz="1600" dirty="0" err="1"/>
              <a:t>i</a:t>
            </a:r>
            <a:r>
              <a:rPr lang="en-IN" sz="1600" dirty="0"/>
              <a:t> = 1, j = 3, </a:t>
            </a:r>
            <a:r>
              <a:rPr lang="en-IN" sz="1600" dirty="0" err="1"/>
              <a:t>w</a:t>
            </a:r>
            <a:r>
              <a:rPr lang="en-IN" sz="1600" baseline="-25000" dirty="0" err="1"/>
              <a:t>i</a:t>
            </a:r>
            <a:r>
              <a:rPr lang="en-IN" sz="1600" dirty="0"/>
              <a:t> = w</a:t>
            </a:r>
            <a:r>
              <a:rPr lang="en-IN" sz="1600" baseline="-25000" dirty="0"/>
              <a:t>1</a:t>
            </a:r>
            <a:r>
              <a:rPr lang="en-IN" sz="1600" dirty="0"/>
              <a:t> = 2, v</a:t>
            </a:r>
            <a:r>
              <a:rPr lang="en-IN" sz="1600" baseline="-25000" dirty="0"/>
              <a:t>i</a:t>
            </a:r>
            <a:r>
              <a:rPr lang="en-IN" sz="1600" dirty="0"/>
              <a:t> = 3</a:t>
            </a:r>
          </a:p>
          <a:p>
            <a:pPr fontAlgn="base"/>
            <a:r>
              <a:rPr lang="en-IN" sz="1600" dirty="0"/>
              <a:t>As, j ≥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a:t>           = max {V [0, 3], 3 + V [0, 1]}</a:t>
            </a:r>
          </a:p>
          <a:p>
            <a:pPr fontAlgn="base"/>
            <a:r>
              <a:rPr lang="en-IN" sz="1600" dirty="0"/>
              <a:t>V[1, 3] = max (0, 3) = 3</a:t>
            </a:r>
          </a:p>
          <a:p>
            <a:pPr fontAlgn="base"/>
            <a:endParaRPr lang="en-IN" sz="1600" dirty="0"/>
          </a:p>
          <a:p>
            <a:pPr fontAlgn="base"/>
            <a:r>
              <a:rPr lang="en-IN" sz="1600" b="1" dirty="0"/>
              <a:t>V[2, 3]</a:t>
            </a:r>
            <a:r>
              <a:rPr lang="en-IN" sz="1600" dirty="0"/>
              <a:t> ⇒ </a:t>
            </a:r>
            <a:r>
              <a:rPr lang="en-IN" sz="1600" dirty="0" err="1"/>
              <a:t>i</a:t>
            </a:r>
            <a:r>
              <a:rPr lang="en-IN" sz="1600" dirty="0"/>
              <a:t> = 2, j = 3, </a:t>
            </a:r>
            <a:r>
              <a:rPr lang="en-IN" sz="1600" dirty="0" err="1"/>
              <a:t>w</a:t>
            </a:r>
            <a:r>
              <a:rPr lang="en-IN" sz="1600" baseline="-25000" dirty="0" err="1"/>
              <a:t>i</a:t>
            </a:r>
            <a:r>
              <a:rPr lang="en-IN" sz="1600" dirty="0"/>
              <a:t> = w</a:t>
            </a:r>
            <a:r>
              <a:rPr lang="en-IN" sz="1600" baseline="-25000" dirty="0"/>
              <a:t>2</a:t>
            </a:r>
            <a:r>
              <a:rPr lang="en-IN" sz="1600" dirty="0"/>
              <a:t> = 3, v</a:t>
            </a:r>
            <a:r>
              <a:rPr lang="en-IN" sz="1600" baseline="-25000" dirty="0"/>
              <a:t>i</a:t>
            </a:r>
            <a:r>
              <a:rPr lang="en-IN" sz="1600" dirty="0"/>
              <a:t> = 4</a:t>
            </a:r>
          </a:p>
          <a:p>
            <a:pPr fontAlgn="base"/>
            <a:r>
              <a:rPr lang="en-IN" sz="1600" dirty="0"/>
              <a:t>As, j ≥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 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a:t>           = max {V [1, 3], 4 + V [1, 0]}</a:t>
            </a:r>
          </a:p>
          <a:p>
            <a:pPr fontAlgn="base"/>
            <a:r>
              <a:rPr lang="en-IN" sz="1600" dirty="0"/>
              <a:t>V[2, 3] = max (3, 4) = 4</a:t>
            </a:r>
          </a:p>
        </p:txBody>
      </p:sp>
      <p:sp>
        <p:nvSpPr>
          <p:cNvPr id="8" name="Google Shape;99;p17"/>
          <p:cNvSpPr txBox="1"/>
          <p:nvPr/>
        </p:nvSpPr>
        <p:spPr>
          <a:xfrm>
            <a:off x="4872651" y="873936"/>
            <a:ext cx="3986224" cy="2400627"/>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V[3, 3]</a:t>
            </a:r>
            <a:r>
              <a:rPr lang="en-IN" sz="1600" dirty="0"/>
              <a:t> ⇒ </a:t>
            </a:r>
            <a:r>
              <a:rPr lang="en-IN" sz="1600" dirty="0" err="1"/>
              <a:t>i</a:t>
            </a:r>
            <a:r>
              <a:rPr lang="en-IN" sz="1600" dirty="0"/>
              <a:t> = 3, j = 3, </a:t>
            </a:r>
            <a:r>
              <a:rPr lang="en-IN" sz="1600" dirty="0" err="1"/>
              <a:t>w</a:t>
            </a:r>
            <a:r>
              <a:rPr lang="en-IN" sz="1600" baseline="-25000" dirty="0" err="1"/>
              <a:t>i</a:t>
            </a:r>
            <a:r>
              <a:rPr lang="en-IN" sz="1600" dirty="0"/>
              <a:t> = w</a:t>
            </a:r>
            <a:r>
              <a:rPr lang="en-IN" sz="1600" baseline="-25000" dirty="0"/>
              <a:t>3</a:t>
            </a:r>
            <a:r>
              <a:rPr lang="en-IN" sz="1600" dirty="0"/>
              <a:t> = 4, v</a:t>
            </a:r>
            <a:r>
              <a:rPr lang="en-IN" sz="1600" baseline="-25000" dirty="0"/>
              <a:t>i</a:t>
            </a:r>
            <a:r>
              <a:rPr lang="en-IN" sz="1600" dirty="0"/>
              <a:t> = 5</a:t>
            </a:r>
          </a:p>
          <a:p>
            <a:pPr fontAlgn="base"/>
            <a:r>
              <a:rPr lang="en-IN" sz="1600" dirty="0"/>
              <a:t>As, j &lt;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 V [</a:t>
            </a:r>
            <a:r>
              <a:rPr lang="en-IN" sz="1600" dirty="0" err="1"/>
              <a:t>i</a:t>
            </a:r>
            <a:r>
              <a:rPr lang="en-IN" sz="1600" dirty="0"/>
              <a:t> – 1, j]</a:t>
            </a:r>
          </a:p>
          <a:p>
            <a:pPr fontAlgn="base"/>
            <a:r>
              <a:rPr lang="en-IN" sz="1600" dirty="0"/>
              <a:t>V[3, 3] = V [2, 3] = 4</a:t>
            </a:r>
          </a:p>
          <a:p>
            <a:pPr fontAlgn="base"/>
            <a:endParaRPr lang="en-IN" sz="1600" dirty="0"/>
          </a:p>
          <a:p>
            <a:pPr fontAlgn="base"/>
            <a:r>
              <a:rPr lang="en-IN" sz="1600" b="1" dirty="0"/>
              <a:t>V[4, 3]</a:t>
            </a:r>
            <a:r>
              <a:rPr lang="en-IN" sz="1600" dirty="0"/>
              <a:t> ⇒ </a:t>
            </a:r>
            <a:r>
              <a:rPr lang="en-IN" sz="1600" dirty="0" err="1"/>
              <a:t>i</a:t>
            </a:r>
            <a:r>
              <a:rPr lang="en-IN" sz="1600" dirty="0"/>
              <a:t> = 4, j = 3, </a:t>
            </a:r>
            <a:r>
              <a:rPr lang="en-IN" sz="1600" dirty="0" err="1"/>
              <a:t>w</a:t>
            </a:r>
            <a:r>
              <a:rPr lang="en-IN" sz="1600" baseline="-25000" dirty="0" err="1"/>
              <a:t>i</a:t>
            </a:r>
            <a:r>
              <a:rPr lang="en-IN" sz="1600" dirty="0"/>
              <a:t> = w</a:t>
            </a:r>
            <a:r>
              <a:rPr lang="en-IN" sz="1600" baseline="-25000" dirty="0"/>
              <a:t>4</a:t>
            </a:r>
            <a:r>
              <a:rPr lang="en-IN" sz="1600" dirty="0"/>
              <a:t> = 5, v</a:t>
            </a:r>
            <a:r>
              <a:rPr lang="en-IN" sz="1600" baseline="-25000" dirty="0"/>
              <a:t>i</a:t>
            </a:r>
            <a:r>
              <a:rPr lang="en-IN" sz="1600" dirty="0"/>
              <a:t> = 6</a:t>
            </a:r>
          </a:p>
          <a:p>
            <a:pPr fontAlgn="base"/>
            <a:r>
              <a:rPr lang="en-IN" sz="1600" dirty="0"/>
              <a:t>As, j &lt; </a:t>
            </a:r>
            <a:r>
              <a:rPr lang="en-IN" sz="1600" dirty="0" err="1"/>
              <a:t>w</a:t>
            </a:r>
            <a:r>
              <a:rPr lang="en-IN" sz="1600" baseline="-25000" dirty="0" err="1"/>
              <a:t>i</a:t>
            </a:r>
            <a:r>
              <a:rPr lang="en-IN" sz="1600" dirty="0"/>
              <a:t>, </a:t>
            </a:r>
          </a:p>
          <a:p>
            <a:pPr fontAlgn="base"/>
            <a:r>
              <a:rPr lang="en-IN" sz="1600" dirty="0"/>
              <a:t>V[</a:t>
            </a:r>
            <a:r>
              <a:rPr lang="en-IN" sz="1600" dirty="0" err="1"/>
              <a:t>i</a:t>
            </a:r>
            <a:r>
              <a:rPr lang="en-IN" sz="1600" dirty="0"/>
              <a:t>, j] = V[</a:t>
            </a:r>
            <a:r>
              <a:rPr lang="en-IN" sz="1600" dirty="0" err="1"/>
              <a:t>i</a:t>
            </a:r>
            <a:r>
              <a:rPr lang="en-IN" sz="1600" dirty="0"/>
              <a:t> – 1, j]</a:t>
            </a:r>
          </a:p>
          <a:p>
            <a:pPr fontAlgn="base"/>
            <a:r>
              <a:rPr lang="en-IN" sz="1600" dirty="0"/>
              <a:t>V[4, 3] = V [3, 3] = 4</a:t>
            </a:r>
          </a:p>
        </p:txBody>
      </p:sp>
      <p:pic>
        <p:nvPicPr>
          <p:cNvPr id="10" name="Picture 9"/>
          <p:cNvPicPr>
            <a:picLocks noChangeAspect="1"/>
          </p:cNvPicPr>
          <p:nvPr/>
        </p:nvPicPr>
        <p:blipFill>
          <a:blip r:embed="rId6"/>
          <a:stretch>
            <a:fillRect/>
          </a:stretch>
        </p:blipFill>
        <p:spPr>
          <a:xfrm>
            <a:off x="4736793" y="3520993"/>
            <a:ext cx="4122082" cy="1121655"/>
          </a:xfrm>
          <a:prstGeom prst="rect">
            <a:avLst/>
          </a:prstGeom>
        </p:spPr>
      </p:pic>
    </p:spTree>
    <p:extLst>
      <p:ext uri="{BB962C8B-B14F-4D97-AF65-F5344CB8AC3E}">
        <p14:creationId xmlns:p14="http://schemas.microsoft.com/office/powerpoint/2010/main" val="121115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424378" y="732196"/>
            <a:ext cx="4538040" cy="4339619"/>
          </a:xfrm>
          <a:prstGeom prst="rect">
            <a:avLst/>
          </a:prstGeom>
          <a:noFill/>
          <a:ln>
            <a:noFill/>
          </a:ln>
        </p:spPr>
        <p:txBody>
          <a:bodyPr spcFirstLastPara="1" wrap="square" lIns="91425" tIns="91425" rIns="91425" bIns="91425" anchor="t" anchorCtr="0">
            <a:spAutoFit/>
          </a:bodyPr>
          <a:lstStyle/>
          <a:p>
            <a:pPr algn="just"/>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main()</a:t>
            </a:r>
          </a:p>
          <a:p>
            <a:pPr algn="just"/>
            <a:r>
              <a:rPr lang="en-IN" sz="1800" dirty="0">
                <a:solidFill>
                  <a:srgbClr val="666666"/>
                </a:solidFill>
                <a:latin typeface="Calibri" panose="020F0502020204030204" pitchFamily="34" charset="0"/>
                <a:ea typeface="Proxima Nova"/>
                <a:cs typeface="Proxima Nova"/>
              </a:rPr>
              <a:t>{    </a:t>
            </a:r>
          </a:p>
          <a:p>
            <a:pPr algn="just"/>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n = 10;</a:t>
            </a:r>
          </a:p>
          <a:p>
            <a:pPr algn="just"/>
            <a:r>
              <a:rPr lang="en-IN" sz="1800" dirty="0">
                <a:solidFill>
                  <a:srgbClr val="666666"/>
                </a:solidFill>
                <a:latin typeface="Calibri" panose="020F0502020204030204" pitchFamily="34" charset="0"/>
                <a:ea typeface="Proxima Nova"/>
                <a:cs typeface="Proxima Nova"/>
              </a:rPr>
              <a:t>    for(</a:t>
            </a:r>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i</a:t>
            </a:r>
            <a:r>
              <a:rPr lang="en-IN" sz="1800" dirty="0">
                <a:solidFill>
                  <a:srgbClr val="666666"/>
                </a:solidFill>
                <a:latin typeface="Calibri" panose="020F0502020204030204" pitchFamily="34" charset="0"/>
                <a:ea typeface="Proxima Nova"/>
                <a:cs typeface="Proxima Nova"/>
              </a:rPr>
              <a:t>=1;i&lt;=</a:t>
            </a:r>
            <a:r>
              <a:rPr lang="en-IN" sz="1800" dirty="0" err="1">
                <a:solidFill>
                  <a:srgbClr val="666666"/>
                </a:solidFill>
                <a:latin typeface="Calibri" panose="020F0502020204030204" pitchFamily="34" charset="0"/>
                <a:ea typeface="Proxima Nova"/>
                <a:cs typeface="Proxima Nova"/>
              </a:rPr>
              <a:t>n;i</a:t>
            </a:r>
            <a:r>
              <a:rPr lang="en-IN" sz="1800" dirty="0">
                <a:solidFill>
                  <a:srgbClr val="666666"/>
                </a:solidFill>
                <a:latin typeface="Calibri" panose="020F0502020204030204" pitchFamily="34" charset="0"/>
                <a:ea typeface="Proxima Nova"/>
                <a:cs typeface="Proxima Nova"/>
              </a:rPr>
              <a:t>++)</a:t>
            </a:r>
          </a:p>
          <a:p>
            <a:pPr algn="just"/>
            <a:r>
              <a:rPr lang="en-IN" sz="1800" dirty="0">
                <a:solidFill>
                  <a:srgbClr val="666666"/>
                </a:solidFill>
                <a:latin typeface="Calibri" panose="020F0502020204030204" pitchFamily="34" charset="0"/>
                <a:ea typeface="Proxima Nova"/>
                <a:cs typeface="Proxima Nova"/>
              </a:rPr>
              <a:t>    {</a:t>
            </a:r>
          </a:p>
          <a:p>
            <a:pPr algn="just"/>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factorial = 1;</a:t>
            </a:r>
          </a:p>
          <a:p>
            <a:pPr algn="just"/>
            <a:r>
              <a:rPr lang="en-IN" sz="1800" dirty="0">
                <a:solidFill>
                  <a:srgbClr val="666666"/>
                </a:solidFill>
                <a:latin typeface="Calibri" panose="020F0502020204030204" pitchFamily="34" charset="0"/>
                <a:ea typeface="Proxima Nova"/>
                <a:cs typeface="Proxima Nova"/>
              </a:rPr>
              <a:t>        </a:t>
            </a:r>
          </a:p>
          <a:p>
            <a:pPr algn="just"/>
            <a:r>
              <a:rPr lang="en-IN" sz="1800" dirty="0">
                <a:solidFill>
                  <a:srgbClr val="666666"/>
                </a:solidFill>
                <a:latin typeface="Calibri" panose="020F0502020204030204" pitchFamily="34" charset="0"/>
                <a:ea typeface="Proxima Nova"/>
                <a:cs typeface="Proxima Nova"/>
              </a:rPr>
              <a:t>        for(</a:t>
            </a:r>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j=1;j&lt;=</a:t>
            </a:r>
            <a:r>
              <a:rPr lang="en-IN" sz="1800" dirty="0" err="1">
                <a:solidFill>
                  <a:srgbClr val="666666"/>
                </a:solidFill>
                <a:latin typeface="Calibri" panose="020F0502020204030204" pitchFamily="34" charset="0"/>
                <a:ea typeface="Proxima Nova"/>
                <a:cs typeface="Proxima Nova"/>
              </a:rPr>
              <a:t>i;j</a:t>
            </a:r>
            <a:r>
              <a:rPr lang="en-IN" sz="1800" dirty="0">
                <a:solidFill>
                  <a:srgbClr val="666666"/>
                </a:solidFill>
                <a:latin typeface="Calibri" panose="020F0502020204030204" pitchFamily="34" charset="0"/>
                <a:ea typeface="Proxima Nova"/>
                <a:cs typeface="Proxima Nova"/>
              </a:rPr>
              <a:t>++)</a:t>
            </a:r>
          </a:p>
          <a:p>
            <a:pPr algn="just"/>
            <a:r>
              <a:rPr lang="en-IN" sz="1800" dirty="0">
                <a:solidFill>
                  <a:srgbClr val="666666"/>
                </a:solidFill>
                <a:latin typeface="Calibri" panose="020F0502020204030204" pitchFamily="34" charset="0"/>
                <a:ea typeface="Proxima Nova"/>
                <a:cs typeface="Proxima Nova"/>
              </a:rPr>
              <a:t>        {</a:t>
            </a:r>
          </a:p>
          <a:p>
            <a:pPr algn="just"/>
            <a:r>
              <a:rPr lang="en-IN" sz="1800" dirty="0">
                <a:solidFill>
                  <a:srgbClr val="666666"/>
                </a:solidFill>
                <a:latin typeface="Calibri" panose="020F0502020204030204" pitchFamily="34" charset="0"/>
                <a:ea typeface="Proxima Nova"/>
                <a:cs typeface="Proxima Nova"/>
              </a:rPr>
              <a:t>            factorial = factorial * j;</a:t>
            </a:r>
          </a:p>
          <a:p>
            <a:pPr algn="just"/>
            <a:r>
              <a:rPr lang="en-IN" sz="1800" dirty="0">
                <a:solidFill>
                  <a:srgbClr val="666666"/>
                </a:solidFill>
                <a:latin typeface="Calibri" panose="020F0502020204030204" pitchFamily="34" charset="0"/>
                <a:ea typeface="Proxima Nova"/>
                <a:cs typeface="Proxima Nova"/>
              </a:rPr>
              <a:t>        }</a:t>
            </a:r>
          </a:p>
          <a:p>
            <a:pPr algn="just"/>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printf</a:t>
            </a:r>
            <a:r>
              <a:rPr lang="en-IN" sz="1800" dirty="0">
                <a:solidFill>
                  <a:srgbClr val="666666"/>
                </a:solidFill>
                <a:latin typeface="Calibri" panose="020F0502020204030204" pitchFamily="34" charset="0"/>
                <a:ea typeface="Proxima Nova"/>
                <a:cs typeface="Proxima Nova"/>
              </a:rPr>
              <a:t>("\</a:t>
            </a:r>
            <a:r>
              <a:rPr lang="en-IN" sz="1800" dirty="0" err="1">
                <a:solidFill>
                  <a:srgbClr val="666666"/>
                </a:solidFill>
                <a:latin typeface="Calibri" panose="020F0502020204030204" pitchFamily="34" charset="0"/>
                <a:ea typeface="Proxima Nova"/>
                <a:cs typeface="Proxima Nova"/>
              </a:rPr>
              <a:t>n%d</a:t>
            </a:r>
            <a:r>
              <a:rPr lang="en-IN" sz="1800" dirty="0">
                <a:solidFill>
                  <a:srgbClr val="666666"/>
                </a:solidFill>
                <a:latin typeface="Calibri" panose="020F0502020204030204" pitchFamily="34" charset="0"/>
                <a:ea typeface="Proxima Nova"/>
                <a:cs typeface="Proxima Nova"/>
              </a:rPr>
              <a:t>! is equal to %d",</a:t>
            </a:r>
            <a:r>
              <a:rPr lang="en-IN" sz="1800" dirty="0" err="1">
                <a:solidFill>
                  <a:srgbClr val="666666"/>
                </a:solidFill>
                <a:latin typeface="Calibri" panose="020F0502020204030204" pitchFamily="34" charset="0"/>
                <a:ea typeface="Proxima Nova"/>
                <a:cs typeface="Proxima Nova"/>
              </a:rPr>
              <a:t>i,factorial</a:t>
            </a:r>
            <a:r>
              <a:rPr lang="en-IN" sz="1800" dirty="0">
                <a:solidFill>
                  <a:srgbClr val="666666"/>
                </a:solidFill>
                <a:latin typeface="Calibri" panose="020F0502020204030204" pitchFamily="34" charset="0"/>
                <a:ea typeface="Proxima Nova"/>
                <a:cs typeface="Proxima Nova"/>
              </a:rPr>
              <a:t>);</a:t>
            </a:r>
          </a:p>
          <a:p>
            <a:pPr algn="just"/>
            <a:r>
              <a:rPr lang="en-IN" sz="1800" dirty="0">
                <a:solidFill>
                  <a:srgbClr val="666666"/>
                </a:solidFill>
                <a:latin typeface="Calibri" panose="020F0502020204030204" pitchFamily="34" charset="0"/>
                <a:ea typeface="Proxima Nova"/>
                <a:cs typeface="Proxima Nova"/>
              </a:rPr>
              <a:t>    }</a:t>
            </a:r>
          </a:p>
          <a:p>
            <a:pPr algn="just"/>
            <a:r>
              <a:rPr lang="en-IN" sz="1800" dirty="0">
                <a:solidFill>
                  <a:srgbClr val="666666"/>
                </a:solidFill>
                <a:latin typeface="Calibri" panose="020F0502020204030204" pitchFamily="34" charset="0"/>
                <a:ea typeface="Proxima Nova"/>
                <a:cs typeface="Proxima Nova"/>
              </a:rPr>
              <a:t>    return 0;</a:t>
            </a:r>
          </a:p>
          <a:p>
            <a:pPr algn="just"/>
            <a:r>
              <a:rPr lang="en-IN" sz="1800" dirty="0">
                <a:solidFill>
                  <a:srgbClr val="666666"/>
                </a:solidFill>
                <a:latin typeface="Calibri" panose="020F0502020204030204" pitchFamily="34" charset="0"/>
                <a:ea typeface="Proxima Nova"/>
                <a:cs typeface="Proxima Nova"/>
              </a:rPr>
              <a:t>}		</a:t>
            </a:r>
            <a:r>
              <a:rPr lang="en-IN" sz="1800" b="1" dirty="0">
                <a:solidFill>
                  <a:srgbClr val="FF0000"/>
                </a:solidFill>
                <a:latin typeface="Calibri" panose="020F0502020204030204" pitchFamily="34" charset="0"/>
                <a:ea typeface="Proxima Nova"/>
                <a:cs typeface="Proxima Nova"/>
              </a:rPr>
              <a:t>Time Complexity: ?</a:t>
            </a:r>
          </a:p>
        </p:txBody>
      </p:sp>
      <p:sp>
        <p:nvSpPr>
          <p:cNvPr id="7" name="Google Shape;99;p17"/>
          <p:cNvSpPr txBox="1"/>
          <p:nvPr/>
        </p:nvSpPr>
        <p:spPr>
          <a:xfrm>
            <a:off x="4781796" y="878192"/>
            <a:ext cx="4538040" cy="738633"/>
          </a:xfrm>
          <a:prstGeom prst="rect">
            <a:avLst/>
          </a:prstGeom>
          <a:noFill/>
          <a:ln>
            <a:noFill/>
          </a:ln>
        </p:spPr>
        <p:txBody>
          <a:bodyPr spcFirstLastPara="1" wrap="square" lIns="91425" tIns="91425" rIns="91425" bIns="91425" anchor="t" anchorCtr="0">
            <a:spAutoFit/>
          </a:bodyPr>
          <a:lstStyle/>
          <a:p>
            <a:pPr algn="just"/>
            <a:r>
              <a:rPr lang="en-IN" sz="1800" dirty="0">
                <a:solidFill>
                  <a:srgbClr val="666666"/>
                </a:solidFill>
                <a:latin typeface="Calibri" panose="020F0502020204030204" pitchFamily="34" charset="0"/>
                <a:ea typeface="Proxima Nova"/>
                <a:cs typeface="Proxima Nova"/>
              </a:rPr>
              <a:t>Output:</a:t>
            </a:r>
          </a:p>
          <a:p>
            <a:pPr algn="just"/>
            <a:endParaRPr lang="en-IN" sz="1800" dirty="0">
              <a:solidFill>
                <a:srgbClr val="666666"/>
              </a:solidFill>
              <a:latin typeface="Calibri" panose="020F0502020204030204" pitchFamily="34" charset="0"/>
              <a:ea typeface="Proxima Nova"/>
              <a:cs typeface="Proxima Nova"/>
            </a:endParaRPr>
          </a:p>
        </p:txBody>
      </p:sp>
      <p:pic>
        <p:nvPicPr>
          <p:cNvPr id="2" name="Picture 1"/>
          <p:cNvPicPr>
            <a:picLocks noChangeAspect="1"/>
          </p:cNvPicPr>
          <p:nvPr/>
        </p:nvPicPr>
        <p:blipFill>
          <a:blip r:embed="rId6"/>
          <a:stretch>
            <a:fillRect/>
          </a:stretch>
        </p:blipFill>
        <p:spPr>
          <a:xfrm>
            <a:off x="5085708" y="1313391"/>
            <a:ext cx="3328827" cy="2618677"/>
          </a:xfrm>
          <a:prstGeom prst="rect">
            <a:avLst/>
          </a:prstGeom>
        </p:spPr>
      </p:pic>
    </p:spTree>
    <p:extLst>
      <p:ext uri="{BB962C8B-B14F-4D97-AF65-F5344CB8AC3E}">
        <p14:creationId xmlns:p14="http://schemas.microsoft.com/office/powerpoint/2010/main" val="3658870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15612" y="817718"/>
            <a:ext cx="4446177" cy="3139291"/>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first column, j = 4</a:t>
            </a:r>
            <a:endParaRPr lang="en-IN" sz="1600" dirty="0"/>
          </a:p>
          <a:p>
            <a:pPr fontAlgn="base"/>
            <a:r>
              <a:rPr lang="en-IN" sz="1600" b="1" dirty="0"/>
              <a:t>V[1, 4]</a:t>
            </a:r>
            <a:r>
              <a:rPr lang="en-IN" sz="1600" dirty="0"/>
              <a:t> ⇒ </a:t>
            </a:r>
            <a:r>
              <a:rPr lang="en-IN" sz="1600" dirty="0" err="1"/>
              <a:t>i</a:t>
            </a:r>
            <a:r>
              <a:rPr lang="en-IN" sz="1600" dirty="0"/>
              <a:t> = 1, j = 4,  </a:t>
            </a:r>
            <a:r>
              <a:rPr lang="en-IN" sz="1600" dirty="0" err="1"/>
              <a:t>w</a:t>
            </a:r>
            <a:r>
              <a:rPr lang="en-IN" sz="1600" baseline="-25000" dirty="0" err="1"/>
              <a:t>i</a:t>
            </a:r>
            <a:r>
              <a:rPr lang="en-IN" sz="1600" dirty="0"/>
              <a:t> = w</a:t>
            </a:r>
            <a:r>
              <a:rPr lang="en-IN" sz="1600" baseline="-25000" dirty="0"/>
              <a:t>1</a:t>
            </a:r>
            <a:r>
              <a:rPr lang="en-IN" sz="1600" dirty="0"/>
              <a:t> = 2, v</a:t>
            </a:r>
            <a:r>
              <a:rPr lang="en-IN" sz="1600" baseline="-25000" dirty="0"/>
              <a:t>i</a:t>
            </a:r>
            <a:r>
              <a:rPr lang="en-IN" sz="1600" dirty="0"/>
              <a:t> = 3</a:t>
            </a:r>
          </a:p>
          <a:p>
            <a:pPr fontAlgn="base"/>
            <a:r>
              <a:rPr lang="en-IN" sz="1600" dirty="0"/>
              <a:t>As, j ≥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 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a:t>           = max {V [0, 4], 3 + V [0, 2]}</a:t>
            </a:r>
          </a:p>
          <a:p>
            <a:pPr fontAlgn="base"/>
            <a:r>
              <a:rPr lang="en-IN" sz="1600" dirty="0"/>
              <a:t>V[1, 4] = max (0, 3) = 3</a:t>
            </a:r>
          </a:p>
          <a:p>
            <a:pPr fontAlgn="base"/>
            <a:endParaRPr lang="en-IN" sz="1600" b="1" dirty="0"/>
          </a:p>
          <a:p>
            <a:pPr fontAlgn="base"/>
            <a:r>
              <a:rPr lang="en-IN" sz="1600" b="1" dirty="0"/>
              <a:t>V[2, 4]</a:t>
            </a:r>
            <a:r>
              <a:rPr lang="en-IN" sz="1600" dirty="0"/>
              <a:t> ⇒ </a:t>
            </a:r>
            <a:r>
              <a:rPr lang="en-IN" sz="1600" dirty="0" err="1"/>
              <a:t>i</a:t>
            </a:r>
            <a:r>
              <a:rPr lang="en-IN" sz="1600" dirty="0"/>
              <a:t> = 2, j = 4,  </a:t>
            </a:r>
            <a:r>
              <a:rPr lang="en-IN" sz="1600" dirty="0" err="1"/>
              <a:t>w</a:t>
            </a:r>
            <a:r>
              <a:rPr lang="en-IN" sz="1600" baseline="-25000" dirty="0" err="1"/>
              <a:t>i</a:t>
            </a:r>
            <a:r>
              <a:rPr lang="en-IN" sz="1600" dirty="0"/>
              <a:t> = w</a:t>
            </a:r>
            <a:r>
              <a:rPr lang="en-IN" sz="1600" baseline="-25000" dirty="0"/>
              <a:t>2</a:t>
            </a:r>
            <a:r>
              <a:rPr lang="en-IN" sz="1600" dirty="0"/>
              <a:t> = 3 , v</a:t>
            </a:r>
            <a:r>
              <a:rPr lang="en-IN" sz="1600" baseline="-25000" dirty="0"/>
              <a:t>i</a:t>
            </a:r>
            <a:r>
              <a:rPr lang="en-IN" sz="1600" dirty="0"/>
              <a:t> = 4</a:t>
            </a:r>
          </a:p>
          <a:p>
            <a:pPr fontAlgn="base"/>
            <a:r>
              <a:rPr lang="en-IN" sz="1600" dirty="0"/>
              <a:t>As, j ≥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 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a:t>            = max {V [1, 4], 4 + V [1, 1]}</a:t>
            </a:r>
          </a:p>
          <a:p>
            <a:pPr fontAlgn="base"/>
            <a:r>
              <a:rPr lang="en-IN" sz="1600" dirty="0"/>
              <a:t>V[2, 4]  = max (3, 4 + 0)  = 4</a:t>
            </a:r>
          </a:p>
        </p:txBody>
      </p:sp>
      <p:sp>
        <p:nvSpPr>
          <p:cNvPr id="8" name="Google Shape;99;p17"/>
          <p:cNvSpPr txBox="1"/>
          <p:nvPr/>
        </p:nvSpPr>
        <p:spPr>
          <a:xfrm>
            <a:off x="4872650" y="873936"/>
            <a:ext cx="4117237" cy="2646848"/>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V[3, 4]</a:t>
            </a:r>
            <a:r>
              <a:rPr lang="en-IN" sz="1600" dirty="0"/>
              <a:t>  ⇒  </a:t>
            </a:r>
            <a:r>
              <a:rPr lang="en-IN" sz="1600" dirty="0" err="1"/>
              <a:t>i</a:t>
            </a:r>
            <a:r>
              <a:rPr lang="en-IN" sz="1600" dirty="0"/>
              <a:t> = 3, j = 4,  </a:t>
            </a:r>
            <a:r>
              <a:rPr lang="en-IN" sz="1600" dirty="0" err="1"/>
              <a:t>w</a:t>
            </a:r>
            <a:r>
              <a:rPr lang="en-IN" sz="1600" baseline="-25000" dirty="0" err="1"/>
              <a:t>i</a:t>
            </a:r>
            <a:r>
              <a:rPr lang="en-IN" sz="1600" dirty="0"/>
              <a:t> = w</a:t>
            </a:r>
            <a:r>
              <a:rPr lang="en-IN" sz="1600" baseline="-25000" dirty="0"/>
              <a:t>3</a:t>
            </a:r>
            <a:r>
              <a:rPr lang="en-IN" sz="1600" dirty="0"/>
              <a:t> = 4, v</a:t>
            </a:r>
            <a:r>
              <a:rPr lang="en-IN" sz="1600" baseline="-25000" dirty="0"/>
              <a:t>i</a:t>
            </a:r>
            <a:r>
              <a:rPr lang="en-IN" sz="1600" dirty="0"/>
              <a:t> = 5</a:t>
            </a:r>
          </a:p>
          <a:p>
            <a:pPr fontAlgn="base"/>
            <a:r>
              <a:rPr lang="en-IN" sz="1600" dirty="0"/>
              <a:t>As, j ≥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a:t>           =max {V [2, 4], 5 + V [2, 0]}</a:t>
            </a:r>
          </a:p>
          <a:p>
            <a:pPr fontAlgn="base"/>
            <a:r>
              <a:rPr lang="en-IN" sz="1600" dirty="0"/>
              <a:t>V[3, 4] =max (4, 5 + 0) = 5</a:t>
            </a:r>
          </a:p>
          <a:p>
            <a:pPr fontAlgn="base"/>
            <a:endParaRPr lang="en-IN" sz="1600" b="1" dirty="0"/>
          </a:p>
          <a:p>
            <a:pPr fontAlgn="base"/>
            <a:r>
              <a:rPr lang="en-IN" sz="1600" b="1" dirty="0"/>
              <a:t>V[4, 4]</a:t>
            </a:r>
            <a:r>
              <a:rPr lang="en-IN" sz="1600" dirty="0"/>
              <a:t> ⇒ </a:t>
            </a:r>
            <a:r>
              <a:rPr lang="en-IN" sz="1600" dirty="0" err="1"/>
              <a:t>i</a:t>
            </a:r>
            <a:r>
              <a:rPr lang="en-IN" sz="1600" dirty="0"/>
              <a:t> = 4, j = 4, </a:t>
            </a:r>
            <a:r>
              <a:rPr lang="en-IN" sz="1600" dirty="0" err="1"/>
              <a:t>w</a:t>
            </a:r>
            <a:r>
              <a:rPr lang="en-IN" sz="1600" baseline="-25000" dirty="0" err="1"/>
              <a:t>i</a:t>
            </a:r>
            <a:r>
              <a:rPr lang="en-IN" sz="1600" dirty="0"/>
              <a:t> = w</a:t>
            </a:r>
            <a:r>
              <a:rPr lang="en-IN" sz="1600" baseline="-25000" dirty="0"/>
              <a:t>4</a:t>
            </a:r>
            <a:r>
              <a:rPr lang="en-IN" sz="1600" dirty="0"/>
              <a:t> = 5, v</a:t>
            </a:r>
            <a:r>
              <a:rPr lang="en-IN" sz="1600" baseline="-25000" dirty="0"/>
              <a:t>i</a:t>
            </a:r>
            <a:r>
              <a:rPr lang="en-IN" sz="1600" dirty="0"/>
              <a:t> = 6</a:t>
            </a:r>
          </a:p>
          <a:p>
            <a:pPr fontAlgn="base"/>
            <a:r>
              <a:rPr lang="en-IN" sz="1600" dirty="0"/>
              <a:t>As, j &lt;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 V [</a:t>
            </a:r>
            <a:r>
              <a:rPr lang="en-IN" sz="1600" dirty="0" err="1"/>
              <a:t>i</a:t>
            </a:r>
            <a:r>
              <a:rPr lang="en-IN" sz="1600" dirty="0"/>
              <a:t> – 1, j]</a:t>
            </a:r>
          </a:p>
          <a:p>
            <a:pPr fontAlgn="base"/>
            <a:r>
              <a:rPr lang="en-IN" sz="1600" dirty="0"/>
              <a:t>V[4, 4] = V [3, 4] = 5</a:t>
            </a:r>
          </a:p>
        </p:txBody>
      </p:sp>
      <p:pic>
        <p:nvPicPr>
          <p:cNvPr id="10" name="Picture 9"/>
          <p:cNvPicPr>
            <a:picLocks noChangeAspect="1"/>
          </p:cNvPicPr>
          <p:nvPr/>
        </p:nvPicPr>
        <p:blipFill>
          <a:blip r:embed="rId6"/>
          <a:stretch>
            <a:fillRect/>
          </a:stretch>
        </p:blipFill>
        <p:spPr>
          <a:xfrm>
            <a:off x="4736793" y="3549102"/>
            <a:ext cx="4122082" cy="1121655"/>
          </a:xfrm>
          <a:prstGeom prst="rect">
            <a:avLst/>
          </a:prstGeom>
        </p:spPr>
      </p:pic>
    </p:spTree>
    <p:extLst>
      <p:ext uri="{BB962C8B-B14F-4D97-AF65-F5344CB8AC3E}">
        <p14:creationId xmlns:p14="http://schemas.microsoft.com/office/powerpoint/2010/main" val="2601432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a:solidFill>
                  <a:schemeClr val="bg1"/>
                </a:solidFill>
                <a:latin typeface="Proxima Nova" panose="020B0604020202020204" charset="0"/>
              </a:rPr>
              <a:t>MAKING CHANGE PROBLEM</a:t>
            </a:r>
          </a:p>
        </p:txBody>
      </p:sp>
      <p:sp>
        <p:nvSpPr>
          <p:cNvPr id="99" name="Google Shape;99;p17"/>
          <p:cNvSpPr txBox="1"/>
          <p:nvPr/>
        </p:nvSpPr>
        <p:spPr>
          <a:xfrm>
            <a:off x="215612" y="817718"/>
            <a:ext cx="4446177" cy="3139291"/>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first column, j = 5</a:t>
            </a:r>
            <a:endParaRPr lang="en-IN" sz="1600" dirty="0"/>
          </a:p>
          <a:p>
            <a:pPr fontAlgn="base"/>
            <a:r>
              <a:rPr lang="en-IN" sz="1600" b="1" dirty="0"/>
              <a:t>V [1, 5]</a:t>
            </a:r>
            <a:r>
              <a:rPr lang="en-IN" sz="1600" dirty="0"/>
              <a:t> ⇒ </a:t>
            </a:r>
            <a:r>
              <a:rPr lang="en-IN" sz="1600" dirty="0" err="1"/>
              <a:t>i</a:t>
            </a:r>
            <a:r>
              <a:rPr lang="en-IN" sz="1600" dirty="0"/>
              <a:t> = 1, j = 5, </a:t>
            </a:r>
            <a:r>
              <a:rPr lang="en-IN" sz="1600" dirty="0" err="1"/>
              <a:t>w</a:t>
            </a:r>
            <a:r>
              <a:rPr lang="en-IN" sz="1600" baseline="-25000" dirty="0" err="1"/>
              <a:t>i</a:t>
            </a:r>
            <a:r>
              <a:rPr lang="en-IN" sz="1600" dirty="0"/>
              <a:t> = w</a:t>
            </a:r>
            <a:r>
              <a:rPr lang="en-IN" sz="1600" baseline="-25000" dirty="0"/>
              <a:t>1</a:t>
            </a:r>
            <a:r>
              <a:rPr lang="en-IN" sz="1600" dirty="0"/>
              <a:t> = 2, v</a:t>
            </a:r>
            <a:r>
              <a:rPr lang="en-IN" sz="1600" baseline="-25000" dirty="0"/>
              <a:t>i</a:t>
            </a:r>
            <a:r>
              <a:rPr lang="en-IN" sz="1600" dirty="0"/>
              <a:t> = 3</a:t>
            </a:r>
          </a:p>
          <a:p>
            <a:pPr fontAlgn="base"/>
            <a:r>
              <a:rPr lang="en-IN" sz="1600" dirty="0"/>
              <a:t>As, j ≥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 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a:t>           = max {V [0, 5], 3 + V [0, 3]}</a:t>
            </a:r>
          </a:p>
          <a:p>
            <a:pPr fontAlgn="base"/>
            <a:r>
              <a:rPr lang="en-IN" sz="1600" dirty="0"/>
              <a:t>V[1, 5] = max (0, 3) = 3</a:t>
            </a:r>
          </a:p>
          <a:p>
            <a:pPr fontAlgn="base"/>
            <a:endParaRPr lang="en-IN" sz="1600" b="1" dirty="0"/>
          </a:p>
          <a:p>
            <a:pPr fontAlgn="base"/>
            <a:r>
              <a:rPr lang="en-IN" sz="1600" b="1" dirty="0"/>
              <a:t>V[2, 5]</a:t>
            </a:r>
            <a:r>
              <a:rPr lang="en-IN" sz="1600" dirty="0"/>
              <a:t> ⇒ </a:t>
            </a:r>
            <a:r>
              <a:rPr lang="en-IN" sz="1600" dirty="0" err="1"/>
              <a:t>i</a:t>
            </a:r>
            <a:r>
              <a:rPr lang="en-IN" sz="1600" dirty="0"/>
              <a:t> = 2, j = 5, </a:t>
            </a:r>
            <a:r>
              <a:rPr lang="en-IN" sz="1600" dirty="0" err="1"/>
              <a:t>w</a:t>
            </a:r>
            <a:r>
              <a:rPr lang="en-IN" sz="1600" baseline="-25000" dirty="0" err="1"/>
              <a:t>i</a:t>
            </a:r>
            <a:r>
              <a:rPr lang="en-IN" sz="1600" dirty="0"/>
              <a:t> = w</a:t>
            </a:r>
            <a:r>
              <a:rPr lang="en-IN" sz="1600" baseline="-25000" dirty="0"/>
              <a:t>2</a:t>
            </a:r>
            <a:r>
              <a:rPr lang="en-IN" sz="1600" dirty="0"/>
              <a:t> = 3, v</a:t>
            </a:r>
            <a:r>
              <a:rPr lang="en-IN" sz="1600" baseline="-25000" dirty="0"/>
              <a:t>i</a:t>
            </a:r>
            <a:r>
              <a:rPr lang="en-IN" sz="1600" dirty="0"/>
              <a:t> = 4</a:t>
            </a:r>
          </a:p>
          <a:p>
            <a:pPr fontAlgn="base"/>
            <a:r>
              <a:rPr lang="en-IN" sz="1600" dirty="0"/>
              <a:t>As, j ≥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 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a:t>          = max {V [1, 5], 4 + V [1, 2]}</a:t>
            </a:r>
          </a:p>
          <a:p>
            <a:pPr fontAlgn="base"/>
            <a:r>
              <a:rPr lang="en-IN" sz="1600" dirty="0"/>
              <a:t>V[2, 5]= max (3, 4 + 3) = 7</a:t>
            </a:r>
          </a:p>
        </p:txBody>
      </p:sp>
      <p:sp>
        <p:nvSpPr>
          <p:cNvPr id="8" name="Google Shape;99;p17"/>
          <p:cNvSpPr txBox="1"/>
          <p:nvPr/>
        </p:nvSpPr>
        <p:spPr>
          <a:xfrm>
            <a:off x="4736782" y="873936"/>
            <a:ext cx="4253106" cy="2893069"/>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V[3, 5]</a:t>
            </a:r>
            <a:r>
              <a:rPr lang="en-IN" sz="1600" dirty="0"/>
              <a:t> ⇒ </a:t>
            </a:r>
            <a:r>
              <a:rPr lang="en-IN" sz="1600" dirty="0" err="1"/>
              <a:t>i</a:t>
            </a:r>
            <a:r>
              <a:rPr lang="en-IN" sz="1600" dirty="0"/>
              <a:t> = 3, j = 5,  </a:t>
            </a:r>
            <a:r>
              <a:rPr lang="en-IN" sz="1600" dirty="0" err="1"/>
              <a:t>w</a:t>
            </a:r>
            <a:r>
              <a:rPr lang="en-IN" sz="1600" baseline="-25000" dirty="0" err="1"/>
              <a:t>i</a:t>
            </a:r>
            <a:r>
              <a:rPr lang="en-IN" sz="1600" dirty="0"/>
              <a:t> = w</a:t>
            </a:r>
            <a:r>
              <a:rPr lang="en-IN" sz="1600" baseline="-25000" dirty="0"/>
              <a:t>3</a:t>
            </a:r>
            <a:r>
              <a:rPr lang="en-IN" sz="1600" dirty="0"/>
              <a:t> = 4, v</a:t>
            </a:r>
            <a:r>
              <a:rPr lang="en-IN" sz="1600" baseline="-25000" dirty="0"/>
              <a:t>i</a:t>
            </a:r>
            <a:r>
              <a:rPr lang="en-IN" sz="1600" dirty="0"/>
              <a:t> = 5</a:t>
            </a:r>
          </a:p>
          <a:p>
            <a:pPr fontAlgn="base"/>
            <a:r>
              <a:rPr lang="en-IN" sz="1600" dirty="0"/>
              <a:t>As, j ≥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 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a:t>          = max {V [2, 5], 5 + V [2, 1]}</a:t>
            </a:r>
          </a:p>
          <a:p>
            <a:pPr fontAlgn="base"/>
            <a:r>
              <a:rPr lang="en-IN" sz="1600" dirty="0"/>
              <a:t>V[3, 5] = max (7, 5 + 0) = 7</a:t>
            </a:r>
          </a:p>
          <a:p>
            <a:pPr fontAlgn="base"/>
            <a:endParaRPr lang="en-IN" sz="1600" b="1" dirty="0"/>
          </a:p>
          <a:p>
            <a:pPr fontAlgn="base"/>
            <a:r>
              <a:rPr lang="en-IN" sz="1600" b="1" dirty="0"/>
              <a:t>V [4, 5]</a:t>
            </a:r>
            <a:r>
              <a:rPr lang="en-IN" sz="1600" dirty="0"/>
              <a:t>  ⇒  </a:t>
            </a:r>
            <a:r>
              <a:rPr lang="en-IN" sz="1600" dirty="0" err="1"/>
              <a:t>i</a:t>
            </a:r>
            <a:r>
              <a:rPr lang="en-IN" sz="1600" dirty="0"/>
              <a:t> = 4,   j = 5,  </a:t>
            </a:r>
            <a:r>
              <a:rPr lang="en-IN" sz="1600" dirty="0" err="1"/>
              <a:t>w</a:t>
            </a:r>
            <a:r>
              <a:rPr lang="en-IN" sz="1600" baseline="-25000" dirty="0" err="1"/>
              <a:t>i</a:t>
            </a:r>
            <a:r>
              <a:rPr lang="en-IN" sz="1600" dirty="0"/>
              <a:t> = w</a:t>
            </a:r>
            <a:r>
              <a:rPr lang="en-IN" sz="1600" baseline="-25000" dirty="0"/>
              <a:t>4  </a:t>
            </a:r>
            <a:r>
              <a:rPr lang="en-IN" sz="1600" dirty="0"/>
              <a:t>=5, v</a:t>
            </a:r>
            <a:r>
              <a:rPr lang="en-IN" sz="1600" baseline="-25000" dirty="0"/>
              <a:t>i</a:t>
            </a:r>
            <a:r>
              <a:rPr lang="en-IN" sz="1600" dirty="0"/>
              <a:t> = 6</a:t>
            </a:r>
          </a:p>
          <a:p>
            <a:pPr fontAlgn="base"/>
            <a:r>
              <a:rPr lang="en-IN" sz="1600" dirty="0"/>
              <a:t>As, j ≥ </a:t>
            </a:r>
            <a:r>
              <a:rPr lang="en-IN" sz="1600" dirty="0" err="1"/>
              <a:t>w</a:t>
            </a:r>
            <a:r>
              <a:rPr lang="en-IN" sz="1600" baseline="-25000" dirty="0" err="1"/>
              <a:t>i</a:t>
            </a:r>
            <a:r>
              <a:rPr lang="en-IN" sz="1600" dirty="0"/>
              <a:t>,  </a:t>
            </a:r>
          </a:p>
          <a:p>
            <a:pPr fontAlgn="base"/>
            <a:r>
              <a:rPr lang="en-IN" sz="1600" dirty="0"/>
              <a:t>V [</a:t>
            </a:r>
            <a:r>
              <a:rPr lang="en-IN" sz="1600" dirty="0" err="1"/>
              <a:t>i</a:t>
            </a:r>
            <a:r>
              <a:rPr lang="en-IN" sz="1600" dirty="0"/>
              <a:t>, j]  = 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a:t>           = max {V [3, 5], 6 + V [3, 0]}</a:t>
            </a:r>
          </a:p>
          <a:p>
            <a:pPr fontAlgn="base"/>
            <a:r>
              <a:rPr lang="en-IN" sz="1600" dirty="0"/>
              <a:t>V[4, 5] = max (7, 6 + 0) = 7</a:t>
            </a:r>
          </a:p>
        </p:txBody>
      </p:sp>
      <p:pic>
        <p:nvPicPr>
          <p:cNvPr id="10" name="Picture 9"/>
          <p:cNvPicPr>
            <a:picLocks noChangeAspect="1"/>
          </p:cNvPicPr>
          <p:nvPr/>
        </p:nvPicPr>
        <p:blipFill>
          <a:blip r:embed="rId6"/>
          <a:stretch>
            <a:fillRect/>
          </a:stretch>
        </p:blipFill>
        <p:spPr>
          <a:xfrm>
            <a:off x="4571975" y="3892037"/>
            <a:ext cx="4122082" cy="1121655"/>
          </a:xfrm>
          <a:prstGeom prst="rect">
            <a:avLst/>
          </a:prstGeom>
        </p:spPr>
      </p:pic>
    </p:spTree>
    <p:extLst>
      <p:ext uri="{BB962C8B-B14F-4D97-AF65-F5344CB8AC3E}">
        <p14:creationId xmlns:p14="http://schemas.microsoft.com/office/powerpoint/2010/main" val="4178292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a:solidFill>
                  <a:schemeClr val="bg1"/>
                </a:solidFill>
                <a:latin typeface="Proxima Nova" panose="020B0604020202020204" charset="0"/>
              </a:rPr>
              <a:t>KNAPSACK PROBLEM</a:t>
            </a:r>
          </a:p>
        </p:txBody>
      </p:sp>
      <p:pic>
        <p:nvPicPr>
          <p:cNvPr id="2" name="Picture 1"/>
          <p:cNvPicPr>
            <a:picLocks noChangeAspect="1"/>
          </p:cNvPicPr>
          <p:nvPr/>
        </p:nvPicPr>
        <p:blipFill>
          <a:blip r:embed="rId6"/>
          <a:stretch>
            <a:fillRect/>
          </a:stretch>
        </p:blipFill>
        <p:spPr>
          <a:xfrm>
            <a:off x="450715" y="943296"/>
            <a:ext cx="8004915" cy="3697338"/>
          </a:xfrm>
          <a:prstGeom prst="rect">
            <a:avLst/>
          </a:prstGeom>
        </p:spPr>
      </p:pic>
    </p:spTree>
    <p:extLst>
      <p:ext uri="{BB962C8B-B14F-4D97-AF65-F5344CB8AC3E}">
        <p14:creationId xmlns:p14="http://schemas.microsoft.com/office/powerpoint/2010/main" val="2305267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a:solidFill>
                  <a:schemeClr val="bg1"/>
                </a:solidFill>
                <a:latin typeface="Proxima Nova" panose="020B0604020202020204" charset="0"/>
              </a:rPr>
              <a:t>KNAPSACK PROBLEM</a:t>
            </a:r>
          </a:p>
        </p:txBody>
      </p:sp>
      <p:sp>
        <p:nvSpPr>
          <p:cNvPr id="3" name="Rectangle 2"/>
          <p:cNvSpPr/>
          <p:nvPr/>
        </p:nvSpPr>
        <p:spPr>
          <a:xfrm>
            <a:off x="573418" y="817718"/>
            <a:ext cx="7378780" cy="523220"/>
          </a:xfrm>
          <a:prstGeom prst="rect">
            <a:avLst/>
          </a:prstGeom>
        </p:spPr>
        <p:txBody>
          <a:bodyPr wrap="square">
            <a:spAutoFit/>
          </a:bodyPr>
          <a:lstStyle/>
          <a:p>
            <a:r>
              <a:rPr lang="en-IN" b="1" dirty="0">
                <a:solidFill>
                  <a:srgbClr val="666666"/>
                </a:solidFill>
                <a:latin typeface="Roboto Condensed"/>
              </a:rPr>
              <a:t>Find selected items for M = 5</a:t>
            </a:r>
          </a:p>
          <a:p>
            <a:r>
              <a:rPr lang="en-IN" b="1" dirty="0"/>
              <a:t>Step 1 : </a:t>
            </a:r>
            <a:r>
              <a:rPr lang="en-IN" dirty="0"/>
              <a:t>Initially, </a:t>
            </a:r>
            <a:r>
              <a:rPr lang="en-IN" dirty="0" err="1"/>
              <a:t>i</a:t>
            </a:r>
            <a:r>
              <a:rPr lang="en-IN" dirty="0"/>
              <a:t> = n = 4, j = M = 5</a:t>
            </a:r>
          </a:p>
        </p:txBody>
      </p:sp>
      <p:pic>
        <p:nvPicPr>
          <p:cNvPr id="4" name="Picture 3"/>
          <p:cNvPicPr>
            <a:picLocks noChangeAspect="1"/>
          </p:cNvPicPr>
          <p:nvPr/>
        </p:nvPicPr>
        <p:blipFill>
          <a:blip r:embed="rId6"/>
          <a:stretch>
            <a:fillRect/>
          </a:stretch>
        </p:blipFill>
        <p:spPr>
          <a:xfrm>
            <a:off x="1239587" y="1470437"/>
            <a:ext cx="5305051" cy="3400981"/>
          </a:xfrm>
          <a:prstGeom prst="rect">
            <a:avLst/>
          </a:prstGeom>
        </p:spPr>
      </p:pic>
    </p:spTree>
    <p:extLst>
      <p:ext uri="{BB962C8B-B14F-4D97-AF65-F5344CB8AC3E}">
        <p14:creationId xmlns:p14="http://schemas.microsoft.com/office/powerpoint/2010/main" val="3515507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a:solidFill>
                  <a:schemeClr val="bg1"/>
                </a:solidFill>
                <a:latin typeface="Proxima Nova" panose="020B0604020202020204" charset="0"/>
              </a:rPr>
              <a:t>KNAPSACK PROBLEM</a:t>
            </a:r>
          </a:p>
        </p:txBody>
      </p:sp>
      <p:sp>
        <p:nvSpPr>
          <p:cNvPr id="3" name="Rectangle 2"/>
          <p:cNvSpPr/>
          <p:nvPr/>
        </p:nvSpPr>
        <p:spPr>
          <a:xfrm>
            <a:off x="573418" y="817718"/>
            <a:ext cx="3053360" cy="523220"/>
          </a:xfrm>
          <a:prstGeom prst="rect">
            <a:avLst/>
          </a:prstGeom>
        </p:spPr>
        <p:txBody>
          <a:bodyPr wrap="square">
            <a:spAutoFit/>
          </a:bodyPr>
          <a:lstStyle/>
          <a:p>
            <a:r>
              <a:rPr lang="en-IN" b="1" dirty="0">
                <a:solidFill>
                  <a:srgbClr val="666666"/>
                </a:solidFill>
                <a:latin typeface="Roboto Condensed"/>
              </a:rPr>
              <a:t>Find selected items for M = 5</a:t>
            </a:r>
          </a:p>
          <a:p>
            <a:r>
              <a:rPr lang="en-IN" b="1" dirty="0"/>
              <a:t>Step 1 : </a:t>
            </a:r>
            <a:r>
              <a:rPr lang="en-IN" dirty="0"/>
              <a:t>Initially, </a:t>
            </a:r>
            <a:r>
              <a:rPr lang="en-IN" dirty="0" err="1"/>
              <a:t>i</a:t>
            </a:r>
            <a:r>
              <a:rPr lang="en-IN" dirty="0"/>
              <a:t> = n = 4, j = M = 5</a:t>
            </a:r>
          </a:p>
        </p:txBody>
      </p:sp>
      <p:pic>
        <p:nvPicPr>
          <p:cNvPr id="4" name="Picture 3"/>
          <p:cNvPicPr>
            <a:picLocks noChangeAspect="1"/>
          </p:cNvPicPr>
          <p:nvPr/>
        </p:nvPicPr>
        <p:blipFill>
          <a:blip r:embed="rId6"/>
          <a:stretch>
            <a:fillRect/>
          </a:stretch>
        </p:blipFill>
        <p:spPr>
          <a:xfrm>
            <a:off x="450129" y="1501187"/>
            <a:ext cx="4565670" cy="2926976"/>
          </a:xfrm>
          <a:prstGeom prst="rect">
            <a:avLst/>
          </a:prstGeom>
        </p:spPr>
      </p:pic>
      <p:sp>
        <p:nvSpPr>
          <p:cNvPr id="8" name="Rectangle 7"/>
          <p:cNvSpPr/>
          <p:nvPr/>
        </p:nvSpPr>
        <p:spPr>
          <a:xfrm>
            <a:off x="5332288" y="1677596"/>
            <a:ext cx="3526587" cy="2246769"/>
          </a:xfrm>
          <a:prstGeom prst="rect">
            <a:avLst/>
          </a:prstGeom>
        </p:spPr>
        <p:txBody>
          <a:bodyPr wrap="square">
            <a:spAutoFit/>
          </a:bodyPr>
          <a:lstStyle/>
          <a:p>
            <a:pPr fontAlgn="base"/>
            <a:r>
              <a:rPr lang="en-IN" dirty="0"/>
              <a:t>V[</a:t>
            </a:r>
            <a:r>
              <a:rPr lang="en-IN" dirty="0" err="1"/>
              <a:t>i</a:t>
            </a:r>
            <a:r>
              <a:rPr lang="en-IN" dirty="0"/>
              <a:t>, j] = V[4, 5] = 7</a:t>
            </a:r>
          </a:p>
          <a:p>
            <a:pPr fontAlgn="base"/>
            <a:r>
              <a:rPr lang="en-IN" dirty="0"/>
              <a:t>V[</a:t>
            </a:r>
            <a:r>
              <a:rPr lang="en-IN" dirty="0" err="1"/>
              <a:t>i</a:t>
            </a:r>
            <a:r>
              <a:rPr lang="en-IN" dirty="0"/>
              <a:t> – 1, j] = V[3, 5] = 7</a:t>
            </a:r>
          </a:p>
          <a:p>
            <a:pPr fontAlgn="base"/>
            <a:r>
              <a:rPr lang="en-IN" dirty="0"/>
              <a:t>V[</a:t>
            </a:r>
            <a:r>
              <a:rPr lang="en-IN" dirty="0" err="1"/>
              <a:t>i</a:t>
            </a:r>
            <a:r>
              <a:rPr lang="en-IN" dirty="0"/>
              <a:t>, j] = V[</a:t>
            </a:r>
            <a:r>
              <a:rPr lang="en-IN" dirty="0" err="1"/>
              <a:t>i</a:t>
            </a:r>
            <a:r>
              <a:rPr lang="en-IN" dirty="0"/>
              <a:t> – 1, j], </a:t>
            </a:r>
          </a:p>
          <a:p>
            <a:pPr fontAlgn="base"/>
            <a:endParaRPr lang="en-IN" dirty="0"/>
          </a:p>
          <a:p>
            <a:pPr fontAlgn="base"/>
            <a:r>
              <a:rPr lang="en-IN" dirty="0"/>
              <a:t>so don’t select </a:t>
            </a:r>
            <a:r>
              <a:rPr lang="en-IN" dirty="0" err="1"/>
              <a:t>i</a:t>
            </a:r>
            <a:r>
              <a:rPr lang="en-IN" baseline="30000" dirty="0" err="1"/>
              <a:t>th</a:t>
            </a:r>
            <a:r>
              <a:rPr lang="en-IN" dirty="0"/>
              <a:t> item and check for the previous item.</a:t>
            </a:r>
          </a:p>
          <a:p>
            <a:pPr fontAlgn="base"/>
            <a:endParaRPr lang="en-IN" dirty="0"/>
          </a:p>
          <a:p>
            <a:pPr fontAlgn="base"/>
            <a:r>
              <a:rPr lang="en-IN" dirty="0"/>
              <a:t>so </a:t>
            </a:r>
            <a:r>
              <a:rPr lang="en-IN" dirty="0" err="1"/>
              <a:t>i</a:t>
            </a:r>
            <a:r>
              <a:rPr lang="en-IN" dirty="0"/>
              <a:t> = </a:t>
            </a:r>
            <a:r>
              <a:rPr lang="en-IN" dirty="0" err="1"/>
              <a:t>i</a:t>
            </a:r>
            <a:r>
              <a:rPr lang="en-IN" dirty="0"/>
              <a:t> – 1 = 4 – 1 = 3</a:t>
            </a:r>
          </a:p>
          <a:p>
            <a:pPr fontAlgn="base"/>
            <a:endParaRPr lang="en-IN" dirty="0"/>
          </a:p>
          <a:p>
            <a:pPr fontAlgn="base"/>
            <a:r>
              <a:rPr lang="en-IN" dirty="0"/>
              <a:t>Solution Set S = {  }</a:t>
            </a:r>
          </a:p>
        </p:txBody>
      </p:sp>
    </p:spTree>
    <p:extLst>
      <p:ext uri="{BB962C8B-B14F-4D97-AF65-F5344CB8AC3E}">
        <p14:creationId xmlns:p14="http://schemas.microsoft.com/office/powerpoint/2010/main" val="2594388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a:solidFill>
                  <a:schemeClr val="bg1"/>
                </a:solidFill>
                <a:latin typeface="Proxima Nova" panose="020B0604020202020204" charset="0"/>
              </a:rPr>
              <a:t>KNAPSACK PROBLEM</a:t>
            </a:r>
          </a:p>
        </p:txBody>
      </p:sp>
      <p:sp>
        <p:nvSpPr>
          <p:cNvPr id="3" name="Rectangle 2"/>
          <p:cNvSpPr/>
          <p:nvPr/>
        </p:nvSpPr>
        <p:spPr>
          <a:xfrm>
            <a:off x="573418" y="817718"/>
            <a:ext cx="3053360" cy="307777"/>
          </a:xfrm>
          <a:prstGeom prst="rect">
            <a:avLst/>
          </a:prstGeom>
        </p:spPr>
        <p:txBody>
          <a:bodyPr wrap="square">
            <a:spAutoFit/>
          </a:bodyPr>
          <a:lstStyle/>
          <a:p>
            <a:r>
              <a:rPr lang="en-IN" b="1" dirty="0"/>
              <a:t>Step 2 : </a:t>
            </a:r>
            <a:r>
              <a:rPr lang="en-IN" dirty="0" err="1"/>
              <a:t>i</a:t>
            </a:r>
            <a:r>
              <a:rPr lang="en-IN" dirty="0"/>
              <a:t> = 3, j = 5</a:t>
            </a:r>
          </a:p>
        </p:txBody>
      </p:sp>
      <p:sp>
        <p:nvSpPr>
          <p:cNvPr id="8" name="Rectangle 7"/>
          <p:cNvSpPr/>
          <p:nvPr/>
        </p:nvSpPr>
        <p:spPr>
          <a:xfrm>
            <a:off x="5219272" y="1677596"/>
            <a:ext cx="3589267" cy="2246769"/>
          </a:xfrm>
          <a:prstGeom prst="rect">
            <a:avLst/>
          </a:prstGeom>
        </p:spPr>
        <p:txBody>
          <a:bodyPr wrap="square">
            <a:spAutoFit/>
          </a:bodyPr>
          <a:lstStyle/>
          <a:p>
            <a:pPr fontAlgn="base"/>
            <a:r>
              <a:rPr lang="en-IN" dirty="0"/>
              <a:t>V[</a:t>
            </a:r>
            <a:r>
              <a:rPr lang="en-IN" dirty="0" err="1"/>
              <a:t>i</a:t>
            </a:r>
            <a:r>
              <a:rPr lang="en-IN" dirty="0"/>
              <a:t>, j] = V[3, 5] = 7</a:t>
            </a:r>
          </a:p>
          <a:p>
            <a:pPr fontAlgn="base"/>
            <a:r>
              <a:rPr lang="en-IN" dirty="0"/>
              <a:t>V[</a:t>
            </a:r>
            <a:r>
              <a:rPr lang="en-IN" dirty="0" err="1"/>
              <a:t>i</a:t>
            </a:r>
            <a:r>
              <a:rPr lang="en-IN" dirty="0"/>
              <a:t> – 1, j] = V[2, 5] = 7</a:t>
            </a:r>
          </a:p>
          <a:p>
            <a:pPr fontAlgn="base"/>
            <a:r>
              <a:rPr lang="en-IN" dirty="0"/>
              <a:t>V[</a:t>
            </a:r>
            <a:r>
              <a:rPr lang="en-IN" dirty="0" err="1"/>
              <a:t>i</a:t>
            </a:r>
            <a:r>
              <a:rPr lang="en-IN" dirty="0"/>
              <a:t>, j] = V[</a:t>
            </a:r>
            <a:r>
              <a:rPr lang="en-IN" dirty="0" err="1"/>
              <a:t>i</a:t>
            </a:r>
            <a:r>
              <a:rPr lang="en-IN" dirty="0"/>
              <a:t> – 1, j], </a:t>
            </a:r>
          </a:p>
          <a:p>
            <a:pPr fontAlgn="base"/>
            <a:endParaRPr lang="en-IN" dirty="0"/>
          </a:p>
          <a:p>
            <a:pPr fontAlgn="base"/>
            <a:r>
              <a:rPr lang="en-IN" dirty="0"/>
              <a:t>so don’t select </a:t>
            </a:r>
            <a:r>
              <a:rPr lang="en-IN" dirty="0" err="1"/>
              <a:t>i</a:t>
            </a:r>
            <a:r>
              <a:rPr lang="en-IN" baseline="30000" dirty="0" err="1"/>
              <a:t>th</a:t>
            </a:r>
            <a:r>
              <a:rPr lang="en-IN" dirty="0"/>
              <a:t> item and check for the previous item.</a:t>
            </a:r>
          </a:p>
          <a:p>
            <a:pPr fontAlgn="base"/>
            <a:endParaRPr lang="en-IN" dirty="0"/>
          </a:p>
          <a:p>
            <a:pPr fontAlgn="base"/>
            <a:r>
              <a:rPr lang="en-IN" dirty="0"/>
              <a:t>so </a:t>
            </a:r>
            <a:r>
              <a:rPr lang="en-IN" dirty="0" err="1"/>
              <a:t>i</a:t>
            </a:r>
            <a:r>
              <a:rPr lang="en-IN" dirty="0"/>
              <a:t> = </a:t>
            </a:r>
            <a:r>
              <a:rPr lang="en-IN" dirty="0" err="1"/>
              <a:t>i</a:t>
            </a:r>
            <a:r>
              <a:rPr lang="en-IN" dirty="0"/>
              <a:t> – 1 = 3 – 1 = 2</a:t>
            </a:r>
          </a:p>
          <a:p>
            <a:pPr fontAlgn="base"/>
            <a:endParaRPr lang="en-IN" dirty="0"/>
          </a:p>
          <a:p>
            <a:pPr fontAlgn="base"/>
            <a:r>
              <a:rPr lang="en-IN" dirty="0"/>
              <a:t>Solution Set S = {  }</a:t>
            </a:r>
          </a:p>
        </p:txBody>
      </p:sp>
      <p:pic>
        <p:nvPicPr>
          <p:cNvPr id="2" name="Picture 1"/>
          <p:cNvPicPr>
            <a:picLocks noChangeAspect="1"/>
          </p:cNvPicPr>
          <p:nvPr/>
        </p:nvPicPr>
        <p:blipFill>
          <a:blip r:embed="rId6"/>
          <a:stretch>
            <a:fillRect/>
          </a:stretch>
        </p:blipFill>
        <p:spPr>
          <a:xfrm>
            <a:off x="573418" y="1289895"/>
            <a:ext cx="4286250" cy="2809875"/>
          </a:xfrm>
          <a:prstGeom prst="rect">
            <a:avLst/>
          </a:prstGeom>
        </p:spPr>
      </p:pic>
    </p:spTree>
    <p:extLst>
      <p:ext uri="{BB962C8B-B14F-4D97-AF65-F5344CB8AC3E}">
        <p14:creationId xmlns:p14="http://schemas.microsoft.com/office/powerpoint/2010/main" val="2944887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a:solidFill>
                  <a:schemeClr val="bg1"/>
                </a:solidFill>
                <a:latin typeface="Proxima Nova" panose="020B0604020202020204" charset="0"/>
              </a:rPr>
              <a:t>KNAPSACK PROBLEM</a:t>
            </a:r>
          </a:p>
        </p:txBody>
      </p:sp>
      <p:sp>
        <p:nvSpPr>
          <p:cNvPr id="3" name="Rectangle 2"/>
          <p:cNvSpPr/>
          <p:nvPr/>
        </p:nvSpPr>
        <p:spPr>
          <a:xfrm>
            <a:off x="573418" y="817718"/>
            <a:ext cx="3053360" cy="307777"/>
          </a:xfrm>
          <a:prstGeom prst="rect">
            <a:avLst/>
          </a:prstGeom>
        </p:spPr>
        <p:txBody>
          <a:bodyPr wrap="square">
            <a:spAutoFit/>
          </a:bodyPr>
          <a:lstStyle/>
          <a:p>
            <a:r>
              <a:rPr lang="en-IN" b="1" dirty="0"/>
              <a:t>Step 3 : </a:t>
            </a:r>
            <a:r>
              <a:rPr lang="en-IN" dirty="0" err="1"/>
              <a:t>i</a:t>
            </a:r>
            <a:r>
              <a:rPr lang="en-IN" dirty="0"/>
              <a:t> = 2, j = 5</a:t>
            </a:r>
          </a:p>
        </p:txBody>
      </p:sp>
      <p:sp>
        <p:nvSpPr>
          <p:cNvPr id="8" name="Rectangle 7"/>
          <p:cNvSpPr/>
          <p:nvPr/>
        </p:nvSpPr>
        <p:spPr>
          <a:xfrm>
            <a:off x="4962418" y="1677596"/>
            <a:ext cx="3846121" cy="2677656"/>
          </a:xfrm>
          <a:prstGeom prst="rect">
            <a:avLst/>
          </a:prstGeom>
        </p:spPr>
        <p:txBody>
          <a:bodyPr wrap="square">
            <a:spAutoFit/>
          </a:bodyPr>
          <a:lstStyle/>
          <a:p>
            <a:pPr fontAlgn="base"/>
            <a:r>
              <a:rPr lang="en-IN" dirty="0"/>
              <a:t>V[</a:t>
            </a:r>
            <a:r>
              <a:rPr lang="en-IN" dirty="0" err="1"/>
              <a:t>i</a:t>
            </a:r>
            <a:r>
              <a:rPr lang="en-IN" dirty="0"/>
              <a:t>, j] = V[2, 5] = 7</a:t>
            </a:r>
          </a:p>
          <a:p>
            <a:pPr fontAlgn="base"/>
            <a:r>
              <a:rPr lang="en-IN" dirty="0"/>
              <a:t>V[</a:t>
            </a:r>
            <a:r>
              <a:rPr lang="en-IN" dirty="0" err="1"/>
              <a:t>i</a:t>
            </a:r>
            <a:r>
              <a:rPr lang="en-IN" dirty="0"/>
              <a:t> – 1, j] = V[1, 5] = 3</a:t>
            </a:r>
          </a:p>
          <a:p>
            <a:pPr fontAlgn="base"/>
            <a:r>
              <a:rPr lang="en-IN" dirty="0"/>
              <a:t>V[</a:t>
            </a:r>
            <a:r>
              <a:rPr lang="en-IN" dirty="0" err="1"/>
              <a:t>i</a:t>
            </a:r>
            <a:r>
              <a:rPr lang="en-IN" dirty="0"/>
              <a:t>, j] ≠ V[</a:t>
            </a:r>
            <a:r>
              <a:rPr lang="en-IN" dirty="0" err="1"/>
              <a:t>i</a:t>
            </a:r>
            <a:r>
              <a:rPr lang="en-IN" dirty="0"/>
              <a:t> – 1, j], </a:t>
            </a:r>
          </a:p>
          <a:p>
            <a:pPr fontAlgn="base"/>
            <a:endParaRPr lang="en-IN" dirty="0"/>
          </a:p>
          <a:p>
            <a:pPr fontAlgn="base"/>
            <a:r>
              <a:rPr lang="en-IN" dirty="0"/>
              <a:t>so add item Ii = I</a:t>
            </a:r>
            <a:r>
              <a:rPr lang="en-IN" baseline="-25000" dirty="0"/>
              <a:t>2</a:t>
            </a:r>
            <a:r>
              <a:rPr lang="en-IN" dirty="0"/>
              <a:t> in solution set.</a:t>
            </a:r>
          </a:p>
          <a:p>
            <a:pPr fontAlgn="base"/>
            <a:endParaRPr lang="en-IN" dirty="0"/>
          </a:p>
          <a:p>
            <a:pPr fontAlgn="base"/>
            <a:r>
              <a:rPr lang="en-IN" dirty="0"/>
              <a:t>Reduce problem size j by </a:t>
            </a:r>
            <a:r>
              <a:rPr lang="en-IN" dirty="0" err="1"/>
              <a:t>w</a:t>
            </a:r>
            <a:r>
              <a:rPr lang="en-IN" baseline="-25000" dirty="0" err="1"/>
              <a:t>i</a:t>
            </a:r>
            <a:endParaRPr lang="en-IN" dirty="0"/>
          </a:p>
          <a:p>
            <a:pPr fontAlgn="base"/>
            <a:endParaRPr lang="en-IN" dirty="0"/>
          </a:p>
          <a:p>
            <a:pPr fontAlgn="base"/>
            <a:r>
              <a:rPr lang="en-IN" dirty="0"/>
              <a:t>j = j – </a:t>
            </a:r>
            <a:r>
              <a:rPr lang="en-IN" dirty="0" err="1"/>
              <a:t>w</a:t>
            </a:r>
            <a:r>
              <a:rPr lang="en-IN" baseline="-25000" dirty="0" err="1"/>
              <a:t>i</a:t>
            </a:r>
            <a:r>
              <a:rPr lang="en-IN" dirty="0"/>
              <a:t> = j – w</a:t>
            </a:r>
            <a:r>
              <a:rPr lang="en-IN" baseline="-25000" dirty="0"/>
              <a:t>2</a:t>
            </a:r>
            <a:r>
              <a:rPr lang="en-IN" dirty="0"/>
              <a:t> = 5 – 3 = 2</a:t>
            </a:r>
          </a:p>
          <a:p>
            <a:pPr fontAlgn="base"/>
            <a:r>
              <a:rPr lang="en-IN" dirty="0" err="1"/>
              <a:t>i</a:t>
            </a:r>
            <a:r>
              <a:rPr lang="en-IN" dirty="0"/>
              <a:t> = </a:t>
            </a:r>
            <a:r>
              <a:rPr lang="en-IN" dirty="0" err="1"/>
              <a:t>i</a:t>
            </a:r>
            <a:r>
              <a:rPr lang="en-IN" dirty="0"/>
              <a:t> – 1 = 2 – 1 = 1</a:t>
            </a:r>
          </a:p>
          <a:p>
            <a:pPr fontAlgn="base"/>
            <a:endParaRPr lang="en-IN" dirty="0"/>
          </a:p>
          <a:p>
            <a:pPr fontAlgn="base"/>
            <a:r>
              <a:rPr lang="en-IN" dirty="0"/>
              <a:t>Solution Set S = {I</a:t>
            </a:r>
            <a:r>
              <a:rPr lang="en-IN" baseline="-25000" dirty="0"/>
              <a:t>2</a:t>
            </a:r>
            <a:r>
              <a:rPr lang="en-IN" dirty="0"/>
              <a:t>}</a:t>
            </a:r>
          </a:p>
        </p:txBody>
      </p:sp>
      <p:pic>
        <p:nvPicPr>
          <p:cNvPr id="4" name="Picture 3"/>
          <p:cNvPicPr>
            <a:picLocks noChangeAspect="1"/>
          </p:cNvPicPr>
          <p:nvPr/>
        </p:nvPicPr>
        <p:blipFill>
          <a:blip r:embed="rId6"/>
          <a:stretch>
            <a:fillRect/>
          </a:stretch>
        </p:blipFill>
        <p:spPr>
          <a:xfrm>
            <a:off x="573418" y="1295387"/>
            <a:ext cx="4248150" cy="2552700"/>
          </a:xfrm>
          <a:prstGeom prst="rect">
            <a:avLst/>
          </a:prstGeom>
        </p:spPr>
      </p:pic>
    </p:spTree>
    <p:extLst>
      <p:ext uri="{BB962C8B-B14F-4D97-AF65-F5344CB8AC3E}">
        <p14:creationId xmlns:p14="http://schemas.microsoft.com/office/powerpoint/2010/main" val="1980306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a:solidFill>
                  <a:schemeClr val="bg1"/>
                </a:solidFill>
                <a:latin typeface="Proxima Nova" panose="020B0604020202020204" charset="0"/>
              </a:rPr>
              <a:t>KNAPSACK PROBLEM</a:t>
            </a:r>
          </a:p>
        </p:txBody>
      </p:sp>
      <p:sp>
        <p:nvSpPr>
          <p:cNvPr id="3" name="Rectangle 2"/>
          <p:cNvSpPr/>
          <p:nvPr/>
        </p:nvSpPr>
        <p:spPr>
          <a:xfrm>
            <a:off x="573418" y="817718"/>
            <a:ext cx="3053360" cy="307777"/>
          </a:xfrm>
          <a:prstGeom prst="rect">
            <a:avLst/>
          </a:prstGeom>
        </p:spPr>
        <p:txBody>
          <a:bodyPr wrap="square">
            <a:spAutoFit/>
          </a:bodyPr>
          <a:lstStyle/>
          <a:p>
            <a:r>
              <a:rPr lang="en-IN" b="1" dirty="0"/>
              <a:t>Step 4 : </a:t>
            </a:r>
            <a:r>
              <a:rPr lang="en-IN" dirty="0" err="1"/>
              <a:t>i</a:t>
            </a:r>
            <a:r>
              <a:rPr lang="en-IN" dirty="0"/>
              <a:t> = 1, j = 2</a:t>
            </a:r>
          </a:p>
        </p:txBody>
      </p:sp>
      <p:sp>
        <p:nvSpPr>
          <p:cNvPr id="8" name="Rectangle 7"/>
          <p:cNvSpPr/>
          <p:nvPr/>
        </p:nvSpPr>
        <p:spPr>
          <a:xfrm>
            <a:off x="4828854" y="971606"/>
            <a:ext cx="3846121" cy="3754874"/>
          </a:xfrm>
          <a:prstGeom prst="rect">
            <a:avLst/>
          </a:prstGeom>
        </p:spPr>
        <p:txBody>
          <a:bodyPr wrap="square">
            <a:spAutoFit/>
          </a:bodyPr>
          <a:lstStyle/>
          <a:p>
            <a:pPr fontAlgn="base"/>
            <a:r>
              <a:rPr lang="en-IN" dirty="0"/>
              <a:t>V[1, j] = V[1, 2] = 3</a:t>
            </a:r>
          </a:p>
          <a:p>
            <a:pPr fontAlgn="base"/>
            <a:r>
              <a:rPr lang="en-IN" dirty="0"/>
              <a:t>V[</a:t>
            </a:r>
            <a:r>
              <a:rPr lang="en-IN" dirty="0" err="1"/>
              <a:t>i</a:t>
            </a:r>
            <a:r>
              <a:rPr lang="en-IN" dirty="0"/>
              <a:t> – 1, j] = V[0, 2] = 0</a:t>
            </a:r>
          </a:p>
          <a:p>
            <a:pPr fontAlgn="base"/>
            <a:r>
              <a:rPr lang="en-IN" dirty="0"/>
              <a:t>V[</a:t>
            </a:r>
            <a:r>
              <a:rPr lang="en-IN" dirty="0" err="1"/>
              <a:t>i</a:t>
            </a:r>
            <a:r>
              <a:rPr lang="en-IN" dirty="0"/>
              <a:t>, j] ≠ V[</a:t>
            </a:r>
            <a:r>
              <a:rPr lang="en-IN" dirty="0" err="1"/>
              <a:t>i</a:t>
            </a:r>
            <a:r>
              <a:rPr lang="en-IN" dirty="0"/>
              <a:t> – 1, j], </a:t>
            </a:r>
          </a:p>
          <a:p>
            <a:pPr fontAlgn="base"/>
            <a:endParaRPr lang="en-IN" dirty="0"/>
          </a:p>
          <a:p>
            <a:pPr fontAlgn="base"/>
            <a:r>
              <a:rPr lang="en-IN" dirty="0"/>
              <a:t>so add item Ii = I</a:t>
            </a:r>
            <a:r>
              <a:rPr lang="en-IN" baseline="-25000" dirty="0"/>
              <a:t>1</a:t>
            </a:r>
            <a:r>
              <a:rPr lang="en-IN" dirty="0"/>
              <a:t> in solution set.</a:t>
            </a:r>
          </a:p>
          <a:p>
            <a:pPr fontAlgn="base"/>
            <a:endParaRPr lang="en-IN" dirty="0"/>
          </a:p>
          <a:p>
            <a:pPr fontAlgn="base"/>
            <a:r>
              <a:rPr lang="en-IN" dirty="0"/>
              <a:t>Reduce problem size j by </a:t>
            </a:r>
            <a:r>
              <a:rPr lang="en-IN" dirty="0" err="1"/>
              <a:t>w</a:t>
            </a:r>
            <a:r>
              <a:rPr lang="en-IN" baseline="-25000" dirty="0" err="1"/>
              <a:t>i</a:t>
            </a:r>
            <a:endParaRPr lang="en-IN" dirty="0"/>
          </a:p>
          <a:p>
            <a:pPr fontAlgn="base"/>
            <a:endParaRPr lang="en-IN" dirty="0"/>
          </a:p>
          <a:p>
            <a:pPr fontAlgn="base"/>
            <a:r>
              <a:rPr lang="en-IN" dirty="0"/>
              <a:t>j = j – </a:t>
            </a:r>
            <a:r>
              <a:rPr lang="en-IN" dirty="0" err="1"/>
              <a:t>w</a:t>
            </a:r>
            <a:r>
              <a:rPr lang="en-IN" baseline="-25000" dirty="0" err="1"/>
              <a:t>i</a:t>
            </a:r>
            <a:r>
              <a:rPr lang="en-IN" dirty="0"/>
              <a:t> = j – w</a:t>
            </a:r>
            <a:r>
              <a:rPr lang="en-IN" baseline="-25000" dirty="0"/>
              <a:t>1</a:t>
            </a:r>
            <a:r>
              <a:rPr lang="en-IN" dirty="0"/>
              <a:t> = 2 – 2 = 0</a:t>
            </a:r>
          </a:p>
          <a:p>
            <a:pPr fontAlgn="base"/>
            <a:endParaRPr lang="en-IN" dirty="0"/>
          </a:p>
          <a:p>
            <a:pPr fontAlgn="base"/>
            <a:r>
              <a:rPr lang="en-IN" dirty="0"/>
              <a:t>Solution Set S = {I</a:t>
            </a:r>
            <a:r>
              <a:rPr lang="en-IN" baseline="-25000" dirty="0"/>
              <a:t>1</a:t>
            </a:r>
            <a:r>
              <a:rPr lang="en-IN" dirty="0"/>
              <a:t>, I</a:t>
            </a:r>
            <a:r>
              <a:rPr lang="en-IN" baseline="-25000" dirty="0"/>
              <a:t>2</a:t>
            </a:r>
            <a:r>
              <a:rPr lang="en-IN" dirty="0"/>
              <a:t>}</a:t>
            </a:r>
          </a:p>
          <a:p>
            <a:pPr fontAlgn="base"/>
            <a:endParaRPr lang="en-IN" dirty="0"/>
          </a:p>
          <a:p>
            <a:pPr fontAlgn="base"/>
            <a:r>
              <a:rPr lang="en-IN" dirty="0"/>
              <a:t>Problem size has reached to 0, </a:t>
            </a:r>
          </a:p>
          <a:p>
            <a:pPr fontAlgn="base"/>
            <a:endParaRPr lang="en-IN" dirty="0"/>
          </a:p>
          <a:p>
            <a:pPr fontAlgn="base"/>
            <a:r>
              <a:rPr lang="en-IN" dirty="0"/>
              <a:t>so final solution is</a:t>
            </a:r>
            <a:br>
              <a:rPr lang="en-IN" dirty="0"/>
            </a:br>
            <a:endParaRPr lang="en-IN" dirty="0"/>
          </a:p>
          <a:p>
            <a:pPr fontAlgn="base"/>
            <a:r>
              <a:rPr lang="en-IN" dirty="0"/>
              <a:t>S = {I</a:t>
            </a:r>
            <a:r>
              <a:rPr lang="en-IN" baseline="-25000" dirty="0"/>
              <a:t>1</a:t>
            </a:r>
            <a:r>
              <a:rPr lang="en-IN" dirty="0"/>
              <a:t>, I</a:t>
            </a:r>
            <a:r>
              <a:rPr lang="en-IN" baseline="-25000" dirty="0"/>
              <a:t>2</a:t>
            </a:r>
            <a:r>
              <a:rPr lang="en-IN" dirty="0"/>
              <a:t>} Earned profit = P</a:t>
            </a:r>
            <a:r>
              <a:rPr lang="en-IN" baseline="-25000" dirty="0"/>
              <a:t>1</a:t>
            </a:r>
            <a:r>
              <a:rPr lang="en-IN" dirty="0"/>
              <a:t> + P</a:t>
            </a:r>
            <a:r>
              <a:rPr lang="en-IN" baseline="-25000" dirty="0"/>
              <a:t>2</a:t>
            </a:r>
            <a:r>
              <a:rPr lang="en-IN" dirty="0"/>
              <a:t> = 7</a:t>
            </a:r>
          </a:p>
        </p:txBody>
      </p:sp>
      <p:pic>
        <p:nvPicPr>
          <p:cNvPr id="2" name="Picture 1"/>
          <p:cNvPicPr>
            <a:picLocks noChangeAspect="1"/>
          </p:cNvPicPr>
          <p:nvPr/>
        </p:nvPicPr>
        <p:blipFill>
          <a:blip r:embed="rId6"/>
          <a:stretch>
            <a:fillRect/>
          </a:stretch>
        </p:blipFill>
        <p:spPr>
          <a:xfrm>
            <a:off x="383594" y="1501186"/>
            <a:ext cx="4248150" cy="2543175"/>
          </a:xfrm>
          <a:prstGeom prst="rect">
            <a:avLst/>
          </a:prstGeom>
        </p:spPr>
      </p:pic>
    </p:spTree>
    <p:extLst>
      <p:ext uri="{BB962C8B-B14F-4D97-AF65-F5344CB8AC3E}">
        <p14:creationId xmlns:p14="http://schemas.microsoft.com/office/powerpoint/2010/main" val="3403398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BINOMIAL CO-EFFICIENT </a:t>
            </a:r>
          </a:p>
        </p:txBody>
      </p:sp>
      <p:sp>
        <p:nvSpPr>
          <p:cNvPr id="99" name="Google Shape;99;p17"/>
          <p:cNvSpPr txBox="1"/>
          <p:nvPr/>
        </p:nvSpPr>
        <p:spPr>
          <a:xfrm>
            <a:off x="290604" y="817718"/>
            <a:ext cx="8483526" cy="3385512"/>
          </a:xfrm>
          <a:prstGeom prst="rect">
            <a:avLst/>
          </a:prstGeom>
          <a:noFill/>
          <a:ln>
            <a:noFill/>
          </a:ln>
        </p:spPr>
        <p:txBody>
          <a:bodyPr spcFirstLastPara="1" wrap="square" lIns="91425" tIns="91425" rIns="91425" bIns="91425" anchor="t" anchorCtr="0">
            <a:spAutoFit/>
          </a:bodyPr>
          <a:lstStyle/>
          <a:p>
            <a:pPr algn="just"/>
            <a:r>
              <a:rPr lang="en-IN" sz="1600" dirty="0">
                <a:latin typeface="Proxima Nova" panose="020B0604020202020204" charset="0"/>
              </a:rPr>
              <a:t>Computing binomial coefficient is very fundamental problem of mathematics and computer science. </a:t>
            </a:r>
          </a:p>
          <a:p>
            <a:pPr algn="just"/>
            <a:r>
              <a:rPr lang="en-IN" sz="1600" dirty="0">
                <a:latin typeface="Proxima Nova" panose="020B0604020202020204" charset="0"/>
              </a:rPr>
              <a:t>Binomial coefficient C(n, k) defines coefficient of the term </a:t>
            </a:r>
            <a:r>
              <a:rPr lang="en-IN" sz="1600" dirty="0" err="1">
                <a:latin typeface="Proxima Nova" panose="020B0604020202020204" charset="0"/>
              </a:rPr>
              <a:t>x</a:t>
            </a:r>
            <a:r>
              <a:rPr lang="en-IN" sz="1600" baseline="30000" dirty="0" err="1">
                <a:latin typeface="Proxima Nova" panose="020B0604020202020204" charset="0"/>
              </a:rPr>
              <a:t>k</a:t>
            </a:r>
            <a:r>
              <a:rPr lang="en-IN" sz="1600" dirty="0">
                <a:latin typeface="Proxima Nova" panose="020B0604020202020204" charset="0"/>
              </a:rPr>
              <a:t> in the expansion of (1 + x)</a:t>
            </a:r>
            <a:r>
              <a:rPr lang="en-IN" sz="1600" baseline="30000" dirty="0">
                <a:latin typeface="Proxima Nova" panose="020B0604020202020204" charset="0"/>
              </a:rPr>
              <a:t>n</a:t>
            </a:r>
            <a:r>
              <a:rPr lang="en-IN" sz="1600" dirty="0">
                <a:latin typeface="Proxima Nova" panose="020B0604020202020204" charset="0"/>
              </a:rPr>
              <a:t>. </a:t>
            </a:r>
          </a:p>
          <a:p>
            <a:pPr algn="just"/>
            <a:endParaRPr lang="en-IN" sz="1600" dirty="0">
              <a:latin typeface="Proxima Nova" panose="020B0604020202020204" charset="0"/>
            </a:endParaRPr>
          </a:p>
          <a:p>
            <a:pPr algn="just"/>
            <a:r>
              <a:rPr lang="en-IN" sz="1600" dirty="0">
                <a:latin typeface="Proxima Nova" panose="020B0604020202020204" charset="0"/>
              </a:rPr>
              <a:t>C(n, k) also defines the number of ways to select any k items out of n items.</a:t>
            </a:r>
          </a:p>
          <a:p>
            <a:pPr algn="just"/>
            <a:endParaRPr lang="en-IN" sz="1600" dirty="0">
              <a:latin typeface="Proxima Nova" panose="020B0604020202020204" charset="0"/>
            </a:endParaRPr>
          </a:p>
          <a:p>
            <a:pPr algn="just"/>
            <a:r>
              <a:rPr lang="en-IN" sz="1600" dirty="0">
                <a:latin typeface="Proxima Nova" panose="020B0604020202020204" charset="0"/>
              </a:rPr>
              <a:t>Many sub problems are called again and again, since they have an overlapping sub problems property. </a:t>
            </a:r>
          </a:p>
          <a:p>
            <a:pPr algn="just"/>
            <a:endParaRPr lang="en-IN" sz="1600" dirty="0">
              <a:latin typeface="Proxima Nova" panose="020B0604020202020204" charset="0"/>
            </a:endParaRPr>
          </a:p>
          <a:p>
            <a:pPr algn="just"/>
            <a:r>
              <a:rPr lang="en-IN" sz="1600" dirty="0">
                <a:latin typeface="Proxima Nova" panose="020B0604020202020204" charset="0"/>
              </a:rPr>
              <a:t>Re-computations of the same sub problems is avoided by storing their results in the temporary array C[</a:t>
            </a:r>
            <a:r>
              <a:rPr lang="en-IN" sz="1600" dirty="0" err="1">
                <a:latin typeface="Proxima Nova" panose="020B0604020202020204" charset="0"/>
              </a:rPr>
              <a:t>i</a:t>
            </a:r>
            <a:r>
              <a:rPr lang="en-IN" sz="1600" dirty="0">
                <a:latin typeface="Proxima Nova" panose="020B0604020202020204" charset="0"/>
              </a:rPr>
              <a:t>, j.</a:t>
            </a:r>
          </a:p>
          <a:p>
            <a:pPr algn="just"/>
            <a:endParaRPr lang="en-IN" sz="1600" dirty="0">
              <a:latin typeface="Proxima Nova" panose="020B0604020202020204" charset="0"/>
            </a:endParaRPr>
          </a:p>
          <a:p>
            <a:pPr algn="just"/>
            <a:r>
              <a:rPr lang="en-IN" sz="1600" dirty="0">
                <a:latin typeface="Proxima Nova" panose="020B0604020202020204" charset="0"/>
              </a:rPr>
              <a:t>The optimal substructure for using dynamic programming is stated as,</a:t>
            </a:r>
          </a:p>
        </p:txBody>
      </p:sp>
      <p:pic>
        <p:nvPicPr>
          <p:cNvPr id="2" name="Picture 1"/>
          <p:cNvPicPr>
            <a:picLocks noChangeAspect="1"/>
          </p:cNvPicPr>
          <p:nvPr/>
        </p:nvPicPr>
        <p:blipFill>
          <a:blip r:embed="rId6"/>
          <a:stretch>
            <a:fillRect/>
          </a:stretch>
        </p:blipFill>
        <p:spPr>
          <a:xfrm>
            <a:off x="1756934" y="4057972"/>
            <a:ext cx="5095875" cy="885825"/>
          </a:xfrm>
          <a:prstGeom prst="rect">
            <a:avLst/>
          </a:prstGeom>
        </p:spPr>
      </p:pic>
    </p:spTree>
    <p:extLst>
      <p:ext uri="{BB962C8B-B14F-4D97-AF65-F5344CB8AC3E}">
        <p14:creationId xmlns:p14="http://schemas.microsoft.com/office/powerpoint/2010/main" val="3918667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BINOMIAL CO-EFFICIENT </a:t>
            </a:r>
          </a:p>
        </p:txBody>
      </p:sp>
      <p:sp>
        <p:nvSpPr>
          <p:cNvPr id="99" name="Google Shape;99;p17"/>
          <p:cNvSpPr txBox="1"/>
          <p:nvPr/>
        </p:nvSpPr>
        <p:spPr>
          <a:xfrm>
            <a:off x="290604" y="817718"/>
            <a:ext cx="8483526" cy="2400627"/>
          </a:xfrm>
          <a:prstGeom prst="rect">
            <a:avLst/>
          </a:prstGeom>
          <a:noFill/>
          <a:ln>
            <a:noFill/>
          </a:ln>
        </p:spPr>
        <p:txBody>
          <a:bodyPr spcFirstLastPara="1" wrap="square" lIns="91425" tIns="91425" rIns="91425" bIns="91425" anchor="t" anchorCtr="0">
            <a:spAutoFit/>
          </a:bodyPr>
          <a:lstStyle/>
          <a:p>
            <a:r>
              <a:rPr lang="en-IN" sz="1600" dirty="0">
                <a:latin typeface="Proxima Nova" panose="020B0604020202020204" charset="0"/>
              </a:rPr>
              <a:t>Formula of Binomial Co-efficient: </a:t>
            </a:r>
          </a:p>
          <a:p>
            <a:endParaRPr lang="en-IN" sz="1600" dirty="0">
              <a:latin typeface="Proxima Nova" panose="020B0604020202020204" charset="0"/>
            </a:endParaRPr>
          </a:p>
          <a:p>
            <a:r>
              <a:rPr lang="pt-BR" sz="1600" dirty="0">
                <a:latin typeface="Proxima Nova" panose="020B0604020202020204" charset="0"/>
              </a:rPr>
              <a:t>C (n, k) = C (n-1, k-1 ) + C (n-1, k) ; </a:t>
            </a:r>
          </a:p>
          <a:p>
            <a:endParaRPr lang="pt-BR" sz="1600" dirty="0">
              <a:latin typeface="Proxima Nova" panose="020B0604020202020204" charset="0"/>
            </a:endParaRPr>
          </a:p>
          <a:p>
            <a:r>
              <a:rPr lang="pt-BR" sz="1600" dirty="0">
                <a:latin typeface="Proxima Nova" panose="020B0604020202020204" charset="0"/>
              </a:rPr>
              <a:t>C(n, 0) = 1</a:t>
            </a:r>
          </a:p>
          <a:p>
            <a:endParaRPr lang="pt-BR" sz="1600" dirty="0">
              <a:latin typeface="Proxima Nova" panose="020B0604020202020204" charset="0"/>
            </a:endParaRPr>
          </a:p>
          <a:p>
            <a:r>
              <a:rPr lang="pt-BR" sz="1600" dirty="0">
                <a:latin typeface="Proxima Nova" panose="020B0604020202020204" charset="0"/>
              </a:rPr>
              <a:t>C(n, n) = 1 </a:t>
            </a:r>
          </a:p>
          <a:p>
            <a:endParaRPr lang="pt-BR" sz="1600" dirty="0">
              <a:latin typeface="Proxima Nova" panose="020B0604020202020204" charset="0"/>
            </a:endParaRPr>
          </a:p>
          <a:p>
            <a:r>
              <a:rPr lang="en-IN" sz="1600" dirty="0">
                <a:latin typeface="Proxima Nova" panose="020B0604020202020204" charset="0"/>
              </a:rPr>
              <a:t>Where      n &gt; k &gt; 0</a:t>
            </a:r>
          </a:p>
        </p:txBody>
      </p:sp>
    </p:spTree>
    <p:extLst>
      <p:ext uri="{BB962C8B-B14F-4D97-AF65-F5344CB8AC3E}">
        <p14:creationId xmlns:p14="http://schemas.microsoft.com/office/powerpoint/2010/main" val="372502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218895" y="802329"/>
            <a:ext cx="4353080" cy="4339619"/>
          </a:xfrm>
          <a:prstGeom prst="rect">
            <a:avLst/>
          </a:prstGeom>
          <a:noFill/>
          <a:ln>
            <a:noFill/>
          </a:ln>
        </p:spPr>
        <p:txBody>
          <a:bodyPr spcFirstLastPara="1" wrap="square" lIns="91425" tIns="91425" rIns="91425" bIns="91425" anchor="t" anchorCtr="0">
            <a:spAutoFit/>
          </a:bodyPr>
          <a:lstStyle/>
          <a:p>
            <a:pPr algn="just"/>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main()</a:t>
            </a:r>
          </a:p>
          <a:p>
            <a:pPr algn="just"/>
            <a:r>
              <a:rPr lang="en-IN" sz="1800" dirty="0">
                <a:solidFill>
                  <a:srgbClr val="666666"/>
                </a:solidFill>
                <a:latin typeface="Calibri" panose="020F0502020204030204" pitchFamily="34" charset="0"/>
                <a:ea typeface="Proxima Nova"/>
                <a:cs typeface="Proxima Nova"/>
              </a:rPr>
              <a:t>{</a:t>
            </a:r>
          </a:p>
          <a:p>
            <a:pPr algn="just"/>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n = 10;</a:t>
            </a:r>
          </a:p>
          <a:p>
            <a:pPr algn="just"/>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fact[n];</a:t>
            </a:r>
          </a:p>
          <a:p>
            <a:pPr algn="just"/>
            <a:r>
              <a:rPr lang="en-IN" sz="1800" dirty="0">
                <a:solidFill>
                  <a:srgbClr val="666666"/>
                </a:solidFill>
                <a:latin typeface="Calibri" panose="020F0502020204030204" pitchFamily="34" charset="0"/>
                <a:ea typeface="Proxima Nova"/>
                <a:cs typeface="Proxima Nova"/>
              </a:rPr>
              <a:t>    fact[0]=1;</a:t>
            </a:r>
          </a:p>
          <a:p>
            <a:pPr algn="just"/>
            <a:r>
              <a:rPr lang="en-IN" sz="1800" dirty="0">
                <a:solidFill>
                  <a:srgbClr val="666666"/>
                </a:solidFill>
                <a:latin typeface="Calibri" panose="020F0502020204030204" pitchFamily="34" charset="0"/>
                <a:ea typeface="Proxima Nova"/>
                <a:cs typeface="Proxima Nova"/>
              </a:rPr>
              <a:t>  </a:t>
            </a:r>
          </a:p>
          <a:p>
            <a:pPr algn="just"/>
            <a:r>
              <a:rPr lang="en-IN" sz="1800" dirty="0">
                <a:solidFill>
                  <a:srgbClr val="666666"/>
                </a:solidFill>
                <a:latin typeface="Calibri" panose="020F0502020204030204" pitchFamily="34" charset="0"/>
                <a:ea typeface="Proxima Nova"/>
                <a:cs typeface="Proxima Nova"/>
              </a:rPr>
              <a:t>    for(</a:t>
            </a:r>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i</a:t>
            </a:r>
            <a:r>
              <a:rPr lang="en-IN" sz="1800" dirty="0">
                <a:solidFill>
                  <a:srgbClr val="666666"/>
                </a:solidFill>
                <a:latin typeface="Calibri" panose="020F0502020204030204" pitchFamily="34" charset="0"/>
                <a:ea typeface="Proxima Nova"/>
                <a:cs typeface="Proxima Nova"/>
              </a:rPr>
              <a:t>=1;i&lt;=</a:t>
            </a:r>
            <a:r>
              <a:rPr lang="en-IN" sz="1800" dirty="0" err="1">
                <a:solidFill>
                  <a:srgbClr val="666666"/>
                </a:solidFill>
                <a:latin typeface="Calibri" panose="020F0502020204030204" pitchFamily="34" charset="0"/>
                <a:ea typeface="Proxima Nova"/>
                <a:cs typeface="Proxima Nova"/>
              </a:rPr>
              <a:t>n;i</a:t>
            </a:r>
            <a:r>
              <a:rPr lang="en-IN" sz="1800" dirty="0">
                <a:solidFill>
                  <a:srgbClr val="666666"/>
                </a:solidFill>
                <a:latin typeface="Calibri" panose="020F0502020204030204" pitchFamily="34" charset="0"/>
                <a:ea typeface="Proxima Nova"/>
                <a:cs typeface="Proxima Nova"/>
              </a:rPr>
              <a:t>++)</a:t>
            </a:r>
          </a:p>
          <a:p>
            <a:pPr algn="just"/>
            <a:r>
              <a:rPr lang="en-IN" sz="1800" dirty="0">
                <a:solidFill>
                  <a:srgbClr val="666666"/>
                </a:solidFill>
                <a:latin typeface="Calibri" panose="020F0502020204030204" pitchFamily="34" charset="0"/>
                <a:ea typeface="Proxima Nova"/>
                <a:cs typeface="Proxima Nova"/>
              </a:rPr>
              <a:t>    {    </a:t>
            </a:r>
          </a:p>
          <a:p>
            <a:pPr algn="just"/>
            <a:r>
              <a:rPr lang="en-IN" sz="1800" dirty="0">
                <a:solidFill>
                  <a:srgbClr val="666666"/>
                </a:solidFill>
                <a:latin typeface="Calibri" panose="020F0502020204030204" pitchFamily="34" charset="0"/>
                <a:ea typeface="Proxima Nova"/>
                <a:cs typeface="Proxima Nova"/>
              </a:rPr>
              <a:t>        fact[</a:t>
            </a:r>
            <a:r>
              <a:rPr lang="en-IN" sz="1800" dirty="0" err="1">
                <a:solidFill>
                  <a:srgbClr val="666666"/>
                </a:solidFill>
                <a:latin typeface="Calibri" panose="020F0502020204030204" pitchFamily="34" charset="0"/>
                <a:ea typeface="Proxima Nova"/>
                <a:cs typeface="Proxima Nova"/>
              </a:rPr>
              <a:t>i</a:t>
            </a:r>
            <a:r>
              <a:rPr lang="en-IN" sz="1800" dirty="0">
                <a:solidFill>
                  <a:srgbClr val="666666"/>
                </a:solidFill>
                <a:latin typeface="Calibri" panose="020F0502020204030204" pitchFamily="34" charset="0"/>
                <a:ea typeface="Proxima Nova"/>
                <a:cs typeface="Proxima Nova"/>
              </a:rPr>
              <a:t>] = fact[i-1]*</a:t>
            </a:r>
            <a:r>
              <a:rPr lang="en-IN" sz="1800" dirty="0" err="1">
                <a:solidFill>
                  <a:srgbClr val="666666"/>
                </a:solidFill>
                <a:latin typeface="Calibri" panose="020F0502020204030204" pitchFamily="34" charset="0"/>
                <a:ea typeface="Proxima Nova"/>
                <a:cs typeface="Proxima Nova"/>
              </a:rPr>
              <a:t>i</a:t>
            </a:r>
            <a:r>
              <a:rPr lang="en-IN" sz="1800" dirty="0">
                <a:solidFill>
                  <a:srgbClr val="666666"/>
                </a:solidFill>
                <a:latin typeface="Calibri" panose="020F0502020204030204" pitchFamily="34" charset="0"/>
                <a:ea typeface="Proxima Nova"/>
                <a:cs typeface="Proxima Nova"/>
              </a:rPr>
              <a:t>;</a:t>
            </a:r>
          </a:p>
          <a:p>
            <a:pPr algn="just"/>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printf</a:t>
            </a:r>
            <a:r>
              <a:rPr lang="en-IN" sz="1800" dirty="0">
                <a:solidFill>
                  <a:srgbClr val="666666"/>
                </a:solidFill>
                <a:latin typeface="Calibri" panose="020F0502020204030204" pitchFamily="34" charset="0"/>
                <a:ea typeface="Proxima Nova"/>
                <a:cs typeface="Proxima Nova"/>
              </a:rPr>
              <a:t>("\</a:t>
            </a:r>
            <a:r>
              <a:rPr lang="en-IN" sz="1800" dirty="0" err="1">
                <a:solidFill>
                  <a:srgbClr val="666666"/>
                </a:solidFill>
                <a:latin typeface="Calibri" panose="020F0502020204030204" pitchFamily="34" charset="0"/>
                <a:ea typeface="Proxima Nova"/>
                <a:cs typeface="Proxima Nova"/>
              </a:rPr>
              <a:t>n%d</a:t>
            </a:r>
            <a:r>
              <a:rPr lang="en-IN" sz="1800" dirty="0">
                <a:solidFill>
                  <a:srgbClr val="666666"/>
                </a:solidFill>
                <a:latin typeface="Calibri" panose="020F0502020204030204" pitchFamily="34" charset="0"/>
                <a:ea typeface="Proxima Nova"/>
                <a:cs typeface="Proxima Nova"/>
              </a:rPr>
              <a:t>! is equal to %d",</a:t>
            </a:r>
            <a:r>
              <a:rPr lang="en-IN" sz="1800" dirty="0" err="1">
                <a:solidFill>
                  <a:srgbClr val="666666"/>
                </a:solidFill>
                <a:latin typeface="Calibri" panose="020F0502020204030204" pitchFamily="34" charset="0"/>
                <a:ea typeface="Proxima Nova"/>
                <a:cs typeface="Proxima Nova"/>
              </a:rPr>
              <a:t>i,fact</a:t>
            </a:r>
            <a:r>
              <a:rPr lang="en-IN" sz="1800" dirty="0">
                <a:solidFill>
                  <a:srgbClr val="666666"/>
                </a:solidFill>
                <a:latin typeface="Calibri" panose="020F0502020204030204" pitchFamily="34" charset="0"/>
                <a:ea typeface="Proxima Nova"/>
                <a:cs typeface="Proxima Nova"/>
              </a:rPr>
              <a:t>[</a:t>
            </a:r>
            <a:r>
              <a:rPr lang="en-IN" sz="1800" dirty="0" err="1">
                <a:solidFill>
                  <a:srgbClr val="666666"/>
                </a:solidFill>
                <a:latin typeface="Calibri" panose="020F0502020204030204" pitchFamily="34" charset="0"/>
                <a:ea typeface="Proxima Nova"/>
                <a:cs typeface="Proxima Nova"/>
              </a:rPr>
              <a:t>i</a:t>
            </a:r>
            <a:r>
              <a:rPr lang="en-IN" sz="1800" dirty="0">
                <a:solidFill>
                  <a:srgbClr val="666666"/>
                </a:solidFill>
                <a:latin typeface="Calibri" panose="020F0502020204030204" pitchFamily="34" charset="0"/>
                <a:ea typeface="Proxima Nova"/>
                <a:cs typeface="Proxima Nova"/>
              </a:rPr>
              <a:t>]);</a:t>
            </a:r>
          </a:p>
          <a:p>
            <a:pPr algn="just"/>
            <a:r>
              <a:rPr lang="en-IN" sz="1800" dirty="0">
                <a:solidFill>
                  <a:srgbClr val="666666"/>
                </a:solidFill>
                <a:latin typeface="Calibri" panose="020F0502020204030204" pitchFamily="34" charset="0"/>
                <a:ea typeface="Proxima Nova"/>
                <a:cs typeface="Proxima Nova"/>
              </a:rPr>
              <a:t>    }</a:t>
            </a:r>
          </a:p>
          <a:p>
            <a:pPr algn="just"/>
            <a:r>
              <a:rPr lang="en-IN" sz="1800" dirty="0">
                <a:solidFill>
                  <a:srgbClr val="666666"/>
                </a:solidFill>
                <a:latin typeface="Calibri" panose="020F0502020204030204" pitchFamily="34" charset="0"/>
                <a:ea typeface="Proxima Nova"/>
                <a:cs typeface="Proxima Nova"/>
              </a:rPr>
              <a:t>    return 0;</a:t>
            </a:r>
          </a:p>
          <a:p>
            <a:pPr algn="just"/>
            <a:r>
              <a:rPr lang="en-IN" sz="1800" dirty="0">
                <a:solidFill>
                  <a:srgbClr val="666666"/>
                </a:solidFill>
                <a:latin typeface="Calibri" panose="020F0502020204030204" pitchFamily="34" charset="0"/>
                <a:ea typeface="Proxima Nova"/>
                <a:cs typeface="Proxima Nova"/>
              </a:rPr>
              <a:t>}</a:t>
            </a:r>
          </a:p>
          <a:p>
            <a:pPr algn="just"/>
            <a:r>
              <a:rPr lang="en-IN" sz="1800" b="1" dirty="0">
                <a:solidFill>
                  <a:srgbClr val="FF0000"/>
                </a:solidFill>
                <a:latin typeface="Calibri" panose="020F0502020204030204" pitchFamily="34" charset="0"/>
                <a:ea typeface="Proxima Nova"/>
                <a:cs typeface="Proxima Nova"/>
              </a:rPr>
              <a:t>Time Complexity: ?</a:t>
            </a:r>
          </a:p>
          <a:p>
            <a:pPr algn="just"/>
            <a:endParaRPr lang="en-IN" sz="1800" dirty="0">
              <a:solidFill>
                <a:srgbClr val="666666"/>
              </a:solidFill>
              <a:latin typeface="Calibri" panose="020F0502020204030204" pitchFamily="34" charset="0"/>
              <a:ea typeface="Proxima Nova"/>
              <a:cs typeface="Proxima Nova"/>
            </a:endParaRPr>
          </a:p>
        </p:txBody>
      </p:sp>
      <p:pic>
        <p:nvPicPr>
          <p:cNvPr id="2" name="Picture 1"/>
          <p:cNvPicPr>
            <a:picLocks noChangeAspect="1"/>
          </p:cNvPicPr>
          <p:nvPr/>
        </p:nvPicPr>
        <p:blipFill>
          <a:blip r:embed="rId6"/>
          <a:stretch>
            <a:fillRect/>
          </a:stretch>
        </p:blipFill>
        <p:spPr>
          <a:xfrm>
            <a:off x="5179229" y="907162"/>
            <a:ext cx="3365715" cy="2647696"/>
          </a:xfrm>
          <a:prstGeom prst="rect">
            <a:avLst/>
          </a:prstGeom>
        </p:spPr>
      </p:pic>
    </p:spTree>
    <p:extLst>
      <p:ext uri="{BB962C8B-B14F-4D97-AF65-F5344CB8AC3E}">
        <p14:creationId xmlns:p14="http://schemas.microsoft.com/office/powerpoint/2010/main" val="5459850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BINOMIAL CO-EFFICIENT </a:t>
            </a:r>
          </a:p>
        </p:txBody>
      </p:sp>
      <p:sp>
        <p:nvSpPr>
          <p:cNvPr id="99" name="Google Shape;99;p17"/>
          <p:cNvSpPr txBox="1"/>
          <p:nvPr/>
        </p:nvSpPr>
        <p:spPr>
          <a:xfrm>
            <a:off x="330212" y="728273"/>
            <a:ext cx="8483526" cy="4108787"/>
          </a:xfrm>
          <a:prstGeom prst="rect">
            <a:avLst/>
          </a:prstGeom>
          <a:noFill/>
          <a:ln>
            <a:noFill/>
          </a:ln>
        </p:spPr>
        <p:txBody>
          <a:bodyPr spcFirstLastPara="1" wrap="square" lIns="91425" tIns="91425" rIns="91425" bIns="91425" anchor="t" anchorCtr="0">
            <a:spAutoFit/>
          </a:bodyPr>
          <a:lstStyle/>
          <a:p>
            <a:r>
              <a:rPr lang="en-IN" sz="1500" b="1" dirty="0">
                <a:latin typeface="Proxima Nova" panose="020B0604020202020204" charset="0"/>
              </a:rPr>
              <a:t>Example : Calculate :  C(4, 2) </a:t>
            </a:r>
          </a:p>
          <a:p>
            <a:r>
              <a:rPr lang="en-IN" sz="1500" dirty="0">
                <a:latin typeface="Proxima Nova" panose="020B0604020202020204" charset="0"/>
              </a:rPr>
              <a:t>C(4,2) = C (3, 1) + C(3, 2) ----------------------------(1) </a:t>
            </a:r>
          </a:p>
          <a:p>
            <a:r>
              <a:rPr lang="en-IN" sz="1500" dirty="0">
                <a:latin typeface="Proxima Nova" panose="020B0604020202020204" charset="0"/>
              </a:rPr>
              <a:t>Let’s calculate first C(3, 1) </a:t>
            </a:r>
          </a:p>
          <a:p>
            <a:r>
              <a:rPr lang="en-IN" sz="1500" dirty="0">
                <a:latin typeface="Proxima Nova" panose="020B0604020202020204" charset="0"/>
              </a:rPr>
              <a:t>C(3, 1)  = C(2, 0) + C(2, 1) </a:t>
            </a:r>
          </a:p>
          <a:p>
            <a:r>
              <a:rPr lang="en-IN" sz="1500" dirty="0">
                <a:latin typeface="Proxima Nova" panose="020B0604020202020204" charset="0"/>
              </a:rPr>
              <a:t>            = 1 + C(1, 0) + C(1, 1) </a:t>
            </a:r>
          </a:p>
          <a:p>
            <a:r>
              <a:rPr lang="en-IN" sz="1500" dirty="0">
                <a:latin typeface="Proxima Nova" panose="020B0604020202020204" charset="0"/>
              </a:rPr>
              <a:t>            = 1 + 1 + 1 </a:t>
            </a:r>
          </a:p>
          <a:p>
            <a:r>
              <a:rPr lang="en-IN" sz="1500" dirty="0">
                <a:latin typeface="Proxima Nova" panose="020B0604020202020204" charset="0"/>
              </a:rPr>
              <a:t>            = 3 ---------------------------------------------- (2) </a:t>
            </a:r>
          </a:p>
          <a:p>
            <a:r>
              <a:rPr lang="en-IN" sz="1500" dirty="0">
                <a:latin typeface="Proxima Nova" panose="020B0604020202020204" charset="0"/>
              </a:rPr>
              <a:t>Now let’s calculate C(3, 2) </a:t>
            </a:r>
          </a:p>
          <a:p>
            <a:r>
              <a:rPr lang="en-IN" sz="1500" dirty="0">
                <a:latin typeface="Proxima Nova" panose="020B0604020202020204" charset="0"/>
              </a:rPr>
              <a:t>C(3, 2) = C(2, 1) + C(2, 2) </a:t>
            </a:r>
          </a:p>
          <a:p>
            <a:r>
              <a:rPr lang="en-IN" sz="1500" dirty="0">
                <a:latin typeface="Proxima Nova" panose="020B0604020202020204" charset="0"/>
              </a:rPr>
              <a:t>            = C(1, 0) + C(1, 1) + 1 </a:t>
            </a:r>
          </a:p>
          <a:p>
            <a:r>
              <a:rPr lang="en-IN" sz="1500" dirty="0">
                <a:latin typeface="Proxima Nova" panose="020B0604020202020204" charset="0"/>
              </a:rPr>
              <a:t>            = 1+ 1+ 1 </a:t>
            </a:r>
          </a:p>
          <a:p>
            <a:r>
              <a:rPr lang="en-IN" sz="1500" dirty="0">
                <a:latin typeface="Proxima Nova" panose="020B0604020202020204" charset="0"/>
              </a:rPr>
              <a:t>            = 3 ----- (3) </a:t>
            </a:r>
          </a:p>
          <a:p>
            <a:endParaRPr lang="en-IN" sz="1500" dirty="0">
              <a:latin typeface="Proxima Nova" panose="020B0604020202020204" charset="0"/>
            </a:endParaRPr>
          </a:p>
          <a:p>
            <a:r>
              <a:rPr lang="en-IN" sz="1500" dirty="0">
                <a:latin typeface="Proxima Nova" panose="020B0604020202020204" charset="0"/>
              </a:rPr>
              <a:t>Put value of (2) and (3) into (1) </a:t>
            </a:r>
          </a:p>
          <a:p>
            <a:r>
              <a:rPr lang="en-IN" sz="1500" dirty="0">
                <a:latin typeface="Proxima Nova" panose="020B0604020202020204" charset="0"/>
              </a:rPr>
              <a:t>C(4,2) = C (3, 1) + C(3, 2) ----(1) </a:t>
            </a:r>
          </a:p>
          <a:p>
            <a:r>
              <a:rPr lang="en-IN" sz="1500" dirty="0">
                <a:latin typeface="Proxima Nova" panose="020B0604020202020204" charset="0"/>
              </a:rPr>
              <a:t>           = 3 + 3 </a:t>
            </a:r>
          </a:p>
          <a:p>
            <a:r>
              <a:rPr lang="en-IN" sz="1500" dirty="0">
                <a:latin typeface="Proxima Nova" panose="020B0604020202020204" charset="0"/>
              </a:rPr>
              <a:t>           = 6 </a:t>
            </a:r>
          </a:p>
        </p:txBody>
      </p:sp>
    </p:spTree>
    <p:extLst>
      <p:ext uri="{BB962C8B-B14F-4D97-AF65-F5344CB8AC3E}">
        <p14:creationId xmlns:p14="http://schemas.microsoft.com/office/powerpoint/2010/main" val="2576129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BINOMIAL CO-EFFICIENT </a:t>
            </a:r>
          </a:p>
        </p:txBody>
      </p:sp>
      <p:pic>
        <p:nvPicPr>
          <p:cNvPr id="2" name="Picture 1"/>
          <p:cNvPicPr>
            <a:picLocks noChangeAspect="1"/>
          </p:cNvPicPr>
          <p:nvPr/>
        </p:nvPicPr>
        <p:blipFill>
          <a:blip r:embed="rId6"/>
          <a:stretch>
            <a:fillRect/>
          </a:stretch>
        </p:blipFill>
        <p:spPr>
          <a:xfrm>
            <a:off x="214593" y="793695"/>
            <a:ext cx="5652729" cy="4202869"/>
          </a:xfrm>
          <a:prstGeom prst="rect">
            <a:avLst/>
          </a:prstGeom>
        </p:spPr>
      </p:pic>
      <p:sp>
        <p:nvSpPr>
          <p:cNvPr id="3" name="Rectangle 2"/>
          <p:cNvSpPr/>
          <p:nvPr/>
        </p:nvSpPr>
        <p:spPr>
          <a:xfrm>
            <a:off x="6077165" y="1031191"/>
            <a:ext cx="2781710" cy="1077218"/>
          </a:xfrm>
          <a:prstGeom prst="rect">
            <a:avLst/>
          </a:prstGeom>
        </p:spPr>
        <p:txBody>
          <a:bodyPr wrap="square">
            <a:spAutoFit/>
          </a:bodyPr>
          <a:lstStyle/>
          <a:p>
            <a:pPr algn="just" fontAlgn="base"/>
            <a:r>
              <a:rPr lang="en-IN" sz="1600" dirty="0">
                <a:solidFill>
                  <a:srgbClr val="666666"/>
                </a:solidFill>
                <a:latin typeface="Proxima Nova" panose="020B0604020202020204" charset="0"/>
              </a:rPr>
              <a:t>This tabular representation of binomial coefficients is also known as Pascal’s triangle.</a:t>
            </a:r>
          </a:p>
        </p:txBody>
      </p:sp>
    </p:spTree>
    <p:extLst>
      <p:ext uri="{BB962C8B-B14F-4D97-AF65-F5344CB8AC3E}">
        <p14:creationId xmlns:p14="http://schemas.microsoft.com/office/powerpoint/2010/main" val="3242446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BINOMIAL CO-EFFICIENT </a:t>
            </a:r>
          </a:p>
        </p:txBody>
      </p:sp>
      <p:sp>
        <p:nvSpPr>
          <p:cNvPr id="99" name="Google Shape;99;p17"/>
          <p:cNvSpPr txBox="1"/>
          <p:nvPr/>
        </p:nvSpPr>
        <p:spPr>
          <a:xfrm>
            <a:off x="290604" y="817718"/>
            <a:ext cx="8483526" cy="923299"/>
          </a:xfrm>
          <a:prstGeom prst="rect">
            <a:avLst/>
          </a:prstGeom>
          <a:noFill/>
          <a:ln>
            <a:noFill/>
          </a:ln>
        </p:spPr>
        <p:txBody>
          <a:bodyPr spcFirstLastPara="1" wrap="square" lIns="91425" tIns="91425" rIns="91425" bIns="91425" anchor="t" anchorCtr="0">
            <a:spAutoFit/>
          </a:bodyPr>
          <a:lstStyle/>
          <a:p>
            <a:r>
              <a:rPr lang="en-IN" sz="1600" dirty="0">
                <a:latin typeface="Proxima Nova" panose="020B0604020202020204" charset="0"/>
              </a:rPr>
              <a:t>Example 2. Calculate : C(5, 2) </a:t>
            </a:r>
          </a:p>
          <a:p>
            <a:endParaRPr lang="en-IN" sz="1600" dirty="0">
              <a:latin typeface="Proxima Nova" panose="020B0604020202020204" charset="0"/>
            </a:endParaRPr>
          </a:p>
          <a:p>
            <a:r>
              <a:rPr lang="en-IN" sz="1600" dirty="0">
                <a:latin typeface="Proxima Nova" panose="020B0604020202020204" charset="0"/>
              </a:rPr>
              <a:t>Example 3. Calculate : C(6, 3) </a:t>
            </a:r>
          </a:p>
        </p:txBody>
      </p:sp>
    </p:spTree>
    <p:extLst>
      <p:ext uri="{BB962C8B-B14F-4D97-AF65-F5344CB8AC3E}">
        <p14:creationId xmlns:p14="http://schemas.microsoft.com/office/powerpoint/2010/main" val="547340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MATRIX CHAIN MULTIPLICATION </a:t>
            </a:r>
          </a:p>
        </p:txBody>
      </p:sp>
      <p:sp>
        <p:nvSpPr>
          <p:cNvPr id="99" name="Google Shape;99;p17"/>
          <p:cNvSpPr txBox="1"/>
          <p:nvPr/>
        </p:nvSpPr>
        <p:spPr>
          <a:xfrm>
            <a:off x="290604" y="817718"/>
            <a:ext cx="8483526" cy="3877954"/>
          </a:xfrm>
          <a:prstGeom prst="rect">
            <a:avLst/>
          </a:prstGeom>
          <a:noFill/>
          <a:ln>
            <a:noFill/>
          </a:ln>
        </p:spPr>
        <p:txBody>
          <a:bodyPr spcFirstLastPara="1" wrap="square" lIns="91425" tIns="91425" rIns="91425" bIns="91425" anchor="t" anchorCtr="0">
            <a:spAutoFit/>
          </a:bodyPr>
          <a:lstStyle/>
          <a:p>
            <a:pPr algn="just"/>
            <a:r>
              <a:rPr lang="en-IN" sz="1600" b="1" dirty="0">
                <a:latin typeface="Proxima Nova" panose="020B0604020202020204" charset="0"/>
              </a:rPr>
              <a:t>Problem:</a:t>
            </a:r>
            <a:r>
              <a:rPr lang="en-IN" sz="1600" dirty="0">
                <a:latin typeface="Proxima Nova" panose="020B0604020202020204" charset="0"/>
              </a:rPr>
              <a:t>  In what order, n matrices A1, A2, A3, …. An should be multiplied so that it would take a minimum number of computations to derive the result.</a:t>
            </a: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r>
              <a:rPr lang="en-IN" sz="1600" b="1" dirty="0">
                <a:latin typeface="Proxima Nova" panose="020B0604020202020204" charset="0"/>
              </a:rPr>
              <a:t>Cost of matrix multiplication: </a:t>
            </a:r>
            <a:r>
              <a:rPr lang="en-IN" sz="1600" dirty="0">
                <a:latin typeface="Proxima Nova" panose="020B0604020202020204" charset="0"/>
              </a:rPr>
              <a:t>Two matrices are called compatible only if the number of columns in the first matrix and the number of rows in the second matrix are the same. Matrix multiplication is possible only if they are compatible. Let A and B be two compatible matrices of dimensions p x q and q x r.</a:t>
            </a: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r>
              <a:rPr lang="en-IN" sz="1600" dirty="0">
                <a:latin typeface="Proxima Nova" panose="020B0604020202020204" charset="0"/>
              </a:rPr>
              <a:t>Each element of each row of the first matrix is multiplied with corresponding elements of the appropriate column in the second matrix. </a:t>
            </a:r>
          </a:p>
          <a:p>
            <a:pPr algn="just"/>
            <a:endParaRPr lang="en-IN" sz="1600" dirty="0">
              <a:latin typeface="Proxima Nova" panose="020B0604020202020204" charset="0"/>
            </a:endParaRPr>
          </a:p>
          <a:p>
            <a:pPr algn="just"/>
            <a:r>
              <a:rPr lang="en-IN" sz="1600" dirty="0">
                <a:latin typeface="Proxima Nova" panose="020B0604020202020204" charset="0"/>
              </a:rPr>
              <a:t>The total numbers of multiplications required to multiply matrix A and B are p x q x r.</a:t>
            </a:r>
          </a:p>
          <a:p>
            <a:pPr algn="just"/>
            <a:endParaRPr lang="en-IN" sz="1600" dirty="0">
              <a:latin typeface="Proxima Nova" panose="020B0604020202020204" charset="0"/>
            </a:endParaRPr>
          </a:p>
        </p:txBody>
      </p:sp>
    </p:spTree>
    <p:extLst>
      <p:ext uri="{BB962C8B-B14F-4D97-AF65-F5344CB8AC3E}">
        <p14:creationId xmlns:p14="http://schemas.microsoft.com/office/powerpoint/2010/main" val="3139895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MATRIX CHAIN MULTIPLICATION </a:t>
            </a:r>
          </a:p>
        </p:txBody>
      </p:sp>
      <p:sp>
        <p:nvSpPr>
          <p:cNvPr id="99" name="Google Shape;99;p17"/>
          <p:cNvSpPr txBox="1"/>
          <p:nvPr/>
        </p:nvSpPr>
        <p:spPr>
          <a:xfrm>
            <a:off x="249508" y="768328"/>
            <a:ext cx="8483526" cy="4370397"/>
          </a:xfrm>
          <a:prstGeom prst="rect">
            <a:avLst/>
          </a:prstGeom>
          <a:noFill/>
          <a:ln>
            <a:noFill/>
          </a:ln>
        </p:spPr>
        <p:txBody>
          <a:bodyPr spcFirstLastPara="1" wrap="square" lIns="91425" tIns="91425" rIns="91425" bIns="91425" anchor="t" anchorCtr="0">
            <a:spAutoFit/>
          </a:bodyPr>
          <a:lstStyle/>
          <a:p>
            <a:pPr algn="just"/>
            <a:r>
              <a:rPr lang="en-IN" sz="1600" dirty="0">
                <a:latin typeface="Proxima Nova" panose="020B0604020202020204" charset="0"/>
              </a:rPr>
              <a:t>Suppose dimension of three matrices are :</a:t>
            </a:r>
          </a:p>
          <a:p>
            <a:pPr algn="just"/>
            <a:r>
              <a:rPr lang="en-IN" sz="1600" dirty="0">
                <a:latin typeface="Proxima Nova" panose="020B0604020202020204" charset="0"/>
              </a:rPr>
              <a:t>A1 =  5 x 4</a:t>
            </a:r>
          </a:p>
          <a:p>
            <a:pPr algn="just"/>
            <a:r>
              <a:rPr lang="en-IN" sz="1600" dirty="0">
                <a:latin typeface="Proxima Nova" panose="020B0604020202020204" charset="0"/>
              </a:rPr>
              <a:t>A2 = 4 x 6</a:t>
            </a:r>
          </a:p>
          <a:p>
            <a:pPr algn="just"/>
            <a:r>
              <a:rPr lang="en-IN" sz="1600" dirty="0">
                <a:latin typeface="Proxima Nova" panose="020B0604020202020204" charset="0"/>
              </a:rPr>
              <a:t>A3 = 6 x 2     </a:t>
            </a:r>
          </a:p>
          <a:p>
            <a:pPr algn="just"/>
            <a:endParaRPr lang="en-IN" sz="1600" dirty="0">
              <a:latin typeface="Proxima Nova" panose="020B0604020202020204" charset="0"/>
            </a:endParaRPr>
          </a:p>
          <a:p>
            <a:pPr algn="just"/>
            <a:r>
              <a:rPr lang="en-IN" sz="1600" dirty="0">
                <a:latin typeface="Proxima Nova" panose="020B0604020202020204" charset="0"/>
              </a:rPr>
              <a:t>Matrix multiplication is associative. So</a:t>
            </a:r>
          </a:p>
          <a:p>
            <a:pPr algn="just"/>
            <a:r>
              <a:rPr lang="en-IN" sz="1600" dirty="0">
                <a:latin typeface="Proxima Nova" panose="020B0604020202020204" charset="0"/>
              </a:rPr>
              <a:t>(A1 A2 ) A3 = {(5 x 4 ) x (4 x 6) } x (6 x 2)</a:t>
            </a:r>
          </a:p>
          <a:p>
            <a:pPr algn="just"/>
            <a:r>
              <a:rPr lang="en-IN" sz="1600" dirty="0">
                <a:latin typeface="Proxima Nova" panose="020B0604020202020204" charset="0"/>
              </a:rPr>
              <a:t>= (5 x 4 x 6) + (5 x 6 x 2)</a:t>
            </a:r>
          </a:p>
          <a:p>
            <a:pPr algn="just"/>
            <a:r>
              <a:rPr lang="en-IN" sz="1600" dirty="0">
                <a:latin typeface="Proxima Nova" panose="020B0604020202020204" charset="0"/>
              </a:rPr>
              <a:t>= 180</a:t>
            </a:r>
          </a:p>
          <a:p>
            <a:pPr algn="just"/>
            <a:endParaRPr lang="en-IN" sz="1600" dirty="0">
              <a:latin typeface="Proxima Nova" panose="020B0604020202020204" charset="0"/>
            </a:endParaRPr>
          </a:p>
          <a:p>
            <a:pPr algn="just"/>
            <a:r>
              <a:rPr lang="en-IN" sz="1600" dirty="0">
                <a:latin typeface="Proxima Nova" panose="020B0604020202020204" charset="0"/>
              </a:rPr>
              <a:t>A1 (A2 A3) = (5 x 4) x {(4 x 6) x (6 x 2) }</a:t>
            </a:r>
          </a:p>
          <a:p>
            <a:pPr algn="just"/>
            <a:r>
              <a:rPr lang="en-IN" sz="1600" dirty="0">
                <a:latin typeface="Proxima Nova" panose="020B0604020202020204" charset="0"/>
              </a:rPr>
              <a:t>= (5 x 4 x 2) + (4 x 6 x 2)</a:t>
            </a:r>
          </a:p>
          <a:p>
            <a:pPr algn="just"/>
            <a:r>
              <a:rPr lang="en-IN" sz="1600" dirty="0">
                <a:latin typeface="Proxima Nova" panose="020B0604020202020204" charset="0"/>
              </a:rPr>
              <a:t>= 88</a:t>
            </a:r>
          </a:p>
          <a:p>
            <a:pPr algn="just"/>
            <a:endParaRPr lang="en-IN" sz="1600" dirty="0">
              <a:latin typeface="Proxima Nova" panose="020B0604020202020204" charset="0"/>
            </a:endParaRPr>
          </a:p>
          <a:p>
            <a:pPr algn="just"/>
            <a:r>
              <a:rPr lang="en-IN" sz="1600" dirty="0">
                <a:latin typeface="Proxima Nova" panose="020B0604020202020204" charset="0"/>
              </a:rPr>
              <a:t>The answer of both multiplication sequences would be the same, but the numbers of multiplications are different. This leads to the question, what order should be selected for a chain of matrices to minimize the number of multiplications?</a:t>
            </a:r>
          </a:p>
        </p:txBody>
      </p:sp>
    </p:spTree>
    <p:extLst>
      <p:ext uri="{BB962C8B-B14F-4D97-AF65-F5344CB8AC3E}">
        <p14:creationId xmlns:p14="http://schemas.microsoft.com/office/powerpoint/2010/main" val="3487383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MATRIX CHAIN MULTIPLICATION </a:t>
            </a:r>
          </a:p>
        </p:txBody>
      </p:sp>
      <p:sp>
        <p:nvSpPr>
          <p:cNvPr id="99" name="Google Shape;99;p17"/>
          <p:cNvSpPr txBox="1"/>
          <p:nvPr/>
        </p:nvSpPr>
        <p:spPr>
          <a:xfrm>
            <a:off x="249508" y="768328"/>
            <a:ext cx="8483526" cy="3877954"/>
          </a:xfrm>
          <a:prstGeom prst="rect">
            <a:avLst/>
          </a:prstGeom>
          <a:noFill/>
          <a:ln>
            <a:noFill/>
          </a:ln>
        </p:spPr>
        <p:txBody>
          <a:bodyPr spcFirstLastPara="1" wrap="square" lIns="91425" tIns="91425" rIns="91425" bIns="91425" anchor="t" anchorCtr="0">
            <a:spAutoFit/>
          </a:bodyPr>
          <a:lstStyle/>
          <a:p>
            <a:pPr algn="just"/>
            <a:r>
              <a:rPr lang="en-IN" sz="1600" dirty="0">
                <a:latin typeface="Proxima Nova" panose="020B0604020202020204" charset="0"/>
              </a:rPr>
              <a:t>The optimal substructure is defined as,</a:t>
            </a: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r>
              <a:rPr lang="en-IN" sz="1600" dirty="0">
                <a:latin typeface="Proxima Nova" panose="020B0604020202020204" charset="0"/>
              </a:rPr>
              <a:t>Where d  =   {d0, d1, d2, …, </a:t>
            </a:r>
            <a:r>
              <a:rPr lang="en-IN" sz="1600" dirty="0" err="1">
                <a:latin typeface="Proxima Nova" panose="020B0604020202020204" charset="0"/>
              </a:rPr>
              <a:t>dn</a:t>
            </a:r>
            <a:r>
              <a:rPr lang="en-IN" sz="1600" dirty="0">
                <a:latin typeface="Proxima Nova" panose="020B0604020202020204" charset="0"/>
              </a:rPr>
              <a:t>} is the vector of matrix dimensions.</a:t>
            </a:r>
          </a:p>
          <a:p>
            <a:pPr algn="just"/>
            <a:endParaRPr lang="en-IN" sz="1600" dirty="0">
              <a:latin typeface="Proxima Nova" panose="020B0604020202020204" charset="0"/>
            </a:endParaRPr>
          </a:p>
          <a:p>
            <a:pPr algn="just"/>
            <a:r>
              <a:rPr lang="en-IN" sz="1600" dirty="0">
                <a:latin typeface="Proxima Nova" panose="020B0604020202020204" charset="0"/>
              </a:rPr>
              <a:t>m[</a:t>
            </a:r>
            <a:r>
              <a:rPr lang="en-IN" sz="1600" dirty="0" err="1">
                <a:latin typeface="Proxima Nova" panose="020B0604020202020204" charset="0"/>
              </a:rPr>
              <a:t>i</a:t>
            </a:r>
            <a:r>
              <a:rPr lang="en-IN" sz="1600" dirty="0">
                <a:latin typeface="Proxima Nova" panose="020B0604020202020204" charset="0"/>
              </a:rPr>
              <a:t>, j] = Least number of multiplications required to multiply matrix sequence Ai….</a:t>
            </a:r>
            <a:r>
              <a:rPr lang="en-IN" sz="1600" dirty="0" err="1">
                <a:latin typeface="Proxima Nova" panose="020B0604020202020204" charset="0"/>
              </a:rPr>
              <a:t>Aj</a:t>
            </a:r>
            <a:r>
              <a:rPr lang="en-IN" sz="1600" dirty="0">
                <a:latin typeface="Proxima Nova" panose="020B0604020202020204" charset="0"/>
              </a:rPr>
              <a:t> .</a:t>
            </a: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p:txBody>
      </p:sp>
      <p:pic>
        <p:nvPicPr>
          <p:cNvPr id="3" name="Picture 2"/>
          <p:cNvPicPr>
            <a:picLocks noChangeAspect="1"/>
          </p:cNvPicPr>
          <p:nvPr/>
        </p:nvPicPr>
        <p:blipFill>
          <a:blip r:embed="rId6"/>
          <a:stretch>
            <a:fillRect/>
          </a:stretch>
        </p:blipFill>
        <p:spPr>
          <a:xfrm>
            <a:off x="414962" y="1129181"/>
            <a:ext cx="7696200" cy="1133475"/>
          </a:xfrm>
          <a:prstGeom prst="rect">
            <a:avLst/>
          </a:prstGeom>
        </p:spPr>
      </p:pic>
    </p:spTree>
    <p:extLst>
      <p:ext uri="{BB962C8B-B14F-4D97-AF65-F5344CB8AC3E}">
        <p14:creationId xmlns:p14="http://schemas.microsoft.com/office/powerpoint/2010/main" val="3119615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MATRIX CHAIN MULTIPLICATION </a:t>
            </a:r>
          </a:p>
        </p:txBody>
      </p:sp>
      <p:sp>
        <p:nvSpPr>
          <p:cNvPr id="99" name="Google Shape;99;p17"/>
          <p:cNvSpPr txBox="1"/>
          <p:nvPr/>
        </p:nvSpPr>
        <p:spPr>
          <a:xfrm>
            <a:off x="249508" y="768328"/>
            <a:ext cx="8483526" cy="4616618"/>
          </a:xfrm>
          <a:prstGeom prst="rect">
            <a:avLst/>
          </a:prstGeom>
          <a:noFill/>
          <a:ln>
            <a:noFill/>
          </a:ln>
        </p:spPr>
        <p:txBody>
          <a:bodyPr spcFirstLastPara="1" wrap="square" lIns="91425" tIns="91425" rIns="91425" bIns="91425" anchor="t" anchorCtr="0">
            <a:spAutoFit/>
          </a:bodyPr>
          <a:lstStyle/>
          <a:p>
            <a:pPr algn="just"/>
            <a:r>
              <a:rPr lang="en-IN" sz="1600" b="1" dirty="0">
                <a:latin typeface="Proxima Nova" panose="020B0604020202020204" charset="0"/>
              </a:rPr>
              <a:t>Example: Find a minimum number of multiplications required to multiply: A [1 × 5], </a:t>
            </a:r>
          </a:p>
          <a:p>
            <a:pPr algn="just"/>
            <a:r>
              <a:rPr lang="en-IN" sz="1600" b="1" dirty="0">
                <a:latin typeface="Proxima Nova" panose="020B0604020202020204" charset="0"/>
              </a:rPr>
              <a:t>B [5 × 4], C [4 × 3], D [3 × 2], and E [2 × 1]. Also, give optimal </a:t>
            </a:r>
            <a:r>
              <a:rPr lang="en-IN" sz="1600" b="1" dirty="0" err="1">
                <a:latin typeface="Proxima Nova" panose="020B0604020202020204" charset="0"/>
              </a:rPr>
              <a:t>parenthesization</a:t>
            </a:r>
            <a:r>
              <a:rPr lang="en-IN" sz="1600" b="1" dirty="0">
                <a:latin typeface="Proxima Nova" panose="020B0604020202020204" charset="0"/>
              </a:rPr>
              <a:t>.</a:t>
            </a:r>
          </a:p>
          <a:p>
            <a:pPr algn="just"/>
            <a:endParaRPr lang="en-IN" sz="1600" b="1" dirty="0">
              <a:latin typeface="Proxima Nova" panose="020B0604020202020204" charset="0"/>
            </a:endParaRPr>
          </a:p>
          <a:p>
            <a:pPr algn="just"/>
            <a:r>
              <a:rPr lang="en-IN" sz="1600" b="1" dirty="0">
                <a:latin typeface="Proxima Nova" panose="020B0604020202020204" charset="0"/>
              </a:rPr>
              <a:t>Solution:</a:t>
            </a:r>
          </a:p>
          <a:p>
            <a:pPr algn="just"/>
            <a:endParaRPr lang="en-IN" sz="1600" dirty="0">
              <a:latin typeface="Proxima Nova" panose="020B0604020202020204" charset="0"/>
            </a:endParaRPr>
          </a:p>
          <a:p>
            <a:pPr algn="just"/>
            <a:r>
              <a:rPr lang="en-IN" sz="1600" dirty="0">
                <a:latin typeface="Proxima Nova" panose="020B0604020202020204" charset="0"/>
              </a:rPr>
              <a:t>Here d = {d0, d1, d2, d3, d4, d5} = {1, 5, 4, 3, 2, 1}</a:t>
            </a:r>
          </a:p>
          <a:p>
            <a:pPr algn="just"/>
            <a:endParaRPr lang="en-IN" sz="1600" dirty="0">
              <a:latin typeface="Proxima Nova" panose="020B0604020202020204" charset="0"/>
            </a:endParaRPr>
          </a:p>
          <a:p>
            <a:pPr algn="just"/>
            <a:r>
              <a:rPr lang="en-IN" sz="1600" dirty="0">
                <a:latin typeface="Proxima Nova" panose="020B0604020202020204" charset="0"/>
              </a:rPr>
              <a:t>Optimal substructure of matrix chain multiplication is,</a:t>
            </a: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r>
              <a:rPr lang="en-IN" sz="1600" dirty="0">
                <a:latin typeface="Proxima Nova" panose="020B0604020202020204" charset="0"/>
              </a:rPr>
              <a:t>m[</a:t>
            </a:r>
            <a:r>
              <a:rPr lang="en-IN" sz="1600" dirty="0" err="1">
                <a:latin typeface="Proxima Nova" panose="020B0604020202020204" charset="0"/>
              </a:rPr>
              <a:t>i</a:t>
            </a:r>
            <a:r>
              <a:rPr lang="en-IN" sz="1600" dirty="0">
                <a:latin typeface="Proxima Nova" panose="020B0604020202020204" charset="0"/>
              </a:rPr>
              <a:t>, j] = 0, for </a:t>
            </a:r>
            <a:r>
              <a:rPr lang="en-IN" sz="1600" dirty="0" err="1">
                <a:latin typeface="Proxima Nova" panose="020B0604020202020204" charset="0"/>
              </a:rPr>
              <a:t>i</a:t>
            </a:r>
            <a:r>
              <a:rPr lang="en-IN" sz="1600" dirty="0">
                <a:latin typeface="Proxima Nova" panose="020B0604020202020204" charset="0"/>
              </a:rPr>
              <a:t> = 1 to 5</a:t>
            </a:r>
          </a:p>
          <a:p>
            <a:pPr algn="just"/>
            <a:r>
              <a:rPr lang="en-IN" sz="1600" dirty="0">
                <a:latin typeface="Proxima Nova" panose="020B0604020202020204" charset="0"/>
              </a:rPr>
              <a:t>m[1, 1] = m[2 , 2] = m[3, 3] = m[4, 4] = m[5, 5] = 0</a:t>
            </a:r>
          </a:p>
          <a:p>
            <a:pPr algn="just"/>
            <a:endParaRPr lang="en-IN" sz="1600" b="1" dirty="0">
              <a:latin typeface="Proxima Nova" panose="020B0604020202020204" charset="0"/>
            </a:endParaRPr>
          </a:p>
          <a:p>
            <a:pPr algn="just"/>
            <a:endParaRPr lang="en-IN" sz="1600" b="1" dirty="0">
              <a:latin typeface="Proxima Nova" panose="020B0604020202020204" charset="0"/>
            </a:endParaRPr>
          </a:p>
        </p:txBody>
      </p:sp>
      <p:pic>
        <p:nvPicPr>
          <p:cNvPr id="2" name="Picture 1"/>
          <p:cNvPicPr>
            <a:picLocks noChangeAspect="1"/>
          </p:cNvPicPr>
          <p:nvPr/>
        </p:nvPicPr>
        <p:blipFill>
          <a:blip r:embed="rId6"/>
          <a:stretch>
            <a:fillRect/>
          </a:stretch>
        </p:blipFill>
        <p:spPr>
          <a:xfrm>
            <a:off x="497869" y="2928548"/>
            <a:ext cx="7696200" cy="1133475"/>
          </a:xfrm>
          <a:prstGeom prst="rect">
            <a:avLst/>
          </a:prstGeom>
        </p:spPr>
      </p:pic>
    </p:spTree>
    <p:extLst>
      <p:ext uri="{BB962C8B-B14F-4D97-AF65-F5344CB8AC3E}">
        <p14:creationId xmlns:p14="http://schemas.microsoft.com/office/powerpoint/2010/main" val="20949780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MATRIX CHAIN MULTIPLICATION </a:t>
            </a:r>
          </a:p>
        </p:txBody>
      </p:sp>
      <p:pic>
        <p:nvPicPr>
          <p:cNvPr id="2" name="Picture 1"/>
          <p:cNvPicPr>
            <a:picLocks noChangeAspect="1"/>
          </p:cNvPicPr>
          <p:nvPr/>
        </p:nvPicPr>
        <p:blipFill>
          <a:blip r:embed="rId6"/>
          <a:stretch>
            <a:fillRect/>
          </a:stretch>
        </p:blipFill>
        <p:spPr>
          <a:xfrm>
            <a:off x="161900" y="971537"/>
            <a:ext cx="4410075" cy="3200400"/>
          </a:xfrm>
          <a:prstGeom prst="rect">
            <a:avLst/>
          </a:prstGeom>
        </p:spPr>
      </p:pic>
      <p:pic>
        <p:nvPicPr>
          <p:cNvPr id="11" name="Picture 10"/>
          <p:cNvPicPr>
            <a:picLocks noChangeAspect="1"/>
          </p:cNvPicPr>
          <p:nvPr/>
        </p:nvPicPr>
        <p:blipFill>
          <a:blip r:embed="rId7"/>
          <a:stretch>
            <a:fillRect/>
          </a:stretch>
        </p:blipFill>
        <p:spPr>
          <a:xfrm>
            <a:off x="4955156" y="1187294"/>
            <a:ext cx="3664624" cy="2860724"/>
          </a:xfrm>
          <a:prstGeom prst="rect">
            <a:avLst/>
          </a:prstGeom>
        </p:spPr>
      </p:pic>
    </p:spTree>
    <p:extLst>
      <p:ext uri="{BB962C8B-B14F-4D97-AF65-F5344CB8AC3E}">
        <p14:creationId xmlns:p14="http://schemas.microsoft.com/office/powerpoint/2010/main" val="1996561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MATRIX CHAIN MULTIPLICATION </a:t>
            </a:r>
          </a:p>
        </p:txBody>
      </p:sp>
      <p:sp>
        <p:nvSpPr>
          <p:cNvPr id="99" name="Google Shape;99;p17"/>
          <p:cNvSpPr txBox="1"/>
          <p:nvPr/>
        </p:nvSpPr>
        <p:spPr>
          <a:xfrm>
            <a:off x="249508" y="768328"/>
            <a:ext cx="8483526" cy="4124176"/>
          </a:xfrm>
          <a:prstGeom prst="rect">
            <a:avLst/>
          </a:prstGeom>
          <a:noFill/>
          <a:ln>
            <a:noFill/>
          </a:ln>
        </p:spPr>
        <p:txBody>
          <a:bodyPr spcFirstLastPara="1" wrap="square" lIns="91425" tIns="91425" rIns="91425" bIns="91425" anchor="t" anchorCtr="0">
            <a:spAutoFit/>
          </a:bodyPr>
          <a:lstStyle/>
          <a:p>
            <a:pPr algn="just"/>
            <a:r>
              <a:rPr lang="en-IN" sz="1600" dirty="0">
                <a:latin typeface="Proxima Nova" panose="020B0604020202020204" charset="0"/>
              </a:rPr>
              <a:t>Here d = {d0, d1, d2, d3, d4, d5} = {1, 5, 4, 3, 2, 1}</a:t>
            </a:r>
          </a:p>
          <a:p>
            <a:pPr algn="just"/>
            <a:endParaRPr lang="en-IN" sz="1600" dirty="0">
              <a:latin typeface="Proxima Nova" panose="020B0604020202020204" charset="0"/>
            </a:endParaRPr>
          </a:p>
          <a:p>
            <a:pPr algn="just"/>
            <a:r>
              <a:rPr lang="en-IN" sz="1600" dirty="0">
                <a:latin typeface="Proxima Nova" panose="020B0604020202020204" charset="0"/>
              </a:rPr>
              <a:t>Optimal substructure of matrix chain multiplication is,</a:t>
            </a:r>
          </a:p>
          <a:p>
            <a:pPr algn="just"/>
            <a:endParaRPr lang="en-IN" sz="1600" dirty="0">
              <a:latin typeface="Proxima Nova" panose="020B0604020202020204" charset="0"/>
            </a:endParaRPr>
          </a:p>
          <a:p>
            <a:pPr algn="just"/>
            <a:r>
              <a:rPr lang="en-IN" sz="1600" dirty="0">
                <a:latin typeface="Proxima Nova" panose="020B0604020202020204" charset="0"/>
              </a:rPr>
              <a:t>m[1, 2] = {m[1, 1] + m[2, 2] + d0 x d1 x d2}</a:t>
            </a:r>
          </a:p>
          <a:p>
            <a:pPr algn="just"/>
            <a:r>
              <a:rPr lang="en-IN" sz="1600" dirty="0">
                <a:latin typeface="Proxima Nova" panose="020B0604020202020204" charset="0"/>
              </a:rPr>
              <a:t>= {0 + 0 + 1 × 5 × 4} </a:t>
            </a:r>
          </a:p>
          <a:p>
            <a:pPr algn="just"/>
            <a:r>
              <a:rPr lang="en-IN" sz="1600" dirty="0">
                <a:latin typeface="Proxima Nova" panose="020B0604020202020204" charset="0"/>
              </a:rPr>
              <a:t>= 20</a:t>
            </a:r>
          </a:p>
          <a:p>
            <a:pPr algn="just"/>
            <a:r>
              <a:rPr lang="en-IN" sz="1600" dirty="0">
                <a:latin typeface="Proxima Nova" panose="020B0604020202020204" charset="0"/>
              </a:rPr>
              <a:t>m[2, 3] = {m[2, 2] + m[3, 3] + d1 x d2 x d3}</a:t>
            </a:r>
          </a:p>
          <a:p>
            <a:pPr algn="just"/>
            <a:r>
              <a:rPr lang="en-IN" sz="1600" dirty="0">
                <a:latin typeface="Proxima Nova" panose="020B0604020202020204" charset="0"/>
              </a:rPr>
              <a:t>= {0 + 0 + 5 × 4 × 3}  </a:t>
            </a:r>
          </a:p>
          <a:p>
            <a:pPr algn="just"/>
            <a:r>
              <a:rPr lang="en-IN" sz="1600" dirty="0">
                <a:latin typeface="Proxima Nova" panose="020B0604020202020204" charset="0"/>
              </a:rPr>
              <a:t>= 60</a:t>
            </a:r>
          </a:p>
          <a:p>
            <a:pPr algn="just"/>
            <a:r>
              <a:rPr lang="en-IN" sz="1600" dirty="0">
                <a:latin typeface="Proxima Nova" panose="020B0604020202020204" charset="0"/>
              </a:rPr>
              <a:t>m[3, 4] = {m[3, 3] + m[4, 4] + d2 x d3 x d4}  </a:t>
            </a:r>
          </a:p>
          <a:p>
            <a:pPr algn="just"/>
            <a:r>
              <a:rPr lang="en-IN" sz="1600" dirty="0">
                <a:latin typeface="Proxima Nova" panose="020B0604020202020204" charset="0"/>
              </a:rPr>
              <a:t>= {0 + 0 + 4 × 3 × 2} </a:t>
            </a:r>
          </a:p>
          <a:p>
            <a:pPr algn="just"/>
            <a:r>
              <a:rPr lang="en-IN" sz="1600" dirty="0">
                <a:latin typeface="Proxima Nova" panose="020B0604020202020204" charset="0"/>
              </a:rPr>
              <a:t>= 24</a:t>
            </a:r>
          </a:p>
          <a:p>
            <a:pPr algn="just"/>
            <a:r>
              <a:rPr lang="en-IN" sz="1600" dirty="0">
                <a:latin typeface="Proxima Nova" panose="020B0604020202020204" charset="0"/>
              </a:rPr>
              <a:t>m[4, 5] = {m[4, 4] + m[5, 5] + d3 x d4 x d5}</a:t>
            </a:r>
          </a:p>
          <a:p>
            <a:pPr algn="just"/>
            <a:r>
              <a:rPr lang="en-IN" sz="1600" dirty="0">
                <a:latin typeface="Proxima Nova" panose="020B0604020202020204" charset="0"/>
              </a:rPr>
              <a:t>= {0 + 0 + 3 × 2 × 1} </a:t>
            </a:r>
          </a:p>
          <a:p>
            <a:pPr algn="just"/>
            <a:r>
              <a:rPr lang="en-IN" sz="1600" dirty="0">
                <a:latin typeface="Proxima Nova" panose="020B0604020202020204" charset="0"/>
              </a:rPr>
              <a:t>= 6</a:t>
            </a:r>
          </a:p>
        </p:txBody>
      </p:sp>
      <p:pic>
        <p:nvPicPr>
          <p:cNvPr id="7" name="Picture 6"/>
          <p:cNvPicPr>
            <a:picLocks noChangeAspect="1"/>
          </p:cNvPicPr>
          <p:nvPr/>
        </p:nvPicPr>
        <p:blipFill>
          <a:blip r:embed="rId6"/>
          <a:stretch>
            <a:fillRect/>
          </a:stretch>
        </p:blipFill>
        <p:spPr>
          <a:xfrm>
            <a:off x="4128839" y="2490347"/>
            <a:ext cx="4604201" cy="678094"/>
          </a:xfrm>
          <a:prstGeom prst="rect">
            <a:avLst/>
          </a:prstGeom>
        </p:spPr>
      </p:pic>
    </p:spTree>
    <p:extLst>
      <p:ext uri="{BB962C8B-B14F-4D97-AF65-F5344CB8AC3E}">
        <p14:creationId xmlns:p14="http://schemas.microsoft.com/office/powerpoint/2010/main" val="2542890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MATRIX CHAIN MULTIPLICATION </a:t>
            </a:r>
          </a:p>
        </p:txBody>
      </p:sp>
      <p:pic>
        <p:nvPicPr>
          <p:cNvPr id="2" name="Picture 1"/>
          <p:cNvPicPr>
            <a:picLocks noChangeAspect="1"/>
          </p:cNvPicPr>
          <p:nvPr/>
        </p:nvPicPr>
        <p:blipFill>
          <a:blip r:embed="rId6"/>
          <a:stretch>
            <a:fillRect/>
          </a:stretch>
        </p:blipFill>
        <p:spPr>
          <a:xfrm>
            <a:off x="1019408" y="791044"/>
            <a:ext cx="6943725" cy="4076700"/>
          </a:xfrm>
          <a:prstGeom prst="rect">
            <a:avLst/>
          </a:prstGeom>
        </p:spPr>
      </p:pic>
    </p:spTree>
    <p:extLst>
      <p:ext uri="{BB962C8B-B14F-4D97-AF65-F5344CB8AC3E}">
        <p14:creationId xmlns:p14="http://schemas.microsoft.com/office/powerpoint/2010/main" val="136595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465500" y="818450"/>
            <a:ext cx="8212950" cy="4062620"/>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IN" sz="1800" dirty="0">
                <a:solidFill>
                  <a:srgbClr val="666666"/>
                </a:solidFill>
                <a:latin typeface="Proxima Nova"/>
                <a:ea typeface="Proxima Nova"/>
                <a:cs typeface="Proxima Nova"/>
              </a:rPr>
              <a:t>Dynamic programming is a technique that breaks the problems into sub-problems, and saves the result for future purposes so that we do not need to compute the result again. </a:t>
            </a:r>
          </a:p>
          <a:p>
            <a:pPr marL="285750" indent="-285750" algn="just">
              <a:buFont typeface="Arial" panose="020B0604020202020204" pitchFamily="34" charset="0"/>
              <a:buChar char="•"/>
            </a:pPr>
            <a:endParaRPr lang="en-IN" sz="1800" dirty="0">
              <a:solidFill>
                <a:srgbClr val="666666"/>
              </a:solidFill>
              <a:latin typeface="Proxima Nova"/>
              <a:ea typeface="Proxima Nova"/>
              <a:cs typeface="Proxima Nova"/>
            </a:endParaRPr>
          </a:p>
          <a:p>
            <a:pPr marL="285750" indent="-285750" algn="just">
              <a:buFont typeface="Arial" panose="020B0604020202020204" pitchFamily="34" charset="0"/>
              <a:buChar char="•"/>
            </a:pPr>
            <a:r>
              <a:rPr lang="en-IN" sz="1800" dirty="0">
                <a:solidFill>
                  <a:srgbClr val="666666"/>
                </a:solidFill>
                <a:latin typeface="Proxima Nova"/>
                <a:ea typeface="Proxima Nova"/>
                <a:cs typeface="Proxima Nova"/>
              </a:rPr>
              <a:t>The </a:t>
            </a:r>
            <a:r>
              <a:rPr lang="en-IN" sz="1800" dirty="0" err="1">
                <a:solidFill>
                  <a:srgbClr val="666666"/>
                </a:solidFill>
                <a:latin typeface="Proxima Nova"/>
                <a:ea typeface="Proxima Nova"/>
                <a:cs typeface="Proxima Nova"/>
              </a:rPr>
              <a:t>subproblems</a:t>
            </a:r>
            <a:r>
              <a:rPr lang="en-IN" sz="1800" dirty="0">
                <a:solidFill>
                  <a:srgbClr val="666666"/>
                </a:solidFill>
                <a:latin typeface="Proxima Nova"/>
                <a:ea typeface="Proxima Nova"/>
                <a:cs typeface="Proxima Nova"/>
              </a:rPr>
              <a:t> are optimized to optimize the overall solution is known as </a:t>
            </a:r>
            <a:r>
              <a:rPr lang="en-IN" sz="1800" b="1" dirty="0">
                <a:solidFill>
                  <a:srgbClr val="666666"/>
                </a:solidFill>
                <a:latin typeface="Proxima Nova"/>
                <a:ea typeface="Proxima Nova"/>
                <a:cs typeface="Proxima Nova"/>
              </a:rPr>
              <a:t>optimal substructure property</a:t>
            </a:r>
            <a:r>
              <a:rPr lang="en-IN" sz="1800" dirty="0">
                <a:solidFill>
                  <a:srgbClr val="666666"/>
                </a:solidFill>
                <a:latin typeface="Proxima Nova"/>
                <a:ea typeface="Proxima Nova"/>
                <a:cs typeface="Proxima Nova"/>
              </a:rPr>
              <a:t>. </a:t>
            </a:r>
          </a:p>
          <a:p>
            <a:pPr marL="285750" indent="-285750" algn="just">
              <a:buFont typeface="Arial" panose="020B0604020202020204" pitchFamily="34" charset="0"/>
              <a:buChar char="•"/>
            </a:pPr>
            <a:endParaRPr lang="en-IN" sz="1800" dirty="0">
              <a:solidFill>
                <a:srgbClr val="666666"/>
              </a:solidFill>
              <a:latin typeface="Proxima Nova"/>
              <a:ea typeface="Proxima Nova"/>
              <a:cs typeface="Proxima Nova"/>
            </a:endParaRPr>
          </a:p>
          <a:p>
            <a:pPr marL="285750" indent="-285750" algn="just">
              <a:buFont typeface="Arial" panose="020B0604020202020204" pitchFamily="34" charset="0"/>
              <a:buChar char="•"/>
            </a:pPr>
            <a:r>
              <a:rPr lang="en-IN" sz="1800" dirty="0">
                <a:solidFill>
                  <a:srgbClr val="666666"/>
                </a:solidFill>
                <a:latin typeface="Proxima Nova"/>
                <a:ea typeface="Proxima Nova"/>
                <a:cs typeface="Proxima Nova"/>
              </a:rPr>
              <a:t>The main use of dynamic programming is to solve optimization problems. </a:t>
            </a:r>
          </a:p>
          <a:p>
            <a:pPr marL="285750" indent="-285750" algn="just">
              <a:buFont typeface="Arial" panose="020B0604020202020204" pitchFamily="34" charset="0"/>
              <a:buChar char="•"/>
            </a:pPr>
            <a:endParaRPr lang="en-IN" sz="1800" dirty="0">
              <a:solidFill>
                <a:srgbClr val="666666"/>
              </a:solidFill>
              <a:latin typeface="Proxima Nova"/>
              <a:ea typeface="Proxima Nova"/>
              <a:cs typeface="Proxima Nova"/>
            </a:endParaRPr>
          </a:p>
          <a:p>
            <a:pPr marL="285750" indent="-285750" algn="just">
              <a:buFont typeface="Arial" panose="020B0604020202020204" pitchFamily="34" charset="0"/>
              <a:buChar char="•"/>
            </a:pPr>
            <a:r>
              <a:rPr lang="en-IN" sz="1800" dirty="0">
                <a:solidFill>
                  <a:srgbClr val="666666"/>
                </a:solidFill>
                <a:latin typeface="Proxima Nova"/>
                <a:ea typeface="Proxima Nova"/>
                <a:cs typeface="Proxima Nova"/>
              </a:rPr>
              <a:t>Here, optimization problems mean that when we are trying to find out the minimum or the maximum solution of a problem. </a:t>
            </a:r>
          </a:p>
          <a:p>
            <a:pPr marL="285750" indent="-285750" algn="just">
              <a:buFont typeface="Arial" panose="020B0604020202020204" pitchFamily="34" charset="0"/>
              <a:buChar char="•"/>
            </a:pPr>
            <a:endParaRPr lang="en-IN" sz="1800" dirty="0">
              <a:solidFill>
                <a:srgbClr val="666666"/>
              </a:solidFill>
              <a:latin typeface="Proxima Nova"/>
              <a:ea typeface="Proxima Nova"/>
              <a:cs typeface="Proxima Nova"/>
            </a:endParaRPr>
          </a:p>
          <a:p>
            <a:pPr marL="285750" indent="-285750" algn="just">
              <a:buFont typeface="Arial" panose="020B0604020202020204" pitchFamily="34" charset="0"/>
              <a:buChar char="•"/>
            </a:pPr>
            <a:r>
              <a:rPr lang="en-IN" sz="1800" dirty="0">
                <a:solidFill>
                  <a:srgbClr val="666666"/>
                </a:solidFill>
                <a:latin typeface="Proxima Nova"/>
                <a:ea typeface="Proxima Nova"/>
                <a:cs typeface="Proxima Nova"/>
              </a:rPr>
              <a:t>The dynamic programming guarantees to find the optimal solution of a problem if the solution exists.</a:t>
            </a:r>
          </a:p>
        </p:txBody>
      </p:sp>
    </p:spTree>
    <p:extLst>
      <p:ext uri="{BB962C8B-B14F-4D97-AF65-F5344CB8AC3E}">
        <p14:creationId xmlns:p14="http://schemas.microsoft.com/office/powerpoint/2010/main" val="208283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MATRIX CHAIN MULTIPLICATION </a:t>
            </a:r>
          </a:p>
        </p:txBody>
      </p:sp>
      <p:pic>
        <p:nvPicPr>
          <p:cNvPr id="3" name="Picture 2"/>
          <p:cNvPicPr>
            <a:picLocks noChangeAspect="1"/>
          </p:cNvPicPr>
          <p:nvPr/>
        </p:nvPicPr>
        <p:blipFill>
          <a:blip r:embed="rId6"/>
          <a:stretch>
            <a:fillRect/>
          </a:stretch>
        </p:blipFill>
        <p:spPr>
          <a:xfrm>
            <a:off x="889358" y="686269"/>
            <a:ext cx="6943725" cy="4286250"/>
          </a:xfrm>
          <a:prstGeom prst="rect">
            <a:avLst/>
          </a:prstGeom>
        </p:spPr>
      </p:pic>
    </p:spTree>
    <p:extLst>
      <p:ext uri="{BB962C8B-B14F-4D97-AF65-F5344CB8AC3E}">
        <p14:creationId xmlns:p14="http://schemas.microsoft.com/office/powerpoint/2010/main" val="3390965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MATRIX CHAIN MULTIPLICATION </a:t>
            </a:r>
          </a:p>
        </p:txBody>
      </p:sp>
      <p:pic>
        <p:nvPicPr>
          <p:cNvPr id="2" name="Picture 1"/>
          <p:cNvPicPr>
            <a:picLocks noChangeAspect="1"/>
          </p:cNvPicPr>
          <p:nvPr/>
        </p:nvPicPr>
        <p:blipFill>
          <a:blip r:embed="rId6"/>
          <a:stretch>
            <a:fillRect/>
          </a:stretch>
        </p:blipFill>
        <p:spPr>
          <a:xfrm>
            <a:off x="831779" y="1081074"/>
            <a:ext cx="6781800" cy="2981325"/>
          </a:xfrm>
          <a:prstGeom prst="rect">
            <a:avLst/>
          </a:prstGeom>
        </p:spPr>
      </p:pic>
    </p:spTree>
    <p:extLst>
      <p:ext uri="{BB962C8B-B14F-4D97-AF65-F5344CB8AC3E}">
        <p14:creationId xmlns:p14="http://schemas.microsoft.com/office/powerpoint/2010/main" val="27002150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MATRIX CHAIN MULTIPLICATION </a:t>
            </a:r>
          </a:p>
        </p:txBody>
      </p:sp>
      <p:pic>
        <p:nvPicPr>
          <p:cNvPr id="3" name="Picture 2"/>
          <p:cNvPicPr>
            <a:picLocks noChangeAspect="1"/>
          </p:cNvPicPr>
          <p:nvPr/>
        </p:nvPicPr>
        <p:blipFill>
          <a:blip r:embed="rId6"/>
          <a:stretch>
            <a:fillRect/>
          </a:stretch>
        </p:blipFill>
        <p:spPr>
          <a:xfrm>
            <a:off x="1751209" y="817718"/>
            <a:ext cx="4819650" cy="3762375"/>
          </a:xfrm>
          <a:prstGeom prst="rect">
            <a:avLst/>
          </a:prstGeom>
        </p:spPr>
      </p:pic>
    </p:spTree>
    <p:extLst>
      <p:ext uri="{BB962C8B-B14F-4D97-AF65-F5344CB8AC3E}">
        <p14:creationId xmlns:p14="http://schemas.microsoft.com/office/powerpoint/2010/main" val="3543861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MATRIX CHAIN MULTIPLICATION </a:t>
            </a:r>
          </a:p>
        </p:txBody>
      </p:sp>
      <p:pic>
        <p:nvPicPr>
          <p:cNvPr id="2" name="Picture 1"/>
          <p:cNvPicPr>
            <a:picLocks noChangeAspect="1"/>
          </p:cNvPicPr>
          <p:nvPr/>
        </p:nvPicPr>
        <p:blipFill>
          <a:blip r:embed="rId6"/>
          <a:stretch>
            <a:fillRect/>
          </a:stretch>
        </p:blipFill>
        <p:spPr>
          <a:xfrm>
            <a:off x="1914206" y="1117889"/>
            <a:ext cx="4819650" cy="3133725"/>
          </a:xfrm>
          <a:prstGeom prst="rect">
            <a:avLst/>
          </a:prstGeom>
        </p:spPr>
      </p:pic>
    </p:spTree>
    <p:extLst>
      <p:ext uri="{BB962C8B-B14F-4D97-AF65-F5344CB8AC3E}">
        <p14:creationId xmlns:p14="http://schemas.microsoft.com/office/powerpoint/2010/main" val="901486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LONGEST COMMON SUBSEQUENCE </a:t>
            </a:r>
          </a:p>
        </p:txBody>
      </p:sp>
      <p:sp>
        <p:nvSpPr>
          <p:cNvPr id="99" name="Google Shape;99;p17"/>
          <p:cNvSpPr txBox="1"/>
          <p:nvPr/>
        </p:nvSpPr>
        <p:spPr>
          <a:xfrm>
            <a:off x="290604" y="817718"/>
            <a:ext cx="8483526" cy="3139291"/>
          </a:xfrm>
          <a:prstGeom prst="rect">
            <a:avLst/>
          </a:prstGeom>
          <a:noFill/>
          <a:ln>
            <a:noFill/>
          </a:ln>
        </p:spPr>
        <p:txBody>
          <a:bodyPr spcFirstLastPara="1" wrap="square" lIns="91425" tIns="91425" rIns="91425" bIns="91425" anchor="t" anchorCtr="0">
            <a:spAutoFit/>
          </a:bodyPr>
          <a:lstStyle/>
          <a:p>
            <a:pPr algn="just"/>
            <a:endParaRPr lang="en-IN" sz="1600" b="1" dirty="0">
              <a:latin typeface="Proxima Nova" panose="020B0604020202020204" charset="0"/>
            </a:endParaRPr>
          </a:p>
          <a:p>
            <a:pPr algn="just"/>
            <a:r>
              <a:rPr lang="en-IN" sz="1600" b="1" dirty="0">
                <a:latin typeface="Proxima Nova" panose="020B0604020202020204" charset="0"/>
              </a:rPr>
              <a:t>Longest Common Subsequence Problem: </a:t>
            </a:r>
          </a:p>
          <a:p>
            <a:pPr algn="just"/>
            <a:r>
              <a:rPr lang="en-IN" sz="1600" dirty="0">
                <a:latin typeface="Proxima Nova" panose="020B0604020202020204" charset="0"/>
              </a:rPr>
              <a:t>Let A = &lt; a1, a2, a3 …an&gt; and B = &lt; b1, b2, b3 …</a:t>
            </a:r>
            <a:r>
              <a:rPr lang="en-IN" sz="1600" dirty="0" err="1">
                <a:latin typeface="Proxima Nova" panose="020B0604020202020204" charset="0"/>
              </a:rPr>
              <a:t>bm</a:t>
            </a:r>
            <a:r>
              <a:rPr lang="en-IN" sz="1600" dirty="0">
                <a:latin typeface="Proxima Nova" panose="020B0604020202020204" charset="0"/>
              </a:rPr>
              <a:t>&gt; be two strings over an alphabets. Then B is subsequence of A, if B can be generated by striking out some elements from A.</a:t>
            </a: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r>
              <a:rPr lang="en-IN" sz="1600" dirty="0">
                <a:latin typeface="Proxima Nova" panose="020B0604020202020204" charset="0"/>
              </a:rPr>
              <a:t>By subsequence, we mean that the values must occur in the </a:t>
            </a:r>
            <a:r>
              <a:rPr lang="en-IN" sz="1600" b="1" dirty="0">
                <a:latin typeface="Proxima Nova" panose="020B0604020202020204" charset="0"/>
              </a:rPr>
              <a:t>order of the sequence</a:t>
            </a:r>
            <a:r>
              <a:rPr lang="en-IN" sz="1600" dirty="0">
                <a:latin typeface="Proxima Nova" panose="020B0604020202020204" charset="0"/>
              </a:rPr>
              <a:t>, but they need </a:t>
            </a:r>
            <a:r>
              <a:rPr lang="en-IN" sz="1600" b="1" dirty="0">
                <a:latin typeface="Proxima Nova" panose="020B0604020202020204" charset="0"/>
              </a:rPr>
              <a:t>not be consecutive</a:t>
            </a:r>
            <a:r>
              <a:rPr lang="en-IN" sz="1600" dirty="0">
                <a:latin typeface="Proxima Nova" panose="020B0604020202020204" charset="0"/>
              </a:rPr>
              <a:t>.</a:t>
            </a: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r>
              <a:rPr lang="en-IN" sz="1600" dirty="0">
                <a:latin typeface="Proxima Nova" panose="020B0604020202020204" charset="0"/>
              </a:rPr>
              <a:t>If A = &lt; X, </a:t>
            </a:r>
            <a:r>
              <a:rPr lang="en-IN" sz="1600" dirty="0">
                <a:solidFill>
                  <a:srgbClr val="FF0000"/>
                </a:solidFill>
                <a:latin typeface="Proxima Nova" panose="020B0604020202020204" charset="0"/>
              </a:rPr>
              <a:t>Y</a:t>
            </a:r>
            <a:r>
              <a:rPr lang="en-IN" sz="1600" dirty="0">
                <a:latin typeface="Proxima Nova" panose="020B0604020202020204" charset="0"/>
              </a:rPr>
              <a:t>, X, </a:t>
            </a:r>
            <a:r>
              <a:rPr lang="en-IN" sz="1600" dirty="0">
                <a:solidFill>
                  <a:srgbClr val="FF0000"/>
                </a:solidFill>
                <a:latin typeface="Proxima Nova" panose="020B0604020202020204" charset="0"/>
              </a:rPr>
              <a:t>X, Z</a:t>
            </a:r>
            <a:r>
              <a:rPr lang="en-IN" sz="1600" dirty="0">
                <a:latin typeface="Proxima Nova" panose="020B0604020202020204" charset="0"/>
              </a:rPr>
              <a:t>, Y, X &gt; and B = &lt; X, X, Y, X &gt; then by deleting A[2], A[4] and A[5] from A, we can derive B. So B is the subsequence of A.</a:t>
            </a:r>
          </a:p>
        </p:txBody>
      </p:sp>
    </p:spTree>
    <p:extLst>
      <p:ext uri="{BB962C8B-B14F-4D97-AF65-F5344CB8AC3E}">
        <p14:creationId xmlns:p14="http://schemas.microsoft.com/office/powerpoint/2010/main" val="3264197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LONGEST COMMON SUBSEQUENCE </a:t>
            </a:r>
          </a:p>
        </p:txBody>
      </p:sp>
      <p:sp>
        <p:nvSpPr>
          <p:cNvPr id="99" name="Google Shape;99;p17"/>
          <p:cNvSpPr txBox="1"/>
          <p:nvPr/>
        </p:nvSpPr>
        <p:spPr>
          <a:xfrm>
            <a:off x="290604" y="817718"/>
            <a:ext cx="8483526" cy="3139291"/>
          </a:xfrm>
          <a:prstGeom prst="rect">
            <a:avLst/>
          </a:prstGeom>
          <a:noFill/>
          <a:ln>
            <a:noFill/>
          </a:ln>
        </p:spPr>
        <p:txBody>
          <a:bodyPr spcFirstLastPara="1" wrap="square" lIns="91425" tIns="91425" rIns="91425" bIns="91425" anchor="t" anchorCtr="0">
            <a:spAutoFit/>
          </a:bodyPr>
          <a:lstStyle/>
          <a:p>
            <a:pPr algn="just"/>
            <a:r>
              <a:rPr lang="en-IN" sz="1600" dirty="0">
                <a:latin typeface="Proxima Nova" panose="020B0604020202020204" charset="0"/>
              </a:rPr>
              <a:t>The common subsequence of A and B is the subsequence that can be generated by striking some characters from A and B both. </a:t>
            </a:r>
          </a:p>
          <a:p>
            <a:pPr algn="just"/>
            <a:endParaRPr lang="en-IN" sz="1600" dirty="0">
              <a:latin typeface="Proxima Nova" panose="020B0604020202020204" charset="0"/>
            </a:endParaRPr>
          </a:p>
          <a:p>
            <a:pPr algn="just"/>
            <a:r>
              <a:rPr lang="en-IN" sz="1600" dirty="0">
                <a:latin typeface="Proxima Nova" panose="020B0604020202020204" charset="0"/>
              </a:rPr>
              <a:t>If A = {a, b, a, c, b, c, b} and B = {a, b, c, b, b, a, c}, then the sequence {a, c}, {a, b, c}, {a, c, c}, {a, b, c, b} etc. are common </a:t>
            </a:r>
            <a:r>
              <a:rPr lang="en-IN" sz="1600" dirty="0" err="1">
                <a:latin typeface="Proxima Nova" panose="020B0604020202020204" charset="0"/>
              </a:rPr>
              <a:t>subsequences</a:t>
            </a:r>
            <a:r>
              <a:rPr lang="en-IN" sz="1600" dirty="0">
                <a:latin typeface="Proxima Nova" panose="020B0604020202020204" charset="0"/>
              </a:rPr>
              <a:t> of A and B, but {a, b, c, b, a} is not. </a:t>
            </a:r>
          </a:p>
          <a:p>
            <a:pPr algn="just"/>
            <a:endParaRPr lang="en-IN" sz="1600" dirty="0">
              <a:latin typeface="Proxima Nova" panose="020B0604020202020204" charset="0"/>
            </a:endParaRPr>
          </a:p>
          <a:p>
            <a:pPr algn="just"/>
            <a:r>
              <a:rPr lang="en-IN" sz="1600" dirty="0">
                <a:latin typeface="Proxima Nova" panose="020B0604020202020204" charset="0"/>
              </a:rPr>
              <a:t>{a, b, c, b, a} is a subsequence of B but it is not a subsequence of A. </a:t>
            </a:r>
          </a:p>
          <a:p>
            <a:pPr algn="just"/>
            <a:endParaRPr lang="en-IN" sz="1600" dirty="0">
              <a:latin typeface="Proxima Nova" panose="020B0604020202020204" charset="0"/>
            </a:endParaRPr>
          </a:p>
          <a:p>
            <a:pPr algn="just"/>
            <a:r>
              <a:rPr lang="en-IN" sz="1600" dirty="0">
                <a:latin typeface="Proxima Nova" panose="020B0604020202020204" charset="0"/>
              </a:rPr>
              <a:t>String of length m has </a:t>
            </a:r>
            <a:r>
              <a:rPr lang="en-IN" sz="1600" dirty="0"/>
              <a:t>2</a:t>
            </a:r>
            <a:r>
              <a:rPr lang="en-IN" sz="1600" baseline="30000" dirty="0"/>
              <a:t>m</a:t>
            </a:r>
            <a:r>
              <a:rPr lang="en-IN" sz="1600" dirty="0">
                <a:latin typeface="Proxima Nova" panose="020B0604020202020204" charset="0"/>
              </a:rPr>
              <a:t> </a:t>
            </a:r>
            <a:r>
              <a:rPr lang="en-IN" sz="1600" dirty="0" err="1">
                <a:latin typeface="Proxima Nova" panose="020B0604020202020204" charset="0"/>
              </a:rPr>
              <a:t>subsequences</a:t>
            </a:r>
            <a:r>
              <a:rPr lang="en-IN" sz="1600" dirty="0">
                <a:latin typeface="Proxima Nova" panose="020B0604020202020204" charset="0"/>
              </a:rPr>
              <a:t>. So finding the longest common </a:t>
            </a:r>
            <a:r>
              <a:rPr lang="en-IN" sz="1600" dirty="0" err="1">
                <a:latin typeface="Proxima Nova" panose="020B0604020202020204" charset="0"/>
              </a:rPr>
              <a:t>subsequences</a:t>
            </a:r>
            <a:r>
              <a:rPr lang="en-IN" sz="1600" dirty="0">
                <a:latin typeface="Proxima Nova" panose="020B0604020202020204" charset="0"/>
              </a:rPr>
              <a:t> using the brute force approach takes exponential time. </a:t>
            </a:r>
          </a:p>
          <a:p>
            <a:pPr algn="just"/>
            <a:endParaRPr lang="en-IN" sz="1600" dirty="0">
              <a:latin typeface="Proxima Nova" panose="020B0604020202020204" charset="0"/>
            </a:endParaRPr>
          </a:p>
          <a:p>
            <a:pPr algn="just"/>
            <a:r>
              <a:rPr lang="en-IN" sz="1600" dirty="0">
                <a:latin typeface="Proxima Nova" panose="020B0604020202020204" charset="0"/>
              </a:rPr>
              <a:t>Such algorithms are practically not useful for long sequences.</a:t>
            </a:r>
          </a:p>
        </p:txBody>
      </p:sp>
    </p:spTree>
    <p:extLst>
      <p:ext uri="{BB962C8B-B14F-4D97-AF65-F5344CB8AC3E}">
        <p14:creationId xmlns:p14="http://schemas.microsoft.com/office/powerpoint/2010/main" val="3436573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LONGEST COMMON SUBSEQUENCE </a:t>
            </a:r>
          </a:p>
        </p:txBody>
      </p:sp>
      <p:sp>
        <p:nvSpPr>
          <p:cNvPr id="99" name="Google Shape;99;p17"/>
          <p:cNvSpPr txBox="1"/>
          <p:nvPr/>
        </p:nvSpPr>
        <p:spPr>
          <a:xfrm>
            <a:off x="290604" y="817718"/>
            <a:ext cx="8483526" cy="3139291"/>
          </a:xfrm>
          <a:prstGeom prst="rect">
            <a:avLst/>
          </a:prstGeom>
          <a:noFill/>
          <a:ln>
            <a:noFill/>
          </a:ln>
        </p:spPr>
        <p:txBody>
          <a:bodyPr spcFirstLastPara="1" wrap="square" lIns="91425" tIns="91425" rIns="91425" bIns="91425" anchor="t" anchorCtr="0">
            <a:spAutoFit/>
          </a:bodyPr>
          <a:lstStyle/>
          <a:p>
            <a:pPr algn="just"/>
            <a:r>
              <a:rPr lang="en-IN" sz="1600" dirty="0">
                <a:latin typeface="Proxima Nova" panose="020B0604020202020204" charset="0"/>
              </a:rPr>
              <a:t>The common subsequence of A and B is the subsequence that can be generated by striking some characters from A and B both. </a:t>
            </a:r>
          </a:p>
          <a:p>
            <a:pPr algn="just"/>
            <a:endParaRPr lang="en-IN" sz="1600" dirty="0">
              <a:latin typeface="Proxima Nova" panose="020B0604020202020204" charset="0"/>
            </a:endParaRPr>
          </a:p>
          <a:p>
            <a:pPr algn="just"/>
            <a:r>
              <a:rPr lang="en-IN" sz="1600" dirty="0">
                <a:latin typeface="Proxima Nova" panose="020B0604020202020204" charset="0"/>
              </a:rPr>
              <a:t>If A = {a, b, a, c, b, c, b} and B = {a, b, c, b, b, a, c}, then the sequence {a, c}, {a, b, c}, {a, c, c}, {a, b, c, b} etc. are common </a:t>
            </a:r>
            <a:r>
              <a:rPr lang="en-IN" sz="1600" dirty="0" err="1">
                <a:latin typeface="Proxima Nova" panose="020B0604020202020204" charset="0"/>
              </a:rPr>
              <a:t>subsequences</a:t>
            </a:r>
            <a:r>
              <a:rPr lang="en-IN" sz="1600" dirty="0">
                <a:latin typeface="Proxima Nova" panose="020B0604020202020204" charset="0"/>
              </a:rPr>
              <a:t> of A and B, but {a, b, c, b, a} is not. </a:t>
            </a:r>
          </a:p>
          <a:p>
            <a:pPr algn="just"/>
            <a:endParaRPr lang="en-IN" sz="1600" dirty="0">
              <a:latin typeface="Proxima Nova" panose="020B0604020202020204" charset="0"/>
            </a:endParaRPr>
          </a:p>
          <a:p>
            <a:pPr algn="just"/>
            <a:r>
              <a:rPr lang="en-IN" sz="1600" dirty="0">
                <a:latin typeface="Proxima Nova" panose="020B0604020202020204" charset="0"/>
              </a:rPr>
              <a:t>{a, b, c, b, a} is a subsequence of B but it is not a subsequence of A. </a:t>
            </a:r>
          </a:p>
          <a:p>
            <a:pPr algn="just"/>
            <a:endParaRPr lang="en-IN" sz="1600" dirty="0">
              <a:latin typeface="Proxima Nova" panose="020B0604020202020204" charset="0"/>
            </a:endParaRPr>
          </a:p>
          <a:p>
            <a:pPr algn="just"/>
            <a:r>
              <a:rPr lang="en-IN" sz="1600" dirty="0">
                <a:latin typeface="Proxima Nova" panose="020B0604020202020204" charset="0"/>
              </a:rPr>
              <a:t>String of length m has </a:t>
            </a:r>
            <a:r>
              <a:rPr lang="en-IN" sz="1600" dirty="0"/>
              <a:t>2</a:t>
            </a:r>
            <a:r>
              <a:rPr lang="en-IN" sz="1600" baseline="30000" dirty="0"/>
              <a:t>m</a:t>
            </a:r>
            <a:r>
              <a:rPr lang="en-IN" sz="1600" dirty="0">
                <a:latin typeface="Proxima Nova" panose="020B0604020202020204" charset="0"/>
              </a:rPr>
              <a:t> </a:t>
            </a:r>
            <a:r>
              <a:rPr lang="en-IN" sz="1600" dirty="0" err="1">
                <a:latin typeface="Proxima Nova" panose="020B0604020202020204" charset="0"/>
              </a:rPr>
              <a:t>subsequences</a:t>
            </a:r>
            <a:r>
              <a:rPr lang="en-IN" sz="1600" dirty="0">
                <a:latin typeface="Proxima Nova" panose="020B0604020202020204" charset="0"/>
              </a:rPr>
              <a:t>. So finding the longest common </a:t>
            </a:r>
            <a:r>
              <a:rPr lang="en-IN" sz="1600" dirty="0" err="1">
                <a:latin typeface="Proxima Nova" panose="020B0604020202020204" charset="0"/>
              </a:rPr>
              <a:t>subsequences</a:t>
            </a:r>
            <a:r>
              <a:rPr lang="en-IN" sz="1600" dirty="0">
                <a:latin typeface="Proxima Nova" panose="020B0604020202020204" charset="0"/>
              </a:rPr>
              <a:t> using the brute force approach takes exponential time. </a:t>
            </a:r>
          </a:p>
          <a:p>
            <a:pPr algn="just"/>
            <a:endParaRPr lang="en-IN" sz="1600" dirty="0">
              <a:latin typeface="Proxima Nova" panose="020B0604020202020204" charset="0"/>
            </a:endParaRPr>
          </a:p>
          <a:p>
            <a:pPr algn="just"/>
            <a:r>
              <a:rPr lang="en-IN" sz="1600" dirty="0">
                <a:latin typeface="Proxima Nova" panose="020B0604020202020204" charset="0"/>
              </a:rPr>
              <a:t>Such algorithms are practically not useful for long sequences.</a:t>
            </a:r>
          </a:p>
        </p:txBody>
      </p:sp>
    </p:spTree>
    <p:extLst>
      <p:ext uri="{BB962C8B-B14F-4D97-AF65-F5344CB8AC3E}">
        <p14:creationId xmlns:p14="http://schemas.microsoft.com/office/powerpoint/2010/main" val="16543962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sp>
        <p:nvSpPr>
          <p:cNvPr id="99" name="Google Shape;99;p17"/>
          <p:cNvSpPr txBox="1"/>
          <p:nvPr/>
        </p:nvSpPr>
        <p:spPr>
          <a:xfrm>
            <a:off x="290604" y="817718"/>
            <a:ext cx="8483526" cy="3857436"/>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IN" sz="1600" dirty="0">
                <a:latin typeface="Proxima Nova" panose="020B0604020202020204" charset="0"/>
              </a:rPr>
              <a:t>Assembly line scheduling is a manufacturing problem. In automobile industries, assembly lines are used to transfer parts from one station to another.</a:t>
            </a:r>
          </a:p>
          <a:p>
            <a:pPr marL="285750" indent="-285750" algn="just">
              <a:buFont typeface="Arial" panose="020B0604020202020204" pitchFamily="34" charset="0"/>
              <a:buChar char="•"/>
            </a:pPr>
            <a:endParaRPr lang="en-IN" sz="1600" dirty="0">
              <a:latin typeface="Proxima Nova" panose="020B0604020202020204" charset="0"/>
            </a:endParaRPr>
          </a:p>
          <a:p>
            <a:pPr marL="285750" indent="-285750" algn="just">
              <a:buFont typeface="Arial" panose="020B0604020202020204" pitchFamily="34" charset="0"/>
              <a:buChar char="•"/>
            </a:pPr>
            <a:r>
              <a:rPr lang="en-IN" sz="1600" dirty="0">
                <a:latin typeface="Proxima Nova" panose="020B0604020202020204" charset="0"/>
              </a:rPr>
              <a:t>The main goal of solving the Assembly Line Scheduling problem is to determine which stations to choose from line 1 and which to choose from line 2 in order to minimize assembly time.</a:t>
            </a:r>
          </a:p>
          <a:p>
            <a:pPr marL="285750" indent="-285750" algn="just">
              <a:buFont typeface="Arial" panose="020B0604020202020204" pitchFamily="34" charset="0"/>
              <a:buChar char="•"/>
            </a:pPr>
            <a:endParaRPr lang="en-IN" sz="1600" dirty="0">
              <a:latin typeface="Proxima Nova" panose="020B0604020202020204" charset="0"/>
            </a:endParaRPr>
          </a:p>
          <a:p>
            <a:pPr marL="285750" indent="-285750" algn="just">
              <a:buFont typeface="Arial" panose="020B0604020202020204" pitchFamily="34" charset="0"/>
              <a:buChar char="•"/>
            </a:pPr>
            <a:r>
              <a:rPr lang="en-IN" sz="1600" dirty="0">
                <a:latin typeface="Proxima Nova" panose="020B0604020202020204" charset="0"/>
              </a:rPr>
              <a:t>A car factory has two assembly lines, each with n stations. A station is denoted by </a:t>
            </a:r>
            <a:r>
              <a:rPr lang="en-IN" sz="1800" b="1" dirty="0" err="1">
                <a:latin typeface="Proxima Nova" panose="020B0604020202020204" charset="0"/>
              </a:rPr>
              <a:t>S</a:t>
            </a:r>
            <a:r>
              <a:rPr lang="en-IN" sz="1100" b="1" dirty="0" err="1">
                <a:latin typeface="Proxima Nova" panose="020B0604020202020204" charset="0"/>
              </a:rPr>
              <a:t>i,j</a:t>
            </a:r>
            <a:r>
              <a:rPr lang="en-IN" sz="1600" dirty="0"/>
              <a:t> </a:t>
            </a:r>
            <a:r>
              <a:rPr lang="en-IN" sz="1600" dirty="0">
                <a:latin typeface="Proxima Nova" panose="020B0604020202020204" charset="0"/>
              </a:rPr>
              <a:t>where </a:t>
            </a:r>
            <a:r>
              <a:rPr lang="en-IN" sz="1600" dirty="0" err="1">
                <a:latin typeface="Proxima Nova" panose="020B0604020202020204" charset="0"/>
              </a:rPr>
              <a:t>i</a:t>
            </a:r>
            <a:r>
              <a:rPr lang="en-IN" sz="1600" dirty="0">
                <a:latin typeface="Proxima Nova" panose="020B0604020202020204" charset="0"/>
              </a:rPr>
              <a:t> is either 1 or 2 and indicates the assembly line the station is on, and j indicates the number of the station.</a:t>
            </a:r>
          </a:p>
          <a:p>
            <a:pPr marL="285750" indent="-285750" algn="just">
              <a:buFont typeface="Arial" panose="020B0604020202020204" pitchFamily="34" charset="0"/>
              <a:buChar char="•"/>
            </a:pPr>
            <a:endParaRPr lang="en-IN" sz="1600" dirty="0">
              <a:latin typeface="Proxima Nova" panose="020B0604020202020204" charset="0"/>
            </a:endParaRPr>
          </a:p>
          <a:p>
            <a:pPr marL="285750" indent="-285750" algn="just">
              <a:buFont typeface="Arial" panose="020B0604020202020204" pitchFamily="34" charset="0"/>
              <a:buChar char="•"/>
            </a:pPr>
            <a:r>
              <a:rPr lang="en-IN" sz="1600" dirty="0">
                <a:latin typeface="Proxima Nova" panose="020B0604020202020204" charset="0"/>
              </a:rPr>
              <a:t>The time taken per station is denoted by </a:t>
            </a:r>
            <a:r>
              <a:rPr lang="en-IN" sz="1800" b="1" dirty="0" err="1"/>
              <a:t>a</a:t>
            </a:r>
            <a:r>
              <a:rPr lang="en-IN" sz="1600" b="1" baseline="-25000" dirty="0" err="1"/>
              <a:t>i,j</a:t>
            </a:r>
            <a:endParaRPr lang="en-IN" sz="1600" b="1" baseline="-25000" dirty="0"/>
          </a:p>
          <a:p>
            <a:pPr marL="285750" indent="-285750" algn="just">
              <a:buFont typeface="Arial" panose="020B0604020202020204" pitchFamily="34" charset="0"/>
              <a:buChar char="•"/>
            </a:pPr>
            <a:endParaRPr lang="en-IN" sz="1600" b="1" baseline="-25000" dirty="0">
              <a:latin typeface="Proxima Nova" panose="020B0604020202020204" charset="0"/>
            </a:endParaRPr>
          </a:p>
          <a:p>
            <a:pPr marL="285750" indent="-285750" algn="just">
              <a:buFont typeface="Arial" panose="020B0604020202020204" pitchFamily="34" charset="0"/>
              <a:buChar char="•"/>
            </a:pPr>
            <a:r>
              <a:rPr lang="en-IN" sz="1600" dirty="0">
                <a:latin typeface="Proxima Nova" panose="020B0604020202020204" charset="0"/>
              </a:rPr>
              <a:t>Each station is dedicated to some sort of work like engine fitting, body fitting, light fitting, seats, painting, and so on. </a:t>
            </a:r>
          </a:p>
        </p:txBody>
      </p:sp>
    </p:spTree>
    <p:extLst>
      <p:ext uri="{BB962C8B-B14F-4D97-AF65-F5344CB8AC3E}">
        <p14:creationId xmlns:p14="http://schemas.microsoft.com/office/powerpoint/2010/main" val="25557087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sp>
        <p:nvSpPr>
          <p:cNvPr id="99" name="Google Shape;99;p17"/>
          <p:cNvSpPr txBox="1"/>
          <p:nvPr/>
        </p:nvSpPr>
        <p:spPr>
          <a:xfrm>
            <a:off x="205482" y="688218"/>
            <a:ext cx="8794679" cy="4062620"/>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IN" sz="1600" dirty="0">
                <a:latin typeface="Proxima Nova" panose="020B0604020202020204" charset="0"/>
              </a:rPr>
              <a:t>So, a car chassis must pass through each of the n stations in order before exiting the factory. </a:t>
            </a:r>
          </a:p>
          <a:p>
            <a:pPr marL="285750" indent="-285750" algn="just">
              <a:buFont typeface="Arial" panose="020B0604020202020204" pitchFamily="34" charset="0"/>
              <a:buChar char="•"/>
            </a:pPr>
            <a:endParaRPr lang="en-IN" sz="1600" dirty="0">
              <a:latin typeface="Proxima Nova" panose="020B0604020202020204" charset="0"/>
            </a:endParaRPr>
          </a:p>
          <a:p>
            <a:pPr marL="285750" indent="-285750" algn="just">
              <a:buFont typeface="Arial" panose="020B0604020202020204" pitchFamily="34" charset="0"/>
              <a:buChar char="•"/>
            </a:pPr>
            <a:r>
              <a:rPr lang="en-IN" sz="1600" dirty="0">
                <a:latin typeface="Proxima Nova" panose="020B0604020202020204" charset="0"/>
              </a:rPr>
              <a:t>The parallel stations of the two assembly lines perform the same task. </a:t>
            </a:r>
          </a:p>
          <a:p>
            <a:pPr marL="285750" indent="-285750" algn="just">
              <a:buFont typeface="Arial" panose="020B0604020202020204" pitchFamily="34" charset="0"/>
              <a:buChar char="•"/>
            </a:pPr>
            <a:endParaRPr lang="en-IN" sz="1600" dirty="0">
              <a:latin typeface="Proxima Nova" panose="020B0604020202020204" charset="0"/>
            </a:endParaRPr>
          </a:p>
          <a:p>
            <a:pPr marL="285750" indent="-285750" algn="just">
              <a:buFont typeface="Arial" panose="020B0604020202020204" pitchFamily="34" charset="0"/>
              <a:buChar char="•"/>
            </a:pPr>
            <a:r>
              <a:rPr lang="en-IN" sz="1600" dirty="0">
                <a:latin typeface="Proxima Nova" panose="020B0604020202020204" charset="0"/>
              </a:rPr>
              <a:t>After it passes through station </a:t>
            </a:r>
            <a:r>
              <a:rPr lang="en-IN" sz="1800" b="1" dirty="0" err="1">
                <a:latin typeface="Proxima Nova" panose="020B0604020202020204" charset="0"/>
              </a:rPr>
              <a:t>S</a:t>
            </a:r>
            <a:r>
              <a:rPr lang="en-IN" b="1" dirty="0" err="1">
                <a:latin typeface="Proxima Nova" panose="020B0604020202020204" charset="0"/>
              </a:rPr>
              <a:t>i,j</a:t>
            </a:r>
            <a:r>
              <a:rPr lang="en-IN" sz="2000" b="1" dirty="0">
                <a:latin typeface="Proxima Nova" panose="020B0604020202020204" charset="0"/>
              </a:rPr>
              <a:t>,</a:t>
            </a:r>
            <a:r>
              <a:rPr lang="en-IN" sz="1600" dirty="0">
                <a:latin typeface="Proxima Nova" panose="020B0604020202020204" charset="0"/>
              </a:rPr>
              <a:t> it will continue to station </a:t>
            </a:r>
            <a:r>
              <a:rPr lang="en-IN" sz="1800" b="1" dirty="0">
                <a:latin typeface="Proxima Nova" panose="020B0604020202020204" charset="0"/>
              </a:rPr>
              <a:t>S</a:t>
            </a:r>
            <a:r>
              <a:rPr lang="en-IN" b="1" dirty="0">
                <a:latin typeface="Proxima Nova" panose="020B0604020202020204" charset="0"/>
              </a:rPr>
              <a:t>i,j+1</a:t>
            </a:r>
            <a:r>
              <a:rPr lang="en-IN" sz="1600" dirty="0">
                <a:latin typeface="Proxima Nova" panose="020B0604020202020204" charset="0"/>
              </a:rPr>
              <a:t> unless it decides to transfer to the other line. </a:t>
            </a:r>
          </a:p>
          <a:p>
            <a:pPr marL="285750" indent="-285750" algn="just">
              <a:buFont typeface="Arial" panose="020B0604020202020204" pitchFamily="34" charset="0"/>
              <a:buChar char="•"/>
            </a:pPr>
            <a:endParaRPr lang="en-IN" sz="1600" dirty="0">
              <a:latin typeface="Proxima Nova" panose="020B0604020202020204" charset="0"/>
            </a:endParaRPr>
          </a:p>
          <a:p>
            <a:pPr marL="285750" indent="-285750" algn="just">
              <a:buFont typeface="Arial" panose="020B0604020202020204" pitchFamily="34" charset="0"/>
              <a:buChar char="•"/>
            </a:pPr>
            <a:r>
              <a:rPr lang="en-IN" sz="1600" dirty="0">
                <a:latin typeface="Proxima Nova" panose="020B0604020202020204" charset="0"/>
              </a:rPr>
              <a:t>Continuing on the same line incurs no extra cost, but transferring from line </a:t>
            </a:r>
            <a:r>
              <a:rPr lang="en-IN" sz="1600" dirty="0" err="1">
                <a:latin typeface="Proxima Nova" panose="020B0604020202020204" charset="0"/>
              </a:rPr>
              <a:t>i</a:t>
            </a:r>
            <a:r>
              <a:rPr lang="en-IN" sz="1600" dirty="0">
                <a:latin typeface="Proxima Nova" panose="020B0604020202020204" charset="0"/>
              </a:rPr>
              <a:t> at station j – 1 to station j on the other line takes time </a:t>
            </a:r>
            <a:r>
              <a:rPr lang="en-IN" sz="2000" b="1" dirty="0" err="1">
                <a:latin typeface="Proxima Nova" panose="020B0604020202020204" charset="0"/>
              </a:rPr>
              <a:t>t</a:t>
            </a:r>
            <a:r>
              <a:rPr lang="en-IN" sz="1200" b="1" dirty="0" err="1">
                <a:latin typeface="Proxima Nova" panose="020B0604020202020204" charset="0"/>
              </a:rPr>
              <a:t>i,j</a:t>
            </a:r>
            <a:r>
              <a:rPr lang="en-IN" sz="1600" dirty="0">
                <a:latin typeface="Proxima Nova" panose="020B0604020202020204" charset="0"/>
              </a:rPr>
              <a:t> </a:t>
            </a:r>
          </a:p>
          <a:p>
            <a:pPr marL="285750" indent="-285750" algn="just">
              <a:buFont typeface="Arial" panose="020B0604020202020204" pitchFamily="34" charset="0"/>
              <a:buChar char="•"/>
            </a:pPr>
            <a:endParaRPr lang="en-IN" sz="1600" dirty="0">
              <a:latin typeface="Proxima Nova" panose="020B0604020202020204" charset="0"/>
            </a:endParaRPr>
          </a:p>
          <a:p>
            <a:pPr marL="285750" indent="-285750" algn="just">
              <a:buFont typeface="Arial" panose="020B0604020202020204" pitchFamily="34" charset="0"/>
              <a:buChar char="•"/>
            </a:pPr>
            <a:r>
              <a:rPr lang="en-IN" sz="1600" dirty="0">
                <a:latin typeface="Proxima Nova" panose="020B0604020202020204" charset="0"/>
              </a:rPr>
              <a:t> Each assembly line takes an entry time </a:t>
            </a:r>
            <a:r>
              <a:rPr lang="en-IN" sz="2000" b="1" dirty="0" err="1">
                <a:latin typeface="Proxima Nova" panose="020B0604020202020204" charset="0"/>
              </a:rPr>
              <a:t>e</a:t>
            </a:r>
            <a:r>
              <a:rPr lang="en-IN" b="1" dirty="0" err="1">
                <a:latin typeface="Proxima Nova" panose="020B0604020202020204" charset="0"/>
              </a:rPr>
              <a:t>i</a:t>
            </a:r>
            <a:r>
              <a:rPr lang="en-IN" sz="1600" dirty="0">
                <a:latin typeface="Proxima Nova" panose="020B0604020202020204" charset="0"/>
              </a:rPr>
              <a:t> and exit time </a:t>
            </a:r>
            <a:r>
              <a:rPr lang="en-IN" sz="2000" b="1" dirty="0">
                <a:latin typeface="Proxima Nova" panose="020B0604020202020204" charset="0"/>
              </a:rPr>
              <a:t>x</a:t>
            </a:r>
            <a:r>
              <a:rPr lang="en-IN" b="1" dirty="0">
                <a:latin typeface="Proxima Nova" panose="020B0604020202020204" charset="0"/>
              </a:rPr>
              <a:t>i</a:t>
            </a:r>
            <a:r>
              <a:rPr lang="en-IN" sz="1600" dirty="0">
                <a:latin typeface="Proxima Nova" panose="020B0604020202020204" charset="0"/>
              </a:rPr>
              <a:t> which may be different for the two lines. Give an algorithm for computing the minimum time it will take to build a car chassis.</a:t>
            </a:r>
          </a:p>
          <a:p>
            <a:pPr marL="285750" indent="-285750" algn="just">
              <a:buFont typeface="Arial" panose="020B0604020202020204" pitchFamily="34" charset="0"/>
              <a:buChar char="•"/>
            </a:pPr>
            <a:endParaRPr lang="en-IN" sz="1600" dirty="0">
              <a:latin typeface="Proxima Nova" panose="020B0604020202020204" charset="0"/>
            </a:endParaRPr>
          </a:p>
          <a:p>
            <a:pPr marL="285750" indent="-285750" algn="just">
              <a:buFont typeface="Arial" panose="020B0604020202020204" pitchFamily="34" charset="0"/>
              <a:buChar char="•"/>
            </a:pPr>
            <a:r>
              <a:rPr lang="en-IN" sz="1600" dirty="0">
                <a:latin typeface="Proxima Nova" panose="020B0604020202020204" charset="0"/>
              </a:rPr>
              <a:t>Determine which station should be selected from assembly line 1 and which to choose from assembly line 2 in order to minimize the total time to build the entire product.</a:t>
            </a:r>
          </a:p>
        </p:txBody>
      </p:sp>
    </p:spTree>
    <p:extLst>
      <p:ext uri="{BB962C8B-B14F-4D97-AF65-F5344CB8AC3E}">
        <p14:creationId xmlns:p14="http://schemas.microsoft.com/office/powerpoint/2010/main" val="16383383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pic>
        <p:nvPicPr>
          <p:cNvPr id="2" name="Picture 1"/>
          <p:cNvPicPr>
            <a:picLocks noChangeAspect="1"/>
          </p:cNvPicPr>
          <p:nvPr/>
        </p:nvPicPr>
        <p:blipFill>
          <a:blip r:embed="rId6"/>
          <a:stretch>
            <a:fillRect/>
          </a:stretch>
        </p:blipFill>
        <p:spPr>
          <a:xfrm>
            <a:off x="489146" y="1194555"/>
            <a:ext cx="7981280" cy="3192512"/>
          </a:xfrm>
          <a:prstGeom prst="rect">
            <a:avLst/>
          </a:prstGeom>
        </p:spPr>
      </p:pic>
    </p:spTree>
    <p:extLst>
      <p:ext uri="{BB962C8B-B14F-4D97-AF65-F5344CB8AC3E}">
        <p14:creationId xmlns:p14="http://schemas.microsoft.com/office/powerpoint/2010/main" val="155888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465500" y="818450"/>
            <a:ext cx="8212950" cy="3508623"/>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IN" sz="1800" b="1" dirty="0">
                <a:latin typeface="Proxima Nova" panose="020B0604020202020204" charset="0"/>
              </a:rPr>
              <a:t>How to Solve Making Change using Dynamic Programming?</a:t>
            </a:r>
          </a:p>
          <a:p>
            <a:pPr marL="285750" indent="-285750" algn="just">
              <a:buFont typeface="Arial" panose="020B0604020202020204" pitchFamily="34" charset="0"/>
              <a:buChar char="•"/>
            </a:pPr>
            <a:endParaRPr lang="en-IN" sz="1800" b="1" dirty="0">
              <a:latin typeface="Proxima Nova" panose="020B0604020202020204" charset="0"/>
            </a:endParaRPr>
          </a:p>
          <a:p>
            <a:pPr marL="285750" indent="-285750" algn="just">
              <a:buFont typeface="Arial" panose="020B0604020202020204" pitchFamily="34" charset="0"/>
              <a:buChar char="•"/>
            </a:pPr>
            <a:r>
              <a:rPr lang="en-IN" sz="1800" dirty="0">
                <a:latin typeface="Proxima Nova" panose="020B0604020202020204" charset="0"/>
              </a:rPr>
              <a:t>Making Change problem is to find change for a given amount using a minimum number of coins from a set of denominations.</a:t>
            </a:r>
          </a:p>
          <a:p>
            <a:pPr marL="285750" indent="-285750" algn="just">
              <a:buFont typeface="Arial" panose="020B0604020202020204" pitchFamily="34" charset="0"/>
              <a:buChar char="•"/>
            </a:pPr>
            <a:endParaRPr lang="en-IN" sz="1800" b="1" dirty="0">
              <a:latin typeface="Proxima Nova" panose="020B0604020202020204" charset="0"/>
            </a:endParaRPr>
          </a:p>
          <a:p>
            <a:pPr marL="285750" indent="-285750" algn="just">
              <a:buFont typeface="Arial" panose="020B0604020202020204" pitchFamily="34" charset="0"/>
              <a:buChar char="•"/>
            </a:pPr>
            <a:r>
              <a:rPr lang="en-IN" sz="1800" b="1" dirty="0">
                <a:latin typeface="Proxima Nova" panose="020B0604020202020204" charset="0"/>
              </a:rPr>
              <a:t>Explanation : </a:t>
            </a:r>
            <a:r>
              <a:rPr lang="en-IN" sz="1800" dirty="0">
                <a:latin typeface="Proxima Nova" panose="020B0604020202020204" charset="0"/>
              </a:rPr>
              <a:t>If we are given a set of denominations D = {d</a:t>
            </a:r>
            <a:r>
              <a:rPr lang="en-IN" sz="1800" baseline="-25000" dirty="0">
                <a:latin typeface="Proxima Nova" panose="020B0604020202020204" charset="0"/>
              </a:rPr>
              <a:t>0</a:t>
            </a:r>
            <a:r>
              <a:rPr lang="en-IN" sz="1800" dirty="0">
                <a:latin typeface="Proxima Nova" panose="020B0604020202020204" charset="0"/>
              </a:rPr>
              <a:t>, d</a:t>
            </a:r>
            <a:r>
              <a:rPr lang="en-IN" sz="1800" baseline="-25000" dirty="0">
                <a:latin typeface="Proxima Nova" panose="020B0604020202020204" charset="0"/>
              </a:rPr>
              <a:t>1</a:t>
            </a:r>
            <a:r>
              <a:rPr lang="en-IN" sz="1800" dirty="0">
                <a:latin typeface="Proxima Nova" panose="020B0604020202020204" charset="0"/>
              </a:rPr>
              <a:t>, d</a:t>
            </a:r>
            <a:r>
              <a:rPr lang="en-IN" sz="1800" baseline="-25000" dirty="0">
                <a:latin typeface="Proxima Nova" panose="020B0604020202020204" charset="0"/>
              </a:rPr>
              <a:t>2</a:t>
            </a:r>
            <a:r>
              <a:rPr lang="en-IN" sz="1800" dirty="0">
                <a:latin typeface="Proxima Nova" panose="020B0604020202020204" charset="0"/>
              </a:rPr>
              <a:t>, …, </a:t>
            </a:r>
            <a:r>
              <a:rPr lang="en-IN" sz="1800" dirty="0" err="1">
                <a:latin typeface="Proxima Nova" panose="020B0604020202020204" charset="0"/>
              </a:rPr>
              <a:t>d</a:t>
            </a:r>
            <a:r>
              <a:rPr lang="en-IN" sz="1800" baseline="-25000" dirty="0" err="1">
                <a:latin typeface="Proxima Nova" panose="020B0604020202020204" charset="0"/>
              </a:rPr>
              <a:t>n</a:t>
            </a:r>
            <a:r>
              <a:rPr lang="en-IN" sz="1800" dirty="0">
                <a:latin typeface="Proxima Nova" panose="020B0604020202020204" charset="0"/>
              </a:rPr>
              <a:t>} and if we want to change for some amount N, many combinations are possible. Suppose {d</a:t>
            </a:r>
            <a:r>
              <a:rPr lang="en-IN" sz="1800" baseline="-25000" dirty="0">
                <a:latin typeface="Proxima Nova" panose="020B0604020202020204" charset="0"/>
              </a:rPr>
              <a:t>1</a:t>
            </a:r>
            <a:r>
              <a:rPr lang="en-IN" sz="1800" dirty="0">
                <a:latin typeface="Proxima Nova" panose="020B0604020202020204" charset="0"/>
              </a:rPr>
              <a:t>, d</a:t>
            </a:r>
            <a:r>
              <a:rPr lang="en-IN" sz="1800" baseline="-25000" dirty="0">
                <a:latin typeface="Proxima Nova" panose="020B0604020202020204" charset="0"/>
              </a:rPr>
              <a:t>2</a:t>
            </a:r>
            <a:r>
              <a:rPr lang="en-IN" sz="1800" dirty="0">
                <a:latin typeface="Proxima Nova" panose="020B0604020202020204" charset="0"/>
              </a:rPr>
              <a:t>, d</a:t>
            </a:r>
            <a:r>
              <a:rPr lang="en-IN" sz="1800" baseline="-25000" dirty="0">
                <a:latin typeface="Proxima Nova" panose="020B0604020202020204" charset="0"/>
              </a:rPr>
              <a:t>5</a:t>
            </a:r>
            <a:r>
              <a:rPr lang="en-IN" sz="1800" dirty="0">
                <a:latin typeface="Proxima Nova" panose="020B0604020202020204" charset="0"/>
              </a:rPr>
              <a:t>, d</a:t>
            </a:r>
            <a:r>
              <a:rPr lang="en-IN" sz="1800" baseline="-25000" dirty="0">
                <a:latin typeface="Proxima Nova" panose="020B0604020202020204" charset="0"/>
              </a:rPr>
              <a:t>8</a:t>
            </a:r>
            <a:r>
              <a:rPr lang="en-IN" sz="1800" dirty="0">
                <a:latin typeface="Proxima Nova" panose="020B0604020202020204" charset="0"/>
              </a:rPr>
              <a:t>}, {d</a:t>
            </a:r>
            <a:r>
              <a:rPr lang="en-IN" sz="1800" baseline="-25000" dirty="0">
                <a:latin typeface="Proxima Nova" panose="020B0604020202020204" charset="0"/>
              </a:rPr>
              <a:t>0</a:t>
            </a:r>
            <a:r>
              <a:rPr lang="en-IN" sz="1800" dirty="0">
                <a:latin typeface="Proxima Nova" panose="020B0604020202020204" charset="0"/>
              </a:rPr>
              <a:t>, d</a:t>
            </a:r>
            <a:r>
              <a:rPr lang="en-IN" sz="1800" baseline="-25000" dirty="0">
                <a:latin typeface="Proxima Nova" panose="020B0604020202020204" charset="0"/>
              </a:rPr>
              <a:t>2</a:t>
            </a:r>
            <a:r>
              <a:rPr lang="en-IN" sz="1800" dirty="0">
                <a:latin typeface="Proxima Nova" panose="020B0604020202020204" charset="0"/>
              </a:rPr>
              <a:t>, d</a:t>
            </a:r>
            <a:r>
              <a:rPr lang="en-IN" sz="1800" baseline="-25000" dirty="0">
                <a:latin typeface="Proxima Nova" panose="020B0604020202020204" charset="0"/>
              </a:rPr>
              <a:t>4</a:t>
            </a:r>
            <a:r>
              <a:rPr lang="en-IN" sz="1800" dirty="0">
                <a:latin typeface="Proxima Nova" panose="020B0604020202020204" charset="0"/>
              </a:rPr>
              <a:t>}, {d</a:t>
            </a:r>
            <a:r>
              <a:rPr lang="en-IN" sz="1800" baseline="-25000" dirty="0">
                <a:latin typeface="Proxima Nova" panose="020B0604020202020204" charset="0"/>
              </a:rPr>
              <a:t>0</a:t>
            </a:r>
            <a:r>
              <a:rPr lang="en-IN" sz="1800" dirty="0">
                <a:latin typeface="Proxima Nova" panose="020B0604020202020204" charset="0"/>
              </a:rPr>
              <a:t>, d</a:t>
            </a:r>
            <a:r>
              <a:rPr lang="en-IN" sz="1800" baseline="-25000" dirty="0">
                <a:latin typeface="Proxima Nova" panose="020B0604020202020204" charset="0"/>
              </a:rPr>
              <a:t>5</a:t>
            </a:r>
            <a:r>
              <a:rPr lang="en-IN" sz="1800" dirty="0">
                <a:latin typeface="Proxima Nova" panose="020B0604020202020204" charset="0"/>
              </a:rPr>
              <a:t>, d</a:t>
            </a:r>
            <a:r>
              <a:rPr lang="en-IN" sz="1800" baseline="-25000" dirty="0">
                <a:latin typeface="Proxima Nova" panose="020B0604020202020204" charset="0"/>
              </a:rPr>
              <a:t>7</a:t>
            </a:r>
            <a:r>
              <a:rPr lang="en-IN" sz="1800" dirty="0">
                <a:latin typeface="Proxima Nova" panose="020B0604020202020204" charset="0"/>
              </a:rPr>
              <a:t>} all feasible solutions.</a:t>
            </a:r>
          </a:p>
          <a:p>
            <a:pPr marL="285750" indent="-285750" algn="just">
              <a:buFont typeface="Arial" panose="020B0604020202020204" pitchFamily="34" charset="0"/>
              <a:buChar char="•"/>
            </a:pPr>
            <a:endParaRPr lang="en-IN" sz="1800" dirty="0">
              <a:latin typeface="Proxima Nova" panose="020B0604020202020204" charset="0"/>
            </a:endParaRPr>
          </a:p>
          <a:p>
            <a:pPr marL="285750" indent="-285750" algn="just">
              <a:buFont typeface="Arial" panose="020B0604020202020204" pitchFamily="34" charset="0"/>
              <a:buChar char="•"/>
            </a:pPr>
            <a:r>
              <a:rPr lang="en-IN" sz="1800" dirty="0">
                <a:latin typeface="Proxima Nova" panose="020B0604020202020204" charset="0"/>
              </a:rPr>
              <a:t>The aim of making a change is to find a solution with a minimum number of coins / denominations. Clearly, this is an optimization problem.</a:t>
            </a:r>
          </a:p>
          <a:p>
            <a:pPr algn="just"/>
            <a:endParaRPr lang="en-IN" sz="1800" dirty="0">
              <a:solidFill>
                <a:srgbClr val="666666"/>
              </a:solidFill>
              <a:latin typeface="Proxima Nova" panose="020B0604020202020204" charset="0"/>
              <a:ea typeface="Proxima Nova"/>
              <a:cs typeface="Proxima Nova"/>
            </a:endParaRPr>
          </a:p>
        </p:txBody>
      </p:sp>
    </p:spTree>
    <p:extLst>
      <p:ext uri="{BB962C8B-B14F-4D97-AF65-F5344CB8AC3E}">
        <p14:creationId xmlns:p14="http://schemas.microsoft.com/office/powerpoint/2010/main" val="396082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pic>
        <p:nvPicPr>
          <p:cNvPr id="2" name="Picture 1"/>
          <p:cNvPicPr>
            <a:picLocks noChangeAspect="1"/>
          </p:cNvPicPr>
          <p:nvPr/>
        </p:nvPicPr>
        <p:blipFill>
          <a:blip r:embed="rId6"/>
          <a:stretch>
            <a:fillRect/>
          </a:stretch>
        </p:blipFill>
        <p:spPr>
          <a:xfrm>
            <a:off x="493161" y="903226"/>
            <a:ext cx="7825740" cy="3802337"/>
          </a:xfrm>
          <a:prstGeom prst="rect">
            <a:avLst/>
          </a:prstGeom>
        </p:spPr>
      </p:pic>
    </p:spTree>
    <p:extLst>
      <p:ext uri="{BB962C8B-B14F-4D97-AF65-F5344CB8AC3E}">
        <p14:creationId xmlns:p14="http://schemas.microsoft.com/office/powerpoint/2010/main" val="39399431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sp>
        <p:nvSpPr>
          <p:cNvPr id="99" name="Google Shape;99;p17"/>
          <p:cNvSpPr txBox="1"/>
          <p:nvPr/>
        </p:nvSpPr>
        <p:spPr>
          <a:xfrm>
            <a:off x="205482" y="688218"/>
            <a:ext cx="8794679" cy="3108513"/>
          </a:xfrm>
          <a:prstGeom prst="rect">
            <a:avLst/>
          </a:prstGeom>
          <a:noFill/>
          <a:ln>
            <a:noFill/>
          </a:ln>
        </p:spPr>
        <p:txBody>
          <a:bodyPr spcFirstLastPara="1" wrap="square" lIns="91425" tIns="91425" rIns="91425" bIns="91425" anchor="t" anchorCtr="0">
            <a:spAutoFit/>
          </a:bodyPr>
          <a:lstStyle/>
          <a:p>
            <a:pPr algn="just"/>
            <a:r>
              <a:rPr lang="en-IN" sz="1600" dirty="0">
                <a:latin typeface="Proxima Nova" panose="020B0604020202020204" charset="0"/>
              </a:rPr>
              <a:t>Terminologies are explained here :</a:t>
            </a:r>
          </a:p>
          <a:p>
            <a:pPr marL="285750" indent="-285750" algn="just">
              <a:buFont typeface="Arial" panose="020B0604020202020204" pitchFamily="34" charset="0"/>
              <a:buChar char="•"/>
            </a:pPr>
            <a:endParaRPr lang="en-IN" sz="1600" dirty="0">
              <a:latin typeface="Proxima Nova" panose="020B0604020202020204" charset="0"/>
            </a:endParaRPr>
          </a:p>
          <a:p>
            <a:pPr marL="285750" indent="-285750" algn="just">
              <a:buFont typeface="Arial" panose="020B0604020202020204" pitchFamily="34" charset="0"/>
              <a:buChar char="•"/>
            </a:pPr>
            <a:r>
              <a:rPr lang="en-IN" sz="2000" dirty="0" err="1">
                <a:latin typeface="Proxima Nova" panose="020B0604020202020204" charset="0"/>
              </a:rPr>
              <a:t>S</a:t>
            </a:r>
            <a:r>
              <a:rPr lang="en-IN" dirty="0" err="1">
                <a:latin typeface="Proxima Nova" panose="020B0604020202020204" charset="0"/>
              </a:rPr>
              <a:t>ij</a:t>
            </a:r>
            <a:r>
              <a:rPr lang="en-IN" sz="1600" dirty="0">
                <a:latin typeface="Proxima Nova" panose="020B0604020202020204" charset="0"/>
              </a:rPr>
              <a:t> = Station j on assembly line </a:t>
            </a:r>
            <a:r>
              <a:rPr lang="en-IN" sz="1600" dirty="0" err="1">
                <a:latin typeface="Proxima Nova" panose="020B0604020202020204" charset="0"/>
              </a:rPr>
              <a:t>i</a:t>
            </a:r>
            <a:r>
              <a:rPr lang="en-IN" sz="1600" dirty="0">
                <a:latin typeface="Proxima Nova" panose="020B0604020202020204" charset="0"/>
              </a:rPr>
              <a:t>.</a:t>
            </a:r>
          </a:p>
          <a:p>
            <a:pPr marL="285750" indent="-285750" algn="just">
              <a:buFont typeface="Arial" panose="020B0604020202020204" pitchFamily="34" charset="0"/>
              <a:buChar char="•"/>
            </a:pPr>
            <a:endParaRPr lang="en-IN" sz="1600" dirty="0">
              <a:latin typeface="Proxima Nova" panose="020B0604020202020204" charset="0"/>
            </a:endParaRPr>
          </a:p>
          <a:p>
            <a:pPr marL="285750" indent="-285750" algn="just">
              <a:buFont typeface="Arial" panose="020B0604020202020204" pitchFamily="34" charset="0"/>
              <a:buChar char="•"/>
            </a:pPr>
            <a:r>
              <a:rPr lang="en-IN" sz="2000" dirty="0" err="1">
                <a:latin typeface="Proxima Nova" panose="020B0604020202020204" charset="0"/>
              </a:rPr>
              <a:t>a</a:t>
            </a:r>
            <a:r>
              <a:rPr lang="en-IN" dirty="0" err="1">
                <a:latin typeface="Proxima Nova" panose="020B0604020202020204" charset="0"/>
              </a:rPr>
              <a:t>ij</a:t>
            </a:r>
            <a:r>
              <a:rPr lang="en-IN" sz="1600" dirty="0">
                <a:latin typeface="Proxima Nova" panose="020B0604020202020204" charset="0"/>
              </a:rPr>
              <a:t> = Time needed to assemble the partial component at station j on assembly line </a:t>
            </a:r>
            <a:r>
              <a:rPr lang="en-IN" sz="1600" dirty="0" err="1">
                <a:latin typeface="Proxima Nova" panose="020B0604020202020204" charset="0"/>
              </a:rPr>
              <a:t>i</a:t>
            </a:r>
            <a:r>
              <a:rPr lang="en-IN" sz="1600" dirty="0">
                <a:latin typeface="Proxima Nova" panose="020B0604020202020204" charset="0"/>
              </a:rPr>
              <a:t>.</a:t>
            </a:r>
          </a:p>
          <a:p>
            <a:pPr marL="285750" indent="-285750" algn="just">
              <a:buFont typeface="Arial" panose="020B0604020202020204" pitchFamily="34" charset="0"/>
              <a:buChar char="•"/>
            </a:pPr>
            <a:endParaRPr lang="en-IN" sz="1600" dirty="0">
              <a:latin typeface="Proxima Nova" panose="020B0604020202020204" charset="0"/>
            </a:endParaRPr>
          </a:p>
          <a:p>
            <a:pPr marL="285750" indent="-285750" algn="just">
              <a:buFont typeface="Arial" panose="020B0604020202020204" pitchFamily="34" charset="0"/>
              <a:buChar char="•"/>
            </a:pPr>
            <a:r>
              <a:rPr lang="en-IN" sz="1800" dirty="0" err="1">
                <a:latin typeface="Proxima Nova" panose="020B0604020202020204" charset="0"/>
              </a:rPr>
              <a:t>t</a:t>
            </a:r>
            <a:r>
              <a:rPr lang="en-IN" dirty="0" err="1">
                <a:latin typeface="Proxima Nova" panose="020B0604020202020204" charset="0"/>
              </a:rPr>
              <a:t>ij</a:t>
            </a:r>
            <a:r>
              <a:rPr lang="en-IN" sz="1600" dirty="0">
                <a:latin typeface="Proxima Nova" panose="020B0604020202020204" charset="0"/>
              </a:rPr>
              <a:t>  = Time required to transfer component from one assembly to other from station j to (j + 1).</a:t>
            </a:r>
          </a:p>
          <a:p>
            <a:pPr marL="285750" indent="-285750" algn="just">
              <a:buFont typeface="Arial" panose="020B0604020202020204" pitchFamily="34" charset="0"/>
              <a:buChar char="•"/>
            </a:pPr>
            <a:endParaRPr lang="en-IN" sz="1600" dirty="0">
              <a:latin typeface="Proxima Nova" panose="020B0604020202020204" charset="0"/>
            </a:endParaRPr>
          </a:p>
          <a:p>
            <a:pPr marL="285750" indent="-285750" algn="just">
              <a:buFont typeface="Arial" panose="020B0604020202020204" pitchFamily="34" charset="0"/>
              <a:buChar char="•"/>
            </a:pPr>
            <a:r>
              <a:rPr lang="en-IN" sz="1800" dirty="0" err="1">
                <a:latin typeface="Proxima Nova" panose="020B0604020202020204" charset="0"/>
              </a:rPr>
              <a:t>e</a:t>
            </a:r>
            <a:r>
              <a:rPr lang="en-IN" dirty="0" err="1">
                <a:latin typeface="Proxima Nova" panose="020B0604020202020204" charset="0"/>
              </a:rPr>
              <a:t>i</a:t>
            </a:r>
            <a:r>
              <a:rPr lang="en-IN" sz="1800" dirty="0">
                <a:latin typeface="Proxima Nova" panose="020B0604020202020204" charset="0"/>
              </a:rPr>
              <a:t> </a:t>
            </a:r>
            <a:r>
              <a:rPr lang="en-IN" sz="1600" dirty="0">
                <a:latin typeface="Proxima Nova" panose="020B0604020202020204" charset="0"/>
              </a:rPr>
              <a:t>= Entry time on assembly line </a:t>
            </a:r>
            <a:r>
              <a:rPr lang="en-IN" sz="1600" dirty="0" err="1">
                <a:latin typeface="Proxima Nova" panose="020B0604020202020204" charset="0"/>
              </a:rPr>
              <a:t>i</a:t>
            </a:r>
            <a:r>
              <a:rPr lang="en-IN" sz="1600" dirty="0">
                <a:latin typeface="Proxima Nova" panose="020B0604020202020204" charset="0"/>
              </a:rPr>
              <a:t>.</a:t>
            </a:r>
          </a:p>
          <a:p>
            <a:pPr marL="285750" indent="-285750" algn="just">
              <a:buFont typeface="Arial" panose="020B0604020202020204" pitchFamily="34" charset="0"/>
              <a:buChar char="•"/>
            </a:pPr>
            <a:endParaRPr lang="en-IN" sz="1600" dirty="0">
              <a:latin typeface="Proxima Nova" panose="020B0604020202020204" charset="0"/>
            </a:endParaRPr>
          </a:p>
          <a:p>
            <a:pPr marL="285750" indent="-285750" algn="just">
              <a:buFont typeface="Arial" panose="020B0604020202020204" pitchFamily="34" charset="0"/>
              <a:buChar char="•"/>
            </a:pPr>
            <a:r>
              <a:rPr lang="en-IN" sz="1800" dirty="0">
                <a:latin typeface="Proxima Nova" panose="020B0604020202020204" charset="0"/>
              </a:rPr>
              <a:t>x</a:t>
            </a:r>
            <a:r>
              <a:rPr lang="en-IN" dirty="0">
                <a:latin typeface="Proxima Nova" panose="020B0604020202020204" charset="0"/>
              </a:rPr>
              <a:t>i</a:t>
            </a:r>
            <a:r>
              <a:rPr lang="en-IN" sz="1600" dirty="0">
                <a:latin typeface="Proxima Nova" panose="020B0604020202020204" charset="0"/>
              </a:rPr>
              <a:t> = Exit time from assembly line </a:t>
            </a:r>
            <a:r>
              <a:rPr lang="en-IN" sz="1600" dirty="0" err="1">
                <a:latin typeface="Proxima Nova" panose="020B0604020202020204" charset="0"/>
              </a:rPr>
              <a:t>i</a:t>
            </a:r>
            <a:r>
              <a:rPr lang="en-IN" sz="1600" dirty="0">
                <a:latin typeface="Proxima Nova" panose="020B0604020202020204" charset="0"/>
              </a:rPr>
              <a:t>.</a:t>
            </a:r>
          </a:p>
        </p:txBody>
      </p:sp>
    </p:spTree>
    <p:extLst>
      <p:ext uri="{BB962C8B-B14F-4D97-AF65-F5344CB8AC3E}">
        <p14:creationId xmlns:p14="http://schemas.microsoft.com/office/powerpoint/2010/main" val="38181804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sp>
        <p:nvSpPr>
          <p:cNvPr id="99" name="Google Shape;99;p17"/>
          <p:cNvSpPr txBox="1"/>
          <p:nvPr/>
        </p:nvSpPr>
        <p:spPr>
          <a:xfrm>
            <a:off x="205482" y="688218"/>
            <a:ext cx="8653393" cy="4124176"/>
          </a:xfrm>
          <a:prstGeom prst="rect">
            <a:avLst/>
          </a:prstGeom>
          <a:noFill/>
          <a:ln>
            <a:noFill/>
          </a:ln>
        </p:spPr>
        <p:txBody>
          <a:bodyPr spcFirstLastPara="1" wrap="square" lIns="91425" tIns="91425" rIns="91425" bIns="91425" anchor="t" anchorCtr="0">
            <a:spAutoFit/>
          </a:bodyPr>
          <a:lstStyle/>
          <a:p>
            <a:pPr algn="just"/>
            <a:r>
              <a:rPr lang="en-IN" sz="1600" b="1" dirty="0">
                <a:latin typeface="Proxima Nova" panose="020B0604020202020204" charset="0"/>
              </a:rPr>
              <a:t>Mathematical formulation</a:t>
            </a:r>
          </a:p>
          <a:p>
            <a:pPr algn="just"/>
            <a:endParaRPr lang="en-IN" sz="1600" b="1" dirty="0">
              <a:latin typeface="Proxima Nova" panose="020B0604020202020204" charset="0"/>
            </a:endParaRPr>
          </a:p>
          <a:p>
            <a:pPr algn="just"/>
            <a:r>
              <a:rPr lang="en-IN" sz="1600" dirty="0">
                <a:latin typeface="Proxima Nova" panose="020B0604020202020204" charset="0"/>
              </a:rPr>
              <a:t> Time required to build component on first station of both line is summation of entry time for particular assembly line and assembly time on first station of particular line.</a:t>
            </a: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r>
              <a:rPr lang="en-IN" sz="1600" dirty="0">
                <a:latin typeface="Proxima Nova" panose="020B0604020202020204" charset="0"/>
              </a:rPr>
              <a:t>Minimum time required to put the partially assembled product out of any station j on line 1 is minimum of :</a:t>
            </a:r>
          </a:p>
          <a:p>
            <a:pPr algn="just"/>
            <a:endParaRPr lang="en-IN" sz="1600" dirty="0">
              <a:latin typeface="Proxima Nova" panose="020B0604020202020204" charset="0"/>
            </a:endParaRPr>
          </a:p>
          <a:p>
            <a:pPr marL="342900" indent="-342900">
              <a:buFont typeface="+mj-lt"/>
              <a:buAutoNum type="arabicPeriod"/>
            </a:pPr>
            <a:r>
              <a:rPr lang="en-IN" sz="1600" dirty="0">
                <a:latin typeface="Proxima Nova" panose="020B0604020202020204" charset="0"/>
              </a:rPr>
              <a:t>(Minimum time taken up to station j – 1 on same assembly line 1) + (assembly time on station j of      same assembly line)</a:t>
            </a:r>
          </a:p>
          <a:p>
            <a:pPr marL="342900" indent="-342900" algn="just">
              <a:buFont typeface="+mj-lt"/>
              <a:buAutoNum type="arabicPeriod"/>
            </a:pPr>
            <a:endParaRPr lang="en-IN" sz="1600" dirty="0">
              <a:latin typeface="Proxima Nova" panose="020B0604020202020204" charset="0"/>
            </a:endParaRPr>
          </a:p>
          <a:p>
            <a:pPr marL="342900" indent="-342900" algn="just">
              <a:buFont typeface="+mj-lt"/>
              <a:buAutoNum type="arabicPeriod"/>
            </a:pPr>
            <a:r>
              <a:rPr lang="en-IN" sz="1600" dirty="0">
                <a:latin typeface="Proxima Nova" panose="020B0604020202020204" charset="0"/>
              </a:rPr>
              <a:t>(Minimum time taken up to station j – 1 on assembly line 2) + (assembly line transfer time) + (assembly time on station j of assembly line 2)</a:t>
            </a:r>
          </a:p>
        </p:txBody>
      </p:sp>
      <p:pic>
        <p:nvPicPr>
          <p:cNvPr id="4" name="Picture 3"/>
          <p:cNvPicPr>
            <a:picLocks noChangeAspect="1"/>
          </p:cNvPicPr>
          <p:nvPr/>
        </p:nvPicPr>
        <p:blipFill>
          <a:blip r:embed="rId6"/>
          <a:stretch>
            <a:fillRect/>
          </a:stretch>
        </p:blipFill>
        <p:spPr>
          <a:xfrm>
            <a:off x="1160371" y="1864549"/>
            <a:ext cx="6502706" cy="621797"/>
          </a:xfrm>
          <a:prstGeom prst="rect">
            <a:avLst/>
          </a:prstGeom>
        </p:spPr>
      </p:pic>
    </p:spTree>
    <p:extLst>
      <p:ext uri="{BB962C8B-B14F-4D97-AF65-F5344CB8AC3E}">
        <p14:creationId xmlns:p14="http://schemas.microsoft.com/office/powerpoint/2010/main" val="28038253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sp>
        <p:nvSpPr>
          <p:cNvPr id="99" name="Google Shape;99;p17"/>
          <p:cNvSpPr txBox="1"/>
          <p:nvPr/>
        </p:nvSpPr>
        <p:spPr>
          <a:xfrm>
            <a:off x="205482" y="688218"/>
            <a:ext cx="8653393" cy="1661963"/>
          </a:xfrm>
          <a:prstGeom prst="rect">
            <a:avLst/>
          </a:prstGeom>
          <a:noFill/>
          <a:ln>
            <a:noFill/>
          </a:ln>
        </p:spPr>
        <p:txBody>
          <a:bodyPr spcFirstLastPara="1" wrap="square" lIns="91425" tIns="91425" rIns="91425" bIns="91425" anchor="t" anchorCtr="0">
            <a:spAutoFit/>
          </a:bodyPr>
          <a:lstStyle/>
          <a:p>
            <a:pPr algn="just"/>
            <a:r>
              <a:rPr lang="en-IN" sz="1600" b="1" dirty="0">
                <a:latin typeface="Proxima Nova" panose="020B0604020202020204" charset="0"/>
              </a:rPr>
              <a:t>Mathematical formulation</a:t>
            </a:r>
          </a:p>
          <a:p>
            <a:pPr algn="just"/>
            <a:endParaRPr lang="en-IN" sz="1600" dirty="0">
              <a:latin typeface="Proxima Nova" panose="020B0604020202020204" charset="0"/>
            </a:endParaRPr>
          </a:p>
          <a:p>
            <a:pPr algn="just"/>
            <a:r>
              <a:rPr lang="en-IN" sz="1600" dirty="0">
                <a:latin typeface="Proxima Nova" panose="020B0604020202020204" charset="0"/>
              </a:rPr>
              <a:t>We can derive the conclusion for assembly line 2 in similar way. So mathematically we can formulate the problem as :</a:t>
            </a:r>
          </a:p>
          <a:p>
            <a:pPr algn="just"/>
            <a:endParaRPr lang="en-IN" sz="1600" dirty="0">
              <a:latin typeface="Proxima Nova" panose="020B0604020202020204" charset="0"/>
            </a:endParaRPr>
          </a:p>
          <a:p>
            <a:pPr algn="just"/>
            <a:endParaRPr lang="en-IN" sz="1600" dirty="0">
              <a:latin typeface="Proxima Nova" panose="020B0604020202020204" charset="0"/>
            </a:endParaRPr>
          </a:p>
        </p:txBody>
      </p:sp>
      <p:pic>
        <p:nvPicPr>
          <p:cNvPr id="2" name="Picture 1"/>
          <p:cNvPicPr>
            <a:picLocks noChangeAspect="1"/>
          </p:cNvPicPr>
          <p:nvPr/>
        </p:nvPicPr>
        <p:blipFill>
          <a:blip r:embed="rId6"/>
          <a:stretch>
            <a:fillRect/>
          </a:stretch>
        </p:blipFill>
        <p:spPr>
          <a:xfrm>
            <a:off x="1632397" y="1968300"/>
            <a:ext cx="5879155" cy="2726989"/>
          </a:xfrm>
          <a:prstGeom prst="rect">
            <a:avLst/>
          </a:prstGeom>
        </p:spPr>
      </p:pic>
    </p:spTree>
    <p:extLst>
      <p:ext uri="{BB962C8B-B14F-4D97-AF65-F5344CB8AC3E}">
        <p14:creationId xmlns:p14="http://schemas.microsoft.com/office/powerpoint/2010/main" val="37447470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sp>
        <p:nvSpPr>
          <p:cNvPr id="99" name="Google Shape;99;p17"/>
          <p:cNvSpPr txBox="1"/>
          <p:nvPr/>
        </p:nvSpPr>
        <p:spPr>
          <a:xfrm>
            <a:off x="205482" y="688218"/>
            <a:ext cx="8653393" cy="3200846"/>
          </a:xfrm>
          <a:prstGeom prst="rect">
            <a:avLst/>
          </a:prstGeom>
          <a:noFill/>
          <a:ln>
            <a:noFill/>
          </a:ln>
        </p:spPr>
        <p:txBody>
          <a:bodyPr spcFirstLastPara="1" wrap="square" lIns="91425" tIns="91425" rIns="91425" bIns="91425" anchor="t" anchorCtr="0">
            <a:spAutoFit/>
          </a:bodyPr>
          <a:lstStyle/>
          <a:p>
            <a:pPr algn="just"/>
            <a:r>
              <a:rPr lang="en-IN" sz="1600" b="1" dirty="0">
                <a:latin typeface="Proxima Nova" panose="020B0604020202020204" charset="0"/>
              </a:rPr>
              <a:t>Mathematical formulation</a:t>
            </a:r>
          </a:p>
          <a:p>
            <a:pPr algn="just"/>
            <a:endParaRPr lang="en-IN" sz="1600" dirty="0">
              <a:latin typeface="Proxima Nova" panose="020B0604020202020204" charset="0"/>
            </a:endParaRPr>
          </a:p>
          <a:p>
            <a:pPr algn="just"/>
            <a:r>
              <a:rPr lang="en-IN" sz="1600" dirty="0">
                <a:latin typeface="Proxima Nova" panose="020B0604020202020204" charset="0"/>
              </a:rPr>
              <a:t>Exit time from assembly line 1 and 2 are </a:t>
            </a:r>
            <a:r>
              <a:rPr lang="en-IN" sz="2000" dirty="0">
                <a:latin typeface="Proxima Nova" panose="020B0604020202020204" charset="0"/>
              </a:rPr>
              <a:t>x</a:t>
            </a:r>
            <a:r>
              <a:rPr lang="en-IN" sz="1200" dirty="0">
                <a:latin typeface="Proxima Nova" panose="020B0604020202020204" charset="0"/>
              </a:rPr>
              <a:t>1</a:t>
            </a:r>
            <a:r>
              <a:rPr lang="en-IN" sz="1600" dirty="0">
                <a:latin typeface="Proxima Nova" panose="020B0604020202020204" charset="0"/>
              </a:rPr>
              <a:t> and </a:t>
            </a:r>
            <a:r>
              <a:rPr lang="en-IN" sz="2000" dirty="0">
                <a:latin typeface="Proxima Nova" panose="020B0604020202020204" charset="0"/>
              </a:rPr>
              <a:t>x</a:t>
            </a:r>
            <a:r>
              <a:rPr lang="en-IN" sz="1200" dirty="0">
                <a:latin typeface="Proxima Nova" panose="020B0604020202020204" charset="0"/>
              </a:rPr>
              <a:t>2</a:t>
            </a:r>
            <a:r>
              <a:rPr lang="en-IN" sz="1600" dirty="0">
                <a:latin typeface="Proxima Nova" panose="020B0604020202020204" charset="0"/>
              </a:rPr>
              <a:t> respectively. Thus, minimum time to take away the product from assembly line is :</a:t>
            </a: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p:txBody>
      </p:sp>
      <p:pic>
        <p:nvPicPr>
          <p:cNvPr id="3" name="Picture 2"/>
          <p:cNvPicPr>
            <a:picLocks noChangeAspect="1"/>
          </p:cNvPicPr>
          <p:nvPr/>
        </p:nvPicPr>
        <p:blipFill>
          <a:blip r:embed="rId6"/>
          <a:stretch>
            <a:fillRect/>
          </a:stretch>
        </p:blipFill>
        <p:spPr>
          <a:xfrm>
            <a:off x="1462676" y="1792172"/>
            <a:ext cx="6139003" cy="1248970"/>
          </a:xfrm>
          <a:prstGeom prst="rect">
            <a:avLst/>
          </a:prstGeom>
        </p:spPr>
      </p:pic>
    </p:spTree>
    <p:extLst>
      <p:ext uri="{BB962C8B-B14F-4D97-AF65-F5344CB8AC3E}">
        <p14:creationId xmlns:p14="http://schemas.microsoft.com/office/powerpoint/2010/main" val="14544727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sp>
        <p:nvSpPr>
          <p:cNvPr id="99" name="Google Shape;99;p17"/>
          <p:cNvSpPr txBox="1"/>
          <p:nvPr/>
        </p:nvSpPr>
        <p:spPr>
          <a:xfrm>
            <a:off x="205482" y="688218"/>
            <a:ext cx="8653393" cy="2400627"/>
          </a:xfrm>
          <a:prstGeom prst="rect">
            <a:avLst/>
          </a:prstGeom>
          <a:noFill/>
          <a:ln>
            <a:noFill/>
          </a:ln>
        </p:spPr>
        <p:txBody>
          <a:bodyPr spcFirstLastPara="1" wrap="square" lIns="91425" tIns="91425" rIns="91425" bIns="91425" anchor="t" anchorCtr="0">
            <a:spAutoFit/>
          </a:bodyPr>
          <a:lstStyle/>
          <a:p>
            <a:pPr algn="just"/>
            <a:r>
              <a:rPr lang="en-IN" sz="1600" b="1" dirty="0">
                <a:latin typeface="Proxima Nova" panose="020B0604020202020204" charset="0"/>
              </a:rPr>
              <a:t>Example : Find optimal assembly line schedule for given data.</a:t>
            </a: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p:txBody>
      </p:sp>
      <p:pic>
        <p:nvPicPr>
          <p:cNvPr id="5" name="Picture 4"/>
          <p:cNvPicPr>
            <a:picLocks noChangeAspect="1"/>
          </p:cNvPicPr>
          <p:nvPr/>
        </p:nvPicPr>
        <p:blipFill>
          <a:blip r:embed="rId6"/>
          <a:stretch>
            <a:fillRect/>
          </a:stretch>
        </p:blipFill>
        <p:spPr>
          <a:xfrm>
            <a:off x="788853" y="1371686"/>
            <a:ext cx="7486650" cy="2752725"/>
          </a:xfrm>
          <a:prstGeom prst="rect">
            <a:avLst/>
          </a:prstGeom>
        </p:spPr>
      </p:pic>
    </p:spTree>
    <p:extLst>
      <p:ext uri="{BB962C8B-B14F-4D97-AF65-F5344CB8AC3E}">
        <p14:creationId xmlns:p14="http://schemas.microsoft.com/office/powerpoint/2010/main" val="40463894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sp>
        <p:nvSpPr>
          <p:cNvPr id="99" name="Google Shape;99;p17"/>
          <p:cNvSpPr txBox="1"/>
          <p:nvPr/>
        </p:nvSpPr>
        <p:spPr>
          <a:xfrm>
            <a:off x="205482" y="688218"/>
            <a:ext cx="8653393" cy="1415742"/>
          </a:xfrm>
          <a:prstGeom prst="rect">
            <a:avLst/>
          </a:prstGeom>
          <a:noFill/>
          <a:ln>
            <a:noFill/>
          </a:ln>
        </p:spPr>
        <p:txBody>
          <a:bodyPr spcFirstLastPara="1" wrap="square" lIns="91425" tIns="91425" rIns="91425" bIns="91425" anchor="t" anchorCtr="0">
            <a:spAutoFit/>
          </a:bodyPr>
          <a:lstStyle/>
          <a:p>
            <a:pPr algn="just"/>
            <a:r>
              <a:rPr lang="en-IN" sz="1600" b="1" dirty="0">
                <a:latin typeface="Proxima Nova" panose="020B0604020202020204" charset="0"/>
              </a:rPr>
              <a:t>Solution:</a:t>
            </a:r>
          </a:p>
          <a:p>
            <a:pPr algn="just"/>
            <a:endParaRPr lang="en-IN" sz="1600" b="1"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a:p>
            <a:pPr algn="just"/>
            <a:endParaRPr lang="en-IN" sz="1600" dirty="0">
              <a:latin typeface="Proxima Nova" panose="020B0604020202020204" charset="0"/>
            </a:endParaRPr>
          </a:p>
        </p:txBody>
      </p:sp>
      <p:pic>
        <p:nvPicPr>
          <p:cNvPr id="3" name="Picture 2"/>
          <p:cNvPicPr>
            <a:picLocks noChangeAspect="1"/>
          </p:cNvPicPr>
          <p:nvPr/>
        </p:nvPicPr>
        <p:blipFill>
          <a:blip r:embed="rId6"/>
          <a:stretch>
            <a:fillRect/>
          </a:stretch>
        </p:blipFill>
        <p:spPr>
          <a:xfrm>
            <a:off x="1356611" y="1176326"/>
            <a:ext cx="5907218" cy="3714284"/>
          </a:xfrm>
          <a:prstGeom prst="rect">
            <a:avLst/>
          </a:prstGeom>
        </p:spPr>
      </p:pic>
    </p:spTree>
    <p:extLst>
      <p:ext uri="{BB962C8B-B14F-4D97-AF65-F5344CB8AC3E}">
        <p14:creationId xmlns:p14="http://schemas.microsoft.com/office/powerpoint/2010/main" val="38972502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sp>
        <p:nvSpPr>
          <p:cNvPr id="99" name="Google Shape;99;p17"/>
          <p:cNvSpPr txBox="1"/>
          <p:nvPr/>
        </p:nvSpPr>
        <p:spPr>
          <a:xfrm>
            <a:off x="349321" y="797019"/>
            <a:ext cx="4397340" cy="3600955"/>
          </a:xfrm>
          <a:prstGeom prst="rect">
            <a:avLst/>
          </a:prstGeom>
          <a:noFill/>
          <a:ln>
            <a:noFill/>
          </a:ln>
        </p:spPr>
        <p:txBody>
          <a:bodyPr spcFirstLastPara="1" wrap="square" lIns="91425" tIns="91425" rIns="91425" bIns="91425" anchor="t" anchorCtr="0">
            <a:spAutoFit/>
          </a:bodyPr>
          <a:lstStyle/>
          <a:p>
            <a:pPr algn="just"/>
            <a:r>
              <a:rPr lang="en-IN" sz="1600" b="1" dirty="0">
                <a:latin typeface="Proxima Nova" panose="020B0604020202020204" charset="0"/>
              </a:rPr>
              <a:t>Solution:</a:t>
            </a:r>
          </a:p>
          <a:p>
            <a:pPr algn="just"/>
            <a:endParaRPr lang="en-IN" sz="1600" b="1" dirty="0">
              <a:latin typeface="Proxima Nova" panose="020B0604020202020204" charset="0"/>
            </a:endParaRPr>
          </a:p>
          <a:p>
            <a:pPr fontAlgn="base"/>
            <a:r>
              <a:rPr lang="en-IN" sz="1600" dirty="0"/>
              <a:t>f</a:t>
            </a:r>
            <a:r>
              <a:rPr lang="en-IN" sz="1600" baseline="-25000" dirty="0"/>
              <a:t>i</a:t>
            </a:r>
            <a:r>
              <a:rPr lang="en-IN" sz="1600" dirty="0"/>
              <a:t>[1] = </a:t>
            </a:r>
            <a:r>
              <a:rPr lang="en-IN" sz="1600" dirty="0" err="1"/>
              <a:t>e</a:t>
            </a:r>
            <a:r>
              <a:rPr lang="en-IN" sz="1600" baseline="-25000" dirty="0" err="1"/>
              <a:t>i</a:t>
            </a:r>
            <a:r>
              <a:rPr lang="en-IN" sz="1600" baseline="-25000" dirty="0"/>
              <a:t> </a:t>
            </a:r>
            <a:r>
              <a:rPr lang="en-IN" sz="1600" dirty="0"/>
              <a:t>+ a</a:t>
            </a:r>
            <a:r>
              <a:rPr lang="en-IN" sz="1600" baseline="-25000" dirty="0"/>
              <a:t>i1 </a:t>
            </a:r>
            <a:r>
              <a:rPr lang="en-IN" sz="1600" dirty="0"/>
              <a:t>,      for </a:t>
            </a:r>
            <a:r>
              <a:rPr lang="en-IN" sz="1600" dirty="0" err="1"/>
              <a:t>i</a:t>
            </a:r>
            <a:r>
              <a:rPr lang="en-IN" sz="1600" dirty="0"/>
              <a:t> = 1, 2</a:t>
            </a:r>
          </a:p>
          <a:p>
            <a:pPr fontAlgn="base"/>
            <a:r>
              <a:rPr lang="en-IN" sz="1600" dirty="0"/>
              <a:t>Here, </a:t>
            </a:r>
            <a:r>
              <a:rPr lang="en-IN" sz="1600" dirty="0" err="1"/>
              <a:t>i</a:t>
            </a:r>
            <a:r>
              <a:rPr lang="en-IN" sz="1600" dirty="0"/>
              <a:t> indicates assembly line, i.e. 1 or 2,</a:t>
            </a:r>
          </a:p>
          <a:p>
            <a:pPr fontAlgn="base"/>
            <a:r>
              <a:rPr lang="en-IN" sz="1600" dirty="0"/>
              <a:t>f</a:t>
            </a:r>
            <a:r>
              <a:rPr lang="en-IN" sz="1600" baseline="-25000" dirty="0"/>
              <a:t>1 </a:t>
            </a:r>
            <a:r>
              <a:rPr lang="en-IN" sz="1600" dirty="0"/>
              <a:t>[1] = e</a:t>
            </a:r>
            <a:r>
              <a:rPr lang="en-IN" sz="1600" baseline="-25000" dirty="0"/>
              <a:t>1 </a:t>
            </a:r>
            <a:r>
              <a:rPr lang="en-IN" sz="1600" dirty="0"/>
              <a:t>+ a</a:t>
            </a:r>
            <a:r>
              <a:rPr lang="en-IN" sz="1600" baseline="-25000" dirty="0"/>
              <a:t>11 </a:t>
            </a:r>
            <a:endParaRPr lang="en-IN" sz="1600" dirty="0"/>
          </a:p>
          <a:p>
            <a:pPr fontAlgn="base"/>
            <a:r>
              <a:rPr lang="en-IN" sz="1600" dirty="0"/>
              <a:t>        =  2 + 7</a:t>
            </a:r>
          </a:p>
          <a:p>
            <a:pPr fontAlgn="base"/>
            <a:r>
              <a:rPr lang="en-IN" sz="1600" dirty="0"/>
              <a:t>        = 9</a:t>
            </a:r>
          </a:p>
          <a:p>
            <a:pPr fontAlgn="base"/>
            <a:endParaRPr lang="en-IN" sz="1600" dirty="0"/>
          </a:p>
          <a:p>
            <a:pPr fontAlgn="base"/>
            <a:r>
              <a:rPr lang="en-IN" sz="1600" dirty="0"/>
              <a:t>f</a:t>
            </a:r>
            <a:r>
              <a:rPr lang="en-IN" sz="1600" baseline="-25000" dirty="0"/>
              <a:t>2 </a:t>
            </a:r>
            <a:r>
              <a:rPr lang="en-IN" sz="1600" dirty="0"/>
              <a:t>[1] = e</a:t>
            </a:r>
            <a:r>
              <a:rPr lang="en-IN" sz="1600" baseline="-25000" dirty="0"/>
              <a:t>2 </a:t>
            </a:r>
            <a:r>
              <a:rPr lang="en-IN" sz="1600" dirty="0"/>
              <a:t>+ a</a:t>
            </a:r>
            <a:r>
              <a:rPr lang="en-IN" sz="1600" baseline="-25000" dirty="0"/>
              <a:t>21 </a:t>
            </a:r>
            <a:endParaRPr lang="en-IN" sz="1600" dirty="0"/>
          </a:p>
          <a:p>
            <a:pPr fontAlgn="base"/>
            <a:r>
              <a:rPr lang="en-IN" sz="1600" dirty="0"/>
              <a:t>        = 4 + 8</a:t>
            </a:r>
          </a:p>
          <a:p>
            <a:pPr fontAlgn="base"/>
            <a:r>
              <a:rPr lang="en-IN" sz="1600" dirty="0"/>
              <a:t>        = 12</a:t>
            </a:r>
          </a:p>
          <a:p>
            <a:pPr fontAlgn="base"/>
            <a:endParaRPr lang="en-IN" sz="1600" dirty="0"/>
          </a:p>
          <a:p>
            <a:pPr algn="just"/>
            <a:endParaRPr lang="en-IN" sz="1600" dirty="0">
              <a:latin typeface="Proxima Nova" panose="020B0604020202020204" charset="0"/>
            </a:endParaRPr>
          </a:p>
          <a:p>
            <a:pPr algn="just"/>
            <a:endParaRPr lang="en-IN" sz="1600" dirty="0">
              <a:latin typeface="Proxima Nova" panose="020B0604020202020204" charset="0"/>
            </a:endParaRPr>
          </a:p>
        </p:txBody>
      </p:sp>
    </p:spTree>
    <p:extLst>
      <p:ext uri="{BB962C8B-B14F-4D97-AF65-F5344CB8AC3E}">
        <p14:creationId xmlns:p14="http://schemas.microsoft.com/office/powerpoint/2010/main" val="33571361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sp>
        <p:nvSpPr>
          <p:cNvPr id="99" name="Google Shape;99;p17"/>
          <p:cNvSpPr txBox="1"/>
          <p:nvPr/>
        </p:nvSpPr>
        <p:spPr>
          <a:xfrm>
            <a:off x="308224" y="817718"/>
            <a:ext cx="3852810" cy="2893069"/>
          </a:xfrm>
          <a:prstGeom prst="rect">
            <a:avLst/>
          </a:prstGeom>
          <a:noFill/>
          <a:ln>
            <a:noFill/>
          </a:ln>
        </p:spPr>
        <p:txBody>
          <a:bodyPr spcFirstLastPara="1" wrap="square" lIns="91425" tIns="91425" rIns="91425" bIns="91425" anchor="t" anchorCtr="0">
            <a:spAutoFit/>
          </a:bodyPr>
          <a:lstStyle/>
          <a:p>
            <a:pPr fontAlgn="base"/>
            <a:r>
              <a:rPr lang="en-IN" sz="1600" b="1" dirty="0"/>
              <a:t>For j = 2 :</a:t>
            </a:r>
          </a:p>
          <a:p>
            <a:pPr fontAlgn="base"/>
            <a:endParaRPr lang="en-IN" sz="1600" dirty="0"/>
          </a:p>
          <a:p>
            <a:pPr fontAlgn="base"/>
            <a:r>
              <a:rPr lang="en-IN" sz="1600" dirty="0"/>
              <a:t>f</a:t>
            </a:r>
            <a:r>
              <a:rPr lang="en-IN" sz="1600" baseline="-25000" dirty="0"/>
              <a:t>1 </a:t>
            </a:r>
            <a:r>
              <a:rPr lang="en-IN" sz="1600" dirty="0"/>
              <a:t>[2] = min (f</a:t>
            </a:r>
            <a:r>
              <a:rPr lang="en-IN" sz="1600" baseline="-25000" dirty="0"/>
              <a:t>1 </a:t>
            </a:r>
            <a:r>
              <a:rPr lang="en-IN" sz="1600" dirty="0"/>
              <a:t>[1] + a</a:t>
            </a:r>
            <a:r>
              <a:rPr lang="en-IN" sz="1600" baseline="-25000" dirty="0"/>
              <a:t>12</a:t>
            </a:r>
            <a:r>
              <a:rPr lang="en-IN" sz="1600" dirty="0"/>
              <a:t>, f</a:t>
            </a:r>
            <a:r>
              <a:rPr lang="en-IN" sz="1600" baseline="-25000" dirty="0"/>
              <a:t>2 </a:t>
            </a:r>
            <a:r>
              <a:rPr lang="en-IN" sz="1600" dirty="0"/>
              <a:t>[1] + t</a:t>
            </a:r>
            <a:r>
              <a:rPr lang="en-IN" sz="1600" baseline="-25000" dirty="0"/>
              <a:t>21</a:t>
            </a:r>
            <a:r>
              <a:rPr lang="en-IN" sz="1600" dirty="0"/>
              <a:t> + a</a:t>
            </a:r>
            <a:r>
              <a:rPr lang="en-IN" sz="1600" baseline="-25000" dirty="0"/>
              <a:t>12</a:t>
            </a:r>
            <a:r>
              <a:rPr lang="en-IN" sz="1600" dirty="0"/>
              <a:t>)</a:t>
            </a:r>
          </a:p>
          <a:p>
            <a:pPr fontAlgn="base"/>
            <a:r>
              <a:rPr lang="en-IN" sz="1600" dirty="0"/>
              <a:t>        = min (9 + 9, 12 + 2 + 9)</a:t>
            </a:r>
          </a:p>
          <a:p>
            <a:pPr fontAlgn="base"/>
            <a:r>
              <a:rPr lang="en-IN" sz="1600" dirty="0"/>
              <a:t>        = 18</a:t>
            </a:r>
          </a:p>
          <a:p>
            <a:pPr fontAlgn="base"/>
            <a:endParaRPr lang="en-IN" sz="1600" dirty="0"/>
          </a:p>
          <a:p>
            <a:pPr fontAlgn="base"/>
            <a:r>
              <a:rPr lang="en-IN" sz="1600" dirty="0"/>
              <a:t>f</a:t>
            </a:r>
            <a:r>
              <a:rPr lang="en-IN" sz="1600" baseline="-25000" dirty="0"/>
              <a:t>2 </a:t>
            </a:r>
            <a:r>
              <a:rPr lang="en-IN" sz="1600" dirty="0"/>
              <a:t>[2] = min (f</a:t>
            </a:r>
            <a:r>
              <a:rPr lang="en-IN" sz="1600" baseline="-25000" dirty="0"/>
              <a:t>1  </a:t>
            </a:r>
            <a:r>
              <a:rPr lang="en-IN" sz="1600" dirty="0"/>
              <a:t>[1]  + t</a:t>
            </a:r>
            <a:r>
              <a:rPr lang="en-IN" sz="1600" baseline="-25000" dirty="0"/>
              <a:t>11 </a:t>
            </a:r>
            <a:r>
              <a:rPr lang="en-IN" sz="1600" dirty="0"/>
              <a:t>+ a</a:t>
            </a:r>
            <a:r>
              <a:rPr lang="en-IN" sz="1600" baseline="-25000" dirty="0"/>
              <a:t>22 </a:t>
            </a:r>
            <a:r>
              <a:rPr lang="en-IN" sz="1600" dirty="0"/>
              <a:t>, f</a:t>
            </a:r>
            <a:r>
              <a:rPr lang="en-IN" sz="1600" baseline="-25000" dirty="0"/>
              <a:t>2 </a:t>
            </a:r>
            <a:r>
              <a:rPr lang="en-IN" sz="1600" dirty="0"/>
              <a:t>[1] +  a</a:t>
            </a:r>
            <a:r>
              <a:rPr lang="en-IN" sz="1600" baseline="-25000" dirty="0"/>
              <a:t>22</a:t>
            </a:r>
            <a:r>
              <a:rPr lang="en-IN" sz="1600" dirty="0"/>
              <a:t>)</a:t>
            </a:r>
          </a:p>
          <a:p>
            <a:pPr fontAlgn="base"/>
            <a:r>
              <a:rPr lang="en-IN" sz="1600" dirty="0"/>
              <a:t>        = min (9 + 2 + 5, 12 + 5)</a:t>
            </a:r>
          </a:p>
          <a:p>
            <a:pPr fontAlgn="base"/>
            <a:r>
              <a:rPr lang="en-IN" sz="1600" dirty="0"/>
              <a:t>        = 16</a:t>
            </a:r>
          </a:p>
          <a:p>
            <a:pPr algn="just"/>
            <a:endParaRPr lang="en-IN" sz="1600" dirty="0">
              <a:latin typeface="Proxima Nova" panose="020B0604020202020204" charset="0"/>
            </a:endParaRPr>
          </a:p>
          <a:p>
            <a:pPr algn="just"/>
            <a:endParaRPr lang="en-IN" sz="1600" dirty="0">
              <a:latin typeface="Proxima Nova" panose="020B0604020202020204" charset="0"/>
            </a:endParaRPr>
          </a:p>
        </p:txBody>
      </p:sp>
      <p:sp>
        <p:nvSpPr>
          <p:cNvPr id="7" name="Google Shape;99;p17"/>
          <p:cNvSpPr txBox="1"/>
          <p:nvPr/>
        </p:nvSpPr>
        <p:spPr>
          <a:xfrm>
            <a:off x="4571975" y="832056"/>
            <a:ext cx="4089114" cy="2893069"/>
          </a:xfrm>
          <a:prstGeom prst="rect">
            <a:avLst/>
          </a:prstGeom>
          <a:noFill/>
          <a:ln>
            <a:noFill/>
          </a:ln>
        </p:spPr>
        <p:txBody>
          <a:bodyPr spcFirstLastPara="1" wrap="square" lIns="91425" tIns="91425" rIns="91425" bIns="91425" anchor="t" anchorCtr="0">
            <a:spAutoFit/>
          </a:bodyPr>
          <a:lstStyle/>
          <a:p>
            <a:pPr fontAlgn="base"/>
            <a:r>
              <a:rPr lang="en-IN" sz="1600" b="1" dirty="0"/>
              <a:t>For j = 3 :</a:t>
            </a:r>
            <a:endParaRPr lang="en-IN" sz="1600" dirty="0"/>
          </a:p>
          <a:p>
            <a:pPr fontAlgn="base"/>
            <a:endParaRPr lang="en-IN" sz="1600" dirty="0"/>
          </a:p>
          <a:p>
            <a:pPr fontAlgn="base"/>
            <a:r>
              <a:rPr lang="en-IN" sz="1600" dirty="0"/>
              <a:t>f</a:t>
            </a:r>
            <a:r>
              <a:rPr lang="en-IN" sz="1600" baseline="-25000" dirty="0"/>
              <a:t>1 </a:t>
            </a:r>
            <a:r>
              <a:rPr lang="en-IN" sz="1600" dirty="0"/>
              <a:t>[3]   =  min (f</a:t>
            </a:r>
            <a:r>
              <a:rPr lang="en-IN" sz="1600" baseline="-25000" dirty="0"/>
              <a:t>1 </a:t>
            </a:r>
            <a:r>
              <a:rPr lang="en-IN" sz="1600" dirty="0"/>
              <a:t>[2] + a</a:t>
            </a:r>
            <a:r>
              <a:rPr lang="en-IN" sz="1600" baseline="-25000" dirty="0"/>
              <a:t>13 </a:t>
            </a:r>
            <a:r>
              <a:rPr lang="en-IN" sz="1600" dirty="0"/>
              <a:t>, f</a:t>
            </a:r>
            <a:r>
              <a:rPr lang="en-IN" sz="1600" baseline="-25000" dirty="0"/>
              <a:t>2 </a:t>
            </a:r>
            <a:r>
              <a:rPr lang="en-IN" sz="1600" dirty="0"/>
              <a:t>[2] + t</a:t>
            </a:r>
            <a:r>
              <a:rPr lang="en-IN" sz="1600" baseline="-25000" dirty="0"/>
              <a:t>22</a:t>
            </a:r>
            <a:r>
              <a:rPr lang="en-IN" sz="1600" dirty="0"/>
              <a:t> + a</a:t>
            </a:r>
            <a:r>
              <a:rPr lang="en-IN" sz="1600" baseline="-25000" dirty="0"/>
              <a:t>13</a:t>
            </a:r>
            <a:r>
              <a:rPr lang="en-IN" sz="1600" dirty="0"/>
              <a:t>)</a:t>
            </a:r>
          </a:p>
          <a:p>
            <a:pPr fontAlgn="base"/>
            <a:r>
              <a:rPr lang="en-IN" sz="1600" dirty="0"/>
              <a:t>          = min (18 + 3, 16 + 1 + 3)</a:t>
            </a:r>
          </a:p>
          <a:p>
            <a:pPr fontAlgn="base"/>
            <a:r>
              <a:rPr lang="en-IN" sz="1600" dirty="0"/>
              <a:t>          = 20</a:t>
            </a:r>
          </a:p>
          <a:p>
            <a:pPr fontAlgn="base"/>
            <a:endParaRPr lang="en-IN" sz="1600" dirty="0"/>
          </a:p>
          <a:p>
            <a:pPr fontAlgn="base"/>
            <a:r>
              <a:rPr lang="en-IN" sz="1600" dirty="0"/>
              <a:t>f</a:t>
            </a:r>
            <a:r>
              <a:rPr lang="en-IN" sz="1600" baseline="-25000" dirty="0"/>
              <a:t>2 </a:t>
            </a:r>
            <a:r>
              <a:rPr lang="en-IN" sz="1600" dirty="0"/>
              <a:t>[3]   =  min (f</a:t>
            </a:r>
            <a:r>
              <a:rPr lang="en-IN" sz="1600" baseline="-25000" dirty="0"/>
              <a:t>1 </a:t>
            </a:r>
            <a:r>
              <a:rPr lang="en-IN" sz="1600" dirty="0"/>
              <a:t>[2] + t</a:t>
            </a:r>
            <a:r>
              <a:rPr lang="en-IN" sz="1600" baseline="-25000" dirty="0"/>
              <a:t>12</a:t>
            </a:r>
            <a:r>
              <a:rPr lang="en-IN" sz="1600" dirty="0"/>
              <a:t> + a</a:t>
            </a:r>
            <a:r>
              <a:rPr lang="en-IN" sz="1600" baseline="-25000" dirty="0"/>
              <a:t>23  </a:t>
            </a:r>
            <a:r>
              <a:rPr lang="en-IN" sz="1600" dirty="0"/>
              <a:t>, f</a:t>
            </a:r>
            <a:r>
              <a:rPr lang="en-IN" sz="1600" baseline="-25000" dirty="0"/>
              <a:t>2 </a:t>
            </a:r>
            <a:r>
              <a:rPr lang="en-IN" sz="1600" dirty="0"/>
              <a:t>[2] + a</a:t>
            </a:r>
            <a:r>
              <a:rPr lang="en-IN" sz="1600" baseline="-25000" dirty="0"/>
              <a:t>23</a:t>
            </a:r>
            <a:r>
              <a:rPr lang="en-IN" sz="1600" dirty="0"/>
              <a:t>)</a:t>
            </a:r>
          </a:p>
          <a:p>
            <a:pPr fontAlgn="base"/>
            <a:r>
              <a:rPr lang="en-IN" sz="1600" dirty="0"/>
              <a:t>          =</a:t>
            </a:r>
            <a:r>
              <a:rPr lang="en-IN" sz="1600" b="1" dirty="0"/>
              <a:t> </a:t>
            </a:r>
            <a:r>
              <a:rPr lang="en-IN" sz="1600" dirty="0"/>
              <a:t>min (18 + 3 + 6,  16 + 6)</a:t>
            </a:r>
          </a:p>
          <a:p>
            <a:pPr fontAlgn="base"/>
            <a:r>
              <a:rPr lang="en-IN" sz="1600" dirty="0"/>
              <a:t>          = 22</a:t>
            </a:r>
          </a:p>
          <a:p>
            <a:pPr algn="just"/>
            <a:endParaRPr lang="en-IN" sz="1600" dirty="0">
              <a:latin typeface="Proxima Nova" panose="020B0604020202020204" charset="0"/>
            </a:endParaRPr>
          </a:p>
          <a:p>
            <a:pPr algn="just"/>
            <a:endParaRPr lang="en-IN" sz="1600" dirty="0">
              <a:latin typeface="Proxima Nova" panose="020B0604020202020204" charset="0"/>
            </a:endParaRPr>
          </a:p>
        </p:txBody>
      </p:sp>
    </p:spTree>
    <p:extLst>
      <p:ext uri="{BB962C8B-B14F-4D97-AF65-F5344CB8AC3E}">
        <p14:creationId xmlns:p14="http://schemas.microsoft.com/office/powerpoint/2010/main" val="32223340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sp>
        <p:nvSpPr>
          <p:cNvPr id="99" name="Google Shape;99;p17"/>
          <p:cNvSpPr txBox="1"/>
          <p:nvPr/>
        </p:nvSpPr>
        <p:spPr>
          <a:xfrm>
            <a:off x="308224" y="817718"/>
            <a:ext cx="3852810" cy="2893069"/>
          </a:xfrm>
          <a:prstGeom prst="rect">
            <a:avLst/>
          </a:prstGeom>
          <a:noFill/>
          <a:ln>
            <a:noFill/>
          </a:ln>
        </p:spPr>
        <p:txBody>
          <a:bodyPr spcFirstLastPara="1" wrap="square" lIns="91425" tIns="91425" rIns="91425" bIns="91425" anchor="t" anchorCtr="0">
            <a:spAutoFit/>
          </a:bodyPr>
          <a:lstStyle/>
          <a:p>
            <a:pPr fontAlgn="base"/>
            <a:r>
              <a:rPr lang="en-IN" sz="1600" b="1" dirty="0"/>
              <a:t>For j = 4 :</a:t>
            </a:r>
          </a:p>
          <a:p>
            <a:pPr fontAlgn="base"/>
            <a:endParaRPr lang="en-IN" sz="1600" dirty="0"/>
          </a:p>
          <a:p>
            <a:pPr fontAlgn="base"/>
            <a:r>
              <a:rPr lang="en-IN" sz="1600" dirty="0"/>
              <a:t>f</a:t>
            </a:r>
            <a:r>
              <a:rPr lang="en-IN" sz="1600" baseline="-25000" dirty="0"/>
              <a:t>1</a:t>
            </a:r>
            <a:r>
              <a:rPr lang="en-IN" sz="1600" dirty="0"/>
              <a:t> (4) = min (f</a:t>
            </a:r>
            <a:r>
              <a:rPr lang="en-IN" sz="1600" baseline="-25000" dirty="0"/>
              <a:t>1</a:t>
            </a:r>
            <a:r>
              <a:rPr lang="en-IN" sz="1600" dirty="0"/>
              <a:t> [3] + a</a:t>
            </a:r>
            <a:r>
              <a:rPr lang="en-IN" sz="1600" baseline="-25000" dirty="0"/>
              <a:t>14</a:t>
            </a:r>
            <a:r>
              <a:rPr lang="en-IN" sz="1600" dirty="0"/>
              <a:t>, f</a:t>
            </a:r>
            <a:r>
              <a:rPr lang="en-IN" sz="1600" baseline="-25000" dirty="0"/>
              <a:t>2</a:t>
            </a:r>
            <a:r>
              <a:rPr lang="en-IN" sz="1600" dirty="0"/>
              <a:t> [3] + t</a:t>
            </a:r>
            <a:r>
              <a:rPr lang="en-IN" sz="1600" baseline="-25000" dirty="0"/>
              <a:t>23</a:t>
            </a:r>
            <a:r>
              <a:rPr lang="en-IN" sz="1600" dirty="0"/>
              <a:t> + a</a:t>
            </a:r>
            <a:r>
              <a:rPr lang="en-IN" sz="1600" baseline="-25000" dirty="0"/>
              <a:t>14</a:t>
            </a:r>
            <a:r>
              <a:rPr lang="en-IN" sz="1600" dirty="0"/>
              <a:t>)</a:t>
            </a:r>
          </a:p>
          <a:p>
            <a:pPr fontAlgn="base"/>
            <a:r>
              <a:rPr lang="en-IN" sz="1600" dirty="0"/>
              <a:t>        = min (20 + 4, 22 + 2 + 4)</a:t>
            </a:r>
          </a:p>
          <a:p>
            <a:pPr fontAlgn="base"/>
            <a:r>
              <a:rPr lang="en-IN" sz="1600" dirty="0"/>
              <a:t>        = 24</a:t>
            </a:r>
          </a:p>
          <a:p>
            <a:pPr fontAlgn="base"/>
            <a:endParaRPr lang="en-IN" sz="1600" dirty="0"/>
          </a:p>
          <a:p>
            <a:pPr fontAlgn="base"/>
            <a:r>
              <a:rPr lang="en-IN" sz="1600" dirty="0"/>
              <a:t>f</a:t>
            </a:r>
            <a:r>
              <a:rPr lang="en-IN" sz="1600" baseline="-25000" dirty="0"/>
              <a:t>2</a:t>
            </a:r>
            <a:r>
              <a:rPr lang="en-IN" sz="1600" dirty="0"/>
              <a:t> (4) = min (f</a:t>
            </a:r>
            <a:r>
              <a:rPr lang="en-IN" sz="1600" baseline="-25000" dirty="0"/>
              <a:t>1</a:t>
            </a:r>
            <a:r>
              <a:rPr lang="en-IN" sz="1600" dirty="0"/>
              <a:t> [3] + t</a:t>
            </a:r>
            <a:r>
              <a:rPr lang="en-IN" sz="1600" baseline="-25000" dirty="0"/>
              <a:t>13</a:t>
            </a:r>
            <a:r>
              <a:rPr lang="en-IN" sz="1600" dirty="0"/>
              <a:t> + a</a:t>
            </a:r>
            <a:r>
              <a:rPr lang="en-IN" sz="1600" baseline="-25000" dirty="0"/>
              <a:t>24</a:t>
            </a:r>
            <a:r>
              <a:rPr lang="en-IN" sz="1600" dirty="0"/>
              <a:t>, f</a:t>
            </a:r>
            <a:r>
              <a:rPr lang="en-IN" sz="1600" baseline="-25000" dirty="0"/>
              <a:t>2</a:t>
            </a:r>
            <a:r>
              <a:rPr lang="en-IN" sz="1600" dirty="0"/>
              <a:t> [3] + a</a:t>
            </a:r>
            <a:r>
              <a:rPr lang="en-IN" sz="1600" baseline="-25000" dirty="0"/>
              <a:t>24</a:t>
            </a:r>
            <a:r>
              <a:rPr lang="en-IN" sz="1600" dirty="0"/>
              <a:t>)</a:t>
            </a:r>
          </a:p>
          <a:p>
            <a:pPr fontAlgn="base"/>
            <a:r>
              <a:rPr lang="en-IN" sz="1600" dirty="0"/>
              <a:t>        = min (20 + 1 + 4, 22 + 4)</a:t>
            </a:r>
          </a:p>
          <a:p>
            <a:pPr fontAlgn="base"/>
            <a:r>
              <a:rPr lang="en-IN" sz="1600" dirty="0"/>
              <a:t>        = 25</a:t>
            </a:r>
          </a:p>
          <a:p>
            <a:pPr algn="just"/>
            <a:endParaRPr lang="en-IN" sz="1600" dirty="0">
              <a:latin typeface="Proxima Nova" panose="020B0604020202020204" charset="0"/>
            </a:endParaRPr>
          </a:p>
          <a:p>
            <a:pPr algn="just"/>
            <a:endParaRPr lang="en-IN" sz="1600" dirty="0">
              <a:latin typeface="Proxima Nova" panose="020B0604020202020204" charset="0"/>
            </a:endParaRPr>
          </a:p>
        </p:txBody>
      </p:sp>
      <p:sp>
        <p:nvSpPr>
          <p:cNvPr id="7" name="Google Shape;99;p17"/>
          <p:cNvSpPr txBox="1"/>
          <p:nvPr/>
        </p:nvSpPr>
        <p:spPr>
          <a:xfrm>
            <a:off x="4571975" y="832056"/>
            <a:ext cx="4089114" cy="2400627"/>
          </a:xfrm>
          <a:prstGeom prst="rect">
            <a:avLst/>
          </a:prstGeom>
          <a:noFill/>
          <a:ln>
            <a:noFill/>
          </a:ln>
        </p:spPr>
        <p:txBody>
          <a:bodyPr spcFirstLastPara="1" wrap="square" lIns="91425" tIns="91425" rIns="91425" bIns="91425" anchor="t" anchorCtr="0">
            <a:spAutoFit/>
          </a:bodyPr>
          <a:lstStyle/>
          <a:p>
            <a:pPr fontAlgn="base"/>
            <a:r>
              <a:rPr lang="en-IN" sz="1600" b="1" dirty="0"/>
              <a:t>For j = 5 :</a:t>
            </a:r>
          </a:p>
          <a:p>
            <a:pPr fontAlgn="base"/>
            <a:endParaRPr lang="en-IN" sz="1600" dirty="0"/>
          </a:p>
          <a:p>
            <a:pPr fontAlgn="base"/>
            <a:r>
              <a:rPr lang="en-IN" sz="1600" dirty="0"/>
              <a:t>f</a:t>
            </a:r>
            <a:r>
              <a:rPr lang="en-IN" sz="1600" baseline="-25000" dirty="0"/>
              <a:t>1</a:t>
            </a:r>
            <a:r>
              <a:rPr lang="en-IN" sz="1600" dirty="0"/>
              <a:t> (5) = min (f</a:t>
            </a:r>
            <a:r>
              <a:rPr lang="en-IN" sz="1600" baseline="-25000" dirty="0"/>
              <a:t>1</a:t>
            </a:r>
            <a:r>
              <a:rPr lang="en-IN" sz="1600" dirty="0"/>
              <a:t> [4] + a</a:t>
            </a:r>
            <a:r>
              <a:rPr lang="en-IN" sz="1600" baseline="-25000" dirty="0"/>
              <a:t>15</a:t>
            </a:r>
            <a:r>
              <a:rPr lang="en-IN" sz="1600" dirty="0"/>
              <a:t>, f</a:t>
            </a:r>
            <a:r>
              <a:rPr lang="en-IN" sz="1600" baseline="-25000" dirty="0"/>
              <a:t>2</a:t>
            </a:r>
            <a:r>
              <a:rPr lang="en-IN" sz="1600" dirty="0"/>
              <a:t> [4] + t</a:t>
            </a:r>
            <a:r>
              <a:rPr lang="en-IN" sz="1600" baseline="-25000" dirty="0"/>
              <a:t>24</a:t>
            </a:r>
            <a:r>
              <a:rPr lang="en-IN" sz="1600" dirty="0"/>
              <a:t> + a</a:t>
            </a:r>
            <a:r>
              <a:rPr lang="en-IN" sz="1600" baseline="-25000" dirty="0"/>
              <a:t>15</a:t>
            </a:r>
            <a:r>
              <a:rPr lang="en-IN" sz="1600" dirty="0"/>
              <a:t>)</a:t>
            </a:r>
          </a:p>
          <a:p>
            <a:pPr fontAlgn="base"/>
            <a:r>
              <a:rPr lang="en-IN" sz="1600" dirty="0"/>
              <a:t>         = min (24 + 8, 25 + 2 + 8)</a:t>
            </a:r>
          </a:p>
          <a:p>
            <a:pPr fontAlgn="base"/>
            <a:r>
              <a:rPr lang="en-IN" sz="1600" dirty="0"/>
              <a:t>         = 32</a:t>
            </a:r>
          </a:p>
          <a:p>
            <a:pPr fontAlgn="base"/>
            <a:endParaRPr lang="en-IN" sz="1600" dirty="0"/>
          </a:p>
          <a:p>
            <a:pPr fontAlgn="base"/>
            <a:r>
              <a:rPr lang="en-IN" sz="1600" dirty="0"/>
              <a:t>f</a:t>
            </a:r>
            <a:r>
              <a:rPr lang="en-IN" sz="1600" baseline="-25000" dirty="0"/>
              <a:t>2</a:t>
            </a:r>
            <a:r>
              <a:rPr lang="en-IN" sz="1600" dirty="0"/>
              <a:t> (5) = min (f</a:t>
            </a:r>
            <a:r>
              <a:rPr lang="en-IN" sz="1600" baseline="-25000" dirty="0"/>
              <a:t>1</a:t>
            </a:r>
            <a:r>
              <a:rPr lang="en-IN" sz="1600" dirty="0"/>
              <a:t> [4] + t</a:t>
            </a:r>
            <a:r>
              <a:rPr lang="en-IN" sz="1600" baseline="-25000" dirty="0"/>
              <a:t>14</a:t>
            </a:r>
            <a:r>
              <a:rPr lang="en-IN" sz="1600" dirty="0"/>
              <a:t> + a</a:t>
            </a:r>
            <a:r>
              <a:rPr lang="en-IN" sz="1600" baseline="-25000" dirty="0"/>
              <a:t>25</a:t>
            </a:r>
            <a:r>
              <a:rPr lang="en-IN" sz="1600" dirty="0"/>
              <a:t>, f</a:t>
            </a:r>
            <a:r>
              <a:rPr lang="en-IN" sz="1600" baseline="-25000" dirty="0"/>
              <a:t>2</a:t>
            </a:r>
            <a:r>
              <a:rPr lang="en-IN" sz="1600" dirty="0"/>
              <a:t> [4] + a</a:t>
            </a:r>
            <a:r>
              <a:rPr lang="en-IN" sz="1600" baseline="-25000" dirty="0"/>
              <a:t>25</a:t>
            </a:r>
            <a:r>
              <a:rPr lang="en-IN" sz="1600" dirty="0"/>
              <a:t>)</a:t>
            </a:r>
          </a:p>
          <a:p>
            <a:pPr fontAlgn="base"/>
            <a:r>
              <a:rPr lang="en-IN" sz="1600" dirty="0"/>
              <a:t>         = min (24 + 3 + 5, 25 + 5)</a:t>
            </a:r>
          </a:p>
          <a:p>
            <a:pPr fontAlgn="base"/>
            <a:r>
              <a:rPr lang="en-IN" sz="1600" dirty="0"/>
              <a:t>         = 30</a:t>
            </a:r>
          </a:p>
        </p:txBody>
      </p:sp>
    </p:spTree>
    <p:extLst>
      <p:ext uri="{BB962C8B-B14F-4D97-AF65-F5344CB8AC3E}">
        <p14:creationId xmlns:p14="http://schemas.microsoft.com/office/powerpoint/2010/main" val="263118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465500" y="1178046"/>
            <a:ext cx="8212950" cy="2123628"/>
          </a:xfrm>
          <a:prstGeom prst="rect">
            <a:avLst/>
          </a:prstGeom>
          <a:noFill/>
          <a:ln>
            <a:noFill/>
          </a:ln>
        </p:spPr>
        <p:txBody>
          <a:bodyPr spcFirstLastPara="1" wrap="square" lIns="91425" tIns="91425" rIns="91425" bIns="91425" anchor="t" anchorCtr="0">
            <a:spAutoFit/>
          </a:bodyPr>
          <a:lstStyle/>
          <a:p>
            <a:pPr algn="just"/>
            <a:r>
              <a:rPr lang="en-IN" sz="1800" dirty="0">
                <a:latin typeface="Proxima Nova" panose="020B0604020202020204" charset="0"/>
              </a:rPr>
              <a:t>Conventional / greedy approach selects largest denomination first which is not greater than remaining amount. </a:t>
            </a:r>
          </a:p>
          <a:p>
            <a:pPr algn="just"/>
            <a:endParaRPr lang="en-IN" sz="1800" dirty="0">
              <a:latin typeface="Proxima Nova" panose="020B0604020202020204" charset="0"/>
            </a:endParaRPr>
          </a:p>
          <a:p>
            <a:pPr algn="just"/>
            <a:r>
              <a:rPr lang="en-IN" sz="1800" dirty="0">
                <a:latin typeface="Proxima Nova" panose="020B0604020202020204" charset="0"/>
              </a:rPr>
              <a:t>If current denomination is not possible to select then select second largest denomination and so on. Continue this process until solution is found.</a:t>
            </a:r>
          </a:p>
          <a:p>
            <a:pPr algn="just"/>
            <a:endParaRPr lang="en-IN" sz="1800" dirty="0">
              <a:solidFill>
                <a:srgbClr val="666666"/>
              </a:solidFill>
              <a:latin typeface="Proxima Nova" panose="020B0604020202020204" charset="0"/>
              <a:ea typeface="Proxima Nova"/>
              <a:cs typeface="Proxima Nova"/>
            </a:endParaRPr>
          </a:p>
          <a:p>
            <a:pPr algn="just"/>
            <a:endParaRPr lang="en-IN" sz="1800" dirty="0">
              <a:solidFill>
                <a:srgbClr val="666666"/>
              </a:solidFill>
              <a:latin typeface="Proxima Nova" panose="020B0604020202020204" charset="0"/>
              <a:ea typeface="Proxima Nova"/>
              <a:cs typeface="Proxima Nova"/>
            </a:endParaRPr>
          </a:p>
        </p:txBody>
      </p:sp>
    </p:spTree>
    <p:extLst>
      <p:ext uri="{BB962C8B-B14F-4D97-AF65-F5344CB8AC3E}">
        <p14:creationId xmlns:p14="http://schemas.microsoft.com/office/powerpoint/2010/main" val="147698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sp>
        <p:nvSpPr>
          <p:cNvPr id="99" name="Google Shape;99;p17"/>
          <p:cNvSpPr txBox="1"/>
          <p:nvPr/>
        </p:nvSpPr>
        <p:spPr>
          <a:xfrm>
            <a:off x="308224" y="817718"/>
            <a:ext cx="3852810" cy="2893069"/>
          </a:xfrm>
          <a:prstGeom prst="rect">
            <a:avLst/>
          </a:prstGeom>
          <a:noFill/>
          <a:ln>
            <a:noFill/>
          </a:ln>
        </p:spPr>
        <p:txBody>
          <a:bodyPr spcFirstLastPara="1" wrap="square" lIns="91425" tIns="91425" rIns="91425" bIns="91425" anchor="t" anchorCtr="0">
            <a:spAutoFit/>
          </a:bodyPr>
          <a:lstStyle/>
          <a:p>
            <a:pPr fontAlgn="base"/>
            <a:r>
              <a:rPr lang="en-IN" sz="1600" b="1" dirty="0"/>
              <a:t>For j = 6 :</a:t>
            </a:r>
          </a:p>
          <a:p>
            <a:pPr fontAlgn="base"/>
            <a:endParaRPr lang="en-IN" sz="1600" dirty="0"/>
          </a:p>
          <a:p>
            <a:pPr fontAlgn="base"/>
            <a:r>
              <a:rPr lang="en-IN" sz="1600" dirty="0"/>
              <a:t>f</a:t>
            </a:r>
            <a:r>
              <a:rPr lang="en-IN" sz="1600" baseline="-25000" dirty="0"/>
              <a:t>1</a:t>
            </a:r>
            <a:r>
              <a:rPr lang="en-IN" sz="1600" dirty="0"/>
              <a:t> (6) = min (f</a:t>
            </a:r>
            <a:r>
              <a:rPr lang="en-IN" sz="1600" baseline="-25000" dirty="0"/>
              <a:t>1</a:t>
            </a:r>
            <a:r>
              <a:rPr lang="en-IN" sz="1600" dirty="0"/>
              <a:t> [5] + a</a:t>
            </a:r>
            <a:r>
              <a:rPr lang="en-IN" sz="1600" baseline="-25000" dirty="0"/>
              <a:t>16</a:t>
            </a:r>
            <a:r>
              <a:rPr lang="en-IN" sz="1600" dirty="0"/>
              <a:t>, f</a:t>
            </a:r>
            <a:r>
              <a:rPr lang="en-IN" sz="1600" baseline="-25000" dirty="0"/>
              <a:t>2</a:t>
            </a:r>
            <a:r>
              <a:rPr lang="en-IN" sz="1600" dirty="0"/>
              <a:t> [5] + t</a:t>
            </a:r>
            <a:r>
              <a:rPr lang="en-IN" sz="1600" baseline="-25000" dirty="0"/>
              <a:t>25</a:t>
            </a:r>
            <a:r>
              <a:rPr lang="en-IN" sz="1600" dirty="0"/>
              <a:t> + a</a:t>
            </a:r>
            <a:r>
              <a:rPr lang="en-IN" sz="1600" baseline="-25000" dirty="0"/>
              <a:t>16</a:t>
            </a:r>
            <a:r>
              <a:rPr lang="en-IN" sz="1600" dirty="0"/>
              <a:t>)</a:t>
            </a:r>
          </a:p>
          <a:p>
            <a:pPr fontAlgn="base"/>
            <a:r>
              <a:rPr lang="en-IN" sz="1600" dirty="0"/>
              <a:t>        = min (32 + 4, 30 + 1 + 4)</a:t>
            </a:r>
          </a:p>
          <a:p>
            <a:pPr fontAlgn="base"/>
            <a:r>
              <a:rPr lang="en-IN" sz="1600" dirty="0"/>
              <a:t>        = 35</a:t>
            </a:r>
          </a:p>
          <a:p>
            <a:pPr fontAlgn="base"/>
            <a:endParaRPr lang="en-IN" sz="1600" dirty="0"/>
          </a:p>
          <a:p>
            <a:pPr fontAlgn="base"/>
            <a:r>
              <a:rPr lang="en-IN" sz="1600" dirty="0"/>
              <a:t>f</a:t>
            </a:r>
            <a:r>
              <a:rPr lang="en-IN" sz="1600" baseline="-25000" dirty="0"/>
              <a:t>2</a:t>
            </a:r>
            <a:r>
              <a:rPr lang="en-IN" sz="1600" dirty="0"/>
              <a:t> (6)  = min (f</a:t>
            </a:r>
            <a:r>
              <a:rPr lang="en-IN" sz="1600" baseline="-25000" dirty="0"/>
              <a:t>1</a:t>
            </a:r>
            <a:r>
              <a:rPr lang="en-IN" sz="1600" dirty="0"/>
              <a:t> [5] + t</a:t>
            </a:r>
            <a:r>
              <a:rPr lang="en-IN" sz="1600" baseline="-25000" dirty="0"/>
              <a:t>15</a:t>
            </a:r>
            <a:r>
              <a:rPr lang="en-IN" sz="1600" dirty="0"/>
              <a:t> + a</a:t>
            </a:r>
            <a:r>
              <a:rPr lang="en-IN" sz="1600" baseline="-25000" dirty="0"/>
              <a:t>26</a:t>
            </a:r>
            <a:r>
              <a:rPr lang="en-IN" sz="1600" dirty="0"/>
              <a:t>, f</a:t>
            </a:r>
            <a:r>
              <a:rPr lang="en-IN" sz="1600" baseline="-25000" dirty="0"/>
              <a:t>2</a:t>
            </a:r>
            <a:r>
              <a:rPr lang="en-IN" sz="1600" dirty="0"/>
              <a:t> [5] + a</a:t>
            </a:r>
            <a:r>
              <a:rPr lang="en-IN" sz="1600" baseline="-25000" dirty="0"/>
              <a:t>26</a:t>
            </a:r>
            <a:r>
              <a:rPr lang="en-IN" sz="1600" dirty="0"/>
              <a:t>)</a:t>
            </a:r>
          </a:p>
          <a:p>
            <a:pPr fontAlgn="base"/>
            <a:r>
              <a:rPr lang="en-IN" sz="1600" dirty="0"/>
              <a:t>         = min (32 + 4 + 7, 30 + 7)</a:t>
            </a:r>
          </a:p>
          <a:p>
            <a:pPr fontAlgn="base"/>
            <a:r>
              <a:rPr lang="en-IN" sz="1600" dirty="0"/>
              <a:t>         = 37</a:t>
            </a:r>
          </a:p>
          <a:p>
            <a:pPr algn="just"/>
            <a:endParaRPr lang="en-IN" sz="1600" dirty="0">
              <a:latin typeface="Proxima Nova" panose="020B0604020202020204" charset="0"/>
            </a:endParaRPr>
          </a:p>
          <a:p>
            <a:pPr algn="just"/>
            <a:endParaRPr lang="en-IN" sz="1600" dirty="0">
              <a:latin typeface="Proxima Nova" panose="020B0604020202020204" charset="0"/>
            </a:endParaRPr>
          </a:p>
        </p:txBody>
      </p:sp>
    </p:spTree>
    <p:extLst>
      <p:ext uri="{BB962C8B-B14F-4D97-AF65-F5344CB8AC3E}">
        <p14:creationId xmlns:p14="http://schemas.microsoft.com/office/powerpoint/2010/main" val="34845323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sp>
        <p:nvSpPr>
          <p:cNvPr id="99" name="Google Shape;99;p17"/>
          <p:cNvSpPr txBox="1"/>
          <p:nvPr/>
        </p:nvSpPr>
        <p:spPr>
          <a:xfrm>
            <a:off x="308224" y="817718"/>
            <a:ext cx="7530958" cy="3139291"/>
          </a:xfrm>
          <a:prstGeom prst="rect">
            <a:avLst/>
          </a:prstGeom>
          <a:noFill/>
          <a:ln>
            <a:noFill/>
          </a:ln>
        </p:spPr>
        <p:txBody>
          <a:bodyPr spcFirstLastPara="1" wrap="square" lIns="91425" tIns="91425" rIns="91425" bIns="91425" anchor="t" anchorCtr="0">
            <a:spAutoFit/>
          </a:bodyPr>
          <a:lstStyle/>
          <a:p>
            <a:pPr fontAlgn="base"/>
            <a:r>
              <a:rPr lang="en-IN" sz="1600" b="1" dirty="0"/>
              <a:t>f* =  min (f</a:t>
            </a:r>
            <a:r>
              <a:rPr lang="en-IN" sz="1600" b="1" baseline="-25000" dirty="0"/>
              <a:t>1</a:t>
            </a:r>
            <a:r>
              <a:rPr lang="en-IN" sz="1600" b="1" dirty="0"/>
              <a:t> (n) + x</a:t>
            </a:r>
            <a:r>
              <a:rPr lang="en-IN" sz="1600" b="1" baseline="-25000" dirty="0"/>
              <a:t>1</a:t>
            </a:r>
            <a:r>
              <a:rPr lang="en-IN" sz="1600" b="1" dirty="0"/>
              <a:t>, f</a:t>
            </a:r>
            <a:r>
              <a:rPr lang="en-IN" sz="1600" b="1" baseline="-25000" dirty="0"/>
              <a:t>2</a:t>
            </a:r>
            <a:r>
              <a:rPr lang="en-IN" sz="1600" b="1" dirty="0"/>
              <a:t> (n) + x</a:t>
            </a:r>
            <a:r>
              <a:rPr lang="en-IN" sz="1600" b="1" baseline="-25000" dirty="0"/>
              <a:t>2</a:t>
            </a:r>
            <a:r>
              <a:rPr lang="en-IN" sz="1600" b="1" dirty="0"/>
              <a:t>)</a:t>
            </a:r>
          </a:p>
          <a:p>
            <a:pPr fontAlgn="base"/>
            <a:endParaRPr lang="en-IN" sz="1600" dirty="0"/>
          </a:p>
          <a:p>
            <a:pPr fontAlgn="base"/>
            <a:r>
              <a:rPr lang="en-IN" sz="1600" dirty="0"/>
              <a:t>where n = number of stations  =  6</a:t>
            </a:r>
          </a:p>
          <a:p>
            <a:pPr fontAlgn="base"/>
            <a:r>
              <a:rPr lang="en-IN" sz="1600" dirty="0"/>
              <a:t>x</a:t>
            </a:r>
            <a:r>
              <a:rPr lang="en-IN" sz="1600" baseline="-25000" dirty="0"/>
              <a:t>1</a:t>
            </a:r>
            <a:r>
              <a:rPr lang="en-IN" sz="1600" dirty="0"/>
              <a:t> and x</a:t>
            </a:r>
            <a:r>
              <a:rPr lang="en-IN" sz="1600" baseline="-25000" dirty="0"/>
              <a:t>2</a:t>
            </a:r>
            <a:r>
              <a:rPr lang="en-IN" sz="1600" dirty="0"/>
              <a:t> are exit time from line 1 and line 2 respectively.</a:t>
            </a:r>
          </a:p>
          <a:p>
            <a:pPr fontAlgn="base"/>
            <a:endParaRPr lang="en-IN" sz="1600" dirty="0"/>
          </a:p>
          <a:p>
            <a:pPr fontAlgn="base"/>
            <a:r>
              <a:rPr lang="en-IN" sz="1600" dirty="0"/>
              <a:t>x</a:t>
            </a:r>
            <a:r>
              <a:rPr lang="en-IN" sz="1600" baseline="-25000" dirty="0"/>
              <a:t>1</a:t>
            </a:r>
            <a:r>
              <a:rPr lang="en-IN" sz="1600" dirty="0"/>
              <a:t> = 3 and x</a:t>
            </a:r>
            <a:r>
              <a:rPr lang="en-IN" sz="1600" baseline="-25000" dirty="0"/>
              <a:t>2</a:t>
            </a:r>
            <a:r>
              <a:rPr lang="en-IN" sz="1600" dirty="0"/>
              <a:t> = 2</a:t>
            </a:r>
          </a:p>
          <a:p>
            <a:pPr fontAlgn="base"/>
            <a:endParaRPr lang="en-IN" sz="1600" dirty="0"/>
          </a:p>
          <a:p>
            <a:pPr fontAlgn="base"/>
            <a:r>
              <a:rPr lang="en-IN" sz="1600" dirty="0"/>
              <a:t>f* = min (f</a:t>
            </a:r>
            <a:r>
              <a:rPr lang="en-IN" sz="1600" baseline="-25000" dirty="0"/>
              <a:t>1</a:t>
            </a:r>
            <a:r>
              <a:rPr lang="en-IN" sz="1600" dirty="0"/>
              <a:t> [6] + x</a:t>
            </a:r>
            <a:r>
              <a:rPr lang="en-IN" sz="1600" baseline="-25000" dirty="0"/>
              <a:t>1</a:t>
            </a:r>
            <a:r>
              <a:rPr lang="en-IN" sz="1600" dirty="0"/>
              <a:t>, f</a:t>
            </a:r>
            <a:r>
              <a:rPr lang="en-IN" sz="1600" baseline="-25000" dirty="0"/>
              <a:t>2</a:t>
            </a:r>
            <a:r>
              <a:rPr lang="en-IN" sz="1600" dirty="0"/>
              <a:t> [6] + x</a:t>
            </a:r>
            <a:r>
              <a:rPr lang="en-IN" sz="1600" baseline="-25000" dirty="0"/>
              <a:t>2</a:t>
            </a:r>
            <a:r>
              <a:rPr lang="en-IN" sz="1600" dirty="0"/>
              <a:t>)</a:t>
            </a:r>
          </a:p>
          <a:p>
            <a:pPr fontAlgn="base"/>
            <a:r>
              <a:rPr lang="en-IN" sz="1600" dirty="0"/>
              <a:t>   = min (35 + 3, 37 + 2)</a:t>
            </a:r>
          </a:p>
          <a:p>
            <a:pPr fontAlgn="base"/>
            <a:r>
              <a:rPr lang="en-IN" sz="1600" dirty="0"/>
              <a:t>   = 38</a:t>
            </a:r>
          </a:p>
          <a:p>
            <a:pPr algn="just"/>
            <a:endParaRPr lang="en-IN" sz="1600" dirty="0">
              <a:latin typeface="Proxima Nova" panose="020B0604020202020204" charset="0"/>
            </a:endParaRPr>
          </a:p>
          <a:p>
            <a:pPr algn="just"/>
            <a:endParaRPr lang="en-IN" sz="1600" dirty="0">
              <a:latin typeface="Proxima Nova" panose="020B0604020202020204" charset="0"/>
            </a:endParaRPr>
          </a:p>
        </p:txBody>
      </p:sp>
    </p:spTree>
    <p:extLst>
      <p:ext uri="{BB962C8B-B14F-4D97-AF65-F5344CB8AC3E}">
        <p14:creationId xmlns:p14="http://schemas.microsoft.com/office/powerpoint/2010/main" val="37073065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pic>
        <p:nvPicPr>
          <p:cNvPr id="2" name="Picture 1"/>
          <p:cNvPicPr>
            <a:picLocks noChangeAspect="1"/>
          </p:cNvPicPr>
          <p:nvPr/>
        </p:nvPicPr>
        <p:blipFill>
          <a:blip r:embed="rId6"/>
          <a:stretch>
            <a:fillRect/>
          </a:stretch>
        </p:blipFill>
        <p:spPr>
          <a:xfrm>
            <a:off x="1541124" y="1106052"/>
            <a:ext cx="5364501" cy="3054481"/>
          </a:xfrm>
          <a:prstGeom prst="rect">
            <a:avLst/>
          </a:prstGeom>
        </p:spPr>
      </p:pic>
    </p:spTree>
    <p:extLst>
      <p:ext uri="{BB962C8B-B14F-4D97-AF65-F5344CB8AC3E}">
        <p14:creationId xmlns:p14="http://schemas.microsoft.com/office/powerpoint/2010/main" val="8253319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ASSEMBLY LINE SCHEDULING</a:t>
            </a:r>
          </a:p>
        </p:txBody>
      </p:sp>
      <p:pic>
        <p:nvPicPr>
          <p:cNvPr id="4" name="Picture 3"/>
          <p:cNvPicPr>
            <a:picLocks noChangeAspect="1"/>
          </p:cNvPicPr>
          <p:nvPr/>
        </p:nvPicPr>
        <p:blipFill>
          <a:blip r:embed="rId6"/>
          <a:stretch>
            <a:fillRect/>
          </a:stretch>
        </p:blipFill>
        <p:spPr>
          <a:xfrm>
            <a:off x="645924" y="1275600"/>
            <a:ext cx="7858115" cy="2751869"/>
          </a:xfrm>
          <a:prstGeom prst="rect">
            <a:avLst/>
          </a:prstGeom>
        </p:spPr>
      </p:pic>
    </p:spTree>
    <p:extLst>
      <p:ext uri="{BB962C8B-B14F-4D97-AF65-F5344CB8AC3E}">
        <p14:creationId xmlns:p14="http://schemas.microsoft.com/office/powerpoint/2010/main" val="109935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2536486" y="1049267"/>
            <a:ext cx="3495675" cy="3600450"/>
          </a:xfrm>
          <a:prstGeom prst="rect">
            <a:avLst/>
          </a:prstGeom>
        </p:spPr>
      </p:pic>
    </p:spTree>
    <p:extLst>
      <p:ext uri="{BB962C8B-B14F-4D97-AF65-F5344CB8AC3E}">
        <p14:creationId xmlns:p14="http://schemas.microsoft.com/office/powerpoint/2010/main" val="30644355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4620</TotalTime>
  <Words>9246</Words>
  <Application>Microsoft Macintosh PowerPoint</Application>
  <PresentationFormat>On-screen Show (16:9)</PresentationFormat>
  <Paragraphs>896</Paragraphs>
  <Slides>83</Slides>
  <Notes>83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Proxima Nova</vt:lpstr>
      <vt:lpstr>Calibri</vt:lpstr>
      <vt:lpstr>Roboto Condensed</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MITUL TAKODARA</cp:lastModifiedBy>
  <cp:revision>997</cp:revision>
  <dcterms:modified xsi:type="dcterms:W3CDTF">2023-10-07T03:51:54Z</dcterms:modified>
</cp:coreProperties>
</file>