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26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Lst>
  <p:sldSz cx="9144000" cy="5143500" type="screen16x9"/>
  <p:notesSz cx="6858000" cy="9144000"/>
  <p:embeddedFontLst>
    <p:embeddedFont>
      <p:font typeface="Proxima Nova" panose="020005060300000200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643"/>
  </p:normalViewPr>
  <p:slideViewPr>
    <p:cSldViewPr snapToGrid="0">
      <p:cViewPr varScale="1">
        <p:scale>
          <a:sx n="141" d="100"/>
          <a:sy n="141" d="100"/>
        </p:scale>
        <p:origin x="688" y="176"/>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727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62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677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7327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246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234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702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27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070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8851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693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1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Multi Graph : </a:t>
            </a:r>
            <a:r>
              <a:rPr lang="en-IN" sz="1600" dirty="0">
                <a:solidFill>
                  <a:srgbClr val="666666"/>
                </a:solidFill>
                <a:latin typeface="Proxima Nova"/>
                <a:ea typeface="Proxima Nova"/>
                <a:cs typeface="Proxima Nova"/>
              </a:rPr>
              <a:t>Any graph which contains some parallel edges but doesn’t contain any self-loop is called a Multi graph. </a:t>
            </a:r>
          </a:p>
          <a:p>
            <a:pPr algn="just">
              <a:lnSpc>
                <a:spcPct val="150000"/>
              </a:lnSpc>
            </a:pPr>
            <a:r>
              <a:rPr lang="en-IN" sz="1600" b="1" dirty="0">
                <a:solidFill>
                  <a:srgbClr val="666666"/>
                </a:solidFill>
                <a:latin typeface="Proxima Nova"/>
                <a:ea typeface="Proxima Nova"/>
                <a:cs typeface="Proxima Nova"/>
              </a:rPr>
              <a:t>Parallel Edges: </a:t>
            </a:r>
            <a:r>
              <a:rPr lang="en-IN" sz="1600" dirty="0">
                <a:solidFill>
                  <a:srgbClr val="666666"/>
                </a:solidFill>
                <a:latin typeface="Proxima Nova"/>
                <a:ea typeface="Proxima Nova"/>
                <a:cs typeface="Proxima Nova"/>
              </a:rPr>
              <a:t>If two vertices are connected with more than one edge then such edges are called parallel edges that are many routes but one destination.</a:t>
            </a:r>
          </a:p>
        </p:txBody>
      </p:sp>
      <p:pic>
        <p:nvPicPr>
          <p:cNvPr id="3" name="Picture 2"/>
          <p:cNvPicPr>
            <a:picLocks noChangeAspect="1"/>
          </p:cNvPicPr>
          <p:nvPr/>
        </p:nvPicPr>
        <p:blipFill>
          <a:blip r:embed="rId6"/>
          <a:stretch>
            <a:fillRect/>
          </a:stretch>
        </p:blipFill>
        <p:spPr>
          <a:xfrm>
            <a:off x="1714475" y="2922734"/>
            <a:ext cx="5715000" cy="1743075"/>
          </a:xfrm>
          <a:prstGeom prst="rect">
            <a:avLst/>
          </a:prstGeom>
        </p:spPr>
      </p:pic>
    </p:spTree>
    <p:extLst>
      <p:ext uri="{BB962C8B-B14F-4D97-AF65-F5344CB8AC3E}">
        <p14:creationId xmlns:p14="http://schemas.microsoft.com/office/powerpoint/2010/main" val="101545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Dense Graph : </a:t>
            </a:r>
            <a:r>
              <a:rPr lang="en-IN" sz="1600" dirty="0">
                <a:solidFill>
                  <a:srgbClr val="666666"/>
                </a:solidFill>
                <a:latin typeface="Proxima Nova"/>
                <a:ea typeface="Proxima Nova"/>
                <a:cs typeface="Proxima Nova"/>
              </a:rPr>
              <a:t>The graph which contains maximum number  of edges for connecting vertices of a graph is called dense graph.</a:t>
            </a:r>
          </a:p>
          <a:p>
            <a:pPr>
              <a:lnSpc>
                <a:spcPct val="150000"/>
              </a:lnSpc>
            </a:pPr>
            <a:r>
              <a:rPr lang="en-IN" sz="1600" b="1" dirty="0">
                <a:solidFill>
                  <a:srgbClr val="666666"/>
                </a:solidFill>
                <a:latin typeface="Proxima Nova"/>
                <a:ea typeface="Proxima Nova"/>
                <a:cs typeface="Proxima Nova"/>
              </a:rPr>
              <a:t>Sparse Graph: </a:t>
            </a:r>
            <a:r>
              <a:rPr lang="en-IN" sz="1600" dirty="0">
                <a:solidFill>
                  <a:srgbClr val="666666"/>
                </a:solidFill>
                <a:latin typeface="Proxima Nova"/>
                <a:ea typeface="Proxima Nova"/>
                <a:cs typeface="Proxima Nova"/>
              </a:rPr>
              <a:t>The sparse is a kind of graph having minimum number of  edges within it.</a:t>
            </a:r>
          </a:p>
        </p:txBody>
      </p:sp>
      <p:pic>
        <p:nvPicPr>
          <p:cNvPr id="2" name="Picture 1"/>
          <p:cNvPicPr>
            <a:picLocks noChangeAspect="1"/>
          </p:cNvPicPr>
          <p:nvPr/>
        </p:nvPicPr>
        <p:blipFill>
          <a:blip r:embed="rId6"/>
          <a:stretch>
            <a:fillRect/>
          </a:stretch>
        </p:blipFill>
        <p:spPr>
          <a:xfrm>
            <a:off x="1975854" y="2400636"/>
            <a:ext cx="4959201" cy="2514524"/>
          </a:xfrm>
          <a:prstGeom prst="rect">
            <a:avLst/>
          </a:prstGeom>
        </p:spPr>
      </p:pic>
    </p:spTree>
    <p:extLst>
      <p:ext uri="{BB962C8B-B14F-4D97-AF65-F5344CB8AC3E}">
        <p14:creationId xmlns:p14="http://schemas.microsoft.com/office/powerpoint/2010/main" val="2660609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499" y="705751"/>
            <a:ext cx="8503839"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Sub Graph : </a:t>
            </a:r>
            <a:r>
              <a:rPr lang="en-IN" sz="1600" dirty="0">
                <a:solidFill>
                  <a:srgbClr val="666666"/>
                </a:solidFill>
                <a:latin typeface="Proxima Nova"/>
                <a:ea typeface="Proxima Nova"/>
                <a:cs typeface="Proxima Nova"/>
              </a:rPr>
              <a:t>A graph G1 = (V1, E1) is called a </a:t>
            </a:r>
            <a:r>
              <a:rPr lang="en-IN" sz="1600" dirty="0" err="1">
                <a:solidFill>
                  <a:srgbClr val="666666"/>
                </a:solidFill>
                <a:latin typeface="Proxima Nova"/>
                <a:ea typeface="Proxima Nova"/>
                <a:cs typeface="Proxima Nova"/>
              </a:rPr>
              <a:t>subgraph</a:t>
            </a:r>
            <a:r>
              <a:rPr lang="en-IN" sz="1600" dirty="0">
                <a:solidFill>
                  <a:srgbClr val="666666"/>
                </a:solidFill>
                <a:latin typeface="Proxima Nova"/>
                <a:ea typeface="Proxima Nova"/>
                <a:cs typeface="Proxima Nova"/>
              </a:rPr>
              <a:t> of a graph G(V, E) if V1(G) is a subset of V(G) and E1(G) is a subset of E(G) such that each edge of G1 has same end vertices as in G. </a:t>
            </a:r>
          </a:p>
        </p:txBody>
      </p:sp>
      <p:pic>
        <p:nvPicPr>
          <p:cNvPr id="4" name="Picture 3"/>
          <p:cNvPicPr>
            <a:picLocks noChangeAspect="1"/>
          </p:cNvPicPr>
          <p:nvPr/>
        </p:nvPicPr>
        <p:blipFill>
          <a:blip r:embed="rId6"/>
          <a:stretch>
            <a:fillRect/>
          </a:stretch>
        </p:blipFill>
        <p:spPr>
          <a:xfrm>
            <a:off x="2285304" y="2184070"/>
            <a:ext cx="4162425" cy="2076450"/>
          </a:xfrm>
          <a:prstGeom prst="rect">
            <a:avLst/>
          </a:prstGeom>
        </p:spPr>
      </p:pic>
    </p:spTree>
    <p:extLst>
      <p:ext uri="{BB962C8B-B14F-4D97-AF65-F5344CB8AC3E}">
        <p14:creationId xmlns:p14="http://schemas.microsoft.com/office/powerpoint/2010/main" val="40881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499" y="705751"/>
            <a:ext cx="8503839"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Connected Graph : </a:t>
            </a:r>
            <a:r>
              <a:rPr lang="en-IN" sz="1600" dirty="0">
                <a:solidFill>
                  <a:srgbClr val="666666"/>
                </a:solidFill>
                <a:latin typeface="Proxima Nova"/>
                <a:ea typeface="Proxima Nova"/>
                <a:cs typeface="Proxima Nova"/>
              </a:rPr>
              <a:t>A graph in which we can visit from any one vertex to any other vertex is called as a connected graph.</a:t>
            </a:r>
          </a:p>
          <a:p>
            <a:pPr algn="just">
              <a:lnSpc>
                <a:spcPct val="150000"/>
              </a:lnSpc>
            </a:pPr>
            <a:r>
              <a:rPr lang="en-IN" sz="1600" dirty="0">
                <a:solidFill>
                  <a:srgbClr val="666666"/>
                </a:solidFill>
                <a:latin typeface="Proxima Nova"/>
                <a:ea typeface="Proxima Nova"/>
                <a:cs typeface="Proxima Nova"/>
              </a:rPr>
              <a:t>In connected graph, at least one path exists between every pair of vertices.</a:t>
            </a:r>
          </a:p>
          <a:p>
            <a:pPr algn="just">
              <a:lnSpc>
                <a:spcPct val="150000"/>
              </a:lnSpc>
            </a:pPr>
            <a:endParaRPr lang="en-IN" sz="1600" dirty="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2039113" y="2571737"/>
            <a:ext cx="4676775" cy="2181225"/>
          </a:xfrm>
          <a:prstGeom prst="rect">
            <a:avLst/>
          </a:prstGeom>
        </p:spPr>
      </p:pic>
    </p:spTree>
    <p:extLst>
      <p:ext uri="{BB962C8B-B14F-4D97-AF65-F5344CB8AC3E}">
        <p14:creationId xmlns:p14="http://schemas.microsoft.com/office/powerpoint/2010/main" val="221635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499" y="705751"/>
            <a:ext cx="8503839"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Important Definitions</a:t>
            </a:r>
          </a:p>
          <a:p>
            <a:pPr algn="just">
              <a:lnSpc>
                <a:spcPct val="150000"/>
              </a:lnSpc>
            </a:pPr>
            <a:r>
              <a:rPr lang="en-IN" sz="1600" b="1" dirty="0" err="1">
                <a:solidFill>
                  <a:srgbClr val="666666"/>
                </a:solidFill>
                <a:latin typeface="Proxima Nova"/>
                <a:ea typeface="Proxima Nova"/>
                <a:cs typeface="Proxima Nova"/>
              </a:rPr>
              <a:t>DisConnected</a:t>
            </a:r>
            <a:r>
              <a:rPr lang="en-IN" sz="1600" b="1" dirty="0">
                <a:solidFill>
                  <a:srgbClr val="666666"/>
                </a:solidFill>
                <a:latin typeface="Proxima Nova"/>
                <a:ea typeface="Proxima Nova"/>
                <a:cs typeface="Proxima Nova"/>
              </a:rPr>
              <a:t> Graph : </a:t>
            </a:r>
            <a:r>
              <a:rPr lang="en-IN" sz="1600" dirty="0">
                <a:solidFill>
                  <a:srgbClr val="666666"/>
                </a:solidFill>
                <a:latin typeface="Proxima Nova"/>
                <a:ea typeface="Proxima Nova"/>
                <a:cs typeface="Proxima Nova"/>
              </a:rPr>
              <a:t>A graph in which there does not exist any path between at least one pair of vertices is called as a disconnected graph.</a:t>
            </a:r>
          </a:p>
          <a:p>
            <a:pPr algn="just">
              <a:lnSpc>
                <a:spcPct val="150000"/>
              </a:lnSpc>
            </a:pPr>
            <a:r>
              <a:rPr lang="en-IN" sz="1600" dirty="0">
                <a:solidFill>
                  <a:srgbClr val="666666"/>
                </a:solidFill>
                <a:latin typeface="Proxima Nova"/>
                <a:ea typeface="Proxima Nova"/>
                <a:cs typeface="Proxima Nova"/>
              </a:rPr>
              <a:t> </a:t>
            </a:r>
          </a:p>
        </p:txBody>
      </p:sp>
      <p:pic>
        <p:nvPicPr>
          <p:cNvPr id="2" name="Picture 1"/>
          <p:cNvPicPr>
            <a:picLocks noChangeAspect="1"/>
          </p:cNvPicPr>
          <p:nvPr/>
        </p:nvPicPr>
        <p:blipFill>
          <a:blip r:embed="rId6"/>
          <a:stretch>
            <a:fillRect/>
          </a:stretch>
        </p:blipFill>
        <p:spPr>
          <a:xfrm>
            <a:off x="645924" y="2195566"/>
            <a:ext cx="4838700" cy="2190750"/>
          </a:xfrm>
          <a:prstGeom prst="rect">
            <a:avLst/>
          </a:prstGeom>
        </p:spPr>
      </p:pic>
    </p:spTree>
    <p:extLst>
      <p:ext uri="{BB962C8B-B14F-4D97-AF65-F5344CB8AC3E}">
        <p14:creationId xmlns:p14="http://schemas.microsoft.com/office/powerpoint/2010/main" val="387212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1233825" y="1376737"/>
            <a:ext cx="6556287" cy="2628953"/>
          </a:xfrm>
          <a:prstGeom prst="rect">
            <a:avLst/>
          </a:prstGeom>
        </p:spPr>
      </p:pic>
    </p:spTree>
    <p:extLst>
      <p:ext uri="{BB962C8B-B14F-4D97-AF65-F5344CB8AC3E}">
        <p14:creationId xmlns:p14="http://schemas.microsoft.com/office/powerpoint/2010/main" val="1192663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923299"/>
          </a:xfrm>
          <a:prstGeom prst="rect">
            <a:avLst/>
          </a:prstGeom>
          <a:noFill/>
          <a:ln>
            <a:noFill/>
          </a:ln>
        </p:spPr>
        <p:txBody>
          <a:bodyPr spcFirstLastPara="1" wrap="square" lIns="91425" tIns="91425" rIns="91425" bIns="91425" anchor="t" anchorCtr="0">
            <a:spAutoFit/>
          </a:bodyPr>
          <a:lstStyle/>
          <a:p>
            <a:pPr lvl="0"/>
            <a:r>
              <a:rPr lang="en-US" sz="2400" dirty="0">
                <a:solidFill>
                  <a:schemeClr val="tx1"/>
                </a:solidFill>
                <a:latin typeface="Proxima Nova" panose="020B0604020202020204" charset="0"/>
                <a:ea typeface="Proxima Nova"/>
                <a:cs typeface="Proxima Nova"/>
                <a:sym typeface="Proxima Nova"/>
              </a:rPr>
              <a:t>Unit - 4</a:t>
            </a:r>
            <a:endParaRPr lang="en-IN" sz="2400" dirty="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rPr>
              <a:t>Graph Algorithms</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Mitul N. </a:t>
            </a:r>
            <a:r>
              <a:rPr lang="en-US" dirty="0" err="1">
                <a:solidFill>
                  <a:schemeClr val="tx1"/>
                </a:solidFill>
              </a:rPr>
              <a:t>Takodara</a:t>
            </a:r>
            <a:endParaRPr lang="en-US" dirty="0">
              <a:solidFill>
                <a:schemeClr val="tx1"/>
              </a:solidFill>
            </a:endParaRPr>
          </a:p>
          <a:p>
            <a:pPr lvl="0"/>
            <a:r>
              <a:rPr lang="en-US" dirty="0">
                <a:solidFill>
                  <a:schemeClr val="tx1"/>
                </a:solidFill>
              </a:rPr>
              <a:t>Department of Computer Engineering</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01CE1503 - </a:t>
            </a:r>
            <a:r>
              <a:rPr lang="en-IN" sz="1700" dirty="0">
                <a:solidFill>
                  <a:schemeClr val="tx1"/>
                </a:solidFill>
                <a:latin typeface="Proxima Nova"/>
                <a:ea typeface="Proxima Nova"/>
                <a:cs typeface="Proxima Nova"/>
              </a:rPr>
              <a:t>Design and Analysis of Algorithm</a:t>
            </a:r>
            <a:endParaRPr lang="en-IN" sz="1700" dirty="0">
              <a:solidFill>
                <a:schemeClr val="tx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663901"/>
            <a:ext cx="8212950" cy="2400627"/>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Introduction</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Representation of Undirected &amp; Directed Graph</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Traversing Graphs</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Depth First Search</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Breath First Search</a:t>
            </a: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Strongly Connected components</a:t>
            </a:r>
          </a:p>
        </p:txBody>
      </p:sp>
    </p:spTree>
    <p:extLst>
      <p:ext uri="{BB962C8B-B14F-4D97-AF65-F5344CB8AC3E}">
        <p14:creationId xmlns:p14="http://schemas.microsoft.com/office/powerpoint/2010/main" val="108940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663901"/>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Graph: </a:t>
            </a:r>
            <a:r>
              <a:rPr lang="en-IN" sz="1600" dirty="0">
                <a:solidFill>
                  <a:srgbClr val="666666"/>
                </a:solidFill>
                <a:latin typeface="Proxima Nova"/>
                <a:ea typeface="Proxima Nova"/>
                <a:cs typeface="Proxima Nova"/>
              </a:rPr>
              <a:t>A Graph is a non-linear data structure consisting of vertices and edges. The vertices are sometimes also referred to as nodes and the edges are lines or arcs that connect any two nodes in the graph. More formally a Graph is composed of a set of vertices( V ) and a set of edges( E ). The graph is denoted by G(E, V).</a:t>
            </a:r>
          </a:p>
        </p:txBody>
      </p:sp>
      <p:pic>
        <p:nvPicPr>
          <p:cNvPr id="2" name="Picture 1"/>
          <p:cNvPicPr>
            <a:picLocks noChangeAspect="1"/>
          </p:cNvPicPr>
          <p:nvPr/>
        </p:nvPicPr>
        <p:blipFill>
          <a:blip r:embed="rId6"/>
          <a:stretch>
            <a:fillRect/>
          </a:stretch>
        </p:blipFill>
        <p:spPr>
          <a:xfrm>
            <a:off x="465500" y="2517857"/>
            <a:ext cx="3790950" cy="2428875"/>
          </a:xfrm>
          <a:prstGeom prst="rect">
            <a:avLst/>
          </a:prstGeom>
        </p:spPr>
      </p:pic>
      <p:pic>
        <p:nvPicPr>
          <p:cNvPr id="3" name="Picture 2"/>
          <p:cNvPicPr>
            <a:picLocks noChangeAspect="1"/>
          </p:cNvPicPr>
          <p:nvPr/>
        </p:nvPicPr>
        <p:blipFill>
          <a:blip r:embed="rId7"/>
          <a:stretch>
            <a:fillRect/>
          </a:stretch>
        </p:blipFill>
        <p:spPr>
          <a:xfrm>
            <a:off x="4717200" y="2517857"/>
            <a:ext cx="3738456" cy="2389146"/>
          </a:xfrm>
          <a:prstGeom prst="rect">
            <a:avLst/>
          </a:prstGeom>
        </p:spPr>
      </p:pic>
    </p:spTree>
    <p:extLst>
      <p:ext uri="{BB962C8B-B14F-4D97-AF65-F5344CB8AC3E}">
        <p14:creationId xmlns:p14="http://schemas.microsoft.com/office/powerpoint/2010/main" val="32486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Applications of Graph</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Used to determine the shortest paths.</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Used by search engine crawlers to build indexes of web pages.</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Used to find available neighbour nodes in peer-to-peer networks such as </a:t>
            </a:r>
            <a:r>
              <a:rPr lang="en-IN" sz="1600" dirty="0" err="1">
                <a:solidFill>
                  <a:srgbClr val="666666"/>
                </a:solidFill>
                <a:latin typeface="Proxima Nova"/>
                <a:ea typeface="Proxima Nova"/>
                <a:cs typeface="Proxima Nova"/>
              </a:rPr>
              <a:t>BitTorrent</a:t>
            </a:r>
            <a:r>
              <a:rPr lang="en-IN" sz="1600" dirty="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Used to find locations and routes in GPS. (Graphs are used in Google maps to find the shortest route.)</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Graphs are used in social networking sites where users act as nodes and connection between them acts as edges.</a:t>
            </a:r>
          </a:p>
        </p:txBody>
      </p:sp>
    </p:spTree>
    <p:extLst>
      <p:ext uri="{BB962C8B-B14F-4D97-AF65-F5344CB8AC3E}">
        <p14:creationId xmlns:p14="http://schemas.microsoft.com/office/powerpoint/2010/main" val="366081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7"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760288" y="1127963"/>
            <a:ext cx="7435921" cy="3108628"/>
          </a:xfrm>
          <a:prstGeom prst="rect">
            <a:avLst/>
          </a:prstGeom>
        </p:spPr>
      </p:pic>
    </p:spTree>
    <p:extLst>
      <p:ext uri="{BB962C8B-B14F-4D97-AF65-F5344CB8AC3E}">
        <p14:creationId xmlns:p14="http://schemas.microsoft.com/office/powerpoint/2010/main" val="292514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4247286"/>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Adjacent Vertices : </a:t>
            </a:r>
            <a:r>
              <a:rPr lang="en-IN" sz="1600" dirty="0">
                <a:solidFill>
                  <a:srgbClr val="666666"/>
                </a:solidFill>
                <a:latin typeface="Proxima Nova"/>
                <a:ea typeface="Proxima Nova"/>
                <a:cs typeface="Proxima Nova"/>
              </a:rPr>
              <a:t>Two vertices are said to be adjacent if they are connected to each other by the same edge.</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Order or graph: </a:t>
            </a:r>
            <a:r>
              <a:rPr lang="en-IN" sz="1600" dirty="0">
                <a:solidFill>
                  <a:srgbClr val="666666"/>
                </a:solidFill>
                <a:latin typeface="Proxima Nova"/>
                <a:ea typeface="Proxima Nova"/>
                <a:cs typeface="Proxima Nova"/>
              </a:rPr>
              <a:t>The number of vertices in the graph</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Size of graph: </a:t>
            </a:r>
            <a:r>
              <a:rPr lang="en-IN" sz="1600" dirty="0">
                <a:solidFill>
                  <a:srgbClr val="666666"/>
                </a:solidFill>
                <a:latin typeface="Proxima Nova"/>
                <a:ea typeface="Proxima Nova"/>
                <a:cs typeface="Proxima Nova"/>
              </a:rPr>
              <a:t>The number of edges in the graph</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Vertex degree: </a:t>
            </a:r>
            <a:r>
              <a:rPr lang="en-IN" sz="1600" dirty="0">
                <a:solidFill>
                  <a:srgbClr val="666666"/>
                </a:solidFill>
                <a:latin typeface="Proxima Nova"/>
                <a:ea typeface="Proxima Nova"/>
                <a:cs typeface="Proxima Nova"/>
              </a:rPr>
              <a:t>The number of edges that are incident to a vertex</a:t>
            </a:r>
          </a:p>
          <a:p>
            <a:pPr algn="just">
              <a:lnSpc>
                <a:spcPct val="150000"/>
              </a:lnSpc>
            </a:pPr>
            <a:endParaRPr lang="en-IN" sz="1600" dirty="0">
              <a:solidFill>
                <a:srgbClr val="666666"/>
              </a:solidFill>
              <a:latin typeface="Proxima Nova"/>
              <a:ea typeface="Proxima Nova"/>
              <a:cs typeface="Proxima Nova"/>
            </a:endParaRPr>
          </a:p>
          <a:p>
            <a:pPr algn="just">
              <a:lnSpc>
                <a:spcPct val="150000"/>
              </a:lnSpc>
            </a:pPr>
            <a:r>
              <a:rPr lang="en-IN" sz="1600" b="1" dirty="0">
                <a:solidFill>
                  <a:srgbClr val="666666"/>
                </a:solidFill>
                <a:latin typeface="Proxima Nova"/>
                <a:ea typeface="Proxima Nova"/>
                <a:cs typeface="Proxima Nova"/>
              </a:rPr>
              <a:t>Isolated vertex: </a:t>
            </a:r>
            <a:r>
              <a:rPr lang="en-IN" sz="1600" dirty="0">
                <a:solidFill>
                  <a:srgbClr val="666666"/>
                </a:solidFill>
                <a:latin typeface="Proxima Nova"/>
                <a:ea typeface="Proxima Nova"/>
                <a:cs typeface="Proxima Nova"/>
              </a:rPr>
              <a:t>A vertex that is not connected to any other vertices in the graph</a:t>
            </a:r>
          </a:p>
        </p:txBody>
      </p:sp>
    </p:spTree>
    <p:extLst>
      <p:ext uri="{BB962C8B-B14F-4D97-AF65-F5344CB8AC3E}">
        <p14:creationId xmlns:p14="http://schemas.microsoft.com/office/powerpoint/2010/main" val="168524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3385512"/>
          </a:xfrm>
          <a:prstGeom prst="rect">
            <a:avLst/>
          </a:prstGeom>
          <a:noFill/>
          <a:ln>
            <a:noFill/>
          </a:ln>
        </p:spPr>
        <p:txBody>
          <a:bodyPr spcFirstLastPara="1" wrap="square" lIns="91425" tIns="91425" rIns="91425" bIns="91425" anchor="t" anchorCtr="0">
            <a:spAutoFit/>
          </a:bodyPr>
          <a:lstStyle/>
          <a:p>
            <a:pPr algn="just"/>
            <a:r>
              <a:rPr lang="en-IN" sz="1600" b="1" dirty="0">
                <a:solidFill>
                  <a:srgbClr val="666666"/>
                </a:solidFill>
                <a:latin typeface="Proxima Nova"/>
                <a:ea typeface="Proxima Nova"/>
                <a:cs typeface="Proxima Nova"/>
              </a:rPr>
              <a:t>Important Definitions</a:t>
            </a:r>
          </a:p>
          <a:p>
            <a:pPr algn="just"/>
            <a:endParaRPr lang="en-IN" sz="1600" b="1" dirty="0">
              <a:solidFill>
                <a:srgbClr val="666666"/>
              </a:solidFill>
              <a:latin typeface="Proxima Nova"/>
              <a:ea typeface="Proxima Nova"/>
              <a:cs typeface="Proxima Nova"/>
            </a:endParaRPr>
          </a:p>
          <a:p>
            <a:pPr algn="just"/>
            <a:r>
              <a:rPr lang="en-IN" sz="1600" b="1" dirty="0">
                <a:solidFill>
                  <a:srgbClr val="666666"/>
                </a:solidFill>
                <a:latin typeface="Proxima Nova"/>
                <a:ea typeface="Proxima Nova"/>
                <a:cs typeface="Proxima Nova"/>
              </a:rPr>
              <a:t>Self-loop: </a:t>
            </a:r>
            <a:r>
              <a:rPr lang="en-IN" sz="1600" dirty="0">
                <a:solidFill>
                  <a:srgbClr val="666666"/>
                </a:solidFill>
                <a:latin typeface="Proxima Nova"/>
                <a:ea typeface="Proxima Nova"/>
                <a:cs typeface="Proxima Nova"/>
              </a:rPr>
              <a:t>An edge from a vertex to itself.</a:t>
            </a:r>
          </a:p>
          <a:p>
            <a:pPr algn="just"/>
            <a:endParaRPr lang="en-IN" sz="1600" dirty="0">
              <a:solidFill>
                <a:srgbClr val="666666"/>
              </a:solidFill>
              <a:latin typeface="Proxima Nova"/>
              <a:ea typeface="Proxima Nova"/>
              <a:cs typeface="Proxima Nova"/>
            </a:endParaRPr>
          </a:p>
          <a:p>
            <a:pPr algn="just"/>
            <a:r>
              <a:rPr lang="en-IN" sz="1600" b="1" dirty="0">
                <a:solidFill>
                  <a:srgbClr val="666666"/>
                </a:solidFill>
                <a:latin typeface="Proxima Nova"/>
                <a:ea typeface="Proxima Nova"/>
                <a:cs typeface="Proxima Nova"/>
              </a:rPr>
              <a:t>Directed graph: </a:t>
            </a:r>
            <a:r>
              <a:rPr lang="en-IN" sz="1600" dirty="0">
                <a:solidFill>
                  <a:srgbClr val="666666"/>
                </a:solidFill>
                <a:latin typeface="Proxima Nova"/>
                <a:ea typeface="Proxima Nova"/>
                <a:cs typeface="Proxima Nova"/>
              </a:rPr>
              <a:t>A graph where all the edges have a direction indicating what is the start vertex and what is the end vertex.</a:t>
            </a:r>
          </a:p>
          <a:p>
            <a:pPr algn="just"/>
            <a:endParaRPr lang="en-IN" sz="1600" b="1" dirty="0">
              <a:solidFill>
                <a:srgbClr val="666666"/>
              </a:solidFill>
              <a:latin typeface="Proxima Nova"/>
              <a:ea typeface="Proxima Nova"/>
              <a:cs typeface="Proxima Nova"/>
            </a:endParaRPr>
          </a:p>
          <a:p>
            <a:pPr algn="just"/>
            <a:r>
              <a:rPr lang="en-IN" sz="1600" b="1" dirty="0">
                <a:solidFill>
                  <a:srgbClr val="666666"/>
                </a:solidFill>
                <a:latin typeface="Proxima Nova"/>
                <a:ea typeface="Proxima Nova"/>
                <a:cs typeface="Proxima Nova"/>
              </a:rPr>
              <a:t>Undirected graph: </a:t>
            </a:r>
            <a:r>
              <a:rPr lang="en-IN" sz="1600" dirty="0">
                <a:solidFill>
                  <a:srgbClr val="666666"/>
                </a:solidFill>
                <a:latin typeface="Proxima Nova"/>
                <a:ea typeface="Proxima Nova"/>
                <a:cs typeface="Proxima Nova"/>
              </a:rPr>
              <a:t>A graph with edges that have no direction.  Here edges are not ordered.</a:t>
            </a:r>
          </a:p>
          <a:p>
            <a:pPr algn="just"/>
            <a:endParaRPr lang="en-IN" sz="1600" b="1" dirty="0">
              <a:solidFill>
                <a:srgbClr val="666666"/>
              </a:solidFill>
              <a:latin typeface="Proxima Nova"/>
              <a:ea typeface="Proxima Nova"/>
              <a:cs typeface="Proxima Nova"/>
            </a:endParaRPr>
          </a:p>
          <a:p>
            <a:pPr algn="just"/>
            <a:r>
              <a:rPr lang="en-IN" sz="1600" b="1" dirty="0">
                <a:solidFill>
                  <a:srgbClr val="666666"/>
                </a:solidFill>
                <a:latin typeface="Proxima Nova"/>
                <a:ea typeface="Proxima Nova"/>
                <a:cs typeface="Proxima Nova"/>
              </a:rPr>
              <a:t>Weighted graph: </a:t>
            </a:r>
            <a:r>
              <a:rPr lang="en-IN" sz="1600" dirty="0">
                <a:solidFill>
                  <a:srgbClr val="666666"/>
                </a:solidFill>
                <a:latin typeface="Proxima Nova"/>
                <a:ea typeface="Proxima Nova"/>
                <a:cs typeface="Proxima Nova"/>
              </a:rPr>
              <a:t>Edges of the graph has weights</a:t>
            </a:r>
          </a:p>
          <a:p>
            <a:pPr algn="just"/>
            <a:endParaRPr lang="en-IN" sz="1600" b="1" dirty="0">
              <a:solidFill>
                <a:srgbClr val="666666"/>
              </a:solidFill>
              <a:latin typeface="Proxima Nova"/>
              <a:ea typeface="Proxima Nova"/>
              <a:cs typeface="Proxima Nova"/>
            </a:endParaRPr>
          </a:p>
          <a:p>
            <a:pPr algn="just"/>
            <a:r>
              <a:rPr lang="en-IN" sz="1600" b="1" dirty="0" err="1">
                <a:solidFill>
                  <a:srgbClr val="666666"/>
                </a:solidFill>
                <a:latin typeface="Proxima Nova"/>
                <a:ea typeface="Proxima Nova"/>
                <a:cs typeface="Proxima Nova"/>
              </a:rPr>
              <a:t>Unweighted</a:t>
            </a:r>
            <a:r>
              <a:rPr lang="en-IN" sz="1600" b="1" dirty="0">
                <a:solidFill>
                  <a:srgbClr val="666666"/>
                </a:solidFill>
                <a:latin typeface="Proxima Nova"/>
                <a:ea typeface="Proxima Nova"/>
                <a:cs typeface="Proxima Nova"/>
              </a:rPr>
              <a:t> graph: </a:t>
            </a:r>
            <a:r>
              <a:rPr lang="en-IN" sz="1600" dirty="0">
                <a:solidFill>
                  <a:srgbClr val="666666"/>
                </a:solidFill>
                <a:latin typeface="Proxima Nova"/>
                <a:ea typeface="Proxima Nova"/>
                <a:cs typeface="Proxima Nova"/>
              </a:rPr>
              <a:t>Edges of the graph has no weights</a:t>
            </a:r>
          </a:p>
        </p:txBody>
      </p:sp>
    </p:spTree>
    <p:extLst>
      <p:ext uri="{BB962C8B-B14F-4D97-AF65-F5344CB8AC3E}">
        <p14:creationId xmlns:p14="http://schemas.microsoft.com/office/powerpoint/2010/main" val="409279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Complete Graph : </a:t>
            </a:r>
            <a:r>
              <a:rPr lang="en-IN" sz="1600" dirty="0">
                <a:solidFill>
                  <a:srgbClr val="666666"/>
                </a:solidFill>
                <a:latin typeface="Proxima Nova"/>
                <a:ea typeface="Proxima Nova"/>
                <a:cs typeface="Proxima Nova"/>
              </a:rPr>
              <a:t>A graph with n vertices is called a complete graph if the degree of each vertex is n-1, that is, every vertex is attached with rest of the vertices in the graph. A complete graph is also called Full Graph.  </a:t>
            </a:r>
            <a:r>
              <a:rPr lang="en-IN" sz="1600" b="1" dirty="0">
                <a:solidFill>
                  <a:srgbClr val="666666"/>
                </a:solidFill>
                <a:latin typeface="Proxima Nova"/>
                <a:ea typeface="Proxima Nova"/>
                <a:cs typeface="Proxima Nova"/>
              </a:rPr>
              <a:t>Total edges = (n*(n-1))/2</a:t>
            </a:r>
          </a:p>
        </p:txBody>
      </p:sp>
      <p:pic>
        <p:nvPicPr>
          <p:cNvPr id="2" name="Picture 1"/>
          <p:cNvPicPr>
            <a:picLocks noChangeAspect="1"/>
          </p:cNvPicPr>
          <p:nvPr/>
        </p:nvPicPr>
        <p:blipFill>
          <a:blip r:embed="rId6"/>
          <a:stretch>
            <a:fillRect/>
          </a:stretch>
        </p:blipFill>
        <p:spPr>
          <a:xfrm>
            <a:off x="1680580" y="2400636"/>
            <a:ext cx="4979532" cy="2295891"/>
          </a:xfrm>
          <a:prstGeom prst="rect">
            <a:avLst/>
          </a:prstGeom>
        </p:spPr>
      </p:pic>
    </p:spTree>
    <p:extLst>
      <p:ext uri="{BB962C8B-B14F-4D97-AF65-F5344CB8AC3E}">
        <p14:creationId xmlns:p14="http://schemas.microsoft.com/office/powerpoint/2010/main" val="9087752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4182</TotalTime>
  <Words>692</Words>
  <Application>Microsoft Macintosh PowerPoint</Application>
  <PresentationFormat>On-screen Show (16:9)</PresentationFormat>
  <Paragraphs>68</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Proxima Nova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MITUL TAKODARA</cp:lastModifiedBy>
  <cp:revision>860</cp:revision>
  <dcterms:modified xsi:type="dcterms:W3CDTF">2023-10-07T03:54:19Z</dcterms:modified>
</cp:coreProperties>
</file>