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7" r:id="rId2"/>
    <p:sldId id="265" r:id="rId3"/>
    <p:sldId id="296" r:id="rId4"/>
    <p:sldId id="298" r:id="rId5"/>
    <p:sldId id="300" r:id="rId6"/>
    <p:sldId id="301" r:id="rId7"/>
    <p:sldId id="302" r:id="rId8"/>
    <p:sldId id="303" r:id="rId9"/>
    <p:sldId id="304" r:id="rId10"/>
    <p:sldId id="305" r:id="rId11"/>
    <p:sldId id="306" r:id="rId12"/>
    <p:sldId id="307" r:id="rId13"/>
    <p:sldId id="308" r:id="rId14"/>
    <p:sldId id="309" r:id="rId15"/>
    <p:sldId id="310" r:id="rId16"/>
  </p:sldIdLst>
  <p:sldSz cx="9144000" cy="5143500" type="screen16x9"/>
  <p:notesSz cx="6858000" cy="9144000"/>
  <p:embeddedFontLst>
    <p:embeddedFont>
      <p:font typeface="Proxima Nova" panose="02000506030000020004"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7B6D"/>
    <a:srgbClr val="EB25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8" autoAdjust="0"/>
    <p:restoredTop sz="94643"/>
  </p:normalViewPr>
  <p:slideViewPr>
    <p:cSldViewPr snapToGrid="0">
      <p:cViewPr varScale="1">
        <p:scale>
          <a:sx n="141" d="100"/>
          <a:sy n="141" d="100"/>
        </p:scale>
        <p:origin x="688" y="176"/>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68737034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6c834fc22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b6c834fc22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883693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156822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110371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074323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13253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169278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20993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b6c834fc22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b6c834fc22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59103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83724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64270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574072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54408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8761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557430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91809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0" y="-57626"/>
            <a:ext cx="9143999" cy="5138135"/>
          </a:xfrm>
          <a:prstGeom prst="rect">
            <a:avLst/>
          </a:prstGeom>
          <a:noFill/>
          <a:ln>
            <a:noFill/>
          </a:ln>
        </p:spPr>
      </p:pic>
      <p:pic>
        <p:nvPicPr>
          <p:cNvPr id="61" name="Google Shape;61;p14"/>
          <p:cNvPicPr preferRelativeResize="0"/>
          <p:nvPr/>
        </p:nvPicPr>
        <p:blipFill>
          <a:blip r:embed="rId4">
            <a:alphaModFix/>
          </a:blip>
          <a:stretch>
            <a:fillRect/>
          </a:stretch>
        </p:blipFill>
        <p:spPr>
          <a:xfrm>
            <a:off x="1198063" y="2262163"/>
            <a:ext cx="2486025" cy="619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5" y="134250"/>
            <a:ext cx="4501428" cy="892522"/>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sym typeface="Proxima Nova"/>
              </a:rPr>
              <a:t>The Rabin-Karp algorithm</a:t>
            </a:r>
          </a:p>
          <a:p>
            <a:pPr marL="0" lvl="0" indent="0" algn="l" rtl="0">
              <a:spcBef>
                <a:spcPts val="0"/>
              </a:spcBef>
              <a:spcAft>
                <a:spcPts val="0"/>
              </a:spcAft>
              <a:buNone/>
            </a:pPr>
            <a:endParaRPr sz="2300" dirty="0">
              <a:solidFill>
                <a:schemeClr val="lt1"/>
              </a:solidFill>
              <a:latin typeface="Proxima Nova"/>
              <a:ea typeface="Proxima Nova"/>
              <a:cs typeface="Proxima Nova"/>
              <a:sym typeface="Proxima Nova"/>
            </a:endParaRPr>
          </a:p>
        </p:txBody>
      </p:sp>
      <p:sp>
        <p:nvSpPr>
          <p:cNvPr id="99" name="Google Shape;99;p17"/>
          <p:cNvSpPr txBox="1"/>
          <p:nvPr/>
        </p:nvSpPr>
        <p:spPr>
          <a:xfrm>
            <a:off x="465500" y="798098"/>
            <a:ext cx="8288082" cy="4062620"/>
          </a:xfrm>
          <a:prstGeom prst="rect">
            <a:avLst/>
          </a:prstGeom>
          <a:noFill/>
          <a:ln>
            <a:noFill/>
          </a:ln>
        </p:spPr>
        <p:txBody>
          <a:bodyPr spcFirstLastPara="1" wrap="square" lIns="91425" tIns="91425" rIns="91425" bIns="91425" anchor="t" anchorCtr="0">
            <a:spAutoFit/>
          </a:bodyPr>
          <a:lstStyle/>
          <a:p>
            <a:pPr marL="285750" indent="-285750" algn="just">
              <a:lnSpc>
                <a:spcPct val="150000"/>
              </a:lnSpc>
              <a:buFont typeface="Arial" panose="020B0604020202020204" pitchFamily="34" charset="0"/>
              <a:buChar char="•"/>
            </a:pPr>
            <a:r>
              <a:rPr lang="en-IN" dirty="0">
                <a:solidFill>
                  <a:srgbClr val="666666"/>
                </a:solidFill>
                <a:latin typeface="Proxima Nova"/>
                <a:ea typeface="Proxima Nova"/>
                <a:cs typeface="Proxima Nova"/>
              </a:rPr>
              <a:t>Rabin Karp algorithm matches hash value, rather than directly comparing actual string value. If hash value of pattern P and the hash value of subsequence in string T are same, the actual value of strings is compared using brute force approach. Like ts+1, we can also derive hash value incrementally as shown below.</a:t>
            </a:r>
          </a:p>
          <a:p>
            <a:pPr marL="285750" indent="-285750" algn="just">
              <a:lnSpc>
                <a:spcPct val="150000"/>
              </a:lnSpc>
              <a:buFont typeface="Arial" panose="020B0604020202020204" pitchFamily="34" charset="0"/>
              <a:buChar char="•"/>
            </a:pPr>
            <a:r>
              <a:rPr lang="en-IN" dirty="0">
                <a:solidFill>
                  <a:srgbClr val="666666"/>
                </a:solidFill>
                <a:latin typeface="Proxima Nova"/>
                <a:ea typeface="Proxima Nova"/>
                <a:cs typeface="Proxima Nova"/>
              </a:rPr>
              <a:t>Calculation for hash of 14152</a:t>
            </a:r>
          </a:p>
          <a:p>
            <a:pPr algn="just">
              <a:lnSpc>
                <a:spcPct val="150000"/>
              </a:lnSpc>
            </a:pPr>
            <a:endParaRPr lang="en-IN" dirty="0">
              <a:solidFill>
                <a:srgbClr val="666666"/>
              </a:solidFill>
              <a:latin typeface="Proxima Nova"/>
              <a:ea typeface="Proxima Nova"/>
              <a:cs typeface="Proxima Nova"/>
            </a:endParaRPr>
          </a:p>
          <a:p>
            <a:pPr algn="just">
              <a:lnSpc>
                <a:spcPct val="150000"/>
              </a:lnSpc>
            </a:pPr>
            <a:r>
              <a:rPr lang="en-IN" dirty="0">
                <a:solidFill>
                  <a:srgbClr val="666666"/>
                </a:solidFill>
                <a:latin typeface="Proxima Nova"/>
                <a:ea typeface="Proxima Nova"/>
                <a:cs typeface="Proxima Nova"/>
              </a:rPr>
              <a:t>If </a:t>
            </a:r>
            <a:r>
              <a:rPr lang="en-IN" dirty="0" err="1">
                <a:solidFill>
                  <a:srgbClr val="666666"/>
                </a:solidFill>
                <a:latin typeface="Proxima Nova"/>
                <a:ea typeface="Proxima Nova"/>
                <a:cs typeface="Proxima Nova"/>
              </a:rPr>
              <a:t>ts</a:t>
            </a:r>
            <a:r>
              <a:rPr lang="en-IN" dirty="0">
                <a:solidFill>
                  <a:srgbClr val="666666"/>
                </a:solidFill>
                <a:latin typeface="Proxima Nova"/>
                <a:ea typeface="Proxima Nova"/>
                <a:cs typeface="Proxima Nova"/>
              </a:rPr>
              <a:t> is known, the hash value can directly be derived for ts+1 as follow.</a:t>
            </a:r>
          </a:p>
          <a:p>
            <a:pPr algn="just">
              <a:lnSpc>
                <a:spcPct val="150000"/>
              </a:lnSpc>
            </a:pPr>
            <a:r>
              <a:rPr lang="en-IN" dirty="0">
                <a:solidFill>
                  <a:srgbClr val="666666"/>
                </a:solidFill>
                <a:latin typeface="Proxima Nova"/>
                <a:ea typeface="Proxima Nova"/>
                <a:cs typeface="Proxima Nova"/>
              </a:rPr>
              <a:t>Hash for ts+1  =    (d*(</a:t>
            </a:r>
            <a:r>
              <a:rPr lang="en-IN" dirty="0" err="1">
                <a:solidFill>
                  <a:srgbClr val="666666"/>
                </a:solidFill>
                <a:latin typeface="Proxima Nova"/>
                <a:ea typeface="Proxima Nova"/>
                <a:cs typeface="Proxima Nova"/>
              </a:rPr>
              <a:t>ts</a:t>
            </a:r>
            <a:r>
              <a:rPr lang="en-IN" dirty="0">
                <a:solidFill>
                  <a:srgbClr val="666666"/>
                </a:solidFill>
                <a:latin typeface="Proxima Nova"/>
                <a:ea typeface="Proxima Nova"/>
                <a:cs typeface="Proxima Nova"/>
              </a:rPr>
              <a:t> – T[s+1]h) + T[s + m + 1]) mod q</a:t>
            </a:r>
          </a:p>
          <a:p>
            <a:pPr algn="just">
              <a:lnSpc>
                <a:spcPct val="150000"/>
              </a:lnSpc>
            </a:pPr>
            <a:r>
              <a:rPr lang="en-IN" dirty="0">
                <a:solidFill>
                  <a:srgbClr val="666666"/>
                </a:solidFill>
                <a:latin typeface="Proxima Nova"/>
                <a:ea typeface="Proxima Nova"/>
                <a:cs typeface="Proxima Nova"/>
              </a:rPr>
              <a:t>	   = 10*(31415 – (3*104 mod 13)) + 2 mod 13</a:t>
            </a:r>
          </a:p>
          <a:p>
            <a:pPr algn="just">
              <a:lnSpc>
                <a:spcPct val="150000"/>
              </a:lnSpc>
            </a:pPr>
            <a:r>
              <a:rPr lang="en-IN" dirty="0">
                <a:solidFill>
                  <a:srgbClr val="666666"/>
                </a:solidFill>
                <a:latin typeface="Proxima Nova"/>
                <a:ea typeface="Proxima Nova"/>
                <a:cs typeface="Proxima Nova"/>
              </a:rPr>
              <a:t>	   = 10(31415 – 9) + 2 mod 13</a:t>
            </a:r>
          </a:p>
          <a:p>
            <a:pPr algn="just">
              <a:lnSpc>
                <a:spcPct val="150000"/>
              </a:lnSpc>
            </a:pPr>
            <a:r>
              <a:rPr lang="en-IN" dirty="0">
                <a:solidFill>
                  <a:srgbClr val="666666"/>
                </a:solidFill>
                <a:latin typeface="Proxima Nova"/>
                <a:ea typeface="Proxima Nova"/>
                <a:cs typeface="Proxima Nova"/>
              </a:rPr>
              <a:t>	   = 314062 mod 13 </a:t>
            </a:r>
          </a:p>
          <a:p>
            <a:pPr algn="just">
              <a:lnSpc>
                <a:spcPct val="150000"/>
              </a:lnSpc>
            </a:pPr>
            <a:r>
              <a:rPr lang="en-IN" dirty="0">
                <a:solidFill>
                  <a:srgbClr val="666666"/>
                </a:solidFill>
                <a:latin typeface="Proxima Nova"/>
                <a:ea typeface="Proxima Nova"/>
                <a:cs typeface="Proxima Nova"/>
              </a:rPr>
              <a:t>	   = 8 </a:t>
            </a:r>
          </a:p>
        </p:txBody>
      </p:sp>
    </p:spTree>
    <p:extLst>
      <p:ext uri="{BB962C8B-B14F-4D97-AF65-F5344CB8AC3E}">
        <p14:creationId xmlns:p14="http://schemas.microsoft.com/office/powerpoint/2010/main" val="790436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5" y="134250"/>
            <a:ext cx="5282264" cy="892522"/>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sym typeface="Proxima Nova"/>
              </a:rPr>
              <a:t>String Matching with Finite Automata</a:t>
            </a:r>
          </a:p>
          <a:p>
            <a:pPr marL="0" lvl="0" indent="0" algn="l" rtl="0">
              <a:spcBef>
                <a:spcPts val="0"/>
              </a:spcBef>
              <a:spcAft>
                <a:spcPts val="0"/>
              </a:spcAft>
              <a:buNone/>
            </a:pPr>
            <a:endParaRPr sz="2300" dirty="0">
              <a:solidFill>
                <a:schemeClr val="lt1"/>
              </a:solidFill>
              <a:latin typeface="Proxima Nova"/>
              <a:ea typeface="Proxima Nova"/>
              <a:cs typeface="Proxima Nova"/>
              <a:sym typeface="Proxima Nova"/>
            </a:endParaRPr>
          </a:p>
        </p:txBody>
      </p:sp>
      <p:sp>
        <p:nvSpPr>
          <p:cNvPr id="99" name="Google Shape;99;p17"/>
          <p:cNvSpPr txBox="1"/>
          <p:nvPr/>
        </p:nvSpPr>
        <p:spPr>
          <a:xfrm>
            <a:off x="465500" y="798098"/>
            <a:ext cx="8288082" cy="3508623"/>
          </a:xfrm>
          <a:prstGeom prst="rect">
            <a:avLst/>
          </a:prstGeom>
          <a:noFill/>
          <a:ln>
            <a:noFill/>
          </a:ln>
        </p:spPr>
        <p:txBody>
          <a:bodyPr spcFirstLastPara="1" wrap="square" lIns="91425" tIns="91425" rIns="91425" bIns="91425" anchor="t" anchorCtr="0">
            <a:spAutoFit/>
          </a:bodyPr>
          <a:lstStyle/>
          <a:p>
            <a:pPr algn="just">
              <a:lnSpc>
                <a:spcPct val="150000"/>
              </a:lnSpc>
            </a:pPr>
            <a:r>
              <a:rPr lang="en-IN" dirty="0">
                <a:solidFill>
                  <a:srgbClr val="666666"/>
                </a:solidFill>
                <a:latin typeface="Proxima Nova"/>
                <a:ea typeface="Proxima Nova"/>
                <a:cs typeface="Proxima Nova"/>
              </a:rPr>
              <a:t>Idea of this approach is to build finite automata to scan text T for finding all occurrences of pattern P. This approach examines each character of text exactly once to find the pattern. Thus it takes linear time for matching but pre-processing time may be large.</a:t>
            </a:r>
          </a:p>
          <a:p>
            <a:pPr marL="285750" indent="-285750" algn="just">
              <a:lnSpc>
                <a:spcPct val="150000"/>
              </a:lnSpc>
              <a:buFont typeface="Arial" panose="020B0604020202020204" pitchFamily="34" charset="0"/>
              <a:buChar char="•"/>
            </a:pPr>
            <a:endParaRPr lang="en-IN" dirty="0">
              <a:solidFill>
                <a:srgbClr val="666666"/>
              </a:solidFill>
              <a:latin typeface="Proxima Nova"/>
              <a:ea typeface="Proxima Nova"/>
              <a:cs typeface="Proxima Nova"/>
            </a:endParaRPr>
          </a:p>
          <a:p>
            <a:pPr algn="just">
              <a:lnSpc>
                <a:spcPct val="150000"/>
              </a:lnSpc>
            </a:pPr>
            <a:r>
              <a:rPr lang="en-IN" b="1" dirty="0">
                <a:solidFill>
                  <a:srgbClr val="666666"/>
                </a:solidFill>
                <a:latin typeface="Proxima Nova"/>
                <a:ea typeface="Proxima Nova"/>
                <a:cs typeface="Proxima Nova"/>
              </a:rPr>
              <a:t>Finite automata is defined by tuple M = {Q, S, </a:t>
            </a:r>
            <a:r>
              <a:rPr lang="en-IN" sz="1600" b="1" dirty="0">
                <a:solidFill>
                  <a:srgbClr val="666666"/>
                </a:solidFill>
                <a:latin typeface="Proxima Nova"/>
                <a:ea typeface="Proxima Nova"/>
                <a:cs typeface="Proxima Nova"/>
              </a:rPr>
              <a:t>q</a:t>
            </a:r>
            <a:r>
              <a:rPr lang="en-IN" sz="900" b="1" dirty="0">
                <a:solidFill>
                  <a:srgbClr val="666666"/>
                </a:solidFill>
                <a:latin typeface="Proxima Nova"/>
                <a:ea typeface="Proxima Nova"/>
                <a:cs typeface="Proxima Nova"/>
              </a:rPr>
              <a:t>0</a:t>
            </a:r>
            <a:r>
              <a:rPr lang="en-IN" b="1" dirty="0">
                <a:solidFill>
                  <a:srgbClr val="666666"/>
                </a:solidFill>
                <a:latin typeface="Proxima Nova"/>
                <a:ea typeface="Proxima Nova"/>
                <a:cs typeface="Proxima Nova"/>
              </a:rPr>
              <a:t>, F, d}, where  </a:t>
            </a:r>
          </a:p>
          <a:p>
            <a:pPr marL="285750" indent="-285750" algn="just">
              <a:lnSpc>
                <a:spcPct val="150000"/>
              </a:lnSpc>
              <a:buFont typeface="Arial" panose="020B0604020202020204" pitchFamily="34" charset="0"/>
              <a:buChar char="•"/>
            </a:pPr>
            <a:r>
              <a:rPr lang="en-IN" dirty="0">
                <a:solidFill>
                  <a:srgbClr val="666666"/>
                </a:solidFill>
                <a:latin typeface="Proxima Nova"/>
                <a:ea typeface="Proxima Nova"/>
                <a:cs typeface="Proxima Nova"/>
              </a:rPr>
              <a:t>Q =   Set of states in finite automata</a:t>
            </a:r>
          </a:p>
          <a:p>
            <a:pPr marL="285750" indent="-285750" algn="just">
              <a:lnSpc>
                <a:spcPct val="150000"/>
              </a:lnSpc>
              <a:buFont typeface="Arial" panose="020B0604020202020204" pitchFamily="34" charset="0"/>
              <a:buChar char="•"/>
            </a:pPr>
            <a:r>
              <a:rPr lang="en-IN" dirty="0">
                <a:solidFill>
                  <a:srgbClr val="666666"/>
                </a:solidFill>
                <a:latin typeface="Proxima Nova"/>
                <a:ea typeface="Proxima Nova"/>
                <a:cs typeface="Proxima Nova"/>
              </a:rPr>
              <a:t>S =   Set of input symbols</a:t>
            </a:r>
          </a:p>
          <a:p>
            <a:pPr marL="285750" indent="-285750" algn="just">
              <a:lnSpc>
                <a:spcPct val="150000"/>
              </a:lnSpc>
              <a:buFont typeface="Arial" panose="020B0604020202020204" pitchFamily="34" charset="0"/>
              <a:buChar char="•"/>
            </a:pPr>
            <a:r>
              <a:rPr lang="en-IN" sz="1600" dirty="0">
                <a:solidFill>
                  <a:srgbClr val="666666"/>
                </a:solidFill>
                <a:latin typeface="Proxima Nova"/>
                <a:ea typeface="Proxima Nova"/>
                <a:cs typeface="Proxima Nova"/>
              </a:rPr>
              <a:t>q</a:t>
            </a:r>
            <a:r>
              <a:rPr lang="en-IN" sz="900" dirty="0">
                <a:solidFill>
                  <a:srgbClr val="666666"/>
                </a:solidFill>
                <a:latin typeface="Proxima Nova"/>
                <a:ea typeface="Proxima Nova"/>
                <a:cs typeface="Proxima Nova"/>
              </a:rPr>
              <a:t>0</a:t>
            </a:r>
            <a:r>
              <a:rPr lang="en-IN" dirty="0">
                <a:solidFill>
                  <a:srgbClr val="666666"/>
                </a:solidFill>
                <a:latin typeface="Proxima Nova"/>
                <a:ea typeface="Proxima Nova"/>
                <a:cs typeface="Proxima Nova"/>
              </a:rPr>
              <a:t> =   Initial state</a:t>
            </a:r>
          </a:p>
          <a:p>
            <a:pPr marL="285750" indent="-285750" algn="just">
              <a:lnSpc>
                <a:spcPct val="150000"/>
              </a:lnSpc>
              <a:buFont typeface="Arial" panose="020B0604020202020204" pitchFamily="34" charset="0"/>
              <a:buChar char="•"/>
            </a:pPr>
            <a:r>
              <a:rPr lang="en-IN" dirty="0">
                <a:solidFill>
                  <a:srgbClr val="666666"/>
                </a:solidFill>
                <a:latin typeface="Proxima Nova"/>
                <a:ea typeface="Proxima Nova"/>
                <a:cs typeface="Proxima Nova"/>
              </a:rPr>
              <a:t>F =   Set of final states</a:t>
            </a:r>
          </a:p>
          <a:p>
            <a:pPr marL="285750" indent="-285750" algn="just">
              <a:lnSpc>
                <a:spcPct val="150000"/>
              </a:lnSpc>
              <a:buFont typeface="Arial" panose="020B0604020202020204" pitchFamily="34" charset="0"/>
              <a:buChar char="•"/>
            </a:pPr>
            <a:r>
              <a:rPr lang="en-IN" dirty="0">
                <a:solidFill>
                  <a:srgbClr val="666666"/>
                </a:solidFill>
                <a:latin typeface="Proxima Nova"/>
                <a:ea typeface="Proxima Nova"/>
                <a:cs typeface="Proxima Nova"/>
              </a:rPr>
              <a:t>d =   Transition function defined as d : Q x S → Q</a:t>
            </a:r>
          </a:p>
        </p:txBody>
      </p:sp>
    </p:spTree>
    <p:extLst>
      <p:ext uri="{BB962C8B-B14F-4D97-AF65-F5344CB8AC3E}">
        <p14:creationId xmlns:p14="http://schemas.microsoft.com/office/powerpoint/2010/main" val="2763956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5" y="134250"/>
            <a:ext cx="5282264" cy="892522"/>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sym typeface="Proxima Nova"/>
              </a:rPr>
              <a:t>String Matching with Finite Automata</a:t>
            </a:r>
          </a:p>
          <a:p>
            <a:pPr marL="0" lvl="0" indent="0" algn="l" rtl="0">
              <a:spcBef>
                <a:spcPts val="0"/>
              </a:spcBef>
              <a:spcAft>
                <a:spcPts val="0"/>
              </a:spcAft>
              <a:buNone/>
            </a:pPr>
            <a:endParaRPr sz="2300" dirty="0">
              <a:solidFill>
                <a:schemeClr val="lt1"/>
              </a:solidFill>
              <a:latin typeface="Proxima Nova"/>
              <a:ea typeface="Proxima Nova"/>
              <a:cs typeface="Proxima Nova"/>
              <a:sym typeface="Proxima Nova"/>
            </a:endParaRPr>
          </a:p>
        </p:txBody>
      </p:sp>
      <p:sp>
        <p:nvSpPr>
          <p:cNvPr id="99" name="Google Shape;99;p17"/>
          <p:cNvSpPr txBox="1"/>
          <p:nvPr/>
        </p:nvSpPr>
        <p:spPr>
          <a:xfrm>
            <a:off x="465500" y="798098"/>
            <a:ext cx="8288082" cy="1477297"/>
          </a:xfrm>
          <a:prstGeom prst="rect">
            <a:avLst/>
          </a:prstGeom>
          <a:noFill/>
          <a:ln>
            <a:noFill/>
          </a:ln>
        </p:spPr>
        <p:txBody>
          <a:bodyPr spcFirstLastPara="1" wrap="square" lIns="91425" tIns="91425" rIns="91425" bIns="91425" anchor="t" anchorCtr="0">
            <a:spAutoFit/>
          </a:bodyPr>
          <a:lstStyle/>
          <a:p>
            <a:pPr algn="just">
              <a:lnSpc>
                <a:spcPct val="150000"/>
              </a:lnSpc>
            </a:pPr>
            <a:r>
              <a:rPr lang="en-IN" b="1" dirty="0"/>
              <a:t>Example : Construct and show simulation of finite automata for matching the pattern P = </a:t>
            </a:r>
            <a:r>
              <a:rPr lang="en-IN" b="1" dirty="0" err="1"/>
              <a:t>abb</a:t>
            </a:r>
            <a:r>
              <a:rPr lang="en-IN" b="1" dirty="0"/>
              <a:t> for text T = </a:t>
            </a:r>
            <a:r>
              <a:rPr lang="en-IN" b="1" dirty="0" err="1"/>
              <a:t>ababbaababba</a:t>
            </a:r>
            <a:endParaRPr lang="en-IN" b="1" dirty="0"/>
          </a:p>
          <a:p>
            <a:pPr algn="just">
              <a:lnSpc>
                <a:spcPct val="150000"/>
              </a:lnSpc>
            </a:pPr>
            <a:endParaRPr lang="en-IN" b="1" dirty="0">
              <a:solidFill>
                <a:srgbClr val="666666"/>
              </a:solidFill>
              <a:latin typeface="Proxima Nova"/>
              <a:ea typeface="Proxima Nova"/>
              <a:cs typeface="Proxima Nova"/>
            </a:endParaRPr>
          </a:p>
          <a:p>
            <a:pPr algn="just">
              <a:lnSpc>
                <a:spcPct val="150000"/>
              </a:lnSpc>
            </a:pPr>
            <a:endParaRPr lang="en-IN" dirty="0">
              <a:solidFill>
                <a:srgbClr val="666666"/>
              </a:solidFill>
              <a:latin typeface="Proxima Nova"/>
              <a:ea typeface="Proxima Nova"/>
              <a:cs typeface="Proxima Nova"/>
            </a:endParaRPr>
          </a:p>
        </p:txBody>
      </p:sp>
      <p:pic>
        <p:nvPicPr>
          <p:cNvPr id="2" name="Picture 1"/>
          <p:cNvPicPr>
            <a:picLocks noChangeAspect="1"/>
          </p:cNvPicPr>
          <p:nvPr/>
        </p:nvPicPr>
        <p:blipFill>
          <a:blip r:embed="rId6"/>
          <a:stretch>
            <a:fillRect/>
          </a:stretch>
        </p:blipFill>
        <p:spPr>
          <a:xfrm>
            <a:off x="1511265" y="1820120"/>
            <a:ext cx="5772150" cy="2486025"/>
          </a:xfrm>
          <a:prstGeom prst="rect">
            <a:avLst/>
          </a:prstGeom>
        </p:spPr>
      </p:pic>
    </p:spTree>
    <p:extLst>
      <p:ext uri="{BB962C8B-B14F-4D97-AF65-F5344CB8AC3E}">
        <p14:creationId xmlns:p14="http://schemas.microsoft.com/office/powerpoint/2010/main" val="2205771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5" y="134250"/>
            <a:ext cx="5282264" cy="892522"/>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sym typeface="Proxima Nova"/>
              </a:rPr>
              <a:t>String Matching with Finite Automata</a:t>
            </a:r>
          </a:p>
          <a:p>
            <a:pPr marL="0" lvl="0" indent="0" algn="l" rtl="0">
              <a:spcBef>
                <a:spcPts val="0"/>
              </a:spcBef>
              <a:spcAft>
                <a:spcPts val="0"/>
              </a:spcAft>
              <a:buNone/>
            </a:pPr>
            <a:endParaRPr sz="2300" dirty="0">
              <a:solidFill>
                <a:schemeClr val="lt1"/>
              </a:solidFill>
              <a:latin typeface="Proxima Nova"/>
              <a:ea typeface="Proxima Nova"/>
              <a:cs typeface="Proxima Nova"/>
              <a:sym typeface="Proxima Nova"/>
            </a:endParaRPr>
          </a:p>
        </p:txBody>
      </p:sp>
      <p:pic>
        <p:nvPicPr>
          <p:cNvPr id="3" name="Picture 2"/>
          <p:cNvPicPr>
            <a:picLocks noChangeAspect="1"/>
          </p:cNvPicPr>
          <p:nvPr/>
        </p:nvPicPr>
        <p:blipFill>
          <a:blip r:embed="rId6"/>
          <a:stretch>
            <a:fillRect/>
          </a:stretch>
        </p:blipFill>
        <p:spPr>
          <a:xfrm>
            <a:off x="1068512" y="854809"/>
            <a:ext cx="6380038" cy="3126641"/>
          </a:xfrm>
          <a:prstGeom prst="rect">
            <a:avLst/>
          </a:prstGeom>
        </p:spPr>
      </p:pic>
    </p:spTree>
    <p:extLst>
      <p:ext uri="{BB962C8B-B14F-4D97-AF65-F5344CB8AC3E}">
        <p14:creationId xmlns:p14="http://schemas.microsoft.com/office/powerpoint/2010/main" val="2761373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5" y="134250"/>
            <a:ext cx="5282264" cy="892522"/>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sym typeface="Proxima Nova"/>
              </a:rPr>
              <a:t>String Matching with Finite Automata</a:t>
            </a:r>
          </a:p>
          <a:p>
            <a:pPr marL="0" lvl="0" indent="0" algn="l" rtl="0">
              <a:spcBef>
                <a:spcPts val="0"/>
              </a:spcBef>
              <a:spcAft>
                <a:spcPts val="0"/>
              </a:spcAft>
              <a:buNone/>
            </a:pPr>
            <a:endParaRPr sz="2300" dirty="0">
              <a:solidFill>
                <a:schemeClr val="lt1"/>
              </a:solidFill>
              <a:latin typeface="Proxima Nova"/>
              <a:ea typeface="Proxima Nova"/>
              <a:cs typeface="Proxima Nova"/>
              <a:sym typeface="Proxima Nova"/>
            </a:endParaRPr>
          </a:p>
        </p:txBody>
      </p:sp>
      <p:pic>
        <p:nvPicPr>
          <p:cNvPr id="2" name="Picture 1"/>
          <p:cNvPicPr>
            <a:picLocks noChangeAspect="1"/>
          </p:cNvPicPr>
          <p:nvPr/>
        </p:nvPicPr>
        <p:blipFill>
          <a:blip r:embed="rId6"/>
          <a:stretch>
            <a:fillRect/>
          </a:stretch>
        </p:blipFill>
        <p:spPr>
          <a:xfrm>
            <a:off x="1464219" y="1004874"/>
            <a:ext cx="5762321" cy="3484933"/>
          </a:xfrm>
          <a:prstGeom prst="rect">
            <a:avLst/>
          </a:prstGeom>
        </p:spPr>
      </p:pic>
    </p:spTree>
    <p:extLst>
      <p:ext uri="{BB962C8B-B14F-4D97-AF65-F5344CB8AC3E}">
        <p14:creationId xmlns:p14="http://schemas.microsoft.com/office/powerpoint/2010/main" val="1030127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5" y="134250"/>
            <a:ext cx="5282264" cy="892522"/>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sym typeface="Proxima Nova"/>
              </a:rPr>
              <a:t>String Matching with Finite Automata</a:t>
            </a:r>
          </a:p>
          <a:p>
            <a:pPr marL="0" lvl="0" indent="0" algn="l" rtl="0">
              <a:spcBef>
                <a:spcPts val="0"/>
              </a:spcBef>
              <a:spcAft>
                <a:spcPts val="0"/>
              </a:spcAft>
              <a:buNone/>
            </a:pPr>
            <a:endParaRPr sz="2300" dirty="0">
              <a:solidFill>
                <a:schemeClr val="lt1"/>
              </a:solidFill>
              <a:latin typeface="Proxima Nova"/>
              <a:ea typeface="Proxima Nova"/>
              <a:cs typeface="Proxima Nova"/>
              <a:sym typeface="Proxima Nova"/>
            </a:endParaRPr>
          </a:p>
        </p:txBody>
      </p:sp>
      <p:pic>
        <p:nvPicPr>
          <p:cNvPr id="4" name="Picture 3"/>
          <p:cNvPicPr>
            <a:picLocks noChangeAspect="1"/>
          </p:cNvPicPr>
          <p:nvPr/>
        </p:nvPicPr>
        <p:blipFill>
          <a:blip r:embed="rId6"/>
          <a:stretch>
            <a:fillRect/>
          </a:stretch>
        </p:blipFill>
        <p:spPr>
          <a:xfrm>
            <a:off x="2229333" y="762015"/>
            <a:ext cx="4685283" cy="4048912"/>
          </a:xfrm>
          <a:prstGeom prst="rect">
            <a:avLst/>
          </a:prstGeom>
        </p:spPr>
      </p:pic>
    </p:spTree>
    <p:extLst>
      <p:ext uri="{BB962C8B-B14F-4D97-AF65-F5344CB8AC3E}">
        <p14:creationId xmlns:p14="http://schemas.microsoft.com/office/powerpoint/2010/main" val="2186732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p22"/>
          <p:cNvPicPr preferRelativeResize="0"/>
          <p:nvPr/>
        </p:nvPicPr>
        <p:blipFill>
          <a:blip r:embed="rId3">
            <a:alphaModFix/>
          </a:blip>
          <a:stretch>
            <a:fillRect/>
          </a:stretch>
        </p:blipFill>
        <p:spPr>
          <a:xfrm>
            <a:off x="4750" y="4750"/>
            <a:ext cx="9134475" cy="5133975"/>
          </a:xfrm>
          <a:prstGeom prst="rect">
            <a:avLst/>
          </a:prstGeom>
          <a:noFill/>
          <a:ln>
            <a:noFill/>
          </a:ln>
        </p:spPr>
      </p:pic>
      <p:pic>
        <p:nvPicPr>
          <p:cNvPr id="166" name="Google Shape;166;p22"/>
          <p:cNvPicPr preferRelativeResize="0"/>
          <p:nvPr/>
        </p:nvPicPr>
        <p:blipFill>
          <a:blip r:embed="rId4">
            <a:alphaModFix/>
          </a:blip>
          <a:stretch>
            <a:fillRect/>
          </a:stretch>
        </p:blipFill>
        <p:spPr>
          <a:xfrm>
            <a:off x="4763" y="4750"/>
            <a:ext cx="9134475" cy="5133975"/>
          </a:xfrm>
          <a:prstGeom prst="rect">
            <a:avLst/>
          </a:prstGeom>
          <a:noFill/>
          <a:ln>
            <a:noFill/>
          </a:ln>
        </p:spPr>
      </p:pic>
      <p:pic>
        <p:nvPicPr>
          <p:cNvPr id="171" name="Google Shape;171;p22"/>
          <p:cNvPicPr preferRelativeResize="0"/>
          <p:nvPr/>
        </p:nvPicPr>
        <p:blipFill>
          <a:blip r:embed="rId5">
            <a:alphaModFix/>
          </a:blip>
          <a:stretch>
            <a:fillRect/>
          </a:stretch>
        </p:blipFill>
        <p:spPr>
          <a:xfrm>
            <a:off x="7363438" y="148588"/>
            <a:ext cx="1495425" cy="371475"/>
          </a:xfrm>
          <a:prstGeom prst="rect">
            <a:avLst/>
          </a:prstGeom>
          <a:noFill/>
          <a:ln>
            <a:noFill/>
          </a:ln>
        </p:spPr>
      </p:pic>
      <p:sp>
        <p:nvSpPr>
          <p:cNvPr id="11" name="Google Shape;71;p15"/>
          <p:cNvSpPr txBox="1"/>
          <p:nvPr/>
        </p:nvSpPr>
        <p:spPr>
          <a:xfrm>
            <a:off x="333812" y="2110087"/>
            <a:ext cx="5275878" cy="923299"/>
          </a:xfrm>
          <a:prstGeom prst="rect">
            <a:avLst/>
          </a:prstGeom>
          <a:noFill/>
          <a:ln>
            <a:noFill/>
          </a:ln>
        </p:spPr>
        <p:txBody>
          <a:bodyPr spcFirstLastPara="1" wrap="square" lIns="91425" tIns="91425" rIns="91425" bIns="91425" anchor="t" anchorCtr="0">
            <a:spAutoFit/>
          </a:bodyPr>
          <a:lstStyle/>
          <a:p>
            <a:pPr lvl="0"/>
            <a:r>
              <a:rPr lang="en-US" sz="2400" dirty="0">
                <a:solidFill>
                  <a:schemeClr val="tx1"/>
                </a:solidFill>
                <a:latin typeface="Proxima Nova" panose="020B0604020202020204" charset="0"/>
                <a:ea typeface="Proxima Nova"/>
                <a:cs typeface="Proxima Nova"/>
                <a:sym typeface="Proxima Nova"/>
              </a:rPr>
              <a:t>Unit - 4</a:t>
            </a:r>
            <a:endParaRPr lang="en-IN" sz="2400" dirty="0">
              <a:solidFill>
                <a:schemeClr val="tx1"/>
              </a:solidFill>
              <a:latin typeface="Proxima Nova" panose="020B0604020202020204" charset="0"/>
              <a:ea typeface="Proxima Nova"/>
              <a:cs typeface="Proxima Nova"/>
              <a:sym typeface="Proxima Nova"/>
            </a:endParaRPr>
          </a:p>
          <a:p>
            <a:r>
              <a:rPr lang="en-IN" sz="2400" dirty="0">
                <a:solidFill>
                  <a:schemeClr val="tx1"/>
                </a:solidFill>
                <a:latin typeface="Proxima Nova" panose="020B0604020202020204" charset="0"/>
                <a:ea typeface="Proxima Nova"/>
                <a:cs typeface="Proxima Nova"/>
              </a:rPr>
              <a:t>String Matching</a:t>
            </a:r>
          </a:p>
        </p:txBody>
      </p:sp>
      <p:sp>
        <p:nvSpPr>
          <p:cNvPr id="12" name="Google Shape;73;p15"/>
          <p:cNvSpPr txBox="1"/>
          <p:nvPr/>
        </p:nvSpPr>
        <p:spPr>
          <a:xfrm>
            <a:off x="333812" y="4253501"/>
            <a:ext cx="3570368" cy="615523"/>
          </a:xfrm>
          <a:prstGeom prst="rect">
            <a:avLst/>
          </a:prstGeom>
          <a:noFill/>
          <a:ln>
            <a:noFill/>
          </a:ln>
        </p:spPr>
        <p:txBody>
          <a:bodyPr spcFirstLastPara="1" wrap="square" lIns="91425" tIns="91425" rIns="91425" bIns="91425" anchor="t" anchorCtr="0">
            <a:spAutoFit/>
          </a:bodyPr>
          <a:lstStyle/>
          <a:p>
            <a:pPr lvl="0"/>
            <a:r>
              <a:rPr lang="en-US" dirty="0">
                <a:solidFill>
                  <a:schemeClr val="tx1"/>
                </a:solidFill>
              </a:rPr>
              <a:t>Prof. Mitul N. </a:t>
            </a:r>
            <a:r>
              <a:rPr lang="en-US" dirty="0" err="1">
                <a:solidFill>
                  <a:schemeClr val="tx1"/>
                </a:solidFill>
              </a:rPr>
              <a:t>Takodara</a:t>
            </a:r>
            <a:endParaRPr lang="en-US" dirty="0">
              <a:solidFill>
                <a:schemeClr val="tx1"/>
              </a:solidFill>
            </a:endParaRPr>
          </a:p>
          <a:p>
            <a:pPr lvl="0"/>
            <a:r>
              <a:rPr lang="en-US" dirty="0">
                <a:solidFill>
                  <a:schemeClr val="tx1"/>
                </a:solidFill>
              </a:rPr>
              <a:t>Department of Computer Engineering</a:t>
            </a:r>
            <a:endParaRPr dirty="0">
              <a:solidFill>
                <a:schemeClr val="tx1"/>
              </a:solidFill>
            </a:endParaRPr>
          </a:p>
        </p:txBody>
      </p:sp>
      <p:sp>
        <p:nvSpPr>
          <p:cNvPr id="13" name="Google Shape;71;p15"/>
          <p:cNvSpPr txBox="1"/>
          <p:nvPr/>
        </p:nvSpPr>
        <p:spPr>
          <a:xfrm>
            <a:off x="333812" y="784473"/>
            <a:ext cx="4751896" cy="446246"/>
          </a:xfrm>
          <a:prstGeom prst="rect">
            <a:avLst/>
          </a:prstGeom>
          <a:noFill/>
          <a:ln>
            <a:noFill/>
          </a:ln>
        </p:spPr>
        <p:txBody>
          <a:bodyPr spcFirstLastPara="1" wrap="square" lIns="91425" tIns="91425" rIns="91425" bIns="91425" anchor="t" anchorCtr="0">
            <a:spAutoFit/>
          </a:bodyPr>
          <a:lstStyle/>
          <a:p>
            <a:pPr lvl="0"/>
            <a:r>
              <a:rPr lang="en-IN" sz="1700" dirty="0">
                <a:solidFill>
                  <a:schemeClr val="tx1"/>
                </a:solidFill>
                <a:latin typeface="Proxima Nova"/>
                <a:ea typeface="Proxima Nova"/>
                <a:cs typeface="Proxima Nova"/>
                <a:sym typeface="Proxima Nova"/>
              </a:rPr>
              <a:t>01CE1503 - </a:t>
            </a:r>
            <a:r>
              <a:rPr lang="en-IN" sz="1700" dirty="0">
                <a:solidFill>
                  <a:schemeClr val="tx1"/>
                </a:solidFill>
                <a:latin typeface="Proxima Nova"/>
                <a:ea typeface="Proxima Nova"/>
                <a:cs typeface="Proxima Nova"/>
              </a:rPr>
              <a:t>Design and Analysis of Algorithm</a:t>
            </a:r>
            <a:endParaRPr lang="en-IN" sz="1700" dirty="0">
              <a:solidFill>
                <a:schemeClr val="tx1"/>
              </a:solidFill>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5" y="134250"/>
            <a:ext cx="1743600" cy="5385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dirty="0">
                <a:solidFill>
                  <a:schemeClr val="lt1"/>
                </a:solidFill>
                <a:latin typeface="Proxima Nova" panose="020B0604020202020204" charset="0"/>
                <a:ea typeface="Proxima Nova"/>
                <a:cs typeface="Proxima Nova"/>
                <a:sym typeface="Proxima Nova"/>
              </a:rPr>
              <a:t>OUTLINE</a:t>
            </a:r>
            <a:endParaRPr sz="2300" dirty="0">
              <a:solidFill>
                <a:schemeClr val="lt1"/>
              </a:solidFill>
              <a:latin typeface="Proxima Nova"/>
              <a:ea typeface="Proxima Nova"/>
              <a:cs typeface="Proxima Nova"/>
              <a:sym typeface="Proxima Nova"/>
            </a:endParaRPr>
          </a:p>
        </p:txBody>
      </p:sp>
      <p:sp>
        <p:nvSpPr>
          <p:cNvPr id="99" name="Google Shape;99;p17"/>
          <p:cNvSpPr txBox="1"/>
          <p:nvPr/>
        </p:nvSpPr>
        <p:spPr>
          <a:xfrm>
            <a:off x="465500" y="909774"/>
            <a:ext cx="8212950" cy="1661963"/>
          </a:xfrm>
          <a:prstGeom prst="rect">
            <a:avLst/>
          </a:prstGeom>
          <a:noFill/>
          <a:ln>
            <a:noFill/>
          </a:ln>
        </p:spPr>
        <p:txBody>
          <a:bodyPr spcFirstLastPara="1" wrap="square" lIns="91425" tIns="91425" rIns="91425" bIns="91425" anchor="t" anchorCtr="0">
            <a:spAutoFit/>
          </a:bodyPr>
          <a:lstStyle/>
          <a:p>
            <a:pPr marL="285750" indent="-285750">
              <a:lnSpc>
                <a:spcPct val="150000"/>
              </a:lnSpc>
              <a:buFont typeface="Arial" panose="020B0604020202020204" pitchFamily="34" charset="0"/>
              <a:buChar char="•"/>
            </a:pPr>
            <a:r>
              <a:rPr lang="en-IN" sz="1600" b="1" dirty="0">
                <a:solidFill>
                  <a:srgbClr val="666666"/>
                </a:solidFill>
                <a:latin typeface="Proxima Nova"/>
                <a:ea typeface="Proxima Nova"/>
                <a:cs typeface="Proxima Nova"/>
              </a:rPr>
              <a:t>The Rabin-Karp algorithm</a:t>
            </a:r>
          </a:p>
          <a:p>
            <a:pPr marL="285750" indent="-285750">
              <a:lnSpc>
                <a:spcPct val="150000"/>
              </a:lnSpc>
              <a:buFont typeface="Arial" panose="020B0604020202020204" pitchFamily="34" charset="0"/>
              <a:buChar char="•"/>
            </a:pPr>
            <a:r>
              <a:rPr lang="en-IN" sz="1600" b="1" dirty="0">
                <a:solidFill>
                  <a:srgbClr val="666666"/>
                </a:solidFill>
                <a:latin typeface="Proxima Nova"/>
                <a:ea typeface="Proxima Nova"/>
                <a:cs typeface="Proxima Nova"/>
              </a:rPr>
              <a:t>The naive string matching algorithm</a:t>
            </a:r>
          </a:p>
          <a:p>
            <a:pPr marL="285750" indent="-285750">
              <a:lnSpc>
                <a:spcPct val="150000"/>
              </a:lnSpc>
              <a:buFont typeface="Arial" panose="020B0604020202020204" pitchFamily="34" charset="0"/>
              <a:buChar char="•"/>
            </a:pPr>
            <a:r>
              <a:rPr lang="en-IN" sz="1600" b="1" dirty="0">
                <a:solidFill>
                  <a:srgbClr val="666666"/>
                </a:solidFill>
                <a:latin typeface="Proxima Nova"/>
                <a:ea typeface="Proxima Nova"/>
                <a:cs typeface="Proxima Nova"/>
              </a:rPr>
              <a:t>String Matching with finite automata</a:t>
            </a:r>
          </a:p>
          <a:p>
            <a:pPr marL="285750" indent="-285750">
              <a:lnSpc>
                <a:spcPct val="150000"/>
              </a:lnSpc>
              <a:buFont typeface="Arial" panose="020B0604020202020204" pitchFamily="34" charset="0"/>
              <a:buChar char="•"/>
            </a:pPr>
            <a:r>
              <a:rPr lang="en-IN" sz="1600" b="1" dirty="0">
                <a:solidFill>
                  <a:srgbClr val="666666"/>
                </a:solidFill>
                <a:latin typeface="Proxima Nova"/>
                <a:ea typeface="Proxima Nova"/>
                <a:cs typeface="Proxima Nova"/>
              </a:rPr>
              <a:t>The Knuth-Morris-Pratt algorithm.</a:t>
            </a:r>
          </a:p>
        </p:txBody>
      </p:sp>
    </p:spTree>
    <p:extLst>
      <p:ext uri="{BB962C8B-B14F-4D97-AF65-F5344CB8AC3E}">
        <p14:creationId xmlns:p14="http://schemas.microsoft.com/office/powerpoint/2010/main" val="1089402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5" y="134250"/>
            <a:ext cx="4501428" cy="892522"/>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sym typeface="Proxima Nova"/>
              </a:rPr>
              <a:t>The Rabin-Karp algorithm</a:t>
            </a:r>
          </a:p>
          <a:p>
            <a:pPr marL="0" lvl="0" indent="0" algn="l" rtl="0">
              <a:spcBef>
                <a:spcPts val="0"/>
              </a:spcBef>
              <a:spcAft>
                <a:spcPts val="0"/>
              </a:spcAft>
              <a:buNone/>
            </a:pPr>
            <a:endParaRPr sz="2300" dirty="0">
              <a:solidFill>
                <a:schemeClr val="lt1"/>
              </a:solidFill>
              <a:latin typeface="Proxima Nova"/>
              <a:ea typeface="Proxima Nova"/>
              <a:cs typeface="Proxima Nova"/>
              <a:sym typeface="Proxima Nova"/>
            </a:endParaRPr>
          </a:p>
        </p:txBody>
      </p:sp>
      <p:sp>
        <p:nvSpPr>
          <p:cNvPr id="99" name="Google Shape;99;p17"/>
          <p:cNvSpPr txBox="1"/>
          <p:nvPr/>
        </p:nvSpPr>
        <p:spPr>
          <a:xfrm>
            <a:off x="465500" y="798098"/>
            <a:ext cx="8212950" cy="3139291"/>
          </a:xfrm>
          <a:prstGeom prst="rect">
            <a:avLst/>
          </a:prstGeom>
          <a:noFill/>
          <a:ln>
            <a:noFill/>
          </a:ln>
        </p:spPr>
        <p:txBody>
          <a:bodyPr spcFirstLastPara="1" wrap="square" lIns="91425" tIns="91425" rIns="91425" bIns="91425" anchor="t" anchorCtr="0">
            <a:spAutoFit/>
          </a:bodyPr>
          <a:lstStyle/>
          <a:p>
            <a:pPr marL="285750" indent="-285750" algn="just">
              <a:lnSpc>
                <a:spcPct val="150000"/>
              </a:lnSpc>
              <a:buFont typeface="Arial" panose="020B0604020202020204" pitchFamily="34" charset="0"/>
              <a:buChar char="•"/>
            </a:pPr>
            <a:r>
              <a:rPr lang="en-IN" sz="1600" dirty="0">
                <a:solidFill>
                  <a:srgbClr val="666666"/>
                </a:solidFill>
                <a:latin typeface="Proxima Nova"/>
                <a:ea typeface="Proxima Nova"/>
                <a:cs typeface="Proxima Nova"/>
              </a:rPr>
              <a:t>Comparing numbers is easier and cheaper than comparing strings. Rabin Karp algorithm represents strings in numbers.</a:t>
            </a:r>
          </a:p>
          <a:p>
            <a:pPr marL="285750" indent="-285750" algn="just">
              <a:lnSpc>
                <a:spcPct val="150000"/>
              </a:lnSpc>
              <a:buFont typeface="Arial" panose="020B0604020202020204" pitchFamily="34" charset="0"/>
              <a:buChar char="•"/>
            </a:pPr>
            <a:endParaRPr lang="en-IN" sz="1600" dirty="0">
              <a:solidFill>
                <a:srgbClr val="666666"/>
              </a:solidFill>
              <a:latin typeface="Proxima Nova"/>
              <a:ea typeface="Proxima Nova"/>
              <a:cs typeface="Proxima Nova"/>
            </a:endParaRPr>
          </a:p>
          <a:p>
            <a:pPr marL="285750" indent="-285750" algn="just">
              <a:lnSpc>
                <a:spcPct val="150000"/>
              </a:lnSpc>
              <a:buFont typeface="Arial" panose="020B0604020202020204" pitchFamily="34" charset="0"/>
              <a:buChar char="•"/>
            </a:pPr>
            <a:r>
              <a:rPr lang="en-IN" sz="1600" dirty="0">
                <a:solidFill>
                  <a:srgbClr val="666666"/>
                </a:solidFill>
                <a:latin typeface="Proxima Nova"/>
                <a:ea typeface="Proxima Nova"/>
                <a:cs typeface="Proxima Nova"/>
              </a:rPr>
              <a:t>Suppose p represents values corresponding to pattern P[1…m] of length m. And </a:t>
            </a:r>
            <a:r>
              <a:rPr lang="en-IN" sz="1600" dirty="0" err="1">
                <a:solidFill>
                  <a:srgbClr val="666666"/>
                </a:solidFill>
                <a:latin typeface="Proxima Nova"/>
                <a:ea typeface="Proxima Nova"/>
                <a:cs typeface="Proxima Nova"/>
              </a:rPr>
              <a:t>ts</a:t>
            </a:r>
            <a:r>
              <a:rPr lang="en-IN" sz="1600" dirty="0">
                <a:solidFill>
                  <a:srgbClr val="666666"/>
                </a:solidFill>
                <a:latin typeface="Proxima Nova"/>
                <a:ea typeface="Proxima Nova"/>
                <a:cs typeface="Proxima Nova"/>
              </a:rPr>
              <a:t> represents values of m-length substrings T[(s + 1) … (s + m)] for s = 0, 1, 2, …, n – m.</a:t>
            </a:r>
          </a:p>
          <a:p>
            <a:pPr marL="285750" indent="-285750" algn="just">
              <a:lnSpc>
                <a:spcPct val="150000"/>
              </a:lnSpc>
              <a:buFont typeface="Arial" panose="020B0604020202020204" pitchFamily="34" charset="0"/>
              <a:buChar char="•"/>
            </a:pPr>
            <a:endParaRPr lang="en-IN" sz="1600" dirty="0">
              <a:solidFill>
                <a:srgbClr val="666666"/>
              </a:solidFill>
              <a:latin typeface="Proxima Nova"/>
              <a:ea typeface="Proxima Nova"/>
              <a:cs typeface="Proxima Nova"/>
            </a:endParaRPr>
          </a:p>
          <a:p>
            <a:pPr marL="285750" indent="-285750" algn="just">
              <a:lnSpc>
                <a:spcPct val="150000"/>
              </a:lnSpc>
              <a:buFont typeface="Arial" panose="020B0604020202020204" pitchFamily="34" charset="0"/>
              <a:buChar char="•"/>
            </a:pPr>
            <a:r>
              <a:rPr lang="en-IN" sz="1600" dirty="0">
                <a:solidFill>
                  <a:srgbClr val="666666"/>
                </a:solidFill>
                <a:latin typeface="Proxima Nova"/>
                <a:ea typeface="Proxima Nova"/>
                <a:cs typeface="Proxima Nova"/>
              </a:rPr>
              <a:t>Rabin Karp algorithm is based on </a:t>
            </a:r>
            <a:r>
              <a:rPr lang="en-IN" sz="1600" b="1" dirty="0">
                <a:solidFill>
                  <a:srgbClr val="666666"/>
                </a:solidFill>
                <a:latin typeface="Proxima Nova"/>
                <a:ea typeface="Proxima Nova"/>
                <a:cs typeface="Proxima Nova"/>
              </a:rPr>
              <a:t>hashing technique</a:t>
            </a:r>
            <a:r>
              <a:rPr lang="en-IN" sz="1600" dirty="0">
                <a:solidFill>
                  <a:srgbClr val="666666"/>
                </a:solidFill>
                <a:latin typeface="Proxima Nova"/>
                <a:ea typeface="Proxima Nova"/>
                <a:cs typeface="Proxima Nova"/>
              </a:rPr>
              <a:t>. It first computes the hash value of p and </a:t>
            </a:r>
            <a:r>
              <a:rPr lang="en-IN" sz="1600" dirty="0" err="1">
                <a:solidFill>
                  <a:srgbClr val="666666"/>
                </a:solidFill>
                <a:latin typeface="Proxima Nova"/>
                <a:ea typeface="Proxima Nova"/>
                <a:cs typeface="Proxima Nova"/>
              </a:rPr>
              <a:t>ts</a:t>
            </a:r>
            <a:r>
              <a:rPr lang="en-IN" sz="1600" dirty="0">
                <a:solidFill>
                  <a:srgbClr val="666666"/>
                </a:solidFill>
                <a:latin typeface="Proxima Nova"/>
                <a:ea typeface="Proxima Nova"/>
                <a:cs typeface="Proxima Nova"/>
              </a:rPr>
              <a:t>.</a:t>
            </a:r>
          </a:p>
        </p:txBody>
      </p:sp>
    </p:spTree>
    <p:extLst>
      <p:ext uri="{BB962C8B-B14F-4D97-AF65-F5344CB8AC3E}">
        <p14:creationId xmlns:p14="http://schemas.microsoft.com/office/powerpoint/2010/main" val="3660818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5" y="134250"/>
            <a:ext cx="4501428" cy="892522"/>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sym typeface="Proxima Nova"/>
              </a:rPr>
              <a:t>The Rabin-Karp algorithm</a:t>
            </a:r>
          </a:p>
          <a:p>
            <a:pPr marL="0" lvl="0" indent="0" algn="l" rtl="0">
              <a:spcBef>
                <a:spcPts val="0"/>
              </a:spcBef>
              <a:spcAft>
                <a:spcPts val="0"/>
              </a:spcAft>
              <a:buNone/>
            </a:pPr>
            <a:endParaRPr sz="2300" dirty="0">
              <a:solidFill>
                <a:schemeClr val="lt1"/>
              </a:solidFill>
              <a:latin typeface="Proxima Nova"/>
              <a:ea typeface="Proxima Nova"/>
              <a:cs typeface="Proxima Nova"/>
              <a:sym typeface="Proxima Nova"/>
            </a:endParaRPr>
          </a:p>
        </p:txBody>
      </p:sp>
      <p:sp>
        <p:nvSpPr>
          <p:cNvPr id="99" name="Google Shape;99;p17"/>
          <p:cNvSpPr txBox="1"/>
          <p:nvPr/>
        </p:nvSpPr>
        <p:spPr>
          <a:xfrm>
            <a:off x="465500" y="798098"/>
            <a:ext cx="8212950" cy="4247286"/>
          </a:xfrm>
          <a:prstGeom prst="rect">
            <a:avLst/>
          </a:prstGeom>
          <a:noFill/>
          <a:ln>
            <a:noFill/>
          </a:ln>
        </p:spPr>
        <p:txBody>
          <a:bodyPr spcFirstLastPara="1" wrap="square" lIns="91425" tIns="91425" rIns="91425" bIns="91425" anchor="t" anchorCtr="0">
            <a:spAutoFit/>
          </a:bodyPr>
          <a:lstStyle/>
          <a:p>
            <a:pPr marL="285750" indent="-285750" algn="just">
              <a:lnSpc>
                <a:spcPct val="150000"/>
              </a:lnSpc>
              <a:buFont typeface="Arial" panose="020B0604020202020204" pitchFamily="34" charset="0"/>
              <a:buChar char="•"/>
            </a:pPr>
            <a:r>
              <a:rPr lang="en-IN" sz="1600" dirty="0">
                <a:solidFill>
                  <a:srgbClr val="666666"/>
                </a:solidFill>
                <a:latin typeface="Proxima Nova"/>
                <a:ea typeface="Proxima Nova"/>
                <a:cs typeface="Proxima Nova"/>
              </a:rPr>
              <a:t>If hash values are same, i.e. if hash(p) = hash(</a:t>
            </a:r>
            <a:r>
              <a:rPr lang="en-IN" sz="1600" dirty="0" err="1">
                <a:solidFill>
                  <a:srgbClr val="666666"/>
                </a:solidFill>
                <a:latin typeface="Proxima Nova"/>
                <a:ea typeface="Proxima Nova"/>
                <a:cs typeface="Proxima Nova"/>
              </a:rPr>
              <a:t>ts</a:t>
            </a:r>
            <a:r>
              <a:rPr lang="en-IN" sz="1600" dirty="0">
                <a:solidFill>
                  <a:srgbClr val="666666"/>
                </a:solidFill>
                <a:latin typeface="Proxima Nova"/>
                <a:ea typeface="Proxima Nova"/>
                <a:cs typeface="Proxima Nova"/>
              </a:rPr>
              <a:t>), we check the equality of inverse hash similar to a naïve method. If hash values are not same, no need to compare actual string.</a:t>
            </a:r>
          </a:p>
          <a:p>
            <a:pPr marL="285750" indent="-285750" algn="just">
              <a:lnSpc>
                <a:spcPct val="150000"/>
              </a:lnSpc>
              <a:buFont typeface="Arial" panose="020B0604020202020204" pitchFamily="34" charset="0"/>
              <a:buChar char="•"/>
            </a:pPr>
            <a:endParaRPr lang="en-IN" sz="1600" dirty="0">
              <a:solidFill>
                <a:srgbClr val="666666"/>
              </a:solidFill>
              <a:latin typeface="Proxima Nova"/>
              <a:ea typeface="Proxima Nova"/>
              <a:cs typeface="Proxima Nova"/>
            </a:endParaRPr>
          </a:p>
          <a:p>
            <a:pPr marL="285750" indent="-285750" algn="just">
              <a:lnSpc>
                <a:spcPct val="150000"/>
              </a:lnSpc>
              <a:buFont typeface="Arial" panose="020B0604020202020204" pitchFamily="34" charset="0"/>
              <a:buChar char="•"/>
            </a:pPr>
            <a:r>
              <a:rPr lang="en-IN" sz="1600" dirty="0">
                <a:solidFill>
                  <a:srgbClr val="666666"/>
                </a:solidFill>
                <a:latin typeface="Proxima Nova"/>
                <a:ea typeface="Proxima Nova"/>
                <a:cs typeface="Proxima Nova"/>
              </a:rPr>
              <a:t>On the hash match, actual characters of both strings are compared using brute force approach. If the pattern is found, then it is called </a:t>
            </a:r>
            <a:r>
              <a:rPr lang="en-IN" sz="1600" b="1" dirty="0">
                <a:solidFill>
                  <a:srgbClr val="666666"/>
                </a:solidFill>
                <a:latin typeface="Proxima Nova"/>
                <a:ea typeface="Proxima Nova"/>
                <a:cs typeface="Proxima Nova"/>
              </a:rPr>
              <a:t>hit</a:t>
            </a:r>
            <a:r>
              <a:rPr lang="en-IN" sz="1600" dirty="0">
                <a:solidFill>
                  <a:srgbClr val="666666"/>
                </a:solidFill>
                <a:latin typeface="Proxima Nova"/>
                <a:ea typeface="Proxima Nova"/>
                <a:cs typeface="Proxima Nova"/>
              </a:rPr>
              <a:t>. Otherwise, it is called a </a:t>
            </a:r>
            <a:r>
              <a:rPr lang="en-IN" sz="1600" b="1" dirty="0">
                <a:solidFill>
                  <a:srgbClr val="666666"/>
                </a:solidFill>
                <a:latin typeface="Proxima Nova"/>
                <a:ea typeface="Proxima Nova"/>
                <a:cs typeface="Proxima Nova"/>
              </a:rPr>
              <a:t>spurious hit.</a:t>
            </a:r>
          </a:p>
          <a:p>
            <a:pPr marL="285750" indent="-285750" algn="just">
              <a:lnSpc>
                <a:spcPct val="150000"/>
              </a:lnSpc>
              <a:buFont typeface="Arial" panose="020B0604020202020204" pitchFamily="34" charset="0"/>
              <a:buChar char="•"/>
            </a:pPr>
            <a:endParaRPr lang="en-IN" sz="1600" dirty="0">
              <a:solidFill>
                <a:srgbClr val="666666"/>
              </a:solidFill>
              <a:latin typeface="Proxima Nova"/>
              <a:ea typeface="Proxima Nova"/>
              <a:cs typeface="Proxima Nova"/>
            </a:endParaRPr>
          </a:p>
          <a:p>
            <a:pPr marL="285750" indent="-285750" algn="just">
              <a:lnSpc>
                <a:spcPct val="150000"/>
              </a:lnSpc>
              <a:buFont typeface="Arial" panose="020B0604020202020204" pitchFamily="34" charset="0"/>
              <a:buChar char="•"/>
            </a:pPr>
            <a:r>
              <a:rPr lang="en-IN" sz="1600" dirty="0">
                <a:solidFill>
                  <a:srgbClr val="666666"/>
                </a:solidFill>
                <a:latin typeface="Proxima Nova"/>
                <a:ea typeface="Proxima Nova"/>
                <a:cs typeface="Proxima Nova"/>
              </a:rPr>
              <a:t>However, the same hash value does not ensure the string match. Two different strings can have same hash values. That is why we need to compare them character by character on hash hit.</a:t>
            </a:r>
          </a:p>
        </p:txBody>
      </p:sp>
    </p:spTree>
    <p:extLst>
      <p:ext uri="{BB962C8B-B14F-4D97-AF65-F5344CB8AC3E}">
        <p14:creationId xmlns:p14="http://schemas.microsoft.com/office/powerpoint/2010/main" val="995896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5" y="134250"/>
            <a:ext cx="4501428" cy="892522"/>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sym typeface="Proxima Nova"/>
              </a:rPr>
              <a:t>The Rabin-Karp algorithm</a:t>
            </a:r>
          </a:p>
          <a:p>
            <a:pPr marL="0" lvl="0" indent="0" algn="l" rtl="0">
              <a:spcBef>
                <a:spcPts val="0"/>
              </a:spcBef>
              <a:spcAft>
                <a:spcPts val="0"/>
              </a:spcAft>
              <a:buNone/>
            </a:pPr>
            <a:endParaRPr sz="2300" dirty="0">
              <a:solidFill>
                <a:schemeClr val="lt1"/>
              </a:solidFill>
              <a:latin typeface="Proxima Nova"/>
              <a:ea typeface="Proxima Nova"/>
              <a:cs typeface="Proxima Nova"/>
              <a:sym typeface="Proxima Nova"/>
            </a:endParaRPr>
          </a:p>
        </p:txBody>
      </p:sp>
      <p:sp>
        <p:nvSpPr>
          <p:cNvPr id="99" name="Google Shape;99;p17"/>
          <p:cNvSpPr txBox="1"/>
          <p:nvPr/>
        </p:nvSpPr>
        <p:spPr>
          <a:xfrm>
            <a:off x="465500" y="798098"/>
            <a:ext cx="8288082" cy="4062620"/>
          </a:xfrm>
          <a:prstGeom prst="rect">
            <a:avLst/>
          </a:prstGeom>
          <a:noFill/>
          <a:ln>
            <a:noFill/>
          </a:ln>
        </p:spPr>
        <p:txBody>
          <a:bodyPr spcFirstLastPara="1" wrap="square" lIns="91425" tIns="91425" rIns="91425" bIns="91425" anchor="t" anchorCtr="0">
            <a:spAutoFit/>
          </a:bodyPr>
          <a:lstStyle/>
          <a:p>
            <a:pPr algn="just">
              <a:lnSpc>
                <a:spcPct val="150000"/>
              </a:lnSpc>
            </a:pPr>
            <a:r>
              <a:rPr lang="en-IN" b="1" dirty="0"/>
              <a:t>Example: Explain spurious hits in Rabin-Karp string matching algorithm with an example. Working modulo q = 13, how many spurious hits does the Rabin-Karp matcher encounter in the text T = 2359023141526739921 when looking for the pattern P = 31415 ?  </a:t>
            </a:r>
            <a:endParaRPr lang="en-IN" b="1" dirty="0">
              <a:solidFill>
                <a:srgbClr val="666666"/>
              </a:solidFill>
              <a:latin typeface="Proxima Nova"/>
              <a:ea typeface="Proxima Nova"/>
              <a:cs typeface="Proxima Nova"/>
            </a:endParaRPr>
          </a:p>
          <a:p>
            <a:pPr algn="just">
              <a:lnSpc>
                <a:spcPct val="150000"/>
              </a:lnSpc>
            </a:pPr>
            <a:endParaRPr lang="en-IN" b="1" dirty="0">
              <a:solidFill>
                <a:srgbClr val="666666"/>
              </a:solidFill>
              <a:latin typeface="Proxima Nova"/>
              <a:ea typeface="Proxima Nova"/>
              <a:cs typeface="Proxima Nova"/>
            </a:endParaRPr>
          </a:p>
          <a:p>
            <a:pPr algn="just">
              <a:lnSpc>
                <a:spcPct val="150000"/>
              </a:lnSpc>
            </a:pPr>
            <a:r>
              <a:rPr lang="en-IN" b="1" dirty="0">
                <a:solidFill>
                  <a:srgbClr val="666666"/>
                </a:solidFill>
                <a:latin typeface="Proxima Nova"/>
                <a:ea typeface="Proxima Nova"/>
                <a:cs typeface="Proxima Nova"/>
              </a:rPr>
              <a:t>Solution:</a:t>
            </a:r>
          </a:p>
          <a:p>
            <a:pPr marL="285750" indent="-285750" algn="just">
              <a:lnSpc>
                <a:spcPct val="150000"/>
              </a:lnSpc>
              <a:buFont typeface="Arial" panose="020B0604020202020204" pitchFamily="34" charset="0"/>
              <a:buChar char="•"/>
            </a:pPr>
            <a:r>
              <a:rPr lang="en-IN" dirty="0">
                <a:solidFill>
                  <a:srgbClr val="666666"/>
                </a:solidFill>
                <a:latin typeface="Proxima Nova"/>
                <a:ea typeface="Proxima Nova"/>
                <a:cs typeface="Proxima Nova"/>
              </a:rPr>
              <a:t>Given pattern P = 31415, and prime number q = 13</a:t>
            </a:r>
          </a:p>
          <a:p>
            <a:pPr marL="285750" indent="-285750" algn="just">
              <a:lnSpc>
                <a:spcPct val="150000"/>
              </a:lnSpc>
              <a:buFont typeface="Arial" panose="020B0604020202020204" pitchFamily="34" charset="0"/>
              <a:buChar char="•"/>
            </a:pPr>
            <a:r>
              <a:rPr lang="en-IN" dirty="0">
                <a:solidFill>
                  <a:srgbClr val="666666"/>
                </a:solidFill>
                <a:latin typeface="Proxima Nova"/>
                <a:ea typeface="Proxima Nova"/>
                <a:cs typeface="Proxima Nova"/>
              </a:rPr>
              <a:t>P mod q  =   31415 mod 13 = 7</a:t>
            </a:r>
          </a:p>
          <a:p>
            <a:pPr marL="285750" indent="-285750" algn="just">
              <a:lnSpc>
                <a:spcPct val="150000"/>
              </a:lnSpc>
              <a:buFont typeface="Arial" panose="020B0604020202020204" pitchFamily="34" charset="0"/>
              <a:buChar char="•"/>
            </a:pPr>
            <a:r>
              <a:rPr lang="en-IN" dirty="0">
                <a:solidFill>
                  <a:srgbClr val="666666"/>
                </a:solidFill>
                <a:latin typeface="Proxima Nova"/>
                <a:ea typeface="Proxima Nova"/>
                <a:cs typeface="Proxima Nova"/>
              </a:rPr>
              <a:t>Let us find hash value for given text :</a:t>
            </a:r>
          </a:p>
          <a:p>
            <a:pPr marL="285750" indent="-285750" algn="just">
              <a:lnSpc>
                <a:spcPct val="150000"/>
              </a:lnSpc>
              <a:buFont typeface="Arial" panose="020B0604020202020204" pitchFamily="34" charset="0"/>
              <a:buChar char="•"/>
            </a:pPr>
            <a:r>
              <a:rPr lang="en-IN" dirty="0">
                <a:solidFill>
                  <a:srgbClr val="666666"/>
                </a:solidFill>
                <a:latin typeface="Proxima Nova"/>
                <a:ea typeface="Proxima Nova"/>
                <a:cs typeface="Proxima Nova"/>
              </a:rPr>
              <a:t>T[1…5]   =   23590 mod 13 = 8</a:t>
            </a:r>
          </a:p>
          <a:p>
            <a:pPr marL="285750" indent="-285750" algn="just">
              <a:lnSpc>
                <a:spcPct val="150000"/>
              </a:lnSpc>
              <a:buFont typeface="Arial" panose="020B0604020202020204" pitchFamily="34" charset="0"/>
              <a:buChar char="•"/>
            </a:pPr>
            <a:r>
              <a:rPr lang="en-IN" dirty="0">
                <a:solidFill>
                  <a:srgbClr val="666666"/>
                </a:solidFill>
                <a:latin typeface="Proxima Nova"/>
                <a:ea typeface="Proxima Nova"/>
                <a:cs typeface="Proxima Nova"/>
              </a:rPr>
              <a:t>T[2…6]   =   35902 mod 13 = 9</a:t>
            </a:r>
          </a:p>
          <a:p>
            <a:pPr marL="285750" indent="-285750" algn="just">
              <a:lnSpc>
                <a:spcPct val="150000"/>
              </a:lnSpc>
              <a:buFont typeface="Arial" panose="020B0604020202020204" pitchFamily="34" charset="0"/>
              <a:buChar char="•"/>
            </a:pPr>
            <a:r>
              <a:rPr lang="en-IN" dirty="0">
                <a:solidFill>
                  <a:srgbClr val="666666"/>
                </a:solidFill>
                <a:latin typeface="Proxima Nova"/>
                <a:ea typeface="Proxima Nova"/>
                <a:cs typeface="Proxima Nova"/>
              </a:rPr>
              <a:t>:</a:t>
            </a:r>
          </a:p>
          <a:p>
            <a:pPr marL="285750" indent="-285750" algn="just">
              <a:lnSpc>
                <a:spcPct val="150000"/>
              </a:lnSpc>
              <a:buFont typeface="Arial" panose="020B0604020202020204" pitchFamily="34" charset="0"/>
              <a:buChar char="•"/>
            </a:pPr>
            <a:r>
              <a:rPr lang="en-IN" dirty="0">
                <a:solidFill>
                  <a:srgbClr val="666666"/>
                </a:solidFill>
                <a:latin typeface="Proxima Nova"/>
                <a:ea typeface="Proxima Nova"/>
                <a:cs typeface="Proxima Nova"/>
              </a:rPr>
              <a:t>T[(m – 4) … m]     =   39921 mod 13 = 11</a:t>
            </a:r>
          </a:p>
        </p:txBody>
      </p:sp>
    </p:spTree>
    <p:extLst>
      <p:ext uri="{BB962C8B-B14F-4D97-AF65-F5344CB8AC3E}">
        <p14:creationId xmlns:p14="http://schemas.microsoft.com/office/powerpoint/2010/main" val="2201538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5" y="134250"/>
            <a:ext cx="4501428" cy="892522"/>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sym typeface="Proxima Nova"/>
              </a:rPr>
              <a:t>The Rabin-Karp algorithm</a:t>
            </a:r>
          </a:p>
          <a:p>
            <a:pPr marL="0" lvl="0" indent="0" algn="l" rtl="0">
              <a:spcBef>
                <a:spcPts val="0"/>
              </a:spcBef>
              <a:spcAft>
                <a:spcPts val="0"/>
              </a:spcAft>
              <a:buNone/>
            </a:pPr>
            <a:endParaRPr sz="2300" dirty="0">
              <a:solidFill>
                <a:schemeClr val="lt1"/>
              </a:solidFill>
              <a:latin typeface="Proxima Nova"/>
              <a:ea typeface="Proxima Nova"/>
              <a:cs typeface="Proxima Nova"/>
              <a:sym typeface="Proxima Nova"/>
            </a:endParaRPr>
          </a:p>
        </p:txBody>
      </p:sp>
      <p:sp>
        <p:nvSpPr>
          <p:cNvPr id="2" name="AutoShape 2" descr="https://res.cloudinary.com/codecrucks/image/upload/c_scale,w_848,h_180,dpr_1.100000023841858/f_webp,q_auto/v1635083739/rabin-karp-string-matching-03.png?_i=A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 name="Picture 2"/>
          <p:cNvPicPr>
            <a:picLocks noChangeAspect="1"/>
          </p:cNvPicPr>
          <p:nvPr/>
        </p:nvPicPr>
        <p:blipFill>
          <a:blip r:embed="rId6"/>
          <a:stretch>
            <a:fillRect/>
          </a:stretch>
        </p:blipFill>
        <p:spPr>
          <a:xfrm>
            <a:off x="653454" y="1170610"/>
            <a:ext cx="7837042" cy="2039955"/>
          </a:xfrm>
          <a:prstGeom prst="rect">
            <a:avLst/>
          </a:prstGeom>
        </p:spPr>
      </p:pic>
    </p:spTree>
    <p:extLst>
      <p:ext uri="{BB962C8B-B14F-4D97-AF65-F5344CB8AC3E}">
        <p14:creationId xmlns:p14="http://schemas.microsoft.com/office/powerpoint/2010/main" val="1732533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5" y="134250"/>
            <a:ext cx="4501428" cy="892522"/>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sym typeface="Proxima Nova"/>
              </a:rPr>
              <a:t>The Rabin-Karp algorithm</a:t>
            </a:r>
          </a:p>
          <a:p>
            <a:pPr marL="0" lvl="0" indent="0" algn="l" rtl="0">
              <a:spcBef>
                <a:spcPts val="0"/>
              </a:spcBef>
              <a:spcAft>
                <a:spcPts val="0"/>
              </a:spcAft>
              <a:buNone/>
            </a:pPr>
            <a:endParaRPr sz="2300" dirty="0">
              <a:solidFill>
                <a:schemeClr val="lt1"/>
              </a:solidFill>
              <a:latin typeface="Proxima Nova"/>
              <a:ea typeface="Proxima Nova"/>
              <a:cs typeface="Proxima Nova"/>
              <a:sym typeface="Proxima Nova"/>
            </a:endParaRPr>
          </a:p>
        </p:txBody>
      </p:sp>
      <p:sp>
        <p:nvSpPr>
          <p:cNvPr id="99" name="Google Shape;99;p17"/>
          <p:cNvSpPr txBox="1"/>
          <p:nvPr/>
        </p:nvSpPr>
        <p:spPr>
          <a:xfrm>
            <a:off x="465500" y="798098"/>
            <a:ext cx="8288082" cy="3093124"/>
          </a:xfrm>
          <a:prstGeom prst="rect">
            <a:avLst/>
          </a:prstGeom>
          <a:noFill/>
          <a:ln>
            <a:noFill/>
          </a:ln>
        </p:spPr>
        <p:txBody>
          <a:bodyPr spcFirstLastPara="1" wrap="square" lIns="91425" tIns="91425" rIns="91425" bIns="91425" anchor="t" anchorCtr="0">
            <a:spAutoFit/>
          </a:bodyPr>
          <a:lstStyle/>
          <a:p>
            <a:pPr marL="285750" indent="-285750" algn="just">
              <a:lnSpc>
                <a:spcPct val="150000"/>
              </a:lnSpc>
              <a:buFont typeface="Arial" panose="020B0604020202020204" pitchFamily="34" charset="0"/>
              <a:buChar char="•"/>
            </a:pPr>
            <a:r>
              <a:rPr lang="en-IN" dirty="0">
                <a:solidFill>
                  <a:srgbClr val="666666"/>
                </a:solidFill>
                <a:latin typeface="Proxima Nova"/>
                <a:ea typeface="Proxima Nova"/>
                <a:cs typeface="Proxima Nova"/>
              </a:rPr>
              <a:t>The hash value of pattern P is 7. We have two such values in a hash(T). </a:t>
            </a:r>
          </a:p>
          <a:p>
            <a:pPr marL="285750" indent="-285750" algn="just">
              <a:lnSpc>
                <a:spcPct val="150000"/>
              </a:lnSpc>
              <a:buFont typeface="Arial" panose="020B0604020202020204" pitchFamily="34" charset="0"/>
              <a:buChar char="•"/>
            </a:pPr>
            <a:endParaRPr lang="en-IN" dirty="0">
              <a:solidFill>
                <a:srgbClr val="666666"/>
              </a:solidFill>
              <a:latin typeface="Proxima Nova"/>
              <a:ea typeface="Proxima Nova"/>
              <a:cs typeface="Proxima Nova"/>
            </a:endParaRPr>
          </a:p>
          <a:p>
            <a:pPr marL="285750" indent="-285750" algn="just">
              <a:lnSpc>
                <a:spcPct val="150000"/>
              </a:lnSpc>
              <a:buFont typeface="Arial" panose="020B0604020202020204" pitchFamily="34" charset="0"/>
              <a:buChar char="•"/>
            </a:pPr>
            <a:r>
              <a:rPr lang="en-IN" dirty="0">
                <a:solidFill>
                  <a:srgbClr val="666666"/>
                </a:solidFill>
                <a:latin typeface="Proxima Nova"/>
                <a:ea typeface="Proxima Nova"/>
                <a:cs typeface="Proxima Nova"/>
              </a:rPr>
              <a:t>So there may be a spurious hit or actual string. </a:t>
            </a:r>
          </a:p>
          <a:p>
            <a:pPr marL="285750" indent="-285750" algn="just">
              <a:lnSpc>
                <a:spcPct val="150000"/>
              </a:lnSpc>
              <a:buFont typeface="Arial" panose="020B0604020202020204" pitchFamily="34" charset="0"/>
              <a:buChar char="•"/>
            </a:pPr>
            <a:endParaRPr lang="en-IN" dirty="0">
              <a:solidFill>
                <a:srgbClr val="666666"/>
              </a:solidFill>
              <a:latin typeface="Proxima Nova"/>
              <a:ea typeface="Proxima Nova"/>
              <a:cs typeface="Proxima Nova"/>
            </a:endParaRPr>
          </a:p>
          <a:p>
            <a:pPr marL="285750" indent="-285750" algn="just">
              <a:lnSpc>
                <a:spcPct val="150000"/>
              </a:lnSpc>
              <a:buFont typeface="Arial" panose="020B0604020202020204" pitchFamily="34" charset="0"/>
              <a:buChar char="•"/>
            </a:pPr>
            <a:r>
              <a:rPr lang="en-IN" dirty="0">
                <a:solidFill>
                  <a:srgbClr val="666666"/>
                </a:solidFill>
                <a:latin typeface="Proxima Nova"/>
                <a:ea typeface="Proxima Nova"/>
                <a:cs typeface="Proxima Nova"/>
              </a:rPr>
              <a:t>In given text T, one hit is an actual match and one is spurious hit.</a:t>
            </a:r>
          </a:p>
          <a:p>
            <a:pPr marL="285750" indent="-285750" algn="just">
              <a:lnSpc>
                <a:spcPct val="150000"/>
              </a:lnSpc>
              <a:buFont typeface="Arial" panose="020B0604020202020204" pitchFamily="34" charset="0"/>
              <a:buChar char="•"/>
            </a:pPr>
            <a:endParaRPr lang="en-IN" dirty="0">
              <a:solidFill>
                <a:srgbClr val="666666"/>
              </a:solidFill>
              <a:latin typeface="Proxima Nova"/>
              <a:ea typeface="Proxima Nova"/>
              <a:cs typeface="Proxima Nova"/>
            </a:endParaRPr>
          </a:p>
          <a:p>
            <a:pPr marL="285750" indent="-285750" algn="just">
              <a:lnSpc>
                <a:spcPct val="150000"/>
              </a:lnSpc>
              <a:buFont typeface="Arial" panose="020B0604020202020204" pitchFamily="34" charset="0"/>
              <a:buChar char="•"/>
            </a:pPr>
            <a:r>
              <a:rPr lang="en-IN" dirty="0">
                <a:solidFill>
                  <a:srgbClr val="666666"/>
                </a:solidFill>
                <a:latin typeface="Proxima Nova"/>
                <a:ea typeface="Proxima Nova"/>
                <a:cs typeface="Proxima Nova"/>
              </a:rPr>
              <a:t>If the hash of pattern and any substring in the text is same, we have two possibilities :</a:t>
            </a:r>
          </a:p>
          <a:p>
            <a:pPr algn="just">
              <a:lnSpc>
                <a:spcPct val="150000"/>
              </a:lnSpc>
            </a:pPr>
            <a:r>
              <a:rPr lang="en-IN" dirty="0">
                <a:solidFill>
                  <a:srgbClr val="666666"/>
                </a:solidFill>
                <a:latin typeface="Proxima Nova"/>
                <a:ea typeface="Proxima Nova"/>
                <a:cs typeface="Proxima Nova"/>
              </a:rPr>
              <a:t>	(</a:t>
            </a:r>
            <a:r>
              <a:rPr lang="en-IN" dirty="0" err="1">
                <a:solidFill>
                  <a:srgbClr val="666666"/>
                </a:solidFill>
                <a:latin typeface="Proxima Nova"/>
                <a:ea typeface="Proxima Nova"/>
                <a:cs typeface="Proxima Nova"/>
              </a:rPr>
              <a:t>i</a:t>
            </a:r>
            <a:r>
              <a:rPr lang="en-IN" dirty="0">
                <a:solidFill>
                  <a:srgbClr val="666666"/>
                </a:solidFill>
                <a:latin typeface="Proxima Nova"/>
                <a:ea typeface="Proxima Nova"/>
                <a:cs typeface="Proxima Nova"/>
              </a:rPr>
              <a:t>)     Hit : Pattern and text are same</a:t>
            </a:r>
          </a:p>
          <a:p>
            <a:pPr algn="just">
              <a:lnSpc>
                <a:spcPct val="150000"/>
              </a:lnSpc>
            </a:pPr>
            <a:r>
              <a:rPr lang="en-IN" dirty="0">
                <a:solidFill>
                  <a:srgbClr val="666666"/>
                </a:solidFill>
                <a:latin typeface="Proxima Nova"/>
                <a:ea typeface="Proxima Nova"/>
                <a:cs typeface="Proxima Nova"/>
              </a:rPr>
              <a:t>	(ii)   Spurious hit : Hash value is same but pattern and corresponding text is not same</a:t>
            </a:r>
          </a:p>
        </p:txBody>
      </p:sp>
    </p:spTree>
    <p:extLst>
      <p:ext uri="{BB962C8B-B14F-4D97-AF65-F5344CB8AC3E}">
        <p14:creationId xmlns:p14="http://schemas.microsoft.com/office/powerpoint/2010/main" val="3707951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5" y="134250"/>
            <a:ext cx="4501428" cy="892522"/>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sym typeface="Proxima Nova"/>
              </a:rPr>
              <a:t>The Rabin-Karp algorithm</a:t>
            </a:r>
          </a:p>
          <a:p>
            <a:pPr marL="0" lvl="0" indent="0" algn="l" rtl="0">
              <a:spcBef>
                <a:spcPts val="0"/>
              </a:spcBef>
              <a:spcAft>
                <a:spcPts val="0"/>
              </a:spcAft>
              <a:buNone/>
            </a:pPr>
            <a:endParaRPr sz="2300" dirty="0">
              <a:solidFill>
                <a:schemeClr val="lt1"/>
              </a:solidFill>
              <a:latin typeface="Proxima Nova"/>
              <a:ea typeface="Proxima Nova"/>
              <a:cs typeface="Proxima Nova"/>
              <a:sym typeface="Proxima Nova"/>
            </a:endParaRPr>
          </a:p>
        </p:txBody>
      </p:sp>
      <p:sp>
        <p:nvSpPr>
          <p:cNvPr id="99" name="Google Shape;99;p17"/>
          <p:cNvSpPr txBox="1"/>
          <p:nvPr/>
        </p:nvSpPr>
        <p:spPr>
          <a:xfrm>
            <a:off x="465500" y="798098"/>
            <a:ext cx="8288082" cy="4062620"/>
          </a:xfrm>
          <a:prstGeom prst="rect">
            <a:avLst/>
          </a:prstGeom>
          <a:noFill/>
          <a:ln>
            <a:noFill/>
          </a:ln>
        </p:spPr>
        <p:txBody>
          <a:bodyPr spcFirstLastPara="1" wrap="square" lIns="91425" tIns="91425" rIns="91425" bIns="91425" anchor="t" anchorCtr="0">
            <a:spAutoFit/>
          </a:bodyPr>
          <a:lstStyle/>
          <a:p>
            <a:pPr marL="285750" indent="-285750" algn="just">
              <a:lnSpc>
                <a:spcPct val="150000"/>
              </a:lnSpc>
              <a:buFont typeface="Arial" panose="020B0604020202020204" pitchFamily="34" charset="0"/>
              <a:buChar char="•"/>
            </a:pPr>
            <a:r>
              <a:rPr lang="en-IN" dirty="0">
                <a:solidFill>
                  <a:srgbClr val="666666"/>
                </a:solidFill>
                <a:latin typeface="Proxima Nova"/>
                <a:ea typeface="Proxima Nova"/>
                <a:cs typeface="Proxima Nova"/>
              </a:rPr>
              <a:t>Here, m  =   length of pattern = 5.</a:t>
            </a:r>
          </a:p>
          <a:p>
            <a:pPr marL="285750" indent="-285750" algn="just">
              <a:lnSpc>
                <a:spcPct val="150000"/>
              </a:lnSpc>
              <a:buFont typeface="Arial" panose="020B0604020202020204" pitchFamily="34" charset="0"/>
              <a:buChar char="•"/>
            </a:pPr>
            <a:r>
              <a:rPr lang="en-IN" dirty="0">
                <a:solidFill>
                  <a:srgbClr val="666666"/>
                </a:solidFill>
                <a:latin typeface="Proxima Nova"/>
                <a:ea typeface="Proxima Nova"/>
                <a:cs typeface="Proxima Nova"/>
              </a:rPr>
              <a:t>Consider  </a:t>
            </a:r>
            <a:r>
              <a:rPr lang="en-IN" dirty="0" err="1">
                <a:solidFill>
                  <a:srgbClr val="666666"/>
                </a:solidFill>
                <a:latin typeface="Proxima Nova"/>
                <a:ea typeface="Proxima Nova"/>
                <a:cs typeface="Proxima Nova"/>
              </a:rPr>
              <a:t>ts</a:t>
            </a:r>
            <a:r>
              <a:rPr lang="en-IN" dirty="0">
                <a:solidFill>
                  <a:srgbClr val="666666"/>
                </a:solidFill>
                <a:latin typeface="Proxima Nova"/>
                <a:ea typeface="Proxima Nova"/>
                <a:cs typeface="Proxima Nova"/>
              </a:rPr>
              <a:t> = 23590. </a:t>
            </a:r>
          </a:p>
          <a:p>
            <a:pPr marL="285750" indent="-285750" algn="just">
              <a:lnSpc>
                <a:spcPct val="150000"/>
              </a:lnSpc>
              <a:buFont typeface="Arial" panose="020B0604020202020204" pitchFamily="34" charset="0"/>
              <a:buChar char="•"/>
            </a:pPr>
            <a:r>
              <a:rPr lang="en-IN" dirty="0">
                <a:solidFill>
                  <a:srgbClr val="666666"/>
                </a:solidFill>
                <a:latin typeface="Proxima Nova"/>
                <a:ea typeface="Proxima Nova"/>
                <a:cs typeface="Proxima Nova"/>
              </a:rPr>
              <a:t>Next value ts+1 is derived as,</a:t>
            </a:r>
          </a:p>
          <a:p>
            <a:pPr algn="just">
              <a:lnSpc>
                <a:spcPct val="150000"/>
              </a:lnSpc>
            </a:pPr>
            <a:endParaRPr lang="en-IN" dirty="0">
              <a:solidFill>
                <a:srgbClr val="666666"/>
              </a:solidFill>
              <a:latin typeface="Proxima Nova"/>
              <a:ea typeface="Proxima Nova"/>
              <a:cs typeface="Proxima Nova"/>
            </a:endParaRPr>
          </a:p>
          <a:p>
            <a:pPr algn="just">
              <a:lnSpc>
                <a:spcPct val="150000"/>
              </a:lnSpc>
            </a:pPr>
            <a:r>
              <a:rPr lang="en-IN" dirty="0">
                <a:solidFill>
                  <a:srgbClr val="666666"/>
                </a:solidFill>
                <a:latin typeface="Proxima Nova"/>
                <a:ea typeface="Proxima Nova"/>
                <a:cs typeface="Proxima Nova"/>
              </a:rPr>
              <a:t>ts+1 = 10(</a:t>
            </a:r>
            <a:r>
              <a:rPr lang="en-IN" dirty="0" err="1">
                <a:solidFill>
                  <a:srgbClr val="666666"/>
                </a:solidFill>
                <a:latin typeface="Proxima Nova"/>
                <a:ea typeface="Proxima Nova"/>
                <a:cs typeface="Proxima Nova"/>
              </a:rPr>
              <a:t>ts</a:t>
            </a:r>
            <a:r>
              <a:rPr lang="en-IN" dirty="0">
                <a:solidFill>
                  <a:srgbClr val="666666"/>
                </a:solidFill>
                <a:latin typeface="Proxima Nova"/>
                <a:ea typeface="Proxima Nova"/>
                <a:cs typeface="Proxima Nova"/>
              </a:rPr>
              <a:t>) – 10m*  T[s+1] + T[s + m + 1] )</a:t>
            </a:r>
          </a:p>
          <a:p>
            <a:pPr algn="just">
              <a:lnSpc>
                <a:spcPct val="150000"/>
              </a:lnSpc>
            </a:pPr>
            <a:r>
              <a:rPr lang="en-IN" dirty="0">
                <a:solidFill>
                  <a:srgbClr val="666666"/>
                </a:solidFill>
                <a:latin typeface="Proxima Nova"/>
                <a:ea typeface="Proxima Nova"/>
                <a:cs typeface="Proxima Nova"/>
              </a:rPr>
              <a:t>       =   (10*23590) – 105 * 2 + 2</a:t>
            </a:r>
          </a:p>
          <a:p>
            <a:pPr algn="just">
              <a:lnSpc>
                <a:spcPct val="150000"/>
              </a:lnSpc>
            </a:pPr>
            <a:r>
              <a:rPr lang="en-IN" dirty="0">
                <a:solidFill>
                  <a:srgbClr val="666666"/>
                </a:solidFill>
                <a:latin typeface="Proxima Nova"/>
                <a:ea typeface="Proxima Nova"/>
                <a:cs typeface="Proxima Nova"/>
              </a:rPr>
              <a:t>       =   235900 – 200000 + 2 = 35902</a:t>
            </a:r>
          </a:p>
          <a:p>
            <a:pPr algn="just">
              <a:lnSpc>
                <a:spcPct val="150000"/>
              </a:lnSpc>
            </a:pPr>
            <a:endParaRPr lang="en-IN" dirty="0">
              <a:solidFill>
                <a:srgbClr val="666666"/>
              </a:solidFill>
              <a:latin typeface="Proxima Nova"/>
              <a:ea typeface="Proxima Nova"/>
              <a:cs typeface="Proxima Nova"/>
            </a:endParaRPr>
          </a:p>
          <a:p>
            <a:pPr algn="just">
              <a:lnSpc>
                <a:spcPct val="150000"/>
              </a:lnSpc>
            </a:pPr>
            <a:r>
              <a:rPr lang="en-IN" dirty="0">
                <a:solidFill>
                  <a:srgbClr val="666666"/>
                </a:solidFill>
                <a:latin typeface="Proxima Nova"/>
                <a:ea typeface="Proxima Nova"/>
                <a:cs typeface="Proxima Nova"/>
              </a:rPr>
              <a:t>ts+2 =   10(ts+1) – 10m*  T[s+2] + T[s + m + 2] )</a:t>
            </a:r>
          </a:p>
          <a:p>
            <a:pPr algn="just">
              <a:lnSpc>
                <a:spcPct val="150000"/>
              </a:lnSpc>
            </a:pPr>
            <a:r>
              <a:rPr lang="en-IN" dirty="0">
                <a:solidFill>
                  <a:srgbClr val="666666"/>
                </a:solidFill>
                <a:latin typeface="Proxima Nova"/>
                <a:ea typeface="Proxima Nova"/>
                <a:cs typeface="Proxima Nova"/>
              </a:rPr>
              <a:t>        =   (10*35902) – 105 * 3 + 3</a:t>
            </a:r>
          </a:p>
          <a:p>
            <a:pPr algn="just">
              <a:lnSpc>
                <a:spcPct val="150000"/>
              </a:lnSpc>
            </a:pPr>
            <a:r>
              <a:rPr lang="en-IN" dirty="0">
                <a:solidFill>
                  <a:srgbClr val="666666"/>
                </a:solidFill>
                <a:latin typeface="Proxima Nova"/>
                <a:ea typeface="Proxima Nova"/>
                <a:cs typeface="Proxima Nova"/>
              </a:rPr>
              <a:t>        =   359020 – 300000 + 3 = 59023</a:t>
            </a:r>
          </a:p>
          <a:p>
            <a:pPr algn="just">
              <a:lnSpc>
                <a:spcPct val="150000"/>
              </a:lnSpc>
            </a:pPr>
            <a:r>
              <a:rPr lang="en-IN" dirty="0">
                <a:solidFill>
                  <a:srgbClr val="666666"/>
                </a:solidFill>
                <a:latin typeface="Proxima Nova"/>
                <a:ea typeface="Proxima Nova"/>
                <a:cs typeface="Proxima Nova"/>
              </a:rPr>
              <a:t>In same way, we can compute the next </a:t>
            </a:r>
            <a:r>
              <a:rPr lang="en-IN" dirty="0" err="1">
                <a:solidFill>
                  <a:srgbClr val="666666"/>
                </a:solidFill>
                <a:latin typeface="Proxima Nova"/>
                <a:ea typeface="Proxima Nova"/>
                <a:cs typeface="Proxima Nova"/>
              </a:rPr>
              <a:t>ts+i</a:t>
            </a:r>
            <a:r>
              <a:rPr lang="en-IN" dirty="0">
                <a:solidFill>
                  <a:srgbClr val="666666"/>
                </a:solidFill>
                <a:latin typeface="Proxima Nova"/>
                <a:ea typeface="Proxima Nova"/>
                <a:cs typeface="Proxima Nova"/>
              </a:rPr>
              <a:t> using incremental approach.</a:t>
            </a:r>
          </a:p>
        </p:txBody>
      </p:sp>
    </p:spTree>
    <p:extLst>
      <p:ext uri="{BB962C8B-B14F-4D97-AF65-F5344CB8AC3E}">
        <p14:creationId xmlns:p14="http://schemas.microsoft.com/office/powerpoint/2010/main" val="23997448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4536</TotalTime>
  <Words>920</Words>
  <Application>Microsoft Macintosh PowerPoint</Application>
  <PresentationFormat>On-screen Show (16:9)</PresentationFormat>
  <Paragraphs>81</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Proxima Nova</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MITUL TAKODARA</cp:lastModifiedBy>
  <cp:revision>930</cp:revision>
  <dcterms:modified xsi:type="dcterms:W3CDTF">2023-10-07T03:55:23Z</dcterms:modified>
</cp:coreProperties>
</file>