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7" r:id="rId2"/>
    <p:sldId id="265" r:id="rId3"/>
    <p:sldId id="296" r:id="rId4"/>
    <p:sldId id="298" r:id="rId5"/>
    <p:sldId id="299" r:id="rId6"/>
    <p:sldId id="300" r:id="rId7"/>
    <p:sldId id="301" r:id="rId8"/>
    <p:sldId id="304" r:id="rId9"/>
    <p:sldId id="302" r:id="rId10"/>
    <p:sldId id="332" r:id="rId11"/>
    <p:sldId id="333" r:id="rId12"/>
    <p:sldId id="334" r:id="rId13"/>
    <p:sldId id="341" r:id="rId14"/>
    <p:sldId id="335" r:id="rId15"/>
    <p:sldId id="336" r:id="rId16"/>
    <p:sldId id="342" r:id="rId17"/>
    <p:sldId id="337" r:id="rId18"/>
    <p:sldId id="338" r:id="rId19"/>
    <p:sldId id="343" r:id="rId20"/>
    <p:sldId id="339" r:id="rId21"/>
    <p:sldId id="344" r:id="rId22"/>
    <p:sldId id="340" r:id="rId23"/>
    <p:sldId id="345" r:id="rId24"/>
    <p:sldId id="346" r:id="rId25"/>
    <p:sldId id="307" r:id="rId26"/>
    <p:sldId id="305" r:id="rId27"/>
    <p:sldId id="306" r:id="rId28"/>
    <p:sldId id="308" r:id="rId29"/>
    <p:sldId id="310" r:id="rId30"/>
    <p:sldId id="309" r:id="rId31"/>
    <p:sldId id="311" r:id="rId32"/>
    <p:sldId id="313" r:id="rId33"/>
    <p:sldId id="314" r:id="rId34"/>
    <p:sldId id="315" r:id="rId35"/>
    <p:sldId id="316" r:id="rId36"/>
    <p:sldId id="317" r:id="rId37"/>
    <p:sldId id="318" r:id="rId38"/>
    <p:sldId id="319" r:id="rId39"/>
    <p:sldId id="320" r:id="rId40"/>
    <p:sldId id="321" r:id="rId41"/>
    <p:sldId id="322" r:id="rId42"/>
    <p:sldId id="324" r:id="rId43"/>
    <p:sldId id="323" r:id="rId44"/>
    <p:sldId id="325" r:id="rId45"/>
    <p:sldId id="326" r:id="rId46"/>
    <p:sldId id="327" r:id="rId47"/>
    <p:sldId id="328" r:id="rId48"/>
    <p:sldId id="329" r:id="rId49"/>
    <p:sldId id="330" r:id="rId50"/>
    <p:sldId id="331" r:id="rId51"/>
  </p:sldIdLst>
  <p:sldSz cx="9144000" cy="5143500" type="screen16x9"/>
  <p:notesSz cx="6858000" cy="9144000"/>
  <p:embeddedFontLst>
    <p:embeddedFont>
      <p:font typeface="Calibri" panose="020F0502020204030204" pitchFamily="34" charset="0"/>
      <p:regular r:id="rId53"/>
      <p:bold r:id="rId54"/>
      <p:italic r:id="rId55"/>
      <p:boldItalic r:id="rId56"/>
    </p:embeddedFont>
    <p:embeddedFont>
      <p:font typeface="Proxima Nova" panose="02000506030000020004" pitchFamily="2" charset="0"/>
      <p:regular r:id="rId57"/>
      <p:bold r:id="rId58"/>
      <p:italic r:id="rId59"/>
      <p:boldItalic r:id="rId60"/>
    </p:embeddedFont>
    <p:embeddedFont>
      <p:font typeface="Roboto Condensed" panose="020F050202020403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4643"/>
  </p:normalViewPr>
  <p:slideViewPr>
    <p:cSldViewPr snapToGrid="0">
      <p:cViewPr varScale="1">
        <p:scale>
          <a:sx n="141" d="100"/>
          <a:sy n="141" d="100"/>
        </p:scale>
        <p:origin x="688" y="17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4747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044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117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3929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3538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7347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49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82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143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340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61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9132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9579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0268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011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4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707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0708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5615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4285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6842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4348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1041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5456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993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8324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4993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180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969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820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4270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8648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4728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4807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5657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8537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2672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3544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43094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5273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172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316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308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90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724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768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858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41857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Consider the problem with n =4, P = {10, 10, 12, 18}, w = {2, 4, 6, 9} and M= 15.</a:t>
            </a:r>
          </a:p>
          <a:p>
            <a:pPr algn="just">
              <a:lnSpc>
                <a:spcPct val="150000"/>
              </a:lnSpc>
            </a:pPr>
            <a:r>
              <a:rPr lang="en-IN" sz="1600" dirty="0">
                <a:solidFill>
                  <a:srgbClr val="666666"/>
                </a:solidFill>
                <a:latin typeface="Proxima Nova"/>
                <a:ea typeface="Proxima Nova"/>
                <a:cs typeface="Proxima Nova"/>
              </a:rPr>
              <a:t>Here, we calculate the initial upper bound to be U = 10 + 10 + 12 = 32.</a:t>
            </a:r>
          </a:p>
          <a:p>
            <a:pPr algn="just">
              <a:lnSpc>
                <a:spcPct val="150000"/>
              </a:lnSpc>
            </a:pPr>
            <a:r>
              <a:rPr lang="en-IN" sz="1600" dirty="0">
                <a:solidFill>
                  <a:srgbClr val="666666"/>
                </a:solidFill>
                <a:latin typeface="Proxima Nova"/>
                <a:ea typeface="Proxima Nova"/>
                <a:cs typeface="Proxima Nova"/>
              </a:rPr>
              <a:t>Note that the 4th object cannot be included here, since that would exceed W. </a:t>
            </a:r>
          </a:p>
          <a:p>
            <a:pPr algn="just">
              <a:lnSpc>
                <a:spcPct val="150000"/>
              </a:lnSpc>
            </a:pPr>
            <a:r>
              <a:rPr lang="en-IN" sz="1600" dirty="0">
                <a:solidFill>
                  <a:srgbClr val="666666"/>
                </a:solidFill>
                <a:latin typeface="Proxima Nova"/>
                <a:ea typeface="Proxima Nova"/>
                <a:cs typeface="Proxima Nova"/>
              </a:rPr>
              <a:t>For the cost, we add 3/9th of the final value, and hence the cost function is 38. Remember to negate the values after calculation before comparison.</a:t>
            </a:r>
          </a:p>
          <a:p>
            <a:pPr algn="just">
              <a:lnSpc>
                <a:spcPct val="150000"/>
              </a:lnSpc>
            </a:pPr>
            <a:endParaRPr lang="en-IN" sz="1600" dirty="0">
              <a:solidFill>
                <a:srgbClr val="666666"/>
              </a:solidFill>
              <a:latin typeface="Proxima Nova"/>
              <a:ea typeface="Proxima Nova"/>
              <a:cs typeface="Proxima Nova"/>
            </a:endParaRPr>
          </a:p>
          <a:p>
            <a:pPr algn="just"/>
            <a:r>
              <a:rPr lang="en-IN" sz="1600" b="1" dirty="0">
                <a:solidFill>
                  <a:srgbClr val="666666"/>
                </a:solidFill>
                <a:latin typeface="Proxima Nova"/>
                <a:ea typeface="Proxima Nova"/>
                <a:cs typeface="Proxima Nova"/>
              </a:rPr>
              <a:t>Upper bound is calculated as :</a:t>
            </a:r>
          </a:p>
          <a:p>
            <a:pPr lvl="8" algn="just"/>
            <a:r>
              <a:rPr lang="en-IN" sz="1100" dirty="0">
                <a:solidFill>
                  <a:srgbClr val="666666"/>
                </a:solidFill>
                <a:latin typeface="Proxima Nova"/>
                <a:ea typeface="Proxima Nova"/>
                <a:cs typeface="Proxima Nova"/>
              </a:rPr>
              <a:t>	n</a:t>
            </a:r>
          </a:p>
          <a:p>
            <a:pPr lvl="8" algn="just"/>
            <a:r>
              <a:rPr lang="en-IN" sz="1600" dirty="0">
                <a:solidFill>
                  <a:srgbClr val="666666"/>
                </a:solidFill>
                <a:latin typeface="Proxima Nova"/>
                <a:ea typeface="Proxima Nova"/>
                <a:cs typeface="Proxima Nova"/>
              </a:rPr>
              <a:t>	∑ </a:t>
            </a:r>
            <a:r>
              <a:rPr lang="en-IN" sz="1600" dirty="0" err="1">
                <a:solidFill>
                  <a:srgbClr val="666666"/>
                </a:solidFill>
                <a:latin typeface="Proxima Nova"/>
                <a:ea typeface="Proxima Nova"/>
                <a:cs typeface="Proxima Nova"/>
              </a:rPr>
              <a:t>pixi</a:t>
            </a:r>
            <a:r>
              <a:rPr lang="en-IN" sz="1600" dirty="0">
                <a:solidFill>
                  <a:srgbClr val="666666"/>
                </a:solidFill>
                <a:latin typeface="Proxima Nova"/>
                <a:ea typeface="Proxima Nova"/>
                <a:cs typeface="Proxima Nova"/>
              </a:rPr>
              <a:t>  &lt;= M</a:t>
            </a:r>
          </a:p>
          <a:p>
            <a:pPr lvl="8" algn="just"/>
            <a:r>
              <a:rPr lang="en-IN" sz="1100" dirty="0">
                <a:solidFill>
                  <a:srgbClr val="666666"/>
                </a:solidFill>
                <a:latin typeface="Proxima Nova"/>
                <a:ea typeface="Proxima Nova"/>
                <a:cs typeface="Proxima Nova"/>
              </a:rPr>
              <a:t>	</a:t>
            </a:r>
            <a:r>
              <a:rPr lang="en-IN" sz="1100" dirty="0" err="1">
                <a:solidFill>
                  <a:srgbClr val="666666"/>
                </a:solidFill>
                <a:latin typeface="Proxima Nova"/>
                <a:ea typeface="Proxima Nova"/>
                <a:cs typeface="Proxima Nova"/>
              </a:rPr>
              <a:t>i</a:t>
            </a:r>
            <a:r>
              <a:rPr lang="en-IN" sz="1100" dirty="0">
                <a:solidFill>
                  <a:srgbClr val="666666"/>
                </a:solidFill>
                <a:latin typeface="Proxima Nova"/>
                <a:ea typeface="Proxima Nova"/>
                <a:cs typeface="Proxima Nova"/>
              </a:rPr>
              <a:t>=1</a:t>
            </a:r>
          </a:p>
          <a:p>
            <a:pPr algn="just">
              <a:lnSpc>
                <a:spcPct val="150000"/>
              </a:lnSpc>
            </a:pPr>
            <a:r>
              <a:rPr lang="en-IN" sz="1600" b="1" dirty="0">
                <a:solidFill>
                  <a:srgbClr val="666666"/>
                </a:solidFill>
                <a:latin typeface="Proxima Nova"/>
                <a:ea typeface="Proxima Nova"/>
                <a:cs typeface="Proxima Nova"/>
              </a:rPr>
              <a:t>Cost is calculated as : </a:t>
            </a:r>
          </a:p>
          <a:p>
            <a:pPr algn="just"/>
            <a:r>
              <a:rPr lang="en-IN" sz="1100" dirty="0">
                <a:solidFill>
                  <a:srgbClr val="666666"/>
                </a:solidFill>
                <a:latin typeface="Proxima Nova"/>
                <a:ea typeface="Proxima Nova"/>
                <a:cs typeface="Proxima Nova"/>
              </a:rPr>
              <a:t>	n</a:t>
            </a:r>
          </a:p>
          <a:p>
            <a:pPr algn="just"/>
            <a:r>
              <a:rPr lang="en-IN" sz="1600" dirty="0">
                <a:solidFill>
                  <a:srgbClr val="666666"/>
                </a:solidFill>
                <a:latin typeface="Proxima Nova"/>
                <a:ea typeface="Proxima Nova"/>
                <a:cs typeface="Proxima Nova"/>
              </a:rPr>
              <a:t>	∑ </a:t>
            </a:r>
            <a:r>
              <a:rPr lang="en-IN" sz="1600" dirty="0" err="1">
                <a:solidFill>
                  <a:srgbClr val="666666"/>
                </a:solidFill>
                <a:latin typeface="Proxima Nova"/>
                <a:ea typeface="Proxima Nova"/>
                <a:cs typeface="Proxima Nova"/>
              </a:rPr>
              <a:t>pixi</a:t>
            </a:r>
            <a:r>
              <a:rPr lang="en-IN" sz="1600" dirty="0">
                <a:solidFill>
                  <a:srgbClr val="666666"/>
                </a:solidFill>
                <a:latin typeface="Proxima Nova"/>
                <a:ea typeface="Proxima Nova"/>
                <a:cs typeface="Proxima Nova"/>
              </a:rPr>
              <a:t>  &lt;= M  (with fraction)</a:t>
            </a:r>
          </a:p>
          <a:p>
            <a:pPr algn="just"/>
            <a:r>
              <a:rPr lang="en-IN" sz="1100" dirty="0">
                <a:solidFill>
                  <a:srgbClr val="666666"/>
                </a:solidFill>
                <a:latin typeface="Proxima Nova"/>
                <a:ea typeface="Proxima Nova"/>
                <a:cs typeface="Proxima Nova"/>
              </a:rPr>
              <a:t>	</a:t>
            </a:r>
            <a:r>
              <a:rPr lang="en-IN" sz="1100" dirty="0" err="1">
                <a:solidFill>
                  <a:srgbClr val="666666"/>
                </a:solidFill>
                <a:latin typeface="Proxima Nova"/>
                <a:ea typeface="Proxima Nova"/>
                <a:cs typeface="Proxima Nova"/>
              </a:rPr>
              <a:t>i</a:t>
            </a:r>
            <a:r>
              <a:rPr lang="en-IN" sz="1100" dirty="0">
                <a:solidFill>
                  <a:srgbClr val="666666"/>
                </a:solidFill>
                <a:latin typeface="Proxima Nova"/>
                <a:ea typeface="Proxima Nova"/>
                <a:cs typeface="Proxima Nova"/>
              </a:rPr>
              <a:t>=1</a:t>
            </a:r>
          </a:p>
        </p:txBody>
      </p:sp>
    </p:spTree>
    <p:extLst>
      <p:ext uri="{BB962C8B-B14F-4D97-AF65-F5344CB8AC3E}">
        <p14:creationId xmlns:p14="http://schemas.microsoft.com/office/powerpoint/2010/main" val="259319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523738"/>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dirty="0">
                <a:solidFill>
                  <a:srgbClr val="666666"/>
                </a:solidFill>
                <a:latin typeface="Calibri" panose="020F0502020204030204" pitchFamily="34" charset="0"/>
                <a:ea typeface="Proxima Nova"/>
                <a:cs typeface="Proxima Nova"/>
              </a:rPr>
              <a:t>Solution:</a:t>
            </a:r>
          </a:p>
          <a:p>
            <a:pPr marL="285750" indent="-285750" algn="just">
              <a:lnSpc>
                <a:spcPct val="150000"/>
              </a:lnSpc>
              <a:buFont typeface="Arial" panose="020B0604020202020204" pitchFamily="34" charset="0"/>
              <a:buChar char="•"/>
            </a:pPr>
            <a:r>
              <a:rPr lang="en-IN" sz="1600" dirty="0">
                <a:solidFill>
                  <a:srgbClr val="666666"/>
                </a:solidFill>
                <a:latin typeface="Calibri" panose="020F0502020204030204" pitchFamily="34" charset="0"/>
                <a:ea typeface="Proxima Nova"/>
                <a:cs typeface="Proxima Nova"/>
              </a:rPr>
              <a:t>Let us compute u(1) and c(1). If we include first three item then </a:t>
            </a:r>
            <a:r>
              <a:rPr lang="en-IN" sz="1600" i="1" dirty="0">
                <a:solidFill>
                  <a:srgbClr val="666666"/>
                </a:solidFill>
                <a:latin typeface="Calibri" panose="020F0502020204030204" pitchFamily="34" charset="0"/>
              </a:rPr>
              <a:t>sum</a:t>
            </a:r>
            <a:r>
              <a:rPr lang="en-IN" sz="1600" dirty="0">
                <a:solidFill>
                  <a:srgbClr val="666666"/>
                </a:solidFill>
                <a:latin typeface="Calibri" panose="020F0502020204030204" pitchFamily="34" charset="0"/>
              </a:rPr>
              <a:t>​(</a:t>
            </a:r>
            <a:r>
              <a:rPr lang="en-IN" sz="1600" i="1" dirty="0" err="1">
                <a:solidFill>
                  <a:srgbClr val="666666"/>
                </a:solidFill>
                <a:latin typeface="Calibri" panose="020F0502020204030204" pitchFamily="34" charset="0"/>
              </a:rPr>
              <a:t>wi</a:t>
            </a:r>
            <a:r>
              <a:rPr lang="en-IN" sz="1600" i="1" dirty="0">
                <a:solidFill>
                  <a:srgbClr val="666666"/>
                </a:solidFill>
                <a:latin typeface="Calibri" panose="020F0502020204030204" pitchFamily="34" charset="0"/>
              </a:rPr>
              <a:t>)</a:t>
            </a:r>
            <a:r>
              <a:rPr lang="en-IN" sz="1600" dirty="0">
                <a:solidFill>
                  <a:srgbClr val="666666"/>
                </a:solidFill>
                <a:latin typeface="Calibri" panose="020F0502020204030204" pitchFamily="34" charset="0"/>
              </a:rPr>
              <a:t>​</a:t>
            </a:r>
            <a:r>
              <a:rPr lang="en-IN" sz="1600" i="1" dirty="0">
                <a:solidFill>
                  <a:srgbClr val="666666"/>
                </a:solidFill>
                <a:latin typeface="Calibri" panose="020F0502020204030204" pitchFamily="34" charset="0"/>
              </a:rPr>
              <a:t>&lt;=M</a:t>
            </a:r>
            <a:r>
              <a:rPr lang="en-IN" sz="1600" dirty="0">
                <a:solidFill>
                  <a:srgbClr val="666666"/>
                </a:solidFill>
                <a:latin typeface="Calibri" panose="020F0502020204030204" pitchFamily="34" charset="0"/>
                <a:ea typeface="Proxima Nova"/>
                <a:cs typeface="Proxima Nova"/>
              </a:rPr>
              <a:t> </a:t>
            </a:r>
          </a:p>
          <a:p>
            <a:pPr marL="285750" indent="-285750" algn="just">
              <a:lnSpc>
                <a:spcPct val="150000"/>
              </a:lnSpc>
              <a:buFont typeface="Arial" panose="020B0604020202020204" pitchFamily="34" charset="0"/>
              <a:buChar char="•"/>
            </a:pPr>
            <a:r>
              <a:rPr lang="en-IN" sz="1600" dirty="0">
                <a:solidFill>
                  <a:srgbClr val="666666"/>
                </a:solidFill>
                <a:latin typeface="Calibri" panose="020F0502020204030204" pitchFamily="34" charset="0"/>
                <a:ea typeface="Proxima Nova"/>
                <a:cs typeface="Proxima Nova"/>
              </a:rPr>
              <a:t>but if we include 4th item, it exceeds knapsack capacity. </a:t>
            </a:r>
          </a:p>
          <a:p>
            <a:pPr fontAlgn="base"/>
            <a:endParaRPr lang="en-IN" sz="1600" dirty="0">
              <a:solidFill>
                <a:srgbClr val="666666"/>
              </a:solidFill>
              <a:latin typeface="Roboto Condensed"/>
            </a:endParaRPr>
          </a:p>
          <a:p>
            <a:pPr fontAlgn="base"/>
            <a:endParaRPr lang="en-IN" sz="1600" dirty="0">
              <a:solidFill>
                <a:srgbClr val="666666"/>
              </a:solidFill>
              <a:latin typeface="Roboto Condensed"/>
            </a:endParaRP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p:txBody>
      </p:sp>
      <p:pic>
        <p:nvPicPr>
          <p:cNvPr id="6" name="Picture 5"/>
          <p:cNvPicPr>
            <a:picLocks noChangeAspect="1"/>
          </p:cNvPicPr>
          <p:nvPr/>
        </p:nvPicPr>
        <p:blipFill>
          <a:blip r:embed="rId6"/>
          <a:stretch>
            <a:fillRect/>
          </a:stretch>
        </p:blipFill>
        <p:spPr>
          <a:xfrm>
            <a:off x="645924" y="4016553"/>
            <a:ext cx="2581275" cy="685800"/>
          </a:xfrm>
          <a:prstGeom prst="rect">
            <a:avLst/>
          </a:prstGeom>
        </p:spPr>
      </p:pic>
      <p:pic>
        <p:nvPicPr>
          <p:cNvPr id="8" name="Picture 7"/>
          <p:cNvPicPr>
            <a:picLocks noChangeAspect="1"/>
          </p:cNvPicPr>
          <p:nvPr/>
        </p:nvPicPr>
        <p:blipFill>
          <a:blip r:embed="rId7"/>
          <a:stretch>
            <a:fillRect/>
          </a:stretch>
        </p:blipFill>
        <p:spPr>
          <a:xfrm>
            <a:off x="465488" y="2059967"/>
            <a:ext cx="3048000" cy="1895475"/>
          </a:xfrm>
          <a:prstGeom prst="rect">
            <a:avLst/>
          </a:prstGeom>
        </p:spPr>
      </p:pic>
      <p:pic>
        <p:nvPicPr>
          <p:cNvPr id="9" name="Picture 8"/>
          <p:cNvPicPr>
            <a:picLocks noChangeAspect="1"/>
          </p:cNvPicPr>
          <p:nvPr/>
        </p:nvPicPr>
        <p:blipFill>
          <a:blip r:embed="rId8"/>
          <a:stretch>
            <a:fillRect/>
          </a:stretch>
        </p:blipFill>
        <p:spPr>
          <a:xfrm>
            <a:off x="3716500" y="2258076"/>
            <a:ext cx="5219700" cy="1857108"/>
          </a:xfrm>
          <a:prstGeom prst="rect">
            <a:avLst/>
          </a:prstGeom>
        </p:spPr>
      </p:pic>
    </p:spTree>
    <p:extLst>
      <p:ext uri="{BB962C8B-B14F-4D97-AF65-F5344CB8AC3E}">
        <p14:creationId xmlns:p14="http://schemas.microsoft.com/office/powerpoint/2010/main" val="187121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6" name="Picture 5"/>
          <p:cNvPicPr>
            <a:picLocks noChangeAspect="1"/>
          </p:cNvPicPr>
          <p:nvPr/>
        </p:nvPicPr>
        <p:blipFill>
          <a:blip r:embed="rId6"/>
          <a:stretch>
            <a:fillRect/>
          </a:stretch>
        </p:blipFill>
        <p:spPr>
          <a:xfrm>
            <a:off x="394751" y="2516829"/>
            <a:ext cx="2581275" cy="685800"/>
          </a:xfrm>
          <a:prstGeom prst="rect">
            <a:avLst/>
          </a:prstGeom>
        </p:spPr>
      </p:pic>
      <p:pic>
        <p:nvPicPr>
          <p:cNvPr id="2" name="Picture 1"/>
          <p:cNvPicPr>
            <a:picLocks noChangeAspect="1"/>
          </p:cNvPicPr>
          <p:nvPr/>
        </p:nvPicPr>
        <p:blipFill>
          <a:blip r:embed="rId7"/>
          <a:stretch>
            <a:fillRect/>
          </a:stretch>
        </p:blipFill>
        <p:spPr>
          <a:xfrm>
            <a:off x="292437" y="802329"/>
            <a:ext cx="3114675" cy="1714500"/>
          </a:xfrm>
          <a:prstGeom prst="rect">
            <a:avLst/>
          </a:prstGeom>
        </p:spPr>
      </p:pic>
      <p:pic>
        <p:nvPicPr>
          <p:cNvPr id="14" name="Picture 13"/>
          <p:cNvPicPr>
            <a:picLocks noChangeAspect="1"/>
          </p:cNvPicPr>
          <p:nvPr/>
        </p:nvPicPr>
        <p:blipFill>
          <a:blip r:embed="rId8"/>
          <a:stretch>
            <a:fillRect/>
          </a:stretch>
        </p:blipFill>
        <p:spPr>
          <a:xfrm>
            <a:off x="3639175" y="1345521"/>
            <a:ext cx="5219700" cy="1857108"/>
          </a:xfrm>
          <a:prstGeom prst="rect">
            <a:avLst/>
          </a:prstGeom>
        </p:spPr>
      </p:pic>
    </p:spTree>
    <p:extLst>
      <p:ext uri="{BB962C8B-B14F-4D97-AF65-F5344CB8AC3E}">
        <p14:creationId xmlns:p14="http://schemas.microsoft.com/office/powerpoint/2010/main" val="367037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7" name="Picture 6"/>
          <p:cNvPicPr>
            <a:picLocks noChangeAspect="1"/>
          </p:cNvPicPr>
          <p:nvPr/>
        </p:nvPicPr>
        <p:blipFill>
          <a:blip r:embed="rId6"/>
          <a:stretch>
            <a:fillRect/>
          </a:stretch>
        </p:blipFill>
        <p:spPr>
          <a:xfrm>
            <a:off x="350534" y="981053"/>
            <a:ext cx="3324225" cy="2543175"/>
          </a:xfrm>
          <a:prstGeom prst="rect">
            <a:avLst/>
          </a:prstGeom>
        </p:spPr>
      </p:pic>
      <p:pic>
        <p:nvPicPr>
          <p:cNvPr id="9" name="Picture 8"/>
          <p:cNvPicPr>
            <a:picLocks noChangeAspect="1"/>
          </p:cNvPicPr>
          <p:nvPr/>
        </p:nvPicPr>
        <p:blipFill>
          <a:blip r:embed="rId7"/>
          <a:stretch>
            <a:fillRect/>
          </a:stretch>
        </p:blipFill>
        <p:spPr>
          <a:xfrm>
            <a:off x="3797136" y="1324086"/>
            <a:ext cx="5219700" cy="1857108"/>
          </a:xfrm>
          <a:prstGeom prst="rect">
            <a:avLst/>
          </a:prstGeom>
        </p:spPr>
      </p:pic>
    </p:spTree>
    <p:extLst>
      <p:ext uri="{BB962C8B-B14F-4D97-AF65-F5344CB8AC3E}">
        <p14:creationId xmlns:p14="http://schemas.microsoft.com/office/powerpoint/2010/main" val="213039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182358" y="802329"/>
            <a:ext cx="3108254" cy="2571750"/>
          </a:xfrm>
          <a:prstGeom prst="rect">
            <a:avLst/>
          </a:prstGeom>
        </p:spPr>
      </p:pic>
      <p:pic>
        <p:nvPicPr>
          <p:cNvPr id="4" name="Picture 3"/>
          <p:cNvPicPr>
            <a:picLocks noChangeAspect="1"/>
          </p:cNvPicPr>
          <p:nvPr/>
        </p:nvPicPr>
        <p:blipFill>
          <a:blip r:embed="rId7"/>
          <a:stretch>
            <a:fillRect/>
          </a:stretch>
        </p:blipFill>
        <p:spPr>
          <a:xfrm>
            <a:off x="3468219" y="863329"/>
            <a:ext cx="5456915" cy="2381250"/>
          </a:xfrm>
          <a:prstGeom prst="rect">
            <a:avLst/>
          </a:prstGeom>
        </p:spPr>
      </p:pic>
    </p:spTree>
    <p:extLst>
      <p:ext uri="{BB962C8B-B14F-4D97-AF65-F5344CB8AC3E}">
        <p14:creationId xmlns:p14="http://schemas.microsoft.com/office/powerpoint/2010/main" val="253258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66606" y="1032284"/>
            <a:ext cx="2939757" cy="2524125"/>
          </a:xfrm>
          <a:prstGeom prst="rect">
            <a:avLst/>
          </a:prstGeom>
        </p:spPr>
      </p:pic>
      <p:pic>
        <p:nvPicPr>
          <p:cNvPr id="8" name="Picture 7"/>
          <p:cNvPicPr>
            <a:picLocks noChangeAspect="1"/>
          </p:cNvPicPr>
          <p:nvPr/>
        </p:nvPicPr>
        <p:blipFill>
          <a:blip r:embed="rId7"/>
          <a:stretch>
            <a:fillRect/>
          </a:stretch>
        </p:blipFill>
        <p:spPr>
          <a:xfrm>
            <a:off x="3401960" y="1032284"/>
            <a:ext cx="5456915" cy="2381250"/>
          </a:xfrm>
          <a:prstGeom prst="rect">
            <a:avLst/>
          </a:prstGeom>
        </p:spPr>
      </p:pic>
    </p:spTree>
    <p:extLst>
      <p:ext uri="{BB962C8B-B14F-4D97-AF65-F5344CB8AC3E}">
        <p14:creationId xmlns:p14="http://schemas.microsoft.com/office/powerpoint/2010/main" val="315092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1881561" y="1107254"/>
            <a:ext cx="3933612" cy="3282727"/>
          </a:xfrm>
          <a:prstGeom prst="rect">
            <a:avLst/>
          </a:prstGeom>
        </p:spPr>
      </p:pic>
    </p:spTree>
    <p:extLst>
      <p:ext uri="{BB962C8B-B14F-4D97-AF65-F5344CB8AC3E}">
        <p14:creationId xmlns:p14="http://schemas.microsoft.com/office/powerpoint/2010/main" val="3418206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529143" y="766987"/>
            <a:ext cx="8085714" cy="3876931"/>
          </a:xfrm>
          <a:prstGeom prst="rect">
            <a:avLst/>
          </a:prstGeom>
        </p:spPr>
      </p:pic>
    </p:spTree>
    <p:extLst>
      <p:ext uri="{BB962C8B-B14F-4D97-AF65-F5344CB8AC3E}">
        <p14:creationId xmlns:p14="http://schemas.microsoft.com/office/powerpoint/2010/main" val="395707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1321405" y="1203020"/>
            <a:ext cx="4658155" cy="3123387"/>
          </a:xfrm>
          <a:prstGeom prst="rect">
            <a:avLst/>
          </a:prstGeom>
        </p:spPr>
      </p:pic>
    </p:spTree>
    <p:extLst>
      <p:ext uri="{BB962C8B-B14F-4D97-AF65-F5344CB8AC3E}">
        <p14:creationId xmlns:p14="http://schemas.microsoft.com/office/powerpoint/2010/main" val="3097045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7" name="Picture 6"/>
          <p:cNvPicPr>
            <a:picLocks noChangeAspect="1"/>
          </p:cNvPicPr>
          <p:nvPr/>
        </p:nvPicPr>
        <p:blipFill>
          <a:blip r:embed="rId6"/>
          <a:stretch>
            <a:fillRect/>
          </a:stretch>
        </p:blipFill>
        <p:spPr>
          <a:xfrm>
            <a:off x="529143" y="766987"/>
            <a:ext cx="8085714" cy="3876931"/>
          </a:xfrm>
          <a:prstGeom prst="rect">
            <a:avLst/>
          </a:prstGeom>
        </p:spPr>
      </p:pic>
    </p:spTree>
    <p:extLst>
      <p:ext uri="{BB962C8B-B14F-4D97-AF65-F5344CB8AC3E}">
        <p14:creationId xmlns:p14="http://schemas.microsoft.com/office/powerpoint/2010/main" val="419158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110087"/>
            <a:ext cx="5275878" cy="923299"/>
          </a:xfrm>
          <a:prstGeom prst="rect">
            <a:avLst/>
          </a:prstGeom>
          <a:noFill/>
          <a:ln>
            <a:noFill/>
          </a:ln>
        </p:spPr>
        <p:txBody>
          <a:bodyPr spcFirstLastPara="1" wrap="square" lIns="91425" tIns="91425" rIns="91425" bIns="91425" anchor="t" anchorCtr="0">
            <a:spAutoFit/>
          </a:bodyPr>
          <a:lstStyle/>
          <a:p>
            <a:pPr lvl="0"/>
            <a:r>
              <a:rPr lang="en-US" sz="2400" dirty="0">
                <a:solidFill>
                  <a:schemeClr val="tx1"/>
                </a:solidFill>
                <a:latin typeface="Proxima Nova" panose="020B0604020202020204" charset="0"/>
                <a:ea typeface="Proxima Nova"/>
                <a:cs typeface="Proxima Nova"/>
                <a:sym typeface="Proxima Nova"/>
              </a:rPr>
              <a:t>Unit - 5</a:t>
            </a:r>
            <a:endParaRPr lang="en-IN" sz="2400" dirty="0">
              <a:solidFill>
                <a:schemeClr val="tx1"/>
              </a:solidFill>
              <a:latin typeface="Proxima Nova" panose="020B0604020202020204" charset="0"/>
              <a:ea typeface="Proxima Nova"/>
              <a:cs typeface="Proxima Nova"/>
              <a:sym typeface="Proxima Nova"/>
            </a:endParaRPr>
          </a:p>
          <a:p>
            <a:r>
              <a:rPr lang="en-IN" sz="2400" dirty="0">
                <a:solidFill>
                  <a:schemeClr val="tx1"/>
                </a:solidFill>
                <a:latin typeface="Proxima Nova" panose="020B0604020202020204" charset="0"/>
                <a:ea typeface="Proxima Nova"/>
                <a:cs typeface="Proxima Nova"/>
              </a:rPr>
              <a:t>Backtracking and Branch and Bound</a:t>
            </a: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Mitul N. </a:t>
            </a:r>
            <a:r>
              <a:rPr lang="en-US" dirty="0" err="1">
                <a:solidFill>
                  <a:schemeClr val="tx1"/>
                </a:solidFill>
              </a:rPr>
              <a:t>Takodara</a:t>
            </a:r>
            <a:endParaRPr lang="en-US" dirty="0">
              <a:solidFill>
                <a:schemeClr val="tx1"/>
              </a:solidFill>
            </a:endParaRPr>
          </a:p>
          <a:p>
            <a:pPr lvl="0"/>
            <a:r>
              <a:rPr lang="en-US" dirty="0">
                <a:solidFill>
                  <a:schemeClr val="tx1"/>
                </a:solidFill>
              </a:rPr>
              <a:t>Department of Computer Engineering</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01CE1503 - </a:t>
            </a:r>
            <a:r>
              <a:rPr lang="en-IN" sz="1700" dirty="0">
                <a:solidFill>
                  <a:schemeClr val="tx1"/>
                </a:solidFill>
                <a:latin typeface="Proxima Nova"/>
                <a:ea typeface="Proxima Nova"/>
                <a:cs typeface="Proxima Nova"/>
              </a:rPr>
              <a:t>Design and Analysis of Algorithm</a:t>
            </a:r>
            <a:endParaRPr lang="en-IN" sz="1700" dirty="0">
              <a:solidFill>
                <a:schemeClr val="tx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369228" y="802329"/>
            <a:ext cx="2857500" cy="2238375"/>
          </a:xfrm>
          <a:prstGeom prst="rect">
            <a:avLst/>
          </a:prstGeom>
        </p:spPr>
      </p:pic>
    </p:spTree>
    <p:extLst>
      <p:ext uri="{BB962C8B-B14F-4D97-AF65-F5344CB8AC3E}">
        <p14:creationId xmlns:p14="http://schemas.microsoft.com/office/powerpoint/2010/main" val="70209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1150706" y="796606"/>
            <a:ext cx="6565186" cy="4165811"/>
          </a:xfrm>
          <a:prstGeom prst="rect">
            <a:avLst/>
          </a:prstGeom>
        </p:spPr>
      </p:pic>
    </p:spTree>
    <p:extLst>
      <p:ext uri="{BB962C8B-B14F-4D97-AF65-F5344CB8AC3E}">
        <p14:creationId xmlns:p14="http://schemas.microsoft.com/office/powerpoint/2010/main" val="71883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337121" y="894011"/>
            <a:ext cx="3086100" cy="2143125"/>
          </a:xfrm>
          <a:prstGeom prst="rect">
            <a:avLst/>
          </a:prstGeom>
        </p:spPr>
      </p:pic>
    </p:spTree>
    <p:extLst>
      <p:ext uri="{BB962C8B-B14F-4D97-AF65-F5344CB8AC3E}">
        <p14:creationId xmlns:p14="http://schemas.microsoft.com/office/powerpoint/2010/main" val="296843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6" name="Picture 5"/>
          <p:cNvPicPr>
            <a:picLocks noChangeAspect="1"/>
          </p:cNvPicPr>
          <p:nvPr/>
        </p:nvPicPr>
        <p:blipFill>
          <a:blip r:embed="rId6"/>
          <a:stretch>
            <a:fillRect/>
          </a:stretch>
        </p:blipFill>
        <p:spPr>
          <a:xfrm>
            <a:off x="1119883" y="777048"/>
            <a:ext cx="6596009" cy="4185369"/>
          </a:xfrm>
          <a:prstGeom prst="rect">
            <a:avLst/>
          </a:prstGeom>
        </p:spPr>
      </p:pic>
    </p:spTree>
    <p:extLst>
      <p:ext uri="{BB962C8B-B14F-4D97-AF65-F5344CB8AC3E}">
        <p14:creationId xmlns:p14="http://schemas.microsoft.com/office/powerpoint/2010/main" val="3156892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877954"/>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dirty="0">
                <a:solidFill>
                  <a:srgbClr val="666666"/>
                </a:solidFill>
                <a:latin typeface="Proxima Nova"/>
                <a:ea typeface="Proxima Nova"/>
                <a:cs typeface="Proxima Nova"/>
              </a:rPr>
              <a:t>Note here that node 3 and node 5 have been killed after updating U at node 7.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Also, node 6 is not explored further, since adding any more weight exceeds the threshold.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At the end, only nodes 6 and 8 remain.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Since the value of U is less for node 8, we select this node.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Hence the solution is {1, 1, 0, 1}, and we can see here that the total weight is exactly equal to the threshold value in this case.</a:t>
            </a:r>
          </a:p>
        </p:txBody>
      </p:sp>
    </p:spTree>
    <p:extLst>
      <p:ext uri="{BB962C8B-B14F-4D97-AF65-F5344CB8AC3E}">
        <p14:creationId xmlns:p14="http://schemas.microsoft.com/office/powerpoint/2010/main" val="274038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877954"/>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Problem is defined as </a:t>
            </a:r>
            <a:r>
              <a:rPr lang="en-IN" sz="1600" b="1" dirty="0">
                <a:solidFill>
                  <a:srgbClr val="666666"/>
                </a:solidFill>
                <a:latin typeface="Proxima Nova"/>
                <a:ea typeface="Proxima Nova"/>
                <a:cs typeface="Proxima Nova"/>
              </a:rPr>
              <a:t>“given n cities and distance between each pair of cities, find out the path which visits each city exactly once and come back to starting city, with the constraint of minimizing the travelling distance.”</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TSP has many practical applications. </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It is used in network design, and transportation route design. </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The objective is to minimize the distance. We can start tour from any random city and visit other cities in any order. </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With n cities, n! different permutations are possible. </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Exploring all paths using brute force attacks may not be useful in real life applications.</a:t>
            </a:r>
          </a:p>
        </p:txBody>
      </p:sp>
    </p:spTree>
    <p:extLst>
      <p:ext uri="{BB962C8B-B14F-4D97-AF65-F5344CB8AC3E}">
        <p14:creationId xmlns:p14="http://schemas.microsoft.com/office/powerpoint/2010/main" val="3778539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Travelling Salesman Problem</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1142572" y="816667"/>
            <a:ext cx="6324600" cy="4105275"/>
          </a:xfrm>
          <a:prstGeom prst="rect">
            <a:avLst/>
          </a:prstGeom>
        </p:spPr>
      </p:pic>
    </p:spTree>
    <p:extLst>
      <p:ext uri="{BB962C8B-B14F-4D97-AF65-F5344CB8AC3E}">
        <p14:creationId xmlns:p14="http://schemas.microsoft.com/office/powerpoint/2010/main" val="33475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12926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Example: </a:t>
            </a:r>
            <a:r>
              <a:rPr lang="en-IN" sz="1600" dirty="0">
                <a:solidFill>
                  <a:srgbClr val="666666"/>
                </a:solidFill>
                <a:latin typeface="Proxima Nova"/>
                <a:ea typeface="Proxima Nova"/>
                <a:cs typeface="Proxima Nova"/>
              </a:rPr>
              <a:t>Find the solution of following travelling salesman problem using branch and bound method.</a:t>
            </a:r>
          </a:p>
          <a:p>
            <a:pPr algn="just">
              <a:lnSpc>
                <a:spcPct val="150000"/>
              </a:lnSpc>
            </a:pPr>
            <a:endParaRPr lang="en-IN" sz="1600" dirty="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2350802" y="1745070"/>
            <a:ext cx="4313373" cy="2765286"/>
          </a:xfrm>
          <a:prstGeom prst="rect">
            <a:avLst/>
          </a:prstGeom>
        </p:spPr>
      </p:pic>
    </p:spTree>
    <p:extLst>
      <p:ext uri="{BB962C8B-B14F-4D97-AF65-F5344CB8AC3E}">
        <p14:creationId xmlns:p14="http://schemas.microsoft.com/office/powerpoint/2010/main" val="1939931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92329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Solution : Row Reduction : </a:t>
            </a:r>
            <a:r>
              <a:rPr lang="en-IN" sz="1600" dirty="0">
                <a:solidFill>
                  <a:srgbClr val="666666"/>
                </a:solidFill>
                <a:latin typeface="Proxima Nova"/>
                <a:ea typeface="Proxima Nova"/>
                <a:cs typeface="Proxima Nova"/>
              </a:rPr>
              <a:t>Reduce above cost matrix by subtracting minimum value from each row</a:t>
            </a:r>
          </a:p>
        </p:txBody>
      </p:sp>
      <p:pic>
        <p:nvPicPr>
          <p:cNvPr id="3" name="Picture 2"/>
          <p:cNvPicPr>
            <a:picLocks noChangeAspect="1"/>
          </p:cNvPicPr>
          <p:nvPr/>
        </p:nvPicPr>
        <p:blipFill>
          <a:blip r:embed="rId6"/>
          <a:stretch>
            <a:fillRect/>
          </a:stretch>
        </p:blipFill>
        <p:spPr>
          <a:xfrm>
            <a:off x="645924" y="1721397"/>
            <a:ext cx="3289078" cy="2672332"/>
          </a:xfrm>
          <a:prstGeom prst="rect">
            <a:avLst/>
          </a:prstGeom>
        </p:spPr>
      </p:pic>
      <p:pic>
        <p:nvPicPr>
          <p:cNvPr id="4" name="Picture 3"/>
          <p:cNvPicPr>
            <a:picLocks noChangeAspect="1"/>
          </p:cNvPicPr>
          <p:nvPr/>
        </p:nvPicPr>
        <p:blipFill>
          <a:blip r:embed="rId7"/>
          <a:stretch>
            <a:fillRect/>
          </a:stretch>
        </p:blipFill>
        <p:spPr>
          <a:xfrm>
            <a:off x="4520887" y="1721396"/>
            <a:ext cx="3760084" cy="2684279"/>
          </a:xfrm>
          <a:prstGeom prst="rect">
            <a:avLst/>
          </a:prstGeom>
        </p:spPr>
      </p:pic>
    </p:spTree>
    <p:extLst>
      <p:ext uri="{BB962C8B-B14F-4D97-AF65-F5344CB8AC3E}">
        <p14:creationId xmlns:p14="http://schemas.microsoft.com/office/powerpoint/2010/main" val="1454589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92329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Solution : Column Reduction : </a:t>
            </a:r>
            <a:r>
              <a:rPr lang="en-IN" sz="1600" dirty="0">
                <a:solidFill>
                  <a:srgbClr val="666666"/>
                </a:solidFill>
                <a:latin typeface="Proxima Nova"/>
                <a:ea typeface="Proxima Nova"/>
                <a:cs typeface="Proxima Nova"/>
              </a:rPr>
              <a:t>Reduce above cost matrix by subtracting minimum value from each column</a:t>
            </a:r>
          </a:p>
        </p:txBody>
      </p:sp>
      <p:pic>
        <p:nvPicPr>
          <p:cNvPr id="2" name="Picture 1"/>
          <p:cNvPicPr>
            <a:picLocks noChangeAspect="1"/>
          </p:cNvPicPr>
          <p:nvPr/>
        </p:nvPicPr>
        <p:blipFill>
          <a:blip r:embed="rId6"/>
          <a:stretch>
            <a:fillRect/>
          </a:stretch>
        </p:blipFill>
        <p:spPr>
          <a:xfrm>
            <a:off x="734922" y="1721397"/>
            <a:ext cx="3569949" cy="3167206"/>
          </a:xfrm>
          <a:prstGeom prst="rect">
            <a:avLst/>
          </a:prstGeom>
        </p:spPr>
      </p:pic>
      <p:pic>
        <p:nvPicPr>
          <p:cNvPr id="3" name="Picture 2"/>
          <p:cNvPicPr>
            <a:picLocks noChangeAspect="1"/>
          </p:cNvPicPr>
          <p:nvPr/>
        </p:nvPicPr>
        <p:blipFill>
          <a:blip r:embed="rId7"/>
          <a:stretch>
            <a:fillRect/>
          </a:stretch>
        </p:blipFill>
        <p:spPr>
          <a:xfrm>
            <a:off x="4765621" y="1721397"/>
            <a:ext cx="3719270" cy="2723037"/>
          </a:xfrm>
          <a:prstGeom prst="rect">
            <a:avLst/>
          </a:prstGeom>
        </p:spPr>
      </p:pic>
    </p:spTree>
    <p:extLst>
      <p:ext uri="{BB962C8B-B14F-4D97-AF65-F5344CB8AC3E}">
        <p14:creationId xmlns:p14="http://schemas.microsoft.com/office/powerpoint/2010/main" val="208956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663901"/>
            <a:ext cx="8212950" cy="2031295"/>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Introduction </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The Eight queens problem</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Knapsack problem</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Travelling Salesman problem</a:t>
            </a:r>
          </a:p>
          <a:p>
            <a:pPr marL="285750" indent="-285750">
              <a:lnSpc>
                <a:spcPct val="150000"/>
              </a:lnSpc>
              <a:buFont typeface="Arial" panose="020B0604020202020204" pitchFamily="34" charset="0"/>
              <a:buChar char="•"/>
            </a:pPr>
            <a:r>
              <a:rPr lang="en-IN" sz="1600" b="1" dirty="0" err="1">
                <a:solidFill>
                  <a:srgbClr val="666666"/>
                </a:solidFill>
                <a:latin typeface="Proxima Nova"/>
                <a:ea typeface="Proxima Nova"/>
                <a:cs typeface="Proxima Nova"/>
              </a:rPr>
              <a:t>Minimax</a:t>
            </a:r>
            <a:r>
              <a:rPr lang="en-IN" sz="1600" b="1" dirty="0">
                <a:solidFill>
                  <a:srgbClr val="666666"/>
                </a:solidFill>
                <a:latin typeface="Proxima Nova"/>
                <a:ea typeface="Proxima Nova"/>
                <a:cs typeface="Proxima Nova"/>
              </a:rPr>
              <a:t> principle.</a:t>
            </a:r>
          </a:p>
        </p:txBody>
      </p:sp>
    </p:spTree>
    <p:extLst>
      <p:ext uri="{BB962C8B-B14F-4D97-AF65-F5344CB8AC3E}">
        <p14:creationId xmlns:p14="http://schemas.microsoft.com/office/powerpoint/2010/main" val="1089402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400627"/>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Total Reduction : </a:t>
            </a:r>
          </a:p>
          <a:p>
            <a:pPr algn="just">
              <a:lnSpc>
                <a:spcPct val="150000"/>
              </a:lnSpc>
            </a:pPr>
            <a:r>
              <a:rPr lang="en-IN" sz="1600" dirty="0">
                <a:solidFill>
                  <a:srgbClr val="666666"/>
                </a:solidFill>
                <a:latin typeface="Proxima Nova"/>
                <a:ea typeface="Proxima Nova"/>
                <a:cs typeface="Proxima Nova"/>
              </a:rPr>
              <a:t>Cost of M1 = C(1) =   Row reduction cost + Column reduction cost</a:t>
            </a:r>
          </a:p>
          <a:p>
            <a:pPr algn="just">
              <a:lnSpc>
                <a:spcPct val="150000"/>
              </a:lnSpc>
            </a:pPr>
            <a:r>
              <a:rPr lang="en-IN" sz="1600" dirty="0">
                <a:solidFill>
                  <a:srgbClr val="666666"/>
                </a:solidFill>
                <a:latin typeface="Proxima Nova"/>
                <a:ea typeface="Proxima Nova"/>
                <a:cs typeface="Proxima Nova"/>
              </a:rPr>
              <a:t>	           =   (10 + 2 + 2 + 3 + 4) + (1 + 3)</a:t>
            </a:r>
          </a:p>
          <a:p>
            <a:pPr algn="just">
              <a:lnSpc>
                <a:spcPct val="150000"/>
              </a:lnSpc>
            </a:pPr>
            <a:r>
              <a:rPr lang="en-IN" sz="1600" dirty="0">
                <a:solidFill>
                  <a:srgbClr val="666666"/>
                </a:solidFill>
                <a:latin typeface="Proxima Nova"/>
                <a:ea typeface="Proxima Nova"/>
                <a:cs typeface="Proxima Nova"/>
              </a:rPr>
              <a:t>                            =  25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This means all tours in graph has length at least 25. This is the optimal cost of the path.</a:t>
            </a:r>
          </a:p>
        </p:txBody>
      </p:sp>
    </p:spTree>
    <p:extLst>
      <p:ext uri="{BB962C8B-B14F-4D97-AF65-F5344CB8AC3E}">
        <p14:creationId xmlns:p14="http://schemas.microsoft.com/office/powerpoint/2010/main" val="643246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12926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Create State space tree and find cost of edge from node 1 to 2, 3, 4, 5.</a:t>
            </a:r>
          </a:p>
          <a:p>
            <a:pPr algn="just">
              <a:lnSpc>
                <a:spcPct val="150000"/>
              </a:lnSpc>
            </a:pPr>
            <a:endParaRPr lang="en-IN" sz="1600" b="1" dirty="0">
              <a:solidFill>
                <a:srgbClr val="666666"/>
              </a:solidFill>
              <a:latin typeface="Proxima Nova"/>
              <a:ea typeface="Proxima Nova"/>
              <a:cs typeface="Proxima Nova"/>
            </a:endParaRPr>
          </a:p>
          <a:p>
            <a:pPr algn="just">
              <a:lnSpc>
                <a:spcPct val="150000"/>
              </a:lnSpc>
            </a:pPr>
            <a:endParaRPr lang="en-IN" sz="1600" b="1" dirty="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1768682" y="1710623"/>
            <a:ext cx="5133975" cy="2143125"/>
          </a:xfrm>
          <a:prstGeom prst="rect">
            <a:avLst/>
          </a:prstGeom>
        </p:spPr>
      </p:pic>
    </p:spTree>
    <p:extLst>
      <p:ext uri="{BB962C8B-B14F-4D97-AF65-F5344CB8AC3E}">
        <p14:creationId xmlns:p14="http://schemas.microsoft.com/office/powerpoint/2010/main" val="3772453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4124176"/>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Select edge 1-2:</a:t>
            </a:r>
          </a:p>
          <a:p>
            <a:pPr algn="just">
              <a:lnSpc>
                <a:spcPct val="150000"/>
              </a:lnSpc>
            </a:pPr>
            <a:endParaRPr lang="en-IN" sz="1600" b="1" dirty="0">
              <a:solidFill>
                <a:srgbClr val="666666"/>
              </a:solidFill>
              <a:latin typeface="Proxima Nova"/>
              <a:ea typeface="Proxima Nova"/>
              <a:cs typeface="Proxima Nova"/>
            </a:endParaRPr>
          </a:p>
          <a:p>
            <a:pPr algn="just">
              <a:lnSpc>
                <a:spcPct val="150000"/>
              </a:lnSpc>
            </a:pPr>
            <a:r>
              <a:rPr lang="en-IN" sz="1600" b="1" dirty="0">
                <a:solidFill>
                  <a:srgbClr val="666666"/>
                </a:solidFill>
                <a:latin typeface="Proxima Nova"/>
                <a:ea typeface="Proxima Nova"/>
                <a:cs typeface="Proxima Nova"/>
              </a:rPr>
              <a:t>Set M1 [1] [ ] = M1 [ ] [2] = ∞</a:t>
            </a:r>
          </a:p>
          <a:p>
            <a:pPr algn="just">
              <a:lnSpc>
                <a:spcPct val="150000"/>
              </a:lnSpc>
            </a:pPr>
            <a:r>
              <a:rPr lang="en-IN" sz="1600" b="1" dirty="0">
                <a:solidFill>
                  <a:srgbClr val="666666"/>
                </a:solidFill>
                <a:latin typeface="Proxima Nova"/>
                <a:ea typeface="Proxima Nova"/>
                <a:cs typeface="Proxima Nova"/>
              </a:rPr>
              <a:t>Set M1 [2] [1] = ∞</a:t>
            </a:r>
          </a:p>
          <a:p>
            <a:pPr algn="just">
              <a:lnSpc>
                <a:spcPct val="150000"/>
              </a:lnSpc>
            </a:pPr>
            <a:r>
              <a:rPr lang="en-IN" sz="1600" b="1" dirty="0">
                <a:solidFill>
                  <a:srgbClr val="666666"/>
                </a:solidFill>
                <a:latin typeface="Proxima Nova"/>
                <a:ea typeface="Proxima Nova"/>
                <a:cs typeface="Proxima Nova"/>
              </a:rPr>
              <a:t>Reduce the resultant matrix if required.</a:t>
            </a:r>
          </a:p>
          <a:p>
            <a:pPr algn="just">
              <a:lnSpc>
                <a:spcPct val="150000"/>
              </a:lnSpc>
            </a:pPr>
            <a:r>
              <a:rPr lang="en-IN" sz="1600" b="1" dirty="0">
                <a:solidFill>
                  <a:srgbClr val="666666"/>
                </a:solidFill>
                <a:latin typeface="Proxima Nova"/>
                <a:ea typeface="Proxima Nova"/>
                <a:cs typeface="Proxima Nova"/>
              </a:rPr>
              <a:t>M2 is already reduced.</a:t>
            </a:r>
          </a:p>
          <a:p>
            <a:pPr algn="just">
              <a:lnSpc>
                <a:spcPct val="150000"/>
              </a:lnSpc>
            </a:pPr>
            <a:r>
              <a:rPr lang="en-IN" sz="1600" b="1" dirty="0">
                <a:solidFill>
                  <a:srgbClr val="666666"/>
                </a:solidFill>
                <a:latin typeface="Proxima Nova"/>
                <a:ea typeface="Proxima Nova"/>
                <a:cs typeface="Proxima Nova"/>
              </a:rPr>
              <a:t>So no reduction is required.</a:t>
            </a:r>
          </a:p>
          <a:p>
            <a:pPr algn="just">
              <a:lnSpc>
                <a:spcPct val="150000"/>
              </a:lnSpc>
            </a:pPr>
            <a:endParaRPr lang="en-IN" sz="1600" b="1" dirty="0">
              <a:solidFill>
                <a:srgbClr val="666666"/>
              </a:solidFill>
              <a:latin typeface="Proxima Nova"/>
              <a:ea typeface="Proxima Nova"/>
              <a:cs typeface="Proxima Nova"/>
            </a:endParaRPr>
          </a:p>
          <a:p>
            <a:pPr fontAlgn="base"/>
            <a:r>
              <a:rPr lang="en-IN" sz="1600" dirty="0"/>
              <a:t>Cost of node 2 :</a:t>
            </a:r>
          </a:p>
          <a:p>
            <a:pPr fontAlgn="base"/>
            <a:r>
              <a:rPr lang="en-IN" sz="1600" dirty="0"/>
              <a:t>C(2) = C(1) + Reduction cost + M</a:t>
            </a:r>
            <a:r>
              <a:rPr lang="en-IN" sz="1600" baseline="-25000" dirty="0"/>
              <a:t>1</a:t>
            </a:r>
            <a:r>
              <a:rPr lang="en-IN" sz="1600" dirty="0"/>
              <a:t> [1] [2] </a:t>
            </a:r>
          </a:p>
          <a:p>
            <a:pPr fontAlgn="base"/>
            <a:r>
              <a:rPr lang="en-IN" sz="1600" dirty="0"/>
              <a:t>        = 25 + 0 + 10 </a:t>
            </a:r>
          </a:p>
          <a:p>
            <a:pPr fontAlgn="base"/>
            <a:r>
              <a:rPr lang="en-IN" sz="1600" dirty="0"/>
              <a:t>        = 35</a:t>
            </a:r>
            <a:endParaRPr lang="en-IN" sz="1600" b="1" dirty="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4658906" y="1577243"/>
            <a:ext cx="4019550" cy="3057525"/>
          </a:xfrm>
          <a:prstGeom prst="rect">
            <a:avLst/>
          </a:prstGeom>
        </p:spPr>
      </p:pic>
    </p:spTree>
    <p:extLst>
      <p:ext uri="{BB962C8B-B14F-4D97-AF65-F5344CB8AC3E}">
        <p14:creationId xmlns:p14="http://schemas.microsoft.com/office/powerpoint/2010/main" val="1479631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13929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Select edge 1-3:</a:t>
            </a:r>
          </a:p>
          <a:p>
            <a:pPr algn="just">
              <a:lnSpc>
                <a:spcPct val="150000"/>
              </a:lnSpc>
            </a:pPr>
            <a:endParaRPr lang="en-IN" sz="1600" b="1" dirty="0">
              <a:solidFill>
                <a:srgbClr val="666666"/>
              </a:solidFill>
              <a:latin typeface="Proxima Nova"/>
              <a:ea typeface="Proxima Nova"/>
              <a:cs typeface="Proxima Nova"/>
            </a:endParaRPr>
          </a:p>
          <a:p>
            <a:pPr algn="just">
              <a:lnSpc>
                <a:spcPct val="150000"/>
              </a:lnSpc>
            </a:pPr>
            <a:r>
              <a:rPr lang="da-DK" sz="1600" b="1" dirty="0">
                <a:solidFill>
                  <a:srgbClr val="666666"/>
                </a:solidFill>
                <a:latin typeface="Proxima Nova"/>
                <a:ea typeface="Proxima Nova"/>
                <a:cs typeface="Proxima Nova"/>
              </a:rPr>
              <a:t>Set M1 [1][ ] = M1 [ ] [3] = ∞</a:t>
            </a:r>
          </a:p>
          <a:p>
            <a:pPr algn="just">
              <a:lnSpc>
                <a:spcPct val="150000"/>
              </a:lnSpc>
            </a:pPr>
            <a:endParaRPr lang="da-DK" sz="1600" b="1" dirty="0">
              <a:solidFill>
                <a:srgbClr val="666666"/>
              </a:solidFill>
              <a:latin typeface="Proxima Nova"/>
              <a:ea typeface="Proxima Nova"/>
              <a:cs typeface="Proxima Nova"/>
            </a:endParaRPr>
          </a:p>
          <a:p>
            <a:pPr algn="just">
              <a:lnSpc>
                <a:spcPct val="150000"/>
              </a:lnSpc>
            </a:pPr>
            <a:r>
              <a:rPr lang="da-DK" sz="1600" b="1" dirty="0">
                <a:solidFill>
                  <a:srgbClr val="666666"/>
                </a:solidFill>
                <a:latin typeface="Proxima Nova"/>
                <a:ea typeface="Proxima Nova"/>
                <a:cs typeface="Proxima Nova"/>
              </a:rPr>
              <a:t>Set M1 [3][1] = ∞</a:t>
            </a:r>
          </a:p>
          <a:p>
            <a:pPr algn="just">
              <a:lnSpc>
                <a:spcPct val="150000"/>
              </a:lnSpc>
            </a:pPr>
            <a:endParaRPr lang="en-IN" sz="1600" b="1" dirty="0">
              <a:solidFill>
                <a:srgbClr val="666666"/>
              </a:solidFill>
              <a:latin typeface="Proxima Nova"/>
              <a:ea typeface="Proxima Nova"/>
              <a:cs typeface="Proxima Nova"/>
            </a:endParaRPr>
          </a:p>
          <a:p>
            <a:pPr algn="just">
              <a:lnSpc>
                <a:spcPct val="150000"/>
              </a:lnSpc>
            </a:pPr>
            <a:r>
              <a:rPr lang="en-IN" sz="1600" b="1" dirty="0">
                <a:solidFill>
                  <a:srgbClr val="666666"/>
                </a:solidFill>
                <a:latin typeface="Proxima Nova"/>
                <a:ea typeface="Proxima Nova"/>
                <a:cs typeface="Proxima Nova"/>
              </a:rPr>
              <a:t>Reduce the resultant matrix if required.</a:t>
            </a:r>
          </a:p>
          <a:p>
            <a:pPr algn="just">
              <a:lnSpc>
                <a:spcPct val="150000"/>
              </a:lnSpc>
            </a:pPr>
            <a:endParaRPr lang="en-IN" sz="1600" b="1"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4203364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541312" y="802329"/>
            <a:ext cx="8061326" cy="3492907"/>
          </a:xfrm>
          <a:prstGeom prst="rect">
            <a:avLst/>
          </a:prstGeom>
        </p:spPr>
      </p:pic>
      <p:sp>
        <p:nvSpPr>
          <p:cNvPr id="3" name="Rectangle 2"/>
          <p:cNvSpPr/>
          <p:nvPr/>
        </p:nvSpPr>
        <p:spPr>
          <a:xfrm>
            <a:off x="4927969" y="3947682"/>
            <a:ext cx="4572000" cy="954107"/>
          </a:xfrm>
          <a:prstGeom prst="rect">
            <a:avLst/>
          </a:prstGeom>
        </p:spPr>
        <p:txBody>
          <a:bodyPr>
            <a:spAutoFit/>
          </a:bodyPr>
          <a:lstStyle/>
          <a:p>
            <a:pPr fontAlgn="base"/>
            <a:r>
              <a:rPr lang="en-IN" dirty="0"/>
              <a:t>Cost of node 3:</a:t>
            </a:r>
          </a:p>
          <a:p>
            <a:pPr fontAlgn="base"/>
            <a:r>
              <a:rPr lang="en-IN" dirty="0"/>
              <a:t>C(3) = C(1) + Reduction cost + M1[1] [3]</a:t>
            </a:r>
          </a:p>
          <a:p>
            <a:pPr fontAlgn="base"/>
            <a:r>
              <a:rPr lang="en-IN" dirty="0"/>
              <a:t>        = 25 + 11 + 17 </a:t>
            </a:r>
          </a:p>
          <a:p>
            <a:pPr fontAlgn="base"/>
            <a:r>
              <a:rPr lang="en-IN" dirty="0"/>
              <a:t>        = 53</a:t>
            </a:r>
            <a:endParaRPr lang="en-IN" b="1"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492340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4247286"/>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Select edge 1-4:</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M1 [1][ ] = M1[ ][4] = ∞</a:t>
            </a:r>
          </a:p>
          <a:p>
            <a:pPr algn="just">
              <a:lnSpc>
                <a:spcPct val="150000"/>
              </a:lnSpc>
            </a:pPr>
            <a:r>
              <a:rPr lang="en-IN" sz="1600" dirty="0">
                <a:solidFill>
                  <a:srgbClr val="666666"/>
                </a:solidFill>
                <a:latin typeface="Proxima Nova"/>
                <a:ea typeface="Proxima Nova"/>
                <a:cs typeface="Proxima Nova"/>
              </a:rPr>
              <a:t>Set M1 [4][1]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Reduce resultant matrix if required.</a:t>
            </a:r>
          </a:p>
          <a:p>
            <a:pPr algn="just">
              <a:lnSpc>
                <a:spcPct val="150000"/>
              </a:lnSpc>
            </a:pPr>
            <a:r>
              <a:rPr lang="en-IN" sz="1600" dirty="0">
                <a:solidFill>
                  <a:srgbClr val="666666"/>
                </a:solidFill>
                <a:latin typeface="Proxima Nova"/>
                <a:ea typeface="Proxima Nova"/>
                <a:cs typeface="Proxima Nova"/>
              </a:rPr>
              <a:t>Matrix M4 is already reduced.</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Cost of node 4:</a:t>
            </a:r>
          </a:p>
          <a:p>
            <a:pPr algn="just">
              <a:lnSpc>
                <a:spcPct val="150000"/>
              </a:lnSpc>
            </a:pPr>
            <a:r>
              <a:rPr lang="en-IN" sz="1600" dirty="0">
                <a:solidFill>
                  <a:srgbClr val="666666"/>
                </a:solidFill>
                <a:latin typeface="Proxima Nova"/>
                <a:ea typeface="Proxima Nova"/>
                <a:cs typeface="Proxima Nova"/>
              </a:rPr>
              <a:t>C(4) = C(1) + Reduction cost + M1 [1] [4]</a:t>
            </a:r>
          </a:p>
          <a:p>
            <a:pPr algn="just">
              <a:lnSpc>
                <a:spcPct val="150000"/>
              </a:lnSpc>
            </a:pPr>
            <a:r>
              <a:rPr lang="en-IN" sz="1600" dirty="0">
                <a:solidFill>
                  <a:srgbClr val="666666"/>
                </a:solidFill>
                <a:latin typeface="Proxima Nova"/>
                <a:ea typeface="Proxima Nova"/>
                <a:cs typeface="Proxima Nova"/>
              </a:rPr>
              <a:t>=   25 + 0 + 0 = 25</a:t>
            </a:r>
          </a:p>
        </p:txBody>
      </p:sp>
      <p:pic>
        <p:nvPicPr>
          <p:cNvPr id="2" name="Picture 1"/>
          <p:cNvPicPr>
            <a:picLocks noChangeAspect="1"/>
          </p:cNvPicPr>
          <p:nvPr/>
        </p:nvPicPr>
        <p:blipFill>
          <a:blip r:embed="rId6"/>
          <a:stretch>
            <a:fillRect/>
          </a:stretch>
        </p:blipFill>
        <p:spPr>
          <a:xfrm>
            <a:off x="4268381" y="1076312"/>
            <a:ext cx="4410075" cy="2990850"/>
          </a:xfrm>
          <a:prstGeom prst="rect">
            <a:avLst/>
          </a:prstGeom>
        </p:spPr>
      </p:pic>
    </p:spTree>
    <p:extLst>
      <p:ext uri="{BB962C8B-B14F-4D97-AF65-F5344CB8AC3E}">
        <p14:creationId xmlns:p14="http://schemas.microsoft.com/office/powerpoint/2010/main" val="257858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031295"/>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Select edge 1-5:</a:t>
            </a:r>
          </a:p>
          <a:p>
            <a:pPr algn="just">
              <a:lnSpc>
                <a:spcPct val="150000"/>
              </a:lnSpc>
            </a:pPr>
            <a:r>
              <a:rPr lang="en-IN" sz="1600" dirty="0">
                <a:solidFill>
                  <a:srgbClr val="666666"/>
                </a:solidFill>
                <a:latin typeface="Proxima Nova"/>
                <a:ea typeface="Proxima Nova"/>
                <a:cs typeface="Proxima Nova"/>
              </a:rPr>
              <a:t>Set M1 [1] [ ] = M1 [ ] [5] = ∞, </a:t>
            </a:r>
          </a:p>
          <a:p>
            <a:pPr algn="just">
              <a:lnSpc>
                <a:spcPct val="150000"/>
              </a:lnSpc>
            </a:pPr>
            <a:r>
              <a:rPr lang="en-IN" sz="1600" dirty="0">
                <a:solidFill>
                  <a:srgbClr val="666666"/>
                </a:solidFill>
                <a:latin typeface="Proxima Nova"/>
                <a:ea typeface="Proxima Nova"/>
                <a:cs typeface="Proxima Nova"/>
              </a:rPr>
              <a:t>Set M1 [5] [1] = ∞</a:t>
            </a:r>
          </a:p>
          <a:p>
            <a:pPr algn="just">
              <a:lnSpc>
                <a:spcPct val="150000"/>
              </a:lnSpc>
            </a:pPr>
            <a:r>
              <a:rPr lang="en-IN" sz="1600" dirty="0">
                <a:solidFill>
                  <a:srgbClr val="666666"/>
                </a:solidFill>
                <a:latin typeface="Proxima Nova"/>
                <a:ea typeface="Proxima Nova"/>
                <a:cs typeface="Proxima Nova"/>
              </a:rPr>
              <a:t>Reduce the resultant matrix if required.</a:t>
            </a:r>
          </a:p>
          <a:p>
            <a:pPr algn="just">
              <a:lnSpc>
                <a:spcPct val="150000"/>
              </a:lnSpc>
            </a:pPr>
            <a:endParaRPr lang="en-IN" sz="1600"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2119647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609582" y="715085"/>
            <a:ext cx="7054939" cy="2990850"/>
          </a:xfrm>
          <a:prstGeom prst="rect">
            <a:avLst/>
          </a:prstGeom>
        </p:spPr>
      </p:pic>
      <p:sp>
        <p:nvSpPr>
          <p:cNvPr id="3" name="Rectangle 2"/>
          <p:cNvSpPr/>
          <p:nvPr/>
        </p:nvSpPr>
        <p:spPr>
          <a:xfrm>
            <a:off x="1258585" y="3748191"/>
            <a:ext cx="4572000" cy="954107"/>
          </a:xfrm>
          <a:prstGeom prst="rect">
            <a:avLst/>
          </a:prstGeom>
        </p:spPr>
        <p:txBody>
          <a:bodyPr>
            <a:spAutoFit/>
          </a:bodyPr>
          <a:lstStyle/>
          <a:p>
            <a:pPr fontAlgn="base"/>
            <a:r>
              <a:rPr lang="en-IN" b="1" dirty="0">
                <a:solidFill>
                  <a:srgbClr val="666666"/>
                </a:solidFill>
                <a:latin typeface="Roboto Condensed"/>
              </a:rPr>
              <a:t>Cost of node 5:</a:t>
            </a:r>
          </a:p>
          <a:p>
            <a:pPr fontAlgn="base"/>
            <a:r>
              <a:rPr lang="en-IN" dirty="0">
                <a:solidFill>
                  <a:srgbClr val="666666"/>
                </a:solidFill>
                <a:latin typeface="Roboto Condensed"/>
              </a:rPr>
              <a:t>C(5) = C(1) + reduction cost + M</a:t>
            </a:r>
            <a:r>
              <a:rPr lang="en-IN" baseline="-25000" dirty="0">
                <a:solidFill>
                  <a:srgbClr val="666666"/>
                </a:solidFill>
                <a:latin typeface="inherit"/>
              </a:rPr>
              <a:t>1</a:t>
            </a:r>
            <a:r>
              <a:rPr lang="en-IN" dirty="0">
                <a:solidFill>
                  <a:srgbClr val="666666"/>
                </a:solidFill>
                <a:latin typeface="Roboto Condensed"/>
              </a:rPr>
              <a:t> [1] [5]  </a:t>
            </a:r>
          </a:p>
          <a:p>
            <a:pPr fontAlgn="base"/>
            <a:r>
              <a:rPr lang="en-IN" dirty="0">
                <a:solidFill>
                  <a:srgbClr val="666666"/>
                </a:solidFill>
                <a:latin typeface="Roboto Condensed"/>
              </a:rPr>
              <a:t>        = 25 + 5 + 1 </a:t>
            </a:r>
          </a:p>
          <a:p>
            <a:pPr fontAlgn="base"/>
            <a:r>
              <a:rPr lang="en-IN" dirty="0">
                <a:solidFill>
                  <a:srgbClr val="666666"/>
                </a:solidFill>
                <a:latin typeface="Roboto Condensed"/>
              </a:rPr>
              <a:t>        = 31</a:t>
            </a:r>
          </a:p>
        </p:txBody>
      </p:sp>
    </p:spTree>
    <p:extLst>
      <p:ext uri="{BB962C8B-B14F-4D97-AF65-F5344CB8AC3E}">
        <p14:creationId xmlns:p14="http://schemas.microsoft.com/office/powerpoint/2010/main" val="3302268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555071" y="871524"/>
            <a:ext cx="7746448" cy="3662890"/>
          </a:xfrm>
          <a:prstGeom prst="rect">
            <a:avLst/>
          </a:prstGeom>
        </p:spPr>
      </p:pic>
    </p:spTree>
    <p:extLst>
      <p:ext uri="{BB962C8B-B14F-4D97-AF65-F5344CB8AC3E}">
        <p14:creationId xmlns:p14="http://schemas.microsoft.com/office/powerpoint/2010/main" val="3307806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76995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Select edge 1-4-2 </a:t>
            </a:r>
            <a:r>
              <a:rPr lang="en-IN" sz="1600" b="1" dirty="0"/>
              <a:t>(Add edge 4-2)</a:t>
            </a:r>
            <a:r>
              <a:rPr lang="en-IN" sz="1600" b="1" dirty="0">
                <a:solidFill>
                  <a:srgbClr val="666666"/>
                </a:solidFill>
                <a:latin typeface="Proxima Nova"/>
                <a:ea typeface="Proxima Nova"/>
                <a:cs typeface="Proxima Nova"/>
              </a:rPr>
              <a:t>:</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M4 [1] []   =   M4 [4] [] = M4 [] [2] = ∞</a:t>
            </a:r>
          </a:p>
          <a:p>
            <a:pPr algn="just">
              <a:lnSpc>
                <a:spcPct val="150000"/>
              </a:lnSpc>
            </a:pPr>
            <a:r>
              <a:rPr lang="en-IN" sz="1600" dirty="0">
                <a:solidFill>
                  <a:srgbClr val="666666"/>
                </a:solidFill>
                <a:latin typeface="Proxima Nova"/>
                <a:ea typeface="Proxima Nova"/>
                <a:cs typeface="Proxima Nova"/>
              </a:rPr>
              <a:t>Set M4 [2] [1]   =   ∞</a:t>
            </a:r>
          </a:p>
          <a:p>
            <a:pPr algn="just">
              <a:lnSpc>
                <a:spcPct val="150000"/>
              </a:lnSpc>
            </a:pPr>
            <a:r>
              <a:rPr lang="en-IN" sz="1600" dirty="0">
                <a:solidFill>
                  <a:srgbClr val="666666"/>
                </a:solidFill>
                <a:latin typeface="Proxima Nova"/>
                <a:ea typeface="Proxima Nova"/>
                <a:cs typeface="Proxima Nova"/>
              </a:rPr>
              <a:t>Reduce resultant matrix if required.</a:t>
            </a:r>
          </a:p>
          <a:p>
            <a:pPr algn="just">
              <a:lnSpc>
                <a:spcPct val="150000"/>
              </a:lnSpc>
            </a:pPr>
            <a:r>
              <a:rPr lang="en-IN" sz="1600" dirty="0">
                <a:solidFill>
                  <a:srgbClr val="666666"/>
                </a:solidFill>
                <a:latin typeface="Proxima Nova"/>
                <a:ea typeface="Proxima Nova"/>
                <a:cs typeface="Proxima Nova"/>
              </a:rPr>
              <a:t>Matrix M4 is already reduced.</a:t>
            </a:r>
          </a:p>
          <a:p>
            <a:pPr algn="just">
              <a:lnSpc>
                <a:spcPct val="150000"/>
              </a:lnSpc>
            </a:pPr>
            <a:endParaRPr lang="en-IN" sz="1600" dirty="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4282112" y="1076312"/>
            <a:ext cx="3829050" cy="2990850"/>
          </a:xfrm>
          <a:prstGeom prst="rect">
            <a:avLst/>
          </a:prstGeom>
        </p:spPr>
      </p:pic>
    </p:spTree>
    <p:extLst>
      <p:ext uri="{BB962C8B-B14F-4D97-AF65-F5344CB8AC3E}">
        <p14:creationId xmlns:p14="http://schemas.microsoft.com/office/powerpoint/2010/main" val="409107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877954"/>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Backtracking</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Backtracking is an intelligent way of gradually building the solution. </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Typically, it is applied to constraint satisfaction problems like 8-queen puzzles, chess, crossword, and many other games. </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Dynamic programming and greedy algorithms are optimization techniques, whereas backtracking is s general problem-solving method. </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It does not guarantee an optimal solution.</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A solution to many problems can be viewed as the making of a sequence of decisions. For example, TSP can be solved by making the sequence of the decision of which city should be visited next.</a:t>
            </a:r>
          </a:p>
        </p:txBody>
      </p:sp>
    </p:spTree>
    <p:extLst>
      <p:ext uri="{BB962C8B-B14F-4D97-AF65-F5344CB8AC3E}">
        <p14:creationId xmlns:p14="http://schemas.microsoft.com/office/powerpoint/2010/main" val="3660818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92329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Select edge 1-4-2 </a:t>
            </a:r>
            <a:r>
              <a:rPr lang="en-IN" sz="1600" b="1" dirty="0"/>
              <a:t>(Add edge 4-2)</a:t>
            </a:r>
            <a:r>
              <a:rPr lang="en-IN" sz="1600" b="1" dirty="0">
                <a:solidFill>
                  <a:srgbClr val="666666"/>
                </a:solidFill>
                <a:latin typeface="Proxima Nova"/>
                <a:ea typeface="Proxima Nova"/>
                <a:cs typeface="Proxima Nova"/>
              </a:rPr>
              <a:t>:</a:t>
            </a:r>
          </a:p>
          <a:p>
            <a:pPr algn="just">
              <a:lnSpc>
                <a:spcPct val="150000"/>
              </a:lnSpc>
            </a:pPr>
            <a:endParaRPr lang="en-IN" sz="1600" dirty="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552593" y="1259747"/>
            <a:ext cx="3829050" cy="2990850"/>
          </a:xfrm>
          <a:prstGeom prst="rect">
            <a:avLst/>
          </a:prstGeom>
        </p:spPr>
      </p:pic>
      <p:pic>
        <p:nvPicPr>
          <p:cNvPr id="4" name="Picture 3"/>
          <p:cNvPicPr>
            <a:picLocks noChangeAspect="1"/>
          </p:cNvPicPr>
          <p:nvPr/>
        </p:nvPicPr>
        <p:blipFill>
          <a:blip r:embed="rId7"/>
          <a:stretch>
            <a:fillRect/>
          </a:stretch>
        </p:blipFill>
        <p:spPr>
          <a:xfrm>
            <a:off x="4458359" y="1343440"/>
            <a:ext cx="4143375" cy="2990850"/>
          </a:xfrm>
          <a:prstGeom prst="rect">
            <a:avLst/>
          </a:prstGeom>
        </p:spPr>
      </p:pic>
      <p:sp>
        <p:nvSpPr>
          <p:cNvPr id="5" name="Rectangle 4"/>
          <p:cNvSpPr/>
          <p:nvPr/>
        </p:nvSpPr>
        <p:spPr>
          <a:xfrm>
            <a:off x="1982913" y="4250597"/>
            <a:ext cx="6336034" cy="738664"/>
          </a:xfrm>
          <a:prstGeom prst="rect">
            <a:avLst/>
          </a:prstGeom>
        </p:spPr>
        <p:txBody>
          <a:bodyPr wrap="square">
            <a:spAutoFit/>
          </a:bodyPr>
          <a:lstStyle/>
          <a:p>
            <a:pPr algn="just">
              <a:lnSpc>
                <a:spcPct val="150000"/>
              </a:lnSpc>
            </a:pPr>
            <a:r>
              <a:rPr lang="en-IN" b="1" dirty="0">
                <a:solidFill>
                  <a:srgbClr val="666666"/>
                </a:solidFill>
                <a:latin typeface="Proxima Nova"/>
                <a:ea typeface="Proxima Nova"/>
                <a:cs typeface="Proxima Nova"/>
              </a:rPr>
              <a:t>Cost of node 6: C(6) = C(4) + Reduction cost + M4 [4] [2]</a:t>
            </a:r>
          </a:p>
          <a:p>
            <a:pPr algn="just">
              <a:lnSpc>
                <a:spcPct val="150000"/>
              </a:lnSpc>
            </a:pPr>
            <a:r>
              <a:rPr lang="en-IN" b="1" dirty="0">
                <a:solidFill>
                  <a:srgbClr val="666666"/>
                </a:solidFill>
                <a:latin typeface="Proxima Nova"/>
                <a:ea typeface="Proxima Nova"/>
                <a:cs typeface="Proxima Nova"/>
              </a:rPr>
              <a:t>=   25 + 0 + 3 = 28</a:t>
            </a:r>
          </a:p>
        </p:txBody>
      </p:sp>
    </p:spTree>
    <p:extLst>
      <p:ext uri="{BB962C8B-B14F-4D97-AF65-F5344CB8AC3E}">
        <p14:creationId xmlns:p14="http://schemas.microsoft.com/office/powerpoint/2010/main" val="1178164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6" name="Picture 5"/>
          <p:cNvPicPr>
            <a:picLocks noChangeAspect="1"/>
          </p:cNvPicPr>
          <p:nvPr/>
        </p:nvPicPr>
        <p:blipFill>
          <a:blip r:embed="rId6"/>
          <a:stretch>
            <a:fillRect/>
          </a:stretch>
        </p:blipFill>
        <p:spPr>
          <a:xfrm>
            <a:off x="2116477" y="802329"/>
            <a:ext cx="4647824" cy="4104219"/>
          </a:xfrm>
          <a:prstGeom prst="rect">
            <a:avLst/>
          </a:prstGeom>
        </p:spPr>
      </p:pic>
    </p:spTree>
    <p:extLst>
      <p:ext uri="{BB962C8B-B14F-4D97-AF65-F5344CB8AC3E}">
        <p14:creationId xmlns:p14="http://schemas.microsoft.com/office/powerpoint/2010/main" val="2880029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Add edge 2-3 (Path 1-4-2-3):</a:t>
            </a:r>
            <a:endParaRPr lang="en-IN" sz="1600" dirty="0">
              <a:solidFill>
                <a:srgbClr val="666666"/>
              </a:solidFill>
              <a:latin typeface="Proxima Nova"/>
              <a:ea typeface="Proxima Nova"/>
              <a:cs typeface="Proxima Nova"/>
            </a:endParaRPr>
          </a:p>
          <a:p>
            <a:pPr algn="just">
              <a:lnSpc>
                <a:spcPct val="150000"/>
              </a:lnSpc>
            </a:pPr>
            <a:r>
              <a:rPr lang="da-DK" sz="1600" dirty="0">
                <a:solidFill>
                  <a:srgbClr val="666666"/>
                </a:solidFill>
                <a:latin typeface="Proxima Nova"/>
                <a:ea typeface="Proxima Nova"/>
                <a:cs typeface="Proxima Nova"/>
              </a:rPr>
              <a:t>Set M6 [1][ ]   =   M6 [4][ ] = M6 [2][ ] =   M6 [ ][3] = ∞</a:t>
            </a:r>
          </a:p>
          <a:p>
            <a:pPr algn="just">
              <a:lnSpc>
                <a:spcPct val="150000"/>
              </a:lnSpc>
            </a:pPr>
            <a:r>
              <a:rPr lang="da-DK" sz="1600" dirty="0">
                <a:solidFill>
                  <a:srgbClr val="666666"/>
                </a:solidFill>
                <a:latin typeface="Proxima Nova"/>
                <a:ea typeface="Proxima Nova"/>
                <a:cs typeface="Proxima Nova"/>
              </a:rPr>
              <a:t>Set M6 [3][1]   =   ∞</a:t>
            </a:r>
          </a:p>
          <a:p>
            <a:pPr algn="just">
              <a:lnSpc>
                <a:spcPct val="150000"/>
              </a:lnSpc>
            </a:pPr>
            <a:r>
              <a:rPr lang="en-IN" sz="1600" dirty="0">
                <a:solidFill>
                  <a:srgbClr val="666666"/>
                </a:solidFill>
                <a:latin typeface="Proxima Nova"/>
                <a:ea typeface="Proxima Nova"/>
                <a:cs typeface="Proxima Nova"/>
              </a:rPr>
              <a:t>Reduce resultant matrix if required.</a:t>
            </a:r>
          </a:p>
        </p:txBody>
      </p:sp>
    </p:spTree>
    <p:extLst>
      <p:ext uri="{BB962C8B-B14F-4D97-AF65-F5344CB8AC3E}">
        <p14:creationId xmlns:p14="http://schemas.microsoft.com/office/powerpoint/2010/main" val="2792005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645924" y="952499"/>
            <a:ext cx="7706966" cy="3578403"/>
          </a:xfrm>
          <a:prstGeom prst="rect">
            <a:avLst/>
          </a:prstGeom>
        </p:spPr>
      </p:pic>
    </p:spTree>
    <p:extLst>
      <p:ext uri="{BB962C8B-B14F-4D97-AF65-F5344CB8AC3E}">
        <p14:creationId xmlns:p14="http://schemas.microsoft.com/office/powerpoint/2010/main" val="3578804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2166919" y="843288"/>
            <a:ext cx="4648200" cy="4124977"/>
          </a:xfrm>
          <a:prstGeom prst="rect">
            <a:avLst/>
          </a:prstGeom>
        </p:spPr>
      </p:pic>
    </p:spTree>
    <p:extLst>
      <p:ext uri="{BB962C8B-B14F-4D97-AF65-F5344CB8AC3E}">
        <p14:creationId xmlns:p14="http://schemas.microsoft.com/office/powerpoint/2010/main" val="2797599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76995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Add edge 2-5 (Path 1-4-2-5):</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M6 [1][ ] = M6 [4][ ] = M6 [2][ ] = M6 [ ][5]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M6 [5][1]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Reduce resultant matrix if required.</a:t>
            </a:r>
          </a:p>
        </p:txBody>
      </p:sp>
    </p:spTree>
    <p:extLst>
      <p:ext uri="{BB962C8B-B14F-4D97-AF65-F5344CB8AC3E}">
        <p14:creationId xmlns:p14="http://schemas.microsoft.com/office/powerpoint/2010/main" val="680349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026897" y="950863"/>
            <a:ext cx="4846513" cy="3864941"/>
          </a:xfrm>
          <a:prstGeom prst="rect">
            <a:avLst/>
          </a:prstGeom>
        </p:spPr>
      </p:pic>
    </p:spTree>
    <p:extLst>
      <p:ext uri="{BB962C8B-B14F-4D97-AF65-F5344CB8AC3E}">
        <p14:creationId xmlns:p14="http://schemas.microsoft.com/office/powerpoint/2010/main" val="2760839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2887038" y="958830"/>
            <a:ext cx="3670282" cy="3846104"/>
          </a:xfrm>
          <a:prstGeom prst="rect">
            <a:avLst/>
          </a:prstGeom>
        </p:spPr>
      </p:pic>
    </p:spTree>
    <p:extLst>
      <p:ext uri="{BB962C8B-B14F-4D97-AF65-F5344CB8AC3E}">
        <p14:creationId xmlns:p14="http://schemas.microsoft.com/office/powerpoint/2010/main" val="3754560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76995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Add edge 5-3 (Path 1-4-2-5-3):</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M6 [1][ ] = M6 [4][ ] = M6 [2][ ] = M6 [ ][5]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M6 [5][1]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Reduce resultant matrix if required.</a:t>
            </a:r>
          </a:p>
        </p:txBody>
      </p:sp>
    </p:spTree>
    <p:extLst>
      <p:ext uri="{BB962C8B-B14F-4D97-AF65-F5344CB8AC3E}">
        <p14:creationId xmlns:p14="http://schemas.microsoft.com/office/powerpoint/2010/main" val="2201774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252448" y="798098"/>
            <a:ext cx="4371975" cy="3848100"/>
          </a:xfrm>
          <a:prstGeom prst="rect">
            <a:avLst/>
          </a:prstGeom>
        </p:spPr>
      </p:pic>
    </p:spTree>
    <p:extLst>
      <p:ext uri="{BB962C8B-B14F-4D97-AF65-F5344CB8AC3E}">
        <p14:creationId xmlns:p14="http://schemas.microsoft.com/office/powerpoint/2010/main" val="310942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373033" y="663901"/>
            <a:ext cx="8485842" cy="4616618"/>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Backtracking</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Backtracking builds the solution incrementally. Partial solutions that do not satisfy the constraints are abandoned.</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Backtracking algorithms are used when we have a set of choices, and we don’t know which choice will lead to the correct solution. The algorithm generates all partial candidates that may generate a complete solution.</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Backtracking systematically searches the set of all feasible solutions, called solution space, to solve the given problem.</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Each choice leads to a new set of partial solutions. Partial solutions are explored in DFS (Depth First Search) order.</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If a partial solution satisfies a certain bounding function, then the partial solution is explored in depth-first order.</a:t>
            </a:r>
          </a:p>
        </p:txBody>
      </p:sp>
    </p:spTree>
    <p:extLst>
      <p:ext uri="{BB962C8B-B14F-4D97-AF65-F5344CB8AC3E}">
        <p14:creationId xmlns:p14="http://schemas.microsoft.com/office/powerpoint/2010/main" val="3186966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2670532" y="802329"/>
            <a:ext cx="3267931" cy="4020753"/>
          </a:xfrm>
          <a:prstGeom prst="rect">
            <a:avLst/>
          </a:prstGeom>
        </p:spPr>
      </p:pic>
    </p:spTree>
    <p:extLst>
      <p:ext uri="{BB962C8B-B14F-4D97-AF65-F5344CB8AC3E}">
        <p14:creationId xmlns:p14="http://schemas.microsoft.com/office/powerpoint/2010/main" val="19368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031295"/>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Backtracking</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If the partial solution does not satisfy the constraint, it will not be explored further. The algorithm backtracks from that point and explores the next possible candidate.</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Such processing is convenient to represent using a state space tree. In a state space tree, the root represents the initial state before the search begins.</a:t>
            </a:r>
          </a:p>
        </p:txBody>
      </p:sp>
    </p:spTree>
    <p:extLst>
      <p:ext uri="{BB962C8B-B14F-4D97-AF65-F5344CB8AC3E}">
        <p14:creationId xmlns:p14="http://schemas.microsoft.com/office/powerpoint/2010/main" val="318159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508623"/>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Problem : </a:t>
            </a:r>
            <a:r>
              <a:rPr lang="en-IN" sz="1600" dirty="0">
                <a:solidFill>
                  <a:srgbClr val="666666"/>
                </a:solidFill>
                <a:latin typeface="Proxima Nova"/>
                <a:ea typeface="Proxima Nova"/>
                <a:cs typeface="Proxima Nova"/>
              </a:rPr>
              <a:t>Given a set of items, each having different weight and value or profit associated with it. Find the set of items such that the total weight is less than or equal to a capacity of the knapsack and the total value earned is as large as possible.</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To solve this problem, A maximization problem can be converted to a minimization problem by negating the value of the objective function.</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We will solve this problem with Least Cost Branch and Bound.</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407096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13929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Steps : </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Derive state space tree.</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Compute Cost (c) and upper bound u for each node in state space tree.</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If cost is greater than upper bound than kill that node.</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Else select node with minimum cost as E-node.</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Repeat step 3 and 4 until all nodes are examined.</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The node with minimum cost value is the answer node. Trace the path from leaf to root in the backward direction to find the solution tuple.</a:t>
            </a:r>
          </a:p>
        </p:txBody>
      </p:sp>
    </p:spTree>
    <p:extLst>
      <p:ext uri="{BB962C8B-B14F-4D97-AF65-F5344CB8AC3E}">
        <p14:creationId xmlns:p14="http://schemas.microsoft.com/office/powerpoint/2010/main" val="330010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12926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Solve the following instance of knapsack using LCBB for knapsack capacity M = 15.</a:t>
            </a:r>
          </a:p>
          <a:p>
            <a:pPr algn="just">
              <a:lnSpc>
                <a:spcPct val="150000"/>
              </a:lnSpc>
            </a:pPr>
            <a:endParaRPr lang="en-IN" sz="1600" b="1"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endParaRPr lang="en-IN" sz="1600" b="1" dirty="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1585887" y="1529231"/>
            <a:ext cx="5972175" cy="2600325"/>
          </a:xfrm>
          <a:prstGeom prst="rect">
            <a:avLst/>
          </a:prstGeom>
        </p:spPr>
      </p:pic>
    </p:spTree>
    <p:extLst>
      <p:ext uri="{BB962C8B-B14F-4D97-AF65-F5344CB8AC3E}">
        <p14:creationId xmlns:p14="http://schemas.microsoft.com/office/powerpoint/2010/main" val="39384524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4512</TotalTime>
  <Words>1740</Words>
  <Application>Microsoft Macintosh PowerPoint</Application>
  <PresentationFormat>On-screen Show (16:9)</PresentationFormat>
  <Paragraphs>199</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Proxima Nova</vt:lpstr>
      <vt:lpstr>Calibri</vt:lpstr>
      <vt:lpstr>Roboto Condensed</vt:lpstr>
      <vt:lpstr>Arial</vt:lpstr>
      <vt:lpstr>inherit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MITUL TAKODARA</cp:lastModifiedBy>
  <cp:revision>905</cp:revision>
  <dcterms:modified xsi:type="dcterms:W3CDTF">2023-10-07T03:56:50Z</dcterms:modified>
</cp:coreProperties>
</file>