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4" r:id="rId22"/>
    <p:sldId id="275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D2A73-E419-B92E-9648-294EE5A5D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3BADB-F6F9-C92E-6977-D6574E269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BC90B-B9B6-76DF-EA56-24084084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48AA-FBF3-482A-BE1F-04CEEDF6A1B3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B6CED-F45E-0D57-D379-9450B167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2F2A4-16A7-1AD9-6A2C-0A4D6372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26ACE-C430-41A3-B0ED-8E90B4FF3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19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85BA-EE54-908A-3B4C-499F975E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6AA30-D76A-7C35-7994-B7536E6A4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7A79C-BAB7-A9EF-5B2D-533A1C4F9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48AA-FBF3-482A-BE1F-04CEEDF6A1B3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03534-ECC2-11F2-4792-91E52DA5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B49B3-BDB0-CFB7-C9CB-B389BC08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26ACE-C430-41A3-B0ED-8E90B4FF3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19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F558F0-DAAF-381E-64D7-27F788260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6F78A-3EEC-0522-A510-7A69B1014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73A77-DB2E-1A8D-8AA6-81215DB0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48AA-FBF3-482A-BE1F-04CEEDF6A1B3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4310C-007D-9163-95F9-D9A33117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5FABB-4970-890F-7626-FC5737E5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26ACE-C430-41A3-B0ED-8E90B4FF3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65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ACF4-77E8-516C-727E-ED7C88109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79FCC-9E26-947B-3E89-495EF93F5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17EA4-0189-1545-F547-79CE6BDE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48AA-FBF3-482A-BE1F-04CEEDF6A1B3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88E23-07C4-A01A-1B27-EC68E5410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18A2F-87D4-4E3D-CD52-85EFCB9F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26ACE-C430-41A3-B0ED-8E90B4FF3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14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1492A-07B9-74D3-D6B8-B36AA7579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81D13-6E8E-5CD0-1C80-CEF206204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7690F-7D9B-334C-DEFC-DB63E607F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48AA-FBF3-482A-BE1F-04CEEDF6A1B3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C4C99-B2FE-B383-C3FA-E068F59C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175C-5585-6C1E-344E-5895745A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26ACE-C430-41A3-B0ED-8E90B4FF3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4D361-76DF-5935-2486-97ABBE1F9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4920B-8894-E724-34E8-C5EA798C4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87B93-BCD8-EA54-2317-0674AD36B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E456D-1FFB-DE4E-8029-1D1175E2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48AA-FBF3-482A-BE1F-04CEEDF6A1B3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EF8B1-B63D-B7C7-1DEA-E34B6EA9F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81FF9-77CA-3BD2-5A8C-DB37F669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26ACE-C430-41A3-B0ED-8E90B4FF3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40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DA53-A704-A88F-C176-497955B2E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2B3E1-FDF7-7D8B-EBF8-78E0C280F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2702C-04B1-A45F-6FD9-268B0D6D3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243D01-E3E8-6653-97A4-4200E83ED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97387-E9AA-6156-4F96-8C90A99DA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F66487-3FD8-25B6-6EBD-0AE0C409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48AA-FBF3-482A-BE1F-04CEEDF6A1B3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0B716E-8695-5463-5312-8A829B97F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05128-60FA-97CE-CE96-7D752F9BF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26ACE-C430-41A3-B0ED-8E90B4FF3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53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552D-28A2-584E-59B0-206EF81C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619EA-E877-9750-C255-522FA63A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48AA-FBF3-482A-BE1F-04CEEDF6A1B3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BCEC-1E50-CB76-688E-F895CF8A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4D07A-85CE-97F9-BC86-A03D32E9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26ACE-C430-41A3-B0ED-8E90B4FF3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53929A-07B0-EEA1-AFE6-0B082100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48AA-FBF3-482A-BE1F-04CEEDF6A1B3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AE1C3-48E6-6FC7-1C72-F981613FB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6042C-56BE-86E4-B2D6-E8AA5152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26ACE-C430-41A3-B0ED-8E90B4FF3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4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99F3-57C3-B4A6-1921-F2E3A0E12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73569-F535-9A41-DA6A-60D4FE6EC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DA153-EEEF-5974-9768-C6CF59C42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A05D8-1D10-8E94-C6C0-3B68771AB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48AA-FBF3-482A-BE1F-04CEEDF6A1B3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83ED8-0ACD-CAE0-AD1C-34FEDB949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0D56B-79C4-180E-8922-929A5B65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26ACE-C430-41A3-B0ED-8E90B4FF3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8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513F-FB8A-43C6-E2E0-FDEF96AC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72E4A-9D2A-C440-37DE-7FE71BA7B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97CAA-B76A-82E9-9E99-5E25E797A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2015E-12DD-6F22-2800-1E181940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48AA-FBF3-482A-BE1F-04CEEDF6A1B3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8E337-2A8E-37B3-1687-9B409B78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38FD4-6799-D7EC-E554-2B027CAC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26ACE-C430-41A3-B0ED-8E90B4FF3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05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705DF9-CFCB-CBBC-9F0A-86F7D1011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9801F-6C28-7EE0-6053-DE1804199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FE686-F3CB-BE15-3ECD-71D37E0C0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C48AA-FBF3-482A-BE1F-04CEEDF6A1B3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B95C6-26CB-B6C4-BEC5-E803D9156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4FF6B-8721-8EB7-ACBB-2623CAC3C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6ACE-C430-41A3-B0ED-8E90B4FF3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72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C0683-FD50-C331-CEB2-9BC7A7F20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Depression Classification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203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FAF90-2E36-6D7B-6BC9-62F79BD11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F41A12-5AEC-BD5E-F899-0DE1F4CCA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324484"/>
            <a:ext cx="10515600" cy="5824855"/>
          </a:xfrm>
        </p:spPr>
        <p:txBody>
          <a:bodyPr/>
          <a:lstStyle/>
          <a:p>
            <a:r>
              <a:rPr lang="en-US" dirty="0"/>
              <a:t>Classification Report :-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ROC Curve :-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3254C8-9BFD-3CEC-E5B9-8727368C3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747" y="290783"/>
            <a:ext cx="4491181" cy="23010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C117F6-B731-286E-7B44-9F58F15E1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600" y="2743200"/>
            <a:ext cx="5049208" cy="393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9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5584A-8932-1A30-D7E3-DF96B7316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DB42-928D-356D-F11E-9A00A78D2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20" y="174625"/>
            <a:ext cx="7528560" cy="6635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Decision Tree CART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C1D48-02A1-3889-D5F3-CC35975A3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" y="838200"/>
            <a:ext cx="10515600" cy="435133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On Unbalanced Dataset</a:t>
            </a:r>
          </a:p>
          <a:p>
            <a:pPr marL="0" indent="0">
              <a:buNone/>
            </a:pPr>
            <a:r>
              <a:rPr lang="en-US" dirty="0"/>
              <a:t>	0-50 1-58 2-37 3-20 4-5</a:t>
            </a:r>
          </a:p>
          <a:p>
            <a:pPr marL="0" indent="0">
              <a:buNone/>
            </a:pPr>
            <a:r>
              <a:rPr lang="en-US" dirty="0"/>
              <a:t>Confusion Matrix :-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553FB4-74F3-1CF3-0AB3-8D24193D8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" y="2463800"/>
            <a:ext cx="4474486" cy="382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76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B0E61-F857-620A-DEC4-EDE94F59E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A7744F-7538-C6D9-DE1F-50AB3A384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324484"/>
            <a:ext cx="10515600" cy="5824855"/>
          </a:xfrm>
        </p:spPr>
        <p:txBody>
          <a:bodyPr/>
          <a:lstStyle/>
          <a:p>
            <a:r>
              <a:rPr lang="en-US" dirty="0"/>
              <a:t>Classification Report :-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ROC Curve :-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8732A5-8B75-ADB0-BDE9-2D11F1CE2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666" y="240831"/>
            <a:ext cx="4232245" cy="21778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06BA27-0B7E-C077-B49E-909AA1BF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284" y="2771800"/>
            <a:ext cx="4935008" cy="384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4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B5A04-7932-9202-5C6D-36D89C8B6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4399-F555-BF85-306A-3DDCF37B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20" y="174625"/>
            <a:ext cx="7528560" cy="6635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Decision Tree CART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7D11A-F248-EBFB-6B70-BBC7EB434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" y="838200"/>
            <a:ext cx="10515600" cy="435133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On balanced Dataset</a:t>
            </a:r>
          </a:p>
          <a:p>
            <a:pPr marL="0" indent="0">
              <a:buNone/>
            </a:pPr>
            <a:r>
              <a:rPr lang="en-US" dirty="0"/>
              <a:t>Confusion Matrix :-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16E4D1-0E2A-82A5-23B5-0506948A5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71" y="1998133"/>
            <a:ext cx="4930169" cy="42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38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6F19E-99A1-AF6F-18CD-6F515F32B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CE4DEC-F6C5-6705-2C4E-A4EEB2691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324484"/>
            <a:ext cx="10515600" cy="5824855"/>
          </a:xfrm>
        </p:spPr>
        <p:txBody>
          <a:bodyPr/>
          <a:lstStyle/>
          <a:p>
            <a:r>
              <a:rPr lang="en-US" dirty="0"/>
              <a:t>Classification Report :-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ROC Curve :-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745B1D-A622-7F34-234D-577DDB753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747" y="290783"/>
            <a:ext cx="4491181" cy="23010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6BE50C-1A1F-BDCD-E883-8A4406FD8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600" y="2743200"/>
            <a:ext cx="5049208" cy="393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21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809A1-D419-1871-48DD-9CD30B12A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7F04-36BB-7080-F7A6-BF7DCBBC6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20" y="174625"/>
            <a:ext cx="7528560" cy="6635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Decision Tree ID3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496DF-586E-C5CA-1A67-04335570F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" y="838200"/>
            <a:ext cx="10515600" cy="435133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On Unbalanced Dataset</a:t>
            </a:r>
          </a:p>
          <a:p>
            <a:pPr marL="0" indent="0">
              <a:buNone/>
            </a:pPr>
            <a:r>
              <a:rPr lang="en-US" dirty="0"/>
              <a:t>	0-50 1-58 2-37 3-20 4-5</a:t>
            </a:r>
          </a:p>
          <a:p>
            <a:pPr marL="0" indent="0">
              <a:buNone/>
            </a:pPr>
            <a:r>
              <a:rPr lang="en-US" dirty="0"/>
              <a:t>Confusion Matrix :-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A74D05-4769-0F00-ED3A-64DFDFE7F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" y="2463800"/>
            <a:ext cx="4474486" cy="382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74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3312E-BE14-4E0E-6753-DADB6C95E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3C2412-9EB2-C9A2-E5B5-E91BFD606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324484"/>
            <a:ext cx="10515600" cy="5824855"/>
          </a:xfrm>
        </p:spPr>
        <p:txBody>
          <a:bodyPr/>
          <a:lstStyle/>
          <a:p>
            <a:r>
              <a:rPr lang="en-US" dirty="0"/>
              <a:t>Classification Report :-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ROC Curve :-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1D72AE-5668-2F94-0DB6-372F30F84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666" y="240831"/>
            <a:ext cx="4232245" cy="21778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9F2108-F351-40D2-3675-06801B156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284" y="2771800"/>
            <a:ext cx="4935008" cy="384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77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BFA6F-B1EA-EFD8-EE89-556C110AC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79813-85E3-1A7C-BBC1-1BB9C8C8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20" y="174625"/>
            <a:ext cx="7528560" cy="6635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Decision Tree ID3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DC65-90D4-11B4-E37F-4CC821C7C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" y="838200"/>
            <a:ext cx="10515600" cy="435133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On balanced Dataset</a:t>
            </a:r>
          </a:p>
          <a:p>
            <a:pPr marL="0" indent="0">
              <a:buNone/>
            </a:pPr>
            <a:r>
              <a:rPr lang="en-US" dirty="0"/>
              <a:t>Confusion Matrix :-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3BA62-D221-90A7-2361-D3AAFC68D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71" y="1998133"/>
            <a:ext cx="4930169" cy="42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37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EE75E-B3BC-3CC8-4D51-D5E72E9A9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A6152C-3531-C9C5-5BBA-39C9B462B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324484"/>
            <a:ext cx="10515600" cy="5824855"/>
          </a:xfrm>
        </p:spPr>
        <p:txBody>
          <a:bodyPr/>
          <a:lstStyle/>
          <a:p>
            <a:r>
              <a:rPr lang="en-US" dirty="0"/>
              <a:t>Classification Report :-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ROC Curve :-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8EEA9F-05B8-335C-6636-56B2E3874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747" y="290783"/>
            <a:ext cx="4491181" cy="23010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1B2341-21D9-0AB2-9875-92602368E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600" y="2743200"/>
            <a:ext cx="5049208" cy="393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88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A66BE-8DFD-155F-B083-143E467B7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4B6F5-EC07-5EAB-18CA-9B7BA29A8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20" y="174625"/>
            <a:ext cx="7528560" cy="6635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SVC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D154B-A2FA-37EF-09E7-A7B9CC130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" y="838200"/>
            <a:ext cx="10515600" cy="435133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On Unbalanced Dataset</a:t>
            </a:r>
          </a:p>
          <a:p>
            <a:pPr marL="0" indent="0">
              <a:buNone/>
            </a:pPr>
            <a:r>
              <a:rPr lang="en-US" dirty="0"/>
              <a:t>	0-50 1-58 2-37 3-20 4-5</a:t>
            </a:r>
          </a:p>
          <a:p>
            <a:pPr marL="0" indent="0">
              <a:buNone/>
            </a:pPr>
            <a:r>
              <a:rPr lang="en-US" dirty="0"/>
              <a:t>Confusion Matrix :-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5969F2-CECC-27E9-D060-00E169094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" y="2463800"/>
            <a:ext cx="4474486" cy="382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6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0D0C-002F-CE93-CDF3-9661F63C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9" y="245533"/>
            <a:ext cx="8373533" cy="871008"/>
          </a:xfrm>
        </p:spPr>
        <p:txBody>
          <a:bodyPr>
            <a:norm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Dataset :-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A79BE-43F3-C45E-17AA-90BB3976C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99" y="1116540"/>
            <a:ext cx="10515600" cy="47051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Shape of the dataset :- 170 rows × 13 columns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Feature Description:-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IN" sz="1200" b="1" dirty="0"/>
              <a:t>Interest Loss :- </a:t>
            </a:r>
            <a:r>
              <a:rPr lang="en-US" sz="1200" dirty="0"/>
              <a:t>Reflects lack of motivation or engagement.</a:t>
            </a:r>
            <a:endParaRPr lang="en-IN" sz="1200" b="1" dirty="0"/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IN" sz="1200" b="1" dirty="0"/>
              <a:t>Hopelessness :- </a:t>
            </a:r>
            <a:r>
              <a:rPr lang="en-US" sz="1200" dirty="0"/>
              <a:t>Indicates a potential decline in confidence and mental health.</a:t>
            </a:r>
            <a:endParaRPr lang="en-IN" sz="1200" b="1" dirty="0"/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IN" sz="1200" b="1" dirty="0"/>
              <a:t>Sleep Issues :- </a:t>
            </a:r>
            <a:r>
              <a:rPr lang="en-US" sz="1200" dirty="0"/>
              <a:t>Highlights disruption in sleep patterns.</a:t>
            </a:r>
            <a:endParaRPr lang="en-IN" sz="1200" b="1" dirty="0"/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IN" sz="1200" b="1" dirty="0"/>
              <a:t>Low Energy :- </a:t>
            </a:r>
            <a:r>
              <a:rPr lang="en-US" sz="1200" dirty="0"/>
              <a:t>Reflects physical manifestations of stress.</a:t>
            </a:r>
            <a:endParaRPr lang="en-IN" sz="1200" b="1" dirty="0"/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IN" sz="1200" b="1" dirty="0"/>
              <a:t>Appetite Changes :- </a:t>
            </a:r>
            <a:r>
              <a:rPr lang="en-US" sz="1200" dirty="0"/>
              <a:t>Shows physical reactions to emotional stress.</a:t>
            </a:r>
            <a:endParaRPr lang="en-IN" sz="1200" b="1" dirty="0"/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IN" sz="1200" b="1" dirty="0"/>
              <a:t>Feeling Underprepared :- </a:t>
            </a:r>
            <a:r>
              <a:rPr lang="en-US" sz="1200" dirty="0"/>
              <a:t>Links self-perception with external expectations.</a:t>
            </a:r>
            <a:endParaRPr lang="en-IN" sz="1200" b="1" dirty="0"/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IN" sz="1200" b="1" dirty="0"/>
              <a:t>Focus Issues :- </a:t>
            </a:r>
            <a:r>
              <a:rPr lang="en-IN" sz="1200" dirty="0"/>
              <a:t>Demonstrates cognitive difficulties under pressure.</a:t>
            </a:r>
            <a:endParaRPr lang="en-IN" sz="1200" b="1" dirty="0"/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IN" sz="1200" b="1" dirty="0"/>
              <a:t>Restlessness :- </a:t>
            </a:r>
            <a:r>
              <a:rPr lang="en-US" sz="1200" dirty="0"/>
              <a:t>Reflects behavioral and physical agitation.</a:t>
            </a:r>
            <a:endParaRPr lang="en-IN" sz="1200" b="1" dirty="0"/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IN" sz="1200" b="1" dirty="0"/>
              <a:t>Life Worth :- </a:t>
            </a:r>
            <a:r>
              <a:rPr lang="en-US" sz="1200" dirty="0"/>
              <a:t>Serious indicator of mental health distress.</a:t>
            </a:r>
            <a:endParaRPr lang="en-IN" sz="1200" b="1" dirty="0"/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US" sz="1200" b="1" dirty="0"/>
              <a:t>Q1Score</a:t>
            </a:r>
            <a:r>
              <a:rPr lang="en-US" sz="1200" dirty="0"/>
              <a:t>: Aggregate score of responses to all stress indicators.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US" sz="1200" b="1" dirty="0" err="1"/>
              <a:t>DepSeverity</a:t>
            </a:r>
            <a:r>
              <a:rPr lang="en-US" sz="1200" dirty="0"/>
              <a:t>: Classification of depression severity based on Q1Score.</a:t>
            </a:r>
          </a:p>
        </p:txBody>
      </p:sp>
    </p:spTree>
    <p:extLst>
      <p:ext uri="{BB962C8B-B14F-4D97-AF65-F5344CB8AC3E}">
        <p14:creationId xmlns:p14="http://schemas.microsoft.com/office/powerpoint/2010/main" val="2334714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E439A-3DDF-28E9-1957-9FEC89F67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56E38E-1C56-F8E1-557F-9C77A5041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324484"/>
            <a:ext cx="10515600" cy="5824855"/>
          </a:xfrm>
        </p:spPr>
        <p:txBody>
          <a:bodyPr/>
          <a:lstStyle/>
          <a:p>
            <a:r>
              <a:rPr lang="en-US" dirty="0"/>
              <a:t>Classification Report :-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ROC Curve :-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72CC45-65F4-1D5D-DDFB-D1484EF66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666" y="240831"/>
            <a:ext cx="4232245" cy="21778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4DB8CF-7D46-4FE8-650B-B5402A4B4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284" y="2771800"/>
            <a:ext cx="4935008" cy="384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11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446D7-BD47-2F40-56BF-B6B7FDF29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5F3B-F557-0EBD-DDFD-20C5C814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20" y="174625"/>
            <a:ext cx="7528560" cy="6635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SVC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5F0B6-63FC-F97A-4771-5013290A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" y="838200"/>
            <a:ext cx="10515600" cy="435133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On balanced Dataset</a:t>
            </a:r>
          </a:p>
          <a:p>
            <a:pPr marL="0" indent="0">
              <a:buNone/>
            </a:pPr>
            <a:r>
              <a:rPr lang="en-US" dirty="0"/>
              <a:t>Confusion Matrix :-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D0123-CFAC-6B3F-B7C3-1AE177BA6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71" y="1998133"/>
            <a:ext cx="4930169" cy="42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7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2351C-0206-A211-3699-908AFB964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B2DF8D-EC3B-EA43-76AE-1A78E5A66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324484"/>
            <a:ext cx="10515600" cy="5824855"/>
          </a:xfrm>
        </p:spPr>
        <p:txBody>
          <a:bodyPr/>
          <a:lstStyle/>
          <a:p>
            <a:r>
              <a:rPr lang="en-US" dirty="0"/>
              <a:t>Classification Report :-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ROC Curve :-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EF103F-4C38-3F96-85E3-1C079A2EF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747" y="290783"/>
            <a:ext cx="4491181" cy="23010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21ED91-EA7B-2FE0-146D-D54AEFE62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600" y="2743200"/>
            <a:ext cx="5049208" cy="393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73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3F4EE-3C6B-DD29-6443-B6332E6A3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C1E6-4CF5-C4CE-E042-B441DF05A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20" y="174625"/>
            <a:ext cx="7528560" cy="6635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Random Forest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13F39-67EB-B5FF-0AD6-2F32E9C75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" y="838200"/>
            <a:ext cx="10515600" cy="435133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On Unbalanced Dataset</a:t>
            </a:r>
          </a:p>
          <a:p>
            <a:pPr marL="0" indent="0">
              <a:buNone/>
            </a:pPr>
            <a:r>
              <a:rPr lang="en-US" dirty="0"/>
              <a:t>	0-50 1-58 2-37 3-20 4-5</a:t>
            </a:r>
          </a:p>
          <a:p>
            <a:pPr marL="0" indent="0">
              <a:buNone/>
            </a:pPr>
            <a:r>
              <a:rPr lang="en-US" dirty="0"/>
              <a:t>Confusion Matrix :-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A46A5E-B656-C21C-A137-C23F9C06E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" y="2463800"/>
            <a:ext cx="4474486" cy="382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67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BE6BA-0CD2-69D6-A7CB-238061812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C5B4BD-FBB9-BB53-4FC3-477D3BF85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324484"/>
            <a:ext cx="10515600" cy="5824855"/>
          </a:xfrm>
        </p:spPr>
        <p:txBody>
          <a:bodyPr/>
          <a:lstStyle/>
          <a:p>
            <a:r>
              <a:rPr lang="en-US" dirty="0"/>
              <a:t>Classification Report :-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ROC Curve :-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43ADEF-21A2-1492-91B1-C358B9D4E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666" y="240831"/>
            <a:ext cx="4232245" cy="21778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4F7F56-9F70-2498-5B9D-720C347FF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284" y="2771800"/>
            <a:ext cx="4935008" cy="384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20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7357A-7453-BE0F-299E-2C7F117FC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6F85-DF2D-4B44-6915-31B90DD1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20" y="174625"/>
            <a:ext cx="7528560" cy="6635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Random Forest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B520A-7099-4395-EEA1-FCF8B99C5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" y="838200"/>
            <a:ext cx="10515600" cy="435133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On balanced Dataset</a:t>
            </a:r>
          </a:p>
          <a:p>
            <a:pPr marL="0" indent="0">
              <a:buNone/>
            </a:pPr>
            <a:r>
              <a:rPr lang="en-US" dirty="0"/>
              <a:t>Confusion Matrix :-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3C7891-A968-7CD1-660F-14CD6A775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71" y="1998133"/>
            <a:ext cx="4930169" cy="42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38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C1F51-95BF-FFAE-65B7-67B112545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3EED07-48BD-0AA2-91EA-2D09BBBB0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324484"/>
            <a:ext cx="10515600" cy="5824855"/>
          </a:xfrm>
        </p:spPr>
        <p:txBody>
          <a:bodyPr/>
          <a:lstStyle/>
          <a:p>
            <a:r>
              <a:rPr lang="en-US" dirty="0"/>
              <a:t>Classification Report :-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ROC Curve :-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C028BA-150C-3276-6CC2-F7D6A7859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747" y="290783"/>
            <a:ext cx="4491181" cy="23010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DE8BDB-A6C6-2CB4-2B39-643B0024F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600" y="2743200"/>
            <a:ext cx="5049208" cy="393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2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382B2-8006-DEBE-F430-CB2BA6D1F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20" y="174625"/>
            <a:ext cx="7528560" cy="6635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KNN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D7E1E-5BBA-DE3C-253D-0C446293A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" y="838200"/>
            <a:ext cx="10515600" cy="435133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On Unbalanced Dataset</a:t>
            </a:r>
          </a:p>
          <a:p>
            <a:pPr marL="0" indent="0">
              <a:buNone/>
            </a:pPr>
            <a:r>
              <a:rPr lang="en-US" dirty="0"/>
              <a:t>	0-50 1-58 2-37 3-20 4-5</a:t>
            </a:r>
          </a:p>
          <a:p>
            <a:pPr marL="0" indent="0">
              <a:buNone/>
            </a:pPr>
            <a:r>
              <a:rPr lang="en-US" dirty="0"/>
              <a:t>Confusion Matrix :-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AB54F9-84D2-4B95-283F-494A4E8CB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2368808"/>
            <a:ext cx="4076700" cy="348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1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4957BD-0B1C-DD10-BB99-B7BBAAB77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324484"/>
            <a:ext cx="10515600" cy="5824855"/>
          </a:xfrm>
        </p:spPr>
        <p:txBody>
          <a:bodyPr/>
          <a:lstStyle/>
          <a:p>
            <a:r>
              <a:rPr lang="en-US" dirty="0"/>
              <a:t>Classification Report :-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ROC Curve :-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CFF121-C6B6-BF78-A93B-4FE4F35CD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520" y="379831"/>
            <a:ext cx="3188450" cy="1616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AAECFE-344A-1441-D26B-31D95AA9A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915" y="2337175"/>
            <a:ext cx="4546120" cy="354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69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A0135-4CB8-89AB-36B3-108234646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43F0C-0E31-3CB8-DCFA-168FAA4A9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20" y="174625"/>
            <a:ext cx="7528560" cy="6635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KNN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01C2D-E677-0200-3962-8BE407A1A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" y="8382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2) On balanced Dataset</a:t>
            </a:r>
          </a:p>
          <a:p>
            <a:pPr marL="0" indent="0">
              <a:buNone/>
            </a:pPr>
            <a:r>
              <a:rPr lang="en-US" dirty="0"/>
              <a:t>Confusion Matrix :-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C1AB9-4E27-9FAD-4B50-36DCAB004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" y="1981200"/>
            <a:ext cx="4465570" cy="381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2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4A6F4-D994-AF24-1952-67CFD27E6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934295-C4EC-555C-3BDC-E35F918B6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324484"/>
            <a:ext cx="10515600" cy="5824855"/>
          </a:xfrm>
        </p:spPr>
        <p:txBody>
          <a:bodyPr/>
          <a:lstStyle/>
          <a:p>
            <a:r>
              <a:rPr lang="en-US" dirty="0"/>
              <a:t>Classification Report :-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ROC Curve :-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542169-CA1A-4848-52E3-9BB2D2DF2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867" y="321817"/>
            <a:ext cx="3774216" cy="2015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2AC38C-35F1-CE4E-A0C8-D83138F0F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129" y="2621231"/>
            <a:ext cx="4875742" cy="379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1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250BF-E800-4723-B6EF-F3A69A182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D4D09-2A2F-B860-62BA-3CA9308A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20" y="174625"/>
            <a:ext cx="7528560" cy="6635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Naïve Bayes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CA948-DC08-914A-2776-43E4DC4D8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" y="838200"/>
            <a:ext cx="10515600" cy="435133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On Unbalanced Dataset</a:t>
            </a:r>
          </a:p>
          <a:p>
            <a:pPr marL="0" indent="0">
              <a:buNone/>
            </a:pPr>
            <a:r>
              <a:rPr lang="en-US" dirty="0"/>
              <a:t>	0-50 1-58 2-37 3-20 4-5</a:t>
            </a:r>
          </a:p>
          <a:p>
            <a:pPr marL="0" indent="0">
              <a:buNone/>
            </a:pPr>
            <a:r>
              <a:rPr lang="en-US" dirty="0"/>
              <a:t>Confusion Matrix :-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3F44C7-BFA1-930F-FE9C-757BE4504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" y="2413000"/>
            <a:ext cx="4395237" cy="375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0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0E288-A8C4-0474-641E-E2E78B5B2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58704A-E5F7-2E97-C608-0C1405599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324484"/>
            <a:ext cx="10515600" cy="5824855"/>
          </a:xfrm>
        </p:spPr>
        <p:txBody>
          <a:bodyPr/>
          <a:lstStyle/>
          <a:p>
            <a:r>
              <a:rPr lang="en-US" dirty="0"/>
              <a:t>Classification Report :-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ROC Curve :-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DEAD2-159F-BE28-4436-81E0B6A07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067" y="184024"/>
            <a:ext cx="4570894" cy="20868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F5EBE3-F743-7AF9-09FB-84F13615A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267" y="2558119"/>
            <a:ext cx="5282142" cy="411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31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F6914-6838-B43A-DBB7-0200ACAA7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CEB20-F928-EBB6-EC1E-A571AFE3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20" y="174625"/>
            <a:ext cx="7528560" cy="6635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Naïve Bayes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B7C7D-3491-B032-543D-BE4292F1C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" y="838200"/>
            <a:ext cx="10515600" cy="435133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On balanced Dataset</a:t>
            </a:r>
          </a:p>
          <a:p>
            <a:pPr marL="0" indent="0">
              <a:buNone/>
            </a:pPr>
            <a:r>
              <a:rPr lang="en-US" dirty="0"/>
              <a:t>Confusion Matrix :-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A0CDA1-0A45-C512-5094-5D8904472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60" y="2012949"/>
            <a:ext cx="50911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41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356</Words>
  <Application>Microsoft Office PowerPoint</Application>
  <PresentationFormat>Widescreen</PresentationFormat>
  <Paragraphs>117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Depression Classification Model</vt:lpstr>
      <vt:lpstr>About Dataset :-</vt:lpstr>
      <vt:lpstr>1. KNN</vt:lpstr>
      <vt:lpstr>PowerPoint Presentation</vt:lpstr>
      <vt:lpstr>1. KNN</vt:lpstr>
      <vt:lpstr>PowerPoint Presentation</vt:lpstr>
      <vt:lpstr>2. Naïve Bayes</vt:lpstr>
      <vt:lpstr>PowerPoint Presentation</vt:lpstr>
      <vt:lpstr>2. Naïve Bayes</vt:lpstr>
      <vt:lpstr>PowerPoint Presentation</vt:lpstr>
      <vt:lpstr>3. Decision Tree CART</vt:lpstr>
      <vt:lpstr>PowerPoint Presentation</vt:lpstr>
      <vt:lpstr>3. Decision Tree CART</vt:lpstr>
      <vt:lpstr>PowerPoint Presentation</vt:lpstr>
      <vt:lpstr>4. Decision Tree ID3</vt:lpstr>
      <vt:lpstr>PowerPoint Presentation</vt:lpstr>
      <vt:lpstr>4. Decision Tree ID3</vt:lpstr>
      <vt:lpstr>PowerPoint Presentation</vt:lpstr>
      <vt:lpstr>5. SVC</vt:lpstr>
      <vt:lpstr>PowerPoint Presentation</vt:lpstr>
      <vt:lpstr>5. SVC</vt:lpstr>
      <vt:lpstr>PowerPoint Presentation</vt:lpstr>
      <vt:lpstr>6. Random Forest</vt:lpstr>
      <vt:lpstr>PowerPoint Presentation</vt:lpstr>
      <vt:lpstr>6. Random Forest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Aryan Langhanoja</dc:creator>
  <cp:lastModifiedBy>Aryan Langhanoja</cp:lastModifiedBy>
  <cp:revision>5</cp:revision>
  <dcterms:created xsi:type="dcterms:W3CDTF">2024-12-23T13:02:08Z</dcterms:created>
  <dcterms:modified xsi:type="dcterms:W3CDTF">2024-12-23T16:21:02Z</dcterms:modified>
</cp:coreProperties>
</file>