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79" r:id="rId4"/>
    <p:sldId id="258" r:id="rId5"/>
    <p:sldId id="259" r:id="rId6"/>
    <p:sldId id="260" r:id="rId7"/>
    <p:sldId id="261" r:id="rId8"/>
    <p:sldId id="262" r:id="rId9"/>
    <p:sldId id="263" r:id="rId10"/>
    <p:sldId id="264" r:id="rId11"/>
    <p:sldId id="265" r:id="rId12"/>
    <p:sldId id="266" r:id="rId13"/>
    <p:sldId id="280" r:id="rId14"/>
    <p:sldId id="281"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FFF0D2-8A29-4FCB-89F1-854ED88FDAFC}" type="datetimeFigureOut">
              <a:rPr lang="en-IN" smtClean="0"/>
              <a:t>06-10-2024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AA01E-9256-40BF-8DB5-3B30E391AC4C}" type="slidenum">
              <a:rPr lang="en-IN" smtClean="0"/>
              <a:t>‹#›</a:t>
            </a:fld>
            <a:endParaRPr lang="en-IN"/>
          </a:p>
        </p:txBody>
      </p:sp>
    </p:spTree>
    <p:extLst>
      <p:ext uri="{BB962C8B-B14F-4D97-AF65-F5344CB8AC3E}">
        <p14:creationId xmlns:p14="http://schemas.microsoft.com/office/powerpoint/2010/main" val="3674629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1AA01E-9256-40BF-8DB5-3B30E391AC4C}" type="slidenum">
              <a:rPr lang="en-IN" smtClean="0"/>
              <a:t>26</a:t>
            </a:fld>
            <a:endParaRPr lang="en-IN"/>
          </a:p>
        </p:txBody>
      </p:sp>
    </p:spTree>
    <p:extLst>
      <p:ext uri="{BB962C8B-B14F-4D97-AF65-F5344CB8AC3E}">
        <p14:creationId xmlns:p14="http://schemas.microsoft.com/office/powerpoint/2010/main" val="3723857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B301C-B07D-928D-F76C-01D6F4FF5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0A8FC3-E17C-C6BB-9DD8-0453850CB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63D5E1-1596-B6E6-9121-C78774E1328E}"/>
              </a:ext>
            </a:extLst>
          </p:cNvPr>
          <p:cNvSpPr>
            <a:spLocks noGrp="1"/>
          </p:cNvSpPr>
          <p:nvPr>
            <p:ph type="dt" sz="half" idx="10"/>
          </p:nvPr>
        </p:nvSpPr>
        <p:spPr/>
        <p:txBody>
          <a:bodyPr/>
          <a:lstStyle/>
          <a:p>
            <a:fld id="{CAF52B13-F6D8-4010-AB45-566694CA0EAF}" type="datetimeFigureOut">
              <a:rPr lang="en-IN" smtClean="0"/>
              <a:t>06-10-2024</a:t>
            </a:fld>
            <a:endParaRPr lang="en-IN"/>
          </a:p>
        </p:txBody>
      </p:sp>
      <p:sp>
        <p:nvSpPr>
          <p:cNvPr id="5" name="Footer Placeholder 4">
            <a:extLst>
              <a:ext uri="{FF2B5EF4-FFF2-40B4-BE49-F238E27FC236}">
                <a16:creationId xmlns:a16="http://schemas.microsoft.com/office/drawing/2014/main" id="{AAE8E985-91B9-312C-8EA8-0A54D2F435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DC6CBB-D5D0-5839-FD19-031A4EC3958D}"/>
              </a:ext>
            </a:extLst>
          </p:cNvPr>
          <p:cNvSpPr>
            <a:spLocks noGrp="1"/>
          </p:cNvSpPr>
          <p:nvPr>
            <p:ph type="sldNum" sz="quarter" idx="12"/>
          </p:nvPr>
        </p:nvSpPr>
        <p:spPr/>
        <p:txBody>
          <a:bodyPr/>
          <a:lstStyle/>
          <a:p>
            <a:fld id="{03EFF6FB-AD74-47DB-A3AE-83F4033C8A8F}" type="slidenum">
              <a:rPr lang="en-IN" smtClean="0"/>
              <a:t>‹#›</a:t>
            </a:fld>
            <a:endParaRPr lang="en-IN"/>
          </a:p>
        </p:txBody>
      </p:sp>
    </p:spTree>
    <p:extLst>
      <p:ext uri="{BB962C8B-B14F-4D97-AF65-F5344CB8AC3E}">
        <p14:creationId xmlns:p14="http://schemas.microsoft.com/office/powerpoint/2010/main" val="185492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AC7F-A0BA-965E-D052-244FFF3F03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64041F-651A-29DD-A560-206980B664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6D8AD-7D4C-E877-6339-EAA2DC4710D5}"/>
              </a:ext>
            </a:extLst>
          </p:cNvPr>
          <p:cNvSpPr>
            <a:spLocks noGrp="1"/>
          </p:cNvSpPr>
          <p:nvPr>
            <p:ph type="dt" sz="half" idx="10"/>
          </p:nvPr>
        </p:nvSpPr>
        <p:spPr/>
        <p:txBody>
          <a:bodyPr/>
          <a:lstStyle/>
          <a:p>
            <a:fld id="{CAF52B13-F6D8-4010-AB45-566694CA0EAF}" type="datetimeFigureOut">
              <a:rPr lang="en-IN" smtClean="0"/>
              <a:t>06-10-2024</a:t>
            </a:fld>
            <a:endParaRPr lang="en-IN"/>
          </a:p>
        </p:txBody>
      </p:sp>
      <p:sp>
        <p:nvSpPr>
          <p:cNvPr id="5" name="Footer Placeholder 4">
            <a:extLst>
              <a:ext uri="{FF2B5EF4-FFF2-40B4-BE49-F238E27FC236}">
                <a16:creationId xmlns:a16="http://schemas.microsoft.com/office/drawing/2014/main" id="{BE6BAB5B-1C03-7E20-1D10-011FA002D9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1A5C80-AADC-38BB-D672-54AA9A1049C7}"/>
              </a:ext>
            </a:extLst>
          </p:cNvPr>
          <p:cNvSpPr>
            <a:spLocks noGrp="1"/>
          </p:cNvSpPr>
          <p:nvPr>
            <p:ph type="sldNum" sz="quarter" idx="12"/>
          </p:nvPr>
        </p:nvSpPr>
        <p:spPr/>
        <p:txBody>
          <a:bodyPr/>
          <a:lstStyle/>
          <a:p>
            <a:fld id="{03EFF6FB-AD74-47DB-A3AE-83F4033C8A8F}" type="slidenum">
              <a:rPr lang="en-IN" smtClean="0"/>
              <a:t>‹#›</a:t>
            </a:fld>
            <a:endParaRPr lang="en-IN"/>
          </a:p>
        </p:txBody>
      </p:sp>
    </p:spTree>
    <p:extLst>
      <p:ext uri="{BB962C8B-B14F-4D97-AF65-F5344CB8AC3E}">
        <p14:creationId xmlns:p14="http://schemas.microsoft.com/office/powerpoint/2010/main" val="418232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33DC35-9558-9F8C-2623-896037D97F0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CF23EB-BCA9-5465-675D-1F0F1C4B6B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3D36E-0F10-0B72-964F-3782A3380D3B}"/>
              </a:ext>
            </a:extLst>
          </p:cNvPr>
          <p:cNvSpPr>
            <a:spLocks noGrp="1"/>
          </p:cNvSpPr>
          <p:nvPr>
            <p:ph type="dt" sz="half" idx="10"/>
          </p:nvPr>
        </p:nvSpPr>
        <p:spPr/>
        <p:txBody>
          <a:bodyPr/>
          <a:lstStyle/>
          <a:p>
            <a:fld id="{CAF52B13-F6D8-4010-AB45-566694CA0EAF}" type="datetimeFigureOut">
              <a:rPr lang="en-IN" smtClean="0"/>
              <a:t>06-10-2024</a:t>
            </a:fld>
            <a:endParaRPr lang="en-IN"/>
          </a:p>
        </p:txBody>
      </p:sp>
      <p:sp>
        <p:nvSpPr>
          <p:cNvPr id="5" name="Footer Placeholder 4">
            <a:extLst>
              <a:ext uri="{FF2B5EF4-FFF2-40B4-BE49-F238E27FC236}">
                <a16:creationId xmlns:a16="http://schemas.microsoft.com/office/drawing/2014/main" id="{E674D302-0D91-9591-C64B-3CB02A4093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7974D8-A7D4-0DCE-7200-B13965AD3014}"/>
              </a:ext>
            </a:extLst>
          </p:cNvPr>
          <p:cNvSpPr>
            <a:spLocks noGrp="1"/>
          </p:cNvSpPr>
          <p:nvPr>
            <p:ph type="sldNum" sz="quarter" idx="12"/>
          </p:nvPr>
        </p:nvSpPr>
        <p:spPr/>
        <p:txBody>
          <a:bodyPr/>
          <a:lstStyle/>
          <a:p>
            <a:fld id="{03EFF6FB-AD74-47DB-A3AE-83F4033C8A8F}" type="slidenum">
              <a:rPr lang="en-IN" smtClean="0"/>
              <a:t>‹#›</a:t>
            </a:fld>
            <a:endParaRPr lang="en-IN"/>
          </a:p>
        </p:txBody>
      </p:sp>
    </p:spTree>
    <p:extLst>
      <p:ext uri="{BB962C8B-B14F-4D97-AF65-F5344CB8AC3E}">
        <p14:creationId xmlns:p14="http://schemas.microsoft.com/office/powerpoint/2010/main" val="1084736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C6BB-113A-54F1-08E0-B1EE183F82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158E31-2C3F-D64A-E2EB-F14C7B7A26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B1EED2-5C33-E69C-B624-CD3D68AF6AA8}"/>
              </a:ext>
            </a:extLst>
          </p:cNvPr>
          <p:cNvSpPr>
            <a:spLocks noGrp="1"/>
          </p:cNvSpPr>
          <p:nvPr>
            <p:ph type="dt" sz="half" idx="10"/>
          </p:nvPr>
        </p:nvSpPr>
        <p:spPr/>
        <p:txBody>
          <a:bodyPr/>
          <a:lstStyle/>
          <a:p>
            <a:fld id="{CAF52B13-F6D8-4010-AB45-566694CA0EAF}" type="datetimeFigureOut">
              <a:rPr lang="en-IN" smtClean="0"/>
              <a:t>06-10-2024</a:t>
            </a:fld>
            <a:endParaRPr lang="en-IN"/>
          </a:p>
        </p:txBody>
      </p:sp>
      <p:sp>
        <p:nvSpPr>
          <p:cNvPr id="5" name="Footer Placeholder 4">
            <a:extLst>
              <a:ext uri="{FF2B5EF4-FFF2-40B4-BE49-F238E27FC236}">
                <a16:creationId xmlns:a16="http://schemas.microsoft.com/office/drawing/2014/main" id="{0AB0B633-6B83-3101-B9B1-F6F202DA1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F7474-3B63-E10D-EEA4-31F1C435A12D}"/>
              </a:ext>
            </a:extLst>
          </p:cNvPr>
          <p:cNvSpPr>
            <a:spLocks noGrp="1"/>
          </p:cNvSpPr>
          <p:nvPr>
            <p:ph type="sldNum" sz="quarter" idx="12"/>
          </p:nvPr>
        </p:nvSpPr>
        <p:spPr/>
        <p:txBody>
          <a:bodyPr/>
          <a:lstStyle/>
          <a:p>
            <a:fld id="{03EFF6FB-AD74-47DB-A3AE-83F4033C8A8F}" type="slidenum">
              <a:rPr lang="en-IN" smtClean="0"/>
              <a:t>‹#›</a:t>
            </a:fld>
            <a:endParaRPr lang="en-IN"/>
          </a:p>
        </p:txBody>
      </p:sp>
    </p:spTree>
    <p:extLst>
      <p:ext uri="{BB962C8B-B14F-4D97-AF65-F5344CB8AC3E}">
        <p14:creationId xmlns:p14="http://schemas.microsoft.com/office/powerpoint/2010/main" val="2670125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6BB8-D28A-EBAE-82B7-BDC6373F8D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DCD693-640C-5E0A-E666-731389F51B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097727-41F4-7A14-9B8B-E560CBBAFC0A}"/>
              </a:ext>
            </a:extLst>
          </p:cNvPr>
          <p:cNvSpPr>
            <a:spLocks noGrp="1"/>
          </p:cNvSpPr>
          <p:nvPr>
            <p:ph type="dt" sz="half" idx="10"/>
          </p:nvPr>
        </p:nvSpPr>
        <p:spPr/>
        <p:txBody>
          <a:bodyPr/>
          <a:lstStyle/>
          <a:p>
            <a:fld id="{CAF52B13-F6D8-4010-AB45-566694CA0EAF}" type="datetimeFigureOut">
              <a:rPr lang="en-IN" smtClean="0"/>
              <a:t>06-10-2024</a:t>
            </a:fld>
            <a:endParaRPr lang="en-IN"/>
          </a:p>
        </p:txBody>
      </p:sp>
      <p:sp>
        <p:nvSpPr>
          <p:cNvPr id="5" name="Footer Placeholder 4">
            <a:extLst>
              <a:ext uri="{FF2B5EF4-FFF2-40B4-BE49-F238E27FC236}">
                <a16:creationId xmlns:a16="http://schemas.microsoft.com/office/drawing/2014/main" id="{62D0AB06-B099-EFA2-13B5-920691C8ED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306276-ACE7-3A52-9FD4-30A9E5BCFA48}"/>
              </a:ext>
            </a:extLst>
          </p:cNvPr>
          <p:cNvSpPr>
            <a:spLocks noGrp="1"/>
          </p:cNvSpPr>
          <p:nvPr>
            <p:ph type="sldNum" sz="quarter" idx="12"/>
          </p:nvPr>
        </p:nvSpPr>
        <p:spPr/>
        <p:txBody>
          <a:bodyPr/>
          <a:lstStyle/>
          <a:p>
            <a:fld id="{03EFF6FB-AD74-47DB-A3AE-83F4033C8A8F}" type="slidenum">
              <a:rPr lang="en-IN" smtClean="0"/>
              <a:t>‹#›</a:t>
            </a:fld>
            <a:endParaRPr lang="en-IN"/>
          </a:p>
        </p:txBody>
      </p:sp>
    </p:spTree>
    <p:extLst>
      <p:ext uri="{BB962C8B-B14F-4D97-AF65-F5344CB8AC3E}">
        <p14:creationId xmlns:p14="http://schemas.microsoft.com/office/powerpoint/2010/main" val="2381053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E45F-3CD2-B7AB-03CC-F195065BDC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28E3C8-87F0-0305-884E-8133EBBD01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756A4E-37F6-4D62-9C34-172F82EF45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E01EB7-23B5-7DBA-8E0E-5383D3432D9D}"/>
              </a:ext>
            </a:extLst>
          </p:cNvPr>
          <p:cNvSpPr>
            <a:spLocks noGrp="1"/>
          </p:cNvSpPr>
          <p:nvPr>
            <p:ph type="dt" sz="half" idx="10"/>
          </p:nvPr>
        </p:nvSpPr>
        <p:spPr/>
        <p:txBody>
          <a:bodyPr/>
          <a:lstStyle/>
          <a:p>
            <a:fld id="{CAF52B13-F6D8-4010-AB45-566694CA0EAF}" type="datetimeFigureOut">
              <a:rPr lang="en-IN" smtClean="0"/>
              <a:t>06-10-2024</a:t>
            </a:fld>
            <a:endParaRPr lang="en-IN"/>
          </a:p>
        </p:txBody>
      </p:sp>
      <p:sp>
        <p:nvSpPr>
          <p:cNvPr id="6" name="Footer Placeholder 5">
            <a:extLst>
              <a:ext uri="{FF2B5EF4-FFF2-40B4-BE49-F238E27FC236}">
                <a16:creationId xmlns:a16="http://schemas.microsoft.com/office/drawing/2014/main" id="{3738A54C-620F-C247-33BE-BE55634F40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1CCC78-E85D-6FE2-0E04-BC07D9C7097E}"/>
              </a:ext>
            </a:extLst>
          </p:cNvPr>
          <p:cNvSpPr>
            <a:spLocks noGrp="1"/>
          </p:cNvSpPr>
          <p:nvPr>
            <p:ph type="sldNum" sz="quarter" idx="12"/>
          </p:nvPr>
        </p:nvSpPr>
        <p:spPr/>
        <p:txBody>
          <a:bodyPr/>
          <a:lstStyle/>
          <a:p>
            <a:fld id="{03EFF6FB-AD74-47DB-A3AE-83F4033C8A8F}" type="slidenum">
              <a:rPr lang="en-IN" smtClean="0"/>
              <a:t>‹#›</a:t>
            </a:fld>
            <a:endParaRPr lang="en-IN"/>
          </a:p>
        </p:txBody>
      </p:sp>
    </p:spTree>
    <p:extLst>
      <p:ext uri="{BB962C8B-B14F-4D97-AF65-F5344CB8AC3E}">
        <p14:creationId xmlns:p14="http://schemas.microsoft.com/office/powerpoint/2010/main" val="92079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4E55-14A9-DF31-A807-505EABA03E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1FAE97-8656-59F9-2133-56405E04D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4948BC-B57E-6EB1-2A32-E2BE4965AC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CB1839-2393-F6AF-2656-39E68F42B4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58BA67-840C-1602-2E3D-5404636B53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636D65-8DC4-D96C-5410-5F5A832F88F8}"/>
              </a:ext>
            </a:extLst>
          </p:cNvPr>
          <p:cNvSpPr>
            <a:spLocks noGrp="1"/>
          </p:cNvSpPr>
          <p:nvPr>
            <p:ph type="dt" sz="half" idx="10"/>
          </p:nvPr>
        </p:nvSpPr>
        <p:spPr/>
        <p:txBody>
          <a:bodyPr/>
          <a:lstStyle/>
          <a:p>
            <a:fld id="{CAF52B13-F6D8-4010-AB45-566694CA0EAF}" type="datetimeFigureOut">
              <a:rPr lang="en-IN" smtClean="0"/>
              <a:t>06-10-2024</a:t>
            </a:fld>
            <a:endParaRPr lang="en-IN"/>
          </a:p>
        </p:txBody>
      </p:sp>
      <p:sp>
        <p:nvSpPr>
          <p:cNvPr id="8" name="Footer Placeholder 7">
            <a:extLst>
              <a:ext uri="{FF2B5EF4-FFF2-40B4-BE49-F238E27FC236}">
                <a16:creationId xmlns:a16="http://schemas.microsoft.com/office/drawing/2014/main" id="{A9D8F6C3-C0E1-42E5-FB00-DBBA1EFC74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87134F-F27C-2D82-748C-DAF074BD622F}"/>
              </a:ext>
            </a:extLst>
          </p:cNvPr>
          <p:cNvSpPr>
            <a:spLocks noGrp="1"/>
          </p:cNvSpPr>
          <p:nvPr>
            <p:ph type="sldNum" sz="quarter" idx="12"/>
          </p:nvPr>
        </p:nvSpPr>
        <p:spPr/>
        <p:txBody>
          <a:bodyPr/>
          <a:lstStyle/>
          <a:p>
            <a:fld id="{03EFF6FB-AD74-47DB-A3AE-83F4033C8A8F}" type="slidenum">
              <a:rPr lang="en-IN" smtClean="0"/>
              <a:t>‹#›</a:t>
            </a:fld>
            <a:endParaRPr lang="en-IN"/>
          </a:p>
        </p:txBody>
      </p:sp>
    </p:spTree>
    <p:extLst>
      <p:ext uri="{BB962C8B-B14F-4D97-AF65-F5344CB8AC3E}">
        <p14:creationId xmlns:p14="http://schemas.microsoft.com/office/powerpoint/2010/main" val="3889898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24A2-F0AD-11EA-293B-EDB6E9B42F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DE602C-9FC6-9E2F-3B01-6DB053E33FDA}"/>
              </a:ext>
            </a:extLst>
          </p:cNvPr>
          <p:cNvSpPr>
            <a:spLocks noGrp="1"/>
          </p:cNvSpPr>
          <p:nvPr>
            <p:ph type="dt" sz="half" idx="10"/>
          </p:nvPr>
        </p:nvSpPr>
        <p:spPr/>
        <p:txBody>
          <a:bodyPr/>
          <a:lstStyle/>
          <a:p>
            <a:fld id="{CAF52B13-F6D8-4010-AB45-566694CA0EAF}" type="datetimeFigureOut">
              <a:rPr lang="en-IN" smtClean="0"/>
              <a:t>06-10-2024</a:t>
            </a:fld>
            <a:endParaRPr lang="en-IN"/>
          </a:p>
        </p:txBody>
      </p:sp>
      <p:sp>
        <p:nvSpPr>
          <p:cNvPr id="4" name="Footer Placeholder 3">
            <a:extLst>
              <a:ext uri="{FF2B5EF4-FFF2-40B4-BE49-F238E27FC236}">
                <a16:creationId xmlns:a16="http://schemas.microsoft.com/office/drawing/2014/main" id="{ED98F628-FDBA-6E23-AB45-8CF113A869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15B706-053D-C105-1B9B-EF91E3CF7A2D}"/>
              </a:ext>
            </a:extLst>
          </p:cNvPr>
          <p:cNvSpPr>
            <a:spLocks noGrp="1"/>
          </p:cNvSpPr>
          <p:nvPr>
            <p:ph type="sldNum" sz="quarter" idx="12"/>
          </p:nvPr>
        </p:nvSpPr>
        <p:spPr/>
        <p:txBody>
          <a:bodyPr/>
          <a:lstStyle/>
          <a:p>
            <a:fld id="{03EFF6FB-AD74-47DB-A3AE-83F4033C8A8F}" type="slidenum">
              <a:rPr lang="en-IN" smtClean="0"/>
              <a:t>‹#›</a:t>
            </a:fld>
            <a:endParaRPr lang="en-IN"/>
          </a:p>
        </p:txBody>
      </p:sp>
    </p:spTree>
    <p:extLst>
      <p:ext uri="{BB962C8B-B14F-4D97-AF65-F5344CB8AC3E}">
        <p14:creationId xmlns:p14="http://schemas.microsoft.com/office/powerpoint/2010/main" val="325900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521A00-A664-6D5C-0110-4138DE6A3CE4}"/>
              </a:ext>
            </a:extLst>
          </p:cNvPr>
          <p:cNvSpPr>
            <a:spLocks noGrp="1"/>
          </p:cNvSpPr>
          <p:nvPr>
            <p:ph type="dt" sz="half" idx="10"/>
          </p:nvPr>
        </p:nvSpPr>
        <p:spPr/>
        <p:txBody>
          <a:bodyPr/>
          <a:lstStyle/>
          <a:p>
            <a:fld id="{CAF52B13-F6D8-4010-AB45-566694CA0EAF}" type="datetimeFigureOut">
              <a:rPr lang="en-IN" smtClean="0"/>
              <a:t>06-10-2024</a:t>
            </a:fld>
            <a:endParaRPr lang="en-IN"/>
          </a:p>
        </p:txBody>
      </p:sp>
      <p:sp>
        <p:nvSpPr>
          <p:cNvPr id="3" name="Footer Placeholder 2">
            <a:extLst>
              <a:ext uri="{FF2B5EF4-FFF2-40B4-BE49-F238E27FC236}">
                <a16:creationId xmlns:a16="http://schemas.microsoft.com/office/drawing/2014/main" id="{15344A4D-4B0D-1DA7-E33F-529348A988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A33074-6D0E-8198-2122-DC9F9ABD23AE}"/>
              </a:ext>
            </a:extLst>
          </p:cNvPr>
          <p:cNvSpPr>
            <a:spLocks noGrp="1"/>
          </p:cNvSpPr>
          <p:nvPr>
            <p:ph type="sldNum" sz="quarter" idx="12"/>
          </p:nvPr>
        </p:nvSpPr>
        <p:spPr/>
        <p:txBody>
          <a:bodyPr/>
          <a:lstStyle/>
          <a:p>
            <a:fld id="{03EFF6FB-AD74-47DB-A3AE-83F4033C8A8F}" type="slidenum">
              <a:rPr lang="en-IN" smtClean="0"/>
              <a:t>‹#›</a:t>
            </a:fld>
            <a:endParaRPr lang="en-IN"/>
          </a:p>
        </p:txBody>
      </p:sp>
    </p:spTree>
    <p:extLst>
      <p:ext uri="{BB962C8B-B14F-4D97-AF65-F5344CB8AC3E}">
        <p14:creationId xmlns:p14="http://schemas.microsoft.com/office/powerpoint/2010/main" val="2333259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91B-3A41-061A-A27B-DB248D04D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77CF3A-4A02-B03D-31EE-2B717B69F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E42135-9F5D-AD4F-80D4-284015EFE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2D429A-AEBC-9CAF-7696-CAD53B01F75D}"/>
              </a:ext>
            </a:extLst>
          </p:cNvPr>
          <p:cNvSpPr>
            <a:spLocks noGrp="1"/>
          </p:cNvSpPr>
          <p:nvPr>
            <p:ph type="dt" sz="half" idx="10"/>
          </p:nvPr>
        </p:nvSpPr>
        <p:spPr/>
        <p:txBody>
          <a:bodyPr/>
          <a:lstStyle/>
          <a:p>
            <a:fld id="{CAF52B13-F6D8-4010-AB45-566694CA0EAF}" type="datetimeFigureOut">
              <a:rPr lang="en-IN" smtClean="0"/>
              <a:t>06-10-2024</a:t>
            </a:fld>
            <a:endParaRPr lang="en-IN"/>
          </a:p>
        </p:txBody>
      </p:sp>
      <p:sp>
        <p:nvSpPr>
          <p:cNvPr id="6" name="Footer Placeholder 5">
            <a:extLst>
              <a:ext uri="{FF2B5EF4-FFF2-40B4-BE49-F238E27FC236}">
                <a16:creationId xmlns:a16="http://schemas.microsoft.com/office/drawing/2014/main" id="{35ABB641-1E6B-94B5-03C4-CC883C9A7F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B2BA0E-2B22-3971-8FBD-C2DB6FF5253A}"/>
              </a:ext>
            </a:extLst>
          </p:cNvPr>
          <p:cNvSpPr>
            <a:spLocks noGrp="1"/>
          </p:cNvSpPr>
          <p:nvPr>
            <p:ph type="sldNum" sz="quarter" idx="12"/>
          </p:nvPr>
        </p:nvSpPr>
        <p:spPr/>
        <p:txBody>
          <a:bodyPr/>
          <a:lstStyle/>
          <a:p>
            <a:fld id="{03EFF6FB-AD74-47DB-A3AE-83F4033C8A8F}" type="slidenum">
              <a:rPr lang="en-IN" smtClean="0"/>
              <a:t>‹#›</a:t>
            </a:fld>
            <a:endParaRPr lang="en-IN"/>
          </a:p>
        </p:txBody>
      </p:sp>
    </p:spTree>
    <p:extLst>
      <p:ext uri="{BB962C8B-B14F-4D97-AF65-F5344CB8AC3E}">
        <p14:creationId xmlns:p14="http://schemas.microsoft.com/office/powerpoint/2010/main" val="316597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9924-4026-00DE-1E4E-4BB38D7C5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9F3E96-BE98-F401-7185-055D38382A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12122D-BD72-DA3E-0B13-6ECA4A279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F0FFF6-5410-F0A9-BDE1-A7D091557398}"/>
              </a:ext>
            </a:extLst>
          </p:cNvPr>
          <p:cNvSpPr>
            <a:spLocks noGrp="1"/>
          </p:cNvSpPr>
          <p:nvPr>
            <p:ph type="dt" sz="half" idx="10"/>
          </p:nvPr>
        </p:nvSpPr>
        <p:spPr/>
        <p:txBody>
          <a:bodyPr/>
          <a:lstStyle/>
          <a:p>
            <a:fld id="{CAF52B13-F6D8-4010-AB45-566694CA0EAF}" type="datetimeFigureOut">
              <a:rPr lang="en-IN" smtClean="0"/>
              <a:t>06-10-2024</a:t>
            </a:fld>
            <a:endParaRPr lang="en-IN"/>
          </a:p>
        </p:txBody>
      </p:sp>
      <p:sp>
        <p:nvSpPr>
          <p:cNvPr id="6" name="Footer Placeholder 5">
            <a:extLst>
              <a:ext uri="{FF2B5EF4-FFF2-40B4-BE49-F238E27FC236}">
                <a16:creationId xmlns:a16="http://schemas.microsoft.com/office/drawing/2014/main" id="{CA654EF0-8726-6D07-1054-4EF8FA37BC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32BF38-56E0-11F7-EEF9-3595EB28694D}"/>
              </a:ext>
            </a:extLst>
          </p:cNvPr>
          <p:cNvSpPr>
            <a:spLocks noGrp="1"/>
          </p:cNvSpPr>
          <p:nvPr>
            <p:ph type="sldNum" sz="quarter" idx="12"/>
          </p:nvPr>
        </p:nvSpPr>
        <p:spPr/>
        <p:txBody>
          <a:bodyPr/>
          <a:lstStyle/>
          <a:p>
            <a:fld id="{03EFF6FB-AD74-47DB-A3AE-83F4033C8A8F}" type="slidenum">
              <a:rPr lang="en-IN" smtClean="0"/>
              <a:t>‹#›</a:t>
            </a:fld>
            <a:endParaRPr lang="en-IN"/>
          </a:p>
        </p:txBody>
      </p:sp>
    </p:spTree>
    <p:extLst>
      <p:ext uri="{BB962C8B-B14F-4D97-AF65-F5344CB8AC3E}">
        <p14:creationId xmlns:p14="http://schemas.microsoft.com/office/powerpoint/2010/main" val="1448969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76C16F-6936-F2DC-36F2-5DE2067050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3A2FD6-4D53-1639-0928-43AA9EA75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25244C-D84F-5703-AC74-9E2D834CC7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52B13-F6D8-4010-AB45-566694CA0EAF}" type="datetimeFigureOut">
              <a:rPr lang="en-IN" smtClean="0"/>
              <a:t>06-10-2024</a:t>
            </a:fld>
            <a:endParaRPr lang="en-IN"/>
          </a:p>
        </p:txBody>
      </p:sp>
      <p:sp>
        <p:nvSpPr>
          <p:cNvPr id="5" name="Footer Placeholder 4">
            <a:extLst>
              <a:ext uri="{FF2B5EF4-FFF2-40B4-BE49-F238E27FC236}">
                <a16:creationId xmlns:a16="http://schemas.microsoft.com/office/drawing/2014/main" id="{F8128E26-1967-4E32-9680-E6326C6D9A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929359-6298-076B-7F83-1B01C79495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FF6FB-AD74-47DB-A3AE-83F4033C8A8F}" type="slidenum">
              <a:rPr lang="en-IN" smtClean="0"/>
              <a:t>‹#›</a:t>
            </a:fld>
            <a:endParaRPr lang="en-IN"/>
          </a:p>
        </p:txBody>
      </p:sp>
    </p:spTree>
    <p:extLst>
      <p:ext uri="{BB962C8B-B14F-4D97-AF65-F5344CB8AC3E}">
        <p14:creationId xmlns:p14="http://schemas.microsoft.com/office/powerpoint/2010/main" val="2940846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9991-AEAA-F4E2-206E-F61AE8D008F2}"/>
              </a:ext>
            </a:extLst>
          </p:cNvPr>
          <p:cNvSpPr>
            <a:spLocks noGrp="1"/>
          </p:cNvSpPr>
          <p:nvPr>
            <p:ph type="ctrTitle"/>
          </p:nvPr>
        </p:nvSpPr>
        <p:spPr/>
        <p:txBody>
          <a:bodyPr/>
          <a:lstStyle/>
          <a:p>
            <a:r>
              <a:rPr lang="en-IN" b="1" dirty="0"/>
              <a:t>Pervasive Computing</a:t>
            </a:r>
          </a:p>
        </p:txBody>
      </p:sp>
    </p:spTree>
    <p:extLst>
      <p:ext uri="{BB962C8B-B14F-4D97-AF65-F5344CB8AC3E}">
        <p14:creationId xmlns:p14="http://schemas.microsoft.com/office/powerpoint/2010/main" val="187716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6EB7-C48B-7329-3ABD-224448DD493D}"/>
              </a:ext>
            </a:extLst>
          </p:cNvPr>
          <p:cNvSpPr>
            <a:spLocks noGrp="1"/>
          </p:cNvSpPr>
          <p:nvPr>
            <p:ph type="title"/>
          </p:nvPr>
        </p:nvSpPr>
        <p:spPr>
          <a:xfrm>
            <a:off x="124767" y="103869"/>
            <a:ext cx="10515600" cy="458840"/>
          </a:xfrm>
        </p:spPr>
        <p:txBody>
          <a:bodyPr>
            <a:normAutofit fontScale="90000"/>
          </a:bodyPr>
          <a:lstStyle/>
          <a:p>
            <a:r>
              <a:rPr lang="en-US" dirty="0">
                <a:solidFill>
                  <a:schemeClr val="accent1"/>
                </a:solidFill>
              </a:rPr>
              <a:t>Important Aspects in Pervasive Computing</a:t>
            </a:r>
            <a:endParaRPr lang="en-IN" dirty="0">
              <a:solidFill>
                <a:schemeClr val="accent1"/>
              </a:solidFill>
            </a:endParaRPr>
          </a:p>
        </p:txBody>
      </p:sp>
      <p:sp>
        <p:nvSpPr>
          <p:cNvPr id="3" name="Content Placeholder 2">
            <a:extLst>
              <a:ext uri="{FF2B5EF4-FFF2-40B4-BE49-F238E27FC236}">
                <a16:creationId xmlns:a16="http://schemas.microsoft.com/office/drawing/2014/main" id="{DF3E5DE2-07A7-DA6F-ED64-30048A850C00}"/>
              </a:ext>
            </a:extLst>
          </p:cNvPr>
          <p:cNvSpPr>
            <a:spLocks noGrp="1"/>
          </p:cNvSpPr>
          <p:nvPr>
            <p:ph idx="1"/>
          </p:nvPr>
        </p:nvSpPr>
        <p:spPr>
          <a:xfrm>
            <a:off x="200967" y="803868"/>
            <a:ext cx="11836958" cy="5950263"/>
          </a:xfrm>
        </p:spPr>
        <p:txBody>
          <a:bodyPr>
            <a:normAutofit fontScale="92500"/>
          </a:bodyPr>
          <a:lstStyle/>
          <a:p>
            <a:pPr marL="0" indent="0" algn="just">
              <a:buNone/>
            </a:pPr>
            <a:r>
              <a:rPr lang="en-US" sz="2600" b="1" dirty="0">
                <a:solidFill>
                  <a:schemeClr val="accent2"/>
                </a:solidFill>
                <a:latin typeface="Times New Roman" panose="02020603050405020304" pitchFamily="18" charset="0"/>
                <a:cs typeface="Times New Roman" panose="02020603050405020304" pitchFamily="18" charset="0"/>
              </a:rPr>
              <a:t>Context-Awareness</a:t>
            </a:r>
            <a:endParaRPr lang="en-US" sz="2600"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Devices should be able to gather and respond to context (e.g., user location, time of day, temperature, user preferences). For example, a smart thermostat can adjust heating based on the time and presence of people.</a:t>
            </a:r>
          </a:p>
          <a:p>
            <a:pPr marL="0" indent="0" algn="just">
              <a:buNone/>
            </a:pPr>
            <a:r>
              <a:rPr lang="en-US" sz="2600" b="1" dirty="0">
                <a:solidFill>
                  <a:schemeClr val="accent2"/>
                </a:solidFill>
                <a:latin typeface="Times New Roman" panose="02020603050405020304" pitchFamily="18" charset="0"/>
                <a:cs typeface="Times New Roman" panose="02020603050405020304" pitchFamily="18" charset="0"/>
              </a:rPr>
              <a:t>Interoperability</a:t>
            </a:r>
            <a:endParaRPr lang="en-US" sz="2600"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Devices from different manufacturers and types should communicate and work together. Standards and protocols like </a:t>
            </a:r>
            <a:r>
              <a:rPr lang="en-US" sz="2600" b="1" dirty="0">
                <a:latin typeface="Times New Roman" panose="02020603050405020304" pitchFamily="18" charset="0"/>
                <a:cs typeface="Times New Roman" panose="02020603050405020304" pitchFamily="18" charset="0"/>
              </a:rPr>
              <a:t>Bluetooth, Wi-Fi, Zigbee, and MQTT</a:t>
            </a:r>
            <a:r>
              <a:rPr lang="en-US" sz="2600" dirty="0">
                <a:latin typeface="Times New Roman" panose="02020603050405020304" pitchFamily="18" charset="0"/>
                <a:cs typeface="Times New Roman" panose="02020603050405020304" pitchFamily="18" charset="0"/>
              </a:rPr>
              <a:t> ensure this compatibility.</a:t>
            </a:r>
          </a:p>
          <a:p>
            <a:pPr marL="0" indent="0" algn="just">
              <a:buNone/>
            </a:pPr>
            <a:r>
              <a:rPr lang="en-US" sz="2600" b="1" dirty="0">
                <a:solidFill>
                  <a:schemeClr val="accent2"/>
                </a:solidFill>
                <a:latin typeface="Times New Roman" panose="02020603050405020304" pitchFamily="18" charset="0"/>
                <a:cs typeface="Times New Roman" panose="02020603050405020304" pitchFamily="18" charset="0"/>
              </a:rPr>
              <a:t>Autonomous Computing</a:t>
            </a:r>
            <a:endParaRPr lang="en-US" sz="2600"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Pervasive devices often function independently with minimal human intervention, allowing automatic task execution. For example, an autonomous vacuum cleaner adapts its route based on the environment.</a:t>
            </a:r>
          </a:p>
          <a:p>
            <a:pPr marL="0" indent="0" algn="just">
              <a:buNone/>
            </a:pPr>
            <a:r>
              <a:rPr lang="en-US" sz="2600" b="1" dirty="0">
                <a:solidFill>
                  <a:schemeClr val="accent2"/>
                </a:solidFill>
                <a:latin typeface="Times New Roman" panose="02020603050405020304" pitchFamily="18" charset="0"/>
                <a:cs typeface="Times New Roman" panose="02020603050405020304" pitchFamily="18" charset="0"/>
              </a:rPr>
              <a:t>Security and Privacy</a:t>
            </a:r>
            <a:endParaRPr lang="en-US" sz="2600"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Given the distributed nature and personal data involved, pervasive systems require strong </a:t>
            </a:r>
            <a:r>
              <a:rPr lang="en-US" sz="2600" b="1" dirty="0">
                <a:latin typeface="Times New Roman" panose="02020603050405020304" pitchFamily="18" charset="0"/>
                <a:cs typeface="Times New Roman" panose="02020603050405020304" pitchFamily="18" charset="0"/>
              </a:rPr>
              <a:t>encryption, access control, and user consent mechanisms</a:t>
            </a:r>
            <a:r>
              <a:rPr lang="en-US" sz="2600" dirty="0">
                <a:latin typeface="Times New Roman" panose="02020603050405020304" pitchFamily="18" charset="0"/>
                <a:cs typeface="Times New Roman" panose="02020603050405020304" pitchFamily="18" charset="0"/>
              </a:rPr>
              <a:t> to protect sensitive information.</a:t>
            </a:r>
          </a:p>
          <a:p>
            <a:endParaRPr lang="en-IN" dirty="0"/>
          </a:p>
        </p:txBody>
      </p:sp>
    </p:spTree>
    <p:extLst>
      <p:ext uri="{BB962C8B-B14F-4D97-AF65-F5344CB8AC3E}">
        <p14:creationId xmlns:p14="http://schemas.microsoft.com/office/powerpoint/2010/main" val="4150919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58F26D-8EFD-113C-F5F2-87F2E14E4633}"/>
              </a:ext>
            </a:extLst>
          </p:cNvPr>
          <p:cNvSpPr>
            <a:spLocks noGrp="1"/>
          </p:cNvSpPr>
          <p:nvPr>
            <p:ph idx="1"/>
          </p:nvPr>
        </p:nvSpPr>
        <p:spPr>
          <a:xfrm>
            <a:off x="221063" y="371789"/>
            <a:ext cx="11746523" cy="6240026"/>
          </a:xfrm>
        </p:spPr>
        <p:txBody>
          <a:bodyPr>
            <a:normAutofit fontScale="92500" lnSpcReduction="10000"/>
          </a:bodyPr>
          <a:lstStyle/>
          <a:p>
            <a:pPr marL="0" indent="0" algn="just">
              <a:buNone/>
            </a:pPr>
            <a:r>
              <a:rPr lang="en-US" sz="2600" b="1" dirty="0">
                <a:solidFill>
                  <a:schemeClr val="accent2"/>
                </a:solidFill>
                <a:latin typeface="Times New Roman" panose="02020603050405020304" pitchFamily="18" charset="0"/>
                <a:cs typeface="Times New Roman" panose="02020603050405020304" pitchFamily="18" charset="0"/>
              </a:rPr>
              <a:t>Scalability</a:t>
            </a:r>
            <a:endParaRPr lang="en-US" sz="2600"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system should be able to handle a growing number of devices or interactions efficiently without degradation in performance. Cloud-based solutions and edge computing are often employed to manage large-scale pervasive networks.</a:t>
            </a:r>
          </a:p>
          <a:p>
            <a:pPr marL="0" indent="0" algn="just">
              <a:buNone/>
            </a:pPr>
            <a:r>
              <a:rPr lang="en-US" sz="2600" b="1" dirty="0">
                <a:solidFill>
                  <a:schemeClr val="accent2"/>
                </a:solidFill>
                <a:latin typeface="Times New Roman" panose="02020603050405020304" pitchFamily="18" charset="0"/>
                <a:cs typeface="Times New Roman" panose="02020603050405020304" pitchFamily="18" charset="0"/>
              </a:rPr>
              <a:t>Energy Efficiency</a:t>
            </a:r>
            <a:endParaRPr lang="en-US" sz="2600"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Devices need to operate continuously, often on limited power sources (e.g., battery-powered wearables or IoT sensors). Optimizing energy consumption through efficient hardware and protocols is crucial.</a:t>
            </a:r>
          </a:p>
          <a:p>
            <a:pPr marL="0" indent="0" algn="just">
              <a:buNone/>
            </a:pPr>
            <a:r>
              <a:rPr lang="en-US" sz="2600" b="1" dirty="0">
                <a:solidFill>
                  <a:schemeClr val="accent2"/>
                </a:solidFill>
                <a:latin typeface="Times New Roman" panose="02020603050405020304" pitchFamily="18" charset="0"/>
                <a:cs typeface="Times New Roman" panose="02020603050405020304" pitchFamily="18" charset="0"/>
              </a:rPr>
              <a:t>User Interface and Interaction</a:t>
            </a:r>
            <a:endParaRPr lang="en-US" sz="2600"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Pervasive devices should allow for natural interactions, which could include voice, gesture, or even no interaction at all, with the system making decisions automatically based on context.</a:t>
            </a:r>
          </a:p>
          <a:p>
            <a:pPr marL="0" indent="0" algn="just">
              <a:buNone/>
            </a:pPr>
            <a:r>
              <a:rPr lang="en-US" sz="2600" b="1" dirty="0">
                <a:solidFill>
                  <a:schemeClr val="accent2"/>
                </a:solidFill>
                <a:latin typeface="Times New Roman" panose="02020603050405020304" pitchFamily="18" charset="0"/>
                <a:cs typeface="Times New Roman" panose="02020603050405020304" pitchFamily="18" charset="0"/>
              </a:rPr>
              <a:t>Seamless Integration</a:t>
            </a:r>
            <a:endParaRPr lang="en-US" sz="2600"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Devices must seamlessly blend into the user’s environment, often requiring no explicit attention or interaction. This is particularly important in environments like smart homes or healthcare systems.</a:t>
            </a:r>
          </a:p>
          <a:p>
            <a:endParaRPr lang="en-IN" dirty="0"/>
          </a:p>
        </p:txBody>
      </p:sp>
    </p:spTree>
    <p:extLst>
      <p:ext uri="{BB962C8B-B14F-4D97-AF65-F5344CB8AC3E}">
        <p14:creationId xmlns:p14="http://schemas.microsoft.com/office/powerpoint/2010/main" val="4194522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8D395-AAD0-2BCB-981C-2D1A396DAF14}"/>
              </a:ext>
            </a:extLst>
          </p:cNvPr>
          <p:cNvSpPr>
            <a:spLocks noGrp="1"/>
          </p:cNvSpPr>
          <p:nvPr>
            <p:ph type="title"/>
          </p:nvPr>
        </p:nvSpPr>
        <p:spPr>
          <a:xfrm>
            <a:off x="285541" y="232246"/>
            <a:ext cx="10515600" cy="448791"/>
          </a:xfrm>
        </p:spPr>
        <p:txBody>
          <a:bodyPr>
            <a:normAutofit fontScale="90000"/>
          </a:bodyPr>
          <a:lstStyle/>
          <a:p>
            <a:r>
              <a:rPr lang="en-IN" b="1" dirty="0">
                <a:solidFill>
                  <a:schemeClr val="accent2"/>
                </a:solidFill>
              </a:rPr>
              <a:t>Smart sensors</a:t>
            </a:r>
          </a:p>
        </p:txBody>
      </p:sp>
      <p:sp>
        <p:nvSpPr>
          <p:cNvPr id="3" name="Content Placeholder 2">
            <a:extLst>
              <a:ext uri="{FF2B5EF4-FFF2-40B4-BE49-F238E27FC236}">
                <a16:creationId xmlns:a16="http://schemas.microsoft.com/office/drawing/2014/main" id="{90813073-F5FF-5CD1-D5A8-785E2E7A78DB}"/>
              </a:ext>
            </a:extLst>
          </p:cNvPr>
          <p:cNvSpPr>
            <a:spLocks noGrp="1"/>
          </p:cNvSpPr>
          <p:nvPr>
            <p:ph idx="1"/>
          </p:nvPr>
        </p:nvSpPr>
        <p:spPr>
          <a:xfrm>
            <a:off x="196331" y="1368414"/>
            <a:ext cx="11568205" cy="5131934"/>
          </a:xfrm>
        </p:spPr>
        <p:txBody>
          <a:bodyPr>
            <a:normAutofit/>
          </a:bodyPr>
          <a:lstStyle/>
          <a:p>
            <a:pPr algn="just">
              <a:lnSpc>
                <a:spcPct val="200000"/>
              </a:lnSpc>
            </a:pPr>
            <a:r>
              <a:rPr lang="en-US" sz="2400" dirty="0">
                <a:latin typeface="Times New Roman" panose="02020603050405020304" pitchFamily="18" charset="0"/>
                <a:cs typeface="Times New Roman" panose="02020603050405020304" pitchFamily="18" charset="0"/>
              </a:rPr>
              <a:t>Smart sensors play a vital role in pervasive computing systems, where they function as the eyes and ears of the system, collecting and processing data from the environment. </a:t>
            </a:r>
          </a:p>
          <a:p>
            <a:pPr algn="just">
              <a:lnSpc>
                <a:spcPct val="200000"/>
              </a:lnSpc>
            </a:pPr>
            <a:r>
              <a:rPr lang="en-US" sz="2400" dirty="0">
                <a:latin typeface="Times New Roman" panose="02020603050405020304" pitchFamily="18" charset="0"/>
                <a:cs typeface="Times New Roman" panose="02020603050405020304" pitchFamily="18" charset="0"/>
              </a:rPr>
              <a:t>Smart sensors go beyond traditional sensors by incorporating processing capabilities, communication interfaces, and sometimes even decision-making logic, enabling them to operate autonomously within pervasive environments.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512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D29445-BC5F-8A7F-C934-5500C7CB0C86}"/>
              </a:ext>
            </a:extLst>
          </p:cNvPr>
          <p:cNvPicPr>
            <a:picLocks noChangeAspect="1"/>
          </p:cNvPicPr>
          <p:nvPr/>
        </p:nvPicPr>
        <p:blipFill>
          <a:blip r:embed="rId2"/>
          <a:srcRect b="7547"/>
          <a:stretch/>
        </p:blipFill>
        <p:spPr>
          <a:xfrm>
            <a:off x="992459" y="289932"/>
            <a:ext cx="9500839" cy="6077413"/>
          </a:xfrm>
          <a:prstGeom prst="rect">
            <a:avLst/>
          </a:prstGeom>
        </p:spPr>
      </p:pic>
    </p:spTree>
    <p:extLst>
      <p:ext uri="{BB962C8B-B14F-4D97-AF65-F5344CB8AC3E}">
        <p14:creationId xmlns:p14="http://schemas.microsoft.com/office/powerpoint/2010/main" val="39182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gital smart sensors for OEM and IoT applications">
            <a:extLst>
              <a:ext uri="{FF2B5EF4-FFF2-40B4-BE49-F238E27FC236}">
                <a16:creationId xmlns:a16="http://schemas.microsoft.com/office/drawing/2014/main" id="{573468BD-8398-B044-DDBE-7B7832C69E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10" y="320041"/>
            <a:ext cx="10618470" cy="5955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60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1DBA-E550-7117-085B-0CEF9EDD5ADE}"/>
              </a:ext>
            </a:extLst>
          </p:cNvPr>
          <p:cNvSpPr>
            <a:spLocks noGrp="1"/>
          </p:cNvSpPr>
          <p:nvPr>
            <p:ph type="title"/>
          </p:nvPr>
        </p:nvSpPr>
        <p:spPr>
          <a:xfrm>
            <a:off x="140677" y="93820"/>
            <a:ext cx="11706330" cy="1325563"/>
          </a:xfrm>
        </p:spPr>
        <p:txBody>
          <a:bodyPr/>
          <a:lstStyle/>
          <a:p>
            <a:r>
              <a:rPr lang="en-US" b="1" dirty="0">
                <a:solidFill>
                  <a:schemeClr val="accent2"/>
                </a:solidFill>
              </a:rPr>
              <a:t>Key Characteristics of Smart Sensors in Pervasive Computing</a:t>
            </a:r>
            <a:endParaRPr lang="en-IN" b="1" dirty="0">
              <a:solidFill>
                <a:schemeClr val="accent2"/>
              </a:solidFill>
            </a:endParaRPr>
          </a:p>
        </p:txBody>
      </p:sp>
      <p:sp>
        <p:nvSpPr>
          <p:cNvPr id="3" name="Content Placeholder 2">
            <a:extLst>
              <a:ext uri="{FF2B5EF4-FFF2-40B4-BE49-F238E27FC236}">
                <a16:creationId xmlns:a16="http://schemas.microsoft.com/office/drawing/2014/main" id="{17884CA7-A946-9849-8433-6D61F8C6D41C}"/>
              </a:ext>
            </a:extLst>
          </p:cNvPr>
          <p:cNvSpPr>
            <a:spLocks noGrp="1"/>
          </p:cNvSpPr>
          <p:nvPr>
            <p:ph idx="1"/>
          </p:nvPr>
        </p:nvSpPr>
        <p:spPr>
          <a:xfrm>
            <a:off x="140677" y="1531555"/>
            <a:ext cx="11796765" cy="5232625"/>
          </a:xfrm>
        </p:spPr>
        <p:txBody>
          <a:bodyPr>
            <a:normAutofit fontScale="92500" lnSpcReduction="20000"/>
          </a:bodyPr>
          <a:lstStyle/>
          <a:p>
            <a:pPr marL="0" indent="0" algn="just">
              <a:buNone/>
            </a:pPr>
            <a:r>
              <a:rPr lang="en-IN" sz="2600" b="1" dirty="0">
                <a:solidFill>
                  <a:schemeClr val="accent1"/>
                </a:solidFill>
                <a:latin typeface="Times New Roman" panose="02020603050405020304" pitchFamily="18" charset="0"/>
                <a:cs typeface="Times New Roman" panose="02020603050405020304" pitchFamily="18" charset="0"/>
              </a:rPr>
              <a:t>Sensing and Data Acquisition</a:t>
            </a:r>
            <a:endParaRPr lang="en-IN" sz="2600"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Smart sensors detect physical, chemical, or biological changes in the environment and convert them into digital signals. Common types of sensors include:</a:t>
            </a:r>
          </a:p>
          <a:p>
            <a:pPr marL="742950" lvl="1" indent="-285750" algn="just">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Temperature sensors</a:t>
            </a:r>
            <a:r>
              <a:rPr lang="en-IN" sz="2600" dirty="0">
                <a:latin typeface="Times New Roman" panose="02020603050405020304" pitchFamily="18" charset="0"/>
                <a:cs typeface="Times New Roman" panose="02020603050405020304" pitchFamily="18" charset="0"/>
              </a:rPr>
              <a:t> (e.g., in HVAC systems)</a:t>
            </a:r>
          </a:p>
          <a:p>
            <a:pPr marL="742950" lvl="1" indent="-285750" algn="just">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Motion sensors</a:t>
            </a:r>
            <a:r>
              <a:rPr lang="en-IN" sz="2600" dirty="0">
                <a:latin typeface="Times New Roman" panose="02020603050405020304" pitchFamily="18" charset="0"/>
                <a:cs typeface="Times New Roman" panose="02020603050405020304" pitchFamily="18" charset="0"/>
              </a:rPr>
              <a:t> (e.g., in security systems or automated lighting)</a:t>
            </a:r>
          </a:p>
          <a:p>
            <a:pPr marL="742950" lvl="1" indent="-285750" algn="just">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Light sensors</a:t>
            </a:r>
            <a:r>
              <a:rPr lang="en-IN" sz="2600" dirty="0">
                <a:latin typeface="Times New Roman" panose="02020603050405020304" pitchFamily="18" charset="0"/>
                <a:cs typeface="Times New Roman" panose="02020603050405020304" pitchFamily="18" charset="0"/>
              </a:rPr>
              <a:t> (e.g., for smart street lighting)</a:t>
            </a:r>
          </a:p>
          <a:p>
            <a:pPr marL="742950" lvl="1" indent="-285750" algn="just">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Pressure sensors</a:t>
            </a:r>
            <a:r>
              <a:rPr lang="en-IN" sz="2600" dirty="0">
                <a:latin typeface="Times New Roman" panose="02020603050405020304" pitchFamily="18" charset="0"/>
                <a:cs typeface="Times New Roman" panose="02020603050405020304" pitchFamily="18" charset="0"/>
              </a:rPr>
              <a:t> (e.g., for health monitoring or industrial systems)</a:t>
            </a:r>
          </a:p>
          <a:p>
            <a:pPr marL="742950" lvl="1" indent="-285750" algn="just">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Environmental sensors</a:t>
            </a:r>
            <a:r>
              <a:rPr lang="en-IN" sz="2600" dirty="0">
                <a:latin typeface="Times New Roman" panose="02020603050405020304" pitchFamily="18" charset="0"/>
                <a:cs typeface="Times New Roman" panose="02020603050405020304" pitchFamily="18" charset="0"/>
              </a:rPr>
              <a:t> (e.g., humidity, pollution monitoring)</a:t>
            </a:r>
          </a:p>
          <a:p>
            <a:pPr marL="0" indent="0" algn="just">
              <a:buNone/>
            </a:pPr>
            <a:r>
              <a:rPr lang="en-US" sz="2600" b="1" dirty="0">
                <a:solidFill>
                  <a:schemeClr val="accent1"/>
                </a:solidFill>
                <a:latin typeface="Times New Roman" panose="02020603050405020304" pitchFamily="18" charset="0"/>
                <a:cs typeface="Times New Roman" panose="02020603050405020304" pitchFamily="18" charset="0"/>
              </a:rPr>
              <a:t>Embedded Processing</a:t>
            </a:r>
            <a:endParaRPr lang="en-US" sz="2600"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 smart sensor can pre-process the data it collects before transmitting it, reducing the amount of raw data sent to centralized systems. This processing can include:</a:t>
            </a:r>
          </a:p>
          <a:p>
            <a:pPr marL="742950" lvl="1" indent="-285750"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Noise filtering:</a:t>
            </a:r>
            <a:r>
              <a:rPr lang="en-US" sz="2600" dirty="0">
                <a:latin typeface="Times New Roman" panose="02020603050405020304" pitchFamily="18" charset="0"/>
                <a:cs typeface="Times New Roman" panose="02020603050405020304" pitchFamily="18" charset="0"/>
              </a:rPr>
              <a:t> Reducing erroneous data.</a:t>
            </a:r>
          </a:p>
          <a:p>
            <a:pPr marL="742950" lvl="1" indent="-285750"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Data aggregation:</a:t>
            </a:r>
            <a:r>
              <a:rPr lang="en-US" sz="2600" dirty="0">
                <a:latin typeface="Times New Roman" panose="02020603050405020304" pitchFamily="18" charset="0"/>
                <a:cs typeface="Times New Roman" panose="02020603050405020304" pitchFamily="18" charset="0"/>
              </a:rPr>
              <a:t> Summarizing or averaging multiple readings.</a:t>
            </a:r>
          </a:p>
          <a:p>
            <a:pPr marL="742950" lvl="1" indent="-285750"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Feature extraction:</a:t>
            </a:r>
            <a:r>
              <a:rPr lang="en-US" sz="2600" dirty="0">
                <a:latin typeface="Times New Roman" panose="02020603050405020304" pitchFamily="18" charset="0"/>
                <a:cs typeface="Times New Roman" panose="02020603050405020304" pitchFamily="18" charset="0"/>
              </a:rPr>
              <a:t> Identifying key characteristics of the data, such as peaks in pressure readings or motion detection patterns.</a:t>
            </a:r>
          </a:p>
          <a:p>
            <a:endParaRPr lang="en-IN" dirty="0"/>
          </a:p>
        </p:txBody>
      </p:sp>
    </p:spTree>
    <p:extLst>
      <p:ext uri="{BB962C8B-B14F-4D97-AF65-F5344CB8AC3E}">
        <p14:creationId xmlns:p14="http://schemas.microsoft.com/office/powerpoint/2010/main" val="4249390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782CD-E25A-CB2F-7E11-C746463510F2}"/>
              </a:ext>
            </a:extLst>
          </p:cNvPr>
          <p:cNvSpPr>
            <a:spLocks noGrp="1"/>
          </p:cNvSpPr>
          <p:nvPr>
            <p:ph idx="1"/>
          </p:nvPr>
        </p:nvSpPr>
        <p:spPr>
          <a:xfrm>
            <a:off x="221065" y="211014"/>
            <a:ext cx="11756570" cy="6430945"/>
          </a:xfrm>
        </p:spPr>
        <p:txBody>
          <a:bodyPr>
            <a:normAutofit fontScale="85000" lnSpcReduction="20000"/>
          </a:bodyPr>
          <a:lstStyle/>
          <a:p>
            <a:pPr marL="0" indent="0" algn="just">
              <a:buNone/>
            </a:pPr>
            <a:r>
              <a:rPr lang="en-US" b="1" dirty="0">
                <a:solidFill>
                  <a:schemeClr val="accent1"/>
                </a:solidFill>
                <a:latin typeface="Times New Roman" panose="02020603050405020304" pitchFamily="18" charset="0"/>
                <a:cs typeface="Times New Roman" panose="02020603050405020304" pitchFamily="18" charset="0"/>
              </a:rPr>
              <a:t>Communication Capabilities</a:t>
            </a:r>
            <a:endParaRPr lang="en-US"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Smart sensors are designed to communicate with other devices or systems using wireless protocols such as:</a:t>
            </a:r>
          </a:p>
          <a:p>
            <a:pPr marL="742950" lvl="1" indent="-28575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Wi-Fi, Bluetooth, Zigbee, </a:t>
            </a:r>
            <a:r>
              <a:rPr lang="en-US" sz="2800" b="1" dirty="0" err="1">
                <a:latin typeface="Times New Roman" panose="02020603050405020304" pitchFamily="18" charset="0"/>
                <a:cs typeface="Times New Roman" panose="02020603050405020304" pitchFamily="18" charset="0"/>
              </a:rPr>
              <a:t>LoRaWAN</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For different use cases depending on power requirements, distance, and bandwidth.</a:t>
            </a:r>
          </a:p>
          <a:p>
            <a:pPr marL="742950" lvl="1" indent="-28575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MQTT, CoAP, HTTP:</a:t>
            </a:r>
            <a:r>
              <a:rPr lang="en-US" sz="2800" dirty="0">
                <a:latin typeface="Times New Roman" panose="02020603050405020304" pitchFamily="18" charset="0"/>
                <a:cs typeface="Times New Roman" panose="02020603050405020304" pitchFamily="18" charset="0"/>
              </a:rPr>
              <a:t> Lightweight protocols for efficient communication, especially in IoT systems.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Sensors can communicate with a central server, gateway, or other devices in a distributed network (e.g., a smart home hub or industrial gateway).</a:t>
            </a:r>
          </a:p>
          <a:p>
            <a:pPr marL="0" indent="0" algn="just">
              <a:buNone/>
            </a:pPr>
            <a:r>
              <a:rPr lang="en-US" b="1" dirty="0">
                <a:solidFill>
                  <a:schemeClr val="accent1"/>
                </a:solidFill>
                <a:latin typeface="Times New Roman" panose="02020603050405020304" pitchFamily="18" charset="0"/>
                <a:cs typeface="Times New Roman" panose="02020603050405020304" pitchFamily="18" charset="0"/>
              </a:rPr>
              <a:t>Context-Awareness</a:t>
            </a:r>
            <a:endParaRPr lang="en-US"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Smart sensors can gather and respond to environmental context. For example, a sensor in a smart street lighting system can detect the ambient light level and automatically dim or brighten the lights based on the time of day or weather conditions.</a:t>
            </a:r>
          </a:p>
          <a:p>
            <a:pPr marL="0" indent="0" algn="just">
              <a:buNone/>
            </a:pPr>
            <a:r>
              <a:rPr lang="en-US" b="1" dirty="0">
                <a:solidFill>
                  <a:schemeClr val="accent1"/>
                </a:solidFill>
                <a:latin typeface="Times New Roman" panose="02020603050405020304" pitchFamily="18" charset="0"/>
                <a:cs typeface="Times New Roman" panose="02020603050405020304" pitchFamily="18" charset="0"/>
              </a:rPr>
              <a:t>Autonomy and Decision-Making</a:t>
            </a:r>
            <a:endParaRPr lang="en-US"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Some smart sensors are equipped with onboard intelligence that allows them to make local decisions. For example:</a:t>
            </a:r>
          </a:p>
          <a:p>
            <a:pPr marL="742950" lvl="1" indent="-28575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Motion sensors</a:t>
            </a:r>
            <a:r>
              <a:rPr lang="en-US" sz="2800" dirty="0">
                <a:latin typeface="Times New Roman" panose="02020603050405020304" pitchFamily="18" charset="0"/>
                <a:cs typeface="Times New Roman" panose="02020603050405020304" pitchFamily="18" charset="0"/>
              </a:rPr>
              <a:t> in a smart building could trigger alarms or lighting adjustments without needing input from a centralized system.</a:t>
            </a:r>
          </a:p>
          <a:p>
            <a:pPr marL="742950" lvl="1" indent="-285750" algn="jus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Health sensors</a:t>
            </a:r>
            <a:r>
              <a:rPr lang="en-US" sz="2800" dirty="0">
                <a:latin typeface="Times New Roman" panose="02020603050405020304" pitchFamily="18" charset="0"/>
                <a:cs typeface="Times New Roman" panose="02020603050405020304" pitchFamily="18" charset="0"/>
              </a:rPr>
              <a:t> worn by patients can detect abnormal heart rates and alert healthcare providers immediately.</a:t>
            </a:r>
          </a:p>
          <a:p>
            <a:endParaRPr lang="en-IN" dirty="0"/>
          </a:p>
        </p:txBody>
      </p:sp>
    </p:spTree>
    <p:extLst>
      <p:ext uri="{BB962C8B-B14F-4D97-AF65-F5344CB8AC3E}">
        <p14:creationId xmlns:p14="http://schemas.microsoft.com/office/powerpoint/2010/main" val="1942831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2180C-1D5C-11F7-309C-1CE0C2DA455E}"/>
              </a:ext>
            </a:extLst>
          </p:cNvPr>
          <p:cNvSpPr>
            <a:spLocks noGrp="1"/>
          </p:cNvSpPr>
          <p:nvPr>
            <p:ph idx="1"/>
          </p:nvPr>
        </p:nvSpPr>
        <p:spPr>
          <a:xfrm>
            <a:off x="241159" y="190919"/>
            <a:ext cx="11726427" cy="5986044"/>
          </a:xfrm>
        </p:spPr>
        <p:txBody>
          <a:bodyPr/>
          <a:lstStyle/>
          <a:p>
            <a:pPr marL="0" indent="0" algn="just">
              <a:buNone/>
            </a:pPr>
            <a:r>
              <a:rPr lang="en-US" sz="2400" b="1" dirty="0">
                <a:solidFill>
                  <a:schemeClr val="accent1"/>
                </a:solidFill>
                <a:latin typeface="Times New Roman" panose="02020603050405020304" pitchFamily="18" charset="0"/>
                <a:cs typeface="Times New Roman" panose="02020603050405020304" pitchFamily="18" charset="0"/>
              </a:rPr>
              <a:t>Energy Efficiency</a:t>
            </a:r>
            <a:endParaRPr lang="en-US" sz="2400"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Smart sensors are often deployed in environments where energy resources are limited, such as battery-powered IoT devices. To conserve energy:</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Low-power processors</a:t>
            </a:r>
            <a:r>
              <a:rPr lang="en-US" dirty="0">
                <a:latin typeface="Times New Roman" panose="02020603050405020304" pitchFamily="18" charset="0"/>
                <a:cs typeface="Times New Roman" panose="02020603050405020304" pitchFamily="18" charset="0"/>
              </a:rPr>
              <a:t> are used to reduce energy consumption.</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Sleep modes</a:t>
            </a:r>
            <a:r>
              <a:rPr lang="en-US" dirty="0">
                <a:latin typeface="Times New Roman" panose="02020603050405020304" pitchFamily="18" charset="0"/>
                <a:cs typeface="Times New Roman" panose="02020603050405020304" pitchFamily="18" charset="0"/>
              </a:rPr>
              <a:t> are employed, where sensors activate only when needed (e.g., motion detection triggering activity).</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Energy harvesting</a:t>
            </a:r>
            <a:r>
              <a:rPr lang="en-US" dirty="0">
                <a:latin typeface="Times New Roman" panose="02020603050405020304" pitchFamily="18" charset="0"/>
                <a:cs typeface="Times New Roman" panose="02020603050405020304" pitchFamily="18" charset="0"/>
              </a:rPr>
              <a:t> techniques (e.g., solar, thermal, or kinetic energy) may be employed in some devices to extend battery life or reduce dependency on external power sources.</a:t>
            </a:r>
          </a:p>
          <a:p>
            <a:pPr marL="0" indent="0" algn="just">
              <a:buNone/>
            </a:pPr>
            <a:r>
              <a:rPr lang="en-US" sz="2400" b="1" dirty="0">
                <a:solidFill>
                  <a:schemeClr val="accent1"/>
                </a:solidFill>
                <a:latin typeface="Times New Roman" panose="02020603050405020304" pitchFamily="18" charset="0"/>
                <a:cs typeface="Times New Roman" panose="02020603050405020304" pitchFamily="18" charset="0"/>
              </a:rPr>
              <a:t>Self-Diagnostics and Calibration</a:t>
            </a:r>
            <a:endParaRPr lang="en-US" sz="2400"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Smart sensors often come with self-calibration and self-diagnostic features to ensure accurate operation over time. They can automatically detect faults or errors in their readings and adjust themselves accordingly or notify the user/system of potential issues.</a:t>
            </a:r>
          </a:p>
          <a:p>
            <a:endParaRPr lang="en-IN" dirty="0"/>
          </a:p>
        </p:txBody>
      </p:sp>
    </p:spTree>
    <p:extLst>
      <p:ext uri="{BB962C8B-B14F-4D97-AF65-F5344CB8AC3E}">
        <p14:creationId xmlns:p14="http://schemas.microsoft.com/office/powerpoint/2010/main" val="3387432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814D-B2DE-D974-AE9B-C1EF7FA4E642}"/>
              </a:ext>
            </a:extLst>
          </p:cNvPr>
          <p:cNvSpPr>
            <a:spLocks noGrp="1"/>
          </p:cNvSpPr>
          <p:nvPr>
            <p:ph type="title"/>
          </p:nvPr>
        </p:nvSpPr>
        <p:spPr>
          <a:xfrm>
            <a:off x="185058" y="182004"/>
            <a:ext cx="11762432" cy="499033"/>
          </a:xfrm>
        </p:spPr>
        <p:txBody>
          <a:bodyPr>
            <a:normAutofit fontScale="90000"/>
          </a:bodyPr>
          <a:lstStyle/>
          <a:p>
            <a:r>
              <a:rPr lang="en-US" b="1" dirty="0">
                <a:solidFill>
                  <a:schemeClr val="accent2"/>
                </a:solidFill>
              </a:rPr>
              <a:t>Types of Smart Sensors Used in Pervasive Computing</a:t>
            </a:r>
            <a:endParaRPr lang="en-IN" b="1" dirty="0">
              <a:solidFill>
                <a:schemeClr val="accent2"/>
              </a:solidFill>
            </a:endParaRPr>
          </a:p>
        </p:txBody>
      </p:sp>
      <p:sp>
        <p:nvSpPr>
          <p:cNvPr id="3" name="Content Placeholder 2">
            <a:extLst>
              <a:ext uri="{FF2B5EF4-FFF2-40B4-BE49-F238E27FC236}">
                <a16:creationId xmlns:a16="http://schemas.microsoft.com/office/drawing/2014/main" id="{E5EDC971-3364-EA7C-C3FB-F83D8B1841B7}"/>
              </a:ext>
            </a:extLst>
          </p:cNvPr>
          <p:cNvSpPr>
            <a:spLocks noGrp="1"/>
          </p:cNvSpPr>
          <p:nvPr>
            <p:ph idx="1"/>
          </p:nvPr>
        </p:nvSpPr>
        <p:spPr>
          <a:xfrm>
            <a:off x="291403" y="1055077"/>
            <a:ext cx="11656087" cy="5121886"/>
          </a:xfrm>
        </p:spPr>
        <p:txBody>
          <a:bodyPr>
            <a:normAutofit/>
          </a:bodyPr>
          <a:lstStyle/>
          <a:p>
            <a:pPr marL="0" indent="0" algn="just">
              <a:buNone/>
            </a:pPr>
            <a:r>
              <a:rPr lang="en-US" sz="2400" b="1" dirty="0">
                <a:solidFill>
                  <a:schemeClr val="accent1"/>
                </a:solidFill>
                <a:latin typeface="Times New Roman" panose="02020603050405020304" pitchFamily="18" charset="0"/>
                <a:cs typeface="Times New Roman" panose="02020603050405020304" pitchFamily="18" charset="0"/>
              </a:rPr>
              <a:t>Environmental Sensors</a:t>
            </a:r>
            <a:endParaRPr lang="en-US" sz="2400"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Air Quality Sensors:</a:t>
            </a:r>
            <a:r>
              <a:rPr lang="en-US" sz="2400" dirty="0">
                <a:latin typeface="Times New Roman" panose="02020603050405020304" pitchFamily="18" charset="0"/>
                <a:cs typeface="Times New Roman" panose="02020603050405020304" pitchFamily="18" charset="0"/>
              </a:rPr>
              <a:t> Measure pollutants like CO2, CO, and particulate matter in smart cities to improve air quality.</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Temperature and Humidity Sensors:</a:t>
            </a:r>
            <a:r>
              <a:rPr lang="en-US" sz="2400" dirty="0">
                <a:latin typeface="Times New Roman" panose="02020603050405020304" pitchFamily="18" charset="0"/>
                <a:cs typeface="Times New Roman" panose="02020603050405020304" pitchFamily="18" charset="0"/>
              </a:rPr>
              <a:t> Used in smart homes and agriculture for climate control and crop management.</a:t>
            </a:r>
          </a:p>
          <a:p>
            <a:pPr marL="0" indent="0" algn="just">
              <a:buNone/>
            </a:pPr>
            <a:r>
              <a:rPr lang="en-US" sz="2400" b="1" dirty="0">
                <a:solidFill>
                  <a:schemeClr val="accent1"/>
                </a:solidFill>
                <a:latin typeface="Times New Roman" panose="02020603050405020304" pitchFamily="18" charset="0"/>
                <a:cs typeface="Times New Roman" panose="02020603050405020304" pitchFamily="18" charset="0"/>
              </a:rPr>
              <a:t>Biometric Sensors</a:t>
            </a:r>
            <a:endParaRPr lang="en-US" sz="2400"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Heart Rate Monitors:</a:t>
            </a:r>
            <a:r>
              <a:rPr lang="en-US" sz="2400" dirty="0">
                <a:latin typeface="Times New Roman" panose="02020603050405020304" pitchFamily="18" charset="0"/>
                <a:cs typeface="Times New Roman" panose="02020603050405020304" pitchFamily="18" charset="0"/>
              </a:rPr>
              <a:t> Incorporated in wearable devices like fitness trackers to monitor users’ health in real-time.</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Glucose Sensors:</a:t>
            </a:r>
            <a:r>
              <a:rPr lang="en-US" sz="2400" dirty="0">
                <a:latin typeface="Times New Roman" panose="02020603050405020304" pitchFamily="18" charset="0"/>
                <a:cs typeface="Times New Roman" panose="02020603050405020304" pitchFamily="18" charset="0"/>
              </a:rPr>
              <a:t> Used for continuous glucose monitoring in diabetic patients, providing real-time feedback for health management.</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EEG and ECG Sensors:</a:t>
            </a:r>
            <a:r>
              <a:rPr lang="en-US" sz="2400" dirty="0">
                <a:latin typeface="Times New Roman" panose="02020603050405020304" pitchFamily="18" charset="0"/>
                <a:cs typeface="Times New Roman" panose="02020603050405020304" pitchFamily="18" charset="0"/>
              </a:rPr>
              <a:t> Used in healthcare for monitoring brain and heart activity remotely.</a:t>
            </a:r>
          </a:p>
          <a:p>
            <a:endParaRPr lang="en-IN" dirty="0"/>
          </a:p>
        </p:txBody>
      </p:sp>
    </p:spTree>
    <p:extLst>
      <p:ext uri="{BB962C8B-B14F-4D97-AF65-F5344CB8AC3E}">
        <p14:creationId xmlns:p14="http://schemas.microsoft.com/office/powerpoint/2010/main" val="402158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4A7B60-2BEE-E97F-6EEC-BB6314F60D6A}"/>
              </a:ext>
            </a:extLst>
          </p:cNvPr>
          <p:cNvSpPr>
            <a:spLocks noGrp="1"/>
          </p:cNvSpPr>
          <p:nvPr>
            <p:ph idx="1"/>
          </p:nvPr>
        </p:nvSpPr>
        <p:spPr>
          <a:xfrm>
            <a:off x="261257" y="170822"/>
            <a:ext cx="11716378" cy="6250075"/>
          </a:xfrm>
        </p:spPr>
        <p:txBody>
          <a:bodyPr>
            <a:normAutofit fontScale="92500" lnSpcReduction="10000"/>
          </a:bodyPr>
          <a:lstStyle/>
          <a:p>
            <a:pPr marL="0" indent="0" algn="just">
              <a:buNone/>
            </a:pPr>
            <a:r>
              <a:rPr lang="en-US" sz="2600" b="1" dirty="0">
                <a:solidFill>
                  <a:schemeClr val="accent1"/>
                </a:solidFill>
                <a:latin typeface="Times New Roman" panose="02020603050405020304" pitchFamily="18" charset="0"/>
                <a:cs typeface="Times New Roman" panose="02020603050405020304" pitchFamily="18" charset="0"/>
              </a:rPr>
              <a:t>Proximity and Motion Sensors</a:t>
            </a:r>
            <a:endParaRPr lang="en-US" sz="2600"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Infrared Sensors:</a:t>
            </a:r>
            <a:r>
              <a:rPr lang="en-US" sz="2600" dirty="0">
                <a:latin typeface="Times New Roman" panose="02020603050405020304" pitchFamily="18" charset="0"/>
                <a:cs typeface="Times New Roman" panose="02020603050405020304" pitchFamily="18" charset="0"/>
              </a:rPr>
              <a:t> Used for motion detection in security systems, automated lighting, and HVAC systems.</a:t>
            </a:r>
          </a:p>
          <a:p>
            <a:pPr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Ultrasonic Sensors:</a:t>
            </a:r>
            <a:r>
              <a:rPr lang="en-US" sz="2600" dirty="0">
                <a:latin typeface="Times New Roman" panose="02020603050405020304" pitchFamily="18" charset="0"/>
                <a:cs typeface="Times New Roman" panose="02020603050405020304" pitchFamily="18" charset="0"/>
              </a:rPr>
              <a:t> Detect nearby objects, used in parking assistance or robotics for obstacle detection.</a:t>
            </a:r>
          </a:p>
          <a:p>
            <a:pPr marL="0" indent="0" algn="just">
              <a:buNone/>
            </a:pPr>
            <a:r>
              <a:rPr lang="en-US" sz="2600" b="1" dirty="0">
                <a:solidFill>
                  <a:schemeClr val="accent1"/>
                </a:solidFill>
                <a:latin typeface="Times New Roman" panose="02020603050405020304" pitchFamily="18" charset="0"/>
                <a:cs typeface="Times New Roman" panose="02020603050405020304" pitchFamily="18" charset="0"/>
              </a:rPr>
              <a:t>Optical and Imaging Sensors</a:t>
            </a:r>
            <a:endParaRPr lang="en-US" sz="2600"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Cameras and Optical Sensors:</a:t>
            </a:r>
            <a:r>
              <a:rPr lang="en-US" sz="2600" dirty="0">
                <a:latin typeface="Times New Roman" panose="02020603050405020304" pitchFamily="18" charset="0"/>
                <a:cs typeface="Times New Roman" panose="02020603050405020304" pitchFamily="18" charset="0"/>
              </a:rPr>
              <a:t> Used in surveillance systems or smart vehicles for obstacle detection, facial recognition, and traffic monitoring.</a:t>
            </a:r>
          </a:p>
          <a:p>
            <a:pPr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LIDAR Sensors:</a:t>
            </a:r>
            <a:r>
              <a:rPr lang="en-US" sz="2600" dirty="0">
                <a:latin typeface="Times New Roman" panose="02020603050405020304" pitchFamily="18" charset="0"/>
                <a:cs typeface="Times New Roman" panose="02020603050405020304" pitchFamily="18" charset="0"/>
              </a:rPr>
              <a:t> Used in autonomous vehicles and drones to map the environment in 3D for navigation and obstacle avoidance.</a:t>
            </a:r>
          </a:p>
          <a:p>
            <a:pPr marL="0" indent="0" algn="just">
              <a:buNone/>
            </a:pPr>
            <a:r>
              <a:rPr lang="en-US" sz="2600" b="1" dirty="0">
                <a:solidFill>
                  <a:schemeClr val="accent1"/>
                </a:solidFill>
                <a:latin typeface="Times New Roman" panose="02020603050405020304" pitchFamily="18" charset="0"/>
                <a:cs typeface="Times New Roman" panose="02020603050405020304" pitchFamily="18" charset="0"/>
              </a:rPr>
              <a:t>Smart Energy Meters</a:t>
            </a:r>
            <a:endParaRPr lang="en-US" sz="2600"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Measure power consumption and provide feedback to energy management systems, helping users optimize electricity use in homes or industrial settings.</a:t>
            </a:r>
          </a:p>
          <a:p>
            <a:pPr marL="0" indent="0" algn="just">
              <a:buNone/>
            </a:pPr>
            <a:r>
              <a:rPr lang="en-US" sz="2600" b="1" dirty="0">
                <a:solidFill>
                  <a:schemeClr val="accent1"/>
                </a:solidFill>
                <a:latin typeface="Times New Roman" panose="02020603050405020304" pitchFamily="18" charset="0"/>
                <a:cs typeface="Times New Roman" panose="02020603050405020304" pitchFamily="18" charset="0"/>
              </a:rPr>
              <a:t>Wearable Sensors</a:t>
            </a:r>
            <a:endParaRPr lang="en-US" sz="2600"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Integrated into devices like smartwatches and fitness bands to monitor various health parameters such as sleep patterns, step count, and body temperature.</a:t>
            </a:r>
          </a:p>
          <a:p>
            <a:endParaRPr lang="en-IN" dirty="0"/>
          </a:p>
        </p:txBody>
      </p:sp>
    </p:spTree>
    <p:extLst>
      <p:ext uri="{BB962C8B-B14F-4D97-AF65-F5344CB8AC3E}">
        <p14:creationId xmlns:p14="http://schemas.microsoft.com/office/powerpoint/2010/main" val="4001604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28E4-FF50-809A-A3C3-AC72BC521315}"/>
              </a:ext>
            </a:extLst>
          </p:cNvPr>
          <p:cNvSpPr>
            <a:spLocks noGrp="1"/>
          </p:cNvSpPr>
          <p:nvPr>
            <p:ph type="title"/>
          </p:nvPr>
        </p:nvSpPr>
        <p:spPr>
          <a:xfrm>
            <a:off x="81116" y="168480"/>
            <a:ext cx="10515600" cy="667262"/>
          </a:xfrm>
        </p:spPr>
        <p:txBody>
          <a:bodyPr>
            <a:normAutofit fontScale="90000"/>
          </a:bodyPr>
          <a:lstStyle/>
          <a:p>
            <a:r>
              <a:rPr lang="en-IN" b="1" dirty="0">
                <a:solidFill>
                  <a:schemeClr val="accent2"/>
                </a:solidFill>
              </a:rPr>
              <a:t>What is pervasive computing </a:t>
            </a:r>
          </a:p>
        </p:txBody>
      </p:sp>
      <p:sp>
        <p:nvSpPr>
          <p:cNvPr id="3" name="Content Placeholder 2">
            <a:extLst>
              <a:ext uri="{FF2B5EF4-FFF2-40B4-BE49-F238E27FC236}">
                <a16:creationId xmlns:a16="http://schemas.microsoft.com/office/drawing/2014/main" id="{31F22B7D-0B2E-211C-A606-64EB58966682}"/>
              </a:ext>
            </a:extLst>
          </p:cNvPr>
          <p:cNvSpPr>
            <a:spLocks noGrp="1"/>
          </p:cNvSpPr>
          <p:nvPr>
            <p:ph idx="1"/>
          </p:nvPr>
        </p:nvSpPr>
        <p:spPr>
          <a:xfrm>
            <a:off x="196645" y="1366684"/>
            <a:ext cx="11798710" cy="4810279"/>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Pervasive Computing, also known as </a:t>
            </a:r>
            <a:r>
              <a:rPr lang="en-US" sz="2400" dirty="0">
                <a:solidFill>
                  <a:schemeClr val="accent1"/>
                </a:solidFill>
                <a:latin typeface="Times New Roman" panose="02020603050405020304" pitchFamily="18" charset="0"/>
                <a:cs typeface="Times New Roman" panose="02020603050405020304" pitchFamily="18" charset="0"/>
              </a:rPr>
              <a:t>ubiquitous computing</a:t>
            </a:r>
            <a:r>
              <a:rPr lang="en-US" sz="2400" dirty="0">
                <a:latin typeface="Times New Roman" panose="02020603050405020304" pitchFamily="18" charset="0"/>
                <a:cs typeface="Times New Roman" panose="02020603050405020304" pitchFamily="18" charset="0"/>
              </a:rPr>
              <a:t>, is a computing paradigm in which computing technology is </a:t>
            </a:r>
            <a:r>
              <a:rPr lang="en-US" sz="2400" dirty="0">
                <a:solidFill>
                  <a:schemeClr val="accent1"/>
                </a:solidFill>
                <a:latin typeface="Times New Roman" panose="02020603050405020304" pitchFamily="18" charset="0"/>
                <a:cs typeface="Times New Roman" panose="02020603050405020304" pitchFamily="18" charset="0"/>
              </a:rPr>
              <a:t>embedded</a:t>
            </a:r>
            <a:r>
              <a:rPr lang="en-US" sz="2400" dirty="0">
                <a:latin typeface="Times New Roman" panose="02020603050405020304" pitchFamily="18" charset="0"/>
                <a:cs typeface="Times New Roman" panose="02020603050405020304" pitchFamily="18" charset="0"/>
              </a:rPr>
              <a:t> into everyday objects and environments, allowing devices to work seamlessly and invisibly in the background to </a:t>
            </a:r>
            <a:r>
              <a:rPr lang="en-US" sz="2400" dirty="0">
                <a:solidFill>
                  <a:schemeClr val="accent1"/>
                </a:solidFill>
                <a:latin typeface="Times New Roman" panose="02020603050405020304" pitchFamily="18" charset="0"/>
                <a:cs typeface="Times New Roman" panose="02020603050405020304" pitchFamily="18" charset="0"/>
              </a:rPr>
              <a:t>enhance </a:t>
            </a:r>
            <a:r>
              <a:rPr lang="en-US" sz="2400" dirty="0">
                <a:latin typeface="Times New Roman" panose="02020603050405020304" pitchFamily="18" charset="0"/>
                <a:cs typeface="Times New Roman" panose="02020603050405020304" pitchFamily="18" charset="0"/>
              </a:rPr>
              <a:t>user experience.</a:t>
            </a:r>
          </a:p>
          <a:p>
            <a:pPr algn="just">
              <a:lnSpc>
                <a:spcPct val="150000"/>
              </a:lnSpc>
            </a:pPr>
            <a:r>
              <a:rPr lang="en-US" sz="2400" dirty="0">
                <a:latin typeface="Times New Roman" panose="02020603050405020304" pitchFamily="18" charset="0"/>
                <a:cs typeface="Times New Roman" panose="02020603050405020304" pitchFamily="18" charset="0"/>
              </a:rPr>
              <a:t>The key idea is that technology should be so </a:t>
            </a:r>
            <a:r>
              <a:rPr lang="en-US" sz="2400" dirty="0">
                <a:solidFill>
                  <a:schemeClr val="accent1"/>
                </a:solidFill>
                <a:latin typeface="Times New Roman" panose="02020603050405020304" pitchFamily="18" charset="0"/>
                <a:cs typeface="Times New Roman" panose="02020603050405020304" pitchFamily="18" charset="0"/>
              </a:rPr>
              <a:t>integrated</a:t>
            </a:r>
            <a:r>
              <a:rPr lang="en-US" sz="2400" dirty="0">
                <a:latin typeface="Times New Roman" panose="02020603050405020304" pitchFamily="18" charset="0"/>
                <a:cs typeface="Times New Roman" panose="02020603050405020304" pitchFamily="18" charset="0"/>
              </a:rPr>
              <a:t> into our surroundings that it becomes part of our daily lives, without requiring conscious </a:t>
            </a:r>
            <a:r>
              <a:rPr lang="en-US" sz="2400" dirty="0">
                <a:solidFill>
                  <a:schemeClr val="accent1"/>
                </a:solidFill>
                <a:latin typeface="Times New Roman" panose="02020603050405020304" pitchFamily="18" charset="0"/>
                <a:cs typeface="Times New Roman" panose="02020603050405020304" pitchFamily="18" charset="0"/>
              </a:rPr>
              <a:t>interaction</a:t>
            </a:r>
            <a:r>
              <a:rPr lang="en-US" sz="2400" dirty="0">
                <a:latin typeface="Times New Roman" panose="02020603050405020304" pitchFamily="18" charset="0"/>
                <a:cs typeface="Times New Roman" panose="02020603050405020304" pitchFamily="18" charset="0"/>
              </a:rPr>
              <a:t> or </a:t>
            </a:r>
            <a:r>
              <a:rPr lang="en-US" sz="2400" dirty="0">
                <a:solidFill>
                  <a:schemeClr val="accent1"/>
                </a:solidFill>
                <a:latin typeface="Times New Roman" panose="02020603050405020304" pitchFamily="18" charset="0"/>
                <a:cs typeface="Times New Roman" panose="02020603050405020304" pitchFamily="18" charset="0"/>
              </a:rPr>
              <a:t>awareness</a:t>
            </a:r>
            <a:r>
              <a:rPr lang="en-US" sz="2400" dirty="0">
                <a:latin typeface="Times New Roman" panose="02020603050405020304" pitchFamily="18" charset="0"/>
                <a:cs typeface="Times New Roman" panose="02020603050405020304" pitchFamily="18" charset="0"/>
              </a:rPr>
              <a:t> from users.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942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0FB7-B51A-943A-4B15-B11BDC7C994B}"/>
              </a:ext>
            </a:extLst>
          </p:cNvPr>
          <p:cNvSpPr>
            <a:spLocks noGrp="1"/>
          </p:cNvSpPr>
          <p:nvPr>
            <p:ph type="title"/>
          </p:nvPr>
        </p:nvSpPr>
        <p:spPr>
          <a:xfrm>
            <a:off x="104670" y="232246"/>
            <a:ext cx="10515600" cy="448791"/>
          </a:xfrm>
        </p:spPr>
        <p:txBody>
          <a:bodyPr>
            <a:normAutofit fontScale="90000"/>
          </a:bodyPr>
          <a:lstStyle/>
          <a:p>
            <a:r>
              <a:rPr lang="en-IN" b="1" i="0" dirty="0">
                <a:solidFill>
                  <a:schemeClr val="accent2"/>
                </a:solidFill>
                <a:effectLst/>
                <a:latin typeface="Microsoft YaHei" panose="020B0503020204020204" pitchFamily="34" charset="-122"/>
                <a:ea typeface="Microsoft YaHei" panose="020B0503020204020204" pitchFamily="34" charset="-122"/>
              </a:rPr>
              <a:t>Smart farming Application</a:t>
            </a:r>
            <a:endParaRPr lang="en-IN" dirty="0">
              <a:solidFill>
                <a:schemeClr val="accent2"/>
              </a:solidFill>
            </a:endParaRPr>
          </a:p>
        </p:txBody>
      </p:sp>
      <p:sp>
        <p:nvSpPr>
          <p:cNvPr id="3" name="Content Placeholder 2">
            <a:extLst>
              <a:ext uri="{FF2B5EF4-FFF2-40B4-BE49-F238E27FC236}">
                <a16:creationId xmlns:a16="http://schemas.microsoft.com/office/drawing/2014/main" id="{85E78205-62EF-9250-84A2-7D0381A076D1}"/>
              </a:ext>
            </a:extLst>
          </p:cNvPr>
          <p:cNvSpPr>
            <a:spLocks noGrp="1"/>
          </p:cNvSpPr>
          <p:nvPr>
            <p:ph idx="1"/>
          </p:nvPr>
        </p:nvSpPr>
        <p:spPr>
          <a:xfrm>
            <a:off x="147376" y="1004835"/>
            <a:ext cx="5590233" cy="5620919"/>
          </a:xfrm>
        </p:spPr>
        <p:txBody>
          <a:bodyPr>
            <a:normAutofit lnSpcReduction="10000"/>
          </a:bodyPr>
          <a:lstStyle/>
          <a:p>
            <a:pPr algn="just"/>
            <a:r>
              <a:rPr lang="en-US" sz="2300" dirty="0">
                <a:solidFill>
                  <a:schemeClr val="accent1"/>
                </a:solidFill>
                <a:latin typeface="Times New Roman" panose="02020603050405020304" pitchFamily="18" charset="0"/>
                <a:cs typeface="Times New Roman" panose="02020603050405020304" pitchFamily="18" charset="0"/>
              </a:rPr>
              <a:t>Soil Moisture Sensors: </a:t>
            </a:r>
            <a:r>
              <a:rPr lang="en-US" sz="2300" dirty="0">
                <a:latin typeface="Times New Roman" panose="02020603050405020304" pitchFamily="18" charset="0"/>
                <a:cs typeface="Times New Roman" panose="02020603050405020304" pitchFamily="18" charset="0"/>
              </a:rPr>
              <a:t>These sensors measure the moisture content in the soil, providing real-time data to farmers. This helps in efficient irrigation management, preventing over or under-watering of crops.</a:t>
            </a:r>
          </a:p>
          <a:p>
            <a:pPr algn="just"/>
            <a:r>
              <a:rPr lang="en-US" sz="2300" dirty="0">
                <a:solidFill>
                  <a:schemeClr val="accent1"/>
                </a:solidFill>
                <a:latin typeface="Times New Roman" panose="02020603050405020304" pitchFamily="18" charset="0"/>
                <a:cs typeface="Times New Roman" panose="02020603050405020304" pitchFamily="18" charset="0"/>
              </a:rPr>
              <a:t>Weather Sensors:</a:t>
            </a:r>
            <a:r>
              <a:rPr lang="en-US" sz="2300" dirty="0">
                <a:latin typeface="Times New Roman" panose="02020603050405020304" pitchFamily="18" charset="0"/>
                <a:cs typeface="Times New Roman" panose="02020603050405020304" pitchFamily="18" charset="0"/>
              </a:rPr>
              <a:t> Weather sensors collect data on temperature, humidity, wind speed, rainfall, and solar radiation. This information aids in predicting weather patterns and adjusting farming practices accordingly.</a:t>
            </a:r>
          </a:p>
          <a:p>
            <a:pPr algn="just"/>
            <a:r>
              <a:rPr lang="en-US" sz="2300" dirty="0">
                <a:solidFill>
                  <a:schemeClr val="accent1"/>
                </a:solidFill>
                <a:latin typeface="Times New Roman" panose="02020603050405020304" pitchFamily="18" charset="0"/>
                <a:cs typeface="Times New Roman" panose="02020603050405020304" pitchFamily="18" charset="0"/>
              </a:rPr>
              <a:t>Crop Health Sensors: </a:t>
            </a:r>
            <a:r>
              <a:rPr lang="en-US" sz="2300" dirty="0">
                <a:latin typeface="Times New Roman" panose="02020603050405020304" pitchFamily="18" charset="0"/>
                <a:cs typeface="Times New Roman" panose="02020603050405020304" pitchFamily="18" charset="0"/>
              </a:rPr>
              <a:t>These sensors monitor various parameters like chlorophyll content, leaf temperature, and plant stress levels. By detecting early signs of disease, nutrient deficiencies, or pest infestations, farmers can take timely actions to protect their crops.</a:t>
            </a:r>
            <a:endParaRPr lang="en-IN" sz="23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659C08-A0B0-2D89-4CD7-EE82EE5D6951}"/>
              </a:ext>
            </a:extLst>
          </p:cNvPr>
          <p:cNvPicPr>
            <a:picLocks noChangeAspect="1"/>
          </p:cNvPicPr>
          <p:nvPr/>
        </p:nvPicPr>
        <p:blipFill>
          <a:blip r:embed="rId2"/>
          <a:srcRect t="9931" b="8108"/>
          <a:stretch/>
        </p:blipFill>
        <p:spPr>
          <a:xfrm>
            <a:off x="5737609" y="793821"/>
            <a:ext cx="6307015" cy="5831934"/>
          </a:xfrm>
          <a:prstGeom prst="rect">
            <a:avLst/>
          </a:prstGeom>
        </p:spPr>
      </p:pic>
    </p:spTree>
    <p:extLst>
      <p:ext uri="{BB962C8B-B14F-4D97-AF65-F5344CB8AC3E}">
        <p14:creationId xmlns:p14="http://schemas.microsoft.com/office/powerpoint/2010/main" val="3613149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48F12-BC37-8F8D-A153-99E0B4C7530A}"/>
              </a:ext>
            </a:extLst>
          </p:cNvPr>
          <p:cNvSpPr>
            <a:spLocks noGrp="1"/>
          </p:cNvSpPr>
          <p:nvPr>
            <p:ph idx="1"/>
          </p:nvPr>
        </p:nvSpPr>
        <p:spPr>
          <a:xfrm>
            <a:off x="150725" y="211015"/>
            <a:ext cx="11766619" cy="6501284"/>
          </a:xfrm>
        </p:spPr>
        <p:txBody>
          <a:bodyPr>
            <a:normAutofit fontScale="92500" lnSpcReduction="10000"/>
          </a:bodyPr>
          <a:lstStyle/>
          <a:p>
            <a:pPr algn="just"/>
            <a:r>
              <a:rPr lang="en-US" sz="2400" dirty="0">
                <a:solidFill>
                  <a:schemeClr val="accent2"/>
                </a:solidFill>
                <a:latin typeface="Times New Roman" panose="02020603050405020304" pitchFamily="18" charset="0"/>
                <a:cs typeface="Times New Roman" panose="02020603050405020304" pitchFamily="18" charset="0"/>
              </a:rPr>
              <a:t>pH Sensors: </a:t>
            </a:r>
            <a:r>
              <a:rPr lang="en-US" sz="2400" dirty="0">
                <a:latin typeface="Times New Roman" panose="02020603050405020304" pitchFamily="18" charset="0"/>
                <a:cs typeface="Times New Roman" panose="02020603050405020304" pitchFamily="18" charset="0"/>
              </a:rPr>
              <a:t>pH sensors measure the acidity or alkalinity of the soil. Maintaining the correct pH level is crucial for optimal nutrient uptake by plants. These sensors help farmers adjust soil pH and ensure proper crop growth.</a:t>
            </a:r>
          </a:p>
          <a:p>
            <a:pPr algn="just"/>
            <a:r>
              <a:rPr lang="en-US" sz="2400" dirty="0">
                <a:solidFill>
                  <a:schemeClr val="accent2"/>
                </a:solidFill>
                <a:latin typeface="Times New Roman" panose="02020603050405020304" pitchFamily="18" charset="0"/>
                <a:cs typeface="Times New Roman" panose="02020603050405020304" pitchFamily="18" charset="0"/>
              </a:rPr>
              <a:t>Light Sensors: </a:t>
            </a:r>
            <a:r>
              <a:rPr lang="en-US" sz="2400" dirty="0">
                <a:latin typeface="Times New Roman" panose="02020603050405020304" pitchFamily="18" charset="0"/>
                <a:cs typeface="Times New Roman" panose="02020603050405020304" pitchFamily="18" charset="0"/>
              </a:rPr>
              <a:t>Light sensors monitor the light intensity and quality received by crops. This information enables farmers to optimize artificial lighting in indoor farming or adjust planting locations for better sunlight exposure.</a:t>
            </a:r>
          </a:p>
          <a:p>
            <a:pPr algn="just"/>
            <a:r>
              <a:rPr lang="en-US" sz="2400" dirty="0">
                <a:solidFill>
                  <a:schemeClr val="accent2"/>
                </a:solidFill>
                <a:latin typeface="Times New Roman" panose="02020603050405020304" pitchFamily="18" charset="0"/>
                <a:cs typeface="Times New Roman" panose="02020603050405020304" pitchFamily="18" charset="0"/>
              </a:rPr>
              <a:t>Crop Yield Sensors: </a:t>
            </a:r>
            <a:r>
              <a:rPr lang="en-US" sz="2400" dirty="0">
                <a:latin typeface="Times New Roman" panose="02020603050405020304" pitchFamily="18" charset="0"/>
                <a:cs typeface="Times New Roman" panose="02020603050405020304" pitchFamily="18" charset="0"/>
              </a:rPr>
              <a:t>These sensors estimate crop yield by measuring factors such as plant height, canopy density, and fruit/vegetable size. This data assists farmers in planning harvest schedules and predicting market supply.</a:t>
            </a:r>
          </a:p>
          <a:p>
            <a:pPr algn="just"/>
            <a:r>
              <a:rPr lang="en-US" sz="2400" dirty="0">
                <a:solidFill>
                  <a:schemeClr val="accent2"/>
                </a:solidFill>
                <a:latin typeface="Times New Roman" panose="02020603050405020304" pitchFamily="18" charset="0"/>
                <a:cs typeface="Times New Roman" panose="02020603050405020304" pitchFamily="18" charset="0"/>
              </a:rPr>
              <a:t>wind speed sensors: </a:t>
            </a:r>
            <a:r>
              <a:rPr lang="en-US" sz="2400" dirty="0">
                <a:latin typeface="Times New Roman" panose="02020603050405020304" pitchFamily="18" charset="0"/>
                <a:cs typeface="Times New Roman" panose="02020603050405020304" pitchFamily="18" charset="0"/>
              </a:rPr>
              <a:t>wind speed sensors are used to measure the strength and direction of the wind. This is useful for setting up sprinkler irrigation systems, preventing wind damage, and adjusting greenhouse ventilation. 4.</a:t>
            </a:r>
          </a:p>
          <a:p>
            <a:pPr algn="just"/>
            <a:r>
              <a:rPr lang="en-US" sz="2400" dirty="0">
                <a:solidFill>
                  <a:schemeClr val="accent2"/>
                </a:solidFill>
                <a:latin typeface="Times New Roman" panose="02020603050405020304" pitchFamily="18" charset="0"/>
                <a:cs typeface="Times New Roman" panose="02020603050405020304" pitchFamily="18" charset="0"/>
              </a:rPr>
              <a:t>Water quality sensor: </a:t>
            </a:r>
            <a:r>
              <a:rPr lang="en-US" sz="2400" dirty="0">
                <a:latin typeface="Times New Roman" panose="02020603050405020304" pitchFamily="18" charset="0"/>
                <a:cs typeface="Times New Roman" panose="02020603050405020304" pitchFamily="18" charset="0"/>
              </a:rPr>
              <a:t>Water quality sensors are used to monitor the quality of irrigation water, including indicators such as pH, conductivity, and dissolved oxygen. This is essential to ensure the quality of irrigation water and reduce soil salinity and chemical buildup.</a:t>
            </a:r>
          </a:p>
          <a:p>
            <a:pPr algn="just"/>
            <a:r>
              <a:rPr lang="en-US" sz="2400" dirty="0">
                <a:solidFill>
                  <a:schemeClr val="accent2"/>
                </a:solidFill>
                <a:latin typeface="Times New Roman" panose="02020603050405020304" pitchFamily="18" charset="0"/>
                <a:cs typeface="Times New Roman" panose="02020603050405020304" pitchFamily="18" charset="0"/>
              </a:rPr>
              <a:t>CO2 sensors: </a:t>
            </a:r>
            <a:r>
              <a:rPr lang="en-US" sz="2400" dirty="0">
                <a:latin typeface="Times New Roman" panose="02020603050405020304" pitchFamily="18" charset="0"/>
                <a:cs typeface="Times New Roman" panose="02020603050405020304" pitchFamily="18" charset="0"/>
              </a:rPr>
              <a:t>CO2 sensors are used to measure the concentration of CO2 in a greenhouse or indoor agricultural environment. This data can help farmers optimize greenhouse ventilation and CO2 fertilization to improve photosynthetic efficiency.</a:t>
            </a:r>
          </a:p>
          <a:p>
            <a:pPr algn="just"/>
            <a:r>
              <a:rPr lang="en-US" sz="2400" dirty="0">
                <a:solidFill>
                  <a:schemeClr val="accent2"/>
                </a:solidFill>
                <a:latin typeface="Times New Roman" panose="02020603050405020304" pitchFamily="18" charset="0"/>
                <a:cs typeface="Times New Roman" panose="02020603050405020304" pitchFamily="18" charset="0"/>
              </a:rPr>
              <a:t>Level Sensors: </a:t>
            </a:r>
            <a:r>
              <a:rPr lang="en-US" sz="2400" dirty="0">
                <a:latin typeface="Times New Roman" panose="02020603050405020304" pitchFamily="18" charset="0"/>
                <a:cs typeface="Times New Roman" panose="02020603050405020304" pitchFamily="18" charset="0"/>
              </a:rPr>
              <a:t>Level sensors are used to monitor water levels in pools, tanks or irrigation systems. This helps to ensure that the irrigation system is functioning properly, avoiding water wastage and crop water shortages.</a:t>
            </a:r>
          </a:p>
          <a:p>
            <a:endParaRPr lang="en-IN" dirty="0"/>
          </a:p>
        </p:txBody>
      </p:sp>
    </p:spTree>
    <p:extLst>
      <p:ext uri="{BB962C8B-B14F-4D97-AF65-F5344CB8AC3E}">
        <p14:creationId xmlns:p14="http://schemas.microsoft.com/office/powerpoint/2010/main" val="492296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3DAB-3457-923B-FDED-EB1AEF177857}"/>
              </a:ext>
            </a:extLst>
          </p:cNvPr>
          <p:cNvSpPr>
            <a:spLocks noGrp="1"/>
          </p:cNvSpPr>
          <p:nvPr>
            <p:ph type="title"/>
          </p:nvPr>
        </p:nvSpPr>
        <p:spPr>
          <a:xfrm>
            <a:off x="164961" y="113917"/>
            <a:ext cx="10515600" cy="438743"/>
          </a:xfrm>
        </p:spPr>
        <p:txBody>
          <a:bodyPr>
            <a:normAutofit fontScale="90000"/>
          </a:bodyPr>
          <a:lstStyle/>
          <a:p>
            <a:r>
              <a:rPr lang="en-US" b="1" dirty="0">
                <a:solidFill>
                  <a:schemeClr val="accent2"/>
                </a:solidFill>
              </a:rPr>
              <a:t>Medical Care Sensors </a:t>
            </a:r>
            <a:endParaRPr lang="en-IN" b="1" dirty="0">
              <a:solidFill>
                <a:schemeClr val="accent2"/>
              </a:solidFill>
            </a:endParaRPr>
          </a:p>
        </p:txBody>
      </p:sp>
      <p:sp>
        <p:nvSpPr>
          <p:cNvPr id="3" name="Content Placeholder 2">
            <a:extLst>
              <a:ext uri="{FF2B5EF4-FFF2-40B4-BE49-F238E27FC236}">
                <a16:creationId xmlns:a16="http://schemas.microsoft.com/office/drawing/2014/main" id="{55FF4650-F053-A751-C034-DD0E6B505AF9}"/>
              </a:ext>
            </a:extLst>
          </p:cNvPr>
          <p:cNvSpPr>
            <a:spLocks noGrp="1"/>
          </p:cNvSpPr>
          <p:nvPr>
            <p:ph idx="1"/>
          </p:nvPr>
        </p:nvSpPr>
        <p:spPr>
          <a:xfrm>
            <a:off x="301451" y="964642"/>
            <a:ext cx="11708412" cy="5212321"/>
          </a:xfrm>
        </p:spPr>
        <p:txBody>
          <a:bodyPr>
            <a:normAutofit fontScale="92500" lnSpcReduction="10000"/>
          </a:bodyPr>
          <a:lstStyle/>
          <a:p>
            <a:pPr marL="0" indent="0" algn="just">
              <a:buNone/>
            </a:pPr>
            <a:r>
              <a:rPr lang="en-US" b="1" dirty="0" err="1">
                <a:solidFill>
                  <a:schemeClr val="accent2"/>
                </a:solidFill>
                <a:latin typeface="Times New Roman" panose="02020603050405020304" pitchFamily="18" charset="0"/>
                <a:cs typeface="Times New Roman" panose="02020603050405020304" pitchFamily="18" charset="0"/>
              </a:rPr>
              <a:t>mmWave</a:t>
            </a:r>
            <a:r>
              <a:rPr lang="en-US" b="1" dirty="0">
                <a:solidFill>
                  <a:schemeClr val="accent2"/>
                </a:solidFill>
                <a:latin typeface="Times New Roman" panose="02020603050405020304" pitchFamily="18" charset="0"/>
                <a:cs typeface="Times New Roman" panose="02020603050405020304" pitchFamily="18" charset="0"/>
              </a:rPr>
              <a:t> Sensor for Healthcare Applications (</a:t>
            </a:r>
            <a:r>
              <a:rPr lang="en-IN" b="1" dirty="0">
                <a:solidFill>
                  <a:schemeClr val="accent2"/>
                </a:solidFill>
                <a:latin typeface="Times New Roman" panose="02020603050405020304" pitchFamily="18" charset="0"/>
                <a:cs typeface="Times New Roman" panose="02020603050405020304" pitchFamily="18" charset="0"/>
              </a:rPr>
              <a:t>60GHz Radar Sensors</a:t>
            </a:r>
            <a:r>
              <a:rPr lang="en-US" b="1" dirty="0">
                <a:solidFill>
                  <a:schemeClr val="accent2"/>
                </a:solidFill>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integration of radar sensor in healthcare applications enables non-intrusive and continuous monitoring, providing valuable insights into a person’s well-being.</a:t>
            </a:r>
          </a:p>
          <a:p>
            <a:pPr algn="just"/>
            <a:r>
              <a:rPr lang="en-US" dirty="0" err="1">
                <a:latin typeface="Times New Roman" panose="02020603050405020304" pitchFamily="18" charset="0"/>
                <a:cs typeface="Times New Roman" panose="02020603050405020304" pitchFamily="18" charset="0"/>
              </a:rPr>
              <a:t>mmWave</a:t>
            </a:r>
            <a:r>
              <a:rPr lang="en-US" dirty="0">
                <a:latin typeface="Times New Roman" panose="02020603050405020304" pitchFamily="18" charset="0"/>
                <a:cs typeface="Times New Roman" panose="02020603050405020304" pitchFamily="18" charset="0"/>
              </a:rPr>
              <a:t> based sensors can strike a balance between data collection for healthcare purposes and preserving individual privacy. </a:t>
            </a:r>
          </a:p>
          <a:p>
            <a:pPr algn="just"/>
            <a:r>
              <a:rPr lang="en-US" dirty="0">
                <a:latin typeface="Times New Roman" panose="02020603050405020304" pitchFamily="18" charset="0"/>
                <a:cs typeface="Times New Roman" panose="02020603050405020304" pitchFamily="18" charset="0"/>
              </a:rPr>
              <a:t>Radar(</a:t>
            </a:r>
            <a:r>
              <a:rPr lang="en-US" dirty="0" err="1">
                <a:latin typeface="Times New Roman" panose="02020603050405020304" pitchFamily="18" charset="0"/>
                <a:cs typeface="Times New Roman" panose="02020603050405020304" pitchFamily="18" charset="0"/>
              </a:rPr>
              <a:t>mmWave</a:t>
            </a:r>
            <a:r>
              <a:rPr lang="en-US" dirty="0">
                <a:latin typeface="Times New Roman" panose="02020603050405020304" pitchFamily="18" charset="0"/>
                <a:cs typeface="Times New Roman" panose="02020603050405020304" pitchFamily="18" charset="0"/>
              </a:rPr>
              <a:t>), traditionally associated with military and aviation applications, has found new ground in healthcare.</a:t>
            </a:r>
          </a:p>
          <a:p>
            <a:pPr algn="just"/>
            <a:r>
              <a:rPr lang="en-US" dirty="0" err="1">
                <a:latin typeface="Times New Roman" panose="02020603050405020304" pitchFamily="18" charset="0"/>
                <a:cs typeface="Times New Roman" panose="02020603050405020304" pitchFamily="18" charset="0"/>
              </a:rPr>
              <a:t>mmWave</a:t>
            </a:r>
            <a:r>
              <a:rPr lang="en-US" dirty="0">
                <a:latin typeface="Times New Roman" panose="02020603050405020304" pitchFamily="18" charset="0"/>
                <a:cs typeface="Times New Roman" panose="02020603050405020304" pitchFamily="18" charset="0"/>
              </a:rPr>
              <a:t> sensors operate by emitting electromagnetic waves and detecting their reflections from surrounding objects. </a:t>
            </a:r>
          </a:p>
          <a:p>
            <a:pPr algn="just"/>
            <a:r>
              <a:rPr lang="en-US" dirty="0">
                <a:latin typeface="Times New Roman" panose="02020603050405020304" pitchFamily="18" charset="0"/>
                <a:cs typeface="Times New Roman" panose="02020603050405020304" pitchFamily="18" charset="0"/>
              </a:rPr>
              <a:t>The raw data collected by </a:t>
            </a:r>
            <a:r>
              <a:rPr lang="en-US" dirty="0" err="1">
                <a:latin typeface="Times New Roman" panose="02020603050405020304" pitchFamily="18" charset="0"/>
                <a:cs typeface="Times New Roman" panose="02020603050405020304" pitchFamily="18" charset="0"/>
              </a:rPr>
              <a:t>mmWave</a:t>
            </a:r>
            <a:r>
              <a:rPr lang="en-US" dirty="0">
                <a:latin typeface="Times New Roman" panose="02020603050405020304" pitchFamily="18" charset="0"/>
                <a:cs typeface="Times New Roman" panose="02020603050405020304" pitchFamily="18" charset="0"/>
              </a:rPr>
              <a:t>-based sensors undergoes sophisticated signal processing and data analysis algorithms. </a:t>
            </a:r>
          </a:p>
          <a:p>
            <a:pPr algn="just"/>
            <a:r>
              <a:rPr lang="en-US" dirty="0">
                <a:latin typeface="Times New Roman" panose="02020603050405020304" pitchFamily="18" charset="0"/>
                <a:cs typeface="Times New Roman" panose="02020603050405020304" pitchFamily="18" charset="0"/>
              </a:rPr>
              <a:t>These algorithms filter out noise, extract relevant information, and provide a clear representation of vital signs or movement patterns.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0285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88B32-608E-FA97-64D3-3A311373EF40}"/>
              </a:ext>
            </a:extLst>
          </p:cNvPr>
          <p:cNvSpPr>
            <a:spLocks noGrp="1"/>
          </p:cNvSpPr>
          <p:nvPr>
            <p:ph type="title"/>
          </p:nvPr>
        </p:nvSpPr>
        <p:spPr>
          <a:xfrm>
            <a:off x="225251" y="314884"/>
            <a:ext cx="11692094" cy="458840"/>
          </a:xfrm>
        </p:spPr>
        <p:txBody>
          <a:bodyPr>
            <a:normAutofit fontScale="90000"/>
          </a:bodyPr>
          <a:lstStyle/>
          <a:p>
            <a:r>
              <a:rPr lang="en-US" b="1" dirty="0">
                <a:solidFill>
                  <a:schemeClr val="accent2"/>
                </a:solidFill>
              </a:rPr>
              <a:t>Advantage of Using </a:t>
            </a:r>
            <a:r>
              <a:rPr lang="en-US" b="1" dirty="0" err="1">
                <a:solidFill>
                  <a:schemeClr val="accent2"/>
                </a:solidFill>
              </a:rPr>
              <a:t>mmWave</a:t>
            </a:r>
            <a:r>
              <a:rPr lang="en-US" b="1" dirty="0">
                <a:solidFill>
                  <a:schemeClr val="accent2"/>
                </a:solidFill>
              </a:rPr>
              <a:t> Sensor for Healthcare Applications</a:t>
            </a:r>
            <a:endParaRPr lang="en-IN" b="1" dirty="0">
              <a:solidFill>
                <a:schemeClr val="accent2"/>
              </a:solidFill>
            </a:endParaRPr>
          </a:p>
        </p:txBody>
      </p:sp>
      <p:sp>
        <p:nvSpPr>
          <p:cNvPr id="3" name="Content Placeholder 2">
            <a:extLst>
              <a:ext uri="{FF2B5EF4-FFF2-40B4-BE49-F238E27FC236}">
                <a16:creationId xmlns:a16="http://schemas.microsoft.com/office/drawing/2014/main" id="{C763AC39-5482-4F0A-980E-BDDD25805C45}"/>
              </a:ext>
            </a:extLst>
          </p:cNvPr>
          <p:cNvSpPr>
            <a:spLocks noGrp="1"/>
          </p:cNvSpPr>
          <p:nvPr>
            <p:ph idx="1"/>
          </p:nvPr>
        </p:nvSpPr>
        <p:spPr>
          <a:xfrm>
            <a:off x="0" y="1225899"/>
            <a:ext cx="11792578" cy="4589323"/>
          </a:xfrm>
        </p:spPr>
        <p:txBody>
          <a:bodyPr>
            <a:noAutofit/>
          </a:bodyPr>
          <a:lstStyle/>
          <a:p>
            <a:pPr algn="just"/>
            <a:r>
              <a:rPr lang="en-US" sz="2300" dirty="0">
                <a:solidFill>
                  <a:schemeClr val="accent1"/>
                </a:solidFill>
                <a:latin typeface="Times New Roman" panose="02020603050405020304" pitchFamily="18" charset="0"/>
                <a:cs typeface="Times New Roman" panose="02020603050405020304" pitchFamily="18" charset="0"/>
              </a:rPr>
              <a:t>Privacy:</a:t>
            </a:r>
            <a:r>
              <a:rPr lang="en-US" sz="2300" dirty="0">
                <a:latin typeface="Times New Roman" panose="02020603050405020304" pitchFamily="18" charset="0"/>
                <a:cs typeface="Times New Roman" panose="02020603050405020304" pitchFamily="18" charset="0"/>
              </a:rPr>
              <a:t> camera is widely used for monitoring in both business and residential area. However, camera technology has privacy risk for any in-house monitoring. In contrast, an </a:t>
            </a:r>
            <a:r>
              <a:rPr lang="en-US" sz="2300" dirty="0" err="1">
                <a:latin typeface="Times New Roman" panose="02020603050405020304" pitchFamily="18" charset="0"/>
                <a:cs typeface="Times New Roman" panose="02020603050405020304" pitchFamily="18" charset="0"/>
              </a:rPr>
              <a:t>mmWave</a:t>
            </a:r>
            <a:r>
              <a:rPr lang="en-US" sz="2300" dirty="0">
                <a:latin typeface="Times New Roman" panose="02020603050405020304" pitchFamily="18" charset="0"/>
                <a:cs typeface="Times New Roman" panose="02020603050405020304" pitchFamily="18" charset="0"/>
              </a:rPr>
              <a:t> sensor only senses the motion of the target without rendering any picture that reveals personal identification, so an </a:t>
            </a:r>
            <a:r>
              <a:rPr lang="en-US" sz="2300" dirty="0" err="1">
                <a:latin typeface="Times New Roman" panose="02020603050405020304" pitchFamily="18" charset="0"/>
                <a:cs typeface="Times New Roman" panose="02020603050405020304" pitchFamily="18" charset="0"/>
              </a:rPr>
              <a:t>mmWave</a:t>
            </a:r>
            <a:r>
              <a:rPr lang="en-US" sz="2300" dirty="0">
                <a:latin typeface="Times New Roman" panose="02020603050405020304" pitchFamily="18" charset="0"/>
                <a:cs typeface="Times New Roman" panose="02020603050405020304" pitchFamily="18" charset="0"/>
              </a:rPr>
              <a:t> sensor is considered very safe for any indoor application.</a:t>
            </a:r>
          </a:p>
          <a:p>
            <a:pPr algn="just"/>
            <a:r>
              <a:rPr lang="en-US" sz="2300" dirty="0">
                <a:solidFill>
                  <a:schemeClr val="accent1"/>
                </a:solidFill>
                <a:latin typeface="Times New Roman" panose="02020603050405020304" pitchFamily="18" charset="0"/>
                <a:cs typeface="Times New Roman" panose="02020603050405020304" pitchFamily="18" charset="0"/>
              </a:rPr>
              <a:t>Robustness:</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mmWave</a:t>
            </a:r>
            <a:r>
              <a:rPr lang="en-US" sz="2300" dirty="0">
                <a:latin typeface="Times New Roman" panose="02020603050405020304" pitchFamily="18" charset="0"/>
                <a:cs typeface="Times New Roman" panose="02020603050405020304" pitchFamily="18" charset="0"/>
              </a:rPr>
              <a:t> can work in any light conditions, day or night, foggy or rain. This allows robust performance in all weather conditions.</a:t>
            </a:r>
          </a:p>
          <a:p>
            <a:pPr algn="just"/>
            <a:r>
              <a:rPr lang="en-US" sz="2300" dirty="0">
                <a:solidFill>
                  <a:schemeClr val="accent1"/>
                </a:solidFill>
                <a:latin typeface="Times New Roman" panose="02020603050405020304" pitchFamily="18" charset="0"/>
                <a:cs typeface="Times New Roman" panose="02020603050405020304" pitchFamily="18" charset="0"/>
              </a:rPr>
              <a:t>Aesthetics: </a:t>
            </a:r>
            <a:r>
              <a:rPr lang="en-US" sz="2300" dirty="0" err="1">
                <a:latin typeface="Times New Roman" panose="02020603050405020304" pitchFamily="18" charset="0"/>
                <a:cs typeface="Times New Roman" panose="02020603050405020304" pitchFamily="18" charset="0"/>
              </a:rPr>
              <a:t>mmWave</a:t>
            </a:r>
            <a:r>
              <a:rPr lang="en-US" sz="2300" dirty="0">
                <a:latin typeface="Times New Roman" panose="02020603050405020304" pitchFamily="18" charset="0"/>
                <a:cs typeface="Times New Roman" panose="02020603050405020304" pitchFamily="18" charset="0"/>
              </a:rPr>
              <a:t> sensor can see through most non-metallic covers, so no need to drill holes on the cover for sensing, which allows more appealing module design.</a:t>
            </a:r>
          </a:p>
          <a:p>
            <a:pPr algn="just"/>
            <a:r>
              <a:rPr lang="en-US" sz="2300" dirty="0">
                <a:solidFill>
                  <a:schemeClr val="accent1"/>
                </a:solidFill>
                <a:latin typeface="Times New Roman" panose="02020603050405020304" pitchFamily="18" charset="0"/>
                <a:cs typeface="Times New Roman" panose="02020603050405020304" pitchFamily="18" charset="0"/>
              </a:rPr>
              <a:t>Motion sensitivity: </a:t>
            </a:r>
            <a:r>
              <a:rPr lang="en-US" sz="2300" dirty="0" err="1">
                <a:latin typeface="Times New Roman" panose="02020603050405020304" pitchFamily="18" charset="0"/>
                <a:cs typeface="Times New Roman" panose="02020603050405020304" pitchFamily="18" charset="0"/>
              </a:rPr>
              <a:t>mmWave</a:t>
            </a:r>
            <a:r>
              <a:rPr lang="en-US" sz="2300" dirty="0">
                <a:latin typeface="Times New Roman" panose="02020603050405020304" pitchFamily="18" charset="0"/>
                <a:cs typeface="Times New Roman" panose="02020603050405020304" pitchFamily="18" charset="0"/>
              </a:rPr>
              <a:t> sensor can detect very fine velocity called “</a:t>
            </a:r>
            <a:r>
              <a:rPr lang="en-US" sz="2300" dirty="0" err="1">
                <a:latin typeface="Times New Roman" panose="02020603050405020304" pitchFamily="18" charset="0"/>
                <a:cs typeface="Times New Roman" panose="02020603050405020304" pitchFamily="18" charset="0"/>
              </a:rPr>
              <a:t>microDoppler</a:t>
            </a:r>
            <a:r>
              <a:rPr lang="en-US" sz="2300" dirty="0">
                <a:latin typeface="Times New Roman" panose="02020603050405020304" pitchFamily="18" charset="0"/>
                <a:cs typeface="Times New Roman" panose="02020603050405020304" pitchFamily="18" charset="0"/>
              </a:rPr>
              <a:t>” information. This rich velocity information carries features that can be used for performance, gesture control, sleep monitoring, vital sign monitoring and even classifying different types of objects ( such as human vs. pets)</a:t>
            </a:r>
          </a:p>
          <a:p>
            <a:pPr algn="just"/>
            <a:r>
              <a:rPr lang="en-US" sz="2300" dirty="0">
                <a:solidFill>
                  <a:schemeClr val="accent1"/>
                </a:solidFill>
                <a:latin typeface="Times New Roman" panose="02020603050405020304" pitchFamily="18" charset="0"/>
                <a:cs typeface="Times New Roman" panose="02020603050405020304" pitchFamily="18" charset="0"/>
              </a:rPr>
              <a:t>Low power: </a:t>
            </a:r>
            <a:r>
              <a:rPr lang="en-US" sz="2300" dirty="0">
                <a:latin typeface="Times New Roman" panose="02020603050405020304" pitchFamily="18" charset="0"/>
                <a:cs typeface="Times New Roman" panose="02020603050405020304" pitchFamily="18" charset="0"/>
              </a:rPr>
              <a:t>The new generation of </a:t>
            </a:r>
            <a:r>
              <a:rPr lang="en-US" sz="2300" dirty="0" err="1">
                <a:latin typeface="Times New Roman" panose="02020603050405020304" pitchFamily="18" charset="0"/>
                <a:cs typeface="Times New Roman" panose="02020603050405020304" pitchFamily="18" charset="0"/>
              </a:rPr>
              <a:t>mmWave</a:t>
            </a:r>
            <a:r>
              <a:rPr lang="en-US" sz="2300" dirty="0">
                <a:latin typeface="Times New Roman" panose="02020603050405020304" pitchFamily="18" charset="0"/>
                <a:cs typeface="Times New Roman" panose="02020603050405020304" pitchFamily="18" charset="0"/>
              </a:rPr>
              <a:t> radar sensors, are low power and consume only as a few milliwatts, which enables convenience with a battery powered full product and avoids cumbersome power lines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180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A34F-68C7-3DB6-B849-01A3D65D4C43}"/>
              </a:ext>
            </a:extLst>
          </p:cNvPr>
          <p:cNvSpPr>
            <a:spLocks noGrp="1"/>
          </p:cNvSpPr>
          <p:nvPr>
            <p:ph type="title"/>
          </p:nvPr>
        </p:nvSpPr>
        <p:spPr>
          <a:xfrm>
            <a:off x="114718" y="123964"/>
            <a:ext cx="10515600" cy="478937"/>
          </a:xfrm>
        </p:spPr>
        <p:txBody>
          <a:bodyPr>
            <a:normAutofit fontScale="90000"/>
          </a:bodyPr>
          <a:lstStyle/>
          <a:p>
            <a:r>
              <a:rPr lang="en-IN" b="1" dirty="0">
                <a:solidFill>
                  <a:schemeClr val="accent1"/>
                </a:solidFill>
              </a:rPr>
              <a:t>Fall detection</a:t>
            </a:r>
          </a:p>
        </p:txBody>
      </p:sp>
      <p:sp>
        <p:nvSpPr>
          <p:cNvPr id="3" name="Content Placeholder 2">
            <a:extLst>
              <a:ext uri="{FF2B5EF4-FFF2-40B4-BE49-F238E27FC236}">
                <a16:creationId xmlns:a16="http://schemas.microsoft.com/office/drawing/2014/main" id="{65205858-B782-550B-38C2-D1BF8D3F52ED}"/>
              </a:ext>
            </a:extLst>
          </p:cNvPr>
          <p:cNvSpPr>
            <a:spLocks noGrp="1"/>
          </p:cNvSpPr>
          <p:nvPr>
            <p:ph idx="1"/>
          </p:nvPr>
        </p:nvSpPr>
        <p:spPr>
          <a:xfrm>
            <a:off x="255395" y="1125415"/>
            <a:ext cx="11631805" cy="5051548"/>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Millions of fall accidents happen for people older than 65.</a:t>
            </a:r>
          </a:p>
          <a:p>
            <a:pPr algn="just"/>
            <a:r>
              <a:rPr lang="en-US" sz="2400" dirty="0">
                <a:latin typeface="Times New Roman" panose="02020603050405020304" pitchFamily="18" charset="0"/>
                <a:cs typeface="Times New Roman" panose="02020603050405020304" pitchFamily="18" charset="0"/>
              </a:rPr>
              <a:t>One out of five falls causes a serious injury that requires urgent care. It is critical to report the injury on time, otherwise the patient can miss the best treatment timing window. </a:t>
            </a:r>
          </a:p>
          <a:p>
            <a:pPr algn="just"/>
            <a:r>
              <a:rPr lang="en-US" sz="2400" dirty="0" err="1">
                <a:latin typeface="Times New Roman" panose="02020603050405020304" pitchFamily="18" charset="0"/>
                <a:cs typeface="Times New Roman" panose="02020603050405020304" pitchFamily="18" charset="0"/>
              </a:rPr>
              <a:t>mmWave</a:t>
            </a:r>
            <a:r>
              <a:rPr lang="en-US" sz="2400" dirty="0">
                <a:latin typeface="Times New Roman" panose="02020603050405020304" pitchFamily="18" charset="0"/>
                <a:cs typeface="Times New Roman" panose="02020603050405020304" pitchFamily="18" charset="0"/>
              </a:rPr>
              <a:t> radar can reliably detect location information, height information as well as rich velocity information which can be utilized to detect the fall accident without any delay.</a:t>
            </a:r>
          </a:p>
          <a:p>
            <a:pPr algn="just"/>
            <a:r>
              <a:rPr lang="en-US" sz="2400" dirty="0">
                <a:latin typeface="Times New Roman" panose="02020603050405020304" pitchFamily="18" charset="0"/>
                <a:cs typeface="Times New Roman" panose="02020603050405020304" pitchFamily="18" charset="0"/>
              </a:rPr>
              <a:t>In the event of a fall, the sensor can trigger an alert, enabling timely intervention and reducing the risk of prolonged immobility and any proactive management of chronic conditions. </a:t>
            </a:r>
          </a:p>
          <a:p>
            <a:pPr algn="just"/>
            <a:r>
              <a:rPr lang="en-US" sz="2400" dirty="0">
                <a:latin typeface="Times New Roman" panose="02020603050405020304" pitchFamily="18" charset="0"/>
                <a:cs typeface="Times New Roman" panose="02020603050405020304" pitchFamily="18" charset="0"/>
              </a:rPr>
              <a:t>Furthermore, we know that fall accidents happen most often  in the shower room. Without the privacy issue, </a:t>
            </a:r>
            <a:r>
              <a:rPr lang="en-US" sz="2400" dirty="0" err="1">
                <a:latin typeface="Times New Roman" panose="02020603050405020304" pitchFamily="18" charset="0"/>
                <a:cs typeface="Times New Roman" panose="02020603050405020304" pitchFamily="18" charset="0"/>
              </a:rPr>
              <a:t>mmWave</a:t>
            </a:r>
            <a:r>
              <a:rPr lang="en-US" sz="2400" dirty="0">
                <a:latin typeface="Times New Roman" panose="02020603050405020304" pitchFamily="18" charset="0"/>
                <a:cs typeface="Times New Roman" panose="02020603050405020304" pitchFamily="18" charset="0"/>
              </a:rPr>
              <a:t> sensor can be installed right inside the shower room  and detect the fall accident even when the water is turned on.</a:t>
            </a:r>
          </a:p>
          <a:p>
            <a:pPr algn="just"/>
            <a:r>
              <a:rPr lang="en-US" sz="2400" dirty="0">
                <a:latin typeface="Times New Roman" panose="02020603050405020304" pitchFamily="18" charset="0"/>
                <a:cs typeface="Times New Roman" panose="02020603050405020304" pitchFamily="18" charset="0"/>
              </a:rPr>
              <a:t> The effectiveness of fall detection anywhere in the house can be a big health assistance for elderly people who are living alone.</a:t>
            </a:r>
          </a:p>
          <a:p>
            <a:pPr algn="just"/>
            <a:r>
              <a:rPr lang="en-US" sz="2400" dirty="0">
                <a:latin typeface="Times New Roman" panose="02020603050405020304" pitchFamily="18" charset="0"/>
                <a:cs typeface="Times New Roman" panose="02020603050405020304" pitchFamily="18" charset="0"/>
              </a:rPr>
              <a:t> Texas Instruments IWR6843 </a:t>
            </a:r>
          </a:p>
          <a:p>
            <a:pPr algn="just"/>
            <a:r>
              <a:rPr lang="en-US" sz="2400" dirty="0">
                <a:latin typeface="Times New Roman" panose="02020603050405020304" pitchFamily="18" charset="0"/>
                <a:cs typeface="Times New Roman" panose="02020603050405020304" pitchFamily="18" charset="0"/>
              </a:rPr>
              <a:t>60GHz single chip radar sensor are deployed by several vendors to solve this application.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396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013929-71B8-495A-2E95-6D6308C6D399}"/>
              </a:ext>
            </a:extLst>
          </p:cNvPr>
          <p:cNvPicPr>
            <a:picLocks noChangeAspect="1"/>
          </p:cNvPicPr>
          <p:nvPr/>
        </p:nvPicPr>
        <p:blipFill>
          <a:blip r:embed="rId2"/>
          <a:stretch>
            <a:fillRect/>
          </a:stretch>
        </p:blipFill>
        <p:spPr>
          <a:xfrm>
            <a:off x="368942" y="355308"/>
            <a:ext cx="5810794" cy="3632923"/>
          </a:xfrm>
          <a:prstGeom prst="rect">
            <a:avLst/>
          </a:prstGeom>
        </p:spPr>
      </p:pic>
      <p:pic>
        <p:nvPicPr>
          <p:cNvPr id="7" name="Picture 6">
            <a:extLst>
              <a:ext uri="{FF2B5EF4-FFF2-40B4-BE49-F238E27FC236}">
                <a16:creationId xmlns:a16="http://schemas.microsoft.com/office/drawing/2014/main" id="{EE818D40-9AD6-B6BA-66CD-D76E5EB68AA7}"/>
              </a:ext>
            </a:extLst>
          </p:cNvPr>
          <p:cNvPicPr>
            <a:picLocks noChangeAspect="1"/>
          </p:cNvPicPr>
          <p:nvPr/>
        </p:nvPicPr>
        <p:blipFill>
          <a:blip r:embed="rId3"/>
          <a:stretch>
            <a:fillRect/>
          </a:stretch>
        </p:blipFill>
        <p:spPr>
          <a:xfrm>
            <a:off x="6096000" y="2512088"/>
            <a:ext cx="5851490" cy="4071435"/>
          </a:xfrm>
          <a:prstGeom prst="rect">
            <a:avLst/>
          </a:prstGeom>
        </p:spPr>
      </p:pic>
    </p:spTree>
    <p:extLst>
      <p:ext uri="{BB962C8B-B14F-4D97-AF65-F5344CB8AC3E}">
        <p14:creationId xmlns:p14="http://schemas.microsoft.com/office/powerpoint/2010/main" val="2906756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5D30-7C41-9AB5-C972-A14553627B7E}"/>
              </a:ext>
            </a:extLst>
          </p:cNvPr>
          <p:cNvSpPr>
            <a:spLocks noGrp="1"/>
          </p:cNvSpPr>
          <p:nvPr>
            <p:ph type="title"/>
          </p:nvPr>
        </p:nvSpPr>
        <p:spPr>
          <a:xfrm>
            <a:off x="236034" y="131762"/>
            <a:ext cx="10515600" cy="549275"/>
          </a:xfrm>
        </p:spPr>
        <p:txBody>
          <a:bodyPr>
            <a:normAutofit fontScale="90000"/>
          </a:bodyPr>
          <a:lstStyle/>
          <a:p>
            <a:r>
              <a:rPr lang="en-IN" b="1" dirty="0">
                <a:solidFill>
                  <a:schemeClr val="accent2"/>
                </a:solidFill>
              </a:rPr>
              <a:t>Human Computer Interaction (HCI)</a:t>
            </a:r>
          </a:p>
        </p:txBody>
      </p:sp>
      <p:sp>
        <p:nvSpPr>
          <p:cNvPr id="3" name="Content Placeholder 2">
            <a:extLst>
              <a:ext uri="{FF2B5EF4-FFF2-40B4-BE49-F238E27FC236}">
                <a16:creationId xmlns:a16="http://schemas.microsoft.com/office/drawing/2014/main" id="{F4988EE0-20C0-B292-0ECA-1A59C3D9545E}"/>
              </a:ext>
            </a:extLst>
          </p:cNvPr>
          <p:cNvSpPr>
            <a:spLocks noGrp="1"/>
          </p:cNvSpPr>
          <p:nvPr>
            <p:ph idx="1"/>
          </p:nvPr>
        </p:nvSpPr>
        <p:spPr>
          <a:xfrm>
            <a:off x="323386" y="1137424"/>
            <a:ext cx="6133170" cy="5419493"/>
          </a:xfrm>
        </p:spPr>
        <p:txBody>
          <a:bodyPr>
            <a:normAutofit lnSpcReduction="10000"/>
          </a:bodyPr>
          <a:lstStyle/>
          <a:p>
            <a:pPr algn="just"/>
            <a:r>
              <a:rPr lang="en-US" b="0" i="0" dirty="0">
                <a:solidFill>
                  <a:srgbClr val="273239"/>
                </a:solidFill>
                <a:effectLst/>
                <a:latin typeface="Times New Roman" panose="02020603050405020304" pitchFamily="18" charset="0"/>
                <a:cs typeface="Times New Roman" panose="02020603050405020304" pitchFamily="18" charset="0"/>
              </a:rPr>
              <a:t>HCI (Human Computer Interaction) is a field of study that refers to communication between the human user and a computer system.</a:t>
            </a:r>
          </a:p>
          <a:p>
            <a:pPr algn="just"/>
            <a:r>
              <a:rPr lang="en-US" b="0" i="0" dirty="0">
                <a:solidFill>
                  <a:srgbClr val="273239"/>
                </a:solidFill>
                <a:effectLst/>
                <a:latin typeface="Times New Roman" panose="02020603050405020304" pitchFamily="18" charset="0"/>
                <a:cs typeface="Times New Roman" panose="02020603050405020304" pitchFamily="18" charset="0"/>
              </a:rPr>
              <a:t>Here interface refers to a medium or interaction between the computer and the end user.</a:t>
            </a:r>
            <a:endParaRPr lang="en-US" dirty="0">
              <a:solidFill>
                <a:srgbClr val="273239"/>
              </a:solidFill>
              <a:latin typeface="Times New Roman" panose="02020603050405020304" pitchFamily="18" charset="0"/>
              <a:cs typeface="Times New Roman" panose="02020603050405020304" pitchFamily="18" charset="0"/>
            </a:endParaRPr>
          </a:p>
          <a:p>
            <a:pPr algn="just"/>
            <a:r>
              <a:rPr lang="en-US" b="0" i="0" dirty="0">
                <a:solidFill>
                  <a:srgbClr val="273239"/>
                </a:solidFill>
                <a:effectLst/>
                <a:latin typeface="Times New Roman" panose="02020603050405020304" pitchFamily="18" charset="0"/>
                <a:cs typeface="Times New Roman" panose="02020603050405020304" pitchFamily="18" charset="0"/>
              </a:rPr>
              <a:t>It is also known as CHI (Computer Human Interface) or MMI (Man Machine Interaction).</a:t>
            </a:r>
          </a:p>
          <a:p>
            <a:pPr algn="just"/>
            <a:r>
              <a:rPr lang="en-US" b="0" i="0" dirty="0">
                <a:solidFill>
                  <a:srgbClr val="273239"/>
                </a:solidFill>
                <a:effectLst/>
                <a:latin typeface="Times New Roman" panose="02020603050405020304" pitchFamily="18" charset="0"/>
                <a:cs typeface="Times New Roman" panose="02020603050405020304" pitchFamily="18" charset="0"/>
              </a:rPr>
              <a:t>It is concerned with design, evaluation, and implementation. It is used to provide a user-friendly environment.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CC5B51D-959A-B761-C013-4D08AFE96DDB}"/>
              </a:ext>
            </a:extLst>
          </p:cNvPr>
          <p:cNvPicPr>
            <a:picLocks noChangeAspect="1"/>
          </p:cNvPicPr>
          <p:nvPr/>
        </p:nvPicPr>
        <p:blipFill>
          <a:blip r:embed="rId3"/>
          <a:srcRect l="11609" r="19112" b="12484"/>
          <a:stretch/>
        </p:blipFill>
        <p:spPr>
          <a:xfrm>
            <a:off x="6690733" y="1965286"/>
            <a:ext cx="5285678" cy="3554568"/>
          </a:xfrm>
          <a:prstGeom prst="rect">
            <a:avLst/>
          </a:prstGeom>
        </p:spPr>
      </p:pic>
    </p:spTree>
    <p:extLst>
      <p:ext uri="{BB962C8B-B14F-4D97-AF65-F5344CB8AC3E}">
        <p14:creationId xmlns:p14="http://schemas.microsoft.com/office/powerpoint/2010/main" val="1318680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4134B3-C630-839C-4B64-AE9D07762C56}"/>
              </a:ext>
            </a:extLst>
          </p:cNvPr>
          <p:cNvSpPr>
            <a:spLocks noGrp="1"/>
          </p:cNvSpPr>
          <p:nvPr>
            <p:ph idx="1"/>
          </p:nvPr>
        </p:nvSpPr>
        <p:spPr>
          <a:xfrm>
            <a:off x="247185" y="535259"/>
            <a:ext cx="6967654" cy="6021657"/>
          </a:xfrm>
        </p:spPr>
        <p:txBody>
          <a:bodyPr>
            <a:normAutofit/>
          </a:bodyPr>
          <a:lstStyle/>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Human uses digital devices to perform various activities.</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HCI is to design a systems in such a way that make them </a:t>
            </a:r>
            <a:r>
              <a:rPr lang="en-US" sz="2400" b="0" i="0" dirty="0">
                <a:solidFill>
                  <a:schemeClr val="accent2"/>
                </a:solidFill>
                <a:effectLst/>
                <a:latin typeface="Times New Roman" panose="02020603050405020304" pitchFamily="18" charset="0"/>
                <a:cs typeface="Times New Roman" panose="02020603050405020304" pitchFamily="18" charset="0"/>
              </a:rPr>
              <a:t>efficient</a:t>
            </a: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0" i="0" dirty="0">
                <a:solidFill>
                  <a:schemeClr val="accent2"/>
                </a:solidFill>
                <a:effectLst/>
                <a:latin typeface="Times New Roman" panose="02020603050405020304" pitchFamily="18" charset="0"/>
                <a:cs typeface="Times New Roman" panose="02020603050405020304" pitchFamily="18" charset="0"/>
              </a:rPr>
              <a:t>stable</a:t>
            </a: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0" i="0" dirty="0">
                <a:solidFill>
                  <a:schemeClr val="accent2"/>
                </a:solidFill>
                <a:effectLst/>
                <a:latin typeface="Times New Roman" panose="02020603050405020304" pitchFamily="18" charset="0"/>
                <a:cs typeface="Times New Roman" panose="02020603050405020304" pitchFamily="18" charset="0"/>
              </a:rPr>
              <a:t>usable</a:t>
            </a:r>
            <a:r>
              <a:rPr lang="en-US" sz="2400" b="0" i="0" dirty="0">
                <a:solidFill>
                  <a:srgbClr val="273239"/>
                </a:solidFill>
                <a:effectLst/>
                <a:latin typeface="Times New Roman" panose="02020603050405020304" pitchFamily="18" charset="0"/>
                <a:cs typeface="Times New Roman" panose="02020603050405020304" pitchFamily="18" charset="0"/>
              </a:rPr>
              <a:t> and </a:t>
            </a:r>
            <a:r>
              <a:rPr lang="en-US" sz="2400" b="0" i="0" dirty="0">
                <a:solidFill>
                  <a:schemeClr val="accent2"/>
                </a:solidFill>
                <a:effectLst/>
                <a:latin typeface="Times New Roman" panose="02020603050405020304" pitchFamily="18" charset="0"/>
                <a:cs typeface="Times New Roman" panose="02020603050405020304" pitchFamily="18" charset="0"/>
              </a:rPr>
              <a:t>attainable</a:t>
            </a:r>
            <a:r>
              <a:rPr lang="en-US" sz="2400" b="0" i="0" dirty="0">
                <a:solidFill>
                  <a:srgbClr val="273239"/>
                </a:solidFill>
                <a:effectLst/>
                <a:latin typeface="Times New Roman" panose="02020603050405020304" pitchFamily="18" charset="0"/>
                <a:cs typeface="Times New Roman" panose="02020603050405020304" pitchFamily="18" charset="0"/>
              </a:rPr>
              <a:t>.</a:t>
            </a:r>
            <a:endParaRPr lang="en-US" sz="2400" dirty="0">
              <a:solidFill>
                <a:srgbClr val="273239"/>
              </a:solidFill>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Lack of communication can result in </a:t>
            </a:r>
            <a:r>
              <a:rPr lang="en-US" sz="2400" b="0" i="0" dirty="0">
                <a:solidFill>
                  <a:srgbClr val="FF0000"/>
                </a:solidFill>
                <a:effectLst/>
                <a:latin typeface="Times New Roman" panose="02020603050405020304" pitchFamily="18" charset="0"/>
                <a:cs typeface="Times New Roman" panose="02020603050405020304" pitchFamily="18" charset="0"/>
              </a:rPr>
              <a:t>poor designed </a:t>
            </a:r>
            <a:r>
              <a:rPr lang="en-US" sz="2400" b="0" i="0" dirty="0">
                <a:solidFill>
                  <a:srgbClr val="273239"/>
                </a:solidFill>
                <a:effectLst/>
                <a:latin typeface="Times New Roman" panose="02020603050405020304" pitchFamily="18" charset="0"/>
                <a:cs typeface="Times New Roman" panose="02020603050405020304" pitchFamily="18" charset="0"/>
              </a:rPr>
              <a:t>user interfaces.</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It provides a ways to </a:t>
            </a:r>
            <a:r>
              <a:rPr lang="en-US" sz="2400" b="0" i="0" dirty="0">
                <a:solidFill>
                  <a:srgbClr val="00B050"/>
                </a:solidFill>
                <a:effectLst/>
                <a:latin typeface="Times New Roman" panose="02020603050405020304" pitchFamily="18" charset="0"/>
                <a:cs typeface="Times New Roman" panose="02020603050405020304" pitchFamily="18" charset="0"/>
              </a:rPr>
              <a:t>reduce design time </a:t>
            </a:r>
            <a:r>
              <a:rPr lang="en-US" sz="2400" b="0" i="0" dirty="0">
                <a:solidFill>
                  <a:srgbClr val="273239"/>
                </a:solidFill>
                <a:effectLst/>
                <a:latin typeface="Times New Roman" panose="02020603050405020304" pitchFamily="18" charset="0"/>
                <a:cs typeface="Times New Roman" panose="02020603050405020304" pitchFamily="18" charset="0"/>
              </a:rPr>
              <a:t>through various task models. There are some disciplines contributing to HCI.</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366365-3DDF-33BA-CEC7-7CEBC214E0D5}"/>
              </a:ext>
            </a:extLst>
          </p:cNvPr>
          <p:cNvPicPr>
            <a:picLocks noChangeAspect="1"/>
          </p:cNvPicPr>
          <p:nvPr/>
        </p:nvPicPr>
        <p:blipFill>
          <a:blip r:embed="rId2"/>
          <a:srcRect l="18917" r="24081" b="13068"/>
          <a:stretch/>
        </p:blipFill>
        <p:spPr>
          <a:xfrm>
            <a:off x="7337504" y="1768803"/>
            <a:ext cx="4348976" cy="3320392"/>
          </a:xfrm>
          <a:prstGeom prst="rect">
            <a:avLst/>
          </a:prstGeom>
        </p:spPr>
      </p:pic>
    </p:spTree>
    <p:extLst>
      <p:ext uri="{BB962C8B-B14F-4D97-AF65-F5344CB8AC3E}">
        <p14:creationId xmlns:p14="http://schemas.microsoft.com/office/powerpoint/2010/main" val="2849590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99795-5F2E-A6F3-14E3-1C6EB30EE144}"/>
              </a:ext>
            </a:extLst>
          </p:cNvPr>
          <p:cNvSpPr>
            <a:spLocks noGrp="1"/>
          </p:cNvSpPr>
          <p:nvPr>
            <p:ph idx="1"/>
          </p:nvPr>
        </p:nvSpPr>
        <p:spPr>
          <a:xfrm>
            <a:off x="178420" y="223024"/>
            <a:ext cx="11764536" cy="6356196"/>
          </a:xfrm>
        </p:spPr>
        <p:txBody>
          <a:bodyPr>
            <a:normAutofit/>
          </a:bodyPr>
          <a:lstStyle/>
          <a:p>
            <a:pPr marL="0" indent="0" algn="just">
              <a:lnSpc>
                <a:spcPct val="150000"/>
              </a:lnSpc>
              <a:buNone/>
            </a:pPr>
            <a:r>
              <a:rPr lang="en-IN" sz="2400" b="1" i="0" u="sng" dirty="0">
                <a:solidFill>
                  <a:schemeClr val="accent2"/>
                </a:solidFill>
                <a:effectLst/>
                <a:latin typeface="Times New Roman" panose="02020603050405020304" pitchFamily="18" charset="0"/>
                <a:cs typeface="Times New Roman" panose="02020603050405020304" pitchFamily="18" charset="0"/>
              </a:rPr>
              <a:t>Computer Science</a:t>
            </a:r>
            <a:endParaRPr lang="en-IN" sz="2400" b="1" i="0" dirty="0">
              <a:solidFill>
                <a:schemeClr val="accent2"/>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Computer science is a field of computation and information. Computer science plays a crucial role in modern development of HCI. </a:t>
            </a:r>
            <a:r>
              <a:rPr lang="en-US" sz="2400" b="0" i="0" dirty="0">
                <a:solidFill>
                  <a:srgbClr val="00B050"/>
                </a:solidFill>
                <a:effectLst/>
                <a:latin typeface="Times New Roman" panose="02020603050405020304" pitchFamily="18" charset="0"/>
                <a:cs typeface="Times New Roman" panose="02020603050405020304" pitchFamily="18" charset="0"/>
              </a:rPr>
              <a:t>Smart Television</a:t>
            </a: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0" i="0" dirty="0">
                <a:solidFill>
                  <a:srgbClr val="00B050"/>
                </a:solidFill>
                <a:effectLst/>
                <a:latin typeface="Times New Roman" panose="02020603050405020304" pitchFamily="18" charset="0"/>
                <a:cs typeface="Times New Roman" panose="02020603050405020304" pitchFamily="18" charset="0"/>
              </a:rPr>
              <a:t>Voice assistant</a:t>
            </a: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0" i="0" dirty="0">
                <a:solidFill>
                  <a:srgbClr val="00B050"/>
                </a:solidFill>
                <a:effectLst/>
                <a:latin typeface="Times New Roman" panose="02020603050405020304" pitchFamily="18" charset="0"/>
                <a:cs typeface="Times New Roman" panose="02020603050405020304" pitchFamily="18" charset="0"/>
              </a:rPr>
              <a:t>AR/VR technology </a:t>
            </a:r>
            <a:r>
              <a:rPr lang="en-US" sz="2400" b="0" i="0" dirty="0">
                <a:solidFill>
                  <a:srgbClr val="273239"/>
                </a:solidFill>
                <a:effectLst/>
                <a:latin typeface="Times New Roman" panose="02020603050405020304" pitchFamily="18" charset="0"/>
                <a:cs typeface="Times New Roman" panose="02020603050405020304" pitchFamily="18" charset="0"/>
              </a:rPr>
              <a:t>and </a:t>
            </a:r>
            <a:r>
              <a:rPr lang="en-US" sz="2400" b="0" i="0" dirty="0">
                <a:solidFill>
                  <a:srgbClr val="00B050"/>
                </a:solidFill>
                <a:effectLst/>
                <a:latin typeface="Times New Roman" panose="02020603050405020304" pitchFamily="18" charset="0"/>
                <a:cs typeface="Times New Roman" panose="02020603050405020304" pitchFamily="18" charset="0"/>
              </a:rPr>
              <a:t>gaze detection </a:t>
            </a:r>
            <a:r>
              <a:rPr lang="en-US" sz="2400" b="0" i="0" dirty="0">
                <a:solidFill>
                  <a:srgbClr val="273239"/>
                </a:solidFill>
                <a:effectLst/>
                <a:latin typeface="Times New Roman" panose="02020603050405020304" pitchFamily="18" charset="0"/>
                <a:cs typeface="Times New Roman" panose="02020603050405020304" pitchFamily="18" charset="0"/>
              </a:rPr>
              <a:t>are some of the technology exists in modern world, that are running our day to day life.</a:t>
            </a:r>
          </a:p>
          <a:p>
            <a:pPr marL="0" indent="0" algn="just">
              <a:lnSpc>
                <a:spcPct val="150000"/>
              </a:lnSpc>
              <a:buNone/>
            </a:pPr>
            <a:r>
              <a:rPr lang="en-IN" sz="2400" b="1" i="0" u="sng" dirty="0">
                <a:solidFill>
                  <a:schemeClr val="accent2"/>
                </a:solidFill>
                <a:effectLst/>
                <a:latin typeface="Times New Roman" panose="02020603050405020304" pitchFamily="18" charset="0"/>
                <a:cs typeface="Times New Roman" panose="02020603050405020304" pitchFamily="18" charset="0"/>
              </a:rPr>
              <a:t>Cognitive Psychology</a:t>
            </a:r>
            <a:endParaRPr lang="en-IN" sz="2400" b="1" i="0" dirty="0">
              <a:solidFill>
                <a:schemeClr val="accent2"/>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It is a field of HCI which identifies how human interact with systems. It includes Language based interaction, a set of rules are provided to the system. Based on that rules we create our model. It also includes </a:t>
            </a:r>
            <a:r>
              <a:rPr lang="en-US" sz="2400" b="0" i="0" dirty="0">
                <a:solidFill>
                  <a:srgbClr val="00B050"/>
                </a:solidFill>
                <a:effectLst/>
                <a:latin typeface="Times New Roman" panose="02020603050405020304" pitchFamily="18" charset="0"/>
                <a:cs typeface="Times New Roman" panose="02020603050405020304" pitchFamily="18" charset="0"/>
              </a:rPr>
              <a:t>Human motor skills</a:t>
            </a:r>
            <a:r>
              <a:rPr lang="en-US" sz="2400" b="0" i="0" dirty="0">
                <a:solidFill>
                  <a:srgbClr val="273239"/>
                </a:solidFill>
                <a:effectLst/>
                <a:latin typeface="Times New Roman" panose="02020603050405020304" pitchFamily="18" charset="0"/>
                <a:cs typeface="Times New Roman" panose="02020603050405020304" pitchFamily="18" charset="0"/>
              </a:rPr>
              <a:t>, where we identifies physical characteristics of user and based on that characteristics we create our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370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51C1-91D5-4A40-85CA-8D83052F66CF}"/>
              </a:ext>
            </a:extLst>
          </p:cNvPr>
          <p:cNvSpPr>
            <a:spLocks noGrp="1"/>
          </p:cNvSpPr>
          <p:nvPr>
            <p:ph type="title"/>
          </p:nvPr>
        </p:nvSpPr>
        <p:spPr>
          <a:xfrm>
            <a:off x="135673" y="232123"/>
            <a:ext cx="10515600" cy="448914"/>
          </a:xfrm>
        </p:spPr>
        <p:txBody>
          <a:bodyPr>
            <a:normAutofit fontScale="90000"/>
          </a:bodyPr>
          <a:lstStyle/>
          <a:p>
            <a:r>
              <a:rPr lang="en-IN" b="1" dirty="0">
                <a:solidFill>
                  <a:schemeClr val="accent1"/>
                </a:solidFill>
              </a:rPr>
              <a:t>Input and Output devices</a:t>
            </a:r>
          </a:p>
        </p:txBody>
      </p:sp>
      <p:sp>
        <p:nvSpPr>
          <p:cNvPr id="3" name="Content Placeholder 2">
            <a:extLst>
              <a:ext uri="{FF2B5EF4-FFF2-40B4-BE49-F238E27FC236}">
                <a16:creationId xmlns:a16="http://schemas.microsoft.com/office/drawing/2014/main" id="{85665300-9940-AAF8-1949-C551C3D9EAF9}"/>
              </a:ext>
            </a:extLst>
          </p:cNvPr>
          <p:cNvSpPr>
            <a:spLocks noGrp="1"/>
          </p:cNvSpPr>
          <p:nvPr>
            <p:ph idx="1"/>
          </p:nvPr>
        </p:nvSpPr>
        <p:spPr>
          <a:xfrm>
            <a:off x="135672" y="981307"/>
            <a:ext cx="11896493" cy="1483113"/>
          </a:xfrm>
        </p:spPr>
        <p:txBody>
          <a:bodyPr>
            <a:normAutofit/>
          </a:bodyPr>
          <a:lstStyle/>
          <a:p>
            <a:pPr algn="just"/>
            <a:r>
              <a:rPr lang="en-US" sz="2400" b="0" dirty="0">
                <a:solidFill>
                  <a:srgbClr val="273239"/>
                </a:solidFill>
                <a:effectLst/>
                <a:latin typeface="Times New Roman" panose="02020603050405020304" pitchFamily="18" charset="0"/>
                <a:cs typeface="Times New Roman" panose="02020603050405020304" pitchFamily="18" charset="0"/>
              </a:rPr>
              <a:t>Input are actions received from user and output are the signals that sent back to user by system. It acts as a medium between computer and user. Some of the examples of input and output devices are as follows.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F581ABC-BFC6-9536-9F9D-79F2778861F2}"/>
              </a:ext>
            </a:extLst>
          </p:cNvPr>
          <p:cNvSpPr txBox="1"/>
          <p:nvPr/>
        </p:nvSpPr>
        <p:spPr>
          <a:xfrm>
            <a:off x="1653168" y="2808624"/>
            <a:ext cx="2405875" cy="3347070"/>
          </a:xfrm>
          <a:prstGeom prst="rect">
            <a:avLst/>
          </a:prstGeom>
          <a:noFill/>
        </p:spPr>
        <p:txBody>
          <a:bodyPr wrap="square">
            <a:spAutoFit/>
          </a:bodyPr>
          <a:lstStyle/>
          <a:p>
            <a:pPr algn="just" fontAlgn="base">
              <a:lnSpc>
                <a:spcPct val="200000"/>
              </a:lnSpc>
            </a:pPr>
            <a:r>
              <a:rPr lang="en-IN" b="1" i="0" u="sng" dirty="0">
                <a:solidFill>
                  <a:schemeClr val="accent1"/>
                </a:solidFill>
                <a:effectLst/>
                <a:latin typeface="Nunito" pitchFamily="2" charset="0"/>
              </a:rPr>
              <a:t>Input devices</a:t>
            </a:r>
          </a:p>
          <a:p>
            <a:pPr algn="just" fontAlgn="base">
              <a:lnSpc>
                <a:spcPct val="200000"/>
              </a:lnSpc>
              <a:buFont typeface="Arial" panose="020B0604020202020204" pitchFamily="34" charset="0"/>
              <a:buChar char="•"/>
            </a:pPr>
            <a:r>
              <a:rPr lang="en-US" b="0" i="0" dirty="0">
                <a:solidFill>
                  <a:srgbClr val="273239"/>
                </a:solidFill>
                <a:effectLst/>
                <a:latin typeface="Nunito" pitchFamily="2" charset="0"/>
              </a:rPr>
              <a:t>Keyboard</a:t>
            </a:r>
          </a:p>
          <a:p>
            <a:pPr algn="just" fontAlgn="base">
              <a:lnSpc>
                <a:spcPct val="200000"/>
              </a:lnSpc>
              <a:buFont typeface="Arial" panose="020B0604020202020204" pitchFamily="34" charset="0"/>
              <a:buChar char="•"/>
            </a:pPr>
            <a:r>
              <a:rPr lang="en-US" b="0" i="0" dirty="0">
                <a:solidFill>
                  <a:srgbClr val="273239"/>
                </a:solidFill>
                <a:effectLst/>
                <a:latin typeface="Nunito" pitchFamily="2" charset="0"/>
              </a:rPr>
              <a:t>Mouse</a:t>
            </a:r>
          </a:p>
          <a:p>
            <a:pPr algn="just" fontAlgn="base">
              <a:lnSpc>
                <a:spcPct val="200000"/>
              </a:lnSpc>
              <a:buFont typeface="Arial" panose="020B0604020202020204" pitchFamily="34" charset="0"/>
              <a:buChar char="•"/>
            </a:pPr>
            <a:r>
              <a:rPr lang="en-US" b="0" i="0" dirty="0">
                <a:solidFill>
                  <a:srgbClr val="273239"/>
                </a:solidFill>
                <a:effectLst/>
                <a:latin typeface="Nunito" pitchFamily="2" charset="0"/>
              </a:rPr>
              <a:t>Light pen</a:t>
            </a:r>
          </a:p>
          <a:p>
            <a:pPr algn="just" fontAlgn="base">
              <a:lnSpc>
                <a:spcPct val="200000"/>
              </a:lnSpc>
              <a:buFont typeface="Arial" panose="020B0604020202020204" pitchFamily="34" charset="0"/>
              <a:buChar char="•"/>
            </a:pPr>
            <a:r>
              <a:rPr lang="en-US" b="0" i="0" dirty="0">
                <a:solidFill>
                  <a:srgbClr val="273239"/>
                </a:solidFill>
                <a:effectLst/>
                <a:latin typeface="Nunito" pitchFamily="2" charset="0"/>
              </a:rPr>
              <a:t>Microphone</a:t>
            </a:r>
          </a:p>
          <a:p>
            <a:pPr algn="just" fontAlgn="base">
              <a:lnSpc>
                <a:spcPct val="200000"/>
              </a:lnSpc>
              <a:buFont typeface="Arial" panose="020B0604020202020204" pitchFamily="34" charset="0"/>
              <a:buChar char="•"/>
            </a:pPr>
            <a:r>
              <a:rPr lang="en-US" b="0" i="0" dirty="0">
                <a:solidFill>
                  <a:srgbClr val="273239"/>
                </a:solidFill>
                <a:effectLst/>
                <a:latin typeface="Nunito" pitchFamily="2" charset="0"/>
              </a:rPr>
              <a:t>Bar code reader</a:t>
            </a:r>
          </a:p>
        </p:txBody>
      </p:sp>
      <p:sp>
        <p:nvSpPr>
          <p:cNvPr id="7" name="TextBox 6">
            <a:extLst>
              <a:ext uri="{FF2B5EF4-FFF2-40B4-BE49-F238E27FC236}">
                <a16:creationId xmlns:a16="http://schemas.microsoft.com/office/drawing/2014/main" id="{AE56897A-9F68-CBAB-459C-E58800EE6523}"/>
              </a:ext>
            </a:extLst>
          </p:cNvPr>
          <p:cNvSpPr txBox="1"/>
          <p:nvPr/>
        </p:nvSpPr>
        <p:spPr>
          <a:xfrm>
            <a:off x="8746274" y="2808624"/>
            <a:ext cx="2405875" cy="3347070"/>
          </a:xfrm>
          <a:prstGeom prst="rect">
            <a:avLst/>
          </a:prstGeom>
          <a:noFill/>
        </p:spPr>
        <p:txBody>
          <a:bodyPr wrap="square">
            <a:spAutoFit/>
          </a:bodyPr>
          <a:lstStyle/>
          <a:p>
            <a:pPr algn="l" fontAlgn="base">
              <a:lnSpc>
                <a:spcPct val="200000"/>
              </a:lnSpc>
            </a:pPr>
            <a:r>
              <a:rPr lang="en-US" b="1" i="0" u="sng" dirty="0">
                <a:solidFill>
                  <a:schemeClr val="accent1"/>
                </a:solidFill>
                <a:effectLst/>
                <a:latin typeface="Nunito" pitchFamily="2" charset="0"/>
              </a:rPr>
              <a:t>Output Devices</a:t>
            </a:r>
            <a:endParaRPr lang="en-US" b="1" i="0" dirty="0">
              <a:solidFill>
                <a:schemeClr val="accent1"/>
              </a:solidFill>
              <a:effectLst/>
              <a:latin typeface="Nunito" pitchFamily="2" charset="0"/>
            </a:endParaRPr>
          </a:p>
          <a:p>
            <a:pPr algn="l" fontAlgn="base">
              <a:lnSpc>
                <a:spcPct val="200000"/>
              </a:lnSpc>
              <a:buFont typeface="Arial" panose="020B0604020202020204" pitchFamily="34" charset="0"/>
              <a:buChar char="•"/>
            </a:pPr>
            <a:r>
              <a:rPr lang="en-US" b="0" i="0" dirty="0">
                <a:solidFill>
                  <a:srgbClr val="273239"/>
                </a:solidFill>
                <a:effectLst/>
                <a:latin typeface="Nunito" pitchFamily="2" charset="0"/>
              </a:rPr>
              <a:t>Monitor</a:t>
            </a:r>
          </a:p>
          <a:p>
            <a:pPr algn="l" fontAlgn="base">
              <a:lnSpc>
                <a:spcPct val="200000"/>
              </a:lnSpc>
              <a:buFont typeface="Arial" panose="020B0604020202020204" pitchFamily="34" charset="0"/>
              <a:buChar char="•"/>
            </a:pPr>
            <a:r>
              <a:rPr lang="en-US" b="0" i="0" dirty="0">
                <a:solidFill>
                  <a:srgbClr val="273239"/>
                </a:solidFill>
                <a:effectLst/>
                <a:latin typeface="Nunito" pitchFamily="2" charset="0"/>
              </a:rPr>
              <a:t>Television</a:t>
            </a:r>
          </a:p>
          <a:p>
            <a:pPr algn="l" fontAlgn="base">
              <a:lnSpc>
                <a:spcPct val="200000"/>
              </a:lnSpc>
              <a:buFont typeface="Arial" panose="020B0604020202020204" pitchFamily="34" charset="0"/>
              <a:buChar char="•"/>
            </a:pPr>
            <a:r>
              <a:rPr lang="en-US" b="0" i="0" dirty="0">
                <a:solidFill>
                  <a:srgbClr val="273239"/>
                </a:solidFill>
                <a:effectLst/>
                <a:latin typeface="Nunito" pitchFamily="2" charset="0"/>
              </a:rPr>
              <a:t>Printer</a:t>
            </a:r>
          </a:p>
          <a:p>
            <a:pPr algn="l" fontAlgn="base">
              <a:lnSpc>
                <a:spcPct val="200000"/>
              </a:lnSpc>
              <a:buFont typeface="Arial" panose="020B0604020202020204" pitchFamily="34" charset="0"/>
              <a:buChar char="•"/>
            </a:pPr>
            <a:r>
              <a:rPr lang="en-US" b="0" i="0" dirty="0">
                <a:solidFill>
                  <a:srgbClr val="273239"/>
                </a:solidFill>
                <a:effectLst/>
                <a:latin typeface="Nunito" pitchFamily="2" charset="0"/>
              </a:rPr>
              <a:t>Speakers</a:t>
            </a:r>
          </a:p>
          <a:p>
            <a:pPr algn="l" fontAlgn="base">
              <a:lnSpc>
                <a:spcPct val="200000"/>
              </a:lnSpc>
              <a:buFont typeface="Arial" panose="020B0604020202020204" pitchFamily="34" charset="0"/>
              <a:buChar char="•"/>
            </a:pPr>
            <a:r>
              <a:rPr lang="en-US" b="0" i="0" dirty="0">
                <a:solidFill>
                  <a:srgbClr val="273239"/>
                </a:solidFill>
                <a:effectLst/>
                <a:latin typeface="Nunito" pitchFamily="2" charset="0"/>
              </a:rPr>
              <a:t>Headphones</a:t>
            </a:r>
          </a:p>
        </p:txBody>
      </p:sp>
    </p:spTree>
    <p:extLst>
      <p:ext uri="{BB962C8B-B14F-4D97-AF65-F5344CB8AC3E}">
        <p14:creationId xmlns:p14="http://schemas.microsoft.com/office/powerpoint/2010/main" val="250161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Ubiquitous Computing Works ">
            <a:extLst>
              <a:ext uri="{FF2B5EF4-FFF2-40B4-BE49-F238E27FC236}">
                <a16:creationId xmlns:a16="http://schemas.microsoft.com/office/drawing/2014/main" id="{CE0327B1-96B5-7D5B-78E7-F323B7983F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918"/>
          <a:stretch/>
        </p:blipFill>
        <p:spPr bwMode="auto">
          <a:xfrm>
            <a:off x="1959768" y="340112"/>
            <a:ext cx="8272463" cy="617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17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17EE-5557-4572-29C0-B94597447BC0}"/>
              </a:ext>
            </a:extLst>
          </p:cNvPr>
          <p:cNvSpPr>
            <a:spLocks noGrp="1"/>
          </p:cNvSpPr>
          <p:nvPr>
            <p:ph type="title"/>
          </p:nvPr>
        </p:nvSpPr>
        <p:spPr>
          <a:xfrm>
            <a:off x="146824" y="0"/>
            <a:ext cx="10515600" cy="571577"/>
          </a:xfrm>
        </p:spPr>
        <p:txBody>
          <a:bodyPr>
            <a:normAutofit fontScale="90000"/>
          </a:bodyPr>
          <a:lstStyle/>
          <a:p>
            <a:r>
              <a:rPr lang="en-IN" b="1" dirty="0">
                <a:solidFill>
                  <a:schemeClr val="accent1"/>
                </a:solidFill>
              </a:rPr>
              <a:t>Interaction Styles</a:t>
            </a:r>
          </a:p>
        </p:txBody>
      </p:sp>
      <p:sp>
        <p:nvSpPr>
          <p:cNvPr id="3" name="Content Placeholder 2">
            <a:extLst>
              <a:ext uri="{FF2B5EF4-FFF2-40B4-BE49-F238E27FC236}">
                <a16:creationId xmlns:a16="http://schemas.microsoft.com/office/drawing/2014/main" id="{DB63AFAF-6274-2710-7173-95E7A2984892}"/>
              </a:ext>
            </a:extLst>
          </p:cNvPr>
          <p:cNvSpPr>
            <a:spLocks noGrp="1"/>
          </p:cNvSpPr>
          <p:nvPr>
            <p:ph idx="1"/>
          </p:nvPr>
        </p:nvSpPr>
        <p:spPr>
          <a:xfrm>
            <a:off x="146824" y="914398"/>
            <a:ext cx="11829586" cy="5664822"/>
          </a:xfrm>
        </p:spPr>
        <p:txBody>
          <a:bodyPr>
            <a:normAutofit lnSpcReduction="10000"/>
          </a:bodyPr>
          <a:lstStyle/>
          <a:p>
            <a:pPr algn="just"/>
            <a:r>
              <a:rPr lang="en-US" b="1" i="0" dirty="0">
                <a:solidFill>
                  <a:schemeClr val="accent2"/>
                </a:solidFill>
                <a:effectLst/>
                <a:latin typeface="Times New Roman" panose="02020603050405020304" pitchFamily="18" charset="0"/>
                <a:cs typeface="Times New Roman" panose="02020603050405020304" pitchFamily="18" charset="0"/>
              </a:rPr>
              <a:t>Command Line</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It is one of the oldest interaction style present today. But it is not user friendly because user needs to learn so many commands. Each task or work have it’s own command, you have to be expert or proficient in writing these commands.</a:t>
            </a:r>
          </a:p>
          <a:p>
            <a:pPr algn="just"/>
            <a:r>
              <a:rPr lang="en-US" b="1" i="0" dirty="0">
                <a:solidFill>
                  <a:schemeClr val="accent2"/>
                </a:solidFill>
                <a:effectLst/>
                <a:latin typeface="Times New Roman" panose="02020603050405020304" pitchFamily="18" charset="0"/>
                <a:cs typeface="Times New Roman" panose="02020603050405020304" pitchFamily="18" charset="0"/>
              </a:rPr>
              <a:t>Graphic user interface</a:t>
            </a:r>
            <a:r>
              <a:rPr lang="en-US" b="0" i="0" dirty="0">
                <a:solidFill>
                  <a:schemeClr val="accent2"/>
                </a:solidFill>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It is one of the popular interaction style available today. Operating systems like Windows and macOS are the best style of GUI, where user can provide input with the help of mouse and keyboard.</a:t>
            </a:r>
          </a:p>
          <a:p>
            <a:pPr algn="just"/>
            <a:r>
              <a:rPr lang="en-US" b="1" i="0" dirty="0">
                <a:solidFill>
                  <a:schemeClr val="accent2"/>
                </a:solidFill>
                <a:effectLst/>
                <a:latin typeface="Times New Roman" panose="02020603050405020304" pitchFamily="18" charset="0"/>
                <a:cs typeface="Times New Roman" panose="02020603050405020304" pitchFamily="18" charset="0"/>
              </a:rPr>
              <a:t>Natural Language: </a:t>
            </a:r>
            <a:r>
              <a:rPr lang="en-US" b="0" i="0" dirty="0">
                <a:solidFill>
                  <a:srgbClr val="273239"/>
                </a:solidFill>
                <a:effectLst/>
                <a:latin typeface="Times New Roman" panose="02020603050405020304" pitchFamily="18" charset="0"/>
                <a:cs typeface="Times New Roman" panose="02020603050405020304" pitchFamily="18" charset="0"/>
              </a:rPr>
              <a:t>It is one step ahead of GUI. We can interact with system by the help of languages that we are using in our day to day life. </a:t>
            </a:r>
            <a:r>
              <a:rPr lang="en-US" b="1" i="0" dirty="0">
                <a:solidFill>
                  <a:srgbClr val="273239"/>
                </a:solidFill>
                <a:effectLst/>
                <a:latin typeface="Times New Roman" panose="02020603050405020304" pitchFamily="18" charset="0"/>
                <a:cs typeface="Times New Roman" panose="02020603050405020304" pitchFamily="18" charset="0"/>
              </a:rPr>
              <a:t>Alexa</a:t>
            </a:r>
            <a:r>
              <a:rPr lang="en-US" b="0" i="0" dirty="0">
                <a:solidFill>
                  <a:srgbClr val="273239"/>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Siri</a:t>
            </a:r>
            <a:r>
              <a:rPr lang="en-US" b="0" i="0" dirty="0">
                <a:solidFill>
                  <a:srgbClr val="273239"/>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Google voice </a:t>
            </a:r>
            <a:r>
              <a:rPr lang="en-US" b="0" i="0" dirty="0">
                <a:solidFill>
                  <a:srgbClr val="273239"/>
                </a:solidFill>
                <a:effectLst/>
                <a:latin typeface="Times New Roman" panose="02020603050405020304" pitchFamily="18" charset="0"/>
                <a:cs typeface="Times New Roman" panose="02020603050405020304" pitchFamily="18" charset="0"/>
              </a:rPr>
              <a:t>are the best example of voice assistant that uses natural language.</a:t>
            </a:r>
          </a:p>
          <a:p>
            <a:pPr algn="just"/>
            <a:r>
              <a:rPr lang="en-US" b="1" i="0" dirty="0">
                <a:solidFill>
                  <a:schemeClr val="accent2"/>
                </a:solidFill>
                <a:effectLst/>
                <a:latin typeface="Times New Roman" panose="02020603050405020304" pitchFamily="18" charset="0"/>
                <a:cs typeface="Times New Roman" panose="02020603050405020304" pitchFamily="18" charset="0"/>
              </a:rPr>
              <a:t>Q/A (Question and Answer): </a:t>
            </a:r>
            <a:r>
              <a:rPr lang="en-US" b="0" i="0" dirty="0">
                <a:solidFill>
                  <a:srgbClr val="273239"/>
                </a:solidFill>
                <a:effectLst/>
                <a:latin typeface="Times New Roman" panose="02020603050405020304" pitchFamily="18" charset="0"/>
                <a:cs typeface="Times New Roman" panose="02020603050405020304" pitchFamily="18" charset="0"/>
              </a:rPr>
              <a:t>The best example of this interaction style are chatbots. Every application whether it is web or mobile application has chatbot now a days. But chatbots are always domain specific not universal.</a:t>
            </a:r>
          </a:p>
          <a:p>
            <a:endParaRPr lang="en-IN" dirty="0"/>
          </a:p>
        </p:txBody>
      </p:sp>
    </p:spTree>
    <p:extLst>
      <p:ext uri="{BB962C8B-B14F-4D97-AF65-F5344CB8AC3E}">
        <p14:creationId xmlns:p14="http://schemas.microsoft.com/office/powerpoint/2010/main" val="4082133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6ACD-9C88-57EF-DB95-7149A12A6A23}"/>
              </a:ext>
            </a:extLst>
          </p:cNvPr>
          <p:cNvSpPr>
            <a:spLocks noGrp="1"/>
          </p:cNvSpPr>
          <p:nvPr>
            <p:ph type="title"/>
          </p:nvPr>
        </p:nvSpPr>
        <p:spPr>
          <a:xfrm>
            <a:off x="157975" y="165216"/>
            <a:ext cx="10515600" cy="515821"/>
          </a:xfrm>
        </p:spPr>
        <p:txBody>
          <a:bodyPr>
            <a:normAutofit fontScale="90000"/>
          </a:bodyPr>
          <a:lstStyle/>
          <a:p>
            <a:r>
              <a:rPr lang="en-IN" b="1" dirty="0">
                <a:solidFill>
                  <a:schemeClr val="accent2"/>
                </a:solidFill>
              </a:rPr>
              <a:t>Use Cases of HCI</a:t>
            </a:r>
          </a:p>
        </p:txBody>
      </p:sp>
      <p:sp>
        <p:nvSpPr>
          <p:cNvPr id="3" name="Content Placeholder 2">
            <a:extLst>
              <a:ext uri="{FF2B5EF4-FFF2-40B4-BE49-F238E27FC236}">
                <a16:creationId xmlns:a16="http://schemas.microsoft.com/office/drawing/2014/main" id="{B4BA6C08-6A72-26F0-A860-6649179E6790}"/>
              </a:ext>
            </a:extLst>
          </p:cNvPr>
          <p:cNvSpPr>
            <a:spLocks noGrp="1"/>
          </p:cNvSpPr>
          <p:nvPr>
            <p:ph idx="1"/>
          </p:nvPr>
        </p:nvSpPr>
        <p:spPr>
          <a:xfrm>
            <a:off x="157974" y="1103970"/>
            <a:ext cx="11874191" cy="5497551"/>
          </a:xfrm>
        </p:spPr>
        <p:txBody>
          <a:bodyPr>
            <a:normAutofit/>
          </a:bodyPr>
          <a:lstStyle/>
          <a:p>
            <a:pPr algn="just"/>
            <a:r>
              <a:rPr lang="en-US" b="1" i="0" dirty="0">
                <a:solidFill>
                  <a:schemeClr val="accent1"/>
                </a:solidFill>
                <a:effectLst/>
                <a:latin typeface="Times New Roman" panose="02020603050405020304" pitchFamily="18" charset="0"/>
                <a:cs typeface="Times New Roman" panose="02020603050405020304" pitchFamily="18" charset="0"/>
              </a:rPr>
              <a:t>Smart home</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Smart homes refers to home amenities that have been fitted with communication technology enabling some degree of automation or remote control. It includes control of air conditioning, heating and lighting through voice activated commands or mobile app. Home security systems are also fitted with communication technology to alert the residents in case of burglary.</a:t>
            </a:r>
          </a:p>
          <a:p>
            <a:pPr algn="just"/>
            <a:r>
              <a:rPr lang="en-US" b="1" i="0" dirty="0">
                <a:solidFill>
                  <a:schemeClr val="accent1"/>
                </a:solidFill>
                <a:effectLst/>
                <a:latin typeface="Times New Roman" panose="02020603050405020304" pitchFamily="18" charset="0"/>
                <a:cs typeface="Times New Roman" panose="02020603050405020304" pitchFamily="18" charset="0"/>
              </a:rPr>
              <a:t>Biometric Sensors</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Biometric sensors are the use of human biometrics in various technological applications. It can be used in </a:t>
            </a:r>
            <a:r>
              <a:rPr lang="en-US" b="1" i="0" dirty="0">
                <a:solidFill>
                  <a:srgbClr val="273239"/>
                </a:solidFill>
                <a:effectLst/>
                <a:latin typeface="Times New Roman" panose="02020603050405020304" pitchFamily="18" charset="0"/>
                <a:cs typeface="Times New Roman" panose="02020603050405020304" pitchFamily="18" charset="0"/>
              </a:rPr>
              <a:t>access controls</a:t>
            </a:r>
            <a:r>
              <a:rPr lang="en-US" b="0" i="0" dirty="0">
                <a:solidFill>
                  <a:srgbClr val="273239"/>
                </a:solidFill>
                <a:effectLst/>
                <a:latin typeface="Times New Roman" panose="02020603050405020304" pitchFamily="18" charset="0"/>
                <a:cs typeface="Times New Roman" panose="02020603050405020304" pitchFamily="18" charset="0"/>
              </a:rPr>
              <a:t> for example granting access to a computer network or security system.</a:t>
            </a:r>
          </a:p>
          <a:p>
            <a:pPr algn="just"/>
            <a:r>
              <a:rPr lang="en-US" b="1" i="0" dirty="0">
                <a:solidFill>
                  <a:schemeClr val="accent1"/>
                </a:solidFill>
                <a:effectLst/>
                <a:latin typeface="Times New Roman" panose="02020603050405020304" pitchFamily="18" charset="0"/>
                <a:cs typeface="Times New Roman" panose="02020603050405020304" pitchFamily="18" charset="0"/>
              </a:rPr>
              <a:t>Autonomous vehicle</a:t>
            </a:r>
            <a:r>
              <a:rPr lang="en-US" b="0" i="0" dirty="0">
                <a:solidFill>
                  <a:schemeClr val="accent1"/>
                </a:solidFill>
                <a:effectLst/>
                <a:latin typeface="Times New Roman" panose="02020603050405020304" pitchFamily="18" charset="0"/>
                <a:cs typeface="Times New Roman" panose="02020603050405020304" pitchFamily="18" charset="0"/>
              </a:rPr>
              <a:t>: </a:t>
            </a:r>
            <a:r>
              <a:rPr lang="en-US" b="0" i="0" dirty="0">
                <a:solidFill>
                  <a:srgbClr val="273239"/>
                </a:solidFill>
                <a:effectLst/>
                <a:latin typeface="Times New Roman" panose="02020603050405020304" pitchFamily="18" charset="0"/>
                <a:cs typeface="Times New Roman" panose="02020603050405020304" pitchFamily="18" charset="0"/>
              </a:rPr>
              <a:t>An autonomous vehicle is one that can drive itself. Tesla is a company which pioneered the engineering of autonomous driving vehicles. It has advanced autopilot technology which allows real time navigation updates.</a:t>
            </a:r>
          </a:p>
          <a:p>
            <a:endParaRPr lang="en-IN" dirty="0"/>
          </a:p>
        </p:txBody>
      </p:sp>
    </p:spTree>
    <p:extLst>
      <p:ext uri="{BB962C8B-B14F-4D97-AF65-F5344CB8AC3E}">
        <p14:creationId xmlns:p14="http://schemas.microsoft.com/office/powerpoint/2010/main" val="2287170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D01C5-540C-2EA7-E4EC-12450214263B}"/>
              </a:ext>
            </a:extLst>
          </p:cNvPr>
          <p:cNvSpPr>
            <a:spLocks noGrp="1"/>
          </p:cNvSpPr>
          <p:nvPr>
            <p:ph idx="1"/>
          </p:nvPr>
        </p:nvSpPr>
        <p:spPr>
          <a:xfrm>
            <a:off x="234176" y="211873"/>
            <a:ext cx="11563814" cy="5965090"/>
          </a:xfrm>
        </p:spPr>
        <p:txBody>
          <a:bodyPr/>
          <a:lstStyle/>
          <a:p>
            <a:pPr algn="just">
              <a:lnSpc>
                <a:spcPct val="150000"/>
              </a:lnSpc>
            </a:pPr>
            <a:r>
              <a:rPr lang="en-US" sz="2400" b="1" i="0" dirty="0">
                <a:solidFill>
                  <a:schemeClr val="accent1"/>
                </a:solidFill>
                <a:effectLst/>
                <a:latin typeface="Times New Roman" panose="02020603050405020304" pitchFamily="18" charset="0"/>
                <a:cs typeface="Times New Roman" panose="02020603050405020304" pitchFamily="18" charset="0"/>
              </a:rPr>
              <a:t>Virtual assistants</a:t>
            </a:r>
            <a:r>
              <a:rPr lang="en-US" sz="2400" b="0" i="0" dirty="0">
                <a:solidFill>
                  <a:schemeClr val="accent1"/>
                </a:solidFill>
                <a:effectLst/>
                <a:latin typeface="Times New Roman" panose="02020603050405020304" pitchFamily="18" charset="0"/>
                <a:cs typeface="Times New Roman" panose="02020603050405020304" pitchFamily="18" charset="0"/>
              </a:rPr>
              <a:t>: </a:t>
            </a:r>
            <a:r>
              <a:rPr lang="en-US" sz="2400" b="0" i="0" dirty="0">
                <a:solidFill>
                  <a:srgbClr val="273239"/>
                </a:solidFill>
                <a:effectLst/>
                <a:latin typeface="Times New Roman" panose="02020603050405020304" pitchFamily="18" charset="0"/>
                <a:cs typeface="Times New Roman" panose="02020603050405020304" pitchFamily="18" charset="0"/>
              </a:rPr>
              <a:t>Another innovation in this era is the intelligent virtual assistant or intelligent personal assistant. It is a software agent that can perform task or services or an individual based on commands or questions. These virtual assistants can interpret human speech and respond via voices.</a:t>
            </a:r>
          </a:p>
          <a:p>
            <a:pPr algn="just">
              <a:lnSpc>
                <a:spcPct val="150000"/>
              </a:lnSpc>
            </a:pPr>
            <a:r>
              <a:rPr lang="en-US" sz="2400" b="1" i="0" dirty="0">
                <a:solidFill>
                  <a:schemeClr val="accent1"/>
                </a:solidFill>
                <a:effectLst/>
                <a:latin typeface="Times New Roman" panose="02020603050405020304" pitchFamily="18" charset="0"/>
                <a:cs typeface="Times New Roman" panose="02020603050405020304" pitchFamily="18" charset="0"/>
              </a:rPr>
              <a:t>Smart phones for Visual Disabilities</a:t>
            </a:r>
            <a:r>
              <a:rPr lang="en-US" sz="2400" b="0" i="0" dirty="0">
                <a:solidFill>
                  <a:schemeClr val="accent1"/>
                </a:solidFill>
                <a:effectLst/>
                <a:latin typeface="Times New Roman" panose="02020603050405020304" pitchFamily="18" charset="0"/>
                <a:cs typeface="Times New Roman" panose="02020603050405020304" pitchFamily="18" charset="0"/>
              </a:rPr>
              <a:t>: </a:t>
            </a:r>
            <a:r>
              <a:rPr lang="en-US" sz="2400" b="0" i="0" dirty="0">
                <a:solidFill>
                  <a:srgbClr val="273239"/>
                </a:solidFill>
                <a:effectLst/>
                <a:latin typeface="Times New Roman" panose="02020603050405020304" pitchFamily="18" charset="0"/>
                <a:cs typeface="Times New Roman" panose="02020603050405020304" pitchFamily="18" charset="0"/>
              </a:rPr>
              <a:t>There are some features present in smart phones that make the life of people with disabilities easy. </a:t>
            </a:r>
            <a:r>
              <a:rPr lang="en-US" sz="2400" b="1" i="0" dirty="0">
                <a:solidFill>
                  <a:srgbClr val="273239"/>
                </a:solidFill>
                <a:effectLst/>
                <a:latin typeface="Times New Roman" panose="02020603050405020304" pitchFamily="18" charset="0"/>
                <a:cs typeface="Times New Roman" panose="02020603050405020304" pitchFamily="18" charset="0"/>
              </a:rPr>
              <a:t>Voiceover</a:t>
            </a:r>
            <a:r>
              <a:rPr lang="en-US" sz="2400" b="0" i="0" dirty="0">
                <a:solidFill>
                  <a:srgbClr val="273239"/>
                </a:solidFill>
                <a:effectLst/>
                <a:latin typeface="Times New Roman" panose="02020603050405020304" pitchFamily="18" charset="0"/>
                <a:cs typeface="Times New Roman" panose="02020603050405020304" pitchFamily="18" charset="0"/>
              </a:rPr>
              <a:t> is a screen reader which basically means that your phone will talk out loud and tell you what’s on the screen. User can control it with certain touch gestures. There are some other features also like </a:t>
            </a:r>
            <a:r>
              <a:rPr lang="en-US" sz="2400" b="1" i="0" dirty="0">
                <a:solidFill>
                  <a:srgbClr val="273239"/>
                </a:solidFill>
                <a:effectLst/>
                <a:latin typeface="Times New Roman" panose="02020603050405020304" pitchFamily="18" charset="0"/>
                <a:cs typeface="Times New Roman" panose="02020603050405020304" pitchFamily="18" charset="0"/>
              </a:rPr>
              <a:t>Magnification</a:t>
            </a:r>
            <a:r>
              <a:rPr lang="en-US" sz="2400" b="0" i="0" dirty="0">
                <a:solidFill>
                  <a:srgbClr val="273239"/>
                </a:solidFill>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848842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1EDE-A37F-212C-19D9-6DE2CEE09C8F}"/>
              </a:ext>
            </a:extLst>
          </p:cNvPr>
          <p:cNvSpPr>
            <a:spLocks noGrp="1"/>
          </p:cNvSpPr>
          <p:nvPr>
            <p:ph type="title"/>
          </p:nvPr>
        </p:nvSpPr>
        <p:spPr>
          <a:xfrm>
            <a:off x="234174" y="231312"/>
            <a:ext cx="11329639" cy="738846"/>
          </a:xfrm>
        </p:spPr>
        <p:txBody>
          <a:bodyPr>
            <a:normAutofit fontScale="90000"/>
          </a:bodyPr>
          <a:lstStyle/>
          <a:p>
            <a:r>
              <a:rPr lang="en-US" b="1" dirty="0">
                <a:solidFill>
                  <a:schemeClr val="accent2"/>
                </a:solidFill>
              </a:rPr>
              <a:t>Human–Computer Interaction (HCI) for AI Systems Design</a:t>
            </a:r>
            <a:endParaRPr lang="en-IN" b="1" dirty="0">
              <a:solidFill>
                <a:schemeClr val="accent2"/>
              </a:solidFill>
            </a:endParaRPr>
          </a:p>
        </p:txBody>
      </p:sp>
      <p:sp>
        <p:nvSpPr>
          <p:cNvPr id="3" name="Content Placeholder 2">
            <a:extLst>
              <a:ext uri="{FF2B5EF4-FFF2-40B4-BE49-F238E27FC236}">
                <a16:creationId xmlns:a16="http://schemas.microsoft.com/office/drawing/2014/main" id="{096AFF1A-D95F-5D09-07CF-9D8D0A795FA1}"/>
              </a:ext>
            </a:extLst>
          </p:cNvPr>
          <p:cNvSpPr>
            <a:spLocks noGrp="1"/>
          </p:cNvSpPr>
          <p:nvPr>
            <p:ph idx="1"/>
          </p:nvPr>
        </p:nvSpPr>
        <p:spPr>
          <a:xfrm>
            <a:off x="213731" y="1357274"/>
            <a:ext cx="11764538" cy="5269414"/>
          </a:xfrm>
        </p:spPr>
        <p:txBody>
          <a:bodyPr>
            <a:normAutofit fontScale="92500"/>
          </a:bodyPr>
          <a:lstStyle/>
          <a:p>
            <a:pPr algn="just">
              <a:lnSpc>
                <a:spcPct val="200000"/>
              </a:lnSpc>
            </a:pPr>
            <a:r>
              <a:rPr lang="en-US" sz="2600" b="0" i="0" dirty="0">
                <a:effectLst/>
                <a:latin typeface="Times New Roman" panose="02020603050405020304" pitchFamily="18" charset="0"/>
                <a:cs typeface="Times New Roman" panose="02020603050405020304" pitchFamily="18" charset="0"/>
              </a:rPr>
              <a:t>Human-Computer Interaction (HCI) for AI Systems Design refers to the study and practice of designing, implementing, and evaluating AI systems with a focus on the interaction between humans and computers. </a:t>
            </a:r>
          </a:p>
          <a:p>
            <a:pPr algn="just">
              <a:lnSpc>
                <a:spcPct val="200000"/>
              </a:lnSpc>
            </a:pPr>
            <a:r>
              <a:rPr lang="en-US" sz="2600" b="0" i="0" dirty="0">
                <a:effectLst/>
                <a:latin typeface="Times New Roman" panose="02020603050405020304" pitchFamily="18" charset="0"/>
                <a:cs typeface="Times New Roman" panose="02020603050405020304" pitchFamily="18" charset="0"/>
              </a:rPr>
              <a:t>The goal is to create AI systems that are user-friendly, efficient, and effective in supporting human tasks and activities. HCI principles are applied to ensure that AI systems are designed with the user's needs, abilities, and preferences in mind, and that they enhance human capabilities rather than replace them.</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641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5F35-A8F1-E557-D2E2-BE727F440B34}"/>
              </a:ext>
            </a:extLst>
          </p:cNvPr>
          <p:cNvSpPr>
            <a:spLocks noGrp="1"/>
          </p:cNvSpPr>
          <p:nvPr>
            <p:ph type="title"/>
          </p:nvPr>
        </p:nvSpPr>
        <p:spPr>
          <a:xfrm>
            <a:off x="111512" y="165216"/>
            <a:ext cx="11708781" cy="515821"/>
          </a:xfrm>
        </p:spPr>
        <p:txBody>
          <a:bodyPr>
            <a:normAutofit fontScale="90000"/>
          </a:bodyPr>
          <a:lstStyle/>
          <a:p>
            <a:r>
              <a:rPr lang="en-US" b="1" dirty="0">
                <a:solidFill>
                  <a:schemeClr val="accent2"/>
                </a:solidFill>
              </a:rPr>
              <a:t>Key aspects of HCI for AI Systems Design include:</a:t>
            </a:r>
            <a:endParaRPr lang="en-IN" b="1" dirty="0">
              <a:solidFill>
                <a:schemeClr val="accent2"/>
              </a:solidFill>
            </a:endParaRPr>
          </a:p>
        </p:txBody>
      </p:sp>
      <p:sp>
        <p:nvSpPr>
          <p:cNvPr id="3" name="Content Placeholder 2">
            <a:extLst>
              <a:ext uri="{FF2B5EF4-FFF2-40B4-BE49-F238E27FC236}">
                <a16:creationId xmlns:a16="http://schemas.microsoft.com/office/drawing/2014/main" id="{88F239D6-CB37-BA33-52A7-AA320D3F88B1}"/>
              </a:ext>
            </a:extLst>
          </p:cNvPr>
          <p:cNvSpPr>
            <a:spLocks noGrp="1"/>
          </p:cNvSpPr>
          <p:nvPr>
            <p:ph idx="1"/>
          </p:nvPr>
        </p:nvSpPr>
        <p:spPr>
          <a:xfrm>
            <a:off x="223024" y="1204332"/>
            <a:ext cx="11597269" cy="5397190"/>
          </a:xfrm>
        </p:spPr>
        <p:txBody>
          <a:bodyPr>
            <a:normAutofit/>
          </a:bodyPr>
          <a:lstStyle/>
          <a:p>
            <a:pPr algn="just"/>
            <a:r>
              <a:rPr lang="en-US" sz="2600" b="1" i="0" dirty="0">
                <a:solidFill>
                  <a:schemeClr val="accent1"/>
                </a:solidFill>
                <a:effectLst/>
                <a:latin typeface="Times New Roman" panose="02020603050405020304" pitchFamily="18" charset="0"/>
                <a:cs typeface="Times New Roman" panose="02020603050405020304" pitchFamily="18" charset="0"/>
              </a:rPr>
              <a:t>User-Centered Design:</a:t>
            </a:r>
            <a:r>
              <a:rPr lang="en-US" sz="2600" b="0" i="0" dirty="0">
                <a:solidFill>
                  <a:schemeClr val="accent1"/>
                </a:solidFill>
                <a:effectLst/>
                <a:latin typeface="Times New Roman" panose="02020603050405020304" pitchFamily="18" charset="0"/>
                <a:cs typeface="Times New Roman" panose="02020603050405020304" pitchFamily="18" charset="0"/>
              </a:rPr>
              <a:t> </a:t>
            </a:r>
            <a:r>
              <a:rPr lang="en-US" sz="2600" b="0" i="0" dirty="0">
                <a:effectLst/>
                <a:latin typeface="Times New Roman" panose="02020603050405020304" pitchFamily="18" charset="0"/>
                <a:cs typeface="Times New Roman" panose="02020603050405020304" pitchFamily="18" charset="0"/>
              </a:rPr>
              <a:t>Placing the user at the center of the design process to ensure that AI systems meet their needs and preferences. This involves understanding the user's context, tasks, and goals, and designing the system accordingly.</a:t>
            </a:r>
          </a:p>
          <a:p>
            <a:pPr algn="just"/>
            <a:r>
              <a:rPr lang="en-US" sz="2600" b="1" i="0" dirty="0">
                <a:solidFill>
                  <a:schemeClr val="accent1"/>
                </a:solidFill>
                <a:effectLst/>
                <a:latin typeface="Times New Roman" panose="02020603050405020304" pitchFamily="18" charset="0"/>
                <a:cs typeface="Times New Roman" panose="02020603050405020304" pitchFamily="18" charset="0"/>
              </a:rPr>
              <a:t>Usability:</a:t>
            </a:r>
            <a:r>
              <a:rPr lang="en-US" sz="2600" b="0" i="0" dirty="0">
                <a:effectLst/>
                <a:latin typeface="Times New Roman" panose="02020603050405020304" pitchFamily="18" charset="0"/>
                <a:cs typeface="Times New Roman" panose="02020603050405020304" pitchFamily="18" charset="0"/>
              </a:rPr>
              <a:t> Ensuring that AI systems are easy to learn, efficient to use, and satisfying for the user. This involves designing intuitive interfaces, providing clear feedback, and minimizing errors.</a:t>
            </a:r>
          </a:p>
          <a:p>
            <a:pPr algn="just"/>
            <a:r>
              <a:rPr lang="en-US" sz="2600" b="1" i="0" dirty="0">
                <a:solidFill>
                  <a:schemeClr val="accent1"/>
                </a:solidFill>
                <a:effectLst/>
                <a:latin typeface="Times New Roman" panose="02020603050405020304" pitchFamily="18" charset="0"/>
                <a:cs typeface="Times New Roman" panose="02020603050405020304" pitchFamily="18" charset="0"/>
              </a:rPr>
              <a:t>Accessibility:</a:t>
            </a:r>
            <a:r>
              <a:rPr lang="en-US" sz="2600" b="0" i="0" dirty="0">
                <a:effectLst/>
                <a:latin typeface="Times New Roman" panose="02020603050405020304" pitchFamily="18" charset="0"/>
                <a:cs typeface="Times New Roman" panose="02020603050405020304" pitchFamily="18" charset="0"/>
              </a:rPr>
              <a:t> Designing AI systems that are accessible to all users, including those with disabilities. This involves considering diverse user abilities and providing appropriate accommodations.</a:t>
            </a:r>
          </a:p>
          <a:p>
            <a:pPr algn="just"/>
            <a:r>
              <a:rPr lang="en-US" sz="2600" b="1" i="0" dirty="0">
                <a:solidFill>
                  <a:schemeClr val="accent1"/>
                </a:solidFill>
                <a:effectLst/>
                <a:latin typeface="Times New Roman" panose="02020603050405020304" pitchFamily="18" charset="0"/>
                <a:cs typeface="Times New Roman" panose="02020603050405020304" pitchFamily="18" charset="0"/>
              </a:rPr>
              <a:t>Transparency and Explainability:</a:t>
            </a:r>
            <a:r>
              <a:rPr lang="en-US" sz="2600" b="0" i="0" dirty="0">
                <a:solidFill>
                  <a:schemeClr val="accent1"/>
                </a:solidFill>
                <a:effectLst/>
                <a:latin typeface="Times New Roman" panose="02020603050405020304" pitchFamily="18" charset="0"/>
                <a:cs typeface="Times New Roman" panose="02020603050405020304" pitchFamily="18" charset="0"/>
              </a:rPr>
              <a:t> </a:t>
            </a:r>
            <a:r>
              <a:rPr lang="en-US" sz="2600" b="0" i="0" dirty="0">
                <a:effectLst/>
                <a:latin typeface="Times New Roman" panose="02020603050405020304" pitchFamily="18" charset="0"/>
                <a:cs typeface="Times New Roman" panose="02020603050405020304" pitchFamily="18" charset="0"/>
              </a:rPr>
              <a:t>Making the AI system's decision-making processes transparent and understandable to users, so they can trust and effectively interact with the system.</a:t>
            </a:r>
          </a:p>
          <a:p>
            <a:endParaRPr lang="en-IN" dirty="0"/>
          </a:p>
        </p:txBody>
      </p:sp>
    </p:spTree>
    <p:extLst>
      <p:ext uri="{BB962C8B-B14F-4D97-AF65-F5344CB8AC3E}">
        <p14:creationId xmlns:p14="http://schemas.microsoft.com/office/powerpoint/2010/main" val="2258619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06AA6-3E03-8145-8438-F010209EEF6A}"/>
              </a:ext>
            </a:extLst>
          </p:cNvPr>
          <p:cNvSpPr>
            <a:spLocks noGrp="1"/>
          </p:cNvSpPr>
          <p:nvPr>
            <p:ph idx="1"/>
          </p:nvPr>
        </p:nvSpPr>
        <p:spPr>
          <a:xfrm>
            <a:off x="247184" y="275605"/>
            <a:ext cx="11695771" cy="6114043"/>
          </a:xfrm>
        </p:spPr>
        <p:txBody>
          <a:bodyPr>
            <a:normAutofit/>
          </a:bodyPr>
          <a:lstStyle/>
          <a:p>
            <a:pPr algn="just">
              <a:lnSpc>
                <a:spcPct val="150000"/>
              </a:lnSpc>
            </a:pPr>
            <a:r>
              <a:rPr lang="en-US" sz="2600" b="1" i="0" dirty="0">
                <a:solidFill>
                  <a:schemeClr val="accent1"/>
                </a:solidFill>
                <a:effectLst/>
                <a:latin typeface="Times New Roman" panose="02020603050405020304" pitchFamily="18" charset="0"/>
                <a:cs typeface="Times New Roman" panose="02020603050405020304" pitchFamily="18" charset="0"/>
              </a:rPr>
              <a:t>Ethics and Privacy:</a:t>
            </a:r>
            <a:r>
              <a:rPr lang="en-US" sz="2600" b="0" i="0" dirty="0">
                <a:effectLst/>
                <a:latin typeface="Times New Roman" panose="02020603050405020304" pitchFamily="18" charset="0"/>
                <a:cs typeface="Times New Roman" panose="02020603050405020304" pitchFamily="18" charset="0"/>
              </a:rPr>
              <a:t> Ensuring that AI systems are designed and used in an ethical manner, respecting user privacy and data security.</a:t>
            </a:r>
          </a:p>
          <a:p>
            <a:pPr algn="just">
              <a:lnSpc>
                <a:spcPct val="150000"/>
              </a:lnSpc>
            </a:pPr>
            <a:r>
              <a:rPr lang="en-US" sz="2600" b="1" i="0" dirty="0">
                <a:solidFill>
                  <a:schemeClr val="accent1"/>
                </a:solidFill>
                <a:effectLst/>
                <a:latin typeface="Times New Roman" panose="02020603050405020304" pitchFamily="18" charset="0"/>
                <a:cs typeface="Times New Roman" panose="02020603050405020304" pitchFamily="18" charset="0"/>
              </a:rPr>
              <a:t>Collaboration and Communication:</a:t>
            </a:r>
            <a:r>
              <a:rPr lang="en-US" sz="2600" b="0" i="0" dirty="0">
                <a:solidFill>
                  <a:schemeClr val="accent1"/>
                </a:solidFill>
                <a:effectLst/>
                <a:latin typeface="Times New Roman" panose="02020603050405020304" pitchFamily="18" charset="0"/>
                <a:cs typeface="Times New Roman" panose="02020603050405020304" pitchFamily="18" charset="0"/>
              </a:rPr>
              <a:t> </a:t>
            </a:r>
            <a:r>
              <a:rPr lang="en-US" sz="2600" b="0" i="0" dirty="0">
                <a:effectLst/>
                <a:latin typeface="Times New Roman" panose="02020603050405020304" pitchFamily="18" charset="0"/>
                <a:cs typeface="Times New Roman" panose="02020603050405020304" pitchFamily="18" charset="0"/>
              </a:rPr>
              <a:t>Facilitating effective collaboration and communication between humans and AI systems. This involves designing interfaces and interaction modes that support seamless integration of AI into human workflows.</a:t>
            </a:r>
          </a:p>
          <a:p>
            <a:pPr algn="just">
              <a:lnSpc>
                <a:spcPct val="150000"/>
              </a:lnSpc>
            </a:pPr>
            <a:r>
              <a:rPr lang="en-US" sz="2600" b="1" i="0" dirty="0">
                <a:solidFill>
                  <a:schemeClr val="accent1"/>
                </a:solidFill>
                <a:effectLst/>
                <a:latin typeface="Times New Roman" panose="02020603050405020304" pitchFamily="18" charset="0"/>
                <a:cs typeface="Times New Roman" panose="02020603050405020304" pitchFamily="18" charset="0"/>
              </a:rPr>
              <a:t>Evaluation:</a:t>
            </a:r>
            <a:r>
              <a:rPr lang="en-US" sz="2600" b="0" i="0" dirty="0">
                <a:solidFill>
                  <a:schemeClr val="accent1"/>
                </a:solidFill>
                <a:effectLst/>
                <a:latin typeface="Times New Roman" panose="02020603050405020304" pitchFamily="18" charset="0"/>
                <a:cs typeface="Times New Roman" panose="02020603050405020304" pitchFamily="18" charset="0"/>
              </a:rPr>
              <a:t> </a:t>
            </a:r>
            <a:r>
              <a:rPr lang="en-US" sz="2600" b="0" i="0" dirty="0">
                <a:effectLst/>
                <a:latin typeface="Times New Roman" panose="02020603050405020304" pitchFamily="18" charset="0"/>
                <a:cs typeface="Times New Roman" panose="02020603050405020304" pitchFamily="18" charset="0"/>
              </a:rPr>
              <a:t>Conducting user studies and evaluations to assess the usability, effectiveness, and user satisfaction of AI systems. This helps identify areas for improvement and ensures that the system meets user needs.</a:t>
            </a:r>
          </a:p>
          <a:p>
            <a:endParaRPr lang="en-US" b="0" i="0" dirty="0">
              <a:effectLst/>
              <a:latin typeface="var(--artdeco-reset-typography-font-family-sans)"/>
            </a:endParaRPr>
          </a:p>
          <a:p>
            <a:endParaRPr lang="en-IN" dirty="0"/>
          </a:p>
        </p:txBody>
      </p:sp>
    </p:spTree>
    <p:extLst>
      <p:ext uri="{BB962C8B-B14F-4D97-AF65-F5344CB8AC3E}">
        <p14:creationId xmlns:p14="http://schemas.microsoft.com/office/powerpoint/2010/main" val="516199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FBA21B-D808-8130-2078-C3917DB059F8}"/>
              </a:ext>
            </a:extLst>
          </p:cNvPr>
          <p:cNvSpPr txBox="1"/>
          <p:nvPr/>
        </p:nvSpPr>
        <p:spPr>
          <a:xfrm>
            <a:off x="1663390" y="236402"/>
            <a:ext cx="9398619" cy="430887"/>
          </a:xfrm>
          <a:prstGeom prst="rect">
            <a:avLst/>
          </a:prstGeom>
          <a:noFill/>
        </p:spPr>
        <p:txBody>
          <a:bodyPr wrap="square">
            <a:spAutoFit/>
          </a:bodyPr>
          <a:lstStyle/>
          <a:p>
            <a:r>
              <a:rPr lang="en-US" sz="2200" b="1" i="0" dirty="0">
                <a:solidFill>
                  <a:schemeClr val="accent2"/>
                </a:solidFill>
                <a:effectLst/>
                <a:latin typeface="Times New Roman" panose="02020603050405020304" pitchFamily="18" charset="0"/>
                <a:cs typeface="Times New Roman" panose="02020603050405020304" pitchFamily="18" charset="0"/>
              </a:rPr>
              <a:t>Tried to create a </a:t>
            </a:r>
            <a:r>
              <a:rPr lang="en-US" sz="2200" b="1" i="0" dirty="0" err="1">
                <a:solidFill>
                  <a:schemeClr val="accent2"/>
                </a:solidFill>
                <a:effectLst/>
                <a:latin typeface="Times New Roman" panose="02020603050405020304" pitchFamily="18" charset="0"/>
                <a:cs typeface="Times New Roman" panose="02020603050405020304" pitchFamily="18" charset="0"/>
              </a:rPr>
              <a:t>mindmap</a:t>
            </a:r>
            <a:r>
              <a:rPr lang="en-US" sz="2200" b="1" i="0" dirty="0">
                <a:solidFill>
                  <a:schemeClr val="accent2"/>
                </a:solidFill>
                <a:effectLst/>
                <a:latin typeface="Times New Roman" panose="02020603050405020304" pitchFamily="18" charset="0"/>
                <a:cs typeface="Times New Roman" panose="02020603050405020304" pitchFamily="18" charset="0"/>
              </a:rPr>
              <a:t> diagram illustrating HCI for AI Systems Design.</a:t>
            </a:r>
            <a:endParaRPr lang="en-IN" sz="2200" b="1" dirty="0">
              <a:solidFill>
                <a:schemeClr val="accent2"/>
              </a:solidFill>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C40A58EC-7893-89BC-B3FA-EBE7C739C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921" y="1037063"/>
            <a:ext cx="10638263" cy="536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372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42BC-5AF2-0751-49AC-BA32BF3692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F7AFE1-E6DE-F92F-8084-58F961F8F15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64930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DB32-2FFC-337B-3303-48863F1A4B7E}"/>
              </a:ext>
            </a:extLst>
          </p:cNvPr>
          <p:cNvSpPr>
            <a:spLocks noGrp="1"/>
          </p:cNvSpPr>
          <p:nvPr>
            <p:ph type="title"/>
          </p:nvPr>
        </p:nvSpPr>
        <p:spPr>
          <a:xfrm>
            <a:off x="100780" y="138983"/>
            <a:ext cx="10515600" cy="411623"/>
          </a:xfrm>
        </p:spPr>
        <p:txBody>
          <a:bodyPr>
            <a:normAutofit fontScale="90000"/>
          </a:bodyPr>
          <a:lstStyle/>
          <a:p>
            <a:r>
              <a:rPr lang="en-US" b="1" dirty="0">
                <a:solidFill>
                  <a:schemeClr val="accent2"/>
                </a:solidFill>
              </a:rPr>
              <a:t>Key Features of Pervasive Computing:</a:t>
            </a:r>
            <a:endParaRPr lang="en-IN" b="1" dirty="0">
              <a:solidFill>
                <a:schemeClr val="accent2"/>
              </a:solidFill>
            </a:endParaRPr>
          </a:p>
        </p:txBody>
      </p:sp>
      <p:sp>
        <p:nvSpPr>
          <p:cNvPr id="3" name="Content Placeholder 2">
            <a:extLst>
              <a:ext uri="{FF2B5EF4-FFF2-40B4-BE49-F238E27FC236}">
                <a16:creationId xmlns:a16="http://schemas.microsoft.com/office/drawing/2014/main" id="{E90ECE8C-0C6E-B344-87AD-A3382F5EB1D1}"/>
              </a:ext>
            </a:extLst>
          </p:cNvPr>
          <p:cNvSpPr>
            <a:spLocks noGrp="1"/>
          </p:cNvSpPr>
          <p:nvPr>
            <p:ph idx="1"/>
          </p:nvPr>
        </p:nvSpPr>
        <p:spPr>
          <a:xfrm>
            <a:off x="226143" y="865240"/>
            <a:ext cx="11788876" cy="5683044"/>
          </a:xfrm>
        </p:spPr>
        <p:txBody>
          <a:bodyPr>
            <a:normAutofit lnSpcReduction="10000"/>
          </a:bodyPr>
          <a:lstStyle/>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Ubiquity</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Computing is everywhere, integrated into common objects such as </a:t>
            </a:r>
            <a:r>
              <a:rPr lang="en-US" sz="2400" dirty="0">
                <a:solidFill>
                  <a:schemeClr val="accent1"/>
                </a:solidFill>
                <a:latin typeface="Times New Roman" panose="02020603050405020304" pitchFamily="18" charset="0"/>
                <a:cs typeface="Times New Roman" panose="02020603050405020304" pitchFamily="18" charset="0"/>
              </a:rPr>
              <a:t>phones</a:t>
            </a:r>
            <a:r>
              <a:rPr lang="en-US" sz="2400" dirty="0">
                <a:latin typeface="Times New Roman" panose="02020603050405020304" pitchFamily="18" charset="0"/>
                <a:cs typeface="Times New Roman" panose="02020603050405020304" pitchFamily="18" charset="0"/>
              </a:rPr>
              <a:t>, </a:t>
            </a:r>
            <a:r>
              <a:rPr lang="en-US" sz="2400" dirty="0">
                <a:solidFill>
                  <a:schemeClr val="accent1"/>
                </a:solidFill>
                <a:latin typeface="Times New Roman" panose="02020603050405020304" pitchFamily="18" charset="0"/>
                <a:cs typeface="Times New Roman" panose="02020603050405020304" pitchFamily="18" charset="0"/>
              </a:rPr>
              <a:t>cars</a:t>
            </a:r>
            <a:r>
              <a:rPr lang="en-US" sz="2400" dirty="0">
                <a:latin typeface="Times New Roman" panose="02020603050405020304" pitchFamily="18" charset="0"/>
                <a:cs typeface="Times New Roman" panose="02020603050405020304" pitchFamily="18" charset="0"/>
              </a:rPr>
              <a:t>, appliances, and even </a:t>
            </a:r>
            <a:r>
              <a:rPr lang="en-US" sz="2400" dirty="0">
                <a:solidFill>
                  <a:schemeClr val="accent1"/>
                </a:solidFill>
                <a:latin typeface="Times New Roman" panose="02020603050405020304" pitchFamily="18" charset="0"/>
                <a:cs typeface="Times New Roman" panose="02020603050405020304" pitchFamily="18" charset="0"/>
              </a:rPr>
              <a:t>clothing</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Context Awareness</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Systems can detect and respond to a user’s environment, such as location, time, activity, or preferences.</a:t>
            </a: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Seamless Integration</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Devices work together in a coordinated and transparent way to provide smooth user interactions, often with minimal user intervention.</a:t>
            </a: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Invisibility</a:t>
            </a:r>
            <a:r>
              <a:rPr lang="en-US" sz="2400" dirty="0">
                <a:solidFill>
                  <a:schemeClr val="accent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technology operates quietly in the background, requiring little to no input or attention from the user, making the experience as natural as possible.</a:t>
            </a: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Personalization</a:t>
            </a:r>
            <a:r>
              <a:rPr lang="en-US" sz="2400" dirty="0">
                <a:solidFill>
                  <a:schemeClr val="accent1"/>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Systems can adapt to user preferences and needs, delivering customized services or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00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19D0-4BFE-2337-FDFF-C45C02FD1E2F}"/>
              </a:ext>
            </a:extLst>
          </p:cNvPr>
          <p:cNvSpPr>
            <a:spLocks noGrp="1"/>
          </p:cNvSpPr>
          <p:nvPr>
            <p:ph type="title"/>
          </p:nvPr>
        </p:nvSpPr>
        <p:spPr>
          <a:xfrm>
            <a:off x="218768" y="237307"/>
            <a:ext cx="10515600" cy="529610"/>
          </a:xfrm>
        </p:spPr>
        <p:txBody>
          <a:bodyPr>
            <a:normAutofit fontScale="90000"/>
          </a:bodyPr>
          <a:lstStyle/>
          <a:p>
            <a:r>
              <a:rPr lang="en-IN" b="1" dirty="0">
                <a:solidFill>
                  <a:schemeClr val="accent1"/>
                </a:solidFill>
              </a:rPr>
              <a:t>Applications of Pervasive Computing:</a:t>
            </a:r>
          </a:p>
        </p:txBody>
      </p:sp>
      <p:sp>
        <p:nvSpPr>
          <p:cNvPr id="3" name="Content Placeholder 2">
            <a:extLst>
              <a:ext uri="{FF2B5EF4-FFF2-40B4-BE49-F238E27FC236}">
                <a16:creationId xmlns:a16="http://schemas.microsoft.com/office/drawing/2014/main" id="{6661011D-97E2-10CF-6224-C74F095EB39B}"/>
              </a:ext>
            </a:extLst>
          </p:cNvPr>
          <p:cNvSpPr>
            <a:spLocks noGrp="1"/>
          </p:cNvSpPr>
          <p:nvPr>
            <p:ph idx="1"/>
          </p:nvPr>
        </p:nvSpPr>
        <p:spPr>
          <a:xfrm>
            <a:off x="218767" y="1258529"/>
            <a:ext cx="11766755" cy="4918434"/>
          </a:xfrm>
        </p:spPr>
        <p:txBody>
          <a:bodyPr>
            <a:normAutofit/>
          </a:bodyPr>
          <a:lstStyle/>
          <a:p>
            <a:pPr algn="just">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Smart Homes</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Devices that automatically adjust lighting, temperature, and security based on user behavior.</a:t>
            </a:r>
          </a:p>
          <a:p>
            <a:pPr algn="just">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Wearable Technology</a:t>
            </a:r>
            <a:r>
              <a:rPr lang="en-US" sz="2400" dirty="0">
                <a:solidFill>
                  <a:schemeClr val="accent2"/>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Devices like smartwatches and fitness trackers that monitor health data.</a:t>
            </a:r>
          </a:p>
          <a:p>
            <a:pPr algn="just">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Healthcare Systems</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Continuous patient monitoring through wearable sensors.</a:t>
            </a:r>
          </a:p>
          <a:p>
            <a:pPr algn="just">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Smart Cities</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Systems that manage traffic, lighting, and public services efficiently.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25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450B-2196-53E6-672E-C7A1C483589A}"/>
              </a:ext>
            </a:extLst>
          </p:cNvPr>
          <p:cNvSpPr>
            <a:spLocks noGrp="1"/>
          </p:cNvSpPr>
          <p:nvPr>
            <p:ph type="title"/>
          </p:nvPr>
        </p:nvSpPr>
        <p:spPr>
          <a:xfrm>
            <a:off x="208936" y="239917"/>
            <a:ext cx="10515600" cy="441120"/>
          </a:xfrm>
        </p:spPr>
        <p:txBody>
          <a:bodyPr>
            <a:normAutofit fontScale="90000"/>
          </a:bodyPr>
          <a:lstStyle/>
          <a:p>
            <a:r>
              <a:rPr lang="en-IN" b="1" dirty="0">
                <a:solidFill>
                  <a:schemeClr val="accent2"/>
                </a:solidFill>
              </a:rPr>
              <a:t>Characteristics of Pervasive Computing</a:t>
            </a:r>
          </a:p>
        </p:txBody>
      </p:sp>
      <p:sp>
        <p:nvSpPr>
          <p:cNvPr id="3" name="Content Placeholder 2">
            <a:extLst>
              <a:ext uri="{FF2B5EF4-FFF2-40B4-BE49-F238E27FC236}">
                <a16:creationId xmlns:a16="http://schemas.microsoft.com/office/drawing/2014/main" id="{9DC590E2-0FE1-48D8-8EF2-18CEA294A287}"/>
              </a:ext>
            </a:extLst>
          </p:cNvPr>
          <p:cNvSpPr>
            <a:spLocks noGrp="1"/>
          </p:cNvSpPr>
          <p:nvPr>
            <p:ph idx="1"/>
          </p:nvPr>
        </p:nvSpPr>
        <p:spPr>
          <a:xfrm>
            <a:off x="208937" y="1130710"/>
            <a:ext cx="11855244" cy="5329084"/>
          </a:xfrm>
        </p:spPr>
        <p:txBody>
          <a:bodyPr>
            <a:normAutofit fontScale="92500" lnSpcReduction="10000"/>
          </a:bodyPr>
          <a:lstStyle/>
          <a:p>
            <a:pPr algn="just">
              <a:lnSpc>
                <a:spcPct val="150000"/>
              </a:lnSpc>
            </a:pPr>
            <a:r>
              <a:rPr lang="en-IN" sz="2400" dirty="0">
                <a:solidFill>
                  <a:schemeClr val="accent2"/>
                </a:solidFill>
                <a:latin typeface="Times New Roman" panose="02020603050405020304" pitchFamily="18" charset="0"/>
                <a:cs typeface="Times New Roman" panose="02020603050405020304" pitchFamily="18" charset="0"/>
              </a:rPr>
              <a:t>Ubiquity:</a:t>
            </a:r>
            <a:r>
              <a:rPr lang="en-US" sz="2400" dirty="0">
                <a:latin typeface="Times New Roman" panose="02020603050405020304" pitchFamily="18" charset="0"/>
                <a:cs typeface="Times New Roman" panose="02020603050405020304" pitchFamily="18" charset="0"/>
              </a:rPr>
              <a:t>Computing devices and technology are embedded everywhere, in both visible and invisible ways, within our daily environments.</a:t>
            </a:r>
          </a:p>
          <a:p>
            <a:pPr algn="just">
              <a:lnSpc>
                <a:spcPct val="150000"/>
              </a:lnSpc>
            </a:pPr>
            <a:r>
              <a:rPr lang="en-IN" sz="2400" dirty="0">
                <a:solidFill>
                  <a:schemeClr val="accent2"/>
                </a:solidFill>
                <a:latin typeface="Times New Roman" panose="02020603050405020304" pitchFamily="18" charset="0"/>
                <a:cs typeface="Times New Roman" panose="02020603050405020304" pitchFamily="18" charset="0"/>
              </a:rPr>
              <a:t>Context Awareness</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Systems sense and react to the user’s context, such as location, time, temperature, user activity, and </a:t>
            </a:r>
            <a:r>
              <a:rPr lang="en-US" sz="2400" dirty="0">
                <a:solidFill>
                  <a:srgbClr val="FF0000"/>
                </a:solidFill>
                <a:latin typeface="Times New Roman" panose="02020603050405020304" pitchFamily="18" charset="0"/>
                <a:cs typeface="Times New Roman" panose="02020603050405020304" pitchFamily="18" charset="0"/>
              </a:rPr>
              <a:t>even emotional state</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IN" sz="2400" dirty="0">
                <a:solidFill>
                  <a:schemeClr val="accent2"/>
                </a:solidFill>
                <a:latin typeface="Times New Roman" panose="02020603050405020304" pitchFamily="18" charset="0"/>
                <a:cs typeface="Times New Roman" panose="02020603050405020304" pitchFamily="18" charset="0"/>
              </a:rPr>
              <a:t>Invisibility (Transparency)</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Technology operates in the background without requiring direct attention from the user.</a:t>
            </a:r>
          </a:p>
          <a:p>
            <a:pPr algn="just">
              <a:lnSpc>
                <a:spcPct val="150000"/>
              </a:lnSpc>
            </a:pPr>
            <a:r>
              <a:rPr lang="en-IN" sz="2400" dirty="0">
                <a:solidFill>
                  <a:schemeClr val="accent2"/>
                </a:solidFill>
                <a:latin typeface="Times New Roman" panose="02020603050405020304" pitchFamily="18" charset="0"/>
                <a:cs typeface="Times New Roman" panose="02020603050405020304" pitchFamily="18" charset="0"/>
              </a:rPr>
              <a:t>Heterogeneity: </a:t>
            </a:r>
            <a:r>
              <a:rPr lang="en-US" sz="2400" dirty="0">
                <a:latin typeface="Times New Roman" panose="02020603050405020304" pitchFamily="18" charset="0"/>
                <a:cs typeface="Times New Roman" panose="02020603050405020304" pitchFamily="18" charset="0"/>
              </a:rPr>
              <a:t>A wide variety of devices and systems coexist, each with different capabilities, resources (e.g., processing power, battery life), and connectivity options.</a:t>
            </a:r>
          </a:p>
          <a:p>
            <a:pPr algn="just">
              <a:lnSpc>
                <a:spcPct val="150000"/>
              </a:lnSpc>
            </a:pPr>
            <a:r>
              <a:rPr lang="en-IN" sz="2400" dirty="0">
                <a:solidFill>
                  <a:schemeClr val="accent2"/>
                </a:solidFill>
                <a:latin typeface="Times New Roman" panose="02020603050405020304" pitchFamily="18" charset="0"/>
                <a:cs typeface="Times New Roman" panose="02020603050405020304" pitchFamily="18" charset="0"/>
              </a:rPr>
              <a:t>Interoperability</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Devices and systems must be able to work together seamlessly across different platforms and networks.</a:t>
            </a:r>
          </a:p>
          <a:p>
            <a:endParaRPr lang="en-US" dirty="0"/>
          </a:p>
          <a:p>
            <a:endParaRPr lang="en-IN" dirty="0"/>
          </a:p>
        </p:txBody>
      </p:sp>
    </p:spTree>
    <p:extLst>
      <p:ext uri="{BB962C8B-B14F-4D97-AF65-F5344CB8AC3E}">
        <p14:creationId xmlns:p14="http://schemas.microsoft.com/office/powerpoint/2010/main" val="57223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E6545E-4175-599B-46D5-922022C3C0F1}"/>
              </a:ext>
            </a:extLst>
          </p:cNvPr>
          <p:cNvSpPr>
            <a:spLocks noGrp="1"/>
          </p:cNvSpPr>
          <p:nvPr>
            <p:ph idx="1"/>
          </p:nvPr>
        </p:nvSpPr>
        <p:spPr>
          <a:xfrm>
            <a:off x="226141" y="265470"/>
            <a:ext cx="11788877" cy="6361471"/>
          </a:xfrm>
        </p:spPr>
        <p:txBody>
          <a:bodyPr>
            <a:normAutofit/>
          </a:bodyPr>
          <a:lstStyle/>
          <a:p>
            <a:pPr algn="just">
              <a:lnSpc>
                <a:spcPct val="150000"/>
              </a:lnSpc>
            </a:pPr>
            <a:r>
              <a:rPr lang="en-IN" sz="2400" dirty="0">
                <a:solidFill>
                  <a:schemeClr val="accent2"/>
                </a:solidFill>
                <a:latin typeface="Times New Roman" panose="02020603050405020304" pitchFamily="18" charset="0"/>
                <a:cs typeface="Times New Roman" panose="02020603050405020304" pitchFamily="18" charset="0"/>
              </a:rPr>
              <a:t>Scalability: </a:t>
            </a:r>
            <a:r>
              <a:rPr lang="en-US" sz="2400" dirty="0">
                <a:latin typeface="Times New Roman" panose="02020603050405020304" pitchFamily="18" charset="0"/>
                <a:cs typeface="Times New Roman" panose="02020603050405020304" pitchFamily="18" charset="0"/>
              </a:rPr>
              <a:t>Pervasive systems must scale to handle a growing number of devices, users, and data without degrading performance.</a:t>
            </a:r>
          </a:p>
          <a:p>
            <a:pPr algn="just">
              <a:lnSpc>
                <a:spcPct val="150000"/>
              </a:lnSpc>
            </a:pPr>
            <a:r>
              <a:rPr lang="en-IN" sz="2400" dirty="0">
                <a:solidFill>
                  <a:schemeClr val="accent2"/>
                </a:solidFill>
                <a:latin typeface="Times New Roman" panose="02020603050405020304" pitchFamily="18" charset="0"/>
                <a:cs typeface="Times New Roman" panose="02020603050405020304" pitchFamily="18" charset="0"/>
              </a:rPr>
              <a:t>Personalization</a:t>
            </a:r>
            <a:r>
              <a:rPr lang="en-US" sz="2400" dirty="0">
                <a:solidFill>
                  <a:schemeClr val="accent2"/>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The system adapts its behavior based on user preferences and learned behaviors over time.</a:t>
            </a:r>
          </a:p>
          <a:p>
            <a:pPr algn="just">
              <a:lnSpc>
                <a:spcPct val="150000"/>
              </a:lnSpc>
            </a:pPr>
            <a:r>
              <a:rPr lang="en-IN" sz="2400" dirty="0">
                <a:solidFill>
                  <a:schemeClr val="accent2"/>
                </a:solidFill>
                <a:latin typeface="Times New Roman" panose="02020603050405020304" pitchFamily="18" charset="0"/>
                <a:cs typeface="Times New Roman" panose="02020603050405020304" pitchFamily="18" charset="0"/>
              </a:rPr>
              <a:t>Self-Adaptation and Automation</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Systems can self-adjust and autonomously handle tasks without human intervention, responding to environmental changes and user behaviors.</a:t>
            </a:r>
          </a:p>
          <a:p>
            <a:pPr algn="just">
              <a:lnSpc>
                <a:spcPct val="150000"/>
              </a:lnSpc>
            </a:pPr>
            <a:r>
              <a:rPr lang="en-IN" sz="2400" dirty="0">
                <a:solidFill>
                  <a:schemeClr val="accent2"/>
                </a:solidFill>
                <a:latin typeface="Times New Roman" panose="02020603050405020304" pitchFamily="18" charset="0"/>
                <a:cs typeface="Times New Roman" panose="02020603050405020304" pitchFamily="18" charset="0"/>
              </a:rPr>
              <a:t>Security and Privacy</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Given the ubiquitous nature of pervasive systems, maintaining robust security and protecting user privacy is paramount.</a:t>
            </a:r>
          </a:p>
          <a:p>
            <a:pPr algn="just">
              <a:lnSpc>
                <a:spcPct val="150000"/>
              </a:lnSpc>
            </a:pPr>
            <a:r>
              <a:rPr lang="en-IN" sz="2400" dirty="0">
                <a:solidFill>
                  <a:schemeClr val="accent2"/>
                </a:solidFill>
                <a:latin typeface="Times New Roman" panose="02020603050405020304" pitchFamily="18" charset="0"/>
                <a:cs typeface="Times New Roman" panose="02020603050405020304" pitchFamily="18" charset="0"/>
              </a:rPr>
              <a:t>Energy Efficiency</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Devices are designed to minimize energy consumption, often relying on low-power technologies to extend battery life and reduce environmental impact.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08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DD99-FE1C-8E40-F8C0-613CBE956B7F}"/>
              </a:ext>
            </a:extLst>
          </p:cNvPr>
          <p:cNvSpPr>
            <a:spLocks noGrp="1"/>
          </p:cNvSpPr>
          <p:nvPr>
            <p:ph type="title"/>
          </p:nvPr>
        </p:nvSpPr>
        <p:spPr>
          <a:xfrm>
            <a:off x="154912" y="113916"/>
            <a:ext cx="10515600" cy="710049"/>
          </a:xfrm>
        </p:spPr>
        <p:txBody>
          <a:bodyPr/>
          <a:lstStyle/>
          <a:p>
            <a:r>
              <a:rPr lang="en-IN" b="1" dirty="0">
                <a:solidFill>
                  <a:schemeClr val="accent2"/>
                </a:solidFill>
              </a:rPr>
              <a:t>Classification of Pervasive Devices</a:t>
            </a:r>
          </a:p>
        </p:txBody>
      </p:sp>
      <p:sp>
        <p:nvSpPr>
          <p:cNvPr id="3" name="Content Placeholder 2">
            <a:extLst>
              <a:ext uri="{FF2B5EF4-FFF2-40B4-BE49-F238E27FC236}">
                <a16:creationId xmlns:a16="http://schemas.microsoft.com/office/drawing/2014/main" id="{AEACF274-DE0C-444C-5993-B617B2DFD508}"/>
              </a:ext>
            </a:extLst>
          </p:cNvPr>
          <p:cNvSpPr>
            <a:spLocks noGrp="1"/>
          </p:cNvSpPr>
          <p:nvPr>
            <p:ph idx="1"/>
          </p:nvPr>
        </p:nvSpPr>
        <p:spPr>
          <a:xfrm>
            <a:off x="291402" y="1041854"/>
            <a:ext cx="11696281" cy="5580010"/>
          </a:xfrm>
        </p:spPr>
        <p:txBody>
          <a:bodyPr>
            <a:normAutofit fontScale="92500" lnSpcReduction="10000"/>
          </a:bodyPr>
          <a:lstStyle/>
          <a:p>
            <a:pPr marL="0" indent="0" algn="just">
              <a:buNone/>
            </a:pPr>
            <a:r>
              <a:rPr lang="en-US" sz="2600" b="1" dirty="0">
                <a:solidFill>
                  <a:schemeClr val="accent1"/>
                </a:solidFill>
                <a:latin typeface="Times New Roman" panose="02020603050405020304" pitchFamily="18" charset="0"/>
                <a:cs typeface="Times New Roman" panose="02020603050405020304" pitchFamily="18" charset="0"/>
              </a:rPr>
              <a:t>Wearable Devices</a:t>
            </a:r>
            <a:endParaRPr lang="en-US" sz="2600"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Examples:</a:t>
            </a:r>
            <a:r>
              <a:rPr lang="en-US" sz="2600" dirty="0">
                <a:latin typeface="Times New Roman" panose="02020603050405020304" pitchFamily="18" charset="0"/>
                <a:cs typeface="Times New Roman" panose="02020603050405020304" pitchFamily="18" charset="0"/>
              </a:rPr>
              <a:t> Smartwatches, fitness trackers, smart glasses (e.g., Google Glass), health monitoring sensors.</a:t>
            </a:r>
          </a:p>
          <a:p>
            <a:pPr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Key Features:</a:t>
            </a:r>
            <a:r>
              <a:rPr lang="en-US" sz="2600" dirty="0">
                <a:latin typeface="Times New Roman" panose="02020603050405020304" pitchFamily="18" charset="0"/>
                <a:cs typeface="Times New Roman" panose="02020603050405020304" pitchFamily="18" charset="0"/>
              </a:rPr>
              <a:t> Portability, personal data collection, direct interaction with the user, continuous operation.</a:t>
            </a:r>
          </a:p>
          <a:p>
            <a:pPr marL="0" indent="0" algn="just">
              <a:buNone/>
            </a:pPr>
            <a:r>
              <a:rPr lang="en-US" sz="2600" b="1" dirty="0">
                <a:solidFill>
                  <a:schemeClr val="accent1"/>
                </a:solidFill>
                <a:latin typeface="Times New Roman" panose="02020603050405020304" pitchFamily="18" charset="0"/>
                <a:cs typeface="Times New Roman" panose="02020603050405020304" pitchFamily="18" charset="0"/>
              </a:rPr>
              <a:t>Embedded Devices</a:t>
            </a:r>
            <a:endParaRPr lang="en-US" sz="2600" dirty="0">
              <a:solidFill>
                <a:schemeClr val="accent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Examples:</a:t>
            </a:r>
            <a:r>
              <a:rPr lang="en-US" sz="2600" dirty="0">
                <a:latin typeface="Times New Roman" panose="02020603050405020304" pitchFamily="18" charset="0"/>
                <a:cs typeface="Times New Roman" panose="02020603050405020304" pitchFamily="18" charset="0"/>
              </a:rPr>
              <a:t> Sensors in smart home devices (e.g., Nest thermostats, connected fridges), industrial machines with embedded controllers.</a:t>
            </a:r>
          </a:p>
          <a:p>
            <a:pPr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Key Features:</a:t>
            </a:r>
            <a:r>
              <a:rPr lang="en-US" sz="2600" dirty="0">
                <a:latin typeface="Times New Roman" panose="02020603050405020304" pitchFamily="18" charset="0"/>
                <a:cs typeface="Times New Roman" panose="02020603050405020304" pitchFamily="18" charset="0"/>
              </a:rPr>
              <a:t> Embedded in appliances or systems, often invisible to the user, designed for specific tasks such as monitoring or control.</a:t>
            </a:r>
          </a:p>
          <a:p>
            <a:pPr marL="0" indent="0">
              <a:buNone/>
            </a:pPr>
            <a:r>
              <a:rPr lang="en-US" sz="2600" b="1" dirty="0">
                <a:solidFill>
                  <a:schemeClr val="accent1"/>
                </a:solidFill>
                <a:latin typeface="Times New Roman" panose="02020603050405020304" pitchFamily="18" charset="0"/>
                <a:cs typeface="Times New Roman" panose="02020603050405020304" pitchFamily="18" charset="0"/>
              </a:rPr>
              <a:t>Mobile Devices</a:t>
            </a:r>
            <a:endParaRPr lang="en-US" sz="2600" dirty="0">
              <a:solidFill>
                <a:schemeClr val="accent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Examples:</a:t>
            </a:r>
            <a:r>
              <a:rPr lang="en-US" sz="2600" dirty="0">
                <a:latin typeface="Times New Roman" panose="02020603050405020304" pitchFamily="18" charset="0"/>
                <a:cs typeface="Times New Roman" panose="02020603050405020304" pitchFamily="18" charset="0"/>
              </a:rPr>
              <a:t> Smartphones, tablets, portable media players.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Key Features:</a:t>
            </a:r>
            <a:r>
              <a:rPr lang="en-US" sz="2600" dirty="0">
                <a:latin typeface="Times New Roman" panose="02020603050405020304" pitchFamily="18" charset="0"/>
                <a:cs typeface="Times New Roman" panose="02020603050405020304" pitchFamily="18" charset="0"/>
              </a:rPr>
              <a:t> High mobility, advanced computing power, connectivity (Wi-Fi, cellular), GPS-enabled for location-aware services.</a:t>
            </a:r>
          </a:p>
          <a:p>
            <a:pPr algn="just">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91458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ABF01-2CCC-D432-2580-FF1372769F62}"/>
              </a:ext>
            </a:extLst>
          </p:cNvPr>
          <p:cNvSpPr>
            <a:spLocks noGrp="1"/>
          </p:cNvSpPr>
          <p:nvPr>
            <p:ph idx="1"/>
          </p:nvPr>
        </p:nvSpPr>
        <p:spPr>
          <a:xfrm>
            <a:off x="100485" y="190918"/>
            <a:ext cx="11857054" cy="6440993"/>
          </a:xfrm>
        </p:spPr>
        <p:txBody>
          <a:bodyPr>
            <a:normAutofit fontScale="85000" lnSpcReduction="20000"/>
          </a:bodyPr>
          <a:lstStyle/>
          <a:p>
            <a:pPr marL="0" indent="0" algn="just">
              <a:buNone/>
            </a:pPr>
            <a:r>
              <a:rPr lang="en-IN" b="1" dirty="0">
                <a:solidFill>
                  <a:schemeClr val="accent2"/>
                </a:solidFill>
                <a:latin typeface="Times New Roman" panose="02020603050405020304" pitchFamily="18" charset="0"/>
                <a:cs typeface="Times New Roman" panose="02020603050405020304" pitchFamily="18" charset="0"/>
              </a:rPr>
              <a:t>Smart Devices</a:t>
            </a:r>
            <a:endParaRPr lang="en-IN"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Examples:</a:t>
            </a:r>
            <a:r>
              <a:rPr lang="en-IN" dirty="0">
                <a:latin typeface="Times New Roman" panose="02020603050405020304" pitchFamily="18" charset="0"/>
                <a:cs typeface="Times New Roman" panose="02020603050405020304" pitchFamily="18" charset="0"/>
              </a:rPr>
              <a:t> Smart home appliances (lights, door locks), smart speakers (Amazon Echo, Google Home), smart TVs.</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Key Features:</a:t>
            </a:r>
            <a:r>
              <a:rPr lang="en-IN" dirty="0">
                <a:latin typeface="Times New Roman" panose="02020603050405020304" pitchFamily="18" charset="0"/>
                <a:cs typeface="Times New Roman" panose="02020603050405020304" pitchFamily="18" charset="0"/>
              </a:rPr>
              <a:t> Autonomous functioning, remote control capabilities, integration with home networks, often AI-enabled.</a:t>
            </a:r>
          </a:p>
          <a:p>
            <a:pPr marL="0" indent="0" algn="just">
              <a:buNone/>
            </a:pPr>
            <a:r>
              <a:rPr lang="en-IN" b="1" dirty="0">
                <a:solidFill>
                  <a:schemeClr val="accent2"/>
                </a:solidFill>
                <a:latin typeface="Times New Roman" panose="02020603050405020304" pitchFamily="18" charset="0"/>
                <a:cs typeface="Times New Roman" panose="02020603050405020304" pitchFamily="18" charset="0"/>
              </a:rPr>
              <a:t>Ambient Devices</a:t>
            </a:r>
            <a:endParaRPr lang="en-IN"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Examples:</a:t>
            </a:r>
            <a:r>
              <a:rPr lang="en-IN" dirty="0">
                <a:latin typeface="Times New Roman" panose="02020603050405020304" pitchFamily="18" charset="0"/>
                <a:cs typeface="Times New Roman" panose="02020603050405020304" pitchFamily="18" charset="0"/>
              </a:rPr>
              <a:t> Smart lighting systems, ambient displays (e.g., dashboards that subtly convey information), environmental sensors.</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Key Features:</a:t>
            </a:r>
            <a:r>
              <a:rPr lang="en-IN" dirty="0">
                <a:latin typeface="Times New Roman" panose="02020603050405020304" pitchFamily="18" charset="0"/>
                <a:cs typeface="Times New Roman" panose="02020603050405020304" pitchFamily="18" charset="0"/>
              </a:rPr>
              <a:t> Unobtrusive, provide subtle feedback or context-aware information to the user, often integrated into the environment.</a:t>
            </a:r>
          </a:p>
          <a:p>
            <a:pPr marL="0" indent="0" algn="just">
              <a:buNone/>
            </a:pPr>
            <a:r>
              <a:rPr lang="en-US" b="1" dirty="0">
                <a:solidFill>
                  <a:schemeClr val="accent2"/>
                </a:solidFill>
                <a:latin typeface="Times New Roman" panose="02020603050405020304" pitchFamily="18" charset="0"/>
                <a:cs typeface="Times New Roman" panose="02020603050405020304" pitchFamily="18" charset="0"/>
              </a:rPr>
              <a:t>Autonomous Systems</a:t>
            </a:r>
            <a:endParaRPr lang="en-US"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Examples:</a:t>
            </a:r>
            <a:r>
              <a:rPr lang="en-US" dirty="0">
                <a:latin typeface="Times New Roman" panose="02020603050405020304" pitchFamily="18" charset="0"/>
                <a:cs typeface="Times New Roman" panose="02020603050405020304" pitchFamily="18" charset="0"/>
              </a:rPr>
              <a:t> Drones, autonomous vehicles, robotic systems.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Features:</a:t>
            </a:r>
            <a:r>
              <a:rPr lang="en-US" dirty="0">
                <a:latin typeface="Times New Roman" panose="02020603050405020304" pitchFamily="18" charset="0"/>
                <a:cs typeface="Times New Roman" panose="02020603050405020304" pitchFamily="18" charset="0"/>
              </a:rPr>
              <a:t> Capable of acting independently, decision-making, movement, or data gathering without direct human input.</a:t>
            </a:r>
          </a:p>
          <a:p>
            <a:pPr marL="0" indent="0" algn="just">
              <a:buNone/>
            </a:pPr>
            <a:r>
              <a:rPr lang="en-US" b="1" dirty="0">
                <a:solidFill>
                  <a:schemeClr val="accent2"/>
                </a:solidFill>
                <a:latin typeface="Times New Roman" panose="02020603050405020304" pitchFamily="18" charset="0"/>
                <a:cs typeface="Times New Roman" panose="02020603050405020304" pitchFamily="18" charset="0"/>
              </a:rPr>
              <a:t>Distributed Devices</a:t>
            </a:r>
            <a:endParaRPr lang="en-US" dirty="0">
              <a:solidFill>
                <a:schemeClr val="accent2"/>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Examples:</a:t>
            </a:r>
            <a:r>
              <a:rPr lang="en-US" dirty="0">
                <a:latin typeface="Times New Roman" panose="02020603050405020304" pitchFamily="18" charset="0"/>
                <a:cs typeface="Times New Roman" panose="02020603050405020304" pitchFamily="18" charset="0"/>
              </a:rPr>
              <a:t> Sensor networks, IoT devices for monitoring infrastructure or environmental conditions.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Features:</a:t>
            </a:r>
            <a:r>
              <a:rPr lang="en-US" dirty="0">
                <a:latin typeface="Times New Roman" panose="02020603050405020304" pitchFamily="18" charset="0"/>
                <a:cs typeface="Times New Roman" panose="02020603050405020304" pitchFamily="18" charset="0"/>
              </a:rPr>
              <a:t> Operate collectively to achieve a goal, distributed in different locations but work as a system (e.g., weather monitoring, traffic control).</a:t>
            </a:r>
          </a:p>
          <a:p>
            <a:pPr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49757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3914</Words>
  <Application>Microsoft Office PowerPoint</Application>
  <PresentationFormat>Widescreen</PresentationFormat>
  <Paragraphs>202</Paragraphs>
  <Slides>37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Microsoft YaHei</vt:lpstr>
      <vt:lpstr>Arial</vt:lpstr>
      <vt:lpstr>Calibri</vt:lpstr>
      <vt:lpstr>Calibri Light</vt:lpstr>
      <vt:lpstr>Nunito</vt:lpstr>
      <vt:lpstr>Times New Roman</vt:lpstr>
      <vt:lpstr>var(--artdeco-reset-typography-font-family-sans)</vt:lpstr>
      <vt:lpstr>Office Theme</vt:lpstr>
      <vt:lpstr>Pervasive Computing</vt:lpstr>
      <vt:lpstr>What is pervasive computing </vt:lpstr>
      <vt:lpstr>PowerPoint Presentation</vt:lpstr>
      <vt:lpstr>Key Features of Pervasive Computing:</vt:lpstr>
      <vt:lpstr>Applications of Pervasive Computing:</vt:lpstr>
      <vt:lpstr>Characteristics of Pervasive Computing</vt:lpstr>
      <vt:lpstr>PowerPoint Presentation</vt:lpstr>
      <vt:lpstr>Classification of Pervasive Devices</vt:lpstr>
      <vt:lpstr>PowerPoint Presentation</vt:lpstr>
      <vt:lpstr>Important Aspects in Pervasive Computing</vt:lpstr>
      <vt:lpstr>PowerPoint Presentation</vt:lpstr>
      <vt:lpstr>Smart sensors</vt:lpstr>
      <vt:lpstr>PowerPoint Presentation</vt:lpstr>
      <vt:lpstr>PowerPoint Presentation</vt:lpstr>
      <vt:lpstr>Key Characteristics of Smart Sensors in Pervasive Computing</vt:lpstr>
      <vt:lpstr>PowerPoint Presentation</vt:lpstr>
      <vt:lpstr>PowerPoint Presentation</vt:lpstr>
      <vt:lpstr>Types of Smart Sensors Used in Pervasive Computing</vt:lpstr>
      <vt:lpstr>PowerPoint Presentation</vt:lpstr>
      <vt:lpstr>Smart farming Application</vt:lpstr>
      <vt:lpstr>PowerPoint Presentation</vt:lpstr>
      <vt:lpstr>Medical Care Sensors </vt:lpstr>
      <vt:lpstr>Advantage of Using mmWave Sensor for Healthcare Applications</vt:lpstr>
      <vt:lpstr>Fall detection</vt:lpstr>
      <vt:lpstr>PowerPoint Presentation</vt:lpstr>
      <vt:lpstr>Human Computer Interaction (HCI)</vt:lpstr>
      <vt:lpstr>PowerPoint Presentation</vt:lpstr>
      <vt:lpstr>PowerPoint Presentation</vt:lpstr>
      <vt:lpstr>Input and Output devices</vt:lpstr>
      <vt:lpstr>Interaction Styles</vt:lpstr>
      <vt:lpstr>Use Cases of HCI</vt:lpstr>
      <vt:lpstr>PowerPoint Presentation</vt:lpstr>
      <vt:lpstr>Human–Computer Interaction (HCI) for AI Systems Design</vt:lpstr>
      <vt:lpstr>Key aspects of HCI for AI Systems Design include: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Mitesh Solanki</dc:creator>
  <cp:lastModifiedBy>Mitesh Solanki</cp:lastModifiedBy>
  <cp:revision>41</cp:revision>
  <dcterms:created xsi:type="dcterms:W3CDTF">2024-09-10T02:51:21Z</dcterms:created>
  <dcterms:modified xsi:type="dcterms:W3CDTF">2024-10-06T11:12:37Z</dcterms:modified>
</cp:coreProperties>
</file>