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61" r:id="rId4"/>
    <p:sldId id="262" r:id="rId5"/>
    <p:sldId id="263" r:id="rId6"/>
    <p:sldId id="268" r:id="rId7"/>
    <p:sldId id="266" r:id="rId8"/>
    <p:sldId id="267" r:id="rId9"/>
    <p:sldId id="264" r:id="rId10"/>
    <p:sldId id="265" r:id="rId11"/>
    <p:sldId id="259" r:id="rId12"/>
    <p:sldId id="257" r:id="rId13"/>
    <p:sldId id="25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c\Desktop\BEE%20Simulation%20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COMPERATIVE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1"/>
          <c:order val="0"/>
          <c:spPr>
            <a:ln w="25400" cap="rnd">
              <a:noFill/>
              <a:round/>
            </a:ln>
            <a:effectLst>
              <a:outerShdw blurRad="38100" dist="25400" dir="5400000" rotWithShape="0">
                <a:srgbClr val="000000">
                  <a:alpha val="64000"/>
                </a:srgbClr>
              </a:outerShdw>
            </a:effectLst>
          </c:spPr>
          <c:marker>
            <c:symbol val="circle"/>
            <c:size val="6"/>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w="9525" cap="rnd">
                <a:solidFill>
                  <a:schemeClr val="accent2"/>
                </a:solidFill>
                <a:roun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marker>
          <c:xVal>
            <c:numRef>
              <c:f>Sheet1!$P$17:$P$21</c:f>
              <c:numCache>
                <c:formatCode>General</c:formatCode>
                <c:ptCount val="5"/>
                <c:pt idx="0">
                  <c:v>10.41</c:v>
                </c:pt>
                <c:pt idx="1">
                  <c:v>10.38705</c:v>
                </c:pt>
                <c:pt idx="2">
                  <c:v>10.366119999999999</c:v>
                </c:pt>
                <c:pt idx="3">
                  <c:v>10.34318</c:v>
                </c:pt>
                <c:pt idx="4">
                  <c:v>10.32024</c:v>
                </c:pt>
              </c:numCache>
            </c:numRef>
          </c:xVal>
          <c:yVal>
            <c:numRef>
              <c:f>Sheet1!$Q$17:$Q$21</c:f>
              <c:numCache>
                <c:formatCode>General</c:formatCode>
                <c:ptCount val="5"/>
                <c:pt idx="0">
                  <c:v>12.882882882882885</c:v>
                </c:pt>
                <c:pt idx="1">
                  <c:v>12.882882882882885</c:v>
                </c:pt>
                <c:pt idx="2">
                  <c:v>12.882882882882885</c:v>
                </c:pt>
                <c:pt idx="3">
                  <c:v>12.882882882882885</c:v>
                </c:pt>
                <c:pt idx="4">
                  <c:v>12.882882882882885</c:v>
                </c:pt>
              </c:numCache>
            </c:numRef>
          </c:yVal>
          <c:smooth val="0"/>
        </c:ser>
        <c:ser>
          <c:idx val="0"/>
          <c:order val="1"/>
          <c:spPr>
            <a:ln w="25400" cap="rnd">
              <a:noFill/>
              <a:round/>
            </a:ln>
            <a:effectLst>
              <a:outerShdw blurRad="38100" dist="25400" dir="5400000" rotWithShape="0">
                <a:srgbClr val="000000">
                  <a:alpha val="64000"/>
                </a:srgbClr>
              </a:outerShdw>
            </a:effectLst>
          </c:spPr>
          <c:marker>
            <c:symbol val="circle"/>
            <c:size val="6"/>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w="9525" cap="rnd">
                <a:solidFill>
                  <a:schemeClr val="accent1"/>
                </a:solidFill>
                <a:roun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marker>
          <c:xVal>
            <c:numRef>
              <c:f>Sheet1!$P$5:$P$9</c:f>
              <c:numCache>
                <c:formatCode>General</c:formatCode>
                <c:ptCount val="5"/>
                <c:pt idx="0">
                  <c:v>9.8000000000000753E-2</c:v>
                </c:pt>
                <c:pt idx="1">
                  <c:v>9.8160000000000025E-2</c:v>
                </c:pt>
                <c:pt idx="2">
                  <c:v>9.7619999999999152E-2</c:v>
                </c:pt>
                <c:pt idx="3">
                  <c:v>9.7319999999999851E-2</c:v>
                </c:pt>
                <c:pt idx="4">
                  <c:v>9.6159999999999357E-2</c:v>
                </c:pt>
              </c:numCache>
            </c:numRef>
          </c:xVal>
          <c:yVal>
            <c:numRef>
              <c:f>Sheet1!$Q$5:$Q$9</c:f>
              <c:numCache>
                <c:formatCode>General</c:formatCode>
                <c:ptCount val="5"/>
                <c:pt idx="0">
                  <c:v>11.901999999999999</c:v>
                </c:pt>
                <c:pt idx="1">
                  <c:v>11.784000000000001</c:v>
                </c:pt>
                <c:pt idx="2">
                  <c:v>11.669</c:v>
                </c:pt>
                <c:pt idx="3">
                  <c:v>11.555999999999999</c:v>
                </c:pt>
                <c:pt idx="4">
                  <c:v>11.446</c:v>
                </c:pt>
              </c:numCache>
            </c:numRef>
          </c:yVal>
          <c:smooth val="0"/>
        </c:ser>
        <c:dLbls>
          <c:showLegendKey val="0"/>
          <c:showVal val="0"/>
          <c:showCatName val="0"/>
          <c:showSerName val="0"/>
          <c:showPercent val="0"/>
          <c:showBubbleSize val="0"/>
        </c:dLbls>
        <c:axId val="274029640"/>
        <c:axId val="274026504"/>
      </c:scatterChart>
      <c:valAx>
        <c:axId val="27402964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4026504"/>
        <c:crosses val="autoZero"/>
        <c:crossBetween val="midCat"/>
      </c:valAx>
      <c:valAx>
        <c:axId val="274026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4029640"/>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815CA-32E0-495A-A61F-7679FE421674}" type="doc">
      <dgm:prSet loTypeId="urn:microsoft.com/office/officeart/2005/8/layout/orgChart1" loCatId="hierarchy" qsTypeId="urn:microsoft.com/office/officeart/2005/8/quickstyle/simple5" qsCatId="simple" csTypeId="urn:microsoft.com/office/officeart/2005/8/colors/colorful1" csCatId="colorful" phldr="1"/>
      <dgm:spPr/>
      <dgm:t>
        <a:bodyPr/>
        <a:lstStyle/>
        <a:p>
          <a:endParaRPr lang="en-IN"/>
        </a:p>
      </dgm:t>
    </dgm:pt>
    <dgm:pt modelId="{9772C391-4162-4522-9784-8BA699CBE585}">
      <dgm:prSet phldrT="[Text]"/>
      <dgm:spPr/>
      <dgm:t>
        <a:bodyPr/>
        <a:lstStyle/>
        <a:p>
          <a:r>
            <a:rPr lang="en-IN" dirty="0"/>
            <a:t>Transistors</a:t>
          </a:r>
        </a:p>
      </dgm:t>
    </dgm:pt>
    <dgm:pt modelId="{D4821C1E-BED1-46C2-ACD3-9D5C3F9C1DFD}" type="parTrans" cxnId="{35A9661C-80F2-44E2-BB72-C0D5D16DFF53}">
      <dgm:prSet/>
      <dgm:spPr/>
      <dgm:t>
        <a:bodyPr/>
        <a:lstStyle/>
        <a:p>
          <a:endParaRPr lang="en-IN"/>
        </a:p>
      </dgm:t>
    </dgm:pt>
    <dgm:pt modelId="{5A3515BF-3D6B-488F-AC1B-FD3AF39E973E}" type="sibTrans" cxnId="{35A9661C-80F2-44E2-BB72-C0D5D16DFF53}">
      <dgm:prSet/>
      <dgm:spPr/>
      <dgm:t>
        <a:bodyPr/>
        <a:lstStyle/>
        <a:p>
          <a:endParaRPr lang="en-IN"/>
        </a:p>
      </dgm:t>
    </dgm:pt>
    <dgm:pt modelId="{532304EA-1DAC-43E6-BE74-2F789417B8B5}">
      <dgm:prSet phldrT="[Text]"/>
      <dgm:spPr/>
      <dgm:t>
        <a:bodyPr/>
        <a:lstStyle/>
        <a:p>
          <a:r>
            <a:rPr lang="en-IN" dirty="0"/>
            <a:t>BJT</a:t>
          </a:r>
        </a:p>
      </dgm:t>
    </dgm:pt>
    <dgm:pt modelId="{1D8153CB-86BA-435E-93C2-EEFBAA5CAAFF}" type="parTrans" cxnId="{1E95DFF0-9816-420E-BC21-C65FE8F2FFD0}">
      <dgm:prSet/>
      <dgm:spPr/>
      <dgm:t>
        <a:bodyPr/>
        <a:lstStyle/>
        <a:p>
          <a:endParaRPr lang="en-IN"/>
        </a:p>
      </dgm:t>
    </dgm:pt>
    <dgm:pt modelId="{3CBCC5D3-D644-44CD-BC1A-D6F9257BEAA1}" type="sibTrans" cxnId="{1E95DFF0-9816-420E-BC21-C65FE8F2FFD0}">
      <dgm:prSet/>
      <dgm:spPr/>
      <dgm:t>
        <a:bodyPr/>
        <a:lstStyle/>
        <a:p>
          <a:endParaRPr lang="en-IN"/>
        </a:p>
      </dgm:t>
    </dgm:pt>
    <dgm:pt modelId="{CC2059EE-3F7E-40E3-BBFE-3C4C4FEF2210}">
      <dgm:prSet phldrT="[Text]"/>
      <dgm:spPr/>
      <dgm:t>
        <a:bodyPr/>
        <a:lstStyle/>
        <a:p>
          <a:r>
            <a:rPr lang="en-IN" dirty="0"/>
            <a:t>N-P-N</a:t>
          </a:r>
        </a:p>
      </dgm:t>
    </dgm:pt>
    <dgm:pt modelId="{04A8F90D-FEA2-4B07-A59C-4A826E532E1A}" type="parTrans" cxnId="{D429BCC6-F972-4C38-8C28-15BE264A9CCC}">
      <dgm:prSet/>
      <dgm:spPr/>
      <dgm:t>
        <a:bodyPr/>
        <a:lstStyle/>
        <a:p>
          <a:endParaRPr lang="en-IN"/>
        </a:p>
      </dgm:t>
    </dgm:pt>
    <dgm:pt modelId="{FBB79A35-D715-4929-BC30-3EDBA6F0AB91}" type="sibTrans" cxnId="{D429BCC6-F972-4C38-8C28-15BE264A9CCC}">
      <dgm:prSet/>
      <dgm:spPr/>
      <dgm:t>
        <a:bodyPr/>
        <a:lstStyle/>
        <a:p>
          <a:endParaRPr lang="en-IN"/>
        </a:p>
      </dgm:t>
    </dgm:pt>
    <dgm:pt modelId="{4DD34AAC-5ECC-4EEE-A426-28B4B449DD6E}">
      <dgm:prSet phldrT="[Text]"/>
      <dgm:spPr/>
      <dgm:t>
        <a:bodyPr/>
        <a:lstStyle/>
        <a:p>
          <a:r>
            <a:rPr lang="en-IN" dirty="0"/>
            <a:t>P-N-P</a:t>
          </a:r>
        </a:p>
      </dgm:t>
    </dgm:pt>
    <dgm:pt modelId="{10B9A063-9F79-481A-9AC0-E9D416F84028}" type="parTrans" cxnId="{F9D6A5EE-EC74-4B7D-8A35-BBE3E84D40A9}">
      <dgm:prSet/>
      <dgm:spPr/>
      <dgm:t>
        <a:bodyPr/>
        <a:lstStyle/>
        <a:p>
          <a:endParaRPr lang="en-IN"/>
        </a:p>
      </dgm:t>
    </dgm:pt>
    <dgm:pt modelId="{7B63C927-2EB5-425F-A51B-04E6EC7728E0}" type="sibTrans" cxnId="{F9D6A5EE-EC74-4B7D-8A35-BBE3E84D40A9}">
      <dgm:prSet/>
      <dgm:spPr/>
      <dgm:t>
        <a:bodyPr/>
        <a:lstStyle/>
        <a:p>
          <a:endParaRPr lang="en-IN"/>
        </a:p>
      </dgm:t>
    </dgm:pt>
    <dgm:pt modelId="{C9C82E18-649E-47CE-97F8-4BED9DDAACA3}">
      <dgm:prSet phldrT="[Text]"/>
      <dgm:spPr/>
      <dgm:t>
        <a:bodyPr/>
        <a:lstStyle/>
        <a:p>
          <a:r>
            <a:rPr lang="en-IN" dirty="0"/>
            <a:t>FET</a:t>
          </a:r>
        </a:p>
      </dgm:t>
    </dgm:pt>
    <dgm:pt modelId="{C9E43E21-2CCB-4386-9B5E-579A98BDA655}" type="parTrans" cxnId="{0B7BDE70-6FAC-4148-A5A9-1115F3B6122E}">
      <dgm:prSet/>
      <dgm:spPr/>
      <dgm:t>
        <a:bodyPr/>
        <a:lstStyle/>
        <a:p>
          <a:endParaRPr lang="en-IN"/>
        </a:p>
      </dgm:t>
    </dgm:pt>
    <dgm:pt modelId="{6BF95CC6-29A9-42CF-AB75-B0237836B58B}" type="sibTrans" cxnId="{0B7BDE70-6FAC-4148-A5A9-1115F3B6122E}">
      <dgm:prSet/>
      <dgm:spPr/>
      <dgm:t>
        <a:bodyPr/>
        <a:lstStyle/>
        <a:p>
          <a:endParaRPr lang="en-IN"/>
        </a:p>
      </dgm:t>
    </dgm:pt>
    <dgm:pt modelId="{4A1C3645-1FE9-4284-91DF-0D0BF9774ACB}" type="pres">
      <dgm:prSet presAssocID="{8EE815CA-32E0-495A-A61F-7679FE421674}" presName="hierChild1" presStyleCnt="0">
        <dgm:presLayoutVars>
          <dgm:orgChart val="1"/>
          <dgm:chPref val="1"/>
          <dgm:dir/>
          <dgm:animOne val="branch"/>
          <dgm:animLvl val="lvl"/>
          <dgm:resizeHandles/>
        </dgm:presLayoutVars>
      </dgm:prSet>
      <dgm:spPr/>
      <dgm:t>
        <a:bodyPr/>
        <a:lstStyle/>
        <a:p>
          <a:endParaRPr lang="en-IN"/>
        </a:p>
      </dgm:t>
    </dgm:pt>
    <dgm:pt modelId="{D559513B-C297-4028-8C5C-9AA3BD00E03F}" type="pres">
      <dgm:prSet presAssocID="{9772C391-4162-4522-9784-8BA699CBE585}" presName="hierRoot1" presStyleCnt="0">
        <dgm:presLayoutVars>
          <dgm:hierBranch val="init"/>
        </dgm:presLayoutVars>
      </dgm:prSet>
      <dgm:spPr/>
      <dgm:t>
        <a:bodyPr/>
        <a:lstStyle/>
        <a:p>
          <a:endParaRPr lang="en-IN"/>
        </a:p>
      </dgm:t>
    </dgm:pt>
    <dgm:pt modelId="{8710C626-D9D1-48B9-8A8B-B55CA2605549}" type="pres">
      <dgm:prSet presAssocID="{9772C391-4162-4522-9784-8BA699CBE585}" presName="rootComposite1" presStyleCnt="0"/>
      <dgm:spPr/>
      <dgm:t>
        <a:bodyPr/>
        <a:lstStyle/>
        <a:p>
          <a:endParaRPr lang="en-IN"/>
        </a:p>
      </dgm:t>
    </dgm:pt>
    <dgm:pt modelId="{CCC1DECD-C68C-4976-904E-728C1BC1D7FD}" type="pres">
      <dgm:prSet presAssocID="{9772C391-4162-4522-9784-8BA699CBE585}" presName="rootText1" presStyleLbl="node0" presStyleIdx="0" presStyleCnt="1">
        <dgm:presLayoutVars>
          <dgm:chPref val="3"/>
        </dgm:presLayoutVars>
      </dgm:prSet>
      <dgm:spPr/>
      <dgm:t>
        <a:bodyPr/>
        <a:lstStyle/>
        <a:p>
          <a:endParaRPr lang="en-IN"/>
        </a:p>
      </dgm:t>
    </dgm:pt>
    <dgm:pt modelId="{127771F0-F8BC-4A1D-91FB-79F0D46E7599}" type="pres">
      <dgm:prSet presAssocID="{9772C391-4162-4522-9784-8BA699CBE585}" presName="rootConnector1" presStyleLbl="node1" presStyleIdx="0" presStyleCnt="0"/>
      <dgm:spPr/>
      <dgm:t>
        <a:bodyPr/>
        <a:lstStyle/>
        <a:p>
          <a:endParaRPr lang="en-IN"/>
        </a:p>
      </dgm:t>
    </dgm:pt>
    <dgm:pt modelId="{0F156EAD-E587-443B-BCB1-7C67D4A6A8AD}" type="pres">
      <dgm:prSet presAssocID="{9772C391-4162-4522-9784-8BA699CBE585}" presName="hierChild2" presStyleCnt="0"/>
      <dgm:spPr/>
      <dgm:t>
        <a:bodyPr/>
        <a:lstStyle/>
        <a:p>
          <a:endParaRPr lang="en-IN"/>
        </a:p>
      </dgm:t>
    </dgm:pt>
    <dgm:pt modelId="{857180B4-63CF-4A77-B966-EAED034AB420}" type="pres">
      <dgm:prSet presAssocID="{1D8153CB-86BA-435E-93C2-EEFBAA5CAAFF}" presName="Name37" presStyleLbl="parChTrans1D2" presStyleIdx="0" presStyleCnt="2"/>
      <dgm:spPr/>
      <dgm:t>
        <a:bodyPr/>
        <a:lstStyle/>
        <a:p>
          <a:endParaRPr lang="en-IN"/>
        </a:p>
      </dgm:t>
    </dgm:pt>
    <dgm:pt modelId="{52739F84-CEF1-4914-B888-865B76F6EADF}" type="pres">
      <dgm:prSet presAssocID="{532304EA-1DAC-43E6-BE74-2F789417B8B5}" presName="hierRoot2" presStyleCnt="0">
        <dgm:presLayoutVars>
          <dgm:hierBranch val="init"/>
        </dgm:presLayoutVars>
      </dgm:prSet>
      <dgm:spPr/>
      <dgm:t>
        <a:bodyPr/>
        <a:lstStyle/>
        <a:p>
          <a:endParaRPr lang="en-IN"/>
        </a:p>
      </dgm:t>
    </dgm:pt>
    <dgm:pt modelId="{F6214A00-23BC-4CB9-896C-799906248F91}" type="pres">
      <dgm:prSet presAssocID="{532304EA-1DAC-43E6-BE74-2F789417B8B5}" presName="rootComposite" presStyleCnt="0"/>
      <dgm:spPr/>
      <dgm:t>
        <a:bodyPr/>
        <a:lstStyle/>
        <a:p>
          <a:endParaRPr lang="en-IN"/>
        </a:p>
      </dgm:t>
    </dgm:pt>
    <dgm:pt modelId="{6CB6BF20-6C35-4807-B85C-B7D6CEA8351F}" type="pres">
      <dgm:prSet presAssocID="{532304EA-1DAC-43E6-BE74-2F789417B8B5}" presName="rootText" presStyleLbl="node2" presStyleIdx="0" presStyleCnt="2">
        <dgm:presLayoutVars>
          <dgm:chPref val="3"/>
        </dgm:presLayoutVars>
      </dgm:prSet>
      <dgm:spPr/>
      <dgm:t>
        <a:bodyPr/>
        <a:lstStyle/>
        <a:p>
          <a:endParaRPr lang="en-IN"/>
        </a:p>
      </dgm:t>
    </dgm:pt>
    <dgm:pt modelId="{8C49D61F-D409-4528-AE5B-1AE891642DD1}" type="pres">
      <dgm:prSet presAssocID="{532304EA-1DAC-43E6-BE74-2F789417B8B5}" presName="rootConnector" presStyleLbl="node2" presStyleIdx="0" presStyleCnt="2"/>
      <dgm:spPr/>
      <dgm:t>
        <a:bodyPr/>
        <a:lstStyle/>
        <a:p>
          <a:endParaRPr lang="en-IN"/>
        </a:p>
      </dgm:t>
    </dgm:pt>
    <dgm:pt modelId="{F6B2DD93-FC28-42B4-BAB9-07758605D0EF}" type="pres">
      <dgm:prSet presAssocID="{532304EA-1DAC-43E6-BE74-2F789417B8B5}" presName="hierChild4" presStyleCnt="0"/>
      <dgm:spPr/>
      <dgm:t>
        <a:bodyPr/>
        <a:lstStyle/>
        <a:p>
          <a:endParaRPr lang="en-IN"/>
        </a:p>
      </dgm:t>
    </dgm:pt>
    <dgm:pt modelId="{70A246AA-A29B-4D02-8B3A-E201A210FE92}" type="pres">
      <dgm:prSet presAssocID="{04A8F90D-FEA2-4B07-A59C-4A826E532E1A}" presName="Name37" presStyleLbl="parChTrans1D3" presStyleIdx="0" presStyleCnt="2"/>
      <dgm:spPr/>
      <dgm:t>
        <a:bodyPr/>
        <a:lstStyle/>
        <a:p>
          <a:endParaRPr lang="en-IN"/>
        </a:p>
      </dgm:t>
    </dgm:pt>
    <dgm:pt modelId="{EFC90B0B-927B-4F94-85AB-1CDCDFB36D95}" type="pres">
      <dgm:prSet presAssocID="{CC2059EE-3F7E-40E3-BBFE-3C4C4FEF2210}" presName="hierRoot2" presStyleCnt="0">
        <dgm:presLayoutVars>
          <dgm:hierBranch val="init"/>
        </dgm:presLayoutVars>
      </dgm:prSet>
      <dgm:spPr/>
      <dgm:t>
        <a:bodyPr/>
        <a:lstStyle/>
        <a:p>
          <a:endParaRPr lang="en-IN"/>
        </a:p>
      </dgm:t>
    </dgm:pt>
    <dgm:pt modelId="{C110FB91-4EDF-431B-B7FB-335F2ADBF39B}" type="pres">
      <dgm:prSet presAssocID="{CC2059EE-3F7E-40E3-BBFE-3C4C4FEF2210}" presName="rootComposite" presStyleCnt="0"/>
      <dgm:spPr/>
      <dgm:t>
        <a:bodyPr/>
        <a:lstStyle/>
        <a:p>
          <a:endParaRPr lang="en-IN"/>
        </a:p>
      </dgm:t>
    </dgm:pt>
    <dgm:pt modelId="{AE50C414-0AA6-404D-A209-CF1AAD113D9E}" type="pres">
      <dgm:prSet presAssocID="{CC2059EE-3F7E-40E3-BBFE-3C4C4FEF2210}" presName="rootText" presStyleLbl="node3" presStyleIdx="0" presStyleCnt="2">
        <dgm:presLayoutVars>
          <dgm:chPref val="3"/>
        </dgm:presLayoutVars>
      </dgm:prSet>
      <dgm:spPr/>
      <dgm:t>
        <a:bodyPr/>
        <a:lstStyle/>
        <a:p>
          <a:endParaRPr lang="en-IN"/>
        </a:p>
      </dgm:t>
    </dgm:pt>
    <dgm:pt modelId="{D6461714-0926-4840-B1DF-EC54B1A2AE92}" type="pres">
      <dgm:prSet presAssocID="{CC2059EE-3F7E-40E3-BBFE-3C4C4FEF2210}" presName="rootConnector" presStyleLbl="node3" presStyleIdx="0" presStyleCnt="2"/>
      <dgm:spPr/>
      <dgm:t>
        <a:bodyPr/>
        <a:lstStyle/>
        <a:p>
          <a:endParaRPr lang="en-IN"/>
        </a:p>
      </dgm:t>
    </dgm:pt>
    <dgm:pt modelId="{C06CCC27-377E-4327-BB03-64E2EC3DC5D3}" type="pres">
      <dgm:prSet presAssocID="{CC2059EE-3F7E-40E3-BBFE-3C4C4FEF2210}" presName="hierChild4" presStyleCnt="0"/>
      <dgm:spPr/>
      <dgm:t>
        <a:bodyPr/>
        <a:lstStyle/>
        <a:p>
          <a:endParaRPr lang="en-IN"/>
        </a:p>
      </dgm:t>
    </dgm:pt>
    <dgm:pt modelId="{FB10F3AF-806D-46AE-B430-904E7182D21D}" type="pres">
      <dgm:prSet presAssocID="{CC2059EE-3F7E-40E3-BBFE-3C4C4FEF2210}" presName="hierChild5" presStyleCnt="0"/>
      <dgm:spPr/>
      <dgm:t>
        <a:bodyPr/>
        <a:lstStyle/>
        <a:p>
          <a:endParaRPr lang="en-IN"/>
        </a:p>
      </dgm:t>
    </dgm:pt>
    <dgm:pt modelId="{533C572D-509D-4A2E-99EB-D850360B7403}" type="pres">
      <dgm:prSet presAssocID="{10B9A063-9F79-481A-9AC0-E9D416F84028}" presName="Name37" presStyleLbl="parChTrans1D3" presStyleIdx="1" presStyleCnt="2"/>
      <dgm:spPr/>
      <dgm:t>
        <a:bodyPr/>
        <a:lstStyle/>
        <a:p>
          <a:endParaRPr lang="en-IN"/>
        </a:p>
      </dgm:t>
    </dgm:pt>
    <dgm:pt modelId="{311ABC0F-A205-4D3B-9E74-5B87DBC52155}" type="pres">
      <dgm:prSet presAssocID="{4DD34AAC-5ECC-4EEE-A426-28B4B449DD6E}" presName="hierRoot2" presStyleCnt="0">
        <dgm:presLayoutVars>
          <dgm:hierBranch val="init"/>
        </dgm:presLayoutVars>
      </dgm:prSet>
      <dgm:spPr/>
      <dgm:t>
        <a:bodyPr/>
        <a:lstStyle/>
        <a:p>
          <a:endParaRPr lang="en-IN"/>
        </a:p>
      </dgm:t>
    </dgm:pt>
    <dgm:pt modelId="{11FD074A-614E-4435-9051-B26EB5578D7A}" type="pres">
      <dgm:prSet presAssocID="{4DD34AAC-5ECC-4EEE-A426-28B4B449DD6E}" presName="rootComposite" presStyleCnt="0"/>
      <dgm:spPr/>
      <dgm:t>
        <a:bodyPr/>
        <a:lstStyle/>
        <a:p>
          <a:endParaRPr lang="en-IN"/>
        </a:p>
      </dgm:t>
    </dgm:pt>
    <dgm:pt modelId="{88A2E482-46C9-4A9B-97A6-ACC4CB535822}" type="pres">
      <dgm:prSet presAssocID="{4DD34AAC-5ECC-4EEE-A426-28B4B449DD6E}" presName="rootText" presStyleLbl="node3" presStyleIdx="1" presStyleCnt="2">
        <dgm:presLayoutVars>
          <dgm:chPref val="3"/>
        </dgm:presLayoutVars>
      </dgm:prSet>
      <dgm:spPr/>
      <dgm:t>
        <a:bodyPr/>
        <a:lstStyle/>
        <a:p>
          <a:endParaRPr lang="en-IN"/>
        </a:p>
      </dgm:t>
    </dgm:pt>
    <dgm:pt modelId="{5A9317BF-6946-4BE7-9ACF-99A42C4D1944}" type="pres">
      <dgm:prSet presAssocID="{4DD34AAC-5ECC-4EEE-A426-28B4B449DD6E}" presName="rootConnector" presStyleLbl="node3" presStyleIdx="1" presStyleCnt="2"/>
      <dgm:spPr/>
      <dgm:t>
        <a:bodyPr/>
        <a:lstStyle/>
        <a:p>
          <a:endParaRPr lang="en-IN"/>
        </a:p>
      </dgm:t>
    </dgm:pt>
    <dgm:pt modelId="{B542B5E6-4345-47AF-8621-67A9C40C8634}" type="pres">
      <dgm:prSet presAssocID="{4DD34AAC-5ECC-4EEE-A426-28B4B449DD6E}" presName="hierChild4" presStyleCnt="0"/>
      <dgm:spPr/>
      <dgm:t>
        <a:bodyPr/>
        <a:lstStyle/>
        <a:p>
          <a:endParaRPr lang="en-IN"/>
        </a:p>
      </dgm:t>
    </dgm:pt>
    <dgm:pt modelId="{28D0CB15-4E73-4A94-A7EB-F5A7F736EADB}" type="pres">
      <dgm:prSet presAssocID="{4DD34AAC-5ECC-4EEE-A426-28B4B449DD6E}" presName="hierChild5" presStyleCnt="0"/>
      <dgm:spPr/>
      <dgm:t>
        <a:bodyPr/>
        <a:lstStyle/>
        <a:p>
          <a:endParaRPr lang="en-IN"/>
        </a:p>
      </dgm:t>
    </dgm:pt>
    <dgm:pt modelId="{4655415F-BE18-47DD-B2D2-CD2FD18C85CE}" type="pres">
      <dgm:prSet presAssocID="{532304EA-1DAC-43E6-BE74-2F789417B8B5}" presName="hierChild5" presStyleCnt="0"/>
      <dgm:spPr/>
      <dgm:t>
        <a:bodyPr/>
        <a:lstStyle/>
        <a:p>
          <a:endParaRPr lang="en-IN"/>
        </a:p>
      </dgm:t>
    </dgm:pt>
    <dgm:pt modelId="{7C939F15-FE20-47D6-A528-F0959EBB39B5}" type="pres">
      <dgm:prSet presAssocID="{C9E43E21-2CCB-4386-9B5E-579A98BDA655}" presName="Name37" presStyleLbl="parChTrans1D2" presStyleIdx="1" presStyleCnt="2"/>
      <dgm:spPr/>
      <dgm:t>
        <a:bodyPr/>
        <a:lstStyle/>
        <a:p>
          <a:endParaRPr lang="en-IN"/>
        </a:p>
      </dgm:t>
    </dgm:pt>
    <dgm:pt modelId="{5C86DBB4-8651-4750-922C-6AF84ACDBB66}" type="pres">
      <dgm:prSet presAssocID="{C9C82E18-649E-47CE-97F8-4BED9DDAACA3}" presName="hierRoot2" presStyleCnt="0">
        <dgm:presLayoutVars>
          <dgm:hierBranch val="init"/>
        </dgm:presLayoutVars>
      </dgm:prSet>
      <dgm:spPr/>
      <dgm:t>
        <a:bodyPr/>
        <a:lstStyle/>
        <a:p>
          <a:endParaRPr lang="en-IN"/>
        </a:p>
      </dgm:t>
    </dgm:pt>
    <dgm:pt modelId="{264B579A-5C90-428F-83E7-A5BDAA5B9D6E}" type="pres">
      <dgm:prSet presAssocID="{C9C82E18-649E-47CE-97F8-4BED9DDAACA3}" presName="rootComposite" presStyleCnt="0"/>
      <dgm:spPr/>
      <dgm:t>
        <a:bodyPr/>
        <a:lstStyle/>
        <a:p>
          <a:endParaRPr lang="en-IN"/>
        </a:p>
      </dgm:t>
    </dgm:pt>
    <dgm:pt modelId="{94120580-3944-4884-A668-839B898B0940}" type="pres">
      <dgm:prSet presAssocID="{C9C82E18-649E-47CE-97F8-4BED9DDAACA3}" presName="rootText" presStyleLbl="node2" presStyleIdx="1" presStyleCnt="2" custScaleX="128979">
        <dgm:presLayoutVars>
          <dgm:chPref val="3"/>
        </dgm:presLayoutVars>
      </dgm:prSet>
      <dgm:spPr/>
      <dgm:t>
        <a:bodyPr/>
        <a:lstStyle/>
        <a:p>
          <a:endParaRPr lang="en-IN"/>
        </a:p>
      </dgm:t>
    </dgm:pt>
    <dgm:pt modelId="{34AF1458-99FF-4A48-AC47-245F4A62B798}" type="pres">
      <dgm:prSet presAssocID="{C9C82E18-649E-47CE-97F8-4BED9DDAACA3}" presName="rootConnector" presStyleLbl="node2" presStyleIdx="1" presStyleCnt="2"/>
      <dgm:spPr/>
      <dgm:t>
        <a:bodyPr/>
        <a:lstStyle/>
        <a:p>
          <a:endParaRPr lang="en-IN"/>
        </a:p>
      </dgm:t>
    </dgm:pt>
    <dgm:pt modelId="{12044549-1D3F-4042-9545-B473A419BE60}" type="pres">
      <dgm:prSet presAssocID="{C9C82E18-649E-47CE-97F8-4BED9DDAACA3}" presName="hierChild4" presStyleCnt="0"/>
      <dgm:spPr/>
      <dgm:t>
        <a:bodyPr/>
        <a:lstStyle/>
        <a:p>
          <a:endParaRPr lang="en-IN"/>
        </a:p>
      </dgm:t>
    </dgm:pt>
    <dgm:pt modelId="{FF965FC6-7460-4BB2-987C-652CF120CE37}" type="pres">
      <dgm:prSet presAssocID="{C9C82E18-649E-47CE-97F8-4BED9DDAACA3}" presName="hierChild5" presStyleCnt="0"/>
      <dgm:spPr/>
      <dgm:t>
        <a:bodyPr/>
        <a:lstStyle/>
        <a:p>
          <a:endParaRPr lang="en-IN"/>
        </a:p>
      </dgm:t>
    </dgm:pt>
    <dgm:pt modelId="{6C747DB6-6F72-4A7B-A300-A98974D396CF}" type="pres">
      <dgm:prSet presAssocID="{9772C391-4162-4522-9784-8BA699CBE585}" presName="hierChild3" presStyleCnt="0"/>
      <dgm:spPr/>
      <dgm:t>
        <a:bodyPr/>
        <a:lstStyle/>
        <a:p>
          <a:endParaRPr lang="en-IN"/>
        </a:p>
      </dgm:t>
    </dgm:pt>
  </dgm:ptLst>
  <dgm:cxnLst>
    <dgm:cxn modelId="{C2428CF6-CF0A-4463-A970-FEA629C11144}" type="presOf" srcId="{9772C391-4162-4522-9784-8BA699CBE585}" destId="{127771F0-F8BC-4A1D-91FB-79F0D46E7599}" srcOrd="1" destOrd="0" presId="urn:microsoft.com/office/officeart/2005/8/layout/orgChart1"/>
    <dgm:cxn modelId="{D511F333-1BE3-4D96-9300-BC2550E8B79F}" type="presOf" srcId="{C9C82E18-649E-47CE-97F8-4BED9DDAACA3}" destId="{34AF1458-99FF-4A48-AC47-245F4A62B798}" srcOrd="1" destOrd="0" presId="urn:microsoft.com/office/officeart/2005/8/layout/orgChart1"/>
    <dgm:cxn modelId="{3A0898AD-849C-4ACD-A7B7-88D42B292856}" type="presOf" srcId="{9772C391-4162-4522-9784-8BA699CBE585}" destId="{CCC1DECD-C68C-4976-904E-728C1BC1D7FD}" srcOrd="0" destOrd="0" presId="urn:microsoft.com/office/officeart/2005/8/layout/orgChart1"/>
    <dgm:cxn modelId="{F4D048C7-4916-438D-8E52-B693FF33C10D}" type="presOf" srcId="{532304EA-1DAC-43E6-BE74-2F789417B8B5}" destId="{6CB6BF20-6C35-4807-B85C-B7D6CEA8351F}" srcOrd="0" destOrd="0" presId="urn:microsoft.com/office/officeart/2005/8/layout/orgChart1"/>
    <dgm:cxn modelId="{1E95DFF0-9816-420E-BC21-C65FE8F2FFD0}" srcId="{9772C391-4162-4522-9784-8BA699CBE585}" destId="{532304EA-1DAC-43E6-BE74-2F789417B8B5}" srcOrd="0" destOrd="0" parTransId="{1D8153CB-86BA-435E-93C2-EEFBAA5CAAFF}" sibTransId="{3CBCC5D3-D644-44CD-BC1A-D6F9257BEAA1}"/>
    <dgm:cxn modelId="{151B284C-3434-479B-BB32-EEE87240AB92}" type="presOf" srcId="{C9C82E18-649E-47CE-97F8-4BED9DDAACA3}" destId="{94120580-3944-4884-A668-839B898B0940}" srcOrd="0" destOrd="0" presId="urn:microsoft.com/office/officeart/2005/8/layout/orgChart1"/>
    <dgm:cxn modelId="{D8D7CF18-7DBB-4A03-BD09-D77FC16E17FD}" type="presOf" srcId="{532304EA-1DAC-43E6-BE74-2F789417B8B5}" destId="{8C49D61F-D409-4528-AE5B-1AE891642DD1}" srcOrd="1" destOrd="0" presId="urn:microsoft.com/office/officeart/2005/8/layout/orgChart1"/>
    <dgm:cxn modelId="{C71F1B21-4767-4E3C-B50D-FF181D10E363}" type="presOf" srcId="{1D8153CB-86BA-435E-93C2-EEFBAA5CAAFF}" destId="{857180B4-63CF-4A77-B966-EAED034AB420}" srcOrd="0" destOrd="0" presId="urn:microsoft.com/office/officeart/2005/8/layout/orgChart1"/>
    <dgm:cxn modelId="{586028D2-7078-401B-BBB9-10C43615EE37}" type="presOf" srcId="{CC2059EE-3F7E-40E3-BBFE-3C4C4FEF2210}" destId="{D6461714-0926-4840-B1DF-EC54B1A2AE92}" srcOrd="1" destOrd="0" presId="urn:microsoft.com/office/officeart/2005/8/layout/orgChart1"/>
    <dgm:cxn modelId="{EE42C5CC-CC77-48EE-B98B-03F7626CD846}" type="presOf" srcId="{4DD34AAC-5ECC-4EEE-A426-28B4B449DD6E}" destId="{88A2E482-46C9-4A9B-97A6-ACC4CB535822}" srcOrd="0" destOrd="0" presId="urn:microsoft.com/office/officeart/2005/8/layout/orgChart1"/>
    <dgm:cxn modelId="{F9D6A5EE-EC74-4B7D-8A35-BBE3E84D40A9}" srcId="{532304EA-1DAC-43E6-BE74-2F789417B8B5}" destId="{4DD34AAC-5ECC-4EEE-A426-28B4B449DD6E}" srcOrd="1" destOrd="0" parTransId="{10B9A063-9F79-481A-9AC0-E9D416F84028}" sibTransId="{7B63C927-2EB5-425F-A51B-04E6EC7728E0}"/>
    <dgm:cxn modelId="{3CCB3676-9A03-4CA7-8A76-6BB7663A6090}" type="presOf" srcId="{8EE815CA-32E0-495A-A61F-7679FE421674}" destId="{4A1C3645-1FE9-4284-91DF-0D0BF9774ACB}" srcOrd="0" destOrd="0" presId="urn:microsoft.com/office/officeart/2005/8/layout/orgChart1"/>
    <dgm:cxn modelId="{D429BCC6-F972-4C38-8C28-15BE264A9CCC}" srcId="{532304EA-1DAC-43E6-BE74-2F789417B8B5}" destId="{CC2059EE-3F7E-40E3-BBFE-3C4C4FEF2210}" srcOrd="0" destOrd="0" parTransId="{04A8F90D-FEA2-4B07-A59C-4A826E532E1A}" sibTransId="{FBB79A35-D715-4929-BC30-3EDBA6F0AB91}"/>
    <dgm:cxn modelId="{62AFF5B7-D35E-4B8F-B6EF-D3F610EF8688}" type="presOf" srcId="{C9E43E21-2CCB-4386-9B5E-579A98BDA655}" destId="{7C939F15-FE20-47D6-A528-F0959EBB39B5}" srcOrd="0" destOrd="0" presId="urn:microsoft.com/office/officeart/2005/8/layout/orgChart1"/>
    <dgm:cxn modelId="{33372D2E-27FB-41E3-A1E2-6018FB313083}" type="presOf" srcId="{04A8F90D-FEA2-4B07-A59C-4A826E532E1A}" destId="{70A246AA-A29B-4D02-8B3A-E201A210FE92}" srcOrd="0" destOrd="0" presId="urn:microsoft.com/office/officeart/2005/8/layout/orgChart1"/>
    <dgm:cxn modelId="{35A9661C-80F2-44E2-BB72-C0D5D16DFF53}" srcId="{8EE815CA-32E0-495A-A61F-7679FE421674}" destId="{9772C391-4162-4522-9784-8BA699CBE585}" srcOrd="0" destOrd="0" parTransId="{D4821C1E-BED1-46C2-ACD3-9D5C3F9C1DFD}" sibTransId="{5A3515BF-3D6B-488F-AC1B-FD3AF39E973E}"/>
    <dgm:cxn modelId="{97A43701-2316-40DB-817B-3B577780BABC}" type="presOf" srcId="{CC2059EE-3F7E-40E3-BBFE-3C4C4FEF2210}" destId="{AE50C414-0AA6-404D-A209-CF1AAD113D9E}" srcOrd="0" destOrd="0" presId="urn:microsoft.com/office/officeart/2005/8/layout/orgChart1"/>
    <dgm:cxn modelId="{D44F38ED-0C07-4E14-8FAE-E56F3C3CC850}" type="presOf" srcId="{4DD34AAC-5ECC-4EEE-A426-28B4B449DD6E}" destId="{5A9317BF-6946-4BE7-9ACF-99A42C4D1944}" srcOrd="1" destOrd="0" presId="urn:microsoft.com/office/officeart/2005/8/layout/orgChart1"/>
    <dgm:cxn modelId="{62162859-D666-4E39-8200-F0A39F79149E}" type="presOf" srcId="{10B9A063-9F79-481A-9AC0-E9D416F84028}" destId="{533C572D-509D-4A2E-99EB-D850360B7403}" srcOrd="0" destOrd="0" presId="urn:microsoft.com/office/officeart/2005/8/layout/orgChart1"/>
    <dgm:cxn modelId="{0B7BDE70-6FAC-4148-A5A9-1115F3B6122E}" srcId="{9772C391-4162-4522-9784-8BA699CBE585}" destId="{C9C82E18-649E-47CE-97F8-4BED9DDAACA3}" srcOrd="1" destOrd="0" parTransId="{C9E43E21-2CCB-4386-9B5E-579A98BDA655}" sibTransId="{6BF95CC6-29A9-42CF-AB75-B0237836B58B}"/>
    <dgm:cxn modelId="{31359589-055A-4418-A64B-705FC9781180}" type="presParOf" srcId="{4A1C3645-1FE9-4284-91DF-0D0BF9774ACB}" destId="{D559513B-C297-4028-8C5C-9AA3BD00E03F}" srcOrd="0" destOrd="0" presId="urn:microsoft.com/office/officeart/2005/8/layout/orgChart1"/>
    <dgm:cxn modelId="{A876CF5E-895C-47D8-844C-8DEFFFE70B7B}" type="presParOf" srcId="{D559513B-C297-4028-8C5C-9AA3BD00E03F}" destId="{8710C626-D9D1-48B9-8A8B-B55CA2605549}" srcOrd="0" destOrd="0" presId="urn:microsoft.com/office/officeart/2005/8/layout/orgChart1"/>
    <dgm:cxn modelId="{1565B4B0-35A0-43E0-ABAA-34F8FE7FE6CE}" type="presParOf" srcId="{8710C626-D9D1-48B9-8A8B-B55CA2605549}" destId="{CCC1DECD-C68C-4976-904E-728C1BC1D7FD}" srcOrd="0" destOrd="0" presId="urn:microsoft.com/office/officeart/2005/8/layout/orgChart1"/>
    <dgm:cxn modelId="{AE8D563F-532A-4FCD-8148-9D5BF4A433DD}" type="presParOf" srcId="{8710C626-D9D1-48B9-8A8B-B55CA2605549}" destId="{127771F0-F8BC-4A1D-91FB-79F0D46E7599}" srcOrd="1" destOrd="0" presId="urn:microsoft.com/office/officeart/2005/8/layout/orgChart1"/>
    <dgm:cxn modelId="{32EA22DD-163A-455E-962E-158460FF1018}" type="presParOf" srcId="{D559513B-C297-4028-8C5C-9AA3BD00E03F}" destId="{0F156EAD-E587-443B-BCB1-7C67D4A6A8AD}" srcOrd="1" destOrd="0" presId="urn:microsoft.com/office/officeart/2005/8/layout/orgChart1"/>
    <dgm:cxn modelId="{F6035A1F-794B-414A-BC23-206993865D24}" type="presParOf" srcId="{0F156EAD-E587-443B-BCB1-7C67D4A6A8AD}" destId="{857180B4-63CF-4A77-B966-EAED034AB420}" srcOrd="0" destOrd="0" presId="urn:microsoft.com/office/officeart/2005/8/layout/orgChart1"/>
    <dgm:cxn modelId="{B7707126-1E75-4634-A019-E8BC2F7B05F6}" type="presParOf" srcId="{0F156EAD-E587-443B-BCB1-7C67D4A6A8AD}" destId="{52739F84-CEF1-4914-B888-865B76F6EADF}" srcOrd="1" destOrd="0" presId="urn:microsoft.com/office/officeart/2005/8/layout/orgChart1"/>
    <dgm:cxn modelId="{790F8E11-E03C-4BFC-9B9B-298CB40B51CD}" type="presParOf" srcId="{52739F84-CEF1-4914-B888-865B76F6EADF}" destId="{F6214A00-23BC-4CB9-896C-799906248F91}" srcOrd="0" destOrd="0" presId="urn:microsoft.com/office/officeart/2005/8/layout/orgChart1"/>
    <dgm:cxn modelId="{474418F5-9FC1-47F0-9E73-80D995C9BE93}" type="presParOf" srcId="{F6214A00-23BC-4CB9-896C-799906248F91}" destId="{6CB6BF20-6C35-4807-B85C-B7D6CEA8351F}" srcOrd="0" destOrd="0" presId="urn:microsoft.com/office/officeart/2005/8/layout/orgChart1"/>
    <dgm:cxn modelId="{40A2F16C-F0EE-402D-B4B6-AE21E41AD888}" type="presParOf" srcId="{F6214A00-23BC-4CB9-896C-799906248F91}" destId="{8C49D61F-D409-4528-AE5B-1AE891642DD1}" srcOrd="1" destOrd="0" presId="urn:microsoft.com/office/officeart/2005/8/layout/orgChart1"/>
    <dgm:cxn modelId="{C19020AA-36A7-4C96-9C5D-3203518F339A}" type="presParOf" srcId="{52739F84-CEF1-4914-B888-865B76F6EADF}" destId="{F6B2DD93-FC28-42B4-BAB9-07758605D0EF}" srcOrd="1" destOrd="0" presId="urn:microsoft.com/office/officeart/2005/8/layout/orgChart1"/>
    <dgm:cxn modelId="{E5F2AA4F-EC77-41B0-8BDC-E5A0E6340862}" type="presParOf" srcId="{F6B2DD93-FC28-42B4-BAB9-07758605D0EF}" destId="{70A246AA-A29B-4D02-8B3A-E201A210FE92}" srcOrd="0" destOrd="0" presId="urn:microsoft.com/office/officeart/2005/8/layout/orgChart1"/>
    <dgm:cxn modelId="{C2506394-D583-4214-A270-8AE8FF7438A2}" type="presParOf" srcId="{F6B2DD93-FC28-42B4-BAB9-07758605D0EF}" destId="{EFC90B0B-927B-4F94-85AB-1CDCDFB36D95}" srcOrd="1" destOrd="0" presId="urn:microsoft.com/office/officeart/2005/8/layout/orgChart1"/>
    <dgm:cxn modelId="{5DF23E0D-94EA-4F31-AC36-B5E88E2D9708}" type="presParOf" srcId="{EFC90B0B-927B-4F94-85AB-1CDCDFB36D95}" destId="{C110FB91-4EDF-431B-B7FB-335F2ADBF39B}" srcOrd="0" destOrd="0" presId="urn:microsoft.com/office/officeart/2005/8/layout/orgChart1"/>
    <dgm:cxn modelId="{953837CF-61F6-4B9F-B559-76B3F0BF6D3E}" type="presParOf" srcId="{C110FB91-4EDF-431B-B7FB-335F2ADBF39B}" destId="{AE50C414-0AA6-404D-A209-CF1AAD113D9E}" srcOrd="0" destOrd="0" presId="urn:microsoft.com/office/officeart/2005/8/layout/orgChart1"/>
    <dgm:cxn modelId="{3DBDCD43-5F45-433F-BAA3-EA94D339D3D5}" type="presParOf" srcId="{C110FB91-4EDF-431B-B7FB-335F2ADBF39B}" destId="{D6461714-0926-4840-B1DF-EC54B1A2AE92}" srcOrd="1" destOrd="0" presId="urn:microsoft.com/office/officeart/2005/8/layout/orgChart1"/>
    <dgm:cxn modelId="{A3E11870-8352-4C4F-AA9E-2875151E36B9}" type="presParOf" srcId="{EFC90B0B-927B-4F94-85AB-1CDCDFB36D95}" destId="{C06CCC27-377E-4327-BB03-64E2EC3DC5D3}" srcOrd="1" destOrd="0" presId="urn:microsoft.com/office/officeart/2005/8/layout/orgChart1"/>
    <dgm:cxn modelId="{7883EFDA-8280-4243-B5E3-86250470DFEC}" type="presParOf" srcId="{EFC90B0B-927B-4F94-85AB-1CDCDFB36D95}" destId="{FB10F3AF-806D-46AE-B430-904E7182D21D}" srcOrd="2" destOrd="0" presId="urn:microsoft.com/office/officeart/2005/8/layout/orgChart1"/>
    <dgm:cxn modelId="{FB9D974B-2B48-4CFB-BACF-C47856B14AD7}" type="presParOf" srcId="{F6B2DD93-FC28-42B4-BAB9-07758605D0EF}" destId="{533C572D-509D-4A2E-99EB-D850360B7403}" srcOrd="2" destOrd="0" presId="urn:microsoft.com/office/officeart/2005/8/layout/orgChart1"/>
    <dgm:cxn modelId="{E63DA548-F450-4900-8B81-F114571F58DA}" type="presParOf" srcId="{F6B2DD93-FC28-42B4-BAB9-07758605D0EF}" destId="{311ABC0F-A205-4D3B-9E74-5B87DBC52155}" srcOrd="3" destOrd="0" presId="urn:microsoft.com/office/officeart/2005/8/layout/orgChart1"/>
    <dgm:cxn modelId="{8FD620BC-532D-495F-B0BA-659936B2912E}" type="presParOf" srcId="{311ABC0F-A205-4D3B-9E74-5B87DBC52155}" destId="{11FD074A-614E-4435-9051-B26EB5578D7A}" srcOrd="0" destOrd="0" presId="urn:microsoft.com/office/officeart/2005/8/layout/orgChart1"/>
    <dgm:cxn modelId="{45438900-D061-47A6-AE65-BC294FDA8D72}" type="presParOf" srcId="{11FD074A-614E-4435-9051-B26EB5578D7A}" destId="{88A2E482-46C9-4A9B-97A6-ACC4CB535822}" srcOrd="0" destOrd="0" presId="urn:microsoft.com/office/officeart/2005/8/layout/orgChart1"/>
    <dgm:cxn modelId="{C75A6F7F-ACFE-4A9B-BD24-B7B551B5C48F}" type="presParOf" srcId="{11FD074A-614E-4435-9051-B26EB5578D7A}" destId="{5A9317BF-6946-4BE7-9ACF-99A42C4D1944}" srcOrd="1" destOrd="0" presId="urn:microsoft.com/office/officeart/2005/8/layout/orgChart1"/>
    <dgm:cxn modelId="{DBDEA975-D2F9-4DA2-8E9C-4B066BEB149B}" type="presParOf" srcId="{311ABC0F-A205-4D3B-9E74-5B87DBC52155}" destId="{B542B5E6-4345-47AF-8621-67A9C40C8634}" srcOrd="1" destOrd="0" presId="urn:microsoft.com/office/officeart/2005/8/layout/orgChart1"/>
    <dgm:cxn modelId="{9FB07033-526F-476D-A5E2-5871785C299A}" type="presParOf" srcId="{311ABC0F-A205-4D3B-9E74-5B87DBC52155}" destId="{28D0CB15-4E73-4A94-A7EB-F5A7F736EADB}" srcOrd="2" destOrd="0" presId="urn:microsoft.com/office/officeart/2005/8/layout/orgChart1"/>
    <dgm:cxn modelId="{46C02D48-45AC-4A70-9708-4F946FD01403}" type="presParOf" srcId="{52739F84-CEF1-4914-B888-865B76F6EADF}" destId="{4655415F-BE18-47DD-B2D2-CD2FD18C85CE}" srcOrd="2" destOrd="0" presId="urn:microsoft.com/office/officeart/2005/8/layout/orgChart1"/>
    <dgm:cxn modelId="{DD9DFD68-0616-4ADE-A2C9-ED69A1F328AF}" type="presParOf" srcId="{0F156EAD-E587-443B-BCB1-7C67D4A6A8AD}" destId="{7C939F15-FE20-47D6-A528-F0959EBB39B5}" srcOrd="2" destOrd="0" presId="urn:microsoft.com/office/officeart/2005/8/layout/orgChart1"/>
    <dgm:cxn modelId="{9DEB2A5B-5587-4F73-80BC-5E1974CDA890}" type="presParOf" srcId="{0F156EAD-E587-443B-BCB1-7C67D4A6A8AD}" destId="{5C86DBB4-8651-4750-922C-6AF84ACDBB66}" srcOrd="3" destOrd="0" presId="urn:microsoft.com/office/officeart/2005/8/layout/orgChart1"/>
    <dgm:cxn modelId="{7389690D-E7EA-4EDC-A5BA-02BB4D8C31D8}" type="presParOf" srcId="{5C86DBB4-8651-4750-922C-6AF84ACDBB66}" destId="{264B579A-5C90-428F-83E7-A5BDAA5B9D6E}" srcOrd="0" destOrd="0" presId="urn:microsoft.com/office/officeart/2005/8/layout/orgChart1"/>
    <dgm:cxn modelId="{B499D1DD-0927-45B1-9327-F68C905F1366}" type="presParOf" srcId="{264B579A-5C90-428F-83E7-A5BDAA5B9D6E}" destId="{94120580-3944-4884-A668-839B898B0940}" srcOrd="0" destOrd="0" presId="urn:microsoft.com/office/officeart/2005/8/layout/orgChart1"/>
    <dgm:cxn modelId="{0E263A12-1D72-4525-AADB-E29ADAFC541D}" type="presParOf" srcId="{264B579A-5C90-428F-83E7-A5BDAA5B9D6E}" destId="{34AF1458-99FF-4A48-AC47-245F4A62B798}" srcOrd="1" destOrd="0" presId="urn:microsoft.com/office/officeart/2005/8/layout/orgChart1"/>
    <dgm:cxn modelId="{0CE734F7-9F75-47C1-8676-7F289C62C021}" type="presParOf" srcId="{5C86DBB4-8651-4750-922C-6AF84ACDBB66}" destId="{12044549-1D3F-4042-9545-B473A419BE60}" srcOrd="1" destOrd="0" presId="urn:microsoft.com/office/officeart/2005/8/layout/orgChart1"/>
    <dgm:cxn modelId="{B5B6073F-160B-4489-B766-8F431C3D308D}" type="presParOf" srcId="{5C86DBB4-8651-4750-922C-6AF84ACDBB66}" destId="{FF965FC6-7460-4BB2-987C-652CF120CE37}" srcOrd="2" destOrd="0" presId="urn:microsoft.com/office/officeart/2005/8/layout/orgChart1"/>
    <dgm:cxn modelId="{390B66DE-6D06-48BB-AEE9-534803773789}" type="presParOf" srcId="{D559513B-C297-4028-8C5C-9AA3BD00E03F}" destId="{6C747DB6-6F72-4A7B-A300-A98974D396C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39F15-FE20-47D6-A528-F0959EBB39B5}">
      <dsp:nvSpPr>
        <dsp:cNvPr id="0" name=""/>
        <dsp:cNvSpPr/>
      </dsp:nvSpPr>
      <dsp:spPr>
        <a:xfrm>
          <a:off x="5009356" y="974831"/>
          <a:ext cx="1178302" cy="408997"/>
        </a:xfrm>
        <a:custGeom>
          <a:avLst/>
          <a:gdLst/>
          <a:ahLst/>
          <a:cxnLst/>
          <a:rect l="0" t="0" r="0" b="0"/>
          <a:pathLst>
            <a:path>
              <a:moveTo>
                <a:pt x="0" y="0"/>
              </a:moveTo>
              <a:lnTo>
                <a:pt x="0" y="204498"/>
              </a:lnTo>
              <a:lnTo>
                <a:pt x="1178302" y="204498"/>
              </a:lnTo>
              <a:lnTo>
                <a:pt x="1178302" y="408997"/>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3C572D-509D-4A2E-99EB-D850360B7403}">
      <dsp:nvSpPr>
        <dsp:cNvPr id="0" name=""/>
        <dsp:cNvSpPr/>
      </dsp:nvSpPr>
      <dsp:spPr>
        <a:xfrm>
          <a:off x="2769812" y="2357632"/>
          <a:ext cx="292141" cy="2278700"/>
        </a:xfrm>
        <a:custGeom>
          <a:avLst/>
          <a:gdLst/>
          <a:ahLst/>
          <a:cxnLst/>
          <a:rect l="0" t="0" r="0" b="0"/>
          <a:pathLst>
            <a:path>
              <a:moveTo>
                <a:pt x="0" y="0"/>
              </a:moveTo>
              <a:lnTo>
                <a:pt x="0" y="2278700"/>
              </a:lnTo>
              <a:lnTo>
                <a:pt x="292141" y="2278700"/>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A246AA-A29B-4D02-8B3A-E201A210FE92}">
      <dsp:nvSpPr>
        <dsp:cNvPr id="0" name=""/>
        <dsp:cNvSpPr/>
      </dsp:nvSpPr>
      <dsp:spPr>
        <a:xfrm>
          <a:off x="2769812" y="2357632"/>
          <a:ext cx="292141" cy="895899"/>
        </a:xfrm>
        <a:custGeom>
          <a:avLst/>
          <a:gdLst/>
          <a:ahLst/>
          <a:cxnLst/>
          <a:rect l="0" t="0" r="0" b="0"/>
          <a:pathLst>
            <a:path>
              <a:moveTo>
                <a:pt x="0" y="0"/>
              </a:moveTo>
              <a:lnTo>
                <a:pt x="0" y="895899"/>
              </a:lnTo>
              <a:lnTo>
                <a:pt x="292141" y="895899"/>
              </a:lnTo>
            </a:path>
          </a:pathLst>
        </a:custGeom>
        <a:noFill/>
        <a:ln w="15875"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7180B4-63CF-4A77-B966-EAED034AB420}">
      <dsp:nvSpPr>
        <dsp:cNvPr id="0" name=""/>
        <dsp:cNvSpPr/>
      </dsp:nvSpPr>
      <dsp:spPr>
        <a:xfrm>
          <a:off x="3548855" y="974831"/>
          <a:ext cx="1460500" cy="408997"/>
        </a:xfrm>
        <a:custGeom>
          <a:avLst/>
          <a:gdLst/>
          <a:ahLst/>
          <a:cxnLst/>
          <a:rect l="0" t="0" r="0" b="0"/>
          <a:pathLst>
            <a:path>
              <a:moveTo>
                <a:pt x="1460500" y="0"/>
              </a:moveTo>
              <a:lnTo>
                <a:pt x="1460500" y="204498"/>
              </a:lnTo>
              <a:lnTo>
                <a:pt x="0" y="204498"/>
              </a:lnTo>
              <a:lnTo>
                <a:pt x="0" y="408997"/>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C1DECD-C68C-4976-904E-728C1BC1D7FD}">
      <dsp:nvSpPr>
        <dsp:cNvPr id="0" name=""/>
        <dsp:cNvSpPr/>
      </dsp:nvSpPr>
      <dsp:spPr>
        <a:xfrm>
          <a:off x="4035552" y="1027"/>
          <a:ext cx="1947607" cy="973803"/>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IN" sz="3300" kern="1200" dirty="0"/>
            <a:t>Transistors</a:t>
          </a:r>
        </a:p>
      </dsp:txBody>
      <dsp:txXfrm>
        <a:off x="4035552" y="1027"/>
        <a:ext cx="1947607" cy="973803"/>
      </dsp:txXfrm>
    </dsp:sp>
    <dsp:sp modelId="{6CB6BF20-6C35-4807-B85C-B7D6CEA8351F}">
      <dsp:nvSpPr>
        <dsp:cNvPr id="0" name=""/>
        <dsp:cNvSpPr/>
      </dsp:nvSpPr>
      <dsp:spPr>
        <a:xfrm>
          <a:off x="2575051" y="1383828"/>
          <a:ext cx="1947607" cy="973803"/>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IN" sz="3300" kern="1200" dirty="0"/>
            <a:t>BJT</a:t>
          </a:r>
        </a:p>
      </dsp:txBody>
      <dsp:txXfrm>
        <a:off x="2575051" y="1383828"/>
        <a:ext cx="1947607" cy="973803"/>
      </dsp:txXfrm>
    </dsp:sp>
    <dsp:sp modelId="{AE50C414-0AA6-404D-A209-CF1AAD113D9E}">
      <dsp:nvSpPr>
        <dsp:cNvPr id="0" name=""/>
        <dsp:cNvSpPr/>
      </dsp:nvSpPr>
      <dsp:spPr>
        <a:xfrm>
          <a:off x="3061953" y="2766629"/>
          <a:ext cx="1947607" cy="973803"/>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IN" sz="3300" kern="1200" dirty="0"/>
            <a:t>N-P-N</a:t>
          </a:r>
        </a:p>
      </dsp:txBody>
      <dsp:txXfrm>
        <a:off x="3061953" y="2766629"/>
        <a:ext cx="1947607" cy="973803"/>
      </dsp:txXfrm>
    </dsp:sp>
    <dsp:sp modelId="{88A2E482-46C9-4A9B-97A6-ACC4CB535822}">
      <dsp:nvSpPr>
        <dsp:cNvPr id="0" name=""/>
        <dsp:cNvSpPr/>
      </dsp:nvSpPr>
      <dsp:spPr>
        <a:xfrm>
          <a:off x="3061953" y="4149430"/>
          <a:ext cx="1947607" cy="973803"/>
        </a:xfrm>
        <a:prstGeom prst="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IN" sz="3300" kern="1200" dirty="0"/>
            <a:t>P-N-P</a:t>
          </a:r>
        </a:p>
      </dsp:txBody>
      <dsp:txXfrm>
        <a:off x="3061953" y="4149430"/>
        <a:ext cx="1947607" cy="973803"/>
      </dsp:txXfrm>
    </dsp:sp>
    <dsp:sp modelId="{94120580-3944-4884-A668-839B898B0940}">
      <dsp:nvSpPr>
        <dsp:cNvPr id="0" name=""/>
        <dsp:cNvSpPr/>
      </dsp:nvSpPr>
      <dsp:spPr>
        <a:xfrm>
          <a:off x="4931656" y="1383828"/>
          <a:ext cx="2512004" cy="973803"/>
        </a:xfrm>
        <a:prstGeom prst="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IN" sz="3300" kern="1200" dirty="0"/>
            <a:t>FET</a:t>
          </a:r>
        </a:p>
      </dsp:txBody>
      <dsp:txXfrm>
        <a:off x="4931656" y="1383828"/>
        <a:ext cx="2512004" cy="97380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51431" y="2108218"/>
            <a:ext cx="7813140" cy="1754326"/>
          </a:xfrm>
          <a:prstGeom prst="rect">
            <a:avLst/>
          </a:prstGeom>
          <a:noFill/>
        </p:spPr>
        <p:txBody>
          <a:bodyPr wrap="square" lIns="91440" tIns="45720" rIns="91440" bIns="45720">
            <a:spAutoFit/>
          </a:bodyPr>
          <a:lstStyle/>
          <a:p>
            <a:pPr algn="ctr"/>
            <a:r>
              <a:rPr lang="en-US" sz="5400" b="1" cap="none" spc="0" dirty="0" smtClean="0">
                <a:ln w="0"/>
                <a:solidFill>
                  <a:schemeClr val="accent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Q-Point Stability </a:t>
            </a:r>
            <a:br>
              <a:rPr lang="en-US" sz="5400" b="1" cap="none" spc="0" dirty="0" smtClean="0">
                <a:ln w="0"/>
                <a:solidFill>
                  <a:schemeClr val="accent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br>
            <a:r>
              <a:rPr lang="en-US" sz="5400" b="1" cap="none" spc="0" dirty="0" smtClean="0">
                <a:ln w="0"/>
                <a:solidFill>
                  <a:schemeClr val="accent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rPr>
              <a:t> For  Transistors</a:t>
            </a:r>
            <a:endParaRPr lang="en-IN" sz="5400" b="1" cap="none" spc="0" dirty="0">
              <a:ln w="0"/>
              <a:solidFill>
                <a:schemeClr val="accent1"/>
              </a:solidFill>
              <a:effectLst>
                <a:outerShdw blurRad="50800" dist="38100" dir="8100000" algn="tr"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1026" name="Picture 2" descr="MARWADI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7917" y="443258"/>
            <a:ext cx="4143375" cy="109537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6072462" y="443258"/>
            <a:ext cx="5570294" cy="1095376"/>
          </a:xfrm>
          <a:prstGeom prst="rect">
            <a:avLst/>
          </a:prstGeom>
        </p:spPr>
      </p:pic>
      <p:sp>
        <p:nvSpPr>
          <p:cNvPr id="3" name="TextBox 2"/>
          <p:cNvSpPr txBox="1"/>
          <p:nvPr/>
        </p:nvSpPr>
        <p:spPr>
          <a:xfrm>
            <a:off x="1149791" y="5097102"/>
            <a:ext cx="6165410" cy="646331"/>
          </a:xfrm>
          <a:prstGeom prst="rect">
            <a:avLst/>
          </a:prstGeom>
          <a:noFill/>
        </p:spPr>
        <p:txBody>
          <a:bodyPr wrap="square" rtlCol="0">
            <a:spAutoFit/>
          </a:bodyPr>
          <a:lstStyle/>
          <a:p>
            <a:r>
              <a:rPr lang="en-US" b="1" dirty="0" smtClean="0">
                <a:solidFill>
                  <a:schemeClr val="accent1"/>
                </a:solidFill>
                <a:latin typeface="Times New Roman" panose="02020603050405020304" pitchFamily="18" charset="0"/>
                <a:cs typeface="Times New Roman" panose="02020603050405020304" pitchFamily="18" charset="0"/>
              </a:rPr>
              <a:t>PRESENTED BY        </a:t>
            </a:r>
            <a:r>
              <a:rPr lang="en-US" dirty="0" smtClean="0">
                <a:latin typeface="Times New Roman" panose="02020603050405020304" pitchFamily="18" charset="0"/>
                <a:cs typeface="Times New Roman" panose="02020603050405020304" pitchFamily="18" charset="0"/>
              </a:rPr>
              <a:t>:- ARYAN DILIPBHAI LANGHANOJA  </a:t>
            </a:r>
          </a:p>
          <a:p>
            <a:r>
              <a:rPr lang="en-US" b="1" dirty="0" smtClean="0">
                <a:solidFill>
                  <a:schemeClr val="accent1"/>
                </a:solidFill>
                <a:latin typeface="Times New Roman" panose="02020603050405020304" pitchFamily="18" charset="0"/>
                <a:cs typeface="Times New Roman" panose="02020603050405020304" pitchFamily="18" charset="0"/>
              </a:rPr>
              <a:t>ENROLLMENT -NO   </a:t>
            </a:r>
            <a:r>
              <a:rPr lang="en-US" dirty="0" smtClean="0">
                <a:latin typeface="Times New Roman" panose="02020603050405020304" pitchFamily="18" charset="0"/>
                <a:cs typeface="Times New Roman" panose="02020603050405020304" pitchFamily="18" charset="0"/>
              </a:rPr>
              <a:t>:- 92200133030</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97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1680116" y="948073"/>
            <a:ext cx="3122930" cy="1976120"/>
          </a:xfrm>
          <a:prstGeom prst="rect">
            <a:avLst/>
          </a:prstGeom>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6628743" y="948073"/>
            <a:ext cx="3117215" cy="1990725"/>
          </a:xfrm>
          <a:prstGeom prst="rect">
            <a:avLst/>
          </a:prstGeom>
        </p:spPr>
      </p:pic>
      <p:pic>
        <p:nvPicPr>
          <p:cNvPr id="4" name="Picture 3"/>
          <p:cNvPicPr/>
          <p:nvPr/>
        </p:nvPicPr>
        <p:blipFill>
          <a:blip r:embed="rId4" cstate="print">
            <a:extLst>
              <a:ext uri="{28A0092B-C50C-407E-A947-70E740481C1C}">
                <a14:useLocalDpi xmlns:a14="http://schemas.microsoft.com/office/drawing/2010/main" val="0"/>
              </a:ext>
            </a:extLst>
          </a:blip>
          <a:stretch>
            <a:fillRect/>
          </a:stretch>
        </p:blipFill>
        <p:spPr>
          <a:xfrm>
            <a:off x="1680116" y="3972766"/>
            <a:ext cx="3192780" cy="2135505"/>
          </a:xfrm>
          <a:prstGeom prst="rect">
            <a:avLst/>
          </a:prstGeom>
        </p:spPr>
      </p:pic>
      <p:pic>
        <p:nvPicPr>
          <p:cNvPr id="5" name="Picture 4"/>
          <p:cNvPicPr/>
          <p:nvPr/>
        </p:nvPicPr>
        <p:blipFill>
          <a:blip r:embed="rId5" cstate="print">
            <a:extLst>
              <a:ext uri="{28A0092B-C50C-407E-A947-70E740481C1C}">
                <a14:useLocalDpi xmlns:a14="http://schemas.microsoft.com/office/drawing/2010/main" val="0"/>
              </a:ext>
            </a:extLst>
          </a:blip>
          <a:stretch>
            <a:fillRect/>
          </a:stretch>
        </p:blipFill>
        <p:spPr>
          <a:xfrm>
            <a:off x="6465962" y="3970226"/>
            <a:ext cx="3207385" cy="2138045"/>
          </a:xfrm>
          <a:prstGeom prst="rect">
            <a:avLst/>
          </a:prstGeom>
        </p:spPr>
      </p:pic>
      <p:sp>
        <p:nvSpPr>
          <p:cNvPr id="6" name="TextBox 5"/>
          <p:cNvSpPr txBox="1"/>
          <p:nvPr/>
        </p:nvSpPr>
        <p:spPr>
          <a:xfrm>
            <a:off x="1610266" y="578741"/>
            <a:ext cx="205793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1) Cut-Off Region</a:t>
            </a:r>
            <a:endParaRPr lang="en-IN"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465962" y="578741"/>
            <a:ext cx="327999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2) Reverse-Active </a:t>
            </a:r>
            <a:r>
              <a:rPr lang="en-US" dirty="0">
                <a:latin typeface="Times New Roman" panose="02020603050405020304" pitchFamily="18" charset="0"/>
                <a:cs typeface="Times New Roman" panose="02020603050405020304" pitchFamily="18" charset="0"/>
              </a:rPr>
              <a:t>Region</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680116" y="3548958"/>
            <a:ext cx="305484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Saturation region</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465962" y="3548958"/>
            <a:ext cx="320738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4) </a:t>
            </a:r>
            <a:r>
              <a:rPr lang="en-US" dirty="0">
                <a:latin typeface="Times New Roman" panose="02020603050405020304" pitchFamily="18" charset="0"/>
                <a:cs typeface="Times New Roman" panose="02020603050405020304" pitchFamily="18" charset="0"/>
              </a:rPr>
              <a:t>Active Region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4666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1463" y="287449"/>
            <a:ext cx="5903317" cy="771808"/>
          </a:xfrm>
        </p:spPr>
        <p:txBody>
          <a:bodyPr/>
          <a:lstStyle/>
          <a:p>
            <a:r>
              <a:rPr lang="en-US"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BIASING</a:t>
            </a:r>
            <a:endPar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1330859"/>
            <a:ext cx="10018713" cy="2462543"/>
          </a:xfrm>
        </p:spPr>
        <p:txBody>
          <a:bodyPr>
            <a:normAutofit/>
          </a:bodyPr>
          <a:lstStyle/>
          <a:p>
            <a:pPr>
              <a:buSzPct val="1000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There Are </a:t>
            </a:r>
            <a:r>
              <a:rPr lang="en-US" sz="1600" b="1" dirty="0" smtClean="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Four</a:t>
            </a:r>
            <a:r>
              <a:rPr lang="en-US" sz="1600" dirty="0" smtClean="0">
                <a:latin typeface="Times New Roman" panose="02020603050405020304" pitchFamily="18" charset="0"/>
                <a:cs typeface="Times New Roman" panose="02020603050405020304" pitchFamily="18" charset="0"/>
              </a:rPr>
              <a:t> Types Of Transistor Biasing.</a:t>
            </a:r>
          </a:p>
          <a:p>
            <a:pPr marL="800100" lvl="1" indent="-342900">
              <a:buSzPct val="100000"/>
              <a:buFont typeface="+mj-lt"/>
              <a:buAutoNum type="arabicParenR"/>
            </a:pPr>
            <a:r>
              <a:rPr lang="en-US" sz="1600" dirty="0" smtClean="0">
                <a:latin typeface="Times New Roman" panose="02020603050405020304" pitchFamily="18" charset="0"/>
                <a:cs typeface="Times New Roman" panose="02020603050405020304" pitchFamily="18" charset="0"/>
              </a:rPr>
              <a:t>Fix Biased </a:t>
            </a:r>
          </a:p>
          <a:p>
            <a:pPr marL="800100" lvl="1" indent="-342900">
              <a:buSzPct val="100000"/>
              <a:buFont typeface="+mj-lt"/>
              <a:buAutoNum type="arabicParenR"/>
            </a:pPr>
            <a:r>
              <a:rPr lang="en-US" sz="1600" dirty="0">
                <a:latin typeface="Times New Roman" panose="02020603050405020304" pitchFamily="18" charset="0"/>
                <a:cs typeface="Times New Roman" panose="02020603050405020304" pitchFamily="18" charset="0"/>
              </a:rPr>
              <a:t>Fix Biased  With Emitter Resistor</a:t>
            </a:r>
          </a:p>
          <a:p>
            <a:pPr marL="800100" lvl="1" indent="-342900">
              <a:buSzPct val="100000"/>
              <a:buFont typeface="+mj-lt"/>
              <a:buAutoNum type="arabicParenR"/>
            </a:pPr>
            <a:r>
              <a:rPr lang="en-US" sz="1600" dirty="0" smtClean="0">
                <a:latin typeface="Times New Roman" panose="02020603050405020304" pitchFamily="18" charset="0"/>
                <a:cs typeface="Times New Roman" panose="02020603050405020304" pitchFamily="18" charset="0"/>
              </a:rPr>
              <a:t>Collector to Base Bias</a:t>
            </a:r>
          </a:p>
          <a:p>
            <a:pPr marL="800100" lvl="1" indent="-342900">
              <a:buSzPct val="100000"/>
              <a:buFont typeface="+mj-lt"/>
              <a:buAutoNum type="arabicParenR"/>
            </a:pPr>
            <a:r>
              <a:rPr lang="en-US" sz="1600" dirty="0" smtClean="0">
                <a:latin typeface="Times New Roman" panose="02020603050405020304" pitchFamily="18" charset="0"/>
                <a:cs typeface="Times New Roman" panose="02020603050405020304" pitchFamily="18" charset="0"/>
              </a:rPr>
              <a:t>Voltage Divider Bias </a:t>
            </a:r>
          </a:p>
          <a:p>
            <a:pPr marL="800100" lvl="1" indent="-342900">
              <a:buSzPct val="100000"/>
              <a:buFont typeface="+mj-lt"/>
              <a:buAutoNum type="arabicParenR"/>
            </a:pPr>
            <a:r>
              <a:rPr lang="en-US" sz="1600" dirty="0" smtClean="0">
                <a:latin typeface="Times New Roman" panose="02020603050405020304" pitchFamily="18" charset="0"/>
                <a:cs typeface="Times New Roman" panose="02020603050405020304" pitchFamily="18" charset="0"/>
              </a:rPr>
              <a:t>Emitter Bias</a:t>
            </a:r>
          </a:p>
        </p:txBody>
      </p:sp>
    </p:spTree>
    <p:extLst>
      <p:ext uri="{BB962C8B-B14F-4D97-AF65-F5344CB8AC3E}">
        <p14:creationId xmlns:p14="http://schemas.microsoft.com/office/powerpoint/2010/main" val="37032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182" y="126747"/>
            <a:ext cx="6334790" cy="841973"/>
          </a:xfrm>
        </p:spPr>
        <p:txBody>
          <a:bodyPr>
            <a:normAutofit/>
          </a:bodyPr>
          <a:lstStyle/>
          <a:p>
            <a:r>
              <a:rPr lang="en-US"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FIX-BIAS </a:t>
            </a:r>
            <a:endPar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1"/>
          </p:nvPr>
        </p:nvSpPr>
        <p:spPr>
          <a:xfrm>
            <a:off x="1484312" y="968720"/>
            <a:ext cx="4895055" cy="5889279"/>
          </a:xfrm>
        </p:spPr>
        <p:txBody>
          <a:bodyPr>
            <a:normAutofit/>
          </a:bodyPr>
          <a:lstStyle/>
          <a:p>
            <a:pPr lvl="0">
              <a:buSzPct val="10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In This Figure, Shown that Voltage Given at Base-Emitter Junction is VBB and Voltage Given at Emitter-Base Junction is VEE. We are using active Region of operation</a:t>
            </a:r>
            <a:r>
              <a:rPr lang="en-US" sz="1600" dirty="0" smtClean="0">
                <a:latin typeface="Times New Roman" panose="02020603050405020304" pitchFamily="18" charset="0"/>
                <a:cs typeface="Times New Roman" panose="02020603050405020304" pitchFamily="18" charset="0"/>
              </a:rPr>
              <a:t>.</a:t>
            </a:r>
          </a:p>
          <a:p>
            <a:pPr marL="0" lvl="0" indent="0">
              <a:buSzPct val="100000"/>
              <a:buNone/>
            </a:pPr>
            <a:endParaRPr lang="en-US" sz="1600" dirty="0" smtClean="0">
              <a:latin typeface="Times New Roman" panose="02020603050405020304" pitchFamily="18" charset="0"/>
              <a:cs typeface="Times New Roman" panose="02020603050405020304" pitchFamily="18" charset="0"/>
            </a:endParaRPr>
          </a:p>
          <a:p>
            <a:pPr>
              <a:buSzPct val="10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When we applied Voltage at Emitter, Emitter emits lot of free electron, because it is heavily doped. That Electron Enters in Base. Where some holes are present. And electron combines with them. </a:t>
            </a:r>
            <a:endParaRPr lang="en-US" sz="1600" dirty="0" smtClean="0">
              <a:latin typeface="Times New Roman" panose="02020603050405020304" pitchFamily="18" charset="0"/>
              <a:cs typeface="Times New Roman" panose="02020603050405020304" pitchFamily="18" charset="0"/>
            </a:endParaRPr>
          </a:p>
          <a:p>
            <a:pPr marL="0" indent="0">
              <a:buSzPct val="100000"/>
              <a:buNone/>
            </a:pPr>
            <a:endParaRPr lang="en-US" sz="1600" dirty="0" smtClean="0">
              <a:latin typeface="Times New Roman" panose="02020603050405020304" pitchFamily="18" charset="0"/>
              <a:cs typeface="Times New Roman" panose="02020603050405020304" pitchFamily="18" charset="0"/>
            </a:endParaRPr>
          </a:p>
          <a:p>
            <a:pPr lvl="0">
              <a:buSzPct val="10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Now electron has two choices, go to VBB or to go VCC. Because VCC&gt;&gt;VBB. Some electrons are attracted by VBB and rest all electron is attracted by the VCC. And it is shown that the current is I</a:t>
            </a:r>
            <a:r>
              <a:rPr lang="en-US" sz="1600" baseline="-25000" dirty="0">
                <a:latin typeface="Times New Roman" panose="02020603050405020304" pitchFamily="18" charset="0"/>
                <a:cs typeface="Times New Roman" panose="02020603050405020304" pitchFamily="18" charset="0"/>
              </a:rPr>
              <a:t>C</a:t>
            </a:r>
            <a:r>
              <a:rPr lang="en-US" sz="1600" dirty="0">
                <a:latin typeface="Times New Roman" panose="02020603050405020304" pitchFamily="18" charset="0"/>
                <a:cs typeface="Times New Roman" panose="02020603050405020304" pitchFamily="18" charset="0"/>
              </a:rPr>
              <a:t> due to that. And the current I</a:t>
            </a:r>
            <a:r>
              <a:rPr lang="en-US" sz="1600" baseline="-25000" dirty="0">
                <a:latin typeface="Times New Roman" panose="02020603050405020304" pitchFamily="18" charset="0"/>
                <a:cs typeface="Times New Roman" panose="02020603050405020304" pitchFamily="18" charset="0"/>
              </a:rPr>
              <a:t>B</a:t>
            </a:r>
            <a:r>
              <a:rPr lang="en-US" sz="1600" dirty="0">
                <a:latin typeface="Times New Roman" panose="02020603050405020304" pitchFamily="18" charset="0"/>
                <a:cs typeface="Times New Roman" panose="02020603050405020304" pitchFamily="18" charset="0"/>
              </a:rPr>
              <a:t> is the current produces by the electron attracted by the VBB</a:t>
            </a:r>
            <a:r>
              <a:rPr lang="en-US"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0" indent="0">
              <a:buSzPct val="100000"/>
              <a:buNone/>
            </a:pPr>
            <a:endParaRPr lang="en-IN" sz="1600" dirty="0">
              <a:latin typeface="Times New Roman" panose="02020603050405020304" pitchFamily="18" charset="0"/>
              <a:cs typeface="Times New Roman" panose="02020603050405020304" pitchFamily="18" charset="0"/>
            </a:endParaRPr>
          </a:p>
          <a:p>
            <a:pPr lvl="0">
              <a:buSzPct val="10000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7015477" y="1673560"/>
            <a:ext cx="4894262" cy="3621031"/>
          </a:xfrm>
          <a:prstGeom prst="rect">
            <a:avLst/>
          </a:prstGeom>
        </p:spPr>
      </p:pic>
    </p:spTree>
    <p:extLst>
      <p:ext uri="{BB962C8B-B14F-4D97-AF65-F5344CB8AC3E}">
        <p14:creationId xmlns:p14="http://schemas.microsoft.com/office/powerpoint/2010/main" val="4182147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47731" y="307818"/>
            <a:ext cx="10130827" cy="830997"/>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Now, applying KCL</a:t>
            </a:r>
            <a:r>
              <a:rPr lang="en-US" sz="1600" dirty="0" smtClean="0">
                <a:latin typeface="Times New Roman" panose="02020603050405020304" pitchFamily="18" charset="0"/>
                <a:cs typeface="Times New Roman" panose="02020603050405020304" pitchFamily="18" charset="0"/>
              </a:rPr>
              <a:t>,</a:t>
            </a:r>
          </a:p>
          <a:p>
            <a:pPr>
              <a:buClr>
                <a:schemeClr val="accent1"/>
              </a:buClr>
            </a:pPr>
            <a:endParaRPr lang="en-US" sz="1600" dirty="0" smtClean="0">
              <a:latin typeface="Times New Roman" panose="02020603050405020304" pitchFamily="18" charset="0"/>
              <a:cs typeface="Times New Roman" panose="02020603050405020304" pitchFamily="18" charset="0"/>
            </a:endParaRPr>
          </a:p>
          <a:p>
            <a:pPr>
              <a:buClr>
                <a:schemeClr val="accent1"/>
              </a:buClr>
            </a:pPr>
            <a:r>
              <a:rPr lang="en-US" sz="1600" dirty="0" smtClean="0">
                <a:latin typeface="Times New Roman" panose="02020603050405020304" pitchFamily="18" charset="0"/>
                <a:cs typeface="Times New Roman" panose="02020603050405020304" pitchFamily="18" charset="0"/>
              </a:rPr>
              <a:t> </a:t>
            </a:r>
            <a:endParaRPr lang="en-IN" sz="16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707600958"/>
              </p:ext>
            </p:extLst>
          </p:nvPr>
        </p:nvGraphicFramePr>
        <p:xfrm>
          <a:off x="2032000" y="719666"/>
          <a:ext cx="1290622" cy="370840"/>
        </p:xfrm>
        <a:graphic>
          <a:graphicData uri="http://schemas.openxmlformats.org/drawingml/2006/table">
            <a:tbl>
              <a:tblPr firstRow="1" bandRow="1">
                <a:tableStyleId>{5C22544A-7EE6-4342-B048-85BDC9FD1C3A}</a:tableStyleId>
              </a:tblPr>
              <a:tblGrid>
                <a:gridCol w="1290622"/>
              </a:tblGrid>
              <a:tr h="370840">
                <a:tc>
                  <a:txBody>
                    <a:bodyPr/>
                    <a:lstStyle/>
                    <a:p>
                      <a:r>
                        <a:rPr lang="en-US" sz="1800" dirty="0" smtClean="0">
                          <a:latin typeface="Times New Roman" panose="02020603050405020304" pitchFamily="18" charset="0"/>
                          <a:cs typeface="Times New Roman" panose="02020603050405020304" pitchFamily="18" charset="0"/>
                        </a:rPr>
                        <a:t> I</a:t>
                      </a:r>
                      <a:r>
                        <a:rPr lang="en-US" sz="1800" baseline="-25000" dirty="0" smtClean="0">
                          <a:latin typeface="Times New Roman" panose="02020603050405020304" pitchFamily="18" charset="0"/>
                          <a:cs typeface="Times New Roman" panose="02020603050405020304" pitchFamily="18" charset="0"/>
                        </a:rPr>
                        <a:t>E </a:t>
                      </a:r>
                      <a:r>
                        <a:rPr lang="en-US" sz="1800" b="1" baseline="-25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a:t>
                      </a:r>
                      <a:r>
                        <a:rPr lang="en-US" sz="1800" baseline="-25000" dirty="0" smtClean="0">
                          <a:latin typeface="Times New Roman" panose="02020603050405020304" pitchFamily="18" charset="0"/>
                          <a:cs typeface="Times New Roman" panose="02020603050405020304" pitchFamily="18" charset="0"/>
                        </a:rPr>
                        <a:t>B</a:t>
                      </a:r>
                      <a:r>
                        <a:rPr lang="en-US" sz="1800" dirty="0" smtClean="0">
                          <a:latin typeface="Times New Roman" panose="02020603050405020304" pitchFamily="18" charset="0"/>
                          <a:cs typeface="Times New Roman" panose="02020603050405020304" pitchFamily="18" charset="0"/>
                        </a:rPr>
                        <a:t> + I</a:t>
                      </a:r>
                      <a:r>
                        <a:rPr lang="en-US" sz="1800" baseline="-25000" dirty="0" smtClean="0">
                          <a:latin typeface="Times New Roman" panose="02020603050405020304" pitchFamily="18" charset="0"/>
                          <a:cs typeface="Times New Roman" panose="02020603050405020304" pitchFamily="18" charset="0"/>
                        </a:rPr>
                        <a:t>C</a:t>
                      </a:r>
                      <a:endParaRPr lang="en-IN" dirty="0"/>
                    </a:p>
                  </a:txBody>
                  <a:tcPr/>
                </a:tc>
              </a:tr>
            </a:tbl>
          </a:graphicData>
        </a:graphic>
      </p:graphicFrame>
      <p:sp>
        <p:nvSpPr>
          <p:cNvPr id="2" name="TextBox 1"/>
          <p:cNvSpPr txBox="1"/>
          <p:nvPr/>
        </p:nvSpPr>
        <p:spPr>
          <a:xfrm>
            <a:off x="1647731" y="1385180"/>
            <a:ext cx="9949758" cy="5262979"/>
          </a:xfrm>
          <a:prstGeom prst="rect">
            <a:avLst/>
          </a:prstGeom>
          <a:noFill/>
        </p:spPr>
        <p:txBody>
          <a:bodyPr wrap="square" rtlCol="0">
            <a:spAutoFit/>
          </a:bodyPr>
          <a:lstStyle/>
          <a:p>
            <a:pPr marL="285750" lvl="0" indent="-285750">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 already mentioned that very few electron attracted by </a:t>
            </a:r>
            <a:r>
              <a:rPr lang="en-US" dirty="0" smtClean="0">
                <a:latin typeface="Times New Roman" panose="02020603050405020304" pitchFamily="18" charset="0"/>
                <a:cs typeface="Times New Roman" panose="02020603050405020304" pitchFamily="18" charset="0"/>
              </a:rPr>
              <a:t>VBB</a:t>
            </a:r>
          </a:p>
          <a:p>
            <a:pPr lvl="0">
              <a:buClr>
                <a:schemeClr val="accent1"/>
              </a:buCl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a:t>
            </a:r>
            <a:r>
              <a:rPr lang="en-US" baseline="-25000" dirty="0" smtClean="0">
                <a:latin typeface="Times New Roman" panose="02020603050405020304" pitchFamily="18" charset="0"/>
                <a:cs typeface="Times New Roman" panose="02020603050405020304" pitchFamily="18" charset="0"/>
              </a:rPr>
              <a:t>B </a:t>
            </a:r>
            <a:r>
              <a:rPr lang="en-US" dirty="0" smtClean="0">
                <a:latin typeface="Times New Roman" panose="02020603050405020304" pitchFamily="18" charset="0"/>
                <a:cs typeface="Times New Roman" panose="02020603050405020304" pitchFamily="18" charset="0"/>
                <a:sym typeface="Symbol" panose="05050102010706020507" pitchFamily="18" charset="2"/>
              </a:rPr>
              <a:t> 0</a:t>
            </a:r>
            <a:r>
              <a:rPr lang="en-IN" dirty="0">
                <a:latin typeface="Times New Roman" panose="02020603050405020304" pitchFamily="18" charset="0"/>
                <a:cs typeface="Times New Roman" panose="02020603050405020304" pitchFamily="18" charset="0"/>
                <a:sym typeface="Symbol" panose="05050102010706020507" pitchFamily="18" charset="2"/>
              </a:rPr>
              <a:t> </a:t>
            </a:r>
            <a:r>
              <a:rPr lang="en-IN" dirty="0" smtClean="0">
                <a:latin typeface="Times New Roman" panose="02020603050405020304" pitchFamily="18" charset="0"/>
                <a:cs typeface="Times New Roman" panose="02020603050405020304" pitchFamily="18" charset="0"/>
                <a:sym typeface="Symbol" panose="05050102010706020507" pitchFamily="18" charset="2"/>
              </a:rPr>
              <a:t>and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E</a:t>
            </a:r>
          </a:p>
          <a:p>
            <a:pPr lvl="0">
              <a:buClr>
                <a:schemeClr val="accent1"/>
              </a:buClr>
            </a:pPr>
            <a:endParaRPr lang="en-US" baseline="-25000" dirty="0" smtClean="0">
              <a:latin typeface="Times New Roman" panose="02020603050405020304" pitchFamily="18" charset="0"/>
              <a:cs typeface="Times New Roman" panose="02020603050405020304" pitchFamily="18" charset="0"/>
            </a:endParaRPr>
          </a:p>
          <a:p>
            <a:pPr lvl="0">
              <a:buClr>
                <a:schemeClr val="accent1"/>
              </a:buClr>
            </a:pPr>
            <a:r>
              <a:rPr lang="en-US" dirty="0">
                <a:sym typeface="Symbol" panose="05050102010706020507" pitchFamily="18" charset="2"/>
              </a:rPr>
              <a:t></a:t>
            </a:r>
            <a:r>
              <a:rPr lang="en-US" dirty="0" smtClean="0"/>
              <a:t> </a:t>
            </a:r>
          </a:p>
          <a:p>
            <a:pPr lvl="0">
              <a:buClr>
                <a:schemeClr val="accent1"/>
              </a:buClr>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marL="285750" lvl="0" indent="-285750">
              <a:buClr>
                <a:schemeClr val="accent1"/>
              </a:buCl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sym typeface="Symbol" panose="05050102010706020507" pitchFamily="18" charset="2"/>
              </a:rPr>
              <a:t>Now ,  </a:t>
            </a:r>
          </a:p>
          <a:p>
            <a:pPr>
              <a:buClr>
                <a:schemeClr val="accent1"/>
              </a:buClr>
            </a:pPr>
            <a:r>
              <a:rPr lang="en-US" b="1" dirty="0">
                <a:latin typeface="Times New Roman" panose="02020603050405020304" pitchFamily="18" charset="0"/>
                <a:cs typeface="Times New Roman" panose="02020603050405020304" pitchFamily="18" charset="0"/>
                <a:sym typeface="Symbol" panose="05050102010706020507" pitchFamily="18" charset="2"/>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E </a:t>
            </a:r>
            <a:r>
              <a:rPr lang="en-US" b="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α I</a:t>
            </a:r>
            <a:r>
              <a:rPr lang="en-US" baseline="-25000" dirty="0">
                <a:latin typeface="Times New Roman" panose="02020603050405020304" pitchFamily="18" charset="0"/>
                <a:cs typeface="Times New Roman" panose="02020603050405020304" pitchFamily="18" charset="0"/>
              </a:rPr>
              <a:t>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B </a:t>
            </a:r>
            <a:r>
              <a:rPr lang="en-US" b="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α I</a:t>
            </a:r>
            <a:r>
              <a:rPr lang="en-US" baseline="-25000" dirty="0">
                <a:latin typeface="Times New Roman" panose="02020603050405020304" pitchFamily="18" charset="0"/>
                <a:cs typeface="Times New Roman" panose="02020603050405020304" pitchFamily="18" charset="0"/>
              </a:rPr>
              <a:t>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B </a:t>
            </a:r>
            <a:r>
              <a:rPr lang="en-US" b="1" baseline="-25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α I</a:t>
            </a:r>
            <a:r>
              <a:rPr lang="en-US" baseline="-25000" dirty="0">
                <a:latin typeface="Times New Roman" panose="02020603050405020304" pitchFamily="18" charset="0"/>
                <a:cs typeface="Times New Roman" panose="02020603050405020304" pitchFamily="18" charset="0"/>
              </a:rPr>
              <a:t>E</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B </a:t>
            </a:r>
            <a:r>
              <a:rPr lang="en-US" b="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 α) I</a:t>
            </a:r>
            <a:r>
              <a:rPr lang="en-US" baseline="-25000" dirty="0">
                <a:latin typeface="Times New Roman" panose="02020603050405020304" pitchFamily="18" charset="0"/>
                <a:cs typeface="Times New Roman" panose="02020603050405020304" pitchFamily="18" charset="0"/>
              </a:rPr>
              <a:t>E</a:t>
            </a:r>
            <a:endParaRPr lang="en-IN"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Putting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 α .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B </a:t>
            </a:r>
            <a:r>
              <a:rPr lang="en-US" b="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 α) I</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 α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B </a:t>
            </a:r>
            <a:r>
              <a:rPr lang="en-US" b="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1- α/ α) I</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 (α/1- α)I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 (α/1- α)I</a:t>
            </a:r>
            <a:r>
              <a:rPr lang="en-US" baseline="-25000" dirty="0">
                <a:latin typeface="Times New Roman" panose="02020603050405020304" pitchFamily="18" charset="0"/>
                <a:cs typeface="Times New Roman" panose="02020603050405020304" pitchFamily="18" charset="0"/>
              </a:rPr>
              <a:t>B</a:t>
            </a:r>
            <a:endParaRPr lang="en-IN" dirty="0">
              <a:latin typeface="Times New Roman" panose="02020603050405020304" pitchFamily="18" charset="0"/>
              <a:cs typeface="Times New Roman" panose="02020603050405020304" pitchFamily="18" charset="0"/>
            </a:endParaRPr>
          </a:p>
          <a:p>
            <a:pPr lvl="0">
              <a:buClr>
                <a:schemeClr val="accent1"/>
              </a:buClr>
            </a:pPr>
            <a:r>
              <a:rPr lang="en-US" dirty="0" smtClean="0">
                <a:latin typeface="Times New Roman" panose="02020603050405020304" pitchFamily="18" charset="0"/>
                <a:cs typeface="Times New Roman" panose="02020603050405020304" pitchFamily="18" charset="0"/>
                <a:sym typeface="Symbol" panose="05050102010706020507" pitchFamily="18" charset="2"/>
              </a:rPr>
              <a:t></a:t>
            </a:r>
          </a:p>
          <a:p>
            <a:pPr lvl="0">
              <a:buClr>
                <a:schemeClr val="accent1"/>
              </a:buClr>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r>
              <a:rPr lang="en-US" dirty="0" smtClean="0">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is called the current gain.</a:t>
            </a:r>
            <a:endParaRPr lang="en-IN" dirty="0">
              <a:latin typeface="Times New Roman" panose="02020603050405020304" pitchFamily="18" charset="0"/>
              <a:cs typeface="Times New Roman" panose="02020603050405020304" pitchFamily="18" charset="0"/>
            </a:endParaRPr>
          </a:p>
          <a:p>
            <a:pPr lvl="0">
              <a:buClr>
                <a:schemeClr val="accent1"/>
              </a:buClr>
            </a:pPr>
            <a:endParaRPr lang="en-US" dirty="0" smtClean="0">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4" name="Table 3"/>
          <p:cNvGraphicFramePr>
            <a:graphicFrameLocks noGrp="1"/>
          </p:cNvGraphicFramePr>
          <p:nvPr>
            <p:extLst>
              <p:ext uri="{D42A27DB-BD31-4B8C-83A1-F6EECF244321}">
                <p14:modId xmlns:p14="http://schemas.microsoft.com/office/powerpoint/2010/main" val="1663438992"/>
              </p:ext>
            </p:extLst>
          </p:nvPr>
        </p:nvGraphicFramePr>
        <p:xfrm>
          <a:off x="2145672" y="2127565"/>
          <a:ext cx="1041148" cy="407405"/>
        </p:xfrm>
        <a:graphic>
          <a:graphicData uri="http://schemas.openxmlformats.org/drawingml/2006/table">
            <a:tbl>
              <a:tblPr>
                <a:tableStyleId>{125E5076-3810-47DD-B79F-674D7AD40C01}</a:tableStyleId>
              </a:tblPr>
              <a:tblGrid>
                <a:gridCol w="1041148"/>
              </a:tblGrid>
              <a:tr h="40740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effectLst/>
                          <a:latin typeface="Times New Roman" panose="02020603050405020304" pitchFamily="18" charset="0"/>
                          <a:cs typeface="Times New Roman" panose="02020603050405020304" pitchFamily="18" charset="0"/>
                        </a:rPr>
                        <a:t>I</a:t>
                      </a:r>
                      <a:r>
                        <a:rPr lang="en-US" b="1" baseline="-25000" dirty="0" smtClean="0">
                          <a:effectLst/>
                          <a:latin typeface="Times New Roman" panose="02020603050405020304" pitchFamily="18" charset="0"/>
                          <a:cs typeface="Times New Roman" panose="02020603050405020304" pitchFamily="18" charset="0"/>
                        </a:rPr>
                        <a:t>C </a:t>
                      </a:r>
                      <a:r>
                        <a:rPr lang="en-US" b="1" dirty="0" smtClean="0">
                          <a:effectLst/>
                          <a:latin typeface="Times New Roman" panose="02020603050405020304" pitchFamily="18" charset="0"/>
                          <a:cs typeface="Times New Roman" panose="02020603050405020304" pitchFamily="18" charset="0"/>
                        </a:rPr>
                        <a:t>= α I</a:t>
                      </a:r>
                      <a:r>
                        <a:rPr lang="en-US" b="1" baseline="-25000" dirty="0" smtClean="0">
                          <a:effectLst/>
                          <a:latin typeface="Times New Roman" panose="02020603050405020304" pitchFamily="18" charset="0"/>
                          <a:cs typeface="Times New Roman" panose="02020603050405020304" pitchFamily="18" charset="0"/>
                        </a:rPr>
                        <a:t>E</a:t>
                      </a:r>
                      <a:r>
                        <a:rPr lang="en-US" b="1" dirty="0" smtClean="0">
                          <a:effectLst/>
                          <a:latin typeface="Times New Roman" panose="02020603050405020304" pitchFamily="18" charset="0"/>
                          <a:cs typeface="Times New Roman" panose="02020603050405020304" pitchFamily="18" charset="0"/>
                        </a:rPr>
                        <a:t> </a:t>
                      </a:r>
                      <a:endParaRPr lang="en-IN" b="1" dirty="0" smtClean="0">
                        <a:effectLst/>
                      </a:endParaRPr>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07178881"/>
              </p:ext>
            </p:extLst>
          </p:nvPr>
        </p:nvGraphicFramePr>
        <p:xfrm>
          <a:off x="2027976" y="5540721"/>
          <a:ext cx="995881" cy="365760"/>
        </p:xfrm>
        <a:graphic>
          <a:graphicData uri="http://schemas.openxmlformats.org/drawingml/2006/table">
            <a:tbl>
              <a:tblPr>
                <a:tableStyleId>{D113A9D2-9D6B-4929-AA2D-F23B5EE8CBE7}</a:tableStyleId>
              </a:tblPr>
              <a:tblGrid>
                <a:gridCol w="995881"/>
              </a:tblGrid>
              <a:tr h="276442">
                <a:tc>
                  <a:txBody>
                    <a:bodyPr/>
                    <a:lstStyle/>
                    <a:p>
                      <a:r>
                        <a:rPr lang="en-US" b="1" dirty="0" smtClean="0">
                          <a:latin typeface="Times New Roman" panose="02020603050405020304" pitchFamily="18" charset="0"/>
                          <a:cs typeface="Times New Roman" panose="02020603050405020304" pitchFamily="18" charset="0"/>
                        </a:rPr>
                        <a:t>Ic = </a:t>
                      </a:r>
                      <a:r>
                        <a:rPr lang="en-US"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b="1" dirty="0" smtClean="0">
                          <a:latin typeface="Times New Roman" panose="02020603050405020304" pitchFamily="18" charset="0"/>
                          <a:cs typeface="Times New Roman" panose="02020603050405020304" pitchFamily="18" charset="0"/>
                        </a:rPr>
                        <a:t>I</a:t>
                      </a:r>
                      <a:r>
                        <a:rPr lang="en-US" b="1" baseline="-25000" dirty="0" smtClean="0">
                          <a:latin typeface="Times New Roman" panose="02020603050405020304" pitchFamily="18" charset="0"/>
                          <a:cs typeface="Times New Roman" panose="02020603050405020304" pitchFamily="18" charset="0"/>
                        </a:rPr>
                        <a:t>B</a:t>
                      </a:r>
                      <a:r>
                        <a:rPr lang="en-US"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780378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84" y="199176"/>
            <a:ext cx="10465806" cy="5632311"/>
          </a:xfrm>
          <a:prstGeom prst="rect">
            <a:avLst/>
          </a:prstGeom>
          <a:noFill/>
        </p:spPr>
        <p:txBody>
          <a:bodyPr wrap="square" rtlCol="0">
            <a:spAutoFit/>
          </a:bodyPr>
          <a:lstStyle/>
          <a:p>
            <a:pPr marL="285750" lvl="0" indent="-285750">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Now, if we took Emitter-Base Loop and </a:t>
            </a:r>
            <a:r>
              <a:rPr lang="en-US" dirty="0" smtClean="0">
                <a:latin typeface="Times New Roman" panose="02020603050405020304" pitchFamily="18" charset="0"/>
                <a:cs typeface="Times New Roman" panose="02020603050405020304" pitchFamily="18" charset="0"/>
              </a:rPr>
              <a:t>apply</a:t>
            </a:r>
          </a:p>
          <a:p>
            <a:pPr lvl="0">
              <a:buClr>
                <a:schemeClr val="accent1"/>
              </a:buCl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KVL in it</a:t>
            </a:r>
            <a:r>
              <a:rPr lang="en-US" dirty="0" smtClean="0">
                <a:latin typeface="Times New Roman" panose="02020603050405020304" pitchFamily="18" charset="0"/>
                <a:cs typeface="Times New Roman" panose="02020603050405020304" pitchFamily="18" charset="0"/>
              </a:rPr>
              <a:t>,</a:t>
            </a:r>
          </a:p>
          <a:p>
            <a:pPr>
              <a:buClr>
                <a:schemeClr val="accent1"/>
              </a:buClr>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V</a:t>
            </a:r>
            <a:r>
              <a:rPr lang="en-US" baseline="-25000" dirty="0">
                <a:latin typeface="Times New Roman" panose="02020603050405020304" pitchFamily="18" charset="0"/>
                <a:cs typeface="Times New Roman" panose="02020603050405020304" pitchFamily="18" charset="0"/>
              </a:rPr>
              <a:t>BB</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V</a:t>
            </a:r>
            <a:r>
              <a:rPr lang="en-US" baseline="-25000" dirty="0">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 0</a:t>
            </a:r>
            <a:r>
              <a:rPr lang="en-US" dirty="0" smtClean="0">
                <a:latin typeface="Times New Roman" panose="02020603050405020304" pitchFamily="18" charset="0"/>
                <a:cs typeface="Times New Roman" panose="02020603050405020304" pitchFamily="18" charset="0"/>
              </a:rPr>
              <a:t>.</a:t>
            </a:r>
          </a:p>
          <a:p>
            <a:pPr>
              <a:buClr>
                <a:schemeClr val="accent1"/>
              </a:buCl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sym typeface="Symbol" panose="05050102010706020507" pitchFamily="18" charset="2"/>
              </a:rPr>
              <a:t>  </a:t>
            </a:r>
          </a:p>
          <a:p>
            <a:pPr>
              <a:buClr>
                <a:schemeClr val="accent1"/>
              </a:buClr>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smtClean="0">
              <a:latin typeface="Times New Roman" panose="02020603050405020304" pitchFamily="18" charset="0"/>
              <a:cs typeface="Times New Roman" panose="02020603050405020304" pitchFamily="18" charset="0"/>
              <a:sym typeface="Symbol" panose="05050102010706020507" pitchFamily="18" charset="2"/>
            </a:endParaRPr>
          </a:p>
          <a:p>
            <a:pPr marL="285750" indent="-285750">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And Now, if we took Collector-Base Loop and apply </a:t>
            </a:r>
            <a:endParaRPr lang="en-US" dirty="0" smtClean="0">
              <a:latin typeface="Times New Roman" panose="02020603050405020304" pitchFamily="18" charset="0"/>
              <a:cs typeface="Times New Roman" panose="02020603050405020304" pitchFamily="18" charset="0"/>
            </a:endParaRPr>
          </a:p>
          <a:p>
            <a:pPr>
              <a:buClr>
                <a:schemeClr val="accent1"/>
              </a:buClr>
            </a:pPr>
            <a:r>
              <a:rPr lang="en-US" dirty="0" smtClean="0">
                <a:latin typeface="Times New Roman" panose="02020603050405020304" pitchFamily="18" charset="0"/>
                <a:cs typeface="Times New Roman" panose="02020603050405020304" pitchFamily="18" charset="0"/>
              </a:rPr>
              <a:t>     KVL </a:t>
            </a:r>
            <a:r>
              <a:rPr lang="en-US" dirty="0">
                <a:latin typeface="Times New Roman" panose="02020603050405020304" pitchFamily="18" charset="0"/>
                <a:cs typeface="Times New Roman" panose="02020603050405020304" pitchFamily="18" charset="0"/>
              </a:rPr>
              <a:t>in it</a:t>
            </a:r>
            <a:r>
              <a:rPr lang="en-US" dirty="0"/>
              <a:t>,</a:t>
            </a:r>
            <a:endParaRPr lang="en-US" dirty="0" smtClean="0">
              <a:latin typeface="Times New Roman" panose="02020603050405020304" pitchFamily="18" charset="0"/>
              <a:cs typeface="Times New Roman" panose="02020603050405020304" pitchFamily="18" charset="0"/>
              <a:sym typeface="Symbol" panose="05050102010706020507" pitchFamily="18" charset="2"/>
            </a:endParaRPr>
          </a:p>
          <a:p>
            <a:pPr marL="285750" indent="-285750">
              <a:buClr>
                <a:schemeClr val="accent1"/>
              </a:buClr>
              <a:buFont typeface="Symbol" panose="05050102010706020507" pitchFamily="18" charset="2"/>
              <a:buChar char="\"/>
            </a:pP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CC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 V</a:t>
            </a:r>
            <a:r>
              <a:rPr lang="en-US" baseline="-25000" dirty="0">
                <a:latin typeface="Times New Roman" panose="02020603050405020304" pitchFamily="18" charset="0"/>
                <a:cs typeface="Times New Roman" panose="02020603050405020304" pitchFamily="18" charset="0"/>
              </a:rPr>
              <a:t>CE</a:t>
            </a:r>
            <a:r>
              <a:rPr lang="en-US" dirty="0">
                <a:latin typeface="Times New Roman" panose="02020603050405020304" pitchFamily="18" charset="0"/>
                <a:cs typeface="Times New Roman" panose="02020603050405020304" pitchFamily="18" charset="0"/>
              </a:rPr>
              <a:t> = 0</a:t>
            </a:r>
            <a:r>
              <a:rPr lang="en-US" dirty="0" smtClean="0">
                <a:latin typeface="Times New Roman" panose="02020603050405020304" pitchFamily="18" charset="0"/>
                <a:cs typeface="Times New Roman" panose="02020603050405020304" pitchFamily="18" charset="0"/>
              </a:rPr>
              <a:t>.</a:t>
            </a:r>
          </a:p>
          <a:p>
            <a:pPr>
              <a:buClr>
                <a:schemeClr val="accent1"/>
              </a:buClr>
            </a:pPr>
            <a:endParaRPr lang="en-US" dirty="0" smtClean="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smtClean="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smtClean="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smtClean="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smtClean="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US" dirty="0">
              <a:latin typeface="Times New Roman" panose="02020603050405020304" pitchFamily="18" charset="0"/>
              <a:cs typeface="Times New Roman" panose="02020603050405020304" pitchFamily="18" charset="0"/>
              <a:sym typeface="Symbol" panose="05050102010706020507" pitchFamily="18" charset="2"/>
            </a:endParaRPr>
          </a:p>
          <a:p>
            <a:pPr>
              <a:buClr>
                <a:schemeClr val="accent1"/>
              </a:buClr>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556378401"/>
              </p:ext>
            </p:extLst>
          </p:nvPr>
        </p:nvGraphicFramePr>
        <p:xfrm>
          <a:off x="2027975" y="860079"/>
          <a:ext cx="1982709" cy="487680"/>
        </p:xfrm>
        <a:graphic>
          <a:graphicData uri="http://schemas.openxmlformats.org/drawingml/2006/table">
            <a:tbl>
              <a:tblPr>
                <a:tableStyleId>{D113A9D2-9D6B-4929-AA2D-F23B5EE8CBE7}</a:tableStyleId>
              </a:tblPr>
              <a:tblGrid>
                <a:gridCol w="1982709"/>
              </a:tblGrid>
              <a:tr h="208230">
                <a:tc>
                  <a:txBody>
                    <a:bodyPr/>
                    <a:lstStyle/>
                    <a:p>
                      <a:pPr indent="8890" algn="just">
                        <a:spcAft>
                          <a:spcPts val="0"/>
                        </a:spcAft>
                      </a:pPr>
                      <a:r>
                        <a:rPr lang="en-US" sz="1600" b="1" dirty="0">
                          <a:solidFill>
                            <a:srgbClr val="FFFFFF"/>
                          </a:solidFill>
                          <a:effectLst/>
                          <a:latin typeface="Times New Roman" panose="02020603050405020304" pitchFamily="18" charset="0"/>
                          <a:ea typeface="Times New Roman" panose="02020603050405020304" pitchFamily="18" charset="0"/>
                        </a:rPr>
                        <a:t>I</a:t>
                      </a:r>
                      <a:r>
                        <a:rPr lang="en-US" sz="1600" b="1" baseline="-25000" dirty="0">
                          <a:solidFill>
                            <a:srgbClr val="FFFFFF"/>
                          </a:solidFill>
                          <a:effectLst/>
                          <a:latin typeface="Times New Roman" panose="02020603050405020304" pitchFamily="18" charset="0"/>
                          <a:ea typeface="Times New Roman" panose="02020603050405020304" pitchFamily="18" charset="0"/>
                        </a:rPr>
                        <a:t>B</a:t>
                      </a:r>
                      <a:r>
                        <a:rPr lang="en-US" sz="1600" b="1" dirty="0">
                          <a:solidFill>
                            <a:srgbClr val="FFFFFF"/>
                          </a:solidFill>
                          <a:effectLst/>
                          <a:latin typeface="Times New Roman" panose="02020603050405020304" pitchFamily="18" charset="0"/>
                          <a:ea typeface="Times New Roman" panose="02020603050405020304" pitchFamily="18" charset="0"/>
                        </a:rPr>
                        <a:t> =   V</a:t>
                      </a:r>
                      <a:r>
                        <a:rPr lang="en-US" sz="1600" b="1" baseline="-25000" dirty="0">
                          <a:solidFill>
                            <a:srgbClr val="FFFFFF"/>
                          </a:solidFill>
                          <a:effectLst/>
                          <a:latin typeface="Times New Roman" panose="02020603050405020304" pitchFamily="18" charset="0"/>
                          <a:ea typeface="Times New Roman" panose="02020603050405020304" pitchFamily="18" charset="0"/>
                        </a:rPr>
                        <a:t>BB </a:t>
                      </a:r>
                      <a:r>
                        <a:rPr lang="en-US" sz="1600" b="1" dirty="0">
                          <a:solidFill>
                            <a:srgbClr val="FFFFFF"/>
                          </a:solidFill>
                          <a:effectLst/>
                          <a:latin typeface="Times New Roman" panose="02020603050405020304" pitchFamily="18" charset="0"/>
                          <a:ea typeface="Times New Roman" panose="02020603050405020304" pitchFamily="18" charset="0"/>
                        </a:rPr>
                        <a:t>– V</a:t>
                      </a:r>
                      <a:r>
                        <a:rPr lang="en-US" sz="1600" b="1" baseline="-25000" dirty="0">
                          <a:solidFill>
                            <a:srgbClr val="FFFFFF"/>
                          </a:solidFill>
                          <a:effectLst/>
                          <a:latin typeface="Times New Roman" panose="02020603050405020304" pitchFamily="18" charset="0"/>
                          <a:ea typeface="Times New Roman" panose="02020603050405020304" pitchFamily="18" charset="0"/>
                        </a:rPr>
                        <a:t>BE</a:t>
                      </a:r>
                      <a:endParaRPr lang="en-IN" sz="1600" dirty="0">
                        <a:effectLst/>
                        <a:latin typeface="Times New Roman" panose="02020603050405020304" pitchFamily="18" charset="0"/>
                        <a:ea typeface="Times New Roman" panose="02020603050405020304" pitchFamily="18" charset="0"/>
                      </a:endParaRPr>
                    </a:p>
                    <a:p>
                      <a:pPr indent="8890" algn="just">
                        <a:spcAft>
                          <a:spcPts val="0"/>
                        </a:spcAft>
                      </a:pPr>
                      <a:r>
                        <a:rPr lang="en-US" sz="1600" b="1" dirty="0">
                          <a:solidFill>
                            <a:srgbClr val="FFFFFF"/>
                          </a:solidFill>
                          <a:effectLst/>
                          <a:latin typeface="Times New Roman" panose="02020603050405020304" pitchFamily="18" charset="0"/>
                          <a:ea typeface="Times New Roman" panose="02020603050405020304" pitchFamily="18" charset="0"/>
                        </a:rPr>
                        <a:t>                     R</a:t>
                      </a:r>
                      <a:r>
                        <a:rPr lang="en-US" sz="1600" b="1" baseline="-25000" dirty="0">
                          <a:solidFill>
                            <a:srgbClr val="FFFFFF"/>
                          </a:solidFill>
                          <a:effectLst/>
                          <a:latin typeface="Times New Roman" panose="02020603050405020304" pitchFamily="18" charset="0"/>
                          <a:ea typeface="Times New Roman" panose="02020603050405020304" pitchFamily="18" charset="0"/>
                        </a:rPr>
                        <a:t>B</a:t>
                      </a:r>
                      <a:endParaRPr lang="en-IN" sz="1600" dirty="0">
                        <a:effectLst/>
                        <a:latin typeface="Times New Roman" panose="02020603050405020304" pitchFamily="18" charset="0"/>
                        <a:ea typeface="Times New Roman" panose="02020603050405020304" pitchFamily="18" charset="0"/>
                      </a:endParaRPr>
                    </a:p>
                  </a:txBody>
                  <a:tcPr marL="114300" marR="114300" marT="0" marB="0"/>
                </a:tc>
              </a:tr>
            </a:tbl>
          </a:graphicData>
        </a:graphic>
      </p:graphicFrame>
      <p:cxnSp>
        <p:nvCxnSpPr>
          <p:cNvPr id="8" name="Straight Connector 7"/>
          <p:cNvCxnSpPr/>
          <p:nvPr/>
        </p:nvCxnSpPr>
        <p:spPr>
          <a:xfrm>
            <a:off x="2598344" y="1140613"/>
            <a:ext cx="114073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390770942"/>
              </p:ext>
            </p:extLst>
          </p:nvPr>
        </p:nvGraphicFramePr>
        <p:xfrm>
          <a:off x="1738265" y="2839066"/>
          <a:ext cx="2562131" cy="365760"/>
        </p:xfrm>
        <a:graphic>
          <a:graphicData uri="http://schemas.openxmlformats.org/drawingml/2006/table">
            <a:tbl>
              <a:tblPr>
                <a:tableStyleId>{D113A9D2-9D6B-4929-AA2D-F23B5EE8CBE7}</a:tableStyleId>
              </a:tblPr>
              <a:tblGrid>
                <a:gridCol w="2562131"/>
              </a:tblGrid>
              <a:tr h="0">
                <a:tc>
                  <a:txBody>
                    <a:bodyPr/>
                    <a:lstStyle/>
                    <a:p>
                      <a:r>
                        <a:rPr lang="en-IN" dirty="0" smtClean="0">
                          <a:sym typeface="Symbol" panose="05050102010706020507" pitchFamily="18" charset="2"/>
                        </a:rPr>
                        <a:t> </a:t>
                      </a: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V</a:t>
                      </a:r>
                      <a:r>
                        <a:rPr lang="en-US" sz="1800" b="1" kern="1200" baseline="-25000" dirty="0" smtClean="0">
                          <a:solidFill>
                            <a:schemeClr val="lt1"/>
                          </a:solidFill>
                          <a:effectLst/>
                          <a:latin typeface="Times New Roman" panose="02020603050405020304" pitchFamily="18" charset="0"/>
                          <a:ea typeface="+mn-ea"/>
                          <a:cs typeface="Times New Roman" panose="02020603050405020304" pitchFamily="18" charset="0"/>
                        </a:rPr>
                        <a:t>CE</a:t>
                      </a: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 = V</a:t>
                      </a:r>
                      <a:r>
                        <a:rPr lang="en-US" sz="1800" b="1" kern="1200" baseline="-25000" dirty="0" smtClean="0">
                          <a:solidFill>
                            <a:schemeClr val="lt1"/>
                          </a:solidFill>
                          <a:effectLst/>
                          <a:latin typeface="Times New Roman" panose="02020603050405020304" pitchFamily="18" charset="0"/>
                          <a:ea typeface="+mn-ea"/>
                          <a:cs typeface="Times New Roman" panose="02020603050405020304" pitchFamily="18" charset="0"/>
                        </a:rPr>
                        <a:t>CC</a:t>
                      </a: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 -I</a:t>
                      </a:r>
                      <a:r>
                        <a:rPr lang="en-US" sz="1800" b="1" kern="1200" baseline="-25000" dirty="0" smtClean="0">
                          <a:solidFill>
                            <a:schemeClr val="lt1"/>
                          </a:solidFill>
                          <a:effectLst/>
                          <a:latin typeface="Times New Roman" panose="02020603050405020304" pitchFamily="18" charset="0"/>
                          <a:ea typeface="+mn-ea"/>
                          <a:cs typeface="Times New Roman" panose="02020603050405020304" pitchFamily="18" charset="0"/>
                        </a:rPr>
                        <a:t>C</a:t>
                      </a: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R</a:t>
                      </a:r>
                      <a:r>
                        <a:rPr lang="en-US" sz="1800" b="1" kern="1200" baseline="-25000" dirty="0" smtClean="0">
                          <a:solidFill>
                            <a:schemeClr val="lt1"/>
                          </a:solidFill>
                          <a:effectLst/>
                          <a:latin typeface="Times New Roman" panose="02020603050405020304" pitchFamily="18" charset="0"/>
                          <a:ea typeface="+mn-ea"/>
                          <a:cs typeface="Times New Roman" panose="02020603050405020304" pitchFamily="18" charset="0"/>
                        </a:rPr>
                        <a:t>C</a:t>
                      </a:r>
                      <a:endParaRPr lang="en-IN" dirty="0">
                        <a:latin typeface="Times New Roman" panose="02020603050405020304" pitchFamily="18" charset="0"/>
                        <a:cs typeface="Times New Roman" panose="02020603050405020304" pitchFamily="18" charset="0"/>
                      </a:endParaRPr>
                    </a:p>
                  </a:txBody>
                  <a:tcPr/>
                </a:tc>
              </a:tr>
            </a:tbl>
          </a:graphicData>
        </a:graphic>
      </p:graphicFrame>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7100476" y="187325"/>
            <a:ext cx="4944110" cy="3323590"/>
          </a:xfrm>
          <a:prstGeom prst="rect">
            <a:avLst/>
          </a:prstGeom>
        </p:spPr>
      </p:pic>
    </p:spTree>
    <p:extLst>
      <p:ext uri="{BB962C8B-B14F-4D97-AF65-F5344CB8AC3E}">
        <p14:creationId xmlns:p14="http://schemas.microsoft.com/office/powerpoint/2010/main" val="2828970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4328014" cy="1052465"/>
          </a:xfrm>
        </p:spPr>
        <p:txBody>
          <a:bodyPr/>
          <a:lstStyle/>
          <a:p>
            <a:r>
              <a:rPr lang="en-US"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Observation Table</a:t>
            </a:r>
            <a:endPar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5352060"/>
              </p:ext>
            </p:extLst>
          </p:nvPr>
        </p:nvGraphicFramePr>
        <p:xfrm>
          <a:off x="1484313" y="2218098"/>
          <a:ext cx="10018712" cy="2673942"/>
        </p:xfrm>
        <a:graphic>
          <a:graphicData uri="http://schemas.openxmlformats.org/drawingml/2006/table">
            <a:tbl>
              <a:tblPr firstRow="1" bandRow="1">
                <a:tableStyleId>{5C22544A-7EE6-4342-B048-85BDC9FD1C3A}</a:tableStyleId>
              </a:tblPr>
              <a:tblGrid>
                <a:gridCol w="2504678"/>
                <a:gridCol w="2511397"/>
                <a:gridCol w="2497959"/>
                <a:gridCol w="2504678"/>
              </a:tblGrid>
              <a:tr h="445657">
                <a:tc>
                  <a:txBody>
                    <a:bodyPr/>
                    <a:lstStyle/>
                    <a:p>
                      <a:r>
                        <a:rPr lang="en-US" dirty="0" smtClean="0">
                          <a:latin typeface="Times New Roman" panose="02020603050405020304" pitchFamily="18" charset="0"/>
                          <a:cs typeface="Times New Roman" panose="02020603050405020304" pitchFamily="18" charset="0"/>
                        </a:rPr>
                        <a:t>VCC</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RC</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IC</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VCE</a:t>
                      </a:r>
                      <a:endParaRPr lang="en-IN" dirty="0">
                        <a:latin typeface="Times New Roman" panose="02020603050405020304" pitchFamily="18" charset="0"/>
                        <a:cs typeface="Times New Roman" panose="02020603050405020304" pitchFamily="18" charset="0"/>
                      </a:endParaRPr>
                    </a:p>
                  </a:txBody>
                  <a:tcPr/>
                </a:tc>
              </a:tr>
              <a:tr h="445657">
                <a:tc>
                  <a:txBody>
                    <a:bodyPr/>
                    <a:lstStyle/>
                    <a:p>
                      <a:pPr marL="457200" indent="8890" algn="just">
                        <a:spcAft>
                          <a:spcPts val="0"/>
                        </a:spcAft>
                        <a:tabLst>
                          <a:tab pos="962025" algn="l"/>
                        </a:tabLst>
                      </a:pPr>
                      <a:r>
                        <a:rPr lang="en-US" sz="180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rPr>
                        <a:t>1 K </a:t>
                      </a:r>
                      <a:r>
                        <a:rPr lang="en-US"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rPr>
                        <a:t>11.902 mA</a:t>
                      </a:r>
                      <a:endParaRPr lang="en-IN"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dirty="0" smtClean="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         0.098  </a:t>
                      </a:r>
                      <a:r>
                        <a:rPr lang="en-US" sz="1800" b="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V</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r h="445657">
                <a:tc>
                  <a:txBody>
                    <a:bodyPr/>
                    <a:lstStyle/>
                    <a:p>
                      <a:pPr marL="457200" indent="8890" algn="just">
                        <a:spcAft>
                          <a:spcPts val="0"/>
                        </a:spcAft>
                        <a:tabLst>
                          <a:tab pos="962025" algn="l"/>
                        </a:tabLst>
                      </a:pPr>
                      <a:r>
                        <a:rPr lang="en-US" sz="1800">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1.01 K</a:t>
                      </a:r>
                      <a:r>
                        <a:rPr lang="en-US" sz="1800" b="0">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11.784 mA</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dirty="0" smtClean="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        0.09816 </a:t>
                      </a:r>
                      <a:r>
                        <a:rPr lang="en-US" sz="1800" b="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V</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r h="445657">
                <a:tc>
                  <a:txBody>
                    <a:bodyPr/>
                    <a:lstStyle/>
                    <a:p>
                      <a:pPr marL="457200" indent="8890" algn="just">
                        <a:spcAft>
                          <a:spcPts val="0"/>
                        </a:spcAft>
                        <a:tabLst>
                          <a:tab pos="962025" algn="l"/>
                        </a:tabLst>
                      </a:pPr>
                      <a:r>
                        <a:rPr lang="en-US" sz="1800">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1.02 K</a:t>
                      </a:r>
                      <a:r>
                        <a:rPr lang="en-US" sz="1800" b="0">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11.669 mA</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dirty="0" smtClean="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        0.09762 </a:t>
                      </a:r>
                      <a:r>
                        <a:rPr lang="en-US" sz="1800" b="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V</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r h="445657">
                <a:tc>
                  <a:txBody>
                    <a:bodyPr/>
                    <a:lstStyle/>
                    <a:p>
                      <a:pPr marL="457200" indent="8890" algn="just">
                        <a:spcAft>
                          <a:spcPts val="0"/>
                        </a:spcAft>
                        <a:tabLst>
                          <a:tab pos="962025" algn="l"/>
                        </a:tabLst>
                      </a:pPr>
                      <a:r>
                        <a:rPr lang="en-US" sz="1800">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1.03 K</a:t>
                      </a:r>
                      <a:r>
                        <a:rPr lang="en-US" sz="1800" b="0">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11.556 mA</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dirty="0" smtClean="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        0.09732 </a:t>
                      </a:r>
                      <a:r>
                        <a:rPr lang="en-US" sz="1800" b="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V </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r h="445657">
                <a:tc>
                  <a:txBody>
                    <a:bodyPr/>
                    <a:lstStyle/>
                    <a:p>
                      <a:pPr marL="457200" indent="8890" algn="just">
                        <a:spcAft>
                          <a:spcPts val="0"/>
                        </a:spcAft>
                        <a:tabLst>
                          <a:tab pos="962025" algn="l"/>
                        </a:tabLst>
                      </a:pPr>
                      <a:r>
                        <a:rPr lang="en-US" sz="1800" dirty="0">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dirty="0">
                          <a:effectLst/>
                          <a:latin typeface="Times New Roman" panose="02020603050405020304" pitchFamily="18" charset="0"/>
                          <a:ea typeface="Times New Roman" panose="02020603050405020304" pitchFamily="18" charset="0"/>
                          <a:cs typeface="Shruti" panose="020B0502040204020203" pitchFamily="34" charset="0"/>
                        </a:rPr>
                        <a:t>1.04 K</a:t>
                      </a:r>
                      <a:r>
                        <a:rPr lang="en-US" sz="1800" b="0" dirty="0">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marL="457200" indent="8890" algn="just">
                        <a:spcAft>
                          <a:spcPts val="0"/>
                        </a:spcAft>
                        <a:tabLst>
                          <a:tab pos="962025" algn="l"/>
                        </a:tabLst>
                      </a:pPr>
                      <a:r>
                        <a:rPr lang="en-US" sz="1800" b="0" dirty="0">
                          <a:effectLst/>
                          <a:latin typeface="Times New Roman" panose="02020603050405020304" pitchFamily="18" charset="0"/>
                          <a:ea typeface="Times New Roman" panose="02020603050405020304" pitchFamily="18" charset="0"/>
                          <a:cs typeface="Shruti" panose="020B0502040204020203" pitchFamily="34" charset="0"/>
                        </a:rPr>
                        <a:t>11.446 mA</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dirty="0" smtClean="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        0.09616 </a:t>
                      </a:r>
                      <a:r>
                        <a:rPr lang="en-US" sz="1800" b="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V</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bl>
          </a:graphicData>
        </a:graphic>
      </p:graphicFrame>
    </p:spTree>
    <p:extLst>
      <p:ext uri="{BB962C8B-B14F-4D97-AF65-F5344CB8AC3E}">
        <p14:creationId xmlns:p14="http://schemas.microsoft.com/office/powerpoint/2010/main" val="1440566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41095" y="269340"/>
            <a:ext cx="7116481" cy="998145"/>
          </a:xfrm>
        </p:spPr>
        <p:txBody>
          <a:bodyPr>
            <a:normAutofit fontScale="90000"/>
          </a:bodyPr>
          <a:lstStyle/>
          <a:p>
            <a:pPr lvl="0"/>
            <a:r>
              <a:rPr lang="en-US" sz="44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Fix Bias With Emitter Resistor</a:t>
            </a:r>
            <a:r>
              <a:rPr lang="en-IN" dirty="0"/>
              <a:t/>
            </a:r>
            <a:br>
              <a:rPr lang="en-IN" dirty="0"/>
            </a:br>
            <a:endParaRPr lang="en-IN" dirty="0"/>
          </a:p>
        </p:txBody>
      </p:sp>
      <p:sp>
        <p:nvSpPr>
          <p:cNvPr id="5" name="Content Placeholder 4"/>
          <p:cNvSpPr>
            <a:spLocks noGrp="1"/>
          </p:cNvSpPr>
          <p:nvPr>
            <p:ph sz="half" idx="1"/>
          </p:nvPr>
        </p:nvSpPr>
        <p:spPr/>
        <p:txBody>
          <a:bodyPr/>
          <a:lstStyle/>
          <a:p>
            <a:pPr lvl="0">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this condition, the Emitter Resistor R</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will act as a feedback resistor. In any situation, temperature changes, then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changes. Let suppose the temperature increases, then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increases, and for the fix current 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Collector Current I</a:t>
            </a:r>
            <a:r>
              <a:rPr lang="en-US" baseline="-25000"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will increases. Then the voltage drop across emitter Resistor will also increase. and base voltage V</a:t>
            </a:r>
            <a:r>
              <a:rPr lang="en-US" baseline="-25000" dirty="0">
                <a:latin typeface="Times New Roman" panose="02020603050405020304" pitchFamily="18" charset="0"/>
                <a:cs typeface="Times New Roman" panose="02020603050405020304" pitchFamily="18" charset="0"/>
              </a:rPr>
              <a:t>BE </a:t>
            </a:r>
            <a:r>
              <a:rPr lang="en-US" dirty="0">
                <a:latin typeface="Times New Roman" panose="02020603050405020304" pitchFamily="18" charset="0"/>
                <a:cs typeface="Times New Roman" panose="02020603050405020304" pitchFamily="18" charset="0"/>
              </a:rPr>
              <a:t>will also increase. And because of  V</a:t>
            </a:r>
            <a:r>
              <a:rPr lang="en-US" baseline="-25000" dirty="0">
                <a:latin typeface="Times New Roman" panose="02020603050405020304" pitchFamily="18" charset="0"/>
                <a:cs typeface="Times New Roman" panose="02020603050405020304" pitchFamily="18" charset="0"/>
              </a:rPr>
              <a:t>BE </a:t>
            </a:r>
            <a:r>
              <a:rPr lang="en-US" dirty="0">
                <a:latin typeface="Times New Roman" panose="02020603050405020304" pitchFamily="18" charset="0"/>
                <a:cs typeface="Times New Roman" panose="02020603050405020304" pitchFamily="18" charset="0"/>
              </a:rPr>
              <a:t>increased V</a:t>
            </a:r>
            <a:r>
              <a:rPr lang="en-US" baseline="-25000"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is also increased and I</a:t>
            </a:r>
            <a:r>
              <a:rPr lang="en-US" baseline="-25000"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will decrease. And Q-point will be stable. </a:t>
            </a:r>
            <a:endParaRPr lang="en-IN" dirty="0">
              <a:latin typeface="Times New Roman" panose="02020603050405020304" pitchFamily="18" charset="0"/>
              <a:cs typeface="Times New Roman" panose="02020603050405020304" pitchFamily="18" charset="0"/>
            </a:endParaRPr>
          </a:p>
          <a:p>
            <a:pPr marL="0" indent="0">
              <a:buSzPct val="100000"/>
              <a:buNone/>
            </a:pPr>
            <a:endParaRPr lang="en-IN" dirty="0"/>
          </a:p>
        </p:txBody>
      </p:sp>
      <p:pic>
        <p:nvPicPr>
          <p:cNvPr id="7" name="Content Placeholder 6"/>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7188452" y="2046083"/>
            <a:ext cx="4635374" cy="3564213"/>
          </a:xfrm>
          <a:prstGeom prst="rect">
            <a:avLst/>
          </a:prstGeom>
        </p:spPr>
      </p:pic>
    </p:spTree>
    <p:extLst>
      <p:ext uri="{BB962C8B-B14F-4D97-AF65-F5344CB8AC3E}">
        <p14:creationId xmlns:p14="http://schemas.microsoft.com/office/powerpoint/2010/main" val="3244069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92998" y="217283"/>
            <a:ext cx="9877331" cy="4524315"/>
          </a:xfrm>
          <a:prstGeom prst="rect">
            <a:avLst/>
          </a:prstGeom>
          <a:noFill/>
        </p:spPr>
        <p:txBody>
          <a:bodyPr wrap="square" rtlCol="0">
            <a:spAutoFit/>
          </a:bodyPr>
          <a:lstStyle/>
          <a:p>
            <a:pPr marL="285750" lvl="0" indent="-285750">
              <a:buClr>
                <a:schemeClr val="accent1"/>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Now, if we took Emitter-Base Loop and apply KVL in it</a:t>
            </a:r>
            <a:r>
              <a:rPr lang="en-US" dirty="0" smtClean="0"/>
              <a:t>,</a:t>
            </a:r>
          </a:p>
          <a:p>
            <a:pPr lvl="0">
              <a:buClr>
                <a:schemeClr val="accent1"/>
              </a:buClr>
            </a:pPr>
            <a:endParaRPr lang="en-IN" dirty="0"/>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V</a:t>
            </a:r>
            <a:r>
              <a:rPr lang="en-US" baseline="-25000" dirty="0">
                <a:latin typeface="Times New Roman" panose="02020603050405020304" pitchFamily="18" charset="0"/>
                <a:cs typeface="Times New Roman" panose="02020603050405020304" pitchFamily="18" charset="0"/>
              </a:rPr>
              <a:t>BB</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V</a:t>
            </a:r>
            <a:r>
              <a:rPr lang="en-US" baseline="-25000" dirty="0">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0.</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V</a:t>
            </a:r>
            <a:r>
              <a:rPr lang="en-US" baseline="-25000" dirty="0">
                <a:latin typeface="Times New Roman" panose="02020603050405020304" pitchFamily="18" charset="0"/>
                <a:cs typeface="Times New Roman" panose="02020603050405020304" pitchFamily="18" charset="0"/>
              </a:rPr>
              <a:t>BB</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V</a:t>
            </a:r>
            <a:r>
              <a:rPr lang="en-US" baseline="-25000" dirty="0">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0.</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V</a:t>
            </a:r>
            <a:r>
              <a:rPr lang="en-US" baseline="-25000" dirty="0">
                <a:latin typeface="Times New Roman" panose="02020603050405020304" pitchFamily="18" charset="0"/>
                <a:cs typeface="Times New Roman" panose="02020603050405020304" pitchFamily="18" charset="0"/>
              </a:rPr>
              <a:t>BB</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V</a:t>
            </a:r>
            <a:r>
              <a:rPr lang="en-US" baseline="-25000" dirty="0">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0.</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V</a:t>
            </a:r>
            <a:r>
              <a:rPr lang="en-US" baseline="-25000" dirty="0">
                <a:latin typeface="Times New Roman" panose="02020603050405020304" pitchFamily="18" charset="0"/>
                <a:cs typeface="Times New Roman" panose="02020603050405020304" pitchFamily="18" charset="0"/>
              </a:rPr>
              <a:t>BB</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V</a:t>
            </a:r>
            <a:r>
              <a:rPr lang="en-US" baseline="-25000" dirty="0">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)R</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0.</a:t>
            </a:r>
            <a:endParaRPr lang="en-IN" dirty="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en-US" dirty="0" smtClean="0">
                <a:latin typeface="Times New Roman" panose="02020603050405020304" pitchFamily="18" charset="0"/>
                <a:cs typeface="Times New Roman" panose="02020603050405020304" pitchFamily="18" charset="0"/>
              </a:rPr>
              <a:t>V</a:t>
            </a:r>
            <a:r>
              <a:rPr lang="en-US" baseline="-25000" dirty="0" smtClean="0">
                <a:latin typeface="Times New Roman" panose="02020603050405020304" pitchFamily="18" charset="0"/>
                <a:cs typeface="Times New Roman" panose="02020603050405020304" pitchFamily="18" charset="0"/>
              </a:rPr>
              <a:t>BB</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 – V</a:t>
            </a:r>
            <a:r>
              <a:rPr lang="en-US" baseline="-25000" dirty="0">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 – (1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B</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a:t>
            </a:r>
            <a:r>
              <a:rPr lang="en-US" dirty="0" smtClean="0">
                <a:latin typeface="Times New Roman" panose="02020603050405020304" pitchFamily="18" charset="0"/>
                <a:cs typeface="Times New Roman" panose="02020603050405020304" pitchFamily="18" charset="0"/>
              </a:rPr>
              <a:t>0.</a:t>
            </a:r>
          </a:p>
          <a:p>
            <a:endParaRPr lang="en-US" dirty="0" smtClean="0">
              <a:latin typeface="Times New Roman" panose="02020603050405020304" pitchFamily="18" charset="0"/>
              <a:cs typeface="Times New Roman" panose="02020603050405020304" pitchFamily="18" charset="0"/>
            </a:endParaRPr>
          </a:p>
          <a:p>
            <a:pPr marL="285750" indent="-285750">
              <a:buFont typeface="Symbol" panose="05050102010706020507" pitchFamily="18" charset="2"/>
              <a:buChar char="\"/>
            </a:pPr>
            <a:r>
              <a:rPr lang="en-US" dirty="0">
                <a:latin typeface="Times New Roman" panose="02020603050405020304" pitchFamily="18" charset="0"/>
                <a:cs typeface="Times New Roman" panose="02020603050405020304" pitchFamily="18" charset="0"/>
              </a:rPr>
              <a:t> </a:t>
            </a:r>
            <a:endParaRPr lang="en-IN" dirty="0" smtClean="0">
              <a:latin typeface="Times New Roman" panose="02020603050405020304" pitchFamily="18" charset="0"/>
              <a:cs typeface="Times New Roman" panose="02020603050405020304" pitchFamily="18" charset="0"/>
            </a:endParaRPr>
          </a:p>
          <a:p>
            <a:pPr>
              <a:buClr>
                <a:schemeClr val="accent1"/>
              </a:buClr>
            </a:pPr>
            <a:endParaRPr lang="en-IN" dirty="0" smtClean="0"/>
          </a:p>
          <a:p>
            <a:pPr>
              <a:buClr>
                <a:schemeClr val="accent1"/>
              </a:buClr>
            </a:pPr>
            <a:endParaRPr lang="en-IN" dirty="0"/>
          </a:p>
          <a:p>
            <a:pPr marL="285750" indent="-285750">
              <a:buClr>
                <a:schemeClr val="accent1"/>
              </a:buClr>
              <a:buFont typeface="Wingdings" panose="05000000000000000000" pitchFamily="2" charset="2"/>
              <a:buChar char="q"/>
            </a:pPr>
            <a:r>
              <a:rPr lang="en-IN" dirty="0" smtClean="0"/>
              <a:t> </a:t>
            </a:r>
            <a:r>
              <a:rPr lang="en-IN"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Now, if we took Collector-Base Loop </a:t>
            </a:r>
            <a:r>
              <a:rPr lang="en-US" dirty="0" smtClean="0">
                <a:latin typeface="Times New Roman" panose="02020603050405020304" pitchFamily="18" charset="0"/>
                <a:cs typeface="Times New Roman" panose="02020603050405020304" pitchFamily="18" charset="0"/>
              </a:rPr>
              <a:t>and</a:t>
            </a:r>
          </a:p>
          <a:p>
            <a:pPr>
              <a:buClr>
                <a:schemeClr val="accent1"/>
              </a:buClr>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apply KVL in it</a:t>
            </a:r>
            <a:r>
              <a:rPr lang="en-US" dirty="0" smtClean="0">
                <a:latin typeface="Times New Roman" panose="02020603050405020304" pitchFamily="18" charset="0"/>
                <a:cs typeface="Times New Roman" panose="02020603050405020304" pitchFamily="18" charset="0"/>
              </a:rPr>
              <a:t>,</a:t>
            </a:r>
          </a:p>
          <a:p>
            <a:pPr>
              <a:buClr>
                <a:schemeClr val="accent1"/>
              </a:buClr>
            </a:pPr>
            <a:r>
              <a:rPr lang="en-US" dirty="0" smtClean="0">
                <a:latin typeface="Times New Roman" panose="02020603050405020304" pitchFamily="18" charset="0"/>
                <a:cs typeface="Times New Roman" panose="02020603050405020304" pitchFamily="18" charset="0"/>
                <a:sym typeface="Symbol" panose="05050102010706020507" pitchFamily="18" charset="2"/>
              </a:rPr>
              <a:t></a:t>
            </a:r>
            <a:r>
              <a:rPr lang="en-US" dirty="0">
                <a:latin typeface="Times New Roman" panose="02020603050405020304" pitchFamily="18" charset="0"/>
                <a:cs typeface="Times New Roman" panose="02020603050405020304" pitchFamily="18" charset="0"/>
              </a:rPr>
              <a:t>V</a:t>
            </a:r>
            <a:r>
              <a:rPr lang="en-US" baseline="-25000" dirty="0">
                <a:latin typeface="Times New Roman" panose="02020603050405020304" pitchFamily="18" charset="0"/>
                <a:cs typeface="Times New Roman" panose="02020603050405020304" pitchFamily="18" charset="0"/>
              </a:rPr>
              <a:t>CC</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 – V</a:t>
            </a:r>
            <a:r>
              <a:rPr lang="en-US" baseline="-25000" dirty="0">
                <a:latin typeface="Times New Roman" panose="02020603050405020304" pitchFamily="18" charset="0"/>
                <a:cs typeface="Times New Roman" panose="02020603050405020304" pitchFamily="18" charset="0"/>
              </a:rPr>
              <a:t>CE</a:t>
            </a:r>
            <a:r>
              <a:rPr lang="en-US" dirty="0">
                <a:latin typeface="Times New Roman" panose="02020603050405020304" pitchFamily="18" charset="0"/>
                <a:cs typeface="Times New Roman" panose="02020603050405020304" pitchFamily="18" charset="0"/>
              </a:rPr>
              <a:t> - I</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R</a:t>
            </a:r>
            <a:r>
              <a:rPr lang="en-US" baseline="-25000" dirty="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 0</a:t>
            </a:r>
            <a:r>
              <a:rPr lang="en-US" dirty="0" smtClean="0">
                <a:latin typeface="Times New Roman" panose="02020603050405020304" pitchFamily="18" charset="0"/>
                <a:cs typeface="Times New Roman" panose="02020603050405020304" pitchFamily="18" charset="0"/>
              </a:rPr>
              <a:t>.</a:t>
            </a:r>
          </a:p>
          <a:p>
            <a:pPr>
              <a:buClr>
                <a:schemeClr val="accent1"/>
              </a:buClr>
            </a:pPr>
            <a:endParaRPr lang="en-US" dirty="0">
              <a:latin typeface="Times New Roman" panose="02020603050405020304" pitchFamily="18" charset="0"/>
              <a:cs typeface="Times New Roman" panose="02020603050405020304" pitchFamily="18" charset="0"/>
            </a:endParaRPr>
          </a:p>
          <a:p>
            <a:pPr>
              <a:buClr>
                <a:schemeClr val="accent1"/>
              </a:buClr>
            </a:pPr>
            <a:r>
              <a:rPr lang="en-US" dirty="0" smtClean="0">
                <a:latin typeface="Times New Roman" panose="02020603050405020304" pitchFamily="18" charset="0"/>
                <a:cs typeface="Times New Roman" panose="02020603050405020304" pitchFamily="18" charset="0"/>
                <a:sym typeface="Symbol" panose="05050102010706020507" pitchFamily="18" charset="2"/>
              </a:rPr>
              <a:t></a:t>
            </a:r>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78681778"/>
              </p:ext>
            </p:extLst>
          </p:nvPr>
        </p:nvGraphicFramePr>
        <p:xfrm>
          <a:off x="2095374" y="2385504"/>
          <a:ext cx="2440412" cy="694102"/>
        </p:xfrm>
        <a:graphic>
          <a:graphicData uri="http://schemas.openxmlformats.org/drawingml/2006/table">
            <a:tbl>
              <a:tblPr firstRow="1" bandRow="1">
                <a:tableStyleId>{5C22544A-7EE6-4342-B048-85BDC9FD1C3A}</a:tableStyleId>
              </a:tblPr>
              <a:tblGrid>
                <a:gridCol w="2440412"/>
              </a:tblGrid>
              <a:tr h="694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I</a:t>
                      </a:r>
                      <a:r>
                        <a:rPr lang="en-US" baseline="-25000" dirty="0" smtClean="0">
                          <a:latin typeface="Times New Roman" panose="02020603050405020304" pitchFamily="18" charset="0"/>
                          <a:cs typeface="Times New Roman" panose="02020603050405020304" pitchFamily="18" charset="0"/>
                        </a:rPr>
                        <a:t>B </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BB</a:t>
                      </a:r>
                      <a:r>
                        <a:rPr lang="en-US" dirty="0" smtClean="0">
                          <a:latin typeface="Times New Roman" panose="02020603050405020304" pitchFamily="18" charset="0"/>
                          <a:cs typeface="Times New Roman" panose="02020603050405020304" pitchFamily="18" charset="0"/>
                        </a:rPr>
                        <a:t> - V</a:t>
                      </a:r>
                      <a:r>
                        <a:rPr lang="en-US" baseline="-25000" dirty="0" smtClean="0">
                          <a:latin typeface="Times New Roman" panose="02020603050405020304" pitchFamily="18" charset="0"/>
                          <a:cs typeface="Times New Roman" panose="02020603050405020304" pitchFamily="18" charset="0"/>
                        </a:rPr>
                        <a:t>BE</a:t>
                      </a:r>
                    </a:p>
                    <a:p>
                      <a:r>
                        <a:rPr lang="en-IN" dirty="0" smtClean="0"/>
                        <a:t>          </a:t>
                      </a:r>
                      <a:r>
                        <a:rPr lang="en-IN" baseline="0" dirty="0" smtClean="0"/>
                        <a:t> </a:t>
                      </a:r>
                      <a:r>
                        <a:rPr lang="en-IN" baseline="0" dirty="0" smtClean="0">
                          <a:latin typeface="Times New Roman" panose="02020603050405020304" pitchFamily="18" charset="0"/>
                          <a:cs typeface="Times New Roman" panose="02020603050405020304" pitchFamily="18" charset="0"/>
                        </a:rPr>
                        <a:t>R</a:t>
                      </a:r>
                      <a:r>
                        <a:rPr lang="en-IN" baseline="-25000" dirty="0" smtClean="0">
                          <a:latin typeface="Times New Roman" panose="02020603050405020304" pitchFamily="18" charset="0"/>
                          <a:cs typeface="Times New Roman" panose="02020603050405020304" pitchFamily="18" charset="0"/>
                        </a:rPr>
                        <a:t>B</a:t>
                      </a:r>
                      <a:r>
                        <a:rPr lang="en-IN" baseline="0" dirty="0" smtClean="0">
                          <a:latin typeface="Times New Roman" panose="02020603050405020304" pitchFamily="18" charset="0"/>
                          <a:cs typeface="Times New Roman" panose="02020603050405020304" pitchFamily="18" charset="0"/>
                        </a:rPr>
                        <a:t> + (</a:t>
                      </a:r>
                      <a:r>
                        <a:rPr lang="en-IN" baseline="0" dirty="0" smtClean="0">
                          <a:latin typeface="Times New Roman" panose="02020603050405020304" pitchFamily="18" charset="0"/>
                          <a:cs typeface="Times New Roman" panose="02020603050405020304" pitchFamily="18" charset="0"/>
                          <a:sym typeface="Symbol" panose="05050102010706020507" pitchFamily="18" charset="2"/>
                        </a:rPr>
                        <a:t> + 1) R</a:t>
                      </a:r>
                      <a:r>
                        <a:rPr lang="en-IN" baseline="-25000" dirty="0" smtClean="0">
                          <a:latin typeface="Times New Roman" panose="02020603050405020304" pitchFamily="18" charset="0"/>
                          <a:cs typeface="Times New Roman" panose="02020603050405020304" pitchFamily="18" charset="0"/>
                          <a:sym typeface="Symbol" panose="05050102010706020507" pitchFamily="18" charset="2"/>
                        </a:rPr>
                        <a:t>E</a:t>
                      </a:r>
                      <a:endParaRPr lang="en-IN" baseline="-25000" dirty="0" smtClean="0">
                        <a:latin typeface="Times New Roman" panose="02020603050405020304" pitchFamily="18" charset="0"/>
                        <a:cs typeface="Times New Roman" panose="02020603050405020304" pitchFamily="18" charset="0"/>
                      </a:endParaRPr>
                    </a:p>
                  </a:txBody>
                  <a:tcPr/>
                </a:tc>
              </a:tr>
            </a:tbl>
          </a:graphicData>
        </a:graphic>
      </p:graphicFrame>
      <p:cxnSp>
        <p:nvCxnSpPr>
          <p:cNvPr id="12" name="Straight Connector 11"/>
          <p:cNvCxnSpPr/>
          <p:nvPr/>
        </p:nvCxnSpPr>
        <p:spPr>
          <a:xfrm>
            <a:off x="2598345" y="2752253"/>
            <a:ext cx="1665837"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graphicFrame>
        <p:nvGraphicFramePr>
          <p:cNvPr id="15" name="Table 14"/>
          <p:cNvGraphicFramePr>
            <a:graphicFrameLocks noGrp="1"/>
          </p:cNvGraphicFramePr>
          <p:nvPr>
            <p:extLst>
              <p:ext uri="{D42A27DB-BD31-4B8C-83A1-F6EECF244321}">
                <p14:modId xmlns:p14="http://schemas.microsoft.com/office/powerpoint/2010/main" val="518453556"/>
              </p:ext>
            </p:extLst>
          </p:nvPr>
        </p:nvGraphicFramePr>
        <p:xfrm>
          <a:off x="2050107" y="4015127"/>
          <a:ext cx="2829711" cy="640080"/>
        </p:xfrm>
        <a:graphic>
          <a:graphicData uri="http://schemas.openxmlformats.org/drawingml/2006/table">
            <a:tbl>
              <a:tblPr firstRow="1" bandRow="1">
                <a:tableStyleId>{5C22544A-7EE6-4342-B048-85BDC9FD1C3A}</a:tableStyleId>
              </a:tblPr>
              <a:tblGrid>
                <a:gridCol w="2829711"/>
              </a:tblGrid>
              <a:tr h="44947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solidFill>
                            <a:schemeClr val="bg1"/>
                          </a:solidFill>
                          <a:latin typeface="Times New Roman" panose="02020603050405020304" pitchFamily="18" charset="0"/>
                          <a:cs typeface="Times New Roman" panose="02020603050405020304" pitchFamily="18" charset="0"/>
                        </a:rPr>
                        <a:t>V</a:t>
                      </a:r>
                      <a:r>
                        <a:rPr lang="en-US" b="1" baseline="-25000" dirty="0" smtClean="0">
                          <a:solidFill>
                            <a:schemeClr val="bg1"/>
                          </a:solidFill>
                          <a:latin typeface="Times New Roman" panose="02020603050405020304" pitchFamily="18" charset="0"/>
                          <a:cs typeface="Times New Roman" panose="02020603050405020304" pitchFamily="18" charset="0"/>
                        </a:rPr>
                        <a:t>CE</a:t>
                      </a:r>
                      <a:r>
                        <a:rPr lang="en-US" b="1" dirty="0" smtClean="0">
                          <a:solidFill>
                            <a:schemeClr val="bg1"/>
                          </a:solidFill>
                          <a:latin typeface="Times New Roman" panose="02020603050405020304" pitchFamily="18" charset="0"/>
                          <a:cs typeface="Times New Roman" panose="02020603050405020304" pitchFamily="18" charset="0"/>
                        </a:rPr>
                        <a:t> = V</a:t>
                      </a:r>
                      <a:r>
                        <a:rPr lang="en-US" b="1" baseline="-25000" dirty="0" smtClean="0">
                          <a:solidFill>
                            <a:schemeClr val="bg1"/>
                          </a:solidFill>
                          <a:latin typeface="Times New Roman" panose="02020603050405020304" pitchFamily="18" charset="0"/>
                          <a:cs typeface="Times New Roman" panose="02020603050405020304" pitchFamily="18" charset="0"/>
                        </a:rPr>
                        <a:t>CC</a:t>
                      </a:r>
                      <a:r>
                        <a:rPr lang="en-US" b="1" dirty="0" smtClean="0">
                          <a:solidFill>
                            <a:schemeClr val="bg1"/>
                          </a:solidFill>
                          <a:latin typeface="Times New Roman" panose="02020603050405020304" pitchFamily="18" charset="0"/>
                          <a:cs typeface="Times New Roman" panose="02020603050405020304" pitchFamily="18" charset="0"/>
                        </a:rPr>
                        <a:t> –I</a:t>
                      </a:r>
                      <a:r>
                        <a:rPr lang="en-US" b="1" baseline="-25000" dirty="0" smtClean="0">
                          <a:solidFill>
                            <a:schemeClr val="bg1"/>
                          </a:solidFill>
                          <a:latin typeface="Times New Roman" panose="02020603050405020304" pitchFamily="18" charset="0"/>
                          <a:cs typeface="Times New Roman" panose="02020603050405020304" pitchFamily="18" charset="0"/>
                        </a:rPr>
                        <a:t>C</a:t>
                      </a:r>
                      <a:r>
                        <a:rPr lang="en-US" b="1" dirty="0" smtClean="0">
                          <a:solidFill>
                            <a:schemeClr val="bg1"/>
                          </a:solidFill>
                          <a:latin typeface="Times New Roman" panose="02020603050405020304" pitchFamily="18" charset="0"/>
                          <a:cs typeface="Times New Roman" panose="02020603050405020304" pitchFamily="18" charset="0"/>
                        </a:rPr>
                        <a:t>(R</a:t>
                      </a:r>
                      <a:r>
                        <a:rPr lang="en-US" b="1" baseline="-25000" dirty="0" smtClean="0">
                          <a:solidFill>
                            <a:schemeClr val="bg1"/>
                          </a:solidFill>
                          <a:latin typeface="Times New Roman" panose="02020603050405020304" pitchFamily="18" charset="0"/>
                          <a:cs typeface="Times New Roman" panose="02020603050405020304" pitchFamily="18" charset="0"/>
                        </a:rPr>
                        <a:t>C</a:t>
                      </a:r>
                      <a:r>
                        <a:rPr lang="en-US" b="1" dirty="0" smtClean="0">
                          <a:solidFill>
                            <a:schemeClr val="bg1"/>
                          </a:solidFill>
                          <a:latin typeface="Times New Roman" panose="02020603050405020304" pitchFamily="18" charset="0"/>
                          <a:cs typeface="Times New Roman" panose="02020603050405020304" pitchFamily="18" charset="0"/>
                        </a:rPr>
                        <a:t> + R</a:t>
                      </a:r>
                      <a:r>
                        <a:rPr lang="en-US" b="1" baseline="-25000" dirty="0" smtClean="0">
                          <a:solidFill>
                            <a:schemeClr val="bg1"/>
                          </a:solidFill>
                          <a:latin typeface="Times New Roman" panose="02020603050405020304" pitchFamily="18" charset="0"/>
                          <a:cs typeface="Times New Roman" panose="02020603050405020304" pitchFamily="18" charset="0"/>
                        </a:rPr>
                        <a:t>E</a:t>
                      </a:r>
                      <a:r>
                        <a:rPr lang="en-US" b="1" dirty="0" smtClean="0">
                          <a:solidFill>
                            <a:schemeClr val="bg1"/>
                          </a:solidFill>
                          <a:latin typeface="Times New Roman" panose="02020603050405020304" pitchFamily="18" charset="0"/>
                          <a:cs typeface="Times New Roman" panose="02020603050405020304" pitchFamily="18" charset="0"/>
                        </a:rPr>
                        <a:t>)</a:t>
                      </a:r>
                      <a:endParaRPr lang="en-IN" dirty="0" smtClean="0">
                        <a:solidFill>
                          <a:schemeClr val="bg1"/>
                        </a:solidFill>
                        <a:latin typeface="Times New Roman" panose="02020603050405020304" pitchFamily="18" charset="0"/>
                        <a:cs typeface="Times New Roman" panose="02020603050405020304" pitchFamily="18" charset="0"/>
                      </a:endParaRPr>
                    </a:p>
                    <a:p>
                      <a:endParaRPr lang="en-IN" dirty="0"/>
                    </a:p>
                  </a:txBody>
                  <a:tcPr/>
                </a:tc>
              </a:tr>
            </a:tbl>
          </a:graphicData>
        </a:graphic>
      </p:graphicFrame>
      <p:pic>
        <p:nvPicPr>
          <p:cNvPr id="16" name="Picture 15"/>
          <p:cNvPicPr/>
          <p:nvPr/>
        </p:nvPicPr>
        <p:blipFill>
          <a:blip r:embed="rId2">
            <a:extLst>
              <a:ext uri="{28A0092B-C50C-407E-A947-70E740481C1C}">
                <a14:useLocalDpi xmlns:a14="http://schemas.microsoft.com/office/drawing/2010/main" val="0"/>
              </a:ext>
            </a:extLst>
          </a:blip>
          <a:stretch>
            <a:fillRect/>
          </a:stretch>
        </p:blipFill>
        <p:spPr>
          <a:xfrm>
            <a:off x="6484196" y="1013266"/>
            <a:ext cx="5575017" cy="3875606"/>
          </a:xfrm>
          <a:prstGeom prst="rect">
            <a:avLst/>
          </a:prstGeom>
        </p:spPr>
      </p:pic>
    </p:spTree>
    <p:extLst>
      <p:ext uri="{BB962C8B-B14F-4D97-AF65-F5344CB8AC3E}">
        <p14:creationId xmlns:p14="http://schemas.microsoft.com/office/powerpoint/2010/main" val="195341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0088" y="555454"/>
            <a:ext cx="4219168" cy="707886"/>
          </a:xfrm>
          <a:prstGeom prst="rect">
            <a:avLst/>
          </a:prstGeom>
        </p:spPr>
        <p:txBody>
          <a:bodyPr wrap="none">
            <a:spAutoFit/>
          </a:bodyPr>
          <a:lstStyle/>
          <a:p>
            <a:r>
              <a:rPr lang="en-US" sz="40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Observation Table</a:t>
            </a:r>
            <a:endParaRPr lang="en-IN" sz="4000" dirty="0"/>
          </a:p>
        </p:txBody>
      </p:sp>
      <p:graphicFrame>
        <p:nvGraphicFramePr>
          <p:cNvPr id="6" name="Table 5"/>
          <p:cNvGraphicFramePr>
            <a:graphicFrameLocks noGrp="1"/>
          </p:cNvGraphicFramePr>
          <p:nvPr>
            <p:extLst>
              <p:ext uri="{D42A27DB-BD31-4B8C-83A1-F6EECF244321}">
                <p14:modId xmlns:p14="http://schemas.microsoft.com/office/powerpoint/2010/main" val="3675845044"/>
              </p:ext>
            </p:extLst>
          </p:nvPr>
        </p:nvGraphicFramePr>
        <p:xfrm>
          <a:off x="1675254" y="1606905"/>
          <a:ext cx="9614416" cy="2856456"/>
        </p:xfrm>
        <a:graphic>
          <a:graphicData uri="http://schemas.openxmlformats.org/drawingml/2006/table">
            <a:tbl>
              <a:tblPr firstRow="1" bandRow="1">
                <a:tableStyleId>{5C22544A-7EE6-4342-B048-85BDC9FD1C3A}</a:tableStyleId>
              </a:tblPr>
              <a:tblGrid>
                <a:gridCol w="2403604"/>
                <a:gridCol w="2403604"/>
                <a:gridCol w="2403604"/>
                <a:gridCol w="2403604"/>
              </a:tblGrid>
              <a:tr h="476076">
                <a:tc>
                  <a:txBody>
                    <a:bodyPr/>
                    <a:lstStyle/>
                    <a:p>
                      <a:r>
                        <a:rPr lang="en-IN" sz="2000" dirty="0" smtClean="0">
                          <a:latin typeface="Times New Roman" panose="02020603050405020304" pitchFamily="18" charset="0"/>
                          <a:cs typeface="Times New Roman" panose="02020603050405020304" pitchFamily="18" charset="0"/>
                        </a:rPr>
                        <a:t>VCC</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RC</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IC</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VCE</a:t>
                      </a:r>
                      <a:endParaRPr lang="en-IN" sz="2000" dirty="0">
                        <a:latin typeface="Times New Roman" panose="02020603050405020304" pitchFamily="18" charset="0"/>
                        <a:cs typeface="Times New Roman" panose="02020603050405020304" pitchFamily="18" charset="0"/>
                      </a:endParaRPr>
                    </a:p>
                  </a:txBody>
                  <a:tcPr/>
                </a:tc>
              </a:tr>
              <a:tr h="476076">
                <a:tc>
                  <a:txBody>
                    <a:bodyPr/>
                    <a:lstStyle/>
                    <a:p>
                      <a:pPr indent="8890" algn="just">
                        <a:spcAft>
                          <a:spcPts val="0"/>
                        </a:spcAft>
                        <a:tabLst>
                          <a:tab pos="962025" algn="l"/>
                        </a:tabLst>
                      </a:pPr>
                      <a:r>
                        <a:rPr lang="en-US"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tabLst>
                          <a:tab pos="962025" algn="l"/>
                        </a:tabLst>
                      </a:pPr>
                      <a:r>
                        <a:rPr lang="en-US"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rPr>
                        <a:t>1 K</a:t>
                      </a:r>
                      <a:r>
                        <a:rPr lang="en-US"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dirty="0">
                        <a:solidFill>
                          <a:schemeClr val="tx1"/>
                        </a:solidFill>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2.287 mA</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c>
                  <a:txBody>
                    <a:bodyPr/>
                    <a:lstStyle/>
                    <a:p>
                      <a:pPr indent="8890" algn="just">
                        <a:spcAft>
                          <a:spcPts val="0"/>
                        </a:spcAft>
                      </a:pPr>
                      <a:r>
                        <a:rPr lang="en-US" sz="1800" b="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9.713 V</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r h="476076">
                <a:tc>
                  <a:txBody>
                    <a:bodyPr/>
                    <a:lstStyle/>
                    <a:p>
                      <a:pPr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tabLst>
                          <a:tab pos="962025" algn="l"/>
                        </a:tabLst>
                      </a:pPr>
                      <a:r>
                        <a:rPr lang="en-US" sz="1800" b="0" dirty="0">
                          <a:effectLst/>
                          <a:latin typeface="Times New Roman" panose="02020603050405020304" pitchFamily="18" charset="0"/>
                          <a:ea typeface="Times New Roman" panose="02020603050405020304" pitchFamily="18" charset="0"/>
                          <a:cs typeface="Shruti" panose="020B0502040204020203" pitchFamily="34" charset="0"/>
                        </a:rPr>
                        <a:t>1.01 K</a:t>
                      </a:r>
                      <a:r>
                        <a:rPr lang="en-US" sz="1800" b="0" dirty="0">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2.287 mA</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c>
                  <a:txBody>
                    <a:bodyPr/>
                    <a:lstStyle/>
                    <a:p>
                      <a:pPr indent="8890" algn="just">
                        <a:spcAft>
                          <a:spcPts val="0"/>
                        </a:spcAft>
                      </a:pPr>
                      <a:r>
                        <a:rPr lang="en-US" sz="1800" b="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9.69013 V</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r h="476076">
                <a:tc>
                  <a:txBody>
                    <a:bodyPr/>
                    <a:lstStyle/>
                    <a:p>
                      <a:pPr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1.02 K</a:t>
                      </a:r>
                      <a:r>
                        <a:rPr lang="en-US" sz="1800" b="0">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2.287 mA</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c>
                  <a:txBody>
                    <a:bodyPr/>
                    <a:lstStyle/>
                    <a:p>
                      <a:pPr indent="8890" algn="just">
                        <a:spcAft>
                          <a:spcPts val="0"/>
                        </a:spcAft>
                      </a:pPr>
                      <a:r>
                        <a:rPr lang="en-US" sz="1800" b="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9.66726 V</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r h="476076">
                <a:tc>
                  <a:txBody>
                    <a:bodyPr/>
                    <a:lstStyle/>
                    <a:p>
                      <a:pPr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tabLst>
                          <a:tab pos="962025" algn="l"/>
                        </a:tabLst>
                      </a:pPr>
                      <a:r>
                        <a:rPr lang="en-US" sz="1800" b="0">
                          <a:effectLst/>
                          <a:latin typeface="Times New Roman" panose="02020603050405020304" pitchFamily="18" charset="0"/>
                          <a:ea typeface="Times New Roman" panose="02020603050405020304" pitchFamily="18" charset="0"/>
                          <a:cs typeface="Shruti" panose="020B0502040204020203" pitchFamily="34" charset="0"/>
                        </a:rPr>
                        <a:t>1.03 K</a:t>
                      </a:r>
                      <a:r>
                        <a:rPr lang="en-US" sz="1800" b="0">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2.287 mA</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c>
                  <a:txBody>
                    <a:bodyPr/>
                    <a:lstStyle/>
                    <a:p>
                      <a:pPr indent="8890" algn="just">
                        <a:spcAft>
                          <a:spcPts val="0"/>
                        </a:spcAft>
                      </a:pPr>
                      <a:r>
                        <a:rPr lang="en-US" sz="1800" b="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9.64439 V</a:t>
                      </a:r>
                      <a:endParaRPr lang="en-IN" sz="1800" b="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r h="476076">
                <a:tc>
                  <a:txBody>
                    <a:bodyPr/>
                    <a:lstStyle/>
                    <a:p>
                      <a:pPr indent="8890" algn="just">
                        <a:spcAft>
                          <a:spcPts val="0"/>
                        </a:spcAft>
                        <a:tabLst>
                          <a:tab pos="962025" algn="l"/>
                        </a:tabLst>
                      </a:pPr>
                      <a:r>
                        <a:rPr lang="en-US" sz="1800" b="0" dirty="0">
                          <a:effectLst/>
                          <a:latin typeface="Times New Roman" panose="02020603050405020304" pitchFamily="18" charset="0"/>
                          <a:ea typeface="Times New Roman" panose="02020603050405020304" pitchFamily="18" charset="0"/>
                          <a:cs typeface="Shruti" panose="020B0502040204020203" pitchFamily="34" charset="0"/>
                        </a:rPr>
                        <a:t>12 V</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tabLst>
                          <a:tab pos="962025" algn="l"/>
                        </a:tabLst>
                      </a:pPr>
                      <a:r>
                        <a:rPr lang="en-US" sz="1800" b="0" dirty="0">
                          <a:effectLst/>
                          <a:latin typeface="Times New Roman" panose="02020603050405020304" pitchFamily="18" charset="0"/>
                          <a:ea typeface="Times New Roman" panose="02020603050405020304" pitchFamily="18" charset="0"/>
                          <a:cs typeface="Shruti" panose="020B0502040204020203" pitchFamily="34" charset="0"/>
                        </a:rPr>
                        <a:t>1.04 K</a:t>
                      </a:r>
                      <a:r>
                        <a:rPr lang="en-US" sz="1800" b="0" dirty="0">
                          <a:effectLst/>
                          <a:latin typeface="Times New Roman" panose="02020603050405020304" pitchFamily="18" charset="0"/>
                          <a:ea typeface="Times New Roman" panose="02020603050405020304" pitchFamily="18" charset="0"/>
                          <a:cs typeface="Shruti" panose="020B0502040204020203" pitchFamily="34" charset="0"/>
                          <a:sym typeface="Symbol" panose="05050102010706020507" pitchFamily="18" charset="2"/>
                        </a:rPr>
                        <a:t></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tc>
                <a:tc>
                  <a:txBody>
                    <a:bodyPr/>
                    <a:lstStyle/>
                    <a:p>
                      <a:pPr indent="8890" algn="just">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2.287 mA</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c>
                  <a:txBody>
                    <a:bodyPr/>
                    <a:lstStyle/>
                    <a:p>
                      <a:pPr indent="8890" algn="just">
                        <a:spcAft>
                          <a:spcPts val="0"/>
                        </a:spcAft>
                      </a:pPr>
                      <a:r>
                        <a:rPr lang="en-US" sz="1800" b="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9.62152 V</a:t>
                      </a:r>
                      <a:endParaRPr lang="en-IN" sz="1800" b="0" dirty="0">
                        <a:effectLst/>
                        <a:latin typeface="Times New Roman" panose="02020603050405020304" pitchFamily="18" charset="0"/>
                        <a:ea typeface="Times New Roman" panose="02020603050405020304" pitchFamily="18" charset="0"/>
                        <a:cs typeface="Shruti" panose="020B0502040204020203" pitchFamily="34" charset="0"/>
                      </a:endParaRPr>
                    </a:p>
                  </a:txBody>
                  <a:tcPr marL="68580" marR="68580" marT="0" marB="0" anchor="b"/>
                </a:tc>
              </a:tr>
            </a:tbl>
          </a:graphicData>
        </a:graphic>
      </p:graphicFrame>
    </p:spTree>
    <p:extLst>
      <p:ext uri="{BB962C8B-B14F-4D97-AF65-F5344CB8AC3E}">
        <p14:creationId xmlns:p14="http://schemas.microsoft.com/office/powerpoint/2010/main" val="3373854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4053712062"/>
              </p:ext>
            </p:extLst>
          </p:nvPr>
        </p:nvGraphicFramePr>
        <p:xfrm>
          <a:off x="3809999" y="1068310"/>
          <a:ext cx="5958689" cy="38551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390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6197" y="190123"/>
            <a:ext cx="5142826" cy="772561"/>
          </a:xfrm>
        </p:spPr>
        <p:txBody>
          <a:bodyPr/>
          <a:lstStyle/>
          <a:p>
            <a:r>
              <a:rPr lang="en-US"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Parts Of  Transistors</a:t>
            </a:r>
            <a:endPar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962685"/>
            <a:ext cx="10018713" cy="5610132"/>
          </a:xfrm>
        </p:spPr>
        <p:txBody>
          <a:bodyPr>
            <a:normAutofit/>
          </a:bodyPr>
          <a:lstStyle/>
          <a:p>
            <a:pPr>
              <a:buSzPct val="100000"/>
              <a:buFont typeface="Wingdings" panose="05000000000000000000" pitchFamily="2" charset="2"/>
              <a:buChar char="q"/>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typical transistor is composed of three layers of semiconductor materials or more specifically terminals which helps to make a connection to an external circuit and carry the current. A voltage or current that is applied to any one pair of the terminals of a transistor controls the current through the other pair of terminals. There are three terminals for a transistor. They are</a:t>
            </a:r>
            <a:r>
              <a:rPr lang="en-US" sz="1600" dirty="0" smtClean="0">
                <a:latin typeface="Times New Roman" panose="02020603050405020304" pitchFamily="18" charset="0"/>
                <a:cs typeface="Times New Roman" panose="02020603050405020304" pitchFamily="18" charset="0"/>
              </a:rPr>
              <a:t>:-</a:t>
            </a:r>
          </a:p>
          <a:p>
            <a:pPr lvl="0" algn="just"/>
            <a:r>
              <a:rPr lang="en-IN" sz="1600" b="1" dirty="0">
                <a:latin typeface="Times New Roman" panose="02020603050405020304" pitchFamily="18" charset="0"/>
                <a:cs typeface="Times New Roman" panose="02020603050405020304" pitchFamily="18" charset="0"/>
              </a:rPr>
              <a:t>Base: -</a:t>
            </a:r>
            <a:r>
              <a:rPr lang="en-IN" sz="1600" dirty="0">
                <a:latin typeface="Times New Roman" panose="02020603050405020304" pitchFamily="18" charset="0"/>
                <a:cs typeface="Times New Roman" panose="02020603050405020304" pitchFamily="18" charset="0"/>
              </a:rPr>
              <a:t> This is used to activate the transistor.</a:t>
            </a:r>
          </a:p>
          <a:p>
            <a:pPr lvl="0" algn="just"/>
            <a:r>
              <a:rPr lang="en-IN" sz="1600" b="1" dirty="0">
                <a:latin typeface="Times New Roman" panose="02020603050405020304" pitchFamily="18" charset="0"/>
                <a:cs typeface="Times New Roman" panose="02020603050405020304" pitchFamily="18" charset="0"/>
              </a:rPr>
              <a:t>Collector: -</a:t>
            </a:r>
            <a:r>
              <a:rPr lang="en-IN" sz="1600" dirty="0">
                <a:latin typeface="Times New Roman" panose="02020603050405020304" pitchFamily="18" charset="0"/>
                <a:cs typeface="Times New Roman" panose="02020603050405020304" pitchFamily="18" charset="0"/>
              </a:rPr>
              <a:t>   It is the positive lead of the transistor.</a:t>
            </a:r>
          </a:p>
          <a:p>
            <a:pPr lvl="0" algn="just"/>
            <a:r>
              <a:rPr lang="en-IN" sz="1600" b="1" dirty="0">
                <a:latin typeface="Times New Roman" panose="02020603050405020304" pitchFamily="18" charset="0"/>
                <a:cs typeface="Times New Roman" panose="02020603050405020304" pitchFamily="18" charset="0"/>
              </a:rPr>
              <a:t>Emitter</a:t>
            </a:r>
            <a:r>
              <a:rPr lang="en-IN" sz="1600" dirty="0">
                <a:latin typeface="Times New Roman" panose="02020603050405020304" pitchFamily="18" charset="0"/>
                <a:cs typeface="Times New Roman" panose="02020603050405020304" pitchFamily="18" charset="0"/>
              </a:rPr>
              <a:t>: - It is the negative lead of the transistor</a:t>
            </a:r>
            <a:r>
              <a:rPr lang="en-IN" sz="1600" dirty="0" smtClean="0">
                <a:latin typeface="Times New Roman" panose="02020603050405020304" pitchFamily="18" charset="0"/>
                <a:cs typeface="Times New Roman" panose="02020603050405020304" pitchFamily="18" charset="0"/>
              </a:rPr>
              <a:t>.</a:t>
            </a:r>
          </a:p>
          <a:p>
            <a:pPr marL="0" lvl="0" indent="0" algn="just">
              <a:buNone/>
            </a:pPr>
            <a:endParaRPr lang="en-IN" sz="1600" dirty="0">
              <a:latin typeface="Times New Roman" panose="02020603050405020304" pitchFamily="18" charset="0"/>
              <a:cs typeface="Times New Roman" panose="02020603050405020304" pitchFamily="18" charset="0"/>
            </a:endParaRPr>
          </a:p>
          <a:p>
            <a:pPr marL="0" indent="0">
              <a:buSzPct val="100000"/>
              <a:buNone/>
            </a:pPr>
            <a:endParaRPr lang="en-IN" sz="1600" dirty="0">
              <a:latin typeface="Times New Roman" panose="02020603050405020304" pitchFamily="18" charset="0"/>
              <a:cs typeface="Times New Roman" panose="02020603050405020304" pitchFamily="18" charset="0"/>
            </a:endParaRPr>
          </a:p>
          <a:p>
            <a:pPr lvl="0">
              <a:buSzPct val="100000"/>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16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050137" y="4314102"/>
            <a:ext cx="4758886" cy="2159000"/>
          </a:xfrm>
          <a:prstGeom prst="rect">
            <a:avLst/>
          </a:prstGeom>
        </p:spPr>
      </p:pic>
    </p:spTree>
    <p:extLst>
      <p:ext uri="{BB962C8B-B14F-4D97-AF65-F5344CB8AC3E}">
        <p14:creationId xmlns:p14="http://schemas.microsoft.com/office/powerpoint/2010/main" val="7268670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Presentation Images | Template Present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802" y="1041148"/>
            <a:ext cx="9144000" cy="465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5097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6002905" cy="726541"/>
          </a:xfrm>
        </p:spPr>
        <p:txBody>
          <a:bodyPr>
            <a:normAutofit/>
          </a:bodyPr>
          <a:lstStyle/>
          <a:p>
            <a:r>
              <a:rPr lang="en-US" sz="2000" b="1" dirty="0">
                <a:solidFill>
                  <a:schemeClr val="accent1"/>
                </a:solidFill>
                <a:latin typeface="Times New Roman" panose="02020603050405020304" pitchFamily="18" charset="0"/>
                <a:cs typeface="Times New Roman" panose="02020603050405020304" pitchFamily="18" charset="0"/>
              </a:rPr>
              <a:t>Thickness and Doping of Emitter, Base and Collector</a:t>
            </a:r>
            <a:endParaRPr lang="en-IN" sz="20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8405935"/>
              </p:ext>
            </p:extLst>
          </p:nvPr>
        </p:nvGraphicFramePr>
        <p:xfrm>
          <a:off x="1484311" y="1412341"/>
          <a:ext cx="10018713" cy="1483360"/>
        </p:xfrm>
        <a:graphic>
          <a:graphicData uri="http://schemas.openxmlformats.org/drawingml/2006/table">
            <a:tbl>
              <a:tblPr firstRow="1" bandRow="1">
                <a:tableStyleId>{5C22544A-7EE6-4342-B048-85BDC9FD1C3A}</a:tableStyleId>
              </a:tblPr>
              <a:tblGrid>
                <a:gridCol w="3339571"/>
                <a:gridCol w="3339571"/>
                <a:gridCol w="3339571"/>
              </a:tblGrid>
              <a:tr h="370840">
                <a:tc>
                  <a:txBody>
                    <a:bodyPr/>
                    <a:lstStyle/>
                    <a:p>
                      <a:endParaRPr lang="en-IN" dirty="0"/>
                    </a:p>
                  </a:txBody>
                  <a:tcPr/>
                </a:tc>
                <a:tc>
                  <a:txBody>
                    <a:bodyPr/>
                    <a:lstStyle/>
                    <a:p>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Thickness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Doping</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sz="1800" b="1" kern="1200" dirty="0" smtClean="0">
                          <a:solidFill>
                            <a:schemeClr val="dk1"/>
                          </a:solidFill>
                          <a:effectLst/>
                          <a:latin typeface="Times New Roman" panose="02020603050405020304" pitchFamily="18" charset="0"/>
                          <a:ea typeface="+mn-ea"/>
                          <a:cs typeface="Times New Roman" panose="02020603050405020304" pitchFamily="18" charset="0"/>
                        </a:rPr>
                        <a:t>Emitter</a:t>
                      </a:r>
                      <a:endParaRPr lang="en-IN" b="1"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Wide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Heavily Doped</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sz="1800" b="1" kern="1200" dirty="0" smtClean="0">
                          <a:solidFill>
                            <a:schemeClr val="dk1"/>
                          </a:solidFill>
                          <a:effectLst/>
                          <a:latin typeface="Times New Roman" panose="02020603050405020304" pitchFamily="18" charset="0"/>
                          <a:ea typeface="+mn-ea"/>
                          <a:cs typeface="Times New Roman" panose="02020603050405020304" pitchFamily="18" charset="0"/>
                        </a:rPr>
                        <a:t>Collector</a:t>
                      </a:r>
                      <a:endParaRPr lang="en-IN" b="1"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More Wide than Emitter</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Moderately  Doped</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sz="1800" b="1" kern="1200" dirty="0" smtClean="0">
                          <a:solidFill>
                            <a:schemeClr val="dk1"/>
                          </a:solidFill>
                          <a:effectLst/>
                          <a:latin typeface="Times New Roman" panose="02020603050405020304" pitchFamily="18" charset="0"/>
                          <a:ea typeface="+mn-ea"/>
                          <a:cs typeface="Times New Roman" panose="02020603050405020304" pitchFamily="18" charset="0"/>
                        </a:rPr>
                        <a:t>Base</a:t>
                      </a:r>
                      <a:endParaRPr lang="en-IN" b="1"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Very Thin</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Lightly Doped</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905978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6853" y="133539"/>
            <a:ext cx="4816901" cy="789915"/>
          </a:xfrm>
        </p:spPr>
        <p:txBody>
          <a:bodyPr>
            <a:normAutofit/>
          </a:bodyPr>
          <a:lstStyle/>
          <a:p>
            <a:r>
              <a:rPr lang="en-US"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a:t>
            </a:r>
            <a:r>
              <a:rPr lang="en-US"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Transistors</a:t>
            </a:r>
            <a:endPar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1263451"/>
              </p:ext>
            </p:extLst>
          </p:nvPr>
        </p:nvGraphicFramePr>
        <p:xfrm>
          <a:off x="1484313" y="1113576"/>
          <a:ext cx="10018712" cy="5124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8172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655" y="712960"/>
            <a:ext cx="3006207" cy="989091"/>
          </a:xfrm>
        </p:spPr>
        <p:txBody>
          <a:bodyPr>
            <a:normAutofit/>
          </a:bodyPr>
          <a:lstStyle/>
          <a:p>
            <a:r>
              <a:rPr lang="en-US" sz="2800"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N-P-N Transistor </a:t>
            </a:r>
            <a:endParaRPr lang="en-IN" sz="28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Content Placeholder 5"/>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0671" y="1844814"/>
            <a:ext cx="3364350" cy="3525984"/>
          </a:xfrm>
          <a:prstGeom prst="rect">
            <a:avLst/>
          </a:prstGeom>
        </p:spPr>
      </p:pic>
      <p:sp>
        <p:nvSpPr>
          <p:cNvPr id="10" name="TextBox 9"/>
          <p:cNvSpPr txBox="1"/>
          <p:nvPr/>
        </p:nvSpPr>
        <p:spPr>
          <a:xfrm>
            <a:off x="1880593" y="5486401"/>
            <a:ext cx="4085641" cy="646331"/>
          </a:xfrm>
          <a:prstGeom prst="rect">
            <a:avLst/>
          </a:prstGeom>
          <a:noFill/>
        </p:spPr>
        <p:txBody>
          <a:bodyPr wrap="square" rtlCol="0">
            <a:spAutoFit/>
          </a:bodyPr>
          <a:lstStyle/>
          <a:p>
            <a:r>
              <a:rPr lang="en-US" sz="3600"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Symbol In Circuit </a:t>
            </a:r>
            <a:endParaRPr lang="en-IN" sz="36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p:cNvPicPr/>
          <p:nvPr/>
        </p:nvPicPr>
        <p:blipFill>
          <a:blip r:embed="rId3"/>
          <a:stretch>
            <a:fillRect/>
          </a:stretch>
        </p:blipFill>
        <p:spPr>
          <a:xfrm>
            <a:off x="6455120" y="2009869"/>
            <a:ext cx="5001955" cy="2716040"/>
          </a:xfrm>
          <a:prstGeom prst="rect">
            <a:avLst/>
          </a:prstGeom>
        </p:spPr>
      </p:pic>
    </p:spTree>
    <p:extLst>
      <p:ext uri="{BB962C8B-B14F-4D97-AF65-F5344CB8AC3E}">
        <p14:creationId xmlns:p14="http://schemas.microsoft.com/office/powerpoint/2010/main" val="868214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1663583" y="1942311"/>
            <a:ext cx="3442571" cy="3525983"/>
          </a:xfrm>
          <a:prstGeom prst="rect">
            <a:avLst/>
          </a:prstGeom>
        </p:spPr>
      </p:pic>
      <p:sp>
        <p:nvSpPr>
          <p:cNvPr id="4" name="TextBox 3"/>
          <p:cNvSpPr txBox="1"/>
          <p:nvPr/>
        </p:nvSpPr>
        <p:spPr>
          <a:xfrm>
            <a:off x="1663583" y="1059255"/>
            <a:ext cx="3116647" cy="523220"/>
          </a:xfrm>
          <a:prstGeom prst="rect">
            <a:avLst/>
          </a:prstGeom>
          <a:noFill/>
        </p:spPr>
        <p:txBody>
          <a:bodyPr wrap="square" rtlCol="0">
            <a:spAutoFit/>
          </a:bodyPr>
          <a:lstStyle/>
          <a:p>
            <a:r>
              <a:rPr lang="en-US" sz="2800"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P-N-P Transistor</a:t>
            </a:r>
            <a:endParaRPr lang="en-IN" sz="28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729211" y="5721790"/>
            <a:ext cx="4246075" cy="646331"/>
          </a:xfrm>
          <a:prstGeom prst="rect">
            <a:avLst/>
          </a:prstGeom>
          <a:noFill/>
        </p:spPr>
        <p:txBody>
          <a:bodyPr wrap="square" rtlCol="0">
            <a:spAutoFit/>
          </a:bodyPr>
          <a:lstStyle/>
          <a:p>
            <a:r>
              <a:rPr lang="en-US" sz="3600" b="1" dirty="0" smtClean="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Symbol In Circuit </a:t>
            </a:r>
            <a:endParaRPr lang="en-IN" sz="36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6455121" y="2262634"/>
            <a:ext cx="5115208" cy="2780146"/>
          </a:xfrm>
          <a:prstGeom prst="rect">
            <a:avLst/>
          </a:prstGeom>
        </p:spPr>
      </p:pic>
    </p:spTree>
    <p:extLst>
      <p:ext uri="{BB962C8B-B14F-4D97-AF65-F5344CB8AC3E}">
        <p14:creationId xmlns:p14="http://schemas.microsoft.com/office/powerpoint/2010/main" val="753964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1"/>
            <a:ext cx="6111546" cy="934770"/>
          </a:xfrm>
        </p:spPr>
        <p:txBody>
          <a:bodyPr/>
          <a:lstStyle/>
          <a:p>
            <a:r>
              <a:rPr lang="en-US"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Transistors Configuration </a:t>
            </a:r>
            <a:endParaRPr lang="en-IN"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2005" y="1620571"/>
            <a:ext cx="10018713" cy="2779412"/>
          </a:xfrm>
        </p:spPr>
        <p:txBody>
          <a:bodyPr>
            <a:normAutofit/>
          </a:bodyPr>
          <a:lstStyle/>
          <a:p>
            <a:pPr lvl="0">
              <a:buSzPct val="100000"/>
              <a:buFont typeface="Wingdings" panose="05000000000000000000" pitchFamily="2" charset="2"/>
              <a:buChar char="q"/>
            </a:pPr>
            <a:r>
              <a:rPr lang="en-US" sz="1600" dirty="0" smtClean="0"/>
              <a:t> </a:t>
            </a:r>
            <a:r>
              <a:rPr lang="en-US" sz="1600" dirty="0">
                <a:latin typeface="Times New Roman" panose="02020603050405020304" pitchFamily="18" charset="0"/>
                <a:cs typeface="Times New Roman" panose="02020603050405020304" pitchFamily="18" charset="0"/>
              </a:rPr>
              <a:t>There Are </a:t>
            </a:r>
            <a:r>
              <a:rPr lang="en-US" sz="1600" b="1" dirty="0">
                <a:latin typeface="Times New Roman" panose="02020603050405020304" pitchFamily="18" charset="0"/>
                <a:cs typeface="Times New Roman" panose="02020603050405020304" pitchFamily="18" charset="0"/>
              </a:rPr>
              <a:t>Three</a:t>
            </a:r>
            <a:r>
              <a:rPr lang="en-US" sz="1600" dirty="0">
                <a:latin typeface="Times New Roman" panose="02020603050405020304" pitchFamily="18" charset="0"/>
                <a:cs typeface="Times New Roman" panose="02020603050405020304" pitchFamily="18" charset="0"/>
              </a:rPr>
              <a:t> Types Of Transistors Configuration-</a:t>
            </a:r>
            <a:endParaRPr lang="en-IN" sz="1600" dirty="0">
              <a:latin typeface="Times New Roman" panose="02020603050405020304" pitchFamily="18" charset="0"/>
              <a:cs typeface="Times New Roman" panose="02020603050405020304" pitchFamily="18" charset="0"/>
            </a:endParaRPr>
          </a:p>
          <a:p>
            <a:pPr marL="342900" lvl="0" indent="-342900">
              <a:buSzPct val="100000"/>
              <a:buFont typeface="+mj-lt"/>
              <a:buAutoNum type="arabicParenR"/>
            </a:pPr>
            <a:r>
              <a:rPr lang="en-IN" sz="1600" dirty="0">
                <a:latin typeface="Times New Roman" panose="02020603050405020304" pitchFamily="18" charset="0"/>
                <a:cs typeface="Times New Roman" panose="02020603050405020304" pitchFamily="18" charset="0"/>
              </a:rPr>
              <a:t>Common Emitter Transistor </a:t>
            </a:r>
            <a:r>
              <a:rPr lang="en-IN" sz="1600" b="1" dirty="0">
                <a:latin typeface="Times New Roman" panose="02020603050405020304" pitchFamily="18" charset="0"/>
                <a:cs typeface="Times New Roman" panose="02020603050405020304" pitchFamily="18" charset="0"/>
              </a:rPr>
              <a:t>(CE)</a:t>
            </a:r>
            <a:endParaRPr lang="en-IN" sz="1600" dirty="0">
              <a:latin typeface="Times New Roman" panose="02020603050405020304" pitchFamily="18" charset="0"/>
              <a:cs typeface="Times New Roman" panose="02020603050405020304" pitchFamily="18" charset="0"/>
            </a:endParaRPr>
          </a:p>
          <a:p>
            <a:pPr marL="342900" lvl="0" indent="-342900">
              <a:buSzPct val="100000"/>
              <a:buFont typeface="+mj-lt"/>
              <a:buAutoNum type="arabicParenR"/>
            </a:pPr>
            <a:r>
              <a:rPr lang="en-US" sz="1600" dirty="0">
                <a:latin typeface="Times New Roman" panose="02020603050405020304" pitchFamily="18" charset="0"/>
                <a:cs typeface="Times New Roman" panose="02020603050405020304" pitchFamily="18" charset="0"/>
              </a:rPr>
              <a:t>Common Base Transistor </a:t>
            </a:r>
            <a:r>
              <a:rPr lang="en-US" sz="1600" b="1" dirty="0">
                <a:latin typeface="Times New Roman" panose="02020603050405020304" pitchFamily="18" charset="0"/>
                <a:cs typeface="Times New Roman" panose="02020603050405020304" pitchFamily="18" charset="0"/>
              </a:rPr>
              <a:t>(CB)</a:t>
            </a:r>
            <a:endParaRPr lang="en-IN" sz="1600" dirty="0">
              <a:latin typeface="Times New Roman" panose="02020603050405020304" pitchFamily="18" charset="0"/>
              <a:cs typeface="Times New Roman" panose="02020603050405020304" pitchFamily="18" charset="0"/>
            </a:endParaRPr>
          </a:p>
          <a:p>
            <a:pPr marL="342900" lvl="0" indent="-342900">
              <a:buSzPct val="100000"/>
              <a:buFont typeface="+mj-lt"/>
              <a:buAutoNum type="arabicParenR"/>
            </a:pPr>
            <a:r>
              <a:rPr lang="en-US" sz="1600" dirty="0">
                <a:latin typeface="Times New Roman" panose="02020603050405020304" pitchFamily="18" charset="0"/>
                <a:cs typeface="Times New Roman" panose="02020603050405020304" pitchFamily="18" charset="0"/>
              </a:rPr>
              <a:t>Common Collector Transistor </a:t>
            </a:r>
            <a:r>
              <a:rPr lang="en-US" sz="1600" b="1" dirty="0">
                <a:latin typeface="Times New Roman" panose="02020603050405020304" pitchFamily="18" charset="0"/>
                <a:cs typeface="Times New Roman" panose="02020603050405020304" pitchFamily="18" charset="0"/>
              </a:rPr>
              <a:t>(CC)</a:t>
            </a:r>
            <a:endParaRPr lang="en-IN" sz="1600" dirty="0">
              <a:latin typeface="Times New Roman" panose="02020603050405020304" pitchFamily="18" charset="0"/>
              <a:cs typeface="Times New Roman" panose="02020603050405020304" pitchFamily="18" charset="0"/>
            </a:endParaRPr>
          </a:p>
          <a:p>
            <a:pPr marL="0" indent="0">
              <a:buSzPct val="100000"/>
              <a:buNone/>
            </a:pPr>
            <a:endParaRPr lang="en-IN" sz="1600" dirty="0"/>
          </a:p>
        </p:txBody>
      </p:sp>
    </p:spTree>
    <p:extLst>
      <p:ext uri="{BB962C8B-B14F-4D97-AF65-F5344CB8AC3E}">
        <p14:creationId xmlns:p14="http://schemas.microsoft.com/office/powerpoint/2010/main" val="2550474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884413" y="112808"/>
            <a:ext cx="4597636" cy="3029106"/>
          </a:xfrm>
          <a:prstGeom prst="rect">
            <a:avLst/>
          </a:prstGeom>
        </p:spPr>
      </p:pic>
      <p:pic>
        <p:nvPicPr>
          <p:cNvPr id="4" name="Picture 3"/>
          <p:cNvPicPr>
            <a:picLocks noChangeAspect="1"/>
          </p:cNvPicPr>
          <p:nvPr/>
        </p:nvPicPr>
        <p:blipFill>
          <a:blip r:embed="rId3"/>
          <a:stretch>
            <a:fillRect/>
          </a:stretch>
        </p:blipFill>
        <p:spPr>
          <a:xfrm>
            <a:off x="4465166" y="3352746"/>
            <a:ext cx="4559534" cy="3321221"/>
          </a:xfrm>
          <a:prstGeom prst="rect">
            <a:avLst/>
          </a:prstGeom>
        </p:spPr>
      </p:pic>
      <p:pic>
        <p:nvPicPr>
          <p:cNvPr id="5" name="Picture 4"/>
          <p:cNvPicPr>
            <a:picLocks noChangeAspect="1"/>
          </p:cNvPicPr>
          <p:nvPr/>
        </p:nvPicPr>
        <p:blipFill>
          <a:blip r:embed="rId4"/>
          <a:stretch>
            <a:fillRect/>
          </a:stretch>
        </p:blipFill>
        <p:spPr>
          <a:xfrm>
            <a:off x="2002623" y="112808"/>
            <a:ext cx="4559534" cy="3029106"/>
          </a:xfrm>
          <a:prstGeom prst="rect">
            <a:avLst/>
          </a:prstGeom>
        </p:spPr>
      </p:pic>
    </p:spTree>
    <p:extLst>
      <p:ext uri="{BB962C8B-B14F-4D97-AF65-F5344CB8AC3E}">
        <p14:creationId xmlns:p14="http://schemas.microsoft.com/office/powerpoint/2010/main" val="2090524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4373281" cy="943824"/>
          </a:xfrm>
        </p:spPr>
        <p:txBody>
          <a:bodyPr>
            <a:normAutofit/>
          </a:bodyPr>
          <a:lstStyle/>
          <a:p>
            <a:r>
              <a:rPr lang="en-US"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Region Of Operation</a:t>
            </a:r>
            <a:endPar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65792" y="1629625"/>
            <a:ext cx="10018713" cy="3124201"/>
          </a:xfrm>
        </p:spPr>
        <p:txBody>
          <a:bodyPr>
            <a:normAutofit/>
          </a:bodyPr>
          <a:lstStyle/>
          <a:p>
            <a:pPr lvl="0">
              <a:buSzPct val="100000"/>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There Are </a:t>
            </a:r>
            <a:r>
              <a:rPr lang="en-US" sz="1600" b="1" dirty="0">
                <a:latin typeface="Times New Roman" panose="02020603050405020304" pitchFamily="18" charset="0"/>
                <a:cs typeface="Times New Roman" panose="02020603050405020304" pitchFamily="18" charset="0"/>
              </a:rPr>
              <a:t>Four</a:t>
            </a:r>
            <a:r>
              <a:rPr lang="en-US" sz="1600" dirty="0">
                <a:latin typeface="Times New Roman" panose="02020603050405020304" pitchFamily="18" charset="0"/>
                <a:cs typeface="Times New Roman" panose="02020603050405020304" pitchFamily="18" charset="0"/>
              </a:rPr>
              <a:t> Different types of Operating Regions for transistors</a:t>
            </a:r>
            <a:r>
              <a:rPr lang="en-US" sz="1600" dirty="0" smtClean="0"/>
              <a:t>:-</a:t>
            </a:r>
          </a:p>
          <a:p>
            <a:pPr marL="342900" lvl="0" indent="-342900">
              <a:buSzPct val="100000"/>
              <a:buFont typeface="+mj-lt"/>
              <a:buAutoNum type="arabicParenR"/>
            </a:pPr>
            <a:r>
              <a:rPr lang="en-US" sz="1600" dirty="0"/>
              <a:t> </a:t>
            </a:r>
            <a:r>
              <a:rPr lang="en-US" sz="1600" dirty="0">
                <a:latin typeface="Times New Roman" panose="02020603050405020304" pitchFamily="18" charset="0"/>
                <a:cs typeface="Times New Roman" panose="02020603050405020304" pitchFamily="18" charset="0"/>
              </a:rPr>
              <a:t>Active Region.</a:t>
            </a:r>
            <a:endParaRPr lang="en-IN" sz="1600" dirty="0">
              <a:latin typeface="Times New Roman" panose="02020603050405020304" pitchFamily="18" charset="0"/>
              <a:cs typeface="Times New Roman" panose="02020603050405020304" pitchFamily="18" charset="0"/>
            </a:endParaRPr>
          </a:p>
          <a:p>
            <a:pPr marL="342900" lvl="0" indent="-342900">
              <a:buSzPct val="100000"/>
              <a:buFont typeface="+mj-lt"/>
              <a:buAutoNum type="arabicParenR"/>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Cut-Off Region</a:t>
            </a:r>
            <a:r>
              <a:rPr lang="en-US" sz="1600" dirty="0" smtClean="0">
                <a:latin typeface="Times New Roman" panose="02020603050405020304" pitchFamily="18" charset="0"/>
                <a:cs typeface="Times New Roman" panose="02020603050405020304" pitchFamily="18" charset="0"/>
              </a:rPr>
              <a:t>.</a:t>
            </a:r>
          </a:p>
          <a:p>
            <a:pPr marL="342900" lvl="0" indent="-342900">
              <a:buSzPct val="100000"/>
              <a:buFont typeface="+mj-lt"/>
              <a:buAutoNum type="arabicParenR"/>
            </a:pPr>
            <a:r>
              <a:rPr lang="en-US" sz="1600" dirty="0">
                <a:latin typeface="Times New Roman" panose="02020603050405020304" pitchFamily="18" charset="0"/>
                <a:cs typeface="Times New Roman" panose="02020603050405020304" pitchFamily="18" charset="0"/>
              </a:rPr>
              <a:t> Saturation Region</a:t>
            </a:r>
            <a:r>
              <a:rPr lang="en-US" sz="1600" dirty="0" smtClean="0">
                <a:latin typeface="Times New Roman" panose="02020603050405020304" pitchFamily="18" charset="0"/>
                <a:cs typeface="Times New Roman" panose="02020603050405020304" pitchFamily="18" charset="0"/>
              </a:rPr>
              <a:t>.</a:t>
            </a:r>
          </a:p>
          <a:p>
            <a:pPr marL="342900" lvl="0" indent="-342900">
              <a:buSzPct val="100000"/>
              <a:buFont typeface="+mj-lt"/>
              <a:buAutoNum type="arabicParenR"/>
            </a:pPr>
            <a:r>
              <a:rPr lang="en-US" sz="1600" dirty="0">
                <a:latin typeface="Times New Roman" panose="02020603050405020304" pitchFamily="18" charset="0"/>
                <a:cs typeface="Times New Roman" panose="02020603050405020304" pitchFamily="18" charset="0"/>
              </a:rPr>
              <a:t> Reverse Active Region.</a:t>
            </a:r>
            <a:endParaRPr lang="en-IN" sz="1600" dirty="0">
              <a:latin typeface="Times New Roman" panose="02020603050405020304" pitchFamily="18" charset="0"/>
              <a:cs typeface="Times New Roman" panose="02020603050405020304" pitchFamily="18" charset="0"/>
            </a:endParaRPr>
          </a:p>
          <a:p>
            <a:pPr marL="0" indent="0">
              <a:buSzPct val="100000"/>
              <a:buNone/>
            </a:pPr>
            <a:endParaRPr lang="en-US" sz="1600" dirty="0" smtClean="0"/>
          </a:p>
        </p:txBody>
      </p:sp>
    </p:spTree>
    <p:extLst>
      <p:ext uri="{BB962C8B-B14F-4D97-AF65-F5344CB8AC3E}">
        <p14:creationId xmlns:p14="http://schemas.microsoft.com/office/powerpoint/2010/main" val="2485629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399</TotalTime>
  <Words>914</Words>
  <Application>Microsoft Office PowerPoint</Application>
  <PresentationFormat>Widescreen</PresentationFormat>
  <Paragraphs>178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Corbel</vt:lpstr>
      <vt:lpstr>Shruti</vt:lpstr>
      <vt:lpstr>Symbol</vt:lpstr>
      <vt:lpstr>Times New Roman</vt:lpstr>
      <vt:lpstr>Wingdings</vt:lpstr>
      <vt:lpstr>Parallax</vt:lpstr>
      <vt:lpstr>PowerPoint Presentation</vt:lpstr>
      <vt:lpstr>Parts Of  Transistors</vt:lpstr>
      <vt:lpstr>Thickness and Doping of Emitter, Base and Collector</vt:lpstr>
      <vt:lpstr>Types Of Transistors</vt:lpstr>
      <vt:lpstr>N-P-N Transistor </vt:lpstr>
      <vt:lpstr>PowerPoint Presentation</vt:lpstr>
      <vt:lpstr>Transistors Configuration </vt:lpstr>
      <vt:lpstr>PowerPoint Presentation</vt:lpstr>
      <vt:lpstr>Region Of Operation</vt:lpstr>
      <vt:lpstr>PowerPoint Presentation</vt:lpstr>
      <vt:lpstr>TYPES OF BIASING</vt:lpstr>
      <vt:lpstr>FIX-BIAS </vt:lpstr>
      <vt:lpstr>PowerPoint Presentation</vt:lpstr>
      <vt:lpstr>PowerPoint Presentation</vt:lpstr>
      <vt:lpstr>Observation Table</vt:lpstr>
      <vt:lpstr>Fix Bias With Emitter Resistor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abc</cp:lastModifiedBy>
  <cp:revision>35</cp:revision>
  <dcterms:created xsi:type="dcterms:W3CDTF">2022-12-27T17:09:39Z</dcterms:created>
  <dcterms:modified xsi:type="dcterms:W3CDTF">2023-01-02T13:14:28Z</dcterms:modified>
</cp:coreProperties>
</file>