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8" r:id="rId3"/>
    <p:sldId id="259" r:id="rId4"/>
    <p:sldId id="261" r:id="rId5"/>
    <p:sldId id="260" r:id="rId6"/>
    <p:sldId id="262" r:id="rId7"/>
    <p:sldId id="257"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72566-7C3C-4D3F-BFB2-424FE6310013}" type="datetimeFigureOut">
              <a:rPr lang="en-US" smtClean="0"/>
              <a:t>4/1/2023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96E7F-2D78-4D27-B051-AB92B3809471}" type="slidenum">
              <a:rPr lang="en-US" smtClean="0"/>
              <a:t>‹#›</a:t>
            </a:fld>
            <a:endParaRPr lang="en-US"/>
          </a:p>
        </p:txBody>
      </p:sp>
    </p:spTree>
    <p:extLst>
      <p:ext uri="{BB962C8B-B14F-4D97-AF65-F5344CB8AC3E}">
        <p14:creationId xmlns:p14="http://schemas.microsoft.com/office/powerpoint/2010/main" val="221544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A96E7F-2D78-4D27-B051-AB92B3809471}" type="slidenum">
              <a:rPr lang="en-US" smtClean="0"/>
              <a:t>5</a:t>
            </a:fld>
            <a:endParaRPr lang="en-US"/>
          </a:p>
        </p:txBody>
      </p:sp>
    </p:spTree>
    <p:extLst>
      <p:ext uri="{BB962C8B-B14F-4D97-AF65-F5344CB8AC3E}">
        <p14:creationId xmlns:p14="http://schemas.microsoft.com/office/powerpoint/2010/main" val="3067713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6E4C13-A55C-442D-AC38-87AB8C02C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9521746-FCEA-4812-87D1-F09CF0512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AF108D0-7A8B-44AC-B101-2E217397A11E}"/>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5" name="Footer Placeholder 4">
            <a:extLst>
              <a:ext uri="{FF2B5EF4-FFF2-40B4-BE49-F238E27FC236}">
                <a16:creationId xmlns:a16="http://schemas.microsoft.com/office/drawing/2014/main" xmlns="" id="{70AE1CBD-AA1F-4C39-A2C1-220210F7F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4B69588-76F3-4D0B-A4C9-E86D3991F1E5}"/>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340503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B681C9-A986-40C4-939A-BE1CD3FA6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0DDED00-25B2-4184-A18B-50A4FA3CDF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238451E-AEBC-4AAF-8D14-3CF3D5E6CDD9}"/>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5" name="Footer Placeholder 4">
            <a:extLst>
              <a:ext uri="{FF2B5EF4-FFF2-40B4-BE49-F238E27FC236}">
                <a16:creationId xmlns:a16="http://schemas.microsoft.com/office/drawing/2014/main" xmlns="" id="{5B403E50-E9ED-4996-828E-BBE63B2462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7A5A866-FD19-45BE-8E17-6B01A635C6A1}"/>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3297906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D7EF192-2853-4964-B49B-B63199D560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9B13F57-6991-4FE4-A179-43C10A87B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C378004-B258-4285-8557-861609F1F5CE}"/>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5" name="Footer Placeholder 4">
            <a:extLst>
              <a:ext uri="{FF2B5EF4-FFF2-40B4-BE49-F238E27FC236}">
                <a16:creationId xmlns:a16="http://schemas.microsoft.com/office/drawing/2014/main" xmlns="" id="{C2CAF21A-DCAB-4FDC-A4DC-574A3DAC9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6F5C39-B2C2-4450-A741-8A95E5DD73B5}"/>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1545028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3E429A-18E4-46C9-8405-5352442F3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0E3E9F2-83BD-4C24-9515-FE432C88EE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C375268-44FE-4588-9A57-FE5A0B17FDD0}"/>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5" name="Footer Placeholder 4">
            <a:extLst>
              <a:ext uri="{FF2B5EF4-FFF2-40B4-BE49-F238E27FC236}">
                <a16:creationId xmlns:a16="http://schemas.microsoft.com/office/drawing/2014/main" xmlns="" id="{2C74E0FA-99A1-4D7D-A1FE-4FDDDF0A4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98C1050-5083-4194-9858-A1A9CA01172C}"/>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1798592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14E6E-04DB-42A8-ACD7-2D5B311DD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F04859D2-5291-4F0E-B637-97058D2EFE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DFA2D70-18EA-4245-BB53-03039FFD98AC}"/>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5" name="Footer Placeholder 4">
            <a:extLst>
              <a:ext uri="{FF2B5EF4-FFF2-40B4-BE49-F238E27FC236}">
                <a16:creationId xmlns:a16="http://schemas.microsoft.com/office/drawing/2014/main" xmlns="" id="{BD829CFA-13EE-48A7-9E75-96FBB313C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D2F6944-CE63-4FFA-96B2-EF2D92671C9F}"/>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3357886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AAB512-8A99-4428-B55F-88F8E7571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6E441EE-32AB-4FE4-861E-DF865C3A32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7FCC1D9-A179-4B64-80A7-C82A07F03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B53C796-AE7C-43F8-85A9-4A4FD50ED925}"/>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6" name="Footer Placeholder 5">
            <a:extLst>
              <a:ext uri="{FF2B5EF4-FFF2-40B4-BE49-F238E27FC236}">
                <a16:creationId xmlns:a16="http://schemas.microsoft.com/office/drawing/2014/main" xmlns="" id="{130389F5-1C69-4652-AC37-AE7904CA2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58CD512-26A3-4380-99C7-C705D83CA4C9}"/>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33271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952BEE-0FCB-488B-816C-BC926CF3E0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F3B07E9-DAE7-4207-AEB0-2C5AFE78D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62112DE-F303-4BC4-B9D3-F99EBFD1A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AEE74DB-91CA-4FBA-9AF6-D21F7B2E4B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2DB4498-3300-4449-8C70-9D736483A3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542C0C8-CAC8-4BA1-B35F-E5F313B3BB6B}"/>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8" name="Footer Placeholder 7">
            <a:extLst>
              <a:ext uri="{FF2B5EF4-FFF2-40B4-BE49-F238E27FC236}">
                <a16:creationId xmlns:a16="http://schemas.microsoft.com/office/drawing/2014/main" xmlns="" id="{96E14DEC-E7CA-4F5C-AB24-9743617B7E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6EEB7AD-8057-4F4A-80AB-041E253B4F2A}"/>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140150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530898-2BA0-40D0-BAB4-16AF9C1A5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876D511-733E-434B-AF12-8F31AAAE191C}"/>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4" name="Footer Placeholder 3">
            <a:extLst>
              <a:ext uri="{FF2B5EF4-FFF2-40B4-BE49-F238E27FC236}">
                <a16:creationId xmlns:a16="http://schemas.microsoft.com/office/drawing/2014/main" xmlns="" id="{E5C34B01-32EF-4508-B705-00B0C13074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5D3A624-CCE1-4F47-B9A2-D2AF38DB9875}"/>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19502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F881BA7-BE09-4D66-8046-CF29AE3373D6}"/>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3" name="Footer Placeholder 2">
            <a:extLst>
              <a:ext uri="{FF2B5EF4-FFF2-40B4-BE49-F238E27FC236}">
                <a16:creationId xmlns:a16="http://schemas.microsoft.com/office/drawing/2014/main" xmlns="" id="{4957E8C6-77A6-4B53-B5A8-5EC0430D88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F4F0006-4309-42E3-808D-D49C2A766DBE}"/>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3817683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F57BA-75E2-4EAE-A391-5535BEE6E8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8F975D1-C19E-4FCA-A49D-99C164FE5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DB5FDE-708C-4EBA-A475-181E6406F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227019C-BE71-4B3B-AD34-CEE8D2850594}"/>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6" name="Footer Placeholder 5">
            <a:extLst>
              <a:ext uri="{FF2B5EF4-FFF2-40B4-BE49-F238E27FC236}">
                <a16:creationId xmlns:a16="http://schemas.microsoft.com/office/drawing/2014/main" xmlns="" id="{4036654F-4875-4F1C-8ED7-7D0411082C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97AC264-3D23-4FBE-97C5-CE88438F51B4}"/>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13325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4A0F0-22FD-4C15-B318-715DC75863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0BDAC18-4A14-457E-9EF4-99DCCB4C7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B9D50FB-BA27-4B34-9F15-125E645A7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0357E17-33B4-4BC8-9363-AB62B9CEA926}"/>
              </a:ext>
            </a:extLst>
          </p:cNvPr>
          <p:cNvSpPr>
            <a:spLocks noGrp="1"/>
          </p:cNvSpPr>
          <p:nvPr>
            <p:ph type="dt" sz="half" idx="10"/>
          </p:nvPr>
        </p:nvSpPr>
        <p:spPr/>
        <p:txBody>
          <a:bodyPr/>
          <a:lstStyle/>
          <a:p>
            <a:fld id="{AC15E30B-7FF9-4F9D-9122-579DB8E760C2}" type="datetimeFigureOut">
              <a:rPr lang="en-US" smtClean="0"/>
              <a:t>4/1/2023</a:t>
            </a:fld>
            <a:endParaRPr lang="en-US"/>
          </a:p>
        </p:txBody>
      </p:sp>
      <p:sp>
        <p:nvSpPr>
          <p:cNvPr id="6" name="Footer Placeholder 5">
            <a:extLst>
              <a:ext uri="{FF2B5EF4-FFF2-40B4-BE49-F238E27FC236}">
                <a16:creationId xmlns:a16="http://schemas.microsoft.com/office/drawing/2014/main" xmlns="" id="{01F96642-5367-49F0-9045-ED05597363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3D62648-783C-4FC2-9121-A49733F73AB0}"/>
              </a:ext>
            </a:extLst>
          </p:cNvPr>
          <p:cNvSpPr>
            <a:spLocks noGrp="1"/>
          </p:cNvSpPr>
          <p:nvPr>
            <p:ph type="sldNum" sz="quarter" idx="12"/>
          </p:nvPr>
        </p:nvSpPr>
        <p:spPr/>
        <p:txBody>
          <a:bodyPr/>
          <a:lstStyle/>
          <a:p>
            <a:fld id="{C6443DD1-F6A9-4371-AB86-E828D3BCFCF6}" type="slidenum">
              <a:rPr lang="en-US" smtClean="0"/>
              <a:t>‹#›</a:t>
            </a:fld>
            <a:endParaRPr lang="en-US"/>
          </a:p>
        </p:txBody>
      </p:sp>
    </p:spTree>
    <p:extLst>
      <p:ext uri="{BB962C8B-B14F-4D97-AF65-F5344CB8AC3E}">
        <p14:creationId xmlns:p14="http://schemas.microsoft.com/office/powerpoint/2010/main" val="260897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E64BA5F-C598-46E1-AEFB-9E7B827707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6C61CF8-33A5-4EDA-B3DD-AC356AE18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60357C8-D57E-4A2C-8A12-6236BC957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5E30B-7FF9-4F9D-9122-579DB8E760C2}" type="datetimeFigureOut">
              <a:rPr lang="en-US" smtClean="0"/>
              <a:t>4/1/2023</a:t>
            </a:fld>
            <a:endParaRPr lang="en-US"/>
          </a:p>
        </p:txBody>
      </p:sp>
      <p:sp>
        <p:nvSpPr>
          <p:cNvPr id="5" name="Footer Placeholder 4">
            <a:extLst>
              <a:ext uri="{FF2B5EF4-FFF2-40B4-BE49-F238E27FC236}">
                <a16:creationId xmlns:a16="http://schemas.microsoft.com/office/drawing/2014/main" xmlns="" id="{7974D732-870E-46B3-A2B4-BC3CA28A1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095DEF98-34F2-4A8E-A0BD-582AD0502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443DD1-F6A9-4371-AB86-E828D3BCFCF6}" type="slidenum">
              <a:rPr lang="en-US" smtClean="0"/>
              <a:t>‹#›</a:t>
            </a:fld>
            <a:endParaRPr lang="en-US"/>
          </a:p>
        </p:txBody>
      </p:sp>
    </p:spTree>
    <p:extLst>
      <p:ext uri="{BB962C8B-B14F-4D97-AF65-F5344CB8AC3E}">
        <p14:creationId xmlns:p14="http://schemas.microsoft.com/office/powerpoint/2010/main" val="3613370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electronics-tutorials.ws/waveforms/555_timer.html" TargetMode="External"/><Relationship Id="rId2" Type="http://schemas.openxmlformats.org/officeDocument/2006/relationships/hyperlink" Target="https://www.electronics-tutorials.ws/waveforms/555_oscillator.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D6D06-5878-4359-BF67-35E00F8C2C5B}"/>
              </a:ext>
            </a:extLst>
          </p:cNvPr>
          <p:cNvSpPr>
            <a:spLocks noGrp="1"/>
          </p:cNvSpPr>
          <p:nvPr>
            <p:ph type="ctrTitle"/>
          </p:nvPr>
        </p:nvSpPr>
        <p:spPr>
          <a:xfrm>
            <a:off x="1524000" y="1127919"/>
            <a:ext cx="9144000" cy="2387600"/>
          </a:xfrm>
        </p:spPr>
        <p:txBody>
          <a:bodyPr/>
          <a:lstStyle/>
          <a:p>
            <a:r>
              <a:rPr lang="en-US" b="1" dirty="0">
                <a:solidFill>
                  <a:schemeClr val="accent2"/>
                </a:solidFill>
              </a:rPr>
              <a:t>Timer Day</a:t>
            </a:r>
            <a:br>
              <a:rPr lang="en-US" b="1" dirty="0">
                <a:solidFill>
                  <a:schemeClr val="accent2"/>
                </a:solidFill>
              </a:rPr>
            </a:br>
            <a:r>
              <a:rPr lang="en-US" b="1" dirty="0">
                <a:solidFill>
                  <a:schemeClr val="accent2"/>
                </a:solidFill>
              </a:rPr>
              <a:t>(IC555)</a:t>
            </a:r>
          </a:p>
        </p:txBody>
      </p:sp>
      <p:sp>
        <p:nvSpPr>
          <p:cNvPr id="3" name="Subtitle 2">
            <a:extLst>
              <a:ext uri="{FF2B5EF4-FFF2-40B4-BE49-F238E27FC236}">
                <a16:creationId xmlns:a16="http://schemas.microsoft.com/office/drawing/2014/main" xmlns="" id="{86EB3DA3-CEEE-41BC-A956-DEA13E03C7A4}"/>
              </a:ext>
            </a:extLst>
          </p:cNvPr>
          <p:cNvSpPr>
            <a:spLocks noGrp="1"/>
          </p:cNvSpPr>
          <p:nvPr>
            <p:ph type="subTitle" idx="1"/>
          </p:nvPr>
        </p:nvSpPr>
        <p:spPr>
          <a:xfrm>
            <a:off x="1317523" y="5989638"/>
            <a:ext cx="9144000" cy="512762"/>
          </a:xfrm>
        </p:spPr>
        <p:txBody>
          <a:bodyPr/>
          <a:lstStyle/>
          <a:p>
            <a:r>
              <a:rPr lang="en-US" dirty="0"/>
              <a:t>Dr. Mitesh Solanki</a:t>
            </a:r>
          </a:p>
        </p:txBody>
      </p:sp>
      <p:pic>
        <p:nvPicPr>
          <p:cNvPr id="4" name="Picture 2" descr="Working of 555 timer IC explained » 555 timer IC » Hackatronic »">
            <a:extLst>
              <a:ext uri="{FF2B5EF4-FFF2-40B4-BE49-F238E27FC236}">
                <a16:creationId xmlns:a16="http://schemas.microsoft.com/office/drawing/2014/main" xmlns="" id="{3879D913-184B-4F8F-9A7C-5B21C3A06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045" y="44168"/>
            <a:ext cx="3460955" cy="3052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586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6DF33D-A630-4629-B468-6FAE164E1C20}"/>
              </a:ext>
            </a:extLst>
          </p:cNvPr>
          <p:cNvSpPr>
            <a:spLocks noGrp="1"/>
          </p:cNvSpPr>
          <p:nvPr>
            <p:ph idx="1"/>
          </p:nvPr>
        </p:nvSpPr>
        <p:spPr>
          <a:xfrm>
            <a:off x="226142" y="1157747"/>
            <a:ext cx="11739716" cy="4542505"/>
          </a:xfrm>
        </p:spPr>
        <p:txBody>
          <a:bodyPr>
            <a:norm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Pin 7 : Discharge Terminal:</a:t>
            </a:r>
            <a:r>
              <a:rPr lang="en-US" sz="2600" dirty="0">
                <a:latin typeface="Times New Roman" panose="02020603050405020304" pitchFamily="18" charset="0"/>
                <a:cs typeface="Times New Roman" panose="02020603050405020304" pitchFamily="18" charset="0"/>
              </a:rPr>
              <a:t> The discharge pin is connected directly to the Collector of an internal NPN transistor which is used to “discharge” the timing capacitor to ground when the output at pin 3 switches “LOW”.</a:t>
            </a:r>
          </a:p>
          <a:p>
            <a:pPr algn="just">
              <a:lnSpc>
                <a:spcPct val="150000"/>
              </a:lnSpc>
            </a:pPr>
            <a:r>
              <a:rPr lang="en-US" sz="2600" b="1" dirty="0">
                <a:latin typeface="Times New Roman" panose="02020603050405020304" pitchFamily="18" charset="0"/>
                <a:cs typeface="Times New Roman" panose="02020603050405020304" pitchFamily="18" charset="0"/>
              </a:rPr>
              <a:t>Pin 8: Supply Terminal: </a:t>
            </a:r>
            <a:r>
              <a:rPr lang="en-US" sz="2600" dirty="0">
                <a:latin typeface="Times New Roman" panose="02020603050405020304" pitchFamily="18" charset="0"/>
                <a:cs typeface="Times New Roman" panose="02020603050405020304" pitchFamily="18" charset="0"/>
              </a:rPr>
              <a:t>This is the power supply pin and for general purpose TTL 555 timers is between 4.5V and 15V.</a:t>
            </a:r>
          </a:p>
        </p:txBody>
      </p:sp>
    </p:spTree>
    <p:extLst>
      <p:ext uri="{BB962C8B-B14F-4D97-AF65-F5344CB8AC3E}">
        <p14:creationId xmlns:p14="http://schemas.microsoft.com/office/powerpoint/2010/main" val="539965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5F03F-ED07-4054-865F-30D92D21CEF3}"/>
              </a:ext>
            </a:extLst>
          </p:cNvPr>
          <p:cNvSpPr>
            <a:spLocks noGrp="1"/>
          </p:cNvSpPr>
          <p:nvPr>
            <p:ph type="title"/>
          </p:nvPr>
        </p:nvSpPr>
        <p:spPr>
          <a:xfrm>
            <a:off x="204019" y="291384"/>
            <a:ext cx="10515600" cy="519778"/>
          </a:xfrm>
        </p:spPr>
        <p:txBody>
          <a:bodyPr>
            <a:normAutofit fontScale="90000"/>
          </a:bodyPr>
          <a:lstStyle/>
          <a:p>
            <a:r>
              <a:rPr lang="en-US" b="1" dirty="0"/>
              <a:t>Working Principle</a:t>
            </a:r>
            <a:endParaRPr lang="en-US" dirty="0"/>
          </a:p>
        </p:txBody>
      </p:sp>
      <p:sp>
        <p:nvSpPr>
          <p:cNvPr id="3" name="Content Placeholder 2">
            <a:extLst>
              <a:ext uri="{FF2B5EF4-FFF2-40B4-BE49-F238E27FC236}">
                <a16:creationId xmlns:a16="http://schemas.microsoft.com/office/drawing/2014/main" xmlns="" id="{977F2D3E-5B15-4E08-87FE-D28A8626C368}"/>
              </a:ext>
            </a:extLst>
          </p:cNvPr>
          <p:cNvSpPr>
            <a:spLocks noGrp="1"/>
          </p:cNvSpPr>
          <p:nvPr>
            <p:ph idx="1"/>
          </p:nvPr>
        </p:nvSpPr>
        <p:spPr>
          <a:xfrm>
            <a:off x="217538" y="1085312"/>
            <a:ext cx="11756923" cy="5481304"/>
          </a:xfrm>
        </p:spPr>
        <p:txBody>
          <a:bodyPr>
            <a:normAutofit fontScale="77500" lnSpcReduction="20000"/>
          </a:bodyPr>
          <a:lstStyle/>
          <a:p>
            <a:pPr algn="just">
              <a:lnSpc>
                <a:spcPct val="160000"/>
              </a:lnSpc>
            </a:pPr>
            <a:r>
              <a:rPr lang="en-US" dirty="0">
                <a:latin typeface="Times New Roman" panose="02020603050405020304" pitchFamily="18" charset="0"/>
                <a:cs typeface="Times New Roman" panose="02020603050405020304" pitchFamily="18" charset="0"/>
              </a:rPr>
              <a:t>The internal resistors act as a voltage divider network, providing (2/3)</a:t>
            </a:r>
            <a:r>
              <a:rPr lang="en-US" dirty="0" err="1">
                <a:latin typeface="Times New Roman" panose="02020603050405020304" pitchFamily="18" charset="0"/>
                <a:cs typeface="Times New Roman" panose="02020603050405020304" pitchFamily="18" charset="0"/>
              </a:rPr>
              <a:t>Vcc</a:t>
            </a:r>
            <a:r>
              <a:rPr lang="en-US" dirty="0">
                <a:latin typeface="Times New Roman" panose="02020603050405020304" pitchFamily="18" charset="0"/>
                <a:cs typeface="Times New Roman" panose="02020603050405020304" pitchFamily="18" charset="0"/>
              </a:rPr>
              <a:t> at the non-inverting terminal of the upper comparator and (1/3)</a:t>
            </a:r>
            <a:r>
              <a:rPr lang="en-US" dirty="0" err="1">
                <a:latin typeface="Times New Roman" panose="02020603050405020304" pitchFamily="18" charset="0"/>
                <a:cs typeface="Times New Roman" panose="02020603050405020304" pitchFamily="18" charset="0"/>
              </a:rPr>
              <a:t>Vcc</a:t>
            </a:r>
            <a:r>
              <a:rPr lang="en-US" dirty="0">
                <a:latin typeface="Times New Roman" panose="02020603050405020304" pitchFamily="18" charset="0"/>
                <a:cs typeface="Times New Roman" panose="02020603050405020304" pitchFamily="18" charset="0"/>
              </a:rPr>
              <a:t> at the inverting terminal of the lower comparator. </a:t>
            </a:r>
          </a:p>
          <a:p>
            <a:pPr algn="just">
              <a:lnSpc>
                <a:spcPct val="160000"/>
              </a:lnSpc>
            </a:pPr>
            <a:r>
              <a:rPr lang="en-US" dirty="0">
                <a:latin typeface="Times New Roman" panose="02020603050405020304" pitchFamily="18" charset="0"/>
                <a:cs typeface="Times New Roman" panose="02020603050405020304" pitchFamily="18" charset="0"/>
              </a:rPr>
              <a:t>In most applications, the control input is not used, so that the control voltage equals +(2/3) V</a:t>
            </a:r>
            <a:r>
              <a:rPr lang="en-US" baseline="-25000" dirty="0">
                <a:latin typeface="Times New Roman" panose="02020603050405020304" pitchFamily="18" charset="0"/>
                <a:cs typeface="Times New Roman" panose="02020603050405020304" pitchFamily="18" charset="0"/>
              </a:rPr>
              <a:t>CC</a:t>
            </a:r>
            <a:r>
              <a:rPr lang="en-US" dirty="0">
                <a:latin typeface="Times New Roman" panose="02020603050405020304" pitchFamily="18" charset="0"/>
                <a:cs typeface="Times New Roman" panose="02020603050405020304" pitchFamily="18" charset="0"/>
              </a:rPr>
              <a:t>.</a:t>
            </a:r>
          </a:p>
          <a:p>
            <a:pPr algn="just">
              <a:lnSpc>
                <a:spcPct val="160000"/>
              </a:lnSpc>
            </a:pPr>
            <a:r>
              <a:rPr lang="en-US" dirty="0">
                <a:latin typeface="Times New Roman" panose="02020603050405020304" pitchFamily="18" charset="0"/>
                <a:cs typeface="Times New Roman" panose="02020603050405020304" pitchFamily="18" charset="0"/>
              </a:rPr>
              <a:t>Upper comparator has a threshold input (pin 6) and a control input (pin 5).</a:t>
            </a:r>
          </a:p>
          <a:p>
            <a:pPr algn="just">
              <a:lnSpc>
                <a:spcPct val="160000"/>
              </a:lnSpc>
            </a:pPr>
            <a:r>
              <a:rPr lang="en-US" dirty="0">
                <a:latin typeface="Times New Roman" panose="02020603050405020304" pitchFamily="18" charset="0"/>
                <a:cs typeface="Times New Roman" panose="02020603050405020304" pitchFamily="18" charset="0"/>
              </a:rPr>
              <a:t>Output of the upper comparator is applied to set (S) input of the flip-flop. </a:t>
            </a:r>
          </a:p>
          <a:p>
            <a:pPr algn="just">
              <a:lnSpc>
                <a:spcPct val="160000"/>
              </a:lnSpc>
            </a:pPr>
            <a:r>
              <a:rPr lang="en-US" dirty="0">
                <a:latin typeface="Times New Roman" panose="02020603050405020304" pitchFamily="18" charset="0"/>
                <a:cs typeface="Times New Roman" panose="02020603050405020304" pitchFamily="18" charset="0"/>
              </a:rPr>
              <a:t>Whenever the threshold voltage exceeds the control voltage, the upper comparator will set the flip-flop and its output is high</a:t>
            </a:r>
            <a:r>
              <a:rPr lang="en-US" i="1" dirty="0">
                <a:latin typeface="Times New Roman" panose="02020603050405020304" pitchFamily="18" charset="0"/>
                <a:cs typeface="Times New Roman" panose="02020603050405020304" pitchFamily="18" charset="0"/>
              </a:rPr>
              <a:t>.</a:t>
            </a:r>
          </a:p>
          <a:p>
            <a:pPr algn="just">
              <a:lnSpc>
                <a:spcPct val="160000"/>
              </a:lnSpc>
            </a:pPr>
            <a:r>
              <a:rPr lang="en-US"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high output from the flip-flop when given to the base of the discharge transistor saturates it and thus discharges the transistor that is connected externally to the discharge pin 7. </a:t>
            </a:r>
          </a:p>
        </p:txBody>
      </p:sp>
    </p:spTree>
    <p:extLst>
      <p:ext uri="{BB962C8B-B14F-4D97-AF65-F5344CB8AC3E}">
        <p14:creationId xmlns:p14="http://schemas.microsoft.com/office/powerpoint/2010/main" val="408813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F01B685-914D-4CC5-ABDA-EBC6967F9277}"/>
              </a:ext>
            </a:extLst>
          </p:cNvPr>
          <p:cNvSpPr>
            <a:spLocks noGrp="1"/>
          </p:cNvSpPr>
          <p:nvPr>
            <p:ph idx="1"/>
          </p:nvPr>
        </p:nvSpPr>
        <p:spPr>
          <a:xfrm>
            <a:off x="132735" y="294968"/>
            <a:ext cx="11872452" cy="6386051"/>
          </a:xfrm>
        </p:spPr>
        <p:txBody>
          <a:bodyPr>
            <a:normAutofit fontScale="85000" lnSpcReduction="20000"/>
          </a:bodyPr>
          <a:lstStyle/>
          <a:p>
            <a:pPr algn="just">
              <a:lnSpc>
                <a:spcPct val="150000"/>
              </a:lnSpc>
            </a:pPr>
            <a:r>
              <a:rPr lang="en-US" sz="2600" dirty="0">
                <a:latin typeface="Times New Roman" panose="02020603050405020304" pitchFamily="18" charset="0"/>
                <a:cs typeface="Times New Roman" panose="02020603050405020304" pitchFamily="18" charset="0"/>
              </a:rPr>
              <a:t>The complementary signal out of the flip-flop goes to pin 3, the output. The output available at pin 3 is low</a:t>
            </a:r>
            <a:r>
              <a:rPr lang="en-US" sz="2600" i="1" dirty="0">
                <a:latin typeface="Times New Roman" panose="02020603050405020304" pitchFamily="18" charset="0"/>
                <a:cs typeface="Times New Roman" panose="02020603050405020304" pitchFamily="18" charset="0"/>
              </a:rPr>
              <a:t>. </a:t>
            </a:r>
          </a:p>
          <a:p>
            <a:pPr algn="just">
              <a:lnSpc>
                <a:spcPct val="150000"/>
              </a:lnSpc>
            </a:pPr>
            <a:r>
              <a:rPr lang="en-US" sz="2600" dirty="0">
                <a:latin typeface="Times New Roman" panose="02020603050405020304" pitchFamily="18" charset="0"/>
                <a:cs typeface="Times New Roman" panose="02020603050405020304" pitchFamily="18" charset="0"/>
              </a:rPr>
              <a:t>These conditions will prevail until lower comparator triggers the flip-flop. </a:t>
            </a:r>
          </a:p>
          <a:p>
            <a:pPr algn="just">
              <a:lnSpc>
                <a:spcPct val="150000"/>
              </a:lnSpc>
            </a:pPr>
            <a:r>
              <a:rPr lang="en-US" sz="2600" dirty="0">
                <a:latin typeface="Times New Roman" panose="02020603050405020304" pitchFamily="18" charset="0"/>
                <a:cs typeface="Times New Roman" panose="02020603050405020304" pitchFamily="18" charset="0"/>
              </a:rPr>
              <a:t>Even if the voltage at the threshold input falls below (2/3) V</a:t>
            </a:r>
            <a:r>
              <a:rPr lang="en-US" sz="2600" baseline="-25000" dirty="0">
                <a:latin typeface="Times New Roman" panose="02020603050405020304" pitchFamily="18" charset="0"/>
                <a:cs typeface="Times New Roman" panose="02020603050405020304" pitchFamily="18" charset="0"/>
              </a:rPr>
              <a:t>CC</a:t>
            </a:r>
            <a:r>
              <a:rPr lang="en-US" sz="2600" dirty="0">
                <a:latin typeface="Times New Roman" panose="02020603050405020304" pitchFamily="18" charset="0"/>
                <a:cs typeface="Times New Roman" panose="02020603050405020304" pitchFamily="18" charset="0"/>
              </a:rPr>
              <a:t>, that is upper comparator cannot cause the flip-flop to change again.</a:t>
            </a:r>
          </a:p>
          <a:p>
            <a:pPr algn="just">
              <a:lnSpc>
                <a:spcPct val="150000"/>
              </a:lnSpc>
            </a:pPr>
            <a:r>
              <a:rPr lang="en-US" sz="2600" dirty="0">
                <a:latin typeface="Times New Roman" panose="02020603050405020304" pitchFamily="18" charset="0"/>
                <a:cs typeface="Times New Roman" panose="02020603050405020304" pitchFamily="18" charset="0"/>
              </a:rPr>
              <a:t>It means that the upper comparator can only force the flip-flop’s output high.</a:t>
            </a:r>
          </a:p>
          <a:p>
            <a:pPr algn="just">
              <a:lnSpc>
                <a:spcPct val="150000"/>
              </a:lnSpc>
            </a:pPr>
            <a:r>
              <a:rPr lang="en-US" sz="2600" dirty="0">
                <a:latin typeface="Times New Roman" panose="02020603050405020304" pitchFamily="18" charset="0"/>
                <a:cs typeface="Times New Roman" panose="02020603050405020304" pitchFamily="18" charset="0"/>
              </a:rPr>
              <a:t>To change the output of flip-flop to low</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voltage at the trigger input must fall below + (1/3) </a:t>
            </a:r>
            <a:r>
              <a:rPr lang="en-US" sz="2600" dirty="0" err="1">
                <a:latin typeface="Times New Roman" panose="02020603050405020304" pitchFamily="18" charset="0"/>
                <a:cs typeface="Times New Roman" panose="02020603050405020304" pitchFamily="18" charset="0"/>
              </a:rPr>
              <a:t>Vcc</a:t>
            </a:r>
            <a:r>
              <a:rPr lang="en-US" sz="2600" dirty="0">
                <a:latin typeface="Times New Roman" panose="02020603050405020304" pitchFamily="18" charset="0"/>
                <a:cs typeface="Times New Roman" panose="02020603050405020304" pitchFamily="18" charset="0"/>
              </a:rPr>
              <a:t>. </a:t>
            </a:r>
          </a:p>
          <a:p>
            <a:pPr algn="just">
              <a:lnSpc>
                <a:spcPct val="150000"/>
              </a:lnSpc>
            </a:pPr>
            <a:r>
              <a:rPr lang="en-US" sz="2600" dirty="0">
                <a:latin typeface="Times New Roman" panose="02020603050405020304" pitchFamily="18" charset="0"/>
                <a:cs typeface="Times New Roman" panose="02020603050405020304" pitchFamily="18" charset="0"/>
              </a:rPr>
              <a:t>When this occurs, lower comparator triggers the flip-flop, forcing its output low</a:t>
            </a:r>
            <a:r>
              <a:rPr lang="en-US" sz="2600" i="1" dirty="0">
                <a:latin typeface="Times New Roman" panose="02020603050405020304" pitchFamily="18" charset="0"/>
                <a:cs typeface="Times New Roman" panose="02020603050405020304" pitchFamily="18" charset="0"/>
              </a:rPr>
              <a:t>.</a:t>
            </a:r>
          </a:p>
          <a:p>
            <a:pPr algn="just">
              <a:lnSpc>
                <a:spcPct val="150000"/>
              </a:lnSpc>
            </a:pPr>
            <a:r>
              <a:rPr lang="en-US" sz="2600" dirty="0">
                <a:latin typeface="Times New Roman" panose="02020603050405020304" pitchFamily="18" charset="0"/>
                <a:cs typeface="Times New Roman" panose="02020603050405020304" pitchFamily="18" charset="0"/>
              </a:rPr>
              <a:t>The low output from the flip-flop turns the discharge transistor off and forces the power amplifier to output a high. </a:t>
            </a:r>
          </a:p>
          <a:p>
            <a:pPr algn="just">
              <a:lnSpc>
                <a:spcPct val="150000"/>
              </a:lnSpc>
            </a:pPr>
            <a:r>
              <a:rPr lang="en-US" sz="2600" dirty="0">
                <a:latin typeface="Times New Roman" panose="02020603050405020304" pitchFamily="18" charset="0"/>
                <a:cs typeface="Times New Roman" panose="02020603050405020304" pitchFamily="18" charset="0"/>
              </a:rPr>
              <a:t>These conditions will continue independent of the voltage on the trigger input. Lower comparator can only cause the flip-flop to output low.</a:t>
            </a:r>
          </a:p>
        </p:txBody>
      </p:sp>
    </p:spTree>
    <p:extLst>
      <p:ext uri="{BB962C8B-B14F-4D97-AF65-F5344CB8AC3E}">
        <p14:creationId xmlns:p14="http://schemas.microsoft.com/office/powerpoint/2010/main" val="252115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A4C02-7552-49EE-A20E-E13FE54E718C}"/>
              </a:ext>
            </a:extLst>
          </p:cNvPr>
          <p:cNvSpPr>
            <a:spLocks noGrp="1"/>
          </p:cNvSpPr>
          <p:nvPr>
            <p:ph type="title"/>
          </p:nvPr>
        </p:nvSpPr>
        <p:spPr>
          <a:xfrm>
            <a:off x="324464" y="217641"/>
            <a:ext cx="10515600" cy="608269"/>
          </a:xfrm>
        </p:spPr>
        <p:txBody>
          <a:bodyPr>
            <a:normAutofit fontScale="90000"/>
          </a:bodyPr>
          <a:lstStyle/>
          <a:p>
            <a:r>
              <a:rPr lang="en-US" dirty="0"/>
              <a:t>Application</a:t>
            </a:r>
          </a:p>
        </p:txBody>
      </p:sp>
      <p:sp>
        <p:nvSpPr>
          <p:cNvPr id="3" name="Content Placeholder 2">
            <a:extLst>
              <a:ext uri="{FF2B5EF4-FFF2-40B4-BE49-F238E27FC236}">
                <a16:creationId xmlns:a16="http://schemas.microsoft.com/office/drawing/2014/main" xmlns="" id="{76983021-6ED3-4323-8B06-1420C3238DE9}"/>
              </a:ext>
            </a:extLst>
          </p:cNvPr>
          <p:cNvSpPr>
            <a:spLocks noGrp="1"/>
          </p:cNvSpPr>
          <p:nvPr>
            <p:ph idx="1"/>
          </p:nvPr>
        </p:nvSpPr>
        <p:spPr>
          <a:xfrm>
            <a:off x="324464" y="1368425"/>
            <a:ext cx="11562735" cy="5124450"/>
          </a:xfrm>
        </p:spPr>
        <p:txBody>
          <a:bodyPr>
            <a:normAutofit/>
          </a:bodyPr>
          <a:lstStyle/>
          <a:p>
            <a:pPr algn="just">
              <a:lnSpc>
                <a:spcPct val="150000"/>
              </a:lnSpc>
            </a:pPr>
            <a:r>
              <a:rPr lang="en-US" sz="2600" dirty="0">
                <a:latin typeface="Times New Roman" panose="02020603050405020304" pitchFamily="18" charset="0"/>
                <a:cs typeface="Times New Roman" panose="02020603050405020304" pitchFamily="18" charset="0"/>
              </a:rPr>
              <a:t>These ICs are most extensively used in electronic industry as they are versatile, compact, cheap and highly reliable.</a:t>
            </a:r>
          </a:p>
          <a:p>
            <a:pPr algn="just">
              <a:lnSpc>
                <a:spcPct val="150000"/>
              </a:lnSpc>
            </a:pPr>
            <a:r>
              <a:rPr lang="en-US" sz="2600" dirty="0">
                <a:latin typeface="Times New Roman" panose="02020603050405020304" pitchFamily="18" charset="0"/>
                <a:cs typeface="Times New Roman" panose="02020603050405020304" pitchFamily="18" charset="0"/>
              </a:rPr>
              <a:t>Further, these devices are seen to be used for a wide variety of applications wherein they act as oscillators (</a:t>
            </a:r>
            <a:r>
              <a:rPr lang="en-US" sz="2600" dirty="0" err="1">
                <a:latin typeface="Times New Roman" panose="02020603050405020304" pitchFamily="18" charset="0"/>
                <a:cs typeface="Times New Roman" panose="02020603050405020304" pitchFamily="18" charset="0"/>
              </a:rPr>
              <a:t>astable</a:t>
            </a:r>
            <a:r>
              <a:rPr lang="en-US" sz="2600" dirty="0">
                <a:latin typeface="Times New Roman" panose="02020603050405020304" pitchFamily="18" charset="0"/>
                <a:cs typeface="Times New Roman" panose="02020603050405020304" pitchFamily="18" charset="0"/>
              </a:rPr>
              <a:t> or monostable or </a:t>
            </a:r>
            <a:r>
              <a:rPr lang="en-US" sz="2600" dirty="0" err="1">
                <a:latin typeface="Times New Roman" panose="02020603050405020304" pitchFamily="18" charset="0"/>
                <a:cs typeface="Times New Roman" panose="02020603050405020304" pitchFamily="18" charset="0"/>
              </a:rPr>
              <a:t>bistable</a:t>
            </a:r>
            <a:r>
              <a:rPr lang="en-US" sz="2600" dirty="0">
                <a:latin typeface="Times New Roman" panose="02020603050405020304" pitchFamily="18" charset="0"/>
                <a:cs typeface="Times New Roman" panose="02020603050405020304" pitchFamily="18" charset="0"/>
              </a:rPr>
              <a:t>), one-shot or delay timers, pulse generators, LED or lamp flashers, alarm or tone generators, frequency dividers, logic clocks, power suppliers, DC-DC converters, digital logic probes, analog frequency meters, tachometers, temperature measuring devices, control devices, voltage regulators, etc.</a:t>
            </a:r>
          </a:p>
        </p:txBody>
      </p:sp>
    </p:spTree>
    <p:extLst>
      <p:ext uri="{BB962C8B-B14F-4D97-AF65-F5344CB8AC3E}">
        <p14:creationId xmlns:p14="http://schemas.microsoft.com/office/powerpoint/2010/main" val="317838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BB7FD4-4682-4953-A0C3-3B65A6915F21}"/>
              </a:ext>
            </a:extLst>
          </p:cNvPr>
          <p:cNvSpPr>
            <a:spLocks noGrp="1"/>
          </p:cNvSpPr>
          <p:nvPr>
            <p:ph type="title"/>
          </p:nvPr>
        </p:nvSpPr>
        <p:spPr>
          <a:xfrm>
            <a:off x="189271" y="118806"/>
            <a:ext cx="10515600" cy="593520"/>
          </a:xfrm>
        </p:spPr>
        <p:txBody>
          <a:bodyPr>
            <a:normAutofit fontScale="90000"/>
          </a:bodyPr>
          <a:lstStyle/>
          <a:p>
            <a:r>
              <a:rPr lang="en-US" dirty="0"/>
              <a:t>Operating Modes</a:t>
            </a:r>
          </a:p>
        </p:txBody>
      </p:sp>
      <p:sp>
        <p:nvSpPr>
          <p:cNvPr id="3" name="Content Placeholder 2">
            <a:extLst>
              <a:ext uri="{FF2B5EF4-FFF2-40B4-BE49-F238E27FC236}">
                <a16:creationId xmlns:a16="http://schemas.microsoft.com/office/drawing/2014/main" xmlns="" id="{42302236-29C6-4879-BE80-F60991EFF75D}"/>
              </a:ext>
            </a:extLst>
          </p:cNvPr>
          <p:cNvSpPr>
            <a:spLocks noGrp="1"/>
          </p:cNvSpPr>
          <p:nvPr>
            <p:ph idx="1"/>
          </p:nvPr>
        </p:nvSpPr>
        <p:spPr>
          <a:xfrm>
            <a:off x="189271" y="899369"/>
            <a:ext cx="11813458" cy="5485863"/>
          </a:xfrm>
        </p:spPr>
        <p:txBody>
          <a:bodyPr>
            <a:normAutofit lnSpcReduction="10000"/>
          </a:bodyPr>
          <a:lstStyle/>
          <a:p>
            <a:pPr algn="just">
              <a:lnSpc>
                <a:spcPct val="150000"/>
              </a:lnSpc>
            </a:pPr>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555 Timer IC</a:t>
            </a:r>
            <a:r>
              <a:rPr lang="en-US" sz="2600" dirty="0">
                <a:latin typeface="Times New Roman" panose="02020603050405020304" pitchFamily="18" charset="0"/>
                <a:cs typeface="Times New Roman" panose="02020603050405020304" pitchFamily="18" charset="0"/>
              </a:rPr>
              <a:t> can be connected either in its Monostable mode thereby producing a precision timer of a fixed time duration, or in its </a:t>
            </a:r>
            <a:r>
              <a:rPr lang="en-US" sz="2600" dirty="0" err="1">
                <a:latin typeface="Times New Roman" panose="02020603050405020304" pitchFamily="18" charset="0"/>
                <a:cs typeface="Times New Roman" panose="02020603050405020304" pitchFamily="18" charset="0"/>
              </a:rPr>
              <a:t>Bistable</a:t>
            </a:r>
            <a:r>
              <a:rPr lang="en-US" sz="2600" dirty="0">
                <a:latin typeface="Times New Roman" panose="02020603050405020304" pitchFamily="18" charset="0"/>
                <a:cs typeface="Times New Roman" panose="02020603050405020304" pitchFamily="18" charset="0"/>
              </a:rPr>
              <a:t> mode to produce a flip-flop type switching action. But we can also connect the 555 timer IC in an </a:t>
            </a:r>
            <a:r>
              <a:rPr lang="en-US" sz="2600" dirty="0" err="1">
                <a:latin typeface="Times New Roman" panose="02020603050405020304" pitchFamily="18" charset="0"/>
                <a:cs typeface="Times New Roman" panose="02020603050405020304" pitchFamily="18" charset="0"/>
              </a:rPr>
              <a:t>Astable</a:t>
            </a:r>
            <a:r>
              <a:rPr lang="en-US" sz="2600" dirty="0">
                <a:latin typeface="Times New Roman" panose="02020603050405020304" pitchFamily="18" charset="0"/>
                <a:cs typeface="Times New Roman" panose="02020603050405020304" pitchFamily="18" charset="0"/>
              </a:rPr>
              <a:t> mode to produce a very stable </a:t>
            </a:r>
            <a:r>
              <a:rPr lang="en-US" sz="2600" b="1" dirty="0">
                <a:latin typeface="Times New Roman" panose="02020603050405020304" pitchFamily="18" charset="0"/>
                <a:cs typeface="Times New Roman" panose="02020603050405020304" pitchFamily="18" charset="0"/>
              </a:rPr>
              <a:t>555 Oscillator</a:t>
            </a:r>
            <a:r>
              <a:rPr lang="en-US" sz="2600" dirty="0">
                <a:latin typeface="Times New Roman" panose="02020603050405020304" pitchFamily="18" charset="0"/>
                <a:cs typeface="Times New Roman" panose="02020603050405020304" pitchFamily="18" charset="0"/>
              </a:rPr>
              <a:t> circuit for generating highly accurate free running waveforms whose output frequency can be adjusted by means of an externally connected RC tank circuit consisting of just two resistors and a capacitor.</a:t>
            </a:r>
          </a:p>
          <a:p>
            <a:pPr algn="just">
              <a:lnSpc>
                <a:spcPct val="150000"/>
              </a:lnSpc>
            </a:pPr>
            <a:r>
              <a:rPr lang="en-US" sz="2600" dirty="0">
                <a:latin typeface="Times New Roman" panose="02020603050405020304" pitchFamily="18" charset="0"/>
                <a:cs typeface="Times New Roman" panose="02020603050405020304" pitchFamily="18" charset="0"/>
              </a:rPr>
              <a:t>The 555 Oscillator is another type of relaxation oscillator for generating stabilized square wave output waveforms of either a fixed frequency of up to 500kHz or of varying duty cycles from 50 to 100%.</a:t>
            </a:r>
          </a:p>
        </p:txBody>
      </p:sp>
    </p:spTree>
    <p:extLst>
      <p:ext uri="{BB962C8B-B14F-4D97-AF65-F5344CB8AC3E}">
        <p14:creationId xmlns:p14="http://schemas.microsoft.com/office/powerpoint/2010/main" val="314979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0137C6-3A07-495F-99E1-7FA197A4F88A}"/>
              </a:ext>
            </a:extLst>
          </p:cNvPr>
          <p:cNvSpPr>
            <a:spLocks noGrp="1"/>
          </p:cNvSpPr>
          <p:nvPr>
            <p:ph type="title"/>
          </p:nvPr>
        </p:nvSpPr>
        <p:spPr>
          <a:xfrm>
            <a:off x="269158" y="276634"/>
            <a:ext cx="10515600" cy="696759"/>
          </a:xfrm>
        </p:spPr>
        <p:txBody>
          <a:bodyPr/>
          <a:lstStyle/>
          <a:p>
            <a:r>
              <a:rPr lang="en-US" dirty="0" err="1"/>
              <a:t>Astable</a:t>
            </a:r>
            <a:r>
              <a:rPr lang="en-US" dirty="0"/>
              <a:t> Mode</a:t>
            </a:r>
          </a:p>
        </p:txBody>
      </p:sp>
      <p:sp>
        <p:nvSpPr>
          <p:cNvPr id="3" name="Content Placeholder 2">
            <a:extLst>
              <a:ext uri="{FF2B5EF4-FFF2-40B4-BE49-F238E27FC236}">
                <a16:creationId xmlns:a16="http://schemas.microsoft.com/office/drawing/2014/main" xmlns="" id="{373E7ADF-2CD6-4774-8BE5-E5AB303CC980}"/>
              </a:ext>
            </a:extLst>
          </p:cNvPr>
          <p:cNvSpPr>
            <a:spLocks noGrp="1"/>
          </p:cNvSpPr>
          <p:nvPr>
            <p:ph idx="1"/>
          </p:nvPr>
        </p:nvSpPr>
        <p:spPr>
          <a:xfrm>
            <a:off x="165919" y="1174495"/>
            <a:ext cx="11765526" cy="5200394"/>
          </a:xfrm>
        </p:spPr>
        <p:txBody>
          <a:bodyPr>
            <a:normAutofit fontScale="92500"/>
          </a:bodyPr>
          <a:lstStyle/>
          <a:p>
            <a:pPr algn="just">
              <a:lnSpc>
                <a:spcPct val="150000"/>
              </a:lnSpc>
            </a:pPr>
            <a:r>
              <a:rPr lang="en-US" sz="2600" dirty="0">
                <a:latin typeface="Times New Roman" panose="02020603050405020304" pitchFamily="18" charset="0"/>
                <a:cs typeface="Times New Roman" panose="02020603050405020304" pitchFamily="18" charset="0"/>
              </a:rPr>
              <a:t>In order to get the 555 Oscillator to operate as an </a:t>
            </a:r>
            <a:r>
              <a:rPr lang="en-US" sz="2600" dirty="0" err="1">
                <a:latin typeface="Times New Roman" panose="02020603050405020304" pitchFamily="18" charset="0"/>
                <a:cs typeface="Times New Roman" panose="02020603050405020304" pitchFamily="18" charset="0"/>
              </a:rPr>
              <a:t>astable</a:t>
            </a:r>
            <a:r>
              <a:rPr lang="en-US" sz="2600" dirty="0">
                <a:latin typeface="Times New Roman" panose="02020603050405020304" pitchFamily="18" charset="0"/>
                <a:cs typeface="Times New Roman" panose="02020603050405020304" pitchFamily="18" charset="0"/>
              </a:rPr>
              <a:t> multivibrator it is necessary to continuously re-trigger the 555 IC after each and every timing cycle.</a:t>
            </a:r>
          </a:p>
          <a:p>
            <a:pPr algn="just">
              <a:lnSpc>
                <a:spcPct val="150000"/>
              </a:lnSpc>
            </a:pPr>
            <a:r>
              <a:rPr lang="en-US" sz="2600" dirty="0">
                <a:latin typeface="Times New Roman" panose="02020603050405020304" pitchFamily="18" charset="0"/>
                <a:cs typeface="Times New Roman" panose="02020603050405020304" pitchFamily="18" charset="0"/>
              </a:rPr>
              <a:t>This re-triggering is basically achieved by connecting the trigger input (pin 2) and the threshold input (pin 6) together, thereby allowing the device to act as an </a:t>
            </a:r>
            <a:r>
              <a:rPr lang="en-US" sz="2600" dirty="0" err="1">
                <a:latin typeface="Times New Roman" panose="02020603050405020304" pitchFamily="18" charset="0"/>
                <a:cs typeface="Times New Roman" panose="02020603050405020304" pitchFamily="18" charset="0"/>
              </a:rPr>
              <a:t>astable</a:t>
            </a:r>
            <a:r>
              <a:rPr lang="en-US" sz="2600" dirty="0">
                <a:latin typeface="Times New Roman" panose="02020603050405020304" pitchFamily="18" charset="0"/>
                <a:cs typeface="Times New Roman" panose="02020603050405020304" pitchFamily="18" charset="0"/>
              </a:rPr>
              <a:t> oscillator.</a:t>
            </a:r>
          </a:p>
          <a:p>
            <a:pPr algn="just">
              <a:lnSpc>
                <a:spcPct val="150000"/>
              </a:lnSpc>
            </a:pPr>
            <a:r>
              <a:rPr lang="en-US" sz="2600" dirty="0">
                <a:latin typeface="Times New Roman" panose="02020603050405020304" pitchFamily="18" charset="0"/>
                <a:cs typeface="Times New Roman" panose="02020603050405020304" pitchFamily="18" charset="0"/>
              </a:rPr>
              <a:t>Then the 555 Oscillator has no stable states as it continuously switches from one state to the other.</a:t>
            </a:r>
          </a:p>
          <a:p>
            <a:pPr algn="just">
              <a:lnSpc>
                <a:spcPct val="150000"/>
              </a:lnSpc>
            </a:pPr>
            <a:r>
              <a:rPr lang="en-US" sz="2600" dirty="0">
                <a:latin typeface="Times New Roman" panose="02020603050405020304" pitchFamily="18" charset="0"/>
                <a:cs typeface="Times New Roman" panose="02020603050405020304" pitchFamily="18" charset="0"/>
              </a:rPr>
              <a:t>Also the single timing resistor has been split into two separate resistors, R1 and R2 with their junction connected to the discharge input (pin 7) as shown below.</a:t>
            </a:r>
          </a:p>
        </p:txBody>
      </p:sp>
    </p:spTree>
    <p:extLst>
      <p:ext uri="{BB962C8B-B14F-4D97-AF65-F5344CB8AC3E}">
        <p14:creationId xmlns:p14="http://schemas.microsoft.com/office/powerpoint/2010/main" val="156068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40B312-2CAD-4C93-9A1E-420A00F74EE1}"/>
              </a:ext>
            </a:extLst>
          </p:cNvPr>
          <p:cNvSpPr>
            <a:spLocks noGrp="1"/>
          </p:cNvSpPr>
          <p:nvPr>
            <p:ph type="title"/>
          </p:nvPr>
        </p:nvSpPr>
        <p:spPr>
          <a:xfrm>
            <a:off x="218767" y="438868"/>
            <a:ext cx="10515600" cy="446036"/>
          </a:xfrm>
        </p:spPr>
        <p:txBody>
          <a:bodyPr>
            <a:normAutofit fontScale="90000"/>
          </a:bodyPr>
          <a:lstStyle/>
          <a:p>
            <a:r>
              <a:rPr lang="en-US" b="1" dirty="0"/>
              <a:t>Basic </a:t>
            </a:r>
            <a:r>
              <a:rPr lang="en-US" b="1" dirty="0" err="1"/>
              <a:t>Astable</a:t>
            </a:r>
            <a:r>
              <a:rPr lang="en-US" b="1" dirty="0"/>
              <a:t> 555 Oscillator Circuit</a:t>
            </a:r>
            <a:br>
              <a:rPr lang="en-US" b="1" dirty="0"/>
            </a:br>
            <a:endParaRPr lang="en-US" dirty="0"/>
          </a:p>
        </p:txBody>
      </p:sp>
      <p:pic>
        <p:nvPicPr>
          <p:cNvPr id="4" name="Picture 3">
            <a:extLst>
              <a:ext uri="{FF2B5EF4-FFF2-40B4-BE49-F238E27FC236}">
                <a16:creationId xmlns:a16="http://schemas.microsoft.com/office/drawing/2014/main" xmlns="" id="{52A01746-2148-453F-B00A-FC8619EE09E5}"/>
              </a:ext>
            </a:extLst>
          </p:cNvPr>
          <p:cNvPicPr>
            <a:picLocks noChangeAspect="1"/>
          </p:cNvPicPr>
          <p:nvPr/>
        </p:nvPicPr>
        <p:blipFill>
          <a:blip r:embed="rId2"/>
          <a:stretch>
            <a:fillRect/>
          </a:stretch>
        </p:blipFill>
        <p:spPr>
          <a:xfrm>
            <a:off x="1065267" y="884904"/>
            <a:ext cx="6150078" cy="5560142"/>
          </a:xfrm>
          <a:prstGeom prst="rect">
            <a:avLst/>
          </a:prstGeom>
        </p:spPr>
      </p:pic>
      <p:pic>
        <p:nvPicPr>
          <p:cNvPr id="5" name="Picture 4">
            <a:extLst>
              <a:ext uri="{FF2B5EF4-FFF2-40B4-BE49-F238E27FC236}">
                <a16:creationId xmlns:a16="http://schemas.microsoft.com/office/drawing/2014/main" xmlns="" id="{F12F95DC-3040-4D08-9589-B6319F0483CC}"/>
              </a:ext>
            </a:extLst>
          </p:cNvPr>
          <p:cNvPicPr>
            <a:picLocks noChangeAspect="1"/>
          </p:cNvPicPr>
          <p:nvPr/>
        </p:nvPicPr>
        <p:blipFill>
          <a:blip r:embed="rId3"/>
          <a:stretch>
            <a:fillRect/>
          </a:stretch>
        </p:blipFill>
        <p:spPr>
          <a:xfrm>
            <a:off x="6696381" y="1511171"/>
            <a:ext cx="5114617" cy="4181706"/>
          </a:xfrm>
          <a:prstGeom prst="rect">
            <a:avLst/>
          </a:prstGeom>
        </p:spPr>
      </p:pic>
    </p:spTree>
    <p:extLst>
      <p:ext uri="{BB962C8B-B14F-4D97-AF65-F5344CB8AC3E}">
        <p14:creationId xmlns:p14="http://schemas.microsoft.com/office/powerpoint/2010/main" val="210877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F9F456B-6BE4-4A7B-B8FD-6D9ADFBA32D1}"/>
                  </a:ext>
                </a:extLst>
              </p:cNvPr>
              <p:cNvSpPr>
                <a:spLocks noGrp="1"/>
              </p:cNvSpPr>
              <p:nvPr>
                <p:ph idx="1"/>
              </p:nvPr>
            </p:nvSpPr>
            <p:spPr>
              <a:xfrm>
                <a:off x="280219" y="589935"/>
                <a:ext cx="11680723" cy="5587028"/>
              </a:xfrm>
            </p:spPr>
            <p:txBody>
              <a:bodyPr>
                <a:normAutofit/>
              </a:bodyPr>
              <a:lstStyle/>
              <a:p>
                <a:pPr algn="just"/>
                <a:r>
                  <a:rPr lang="en-US" sz="2600" dirty="0">
                    <a:latin typeface="Times New Roman" panose="02020603050405020304" pitchFamily="18" charset="0"/>
                    <a:cs typeface="Times New Roman" panose="02020603050405020304" pitchFamily="18" charset="0"/>
                  </a:rPr>
                  <a:t>In the 555 Oscillator circuit above, pin 2 and pin 6 are connected together allowing the circuit to re-trigger itself on each and every cycle allowing it to operate as a free running oscillator. During each cycle capacitor, C charges up through both timing resistors, R1 and R2 but discharges itself only through resistor, R2 as the other side of R2 is connected to the discharge terminal, pin 7.</a:t>
                </a:r>
              </a:p>
              <a:p>
                <a:pPr>
                  <a:lnSpc>
                    <a:spcPct val="150000"/>
                  </a:lnSpc>
                </a:pPr>
                <a:r>
                  <a:rPr lang="en-US" sz="2600" dirty="0" err="1">
                    <a:latin typeface="Times New Roman" panose="02020603050405020304" pitchFamily="18" charset="0"/>
                    <a:cs typeface="Times New Roman" panose="02020603050405020304" pitchFamily="18" charset="0"/>
                  </a:rPr>
                  <a:t>Astable</a:t>
                </a:r>
                <a:r>
                  <a:rPr lang="en-US" sz="2600" dirty="0">
                    <a:latin typeface="Times New Roman" panose="02020603050405020304" pitchFamily="18" charset="0"/>
                    <a:cs typeface="Times New Roman" panose="02020603050405020304" pitchFamily="18" charset="0"/>
                  </a:rPr>
                  <a:t> 555 Oscillator Charge and Discharge Times</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𝟏</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𝟔𝟗𝟑</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𝟐</m:t>
                              </m:r>
                            </m:sub>
                          </m:sSub>
                        </m:e>
                      </m:d>
                      <m:r>
                        <a:rPr lang="en-US" b="1" i="1" smtClean="0">
                          <a:latin typeface="Cambria Math" panose="02040503050406030204" pitchFamily="18" charset="0"/>
                        </a:rPr>
                        <m:t>.</m:t>
                      </m:r>
                      <m:r>
                        <a:rPr lang="en-US" b="1" i="1" smtClean="0">
                          <a:latin typeface="Cambria Math" panose="02040503050406030204" pitchFamily="18" charset="0"/>
                        </a:rPr>
                        <m:t>𝑪</m:t>
                      </m:r>
                    </m:oMath>
                  </m:oMathPara>
                </a14:m>
                <a:endParaRPr lang="en-US" b="1"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𝟐</m:t>
                          </m:r>
                        </m:sub>
                      </m:sSub>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𝟔𝟗𝟑</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𝟐</m:t>
                          </m:r>
                        </m:sub>
                      </m:sSub>
                      <m:r>
                        <a:rPr lang="en-US" b="1" i="1" smtClean="0">
                          <a:latin typeface="Cambria Math" panose="02040503050406030204" pitchFamily="18" charset="0"/>
                        </a:rPr>
                        <m:t>𝑪</m:t>
                      </m:r>
                    </m:oMath>
                  </m:oMathPara>
                </a14:m>
                <a:endParaRPr lang="en-US" b="1" dirty="0"/>
              </a:p>
              <a:p>
                <a:pPr marL="0" indent="0">
                  <a:buNone/>
                </a:pPr>
                <a:r>
                  <a:rPr lang="en-US" sz="2600" dirty="0">
                    <a:latin typeface="Times New Roman" panose="02020603050405020304" pitchFamily="18" charset="0"/>
                    <a:cs typeface="Times New Roman" panose="02020603050405020304" pitchFamily="18" charset="0"/>
                  </a:rPr>
                  <a:t>where, R is in Ω and C in Farads.</a:t>
                </a:r>
              </a:p>
            </p:txBody>
          </p:sp>
        </mc:Choice>
        <mc:Fallback xmlns="">
          <p:sp>
            <p:nvSpPr>
              <p:cNvPr id="3" name="Content Placeholder 2">
                <a:extLst>
                  <a:ext uri="{FF2B5EF4-FFF2-40B4-BE49-F238E27FC236}">
                    <a16:creationId xmlns:a16="http://schemas.microsoft.com/office/drawing/2014/main" id="{7F9F456B-6BE4-4A7B-B8FD-6D9ADFBA32D1}"/>
                  </a:ext>
                </a:extLst>
              </p:cNvPr>
              <p:cNvSpPr>
                <a:spLocks noGrp="1" noRot="1" noChangeAspect="1" noMove="1" noResize="1" noEditPoints="1" noAdjustHandles="1" noChangeArrowheads="1" noChangeShapeType="1" noTextEdit="1"/>
              </p:cNvSpPr>
              <p:nvPr>
                <p:ph idx="1"/>
              </p:nvPr>
            </p:nvSpPr>
            <p:spPr>
              <a:xfrm>
                <a:off x="280219" y="589935"/>
                <a:ext cx="11680723" cy="5587028"/>
              </a:xfrm>
              <a:blipFill>
                <a:blip r:embed="rId2"/>
                <a:stretch>
                  <a:fillRect l="-939" t="-1638" r="-939"/>
                </a:stretch>
              </a:blipFill>
            </p:spPr>
            <p:txBody>
              <a:bodyPr/>
              <a:lstStyle/>
              <a:p>
                <a:r>
                  <a:rPr lang="en-US">
                    <a:noFill/>
                  </a:rPr>
                  <a:t> </a:t>
                </a:r>
              </a:p>
            </p:txBody>
          </p:sp>
        </mc:Fallback>
      </mc:AlternateContent>
    </p:spTree>
    <p:extLst>
      <p:ext uri="{BB962C8B-B14F-4D97-AF65-F5344CB8AC3E}">
        <p14:creationId xmlns:p14="http://schemas.microsoft.com/office/powerpoint/2010/main" val="208149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ADA9AD3-1525-4209-B129-B0290F2C31A1}"/>
                  </a:ext>
                </a:extLst>
              </p:cNvPr>
              <p:cNvSpPr>
                <a:spLocks noGrp="1"/>
              </p:cNvSpPr>
              <p:nvPr>
                <p:ph idx="1"/>
              </p:nvPr>
            </p:nvSpPr>
            <p:spPr>
              <a:xfrm>
                <a:off x="276447" y="786809"/>
                <a:ext cx="11504427" cy="5390154"/>
              </a:xfrm>
            </p:spPr>
            <p:txBody>
              <a:bodyPr>
                <a:normAutofit fontScale="85000" lnSpcReduction="20000"/>
              </a:bodyPr>
              <a:lstStyle/>
              <a:p>
                <a:r>
                  <a:rPr lang="en-US" b="1" dirty="0"/>
                  <a:t>555 Oscillator Cycle Time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693</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e>
                      </m:d>
                      <m:r>
                        <a:rPr lang="en-US" b="0" i="1" smtClean="0">
                          <a:latin typeface="Cambria Math" panose="02040503050406030204" pitchFamily="18" charset="0"/>
                        </a:rPr>
                        <m:t>𝐶</m:t>
                      </m:r>
                    </m:oMath>
                  </m:oMathPara>
                </a14:m>
                <a:endParaRPr lang="en-US" dirty="0"/>
              </a:p>
              <a:p>
                <a:pPr marL="0" indent="0">
                  <a:buNone/>
                </a:pPr>
                <a:endParaRPr lang="en-US" dirty="0"/>
              </a:p>
              <a:p>
                <a:pPr marL="0" indent="0">
                  <a:buNone/>
                </a:pPr>
                <a:r>
                  <a:rPr lang="en-US" b="1" dirty="0"/>
                  <a:t>555 Oscillator Frequency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44</m:t>
                          </m:r>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2</m:t>
                                  </m:r>
                                </m:sub>
                              </m:sSub>
                            </m:e>
                          </m:d>
                          <m:r>
                            <a:rPr lang="en-US" i="1">
                              <a:latin typeface="Cambria Math" panose="02040503050406030204" pitchFamily="18" charset="0"/>
                            </a:rPr>
                            <m:t>𝐶</m:t>
                          </m:r>
                        </m:den>
                      </m:f>
                    </m:oMath>
                  </m:oMathPara>
                </a14:m>
                <a:endParaRPr lang="en-US" dirty="0"/>
              </a:p>
              <a:p>
                <a:pPr marL="0" indent="0">
                  <a:buNone/>
                </a:pPr>
                <a:endParaRPr lang="en-US" dirty="0"/>
              </a:p>
              <a:p>
                <a:pPr marL="0" indent="0">
                  <a:buNone/>
                </a:pPr>
                <a:r>
                  <a:rPr lang="en-US" b="1" dirty="0"/>
                  <a:t>555 Oscillator Duty Cycle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𝐷𝑢𝑡𝑦</m:t>
                      </m:r>
                      <m:r>
                        <a:rPr lang="en-US" b="0" i="1" smtClean="0">
                          <a:latin typeface="Cambria Math" panose="02040503050406030204" pitchFamily="18" charset="0"/>
                        </a:rPr>
                        <m:t> </m:t>
                      </m:r>
                      <m:r>
                        <a:rPr lang="en-US" b="0" i="1" smtClean="0">
                          <a:latin typeface="Cambria Math" panose="02040503050406030204" pitchFamily="18" charset="0"/>
                        </a:rPr>
                        <m:t>𝐶𝑦𝑐𝑙𝑒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𝑂𝑁</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𝑂𝐹𝐹</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𝑂𝑁</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2</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2</m:t>
                                  </m:r>
                                </m:sub>
                              </m:sSub>
                            </m:e>
                          </m:d>
                        </m:den>
                      </m:f>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b="1" dirty="0"/>
                  <a:t>555 Oscillator Example No1</a:t>
                </a:r>
              </a:p>
              <a:p>
                <a:pPr marL="0" indent="0">
                  <a:buNone/>
                </a:pPr>
                <a:r>
                  <a:rPr lang="en-US" dirty="0"/>
                  <a:t>An </a:t>
                </a:r>
                <a:r>
                  <a:rPr lang="en-US" b="1" dirty="0" err="1"/>
                  <a:t>Astable</a:t>
                </a:r>
                <a:r>
                  <a:rPr lang="en-US" b="1" dirty="0"/>
                  <a:t> 555 Oscillator</a:t>
                </a:r>
                <a:r>
                  <a:rPr lang="en-US" dirty="0"/>
                  <a:t> is constructed using the following components, R1 = 1kΩ, R2 = 2kΩ and capacitor C = 10uF. Calculate the output frequency from the 555 oscillator and the duty cycle of the output waveform.</a:t>
                </a:r>
              </a:p>
            </p:txBody>
          </p:sp>
        </mc:Choice>
        <mc:Fallback xmlns="">
          <p:sp>
            <p:nvSpPr>
              <p:cNvPr id="3" name="Content Placeholder 2">
                <a:extLst>
                  <a:ext uri="{FF2B5EF4-FFF2-40B4-BE49-F238E27FC236}">
                    <a16:creationId xmlns:a16="http://schemas.microsoft.com/office/drawing/2014/main" id="{FADA9AD3-1525-4209-B129-B0290F2C31A1}"/>
                  </a:ext>
                </a:extLst>
              </p:cNvPr>
              <p:cNvSpPr>
                <a:spLocks noGrp="1" noRot="1" noChangeAspect="1" noMove="1" noResize="1" noEditPoints="1" noAdjustHandles="1" noChangeArrowheads="1" noChangeShapeType="1" noTextEdit="1"/>
              </p:cNvSpPr>
              <p:nvPr>
                <p:ph idx="1"/>
              </p:nvPr>
            </p:nvSpPr>
            <p:spPr>
              <a:xfrm>
                <a:off x="276447" y="786809"/>
                <a:ext cx="11504427" cy="5390154"/>
              </a:xfrm>
              <a:blipFill>
                <a:blip r:embed="rId2"/>
                <a:stretch>
                  <a:fillRect l="-794" t="-2602" r="-953"/>
                </a:stretch>
              </a:blipFill>
            </p:spPr>
            <p:txBody>
              <a:bodyPr/>
              <a:lstStyle/>
              <a:p>
                <a:r>
                  <a:rPr lang="en-US">
                    <a:noFill/>
                  </a:rPr>
                  <a:t> </a:t>
                </a:r>
              </a:p>
            </p:txBody>
          </p:sp>
        </mc:Fallback>
      </mc:AlternateContent>
    </p:spTree>
    <p:extLst>
      <p:ext uri="{BB962C8B-B14F-4D97-AF65-F5344CB8AC3E}">
        <p14:creationId xmlns:p14="http://schemas.microsoft.com/office/powerpoint/2010/main" val="2838037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D49E7-D520-431B-843B-D94197F2139F}"/>
              </a:ext>
            </a:extLst>
          </p:cNvPr>
          <p:cNvSpPr>
            <a:spLocks noGrp="1"/>
          </p:cNvSpPr>
          <p:nvPr>
            <p:ph type="title"/>
          </p:nvPr>
        </p:nvSpPr>
        <p:spPr>
          <a:xfrm>
            <a:off x="838200" y="365125"/>
            <a:ext cx="10515600" cy="740661"/>
          </a:xfrm>
        </p:spPr>
        <p:txBody>
          <a:bodyPr>
            <a:normAutofit fontScale="90000"/>
          </a:bodyPr>
          <a:lstStyle/>
          <a:p>
            <a:r>
              <a:rPr lang="en-US" b="1" dirty="0"/>
              <a:t>Improved 555 Oscillator Duty Cycle</a:t>
            </a:r>
            <a:br>
              <a:rPr lang="en-US" b="1" dirty="0"/>
            </a:br>
            <a:endParaRPr lang="en-US" dirty="0"/>
          </a:p>
        </p:txBody>
      </p:sp>
      <p:pic>
        <p:nvPicPr>
          <p:cNvPr id="4" name="Content Placeholder 3">
            <a:extLst>
              <a:ext uri="{FF2B5EF4-FFF2-40B4-BE49-F238E27FC236}">
                <a16:creationId xmlns:a16="http://schemas.microsoft.com/office/drawing/2014/main" xmlns="" id="{B15A7988-6FAA-43EE-991E-067E61C42CC7}"/>
              </a:ext>
            </a:extLst>
          </p:cNvPr>
          <p:cNvPicPr>
            <a:picLocks noGrp="1" noChangeAspect="1"/>
          </p:cNvPicPr>
          <p:nvPr>
            <p:ph idx="1"/>
          </p:nvPr>
        </p:nvPicPr>
        <p:blipFill>
          <a:blip r:embed="rId2"/>
          <a:stretch>
            <a:fillRect/>
          </a:stretch>
        </p:blipFill>
        <p:spPr>
          <a:xfrm>
            <a:off x="285086" y="956930"/>
            <a:ext cx="5826642" cy="5535945"/>
          </a:xfrm>
          <a:prstGeom prst="rect">
            <a:avLst/>
          </a:prstGeom>
        </p:spPr>
      </p:pic>
      <p:pic>
        <p:nvPicPr>
          <p:cNvPr id="5" name="Picture 4">
            <a:extLst>
              <a:ext uri="{FF2B5EF4-FFF2-40B4-BE49-F238E27FC236}">
                <a16:creationId xmlns:a16="http://schemas.microsoft.com/office/drawing/2014/main" xmlns="" id="{CDA88639-69E4-4F2E-A340-8256764A0752}"/>
              </a:ext>
            </a:extLst>
          </p:cNvPr>
          <p:cNvPicPr>
            <a:picLocks noChangeAspect="1"/>
          </p:cNvPicPr>
          <p:nvPr/>
        </p:nvPicPr>
        <p:blipFill>
          <a:blip r:embed="rId3"/>
          <a:stretch>
            <a:fillRect/>
          </a:stretch>
        </p:blipFill>
        <p:spPr>
          <a:xfrm>
            <a:off x="6664842" y="1147507"/>
            <a:ext cx="5242072" cy="4976036"/>
          </a:xfrm>
          <a:prstGeom prst="rect">
            <a:avLst/>
          </a:prstGeom>
        </p:spPr>
      </p:pic>
      <p:sp>
        <p:nvSpPr>
          <p:cNvPr id="6" name="Rectangle 5">
            <a:extLst>
              <a:ext uri="{FF2B5EF4-FFF2-40B4-BE49-F238E27FC236}">
                <a16:creationId xmlns:a16="http://schemas.microsoft.com/office/drawing/2014/main" xmlns="" id="{2C1BC9E3-7D66-45F0-ACB1-DDD14B7B22B2}"/>
              </a:ext>
            </a:extLst>
          </p:cNvPr>
          <p:cNvSpPr/>
          <p:nvPr/>
        </p:nvSpPr>
        <p:spPr>
          <a:xfrm>
            <a:off x="7006876" y="6123543"/>
            <a:ext cx="4078424" cy="369332"/>
          </a:xfrm>
          <a:prstGeom prst="rect">
            <a:avLst/>
          </a:prstGeom>
        </p:spPr>
        <p:txBody>
          <a:bodyPr wrap="none">
            <a:spAutoFit/>
          </a:bodyPr>
          <a:lstStyle/>
          <a:p>
            <a:r>
              <a:rPr lang="en-US" b="1">
                <a:solidFill>
                  <a:srgbClr val="404041"/>
                </a:solidFill>
                <a:latin typeface="Lato"/>
              </a:rPr>
              <a:t>50% Duty Cycle Frequency Equation</a:t>
            </a:r>
            <a:endParaRPr lang="en-US" b="1" i="0" dirty="0">
              <a:solidFill>
                <a:srgbClr val="404041"/>
              </a:solidFill>
              <a:effectLst/>
              <a:latin typeface="Lato"/>
            </a:endParaRPr>
          </a:p>
        </p:txBody>
      </p:sp>
      <p:sp>
        <p:nvSpPr>
          <p:cNvPr id="7" name="Rectangle 6">
            <a:extLst>
              <a:ext uri="{FF2B5EF4-FFF2-40B4-BE49-F238E27FC236}">
                <a16:creationId xmlns:a16="http://schemas.microsoft.com/office/drawing/2014/main" xmlns="" id="{37920851-7570-4FDD-A83E-4A3ED59EBF1A}"/>
              </a:ext>
            </a:extLst>
          </p:cNvPr>
          <p:cNvSpPr/>
          <p:nvPr/>
        </p:nvSpPr>
        <p:spPr>
          <a:xfrm>
            <a:off x="838200" y="6431077"/>
            <a:ext cx="3834768" cy="369332"/>
          </a:xfrm>
          <a:prstGeom prst="rect">
            <a:avLst/>
          </a:prstGeom>
        </p:spPr>
        <p:txBody>
          <a:bodyPr wrap="none">
            <a:spAutoFit/>
          </a:bodyPr>
          <a:lstStyle/>
          <a:p>
            <a:r>
              <a:rPr lang="en-US" b="1" dirty="0">
                <a:solidFill>
                  <a:srgbClr val="404041"/>
                </a:solidFill>
                <a:latin typeface="Lato"/>
              </a:rPr>
              <a:t>60% Duty Cycle </a:t>
            </a:r>
            <a:r>
              <a:rPr lang="en-US" b="1" dirty="0" err="1">
                <a:solidFill>
                  <a:srgbClr val="404041"/>
                </a:solidFill>
                <a:latin typeface="Lato"/>
              </a:rPr>
              <a:t>Astable</a:t>
            </a:r>
            <a:r>
              <a:rPr lang="en-US" b="1" dirty="0">
                <a:solidFill>
                  <a:srgbClr val="404041"/>
                </a:solidFill>
                <a:latin typeface="Lato"/>
              </a:rPr>
              <a:t> Oscillator</a:t>
            </a:r>
            <a:endParaRPr lang="en-US" b="1" i="0" dirty="0">
              <a:solidFill>
                <a:srgbClr val="404041"/>
              </a:solidFill>
              <a:effectLst/>
              <a:latin typeface="Lato"/>
            </a:endParaRPr>
          </a:p>
        </p:txBody>
      </p:sp>
    </p:spTree>
    <p:extLst>
      <p:ext uri="{BB962C8B-B14F-4D97-AF65-F5344CB8AC3E}">
        <p14:creationId xmlns:p14="http://schemas.microsoft.com/office/powerpoint/2010/main" val="1080274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3134E3-A3CC-4B88-A1AE-66EEAE872461}"/>
              </a:ext>
            </a:extLst>
          </p:cNvPr>
          <p:cNvSpPr>
            <a:spLocks noGrp="1"/>
          </p:cNvSpPr>
          <p:nvPr>
            <p:ph type="title"/>
          </p:nvPr>
        </p:nvSpPr>
        <p:spPr>
          <a:xfrm>
            <a:off x="202790" y="235973"/>
            <a:ext cx="10515600" cy="490281"/>
          </a:xfrm>
        </p:spPr>
        <p:txBody>
          <a:bodyPr>
            <a:normAutofit fontScale="90000"/>
          </a:bodyPr>
          <a:lstStyle/>
          <a:p>
            <a:r>
              <a:rPr lang="en-US" b="1" dirty="0">
                <a:solidFill>
                  <a:schemeClr val="accent2"/>
                </a:solidFill>
              </a:rPr>
              <a:t>Introduction</a:t>
            </a:r>
          </a:p>
        </p:txBody>
      </p:sp>
      <p:sp>
        <p:nvSpPr>
          <p:cNvPr id="3" name="Content Placeholder 2">
            <a:extLst>
              <a:ext uri="{FF2B5EF4-FFF2-40B4-BE49-F238E27FC236}">
                <a16:creationId xmlns:a16="http://schemas.microsoft.com/office/drawing/2014/main" xmlns="" id="{624EDA39-CEDB-49EA-949D-898BCA0B251D}"/>
              </a:ext>
            </a:extLst>
          </p:cNvPr>
          <p:cNvSpPr>
            <a:spLocks noGrp="1"/>
          </p:cNvSpPr>
          <p:nvPr>
            <p:ph idx="1"/>
          </p:nvPr>
        </p:nvSpPr>
        <p:spPr>
          <a:xfrm>
            <a:off x="202790" y="1120877"/>
            <a:ext cx="11786419" cy="5501150"/>
          </a:xfrm>
        </p:spPr>
        <p:txBody>
          <a:bodyPr>
            <a:normAutofit fontScale="92500" lnSpcReduction="20000"/>
          </a:bodyPr>
          <a:lstStyle/>
          <a:p>
            <a:pPr algn="just">
              <a:lnSpc>
                <a:spcPct val="150000"/>
              </a:lnSpc>
            </a:pPr>
            <a:r>
              <a:rPr lang="en-US" sz="2600" dirty="0">
                <a:latin typeface="Times New Roman" panose="02020603050405020304" pitchFamily="18" charset="0"/>
                <a:cs typeface="Times New Roman" panose="02020603050405020304" pitchFamily="18" charset="0"/>
              </a:rPr>
              <a:t>One such device that has been around since the early days of IC’s and has itself become something of an industry “standard” is the </a:t>
            </a:r>
            <a:r>
              <a:rPr lang="en-US" sz="2600" b="1" dirty="0">
                <a:solidFill>
                  <a:schemeClr val="accent2"/>
                </a:solidFill>
                <a:latin typeface="Times New Roman" panose="02020603050405020304" pitchFamily="18" charset="0"/>
                <a:cs typeface="Times New Roman" panose="02020603050405020304" pitchFamily="18" charset="0"/>
              </a:rPr>
              <a:t>555 Timer Oscillator</a:t>
            </a:r>
            <a:r>
              <a:rPr lang="en-US" sz="2600" dirty="0">
                <a:solidFill>
                  <a:schemeClr val="accent2"/>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which is more commonly called the </a:t>
            </a:r>
            <a:r>
              <a:rPr lang="en-US" sz="2600" b="1" dirty="0">
                <a:solidFill>
                  <a:schemeClr val="accent2"/>
                </a:solidFill>
                <a:latin typeface="Times New Roman" panose="02020603050405020304" pitchFamily="18" charset="0"/>
                <a:cs typeface="Times New Roman" panose="02020603050405020304" pitchFamily="18" charset="0"/>
              </a:rPr>
              <a:t>“555 Timer”</a:t>
            </a:r>
            <a:r>
              <a:rPr lang="en-US" sz="2600" dirty="0">
                <a:solidFill>
                  <a:schemeClr val="accent2"/>
                </a:solidFill>
                <a:latin typeface="Times New Roman" panose="02020603050405020304" pitchFamily="18" charset="0"/>
                <a:cs typeface="Times New Roman" panose="02020603050405020304" pitchFamily="18" charset="0"/>
              </a:rPr>
              <a:t>.</a:t>
            </a:r>
          </a:p>
          <a:p>
            <a:pPr algn="just">
              <a:lnSpc>
                <a:spcPct val="150000"/>
              </a:lnSpc>
            </a:pPr>
            <a:r>
              <a:rPr lang="en-US" sz="2600" dirty="0">
                <a:latin typeface="Times New Roman" panose="02020603050405020304" pitchFamily="18" charset="0"/>
                <a:cs typeface="Times New Roman" panose="02020603050405020304" pitchFamily="18" charset="0"/>
              </a:rPr>
              <a:t>555 Timer Integrated Circuit (IC) is a monolithic timing circuit introduced by Signetic Corporation in 1970 (SE/NE 555 timer).</a:t>
            </a:r>
          </a:p>
          <a:p>
            <a:pPr algn="just">
              <a:lnSpc>
                <a:spcPct val="150000"/>
              </a:lnSpc>
            </a:pPr>
            <a:r>
              <a:rPr lang="en-US" sz="2600" dirty="0">
                <a:latin typeface="Times New Roman" panose="02020603050405020304" pitchFamily="18" charset="0"/>
                <a:cs typeface="Times New Roman" panose="02020603050405020304" pitchFamily="18" charset="0"/>
              </a:rPr>
              <a:t>It is basically a  monolithic timing circuit that produces accurate and highly stable time delays or oscillation. </a:t>
            </a:r>
          </a:p>
          <a:p>
            <a:pPr algn="just">
              <a:lnSpc>
                <a:spcPct val="150000"/>
              </a:lnSpc>
            </a:pPr>
            <a:r>
              <a:rPr lang="en-US" sz="2600" b="1" dirty="0">
                <a:latin typeface="Times New Roman" panose="02020603050405020304" pitchFamily="18" charset="0"/>
                <a:cs typeface="Times New Roman" panose="02020603050405020304" pitchFamily="18" charset="0"/>
              </a:rPr>
              <a:t>555 timer IC</a:t>
            </a:r>
            <a:r>
              <a:rPr lang="en-US" sz="2600" dirty="0">
                <a:latin typeface="Times New Roman" panose="02020603050405020304" pitchFamily="18" charset="0"/>
                <a:cs typeface="Times New Roman" panose="02020603050405020304" pitchFamily="18" charset="0"/>
              </a:rPr>
              <a:t> is available as a 8-pin metal or as 14-pin DIP.</a:t>
            </a:r>
          </a:p>
          <a:p>
            <a:pPr algn="just">
              <a:lnSpc>
                <a:spcPct val="150000"/>
              </a:lnSpc>
            </a:pPr>
            <a:r>
              <a:rPr lang="en-US" sz="2600" dirty="0">
                <a:latin typeface="Times New Roman" panose="02020603050405020304" pitchFamily="18" charset="0"/>
                <a:cs typeface="Times New Roman" panose="02020603050405020304" pitchFamily="18" charset="0"/>
              </a:rPr>
              <a:t>Depending on the manufacturing company, the internal structure of the IC has around 23 transistors, 2 diodes and 16 resistors.</a:t>
            </a:r>
          </a:p>
          <a:p>
            <a:endParaRPr lang="en-US" dirty="0"/>
          </a:p>
          <a:p>
            <a:pPr marL="0" indent="0">
              <a:buNone/>
            </a:pPr>
            <a:endParaRPr lang="en-US" dirty="0"/>
          </a:p>
        </p:txBody>
      </p:sp>
    </p:spTree>
    <p:extLst>
      <p:ext uri="{BB962C8B-B14F-4D97-AF65-F5344CB8AC3E}">
        <p14:creationId xmlns:p14="http://schemas.microsoft.com/office/powerpoint/2010/main" val="401584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EEA0C6C-FCCC-42BF-B5E2-C0D40AC5EE9B}"/>
                  </a:ext>
                </a:extLst>
              </p:cNvPr>
              <p:cNvSpPr>
                <a:spLocks noGrp="1"/>
              </p:cNvSpPr>
              <p:nvPr>
                <p:ph idx="1"/>
              </p:nvPr>
            </p:nvSpPr>
            <p:spPr>
              <a:xfrm>
                <a:off x="434162" y="656044"/>
                <a:ext cx="10515600" cy="4351338"/>
              </a:xfrm>
            </p:spPr>
            <p:txBody>
              <a:bodyPr/>
              <a:lstStyle/>
              <a:p>
                <a:r>
                  <a:rPr lang="en-US" b="1" dirty="0"/>
                  <a:t>50% Duty Cycle Frequency Equation</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𝒇</m:t>
                      </m:r>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𝟔𝟗𝟑</m:t>
                          </m:r>
                          <m:d>
                            <m:dPr>
                              <m:ctrlPr>
                                <a:rPr lang="en-US" b="1" i="1" smtClean="0">
                                  <a:latin typeface="Cambria Math" panose="02040503050406030204" pitchFamily="18" charset="0"/>
                                </a:rPr>
                              </m:ctrlPr>
                            </m:dPr>
                            <m:e>
                              <m:r>
                                <a:rPr lang="en-US" b="1" i="1" smtClean="0">
                                  <a:latin typeface="Cambria Math" panose="02040503050406030204" pitchFamily="18" charset="0"/>
                                </a:rPr>
                                <m:t>𝟐</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𝑹</m:t>
                                  </m:r>
                                </m:e>
                                <m:sub>
                                  <m:r>
                                    <a:rPr lang="en-US" b="1" i="1" smtClean="0">
                                      <a:latin typeface="Cambria Math" panose="02040503050406030204" pitchFamily="18" charset="0"/>
                                    </a:rPr>
                                    <m:t>𝟐</m:t>
                                  </m:r>
                                </m:sub>
                              </m:sSub>
                            </m:e>
                          </m:d>
                          <m:r>
                            <a:rPr lang="en-US" b="1" i="1" smtClean="0">
                              <a:latin typeface="Cambria Math" panose="02040503050406030204" pitchFamily="18" charset="0"/>
                            </a:rPr>
                            <m:t>𝑪</m:t>
                          </m:r>
                        </m:den>
                      </m:f>
                      <m:r>
                        <a:rPr lang="en-US" b="1" i="1" smtClean="0">
                          <a:latin typeface="Cambria Math" panose="02040503050406030204" pitchFamily="18" charset="0"/>
                        </a:rPr>
                        <m:t>𝑯𝒛</m:t>
                      </m:r>
                    </m:oMath>
                  </m:oMathPara>
                </a14:m>
                <a:endParaRPr lang="en-US" b="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EEA0C6C-FCCC-42BF-B5E2-C0D40AC5EE9B}"/>
                  </a:ext>
                </a:extLst>
              </p:cNvPr>
              <p:cNvSpPr>
                <a:spLocks noGrp="1" noRot="1" noChangeAspect="1" noMove="1" noResize="1" noEditPoints="1" noAdjustHandles="1" noChangeArrowheads="1" noChangeShapeType="1" noTextEdit="1"/>
              </p:cNvSpPr>
              <p:nvPr>
                <p:ph idx="1"/>
              </p:nvPr>
            </p:nvSpPr>
            <p:spPr>
              <a:xfrm>
                <a:off x="434162" y="656044"/>
                <a:ext cx="10515600" cy="4351338"/>
              </a:xfrm>
              <a:blipFill>
                <a:blip r:embed="rId2"/>
                <a:stretch>
                  <a:fillRect l="-1043" t="-238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27669A45-FC76-49AB-B93D-BBFA5F4CB6DB}"/>
              </a:ext>
            </a:extLst>
          </p:cNvPr>
          <p:cNvPicPr>
            <a:picLocks noChangeAspect="1"/>
          </p:cNvPicPr>
          <p:nvPr/>
        </p:nvPicPr>
        <p:blipFill>
          <a:blip r:embed="rId3"/>
          <a:stretch>
            <a:fillRect/>
          </a:stretch>
        </p:blipFill>
        <p:spPr>
          <a:xfrm>
            <a:off x="7506585" y="677309"/>
            <a:ext cx="5018569" cy="5545911"/>
          </a:xfrm>
          <a:prstGeom prst="rect">
            <a:avLst/>
          </a:prstGeom>
        </p:spPr>
      </p:pic>
      <p:sp>
        <p:nvSpPr>
          <p:cNvPr id="6" name="Rectangle 5">
            <a:extLst>
              <a:ext uri="{FF2B5EF4-FFF2-40B4-BE49-F238E27FC236}">
                <a16:creationId xmlns:a16="http://schemas.microsoft.com/office/drawing/2014/main" xmlns="" id="{9702A4E1-879C-4F43-8F20-EB8F0281EF1A}"/>
              </a:ext>
            </a:extLst>
          </p:cNvPr>
          <p:cNvSpPr/>
          <p:nvPr/>
        </p:nvSpPr>
        <p:spPr>
          <a:xfrm>
            <a:off x="8591366" y="6201955"/>
            <a:ext cx="3090013" cy="369332"/>
          </a:xfrm>
          <a:prstGeom prst="rect">
            <a:avLst/>
          </a:prstGeom>
        </p:spPr>
        <p:txBody>
          <a:bodyPr wrap="none">
            <a:spAutoFit/>
          </a:bodyPr>
          <a:lstStyle/>
          <a:p>
            <a:r>
              <a:rPr lang="en-US" b="1" dirty="0">
                <a:solidFill>
                  <a:srgbClr val="404041"/>
                </a:solidFill>
                <a:latin typeface="Lato"/>
              </a:rPr>
              <a:t>555 Oscillator Applications</a:t>
            </a:r>
            <a:endParaRPr lang="en-US" b="1" i="0" dirty="0">
              <a:solidFill>
                <a:srgbClr val="404041"/>
              </a:solidFill>
              <a:effectLst/>
              <a:latin typeface="Lato"/>
            </a:endParaRPr>
          </a:p>
        </p:txBody>
      </p:sp>
    </p:spTree>
    <p:extLst>
      <p:ext uri="{BB962C8B-B14F-4D97-AF65-F5344CB8AC3E}">
        <p14:creationId xmlns:p14="http://schemas.microsoft.com/office/powerpoint/2010/main" val="35573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492B6-EC30-4D51-8F7F-F97B74839C5F}"/>
              </a:ext>
            </a:extLst>
          </p:cNvPr>
          <p:cNvSpPr>
            <a:spLocks noGrp="1"/>
          </p:cNvSpPr>
          <p:nvPr>
            <p:ph type="title"/>
          </p:nvPr>
        </p:nvSpPr>
        <p:spPr>
          <a:xfrm>
            <a:off x="306572" y="681038"/>
            <a:ext cx="10515600" cy="198622"/>
          </a:xfrm>
        </p:spPr>
        <p:txBody>
          <a:bodyPr>
            <a:normAutofit fontScale="90000"/>
          </a:bodyPr>
          <a:lstStyle/>
          <a:p>
            <a:r>
              <a:rPr lang="en-US" b="1" dirty="0"/>
              <a:t>Metronome Frequency Table</a:t>
            </a:r>
            <a:br>
              <a:rPr lang="en-US" b="1" dirty="0"/>
            </a:br>
            <a:endParaRPr lang="en-US" dirty="0"/>
          </a:p>
        </p:txBody>
      </p:sp>
      <p:sp>
        <p:nvSpPr>
          <p:cNvPr id="3" name="Content Placeholder 2">
            <a:extLst>
              <a:ext uri="{FF2B5EF4-FFF2-40B4-BE49-F238E27FC236}">
                <a16:creationId xmlns:a16="http://schemas.microsoft.com/office/drawing/2014/main" xmlns="" id="{698A7874-572A-488E-9354-7BF038D0EFD1}"/>
              </a:ext>
            </a:extLst>
          </p:cNvPr>
          <p:cNvSpPr>
            <a:spLocks noGrp="1"/>
          </p:cNvSpPr>
          <p:nvPr>
            <p:ph idx="1"/>
          </p:nvPr>
        </p:nvSpPr>
        <p:spPr>
          <a:xfrm>
            <a:off x="306572" y="1023491"/>
            <a:ext cx="11578856" cy="4351338"/>
          </a:xfrm>
        </p:spPr>
        <p:txBody>
          <a:bodyPr>
            <a:normAutofit/>
          </a:bodyPr>
          <a:lstStyle/>
          <a:p>
            <a:pPr algn="just"/>
            <a:r>
              <a:rPr lang="en-US" sz="2600" dirty="0"/>
              <a:t>The output frequency range of the metronome was simply calculated as the reciprocal of 1 minute or 60 seconds divided by the number of beats per minute required, for example (1/(60 secs / 90 bpm) = 1.5Hz) and 120bpm is equivalent to 2Hz, and so on. So by using our now familiar equation above for calculating the output frequency of an </a:t>
            </a:r>
            <a:r>
              <a:rPr lang="en-US" sz="2600" dirty="0" err="1"/>
              <a:t>astable</a:t>
            </a:r>
            <a:r>
              <a:rPr lang="en-US" sz="2600" dirty="0"/>
              <a:t> 555 oscillator circuit the individual values of R1, R2 and C can be found.</a:t>
            </a:r>
          </a:p>
        </p:txBody>
      </p:sp>
      <p:pic>
        <p:nvPicPr>
          <p:cNvPr id="4" name="Picture 3">
            <a:extLst>
              <a:ext uri="{FF2B5EF4-FFF2-40B4-BE49-F238E27FC236}">
                <a16:creationId xmlns:a16="http://schemas.microsoft.com/office/drawing/2014/main" xmlns="" id="{E88B9798-274E-41A0-BC33-60AEA0C2CAB4}"/>
              </a:ext>
            </a:extLst>
          </p:cNvPr>
          <p:cNvPicPr>
            <a:picLocks noChangeAspect="1"/>
          </p:cNvPicPr>
          <p:nvPr/>
        </p:nvPicPr>
        <p:blipFill>
          <a:blip r:embed="rId2"/>
          <a:stretch>
            <a:fillRect/>
          </a:stretch>
        </p:blipFill>
        <p:spPr>
          <a:xfrm>
            <a:off x="1047135" y="3429000"/>
            <a:ext cx="6268065" cy="3148781"/>
          </a:xfrm>
          <a:prstGeom prst="rect">
            <a:avLst/>
          </a:prstGeom>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xmlns="" id="{B74EC7A0-082C-4999-8C66-AA94F959F358}"/>
                  </a:ext>
                </a:extLst>
              </p:cNvPr>
              <p:cNvSpPr/>
              <p:nvPr/>
            </p:nvSpPr>
            <p:spPr>
              <a:xfrm>
                <a:off x="8219717" y="3627792"/>
                <a:ext cx="2925148" cy="6090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𝑇</m:t>
                          </m:r>
                        </m:num>
                        <m:den>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693</m:t>
                          </m:r>
                          <m:r>
                            <a:rPr lang="en-US" b="0" i="1" smtClean="0">
                              <a:latin typeface="Cambria Math" panose="02040503050406030204" pitchFamily="18" charset="0"/>
                            </a:rPr>
                            <m:t>𝐶</m:t>
                          </m:r>
                        </m:den>
                      </m:f>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2</m:t>
                          </m:r>
                        </m:sub>
                      </m:sSub>
                    </m:oMath>
                  </m:oMathPara>
                </a14:m>
                <a:endParaRPr lang="en-US" dirty="0"/>
              </a:p>
            </p:txBody>
          </p:sp>
        </mc:Choice>
        <mc:Fallback xmlns="">
          <p:sp>
            <p:nvSpPr>
              <p:cNvPr id="5" name="Rectangle 4">
                <a:extLst>
                  <a:ext uri="{FF2B5EF4-FFF2-40B4-BE49-F238E27FC236}">
                    <a16:creationId xmlns:a16="http://schemas.microsoft.com/office/drawing/2014/main" id="{B74EC7A0-082C-4999-8C66-AA94F959F358}"/>
                  </a:ext>
                </a:extLst>
              </p:cNvPr>
              <p:cNvSpPr>
                <a:spLocks noRot="1" noChangeAspect="1" noMove="1" noResize="1" noEditPoints="1" noAdjustHandles="1" noChangeArrowheads="1" noChangeShapeType="1" noTextEdit="1"/>
              </p:cNvSpPr>
              <p:nvPr/>
            </p:nvSpPr>
            <p:spPr>
              <a:xfrm>
                <a:off x="8219717" y="3627792"/>
                <a:ext cx="2925148" cy="60907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77186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634DE939-588E-4DDB-A5F1-72D9A8DA9A90}"/>
                  </a:ext>
                </a:extLst>
              </p:cNvPr>
              <p:cNvSpPr>
                <a:spLocks noGrp="1"/>
              </p:cNvSpPr>
              <p:nvPr>
                <p:ph idx="1"/>
              </p:nvPr>
            </p:nvSpPr>
            <p:spPr>
              <a:xfrm>
                <a:off x="276447" y="170122"/>
                <a:ext cx="11589488" cy="5847906"/>
              </a:xfrm>
            </p:spPr>
            <p:txBody>
              <a:bodyPr/>
              <a:lstStyle/>
              <a:p>
                <a:pPr algn="just"/>
                <a:r>
                  <a:rPr lang="en-US" sz="2600" dirty="0">
                    <a:latin typeface="Times New Roman" panose="02020603050405020304" pitchFamily="18" charset="0"/>
                    <a:cs typeface="Times New Roman" panose="02020603050405020304" pitchFamily="18" charset="0"/>
                  </a:rPr>
                  <a:t>Assuming a value for resistor R2 = 1kΩ and capacitor C = 10uF the value of the timing resistor R1 for our frequency range is given as 142k3Ω at 60 beats per minute to 46k1Ω at 180 beats per minute, so a variable resistor (potentiometer) of 150kΩ would be more than enough for the metronome circuit to produce the full range of beats required and some more.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𝑇</m:t>
                          </m:r>
                        </m:num>
                        <m:den>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693</m:t>
                          </m:r>
                          <m:r>
                            <a:rPr lang="en-US" i="1">
                              <a:latin typeface="Cambria Math" panose="02040503050406030204" pitchFamily="18" charset="0"/>
                            </a:rPr>
                            <m:t>𝐶</m:t>
                          </m:r>
                        </m:den>
                      </m:f>
                      <m:r>
                        <a:rPr lang="en-US" i="1">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2</m:t>
                          </m:r>
                        </m:sub>
                      </m:sSub>
                    </m:oMath>
                  </m:oMathPara>
                </a14:m>
                <a:endParaRPr lang="en-US" dirty="0"/>
              </a:p>
              <a:p>
                <a:r>
                  <a:rPr lang="en-US" b="1" dirty="0"/>
                  <a:t>555 Electronic Metronome</a:t>
                </a:r>
              </a:p>
              <a:p>
                <a:pPr marL="0" indent="0">
                  <a:buNone/>
                </a:pPr>
                <a:r>
                  <a:rPr lang="en-US" dirty="0"/>
                  <a:t/>
                </a:r>
                <a:br>
                  <a:rPr lang="en-US" dirty="0"/>
                </a:br>
                <a:endParaRPr lang="en-US" dirty="0"/>
              </a:p>
            </p:txBody>
          </p:sp>
        </mc:Choice>
        <mc:Fallback xmlns="">
          <p:sp>
            <p:nvSpPr>
              <p:cNvPr id="3" name="Content Placeholder 2">
                <a:extLst>
                  <a:ext uri="{FF2B5EF4-FFF2-40B4-BE49-F238E27FC236}">
                    <a16:creationId xmlns:a16="http://schemas.microsoft.com/office/drawing/2014/main" id="{634DE939-588E-4DDB-A5F1-72D9A8DA9A90}"/>
                  </a:ext>
                </a:extLst>
              </p:cNvPr>
              <p:cNvSpPr>
                <a:spLocks noGrp="1" noRot="1" noChangeAspect="1" noMove="1" noResize="1" noEditPoints="1" noAdjustHandles="1" noChangeArrowheads="1" noChangeShapeType="1" noTextEdit="1"/>
              </p:cNvSpPr>
              <p:nvPr>
                <p:ph idx="1"/>
              </p:nvPr>
            </p:nvSpPr>
            <p:spPr>
              <a:xfrm>
                <a:off x="276447" y="170122"/>
                <a:ext cx="11589488" cy="5847906"/>
              </a:xfrm>
              <a:blipFill>
                <a:blip r:embed="rId2"/>
                <a:stretch>
                  <a:fillRect l="-946" t="-1564" r="-16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xmlns="" id="{DF976A1A-A921-4CB9-997D-6818F590C745}"/>
              </a:ext>
            </a:extLst>
          </p:cNvPr>
          <p:cNvPicPr>
            <a:picLocks noChangeAspect="1"/>
          </p:cNvPicPr>
          <p:nvPr/>
        </p:nvPicPr>
        <p:blipFill>
          <a:blip r:embed="rId3"/>
          <a:stretch>
            <a:fillRect/>
          </a:stretch>
        </p:blipFill>
        <p:spPr>
          <a:xfrm>
            <a:off x="3961514" y="3429000"/>
            <a:ext cx="5715000" cy="3371850"/>
          </a:xfrm>
          <a:prstGeom prst="rect">
            <a:avLst/>
          </a:prstGeom>
        </p:spPr>
      </p:pic>
    </p:spTree>
    <p:extLst>
      <p:ext uri="{BB962C8B-B14F-4D97-AF65-F5344CB8AC3E}">
        <p14:creationId xmlns:p14="http://schemas.microsoft.com/office/powerpoint/2010/main" val="1893535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AA487-4269-4D31-82E5-1D0A7530C32A}"/>
              </a:ext>
            </a:extLst>
          </p:cNvPr>
          <p:cNvSpPr>
            <a:spLocks noGrp="1"/>
          </p:cNvSpPr>
          <p:nvPr>
            <p:ph type="title"/>
          </p:nvPr>
        </p:nvSpPr>
        <p:spPr>
          <a:xfrm>
            <a:off x="196702" y="342605"/>
            <a:ext cx="10515600" cy="676866"/>
          </a:xfrm>
        </p:spPr>
        <p:txBody>
          <a:bodyPr>
            <a:normAutofit fontScale="90000"/>
          </a:bodyPr>
          <a:lstStyle/>
          <a:p>
            <a:r>
              <a:rPr lang="it-IT" b="1" dirty="0"/>
              <a:t>555 Oscillator Police “Dee-Dah” Siren</a:t>
            </a:r>
            <a:br>
              <a:rPr lang="it-IT" b="1" dirty="0"/>
            </a:br>
            <a:endParaRPr lang="en-US" dirty="0"/>
          </a:p>
        </p:txBody>
      </p:sp>
      <p:pic>
        <p:nvPicPr>
          <p:cNvPr id="4" name="Picture 3">
            <a:extLst>
              <a:ext uri="{FF2B5EF4-FFF2-40B4-BE49-F238E27FC236}">
                <a16:creationId xmlns:a16="http://schemas.microsoft.com/office/drawing/2014/main" xmlns="" id="{77052DD6-2FAC-4EA8-A58D-81F12E7F6511}"/>
              </a:ext>
            </a:extLst>
          </p:cNvPr>
          <p:cNvPicPr>
            <a:picLocks noChangeAspect="1"/>
          </p:cNvPicPr>
          <p:nvPr/>
        </p:nvPicPr>
        <p:blipFill>
          <a:blip r:embed="rId2"/>
          <a:stretch>
            <a:fillRect/>
          </a:stretch>
        </p:blipFill>
        <p:spPr>
          <a:xfrm>
            <a:off x="409352" y="1212112"/>
            <a:ext cx="10515599" cy="5303283"/>
          </a:xfrm>
          <a:prstGeom prst="rect">
            <a:avLst/>
          </a:prstGeom>
        </p:spPr>
      </p:pic>
    </p:spTree>
    <p:extLst>
      <p:ext uri="{BB962C8B-B14F-4D97-AF65-F5344CB8AC3E}">
        <p14:creationId xmlns:p14="http://schemas.microsoft.com/office/powerpoint/2010/main" val="371706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B4E593-9794-4C3F-94B5-EE0786DDD1E2}"/>
              </a:ext>
            </a:extLst>
          </p:cNvPr>
          <p:cNvSpPr>
            <a:spLocks noGrp="1"/>
          </p:cNvSpPr>
          <p:nvPr>
            <p:ph type="title"/>
          </p:nvPr>
        </p:nvSpPr>
        <p:spPr>
          <a:xfrm>
            <a:off x="178982" y="321339"/>
            <a:ext cx="10515600" cy="719396"/>
          </a:xfrm>
        </p:spPr>
        <p:txBody>
          <a:bodyPr/>
          <a:lstStyle/>
          <a:p>
            <a:r>
              <a:rPr lang="en-US" b="1" dirty="0"/>
              <a:t>The Monostable 555 Timer</a:t>
            </a:r>
            <a:endParaRPr lang="en-US" dirty="0"/>
          </a:p>
        </p:txBody>
      </p:sp>
      <p:pic>
        <p:nvPicPr>
          <p:cNvPr id="4" name="Picture 3">
            <a:extLst>
              <a:ext uri="{FF2B5EF4-FFF2-40B4-BE49-F238E27FC236}">
                <a16:creationId xmlns:a16="http://schemas.microsoft.com/office/drawing/2014/main" xmlns="" id="{A6B05D6E-A42E-4D49-8F5B-6A2378A2755F}"/>
              </a:ext>
            </a:extLst>
          </p:cNvPr>
          <p:cNvPicPr>
            <a:picLocks noChangeAspect="1"/>
          </p:cNvPicPr>
          <p:nvPr/>
        </p:nvPicPr>
        <p:blipFill>
          <a:blip r:embed="rId2"/>
          <a:stretch>
            <a:fillRect/>
          </a:stretch>
        </p:blipFill>
        <p:spPr>
          <a:xfrm>
            <a:off x="1084521" y="1040735"/>
            <a:ext cx="8995144" cy="5495925"/>
          </a:xfrm>
          <a:prstGeom prst="rect">
            <a:avLst/>
          </a:prstGeom>
        </p:spPr>
      </p:pic>
    </p:spTree>
    <p:extLst>
      <p:ext uri="{BB962C8B-B14F-4D97-AF65-F5344CB8AC3E}">
        <p14:creationId xmlns:p14="http://schemas.microsoft.com/office/powerpoint/2010/main" val="1109896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933107-9741-49C4-B321-4FEC45FB536D}"/>
              </a:ext>
            </a:extLst>
          </p:cNvPr>
          <p:cNvSpPr>
            <a:spLocks noGrp="1"/>
          </p:cNvSpPr>
          <p:nvPr>
            <p:ph type="title"/>
          </p:nvPr>
        </p:nvSpPr>
        <p:spPr>
          <a:xfrm>
            <a:off x="349103" y="331971"/>
            <a:ext cx="10515600" cy="698131"/>
          </a:xfrm>
        </p:spPr>
        <p:txBody>
          <a:bodyPr/>
          <a:lstStyle/>
          <a:p>
            <a:r>
              <a:rPr lang="en-US" dirty="0"/>
              <a:t>Working </a:t>
            </a:r>
          </a:p>
        </p:txBody>
      </p:sp>
      <p:sp>
        <p:nvSpPr>
          <p:cNvPr id="3" name="Content Placeholder 2">
            <a:extLst>
              <a:ext uri="{FF2B5EF4-FFF2-40B4-BE49-F238E27FC236}">
                <a16:creationId xmlns:a16="http://schemas.microsoft.com/office/drawing/2014/main" xmlns="" id="{B1D1B302-44E6-44F5-8BB7-184FA23D7F60}"/>
              </a:ext>
            </a:extLst>
          </p:cNvPr>
          <p:cNvSpPr>
            <a:spLocks noGrp="1"/>
          </p:cNvSpPr>
          <p:nvPr>
            <p:ph idx="1"/>
          </p:nvPr>
        </p:nvSpPr>
        <p:spPr>
          <a:xfrm>
            <a:off x="349102" y="1030102"/>
            <a:ext cx="11389241" cy="5328168"/>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When a negative ( 0V ) pulse is applied to the trigger input (pin 2) of the Monostable configured 555 Timer oscillator, the internal comparator, (comparator No1) detects this input and “sets” the state of the flip-flop, changing the output from a “LOW” state to a “HIGH” state. This action in turn turns “OFF” the discharge transistor connected to pin 7, thereby removing the short circuit across the external timing capacitor, C1.</a:t>
            </a:r>
          </a:p>
          <a:p>
            <a:pPr algn="just"/>
            <a:r>
              <a:rPr lang="en-US" dirty="0">
                <a:latin typeface="Times New Roman" panose="02020603050405020304" pitchFamily="18" charset="0"/>
                <a:cs typeface="Times New Roman" panose="02020603050405020304" pitchFamily="18" charset="0"/>
              </a:rPr>
              <a:t>This action allows the timing capacitor to start to charge up through resistor, R1 until the voltage across the capacitor reaches the threshold (pin 6) voltage of 2/3Vcc set up by the internal voltage divider network. At this point the comparators output goes “HIGH” and “resets” the flip-flop back to its original state which in turn turns “ON” the transistor and discharges the capacitor to ground through pin 7. This causes the output to change its state back to the original stable “LOW” value awaiting another trigger pulse to start the timing process over again. Then as before, the Monostable Multivibrator has only “ONE” stable state.</a:t>
            </a:r>
          </a:p>
        </p:txBody>
      </p:sp>
    </p:spTree>
    <p:extLst>
      <p:ext uri="{BB962C8B-B14F-4D97-AF65-F5344CB8AC3E}">
        <p14:creationId xmlns:p14="http://schemas.microsoft.com/office/powerpoint/2010/main" val="3644156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3A7D7E-3C91-4159-A79A-4131DB7DB4B6}"/>
              </a:ext>
            </a:extLst>
          </p:cNvPr>
          <p:cNvSpPr>
            <a:spLocks noGrp="1"/>
          </p:cNvSpPr>
          <p:nvPr>
            <p:ph type="title"/>
          </p:nvPr>
        </p:nvSpPr>
        <p:spPr>
          <a:xfrm>
            <a:off x="361507" y="310706"/>
            <a:ext cx="10515600" cy="740661"/>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106A243A-01B6-4682-974E-B344A4E4CB21}"/>
                  </a:ext>
                </a:extLst>
              </p:cNvPr>
              <p:cNvSpPr>
                <a:spLocks noGrp="1"/>
              </p:cNvSpPr>
              <p:nvPr>
                <p:ph idx="1"/>
              </p:nvPr>
            </p:nvSpPr>
            <p:spPr>
              <a:xfrm>
                <a:off x="361507" y="1825625"/>
                <a:ext cx="11546958" cy="4351338"/>
              </a:xfrm>
            </p:spPr>
            <p:txBody>
              <a:bodyPr/>
              <a:lstStyle/>
              <a:p>
                <a:r>
                  <a:rPr lang="en-US" dirty="0"/>
                  <a:t>A </a:t>
                </a:r>
                <a:r>
                  <a:rPr lang="en-US" b="1" dirty="0"/>
                  <a:t>Monostable 555 Timer</a:t>
                </a:r>
                <a:r>
                  <a:rPr lang="en-US" dirty="0"/>
                  <a:t> is required to produce a time delay within a circuit. If a 10uF timing capacitor is used, calculate the value of the resistor required to produce a minimum output time delay of 500ms.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𝑡</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𝐶</m:t>
                          </m:r>
                        </m:den>
                      </m:f>
                    </m:oMath>
                  </m:oMathPara>
                </a14:m>
                <a:endParaRPr lang="en-US" dirty="0"/>
              </a:p>
            </p:txBody>
          </p:sp>
        </mc:Choice>
        <mc:Fallback xmlns="">
          <p:sp>
            <p:nvSpPr>
              <p:cNvPr id="3" name="Content Placeholder 2">
                <a:extLst>
                  <a:ext uri="{FF2B5EF4-FFF2-40B4-BE49-F238E27FC236}">
                    <a16:creationId xmlns:a16="http://schemas.microsoft.com/office/drawing/2014/main" id="{106A243A-01B6-4682-974E-B344A4E4CB21}"/>
                  </a:ext>
                </a:extLst>
              </p:cNvPr>
              <p:cNvSpPr>
                <a:spLocks noGrp="1" noRot="1" noChangeAspect="1" noMove="1" noResize="1" noEditPoints="1" noAdjustHandles="1" noChangeArrowheads="1" noChangeShapeType="1" noTextEdit="1"/>
              </p:cNvSpPr>
              <p:nvPr>
                <p:ph idx="1"/>
              </p:nvPr>
            </p:nvSpPr>
            <p:spPr>
              <a:xfrm>
                <a:off x="361507" y="1825625"/>
                <a:ext cx="11546958" cy="4351338"/>
              </a:xfrm>
              <a:blipFill>
                <a:blip r:embed="rId2"/>
                <a:stretch>
                  <a:fillRect l="-950" t="-2241" r="-1056"/>
                </a:stretch>
              </a:blipFill>
            </p:spPr>
            <p:txBody>
              <a:bodyPr/>
              <a:lstStyle/>
              <a:p>
                <a:r>
                  <a:rPr lang="en-US">
                    <a:noFill/>
                  </a:rPr>
                  <a:t> </a:t>
                </a:r>
              </a:p>
            </p:txBody>
          </p:sp>
        </mc:Fallback>
      </mc:AlternateContent>
    </p:spTree>
    <p:extLst>
      <p:ext uri="{BB962C8B-B14F-4D97-AF65-F5344CB8AC3E}">
        <p14:creationId xmlns:p14="http://schemas.microsoft.com/office/powerpoint/2010/main" val="3299375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47295-75AC-44C2-8FB0-488B9E7AA5BF}"/>
              </a:ext>
            </a:extLst>
          </p:cNvPr>
          <p:cNvSpPr>
            <a:spLocks noGrp="1"/>
          </p:cNvSpPr>
          <p:nvPr>
            <p:ph type="title"/>
          </p:nvPr>
        </p:nvSpPr>
        <p:spPr>
          <a:xfrm>
            <a:off x="327837" y="681037"/>
            <a:ext cx="10515600" cy="613070"/>
          </a:xfrm>
        </p:spPr>
        <p:txBody>
          <a:bodyPr>
            <a:normAutofit fontScale="90000"/>
          </a:bodyPr>
          <a:lstStyle/>
          <a:p>
            <a:r>
              <a:rPr lang="en-US" b="1" dirty="0" err="1"/>
              <a:t>Bistable</a:t>
            </a:r>
            <a:r>
              <a:rPr lang="en-US" b="1" dirty="0"/>
              <a:t> 555 Timer</a:t>
            </a:r>
            <a:endParaRPr lang="en-US" dirty="0"/>
          </a:p>
        </p:txBody>
      </p:sp>
      <p:sp>
        <p:nvSpPr>
          <p:cNvPr id="3" name="Content Placeholder 2">
            <a:extLst>
              <a:ext uri="{FF2B5EF4-FFF2-40B4-BE49-F238E27FC236}">
                <a16:creationId xmlns:a16="http://schemas.microsoft.com/office/drawing/2014/main" xmlns="" id="{2714CC35-8BDE-492A-B18F-AFBEFF49C4FF}"/>
              </a:ext>
            </a:extLst>
          </p:cNvPr>
          <p:cNvSpPr>
            <a:spLocks noGrp="1"/>
          </p:cNvSpPr>
          <p:nvPr>
            <p:ph idx="1"/>
          </p:nvPr>
        </p:nvSpPr>
        <p:spPr>
          <a:xfrm>
            <a:off x="327837" y="1825625"/>
            <a:ext cx="5551691" cy="4351338"/>
          </a:xfrm>
        </p:spPr>
        <p:txBody>
          <a:bodyPr>
            <a:normAutofit/>
          </a:bodyPr>
          <a:lstStyle/>
          <a:p>
            <a:r>
              <a:rPr lang="en-US" dirty="0"/>
              <a:t>The </a:t>
            </a:r>
            <a:r>
              <a:rPr lang="en-US" b="1" dirty="0"/>
              <a:t>555 </a:t>
            </a:r>
            <a:r>
              <a:rPr lang="en-US" b="1" dirty="0" err="1"/>
              <a:t>Bistable</a:t>
            </a:r>
            <a:r>
              <a:rPr lang="en-US" dirty="0"/>
              <a:t> is one of the simplest circuits we can build using the 555 timer oscillator chip.</a:t>
            </a:r>
          </a:p>
          <a:p>
            <a:r>
              <a:rPr lang="en-US" dirty="0"/>
              <a:t>This </a:t>
            </a:r>
            <a:r>
              <a:rPr lang="en-US" dirty="0" err="1"/>
              <a:t>bistable</a:t>
            </a:r>
            <a:r>
              <a:rPr lang="en-US" dirty="0"/>
              <a:t> configuration does not use any RC timing network to produce an output waveform so no equations are required to calculate the time period of the circuit.</a:t>
            </a:r>
          </a:p>
        </p:txBody>
      </p:sp>
      <p:pic>
        <p:nvPicPr>
          <p:cNvPr id="4" name="Picture 3">
            <a:extLst>
              <a:ext uri="{FF2B5EF4-FFF2-40B4-BE49-F238E27FC236}">
                <a16:creationId xmlns:a16="http://schemas.microsoft.com/office/drawing/2014/main" xmlns="" id="{6C55FCFA-B392-45F6-8AB0-2C0FC900DCD5}"/>
              </a:ext>
            </a:extLst>
          </p:cNvPr>
          <p:cNvPicPr>
            <a:picLocks noChangeAspect="1"/>
          </p:cNvPicPr>
          <p:nvPr/>
        </p:nvPicPr>
        <p:blipFill>
          <a:blip r:embed="rId2"/>
          <a:stretch>
            <a:fillRect/>
          </a:stretch>
        </p:blipFill>
        <p:spPr>
          <a:xfrm>
            <a:off x="6209072" y="1489587"/>
            <a:ext cx="5551692" cy="4687376"/>
          </a:xfrm>
          <a:prstGeom prst="rect">
            <a:avLst/>
          </a:prstGeom>
        </p:spPr>
      </p:pic>
    </p:spTree>
    <p:extLst>
      <p:ext uri="{BB962C8B-B14F-4D97-AF65-F5344CB8AC3E}">
        <p14:creationId xmlns:p14="http://schemas.microsoft.com/office/powerpoint/2010/main" val="3673788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4107F-D9C8-4541-B2E9-C1A7B7D75DAD}"/>
              </a:ext>
            </a:extLst>
          </p:cNvPr>
          <p:cNvSpPr>
            <a:spLocks noGrp="1"/>
          </p:cNvSpPr>
          <p:nvPr>
            <p:ph type="title"/>
          </p:nvPr>
        </p:nvSpPr>
        <p:spPr>
          <a:xfrm>
            <a:off x="838200" y="365125"/>
            <a:ext cx="10515600" cy="991727"/>
          </a:xfrm>
        </p:spPr>
        <p:txBody>
          <a:bodyPr/>
          <a:lstStyle/>
          <a:p>
            <a:r>
              <a:rPr lang="en-US" b="1" dirty="0"/>
              <a:t>Sinking and Sourcing the 555 Timer Output</a:t>
            </a:r>
            <a:endParaRPr lang="en-US" dirty="0"/>
          </a:p>
        </p:txBody>
      </p:sp>
      <p:pic>
        <p:nvPicPr>
          <p:cNvPr id="4" name="Picture 3">
            <a:extLst>
              <a:ext uri="{FF2B5EF4-FFF2-40B4-BE49-F238E27FC236}">
                <a16:creationId xmlns:a16="http://schemas.microsoft.com/office/drawing/2014/main" xmlns="" id="{03072AC1-0612-4E62-9FD2-62BE3CBC5E3D}"/>
              </a:ext>
            </a:extLst>
          </p:cNvPr>
          <p:cNvPicPr>
            <a:picLocks noChangeAspect="1"/>
          </p:cNvPicPr>
          <p:nvPr/>
        </p:nvPicPr>
        <p:blipFill>
          <a:blip r:embed="rId2"/>
          <a:stretch>
            <a:fillRect/>
          </a:stretch>
        </p:blipFill>
        <p:spPr>
          <a:xfrm>
            <a:off x="2135904" y="2413154"/>
            <a:ext cx="5324475" cy="2922194"/>
          </a:xfrm>
          <a:prstGeom prst="rect">
            <a:avLst/>
          </a:prstGeom>
        </p:spPr>
      </p:pic>
      <p:pic>
        <p:nvPicPr>
          <p:cNvPr id="5" name="Picture 4">
            <a:extLst>
              <a:ext uri="{FF2B5EF4-FFF2-40B4-BE49-F238E27FC236}">
                <a16:creationId xmlns:a16="http://schemas.microsoft.com/office/drawing/2014/main" xmlns="" id="{1A52C993-38CF-4EC2-AC53-9C14DE26DD95}"/>
              </a:ext>
            </a:extLst>
          </p:cNvPr>
          <p:cNvPicPr>
            <a:picLocks noChangeAspect="1"/>
          </p:cNvPicPr>
          <p:nvPr/>
        </p:nvPicPr>
        <p:blipFill>
          <a:blip r:embed="rId3"/>
          <a:stretch>
            <a:fillRect/>
          </a:stretch>
        </p:blipFill>
        <p:spPr>
          <a:xfrm>
            <a:off x="6995191" y="2390930"/>
            <a:ext cx="2856732" cy="2922194"/>
          </a:xfrm>
          <a:prstGeom prst="rect">
            <a:avLst/>
          </a:prstGeom>
        </p:spPr>
      </p:pic>
    </p:spTree>
    <p:extLst>
      <p:ext uri="{BB962C8B-B14F-4D97-AF65-F5344CB8AC3E}">
        <p14:creationId xmlns:p14="http://schemas.microsoft.com/office/powerpoint/2010/main" val="1283302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7D9C4D-F365-4D70-992A-6E59709D49B5}"/>
              </a:ext>
            </a:extLst>
          </p:cNvPr>
          <p:cNvSpPr>
            <a:spLocks noGrp="1"/>
          </p:cNvSpPr>
          <p:nvPr>
            <p:ph type="title"/>
          </p:nvPr>
        </p:nvSpPr>
        <p:spPr/>
        <p:txBody>
          <a:bodyPr/>
          <a:lstStyle/>
          <a:p>
            <a:r>
              <a:rPr lang="en-US" b="1" dirty="0"/>
              <a:t>555 Timer Transistor Driver</a:t>
            </a:r>
            <a:endParaRPr lang="en-US" dirty="0"/>
          </a:p>
        </p:txBody>
      </p:sp>
      <p:pic>
        <p:nvPicPr>
          <p:cNvPr id="4" name="Picture 3">
            <a:extLst>
              <a:ext uri="{FF2B5EF4-FFF2-40B4-BE49-F238E27FC236}">
                <a16:creationId xmlns:a16="http://schemas.microsoft.com/office/drawing/2014/main" xmlns="" id="{693CF7F1-5A69-4CAE-8758-59B0C1216235}"/>
              </a:ext>
            </a:extLst>
          </p:cNvPr>
          <p:cNvPicPr>
            <a:picLocks noChangeAspect="1"/>
          </p:cNvPicPr>
          <p:nvPr/>
        </p:nvPicPr>
        <p:blipFill>
          <a:blip r:embed="rId2"/>
          <a:stretch>
            <a:fillRect/>
          </a:stretch>
        </p:blipFill>
        <p:spPr>
          <a:xfrm>
            <a:off x="1401097" y="2147887"/>
            <a:ext cx="9276735" cy="3397507"/>
          </a:xfrm>
          <a:prstGeom prst="rect">
            <a:avLst/>
          </a:prstGeom>
        </p:spPr>
      </p:pic>
    </p:spTree>
    <p:extLst>
      <p:ext uri="{BB962C8B-B14F-4D97-AF65-F5344CB8AC3E}">
        <p14:creationId xmlns:p14="http://schemas.microsoft.com/office/powerpoint/2010/main" val="2760866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9CBC7-0875-4949-80D4-30FB1EA2AA14}"/>
              </a:ext>
            </a:extLst>
          </p:cNvPr>
          <p:cNvSpPr>
            <a:spLocks noGrp="1"/>
          </p:cNvSpPr>
          <p:nvPr>
            <p:ph type="title"/>
          </p:nvPr>
        </p:nvSpPr>
        <p:spPr>
          <a:xfrm>
            <a:off x="425246" y="376289"/>
            <a:ext cx="10515600" cy="652514"/>
          </a:xfrm>
        </p:spPr>
        <p:txBody>
          <a:bodyPr>
            <a:normAutofit fontScale="90000"/>
          </a:bodyPr>
          <a:lstStyle/>
          <a:p>
            <a:r>
              <a:rPr lang="en-US" dirty="0"/>
              <a:t>The pin configuration of 555 Timer IC</a:t>
            </a:r>
          </a:p>
        </p:txBody>
      </p:sp>
      <p:pic>
        <p:nvPicPr>
          <p:cNvPr id="4" name="Picture 3">
            <a:extLst>
              <a:ext uri="{FF2B5EF4-FFF2-40B4-BE49-F238E27FC236}">
                <a16:creationId xmlns:a16="http://schemas.microsoft.com/office/drawing/2014/main" xmlns="" id="{9BAF0D20-C8CC-4C14-B30D-0F284BC5D39C}"/>
              </a:ext>
            </a:extLst>
          </p:cNvPr>
          <p:cNvPicPr>
            <a:picLocks noChangeAspect="1"/>
          </p:cNvPicPr>
          <p:nvPr/>
        </p:nvPicPr>
        <p:blipFill>
          <a:blip r:embed="rId2"/>
          <a:stretch>
            <a:fillRect/>
          </a:stretch>
        </p:blipFill>
        <p:spPr>
          <a:xfrm>
            <a:off x="1059426" y="1028803"/>
            <a:ext cx="9721646" cy="5493568"/>
          </a:xfrm>
          <a:prstGeom prst="rect">
            <a:avLst/>
          </a:prstGeom>
        </p:spPr>
      </p:pic>
    </p:spTree>
    <p:extLst>
      <p:ext uri="{BB962C8B-B14F-4D97-AF65-F5344CB8AC3E}">
        <p14:creationId xmlns:p14="http://schemas.microsoft.com/office/powerpoint/2010/main" val="2944305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EAC36-9FB6-4E60-83D2-35ADA481744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xmlns="" id="{15ECD141-2D14-4253-9A2B-2782BACFF6BE}"/>
              </a:ext>
            </a:extLst>
          </p:cNvPr>
          <p:cNvSpPr>
            <a:spLocks noGrp="1"/>
          </p:cNvSpPr>
          <p:nvPr>
            <p:ph idx="1"/>
          </p:nvPr>
        </p:nvSpPr>
        <p:spPr/>
        <p:txBody>
          <a:bodyPr/>
          <a:lstStyle/>
          <a:p>
            <a:pPr marL="0" indent="0">
              <a:buNone/>
            </a:pPr>
            <a:r>
              <a:rPr lang="en-US" dirty="0">
                <a:hlinkClick r:id="rId2"/>
              </a:rPr>
              <a:t>https://www.electronics-tutorials.ws/waveforms/555_oscillator.html</a:t>
            </a:r>
            <a:endParaRPr lang="en-US" dirty="0"/>
          </a:p>
          <a:p>
            <a:pPr marL="0" indent="0">
              <a:buNone/>
            </a:pPr>
            <a:r>
              <a:rPr lang="en-US" dirty="0">
                <a:hlinkClick r:id="rId3"/>
              </a:rPr>
              <a:t>https://www.electronics-tutorials.ws/waveforms/555_timer.html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67167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B74F9-D018-48E4-BFC0-65A237A3DCCD}"/>
              </a:ext>
            </a:extLst>
          </p:cNvPr>
          <p:cNvSpPr>
            <a:spLocks noGrp="1"/>
          </p:cNvSpPr>
          <p:nvPr>
            <p:ph type="title"/>
          </p:nvPr>
        </p:nvSpPr>
        <p:spPr>
          <a:xfrm>
            <a:off x="162232" y="25914"/>
            <a:ext cx="10515600" cy="593520"/>
          </a:xfrm>
        </p:spPr>
        <p:txBody>
          <a:bodyPr>
            <a:normAutofit fontScale="90000"/>
          </a:bodyPr>
          <a:lstStyle/>
          <a:p>
            <a:r>
              <a:rPr lang="en-US" b="1" dirty="0"/>
              <a:t>The important features of the 555 timer are :</a:t>
            </a:r>
            <a:endParaRPr lang="en-US" dirty="0"/>
          </a:p>
        </p:txBody>
      </p:sp>
      <p:sp>
        <p:nvSpPr>
          <p:cNvPr id="3" name="Content Placeholder 2">
            <a:extLst>
              <a:ext uri="{FF2B5EF4-FFF2-40B4-BE49-F238E27FC236}">
                <a16:creationId xmlns:a16="http://schemas.microsoft.com/office/drawing/2014/main" xmlns="" id="{BCA4429A-0E91-4D23-ADAB-390814972747}"/>
              </a:ext>
            </a:extLst>
          </p:cNvPr>
          <p:cNvSpPr>
            <a:spLocks noGrp="1"/>
          </p:cNvSpPr>
          <p:nvPr>
            <p:ph idx="1"/>
          </p:nvPr>
        </p:nvSpPr>
        <p:spPr>
          <a:xfrm>
            <a:off x="162232" y="929149"/>
            <a:ext cx="11783961" cy="5534228"/>
          </a:xfrm>
        </p:spPr>
        <p:txBody>
          <a:bodyPr>
            <a:normAutofit/>
          </a:bodyPr>
          <a:lstStyle/>
          <a:p>
            <a:pPr algn="just"/>
            <a:r>
              <a:rPr lang="en-US" sz="2600" dirty="0">
                <a:latin typeface="Times New Roman" panose="02020603050405020304" pitchFamily="18" charset="0"/>
                <a:cs typeface="Times New Roman" panose="02020603050405020304" pitchFamily="18" charset="0"/>
              </a:rPr>
              <a:t>It operates from a wide range of power supplies ranging from + 5 Volts to + 18 Volts supply voltage.</a:t>
            </a:r>
          </a:p>
          <a:p>
            <a:pPr algn="just"/>
            <a:r>
              <a:rPr lang="en-US" sz="2600" dirty="0">
                <a:latin typeface="Times New Roman" panose="02020603050405020304" pitchFamily="18" charset="0"/>
                <a:cs typeface="Times New Roman" panose="02020603050405020304" pitchFamily="18" charset="0"/>
              </a:rPr>
              <a:t>Sinking or sourcing 200 mA of load current.</a:t>
            </a:r>
          </a:p>
          <a:p>
            <a:pPr algn="just"/>
            <a:r>
              <a:rPr lang="en-US" sz="2600" dirty="0">
                <a:latin typeface="Times New Roman" panose="02020603050405020304" pitchFamily="18" charset="0"/>
                <a:cs typeface="Times New Roman" panose="02020603050405020304" pitchFamily="18" charset="0"/>
              </a:rPr>
              <a:t>The external components should be selected properly so that the timing intervals can be made into several minutes along with the frequencies exceeding several hundred kilohertz.</a:t>
            </a:r>
          </a:p>
          <a:p>
            <a:pPr algn="just"/>
            <a:r>
              <a:rPr lang="en-US" sz="2600" dirty="0">
                <a:latin typeface="Times New Roman" panose="02020603050405020304" pitchFamily="18" charset="0"/>
                <a:cs typeface="Times New Roman" panose="02020603050405020304" pitchFamily="18" charset="0"/>
              </a:rPr>
              <a:t>The output of a 555 timer can drive a transistor-transistor logic (TTL) due to its high current output.</a:t>
            </a:r>
          </a:p>
          <a:p>
            <a:pPr algn="just"/>
            <a:r>
              <a:rPr lang="en-US" sz="2600" dirty="0">
                <a:latin typeface="Times New Roman" panose="02020603050405020304" pitchFamily="18" charset="0"/>
                <a:cs typeface="Times New Roman" panose="02020603050405020304" pitchFamily="18" charset="0"/>
              </a:rPr>
              <a:t>It has a temperature stability of 50 parts per million (ppm) per degree Celsius change in temperature, or equivalently 0.005 %/ °C.</a:t>
            </a:r>
          </a:p>
          <a:p>
            <a:pPr algn="just"/>
            <a:r>
              <a:rPr lang="en-US" sz="2600" dirty="0">
                <a:latin typeface="Times New Roman" panose="02020603050405020304" pitchFamily="18" charset="0"/>
                <a:cs typeface="Times New Roman" panose="02020603050405020304" pitchFamily="18" charset="0"/>
              </a:rPr>
              <a:t>The duty cycle of the timer is adjustable.</a:t>
            </a:r>
          </a:p>
          <a:p>
            <a:pPr algn="just"/>
            <a:r>
              <a:rPr lang="en-US" sz="2600" dirty="0">
                <a:latin typeface="Times New Roman" panose="02020603050405020304" pitchFamily="18" charset="0"/>
                <a:cs typeface="Times New Roman" panose="02020603050405020304" pitchFamily="18" charset="0"/>
              </a:rPr>
              <a:t>The maximum power dissipation per package is 600 </a:t>
            </a:r>
            <a:r>
              <a:rPr lang="en-US" sz="2600" dirty="0" err="1">
                <a:latin typeface="Times New Roman" panose="02020603050405020304" pitchFamily="18" charset="0"/>
                <a:cs typeface="Times New Roman" panose="02020603050405020304" pitchFamily="18" charset="0"/>
              </a:rPr>
              <a:t>mW</a:t>
            </a:r>
            <a:r>
              <a:rPr lang="en-US" sz="2600" dirty="0">
                <a:latin typeface="Times New Roman" panose="02020603050405020304" pitchFamily="18" charset="0"/>
                <a:cs typeface="Times New Roman" panose="02020603050405020304" pitchFamily="18" charset="0"/>
              </a:rPr>
              <a:t> and its trigger and reset inputs has logic compatibility. More features are listed in the datasheet.</a:t>
            </a:r>
          </a:p>
          <a:p>
            <a:endParaRPr lang="en-US" dirty="0"/>
          </a:p>
        </p:txBody>
      </p:sp>
    </p:spTree>
    <p:extLst>
      <p:ext uri="{BB962C8B-B14F-4D97-AF65-F5344CB8AC3E}">
        <p14:creationId xmlns:p14="http://schemas.microsoft.com/office/powerpoint/2010/main" val="1655781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8835DE-E281-4A54-8172-EFD77DD73D31}"/>
              </a:ext>
            </a:extLst>
          </p:cNvPr>
          <p:cNvSpPr>
            <a:spLocks noGrp="1"/>
          </p:cNvSpPr>
          <p:nvPr>
            <p:ph type="title"/>
          </p:nvPr>
        </p:nvSpPr>
        <p:spPr>
          <a:xfrm>
            <a:off x="248264" y="190756"/>
            <a:ext cx="10515600" cy="490281"/>
          </a:xfrm>
        </p:spPr>
        <p:txBody>
          <a:bodyPr>
            <a:normAutofit fontScale="90000"/>
          </a:bodyPr>
          <a:lstStyle/>
          <a:p>
            <a:r>
              <a:rPr lang="en-US" dirty="0"/>
              <a:t>Internal structure of 555 Timer IC</a:t>
            </a:r>
          </a:p>
        </p:txBody>
      </p:sp>
      <p:pic>
        <p:nvPicPr>
          <p:cNvPr id="4" name="Content Placeholder 3">
            <a:extLst>
              <a:ext uri="{FF2B5EF4-FFF2-40B4-BE49-F238E27FC236}">
                <a16:creationId xmlns:a16="http://schemas.microsoft.com/office/drawing/2014/main" xmlns="" id="{EB4AF090-335A-4A9B-AEF4-7D79A9D29087}"/>
              </a:ext>
            </a:extLst>
          </p:cNvPr>
          <p:cNvPicPr>
            <a:picLocks noGrp="1" noChangeAspect="1"/>
          </p:cNvPicPr>
          <p:nvPr>
            <p:ph idx="1"/>
          </p:nvPr>
        </p:nvPicPr>
        <p:blipFill>
          <a:blip r:embed="rId3"/>
          <a:stretch>
            <a:fillRect/>
          </a:stretch>
        </p:blipFill>
        <p:spPr>
          <a:xfrm>
            <a:off x="4677696" y="1073428"/>
            <a:ext cx="4168879" cy="4604701"/>
          </a:xfrm>
          <a:prstGeom prst="rect">
            <a:avLst/>
          </a:prstGeom>
        </p:spPr>
      </p:pic>
      <p:sp>
        <p:nvSpPr>
          <p:cNvPr id="6" name="Rectangle 5">
            <a:extLst>
              <a:ext uri="{FF2B5EF4-FFF2-40B4-BE49-F238E27FC236}">
                <a16:creationId xmlns:a16="http://schemas.microsoft.com/office/drawing/2014/main" xmlns="" id="{C6DB4BE8-37F3-4582-BBD2-FA8F03AF48D5}"/>
              </a:ext>
            </a:extLst>
          </p:cNvPr>
          <p:cNvSpPr/>
          <p:nvPr/>
        </p:nvSpPr>
        <p:spPr>
          <a:xfrm>
            <a:off x="248264" y="1073428"/>
            <a:ext cx="4168878" cy="4832092"/>
          </a:xfrm>
          <a:prstGeom prst="rect">
            <a:avLst/>
          </a:prstGeom>
        </p:spPr>
        <p:txBody>
          <a:bodyPr wrap="square">
            <a:spAutoFit/>
          </a:bodyPr>
          <a:lstStyle/>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working of this IC can be understood by analyzing its internal structure which is shown in terms of block diagram (for 8-pin DIP) in Figure 2.</a:t>
            </a:r>
          </a:p>
          <a:p>
            <a:pPr marL="342900" indent="-342900">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From this, the IC is seen to be composed of</a:t>
            </a:r>
          </a:p>
          <a:p>
            <a:pPr marL="800100" lvl="1" indent="-3429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 resistive network formed by three equal resistors (R)</a:t>
            </a:r>
          </a:p>
          <a:p>
            <a:pPr marL="800100" lvl="1" indent="-3429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Two Comparators</a:t>
            </a:r>
          </a:p>
          <a:p>
            <a:pPr marL="800100" lvl="1" indent="-3429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Two Transistors</a:t>
            </a:r>
          </a:p>
          <a:p>
            <a:pPr marL="800100" lvl="1" indent="-3429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One SR flip-flop</a:t>
            </a:r>
          </a:p>
          <a:p>
            <a:pPr marL="800100" lvl="1" indent="-342900">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An Inverter</a:t>
            </a:r>
          </a:p>
        </p:txBody>
      </p:sp>
      <p:sp>
        <p:nvSpPr>
          <p:cNvPr id="7" name="Rectangle 6">
            <a:extLst>
              <a:ext uri="{FF2B5EF4-FFF2-40B4-BE49-F238E27FC236}">
                <a16:creationId xmlns:a16="http://schemas.microsoft.com/office/drawing/2014/main" xmlns="" id="{6FCC2F15-8D93-4471-AAD1-5ABF0320747D}"/>
              </a:ext>
            </a:extLst>
          </p:cNvPr>
          <p:cNvSpPr/>
          <p:nvPr/>
        </p:nvSpPr>
        <p:spPr>
          <a:xfrm>
            <a:off x="1346639" y="6297911"/>
            <a:ext cx="5088573" cy="369332"/>
          </a:xfrm>
          <a:prstGeom prst="rect">
            <a:avLst/>
          </a:prstGeom>
        </p:spPr>
        <p:txBody>
          <a:bodyPr wrap="none">
            <a:spAutoFit/>
          </a:bodyPr>
          <a:lstStyle/>
          <a:p>
            <a:r>
              <a:rPr lang="en-US" dirty="0"/>
              <a:t>https://www.youtube.com/watch?v=ABWU7FlM1T0</a:t>
            </a:r>
          </a:p>
        </p:txBody>
      </p:sp>
      <p:pic>
        <p:nvPicPr>
          <p:cNvPr id="8" name="Picture 7">
            <a:extLst>
              <a:ext uri="{FF2B5EF4-FFF2-40B4-BE49-F238E27FC236}">
                <a16:creationId xmlns:a16="http://schemas.microsoft.com/office/drawing/2014/main" xmlns="" id="{BBC56511-F0DB-4937-844D-09B83595FE0A}"/>
              </a:ext>
            </a:extLst>
          </p:cNvPr>
          <p:cNvPicPr>
            <a:picLocks noChangeAspect="1"/>
          </p:cNvPicPr>
          <p:nvPr/>
        </p:nvPicPr>
        <p:blipFill>
          <a:blip r:embed="rId4"/>
          <a:stretch>
            <a:fillRect/>
          </a:stretch>
        </p:blipFill>
        <p:spPr>
          <a:xfrm>
            <a:off x="8846575" y="1600200"/>
            <a:ext cx="3097161" cy="3657600"/>
          </a:xfrm>
          <a:prstGeom prst="rect">
            <a:avLst/>
          </a:prstGeom>
        </p:spPr>
      </p:pic>
    </p:spTree>
    <p:extLst>
      <p:ext uri="{BB962C8B-B14F-4D97-AF65-F5344CB8AC3E}">
        <p14:creationId xmlns:p14="http://schemas.microsoft.com/office/powerpoint/2010/main" val="298826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FC18D1D-0489-4333-AC0E-A3D80D5B2541}"/>
              </a:ext>
            </a:extLst>
          </p:cNvPr>
          <p:cNvSpPr>
            <a:spLocks noGrp="1"/>
          </p:cNvSpPr>
          <p:nvPr>
            <p:ph idx="1"/>
          </p:nvPr>
        </p:nvSpPr>
        <p:spPr>
          <a:xfrm>
            <a:off x="248264" y="250724"/>
            <a:ext cx="11756923" cy="6400800"/>
          </a:xfrm>
        </p:spPr>
        <p:txBody>
          <a:bodyPr>
            <a:normAutofit fontScale="92500" lnSpcReduction="10000"/>
          </a:bodyPr>
          <a:lstStyle/>
          <a:p>
            <a:pPr algn="just">
              <a:lnSpc>
                <a:spcPct val="150000"/>
              </a:lnSpc>
            </a:pPr>
            <a:r>
              <a:rPr lang="en-US" sz="2600" b="1" dirty="0">
                <a:latin typeface="Times New Roman" panose="02020603050405020304" pitchFamily="18" charset="0"/>
                <a:cs typeface="Times New Roman" panose="02020603050405020304" pitchFamily="18" charset="0"/>
              </a:rPr>
              <a:t>A resistive network formed by three equal resistors (R)</a:t>
            </a:r>
            <a:r>
              <a:rPr lang="en-US" sz="2600" dirty="0">
                <a:latin typeface="Times New Roman" panose="02020603050405020304" pitchFamily="18" charset="0"/>
                <a:cs typeface="Times New Roman" panose="02020603050405020304" pitchFamily="18" charset="0"/>
              </a:rPr>
              <a:t>: It is due to these three 5 KΩ resistors, the IC bears its name as 555 timer. These are arranged in voltage divider configuration and as a result provide the voltage values of 2⁄3 VCC and 1⁄3 VCC along their chain.</a:t>
            </a:r>
          </a:p>
          <a:p>
            <a:pPr algn="just">
              <a:lnSpc>
                <a:spcPct val="150000"/>
              </a:lnSpc>
            </a:pPr>
            <a:r>
              <a:rPr lang="en-US" sz="2600" b="1" dirty="0">
                <a:latin typeface="Times New Roman" panose="02020603050405020304" pitchFamily="18" charset="0"/>
                <a:cs typeface="Times New Roman" panose="02020603050405020304" pitchFamily="18" charset="0"/>
              </a:rPr>
              <a:t>Two Comparators:</a:t>
            </a:r>
            <a:r>
              <a:rPr lang="en-US" sz="2600" dirty="0">
                <a:latin typeface="Times New Roman" panose="02020603050405020304" pitchFamily="18" charset="0"/>
                <a:cs typeface="Times New Roman" panose="02020603050405020304" pitchFamily="18" charset="0"/>
              </a:rPr>
              <a:t> These two devices are meant to compare the user-provided input values with their reference levels and accordingly trigger the output of the flip-flop.</a:t>
            </a:r>
          </a:p>
          <a:p>
            <a:pPr algn="just">
              <a:lnSpc>
                <a:spcPct val="150000"/>
              </a:lnSpc>
            </a:pPr>
            <a:r>
              <a:rPr lang="en-US" sz="2600" b="1" dirty="0">
                <a:latin typeface="Times New Roman" panose="02020603050405020304" pitchFamily="18" charset="0"/>
                <a:cs typeface="Times New Roman" panose="02020603050405020304" pitchFamily="18" charset="0"/>
              </a:rPr>
              <a:t>Two Transistors: </a:t>
            </a:r>
            <a:r>
              <a:rPr lang="en-US" sz="2600" dirty="0">
                <a:latin typeface="Times New Roman" panose="02020603050405020304" pitchFamily="18" charset="0"/>
                <a:cs typeface="Times New Roman" panose="02020603050405020304" pitchFamily="18" charset="0"/>
              </a:rPr>
              <a:t>These are associated with discharge and reset operations of the device.</a:t>
            </a:r>
          </a:p>
          <a:p>
            <a:pPr algn="just">
              <a:lnSpc>
                <a:spcPct val="150000"/>
              </a:lnSpc>
            </a:pPr>
            <a:r>
              <a:rPr lang="en-US" sz="2600" b="1" dirty="0">
                <a:latin typeface="Times New Roman" panose="02020603050405020304" pitchFamily="18" charset="0"/>
                <a:cs typeface="Times New Roman" panose="02020603050405020304" pitchFamily="18" charset="0"/>
              </a:rPr>
              <a:t>One SR flip-flop: </a:t>
            </a:r>
            <a:r>
              <a:rPr lang="en-US" sz="2600" dirty="0">
                <a:latin typeface="Times New Roman" panose="02020603050405020304" pitchFamily="18" charset="0"/>
                <a:cs typeface="Times New Roman" panose="02020603050405020304" pitchFamily="18" charset="0"/>
              </a:rPr>
              <a:t>This flip-flop will be either set or reset depending on the output from the comparators.</a:t>
            </a:r>
          </a:p>
          <a:p>
            <a:pPr algn="just">
              <a:lnSpc>
                <a:spcPct val="150000"/>
              </a:lnSpc>
            </a:pPr>
            <a:r>
              <a:rPr lang="en-US" sz="2600" b="1" dirty="0">
                <a:latin typeface="Times New Roman" panose="02020603050405020304" pitchFamily="18" charset="0"/>
                <a:cs typeface="Times New Roman" panose="02020603050405020304" pitchFamily="18" charset="0"/>
              </a:rPr>
              <a:t>An Inverter: </a:t>
            </a:r>
            <a:r>
              <a:rPr lang="en-US" sz="2600" dirty="0">
                <a:latin typeface="Times New Roman" panose="02020603050405020304" pitchFamily="18" charset="0"/>
                <a:cs typeface="Times New Roman" panose="02020603050405020304" pitchFamily="18" charset="0"/>
              </a:rPr>
              <a:t>Inverter is used to obtain the output from the device by complementing the flip-flop’s Q̅ output.</a:t>
            </a:r>
          </a:p>
          <a:p>
            <a:endParaRPr lang="en-US" dirty="0"/>
          </a:p>
          <a:p>
            <a:endParaRPr lang="en-US" dirty="0"/>
          </a:p>
        </p:txBody>
      </p:sp>
    </p:spTree>
    <p:extLst>
      <p:ext uri="{BB962C8B-B14F-4D97-AF65-F5344CB8AC3E}">
        <p14:creationId xmlns:p14="http://schemas.microsoft.com/office/powerpoint/2010/main" val="319091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E692C4-934E-4A87-979D-0D931A9D7C5B}"/>
              </a:ext>
            </a:extLst>
          </p:cNvPr>
          <p:cNvSpPr>
            <a:spLocks noGrp="1"/>
          </p:cNvSpPr>
          <p:nvPr>
            <p:ph type="title"/>
          </p:nvPr>
        </p:nvSpPr>
        <p:spPr>
          <a:xfrm>
            <a:off x="838200" y="365125"/>
            <a:ext cx="10515600" cy="549275"/>
          </a:xfrm>
        </p:spPr>
        <p:txBody>
          <a:bodyPr>
            <a:normAutofit fontScale="90000"/>
          </a:bodyPr>
          <a:lstStyle/>
          <a:p>
            <a:pPr fontAlgn="base"/>
            <a:r>
              <a:rPr lang="en-US" b="1" dirty="0"/>
              <a:t>555 Timer IC Pin Configuration</a:t>
            </a:r>
          </a:p>
        </p:txBody>
      </p:sp>
      <p:sp>
        <p:nvSpPr>
          <p:cNvPr id="3" name="Content Placeholder 2">
            <a:extLst>
              <a:ext uri="{FF2B5EF4-FFF2-40B4-BE49-F238E27FC236}">
                <a16:creationId xmlns:a16="http://schemas.microsoft.com/office/drawing/2014/main" xmlns="" id="{B6AD21E3-4E24-4C76-977E-D3D4FEC51822}"/>
              </a:ext>
            </a:extLst>
          </p:cNvPr>
          <p:cNvSpPr>
            <a:spLocks noGrp="1"/>
          </p:cNvSpPr>
          <p:nvPr>
            <p:ph idx="1"/>
          </p:nvPr>
        </p:nvSpPr>
        <p:spPr>
          <a:xfrm>
            <a:off x="162233" y="1150375"/>
            <a:ext cx="11887200" cy="5342500"/>
          </a:xfrm>
        </p:spPr>
        <p:txBody>
          <a:bodyPr>
            <a:norm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Pin 1</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Grounded Terminal: </a:t>
            </a:r>
            <a:r>
              <a:rPr lang="en-US" sz="2600" dirty="0">
                <a:latin typeface="Times New Roman" panose="02020603050405020304" pitchFamily="18" charset="0"/>
                <a:cs typeface="Times New Roman" panose="02020603050405020304" pitchFamily="18" charset="0"/>
              </a:rPr>
              <a:t>All the voltages are measured with respect to the Ground terminal.</a:t>
            </a:r>
          </a:p>
          <a:p>
            <a:pPr algn="just">
              <a:lnSpc>
                <a:spcPct val="150000"/>
              </a:lnSpc>
            </a:pPr>
            <a:r>
              <a:rPr lang="en-US" sz="2600" b="1" dirty="0">
                <a:latin typeface="Times New Roman" panose="02020603050405020304" pitchFamily="18" charset="0"/>
                <a:cs typeface="Times New Roman" panose="02020603050405020304" pitchFamily="18" charset="0"/>
              </a:rPr>
              <a:t>Pin 2: Trigger Terminal: </a:t>
            </a:r>
            <a:r>
              <a:rPr lang="en-US" sz="2600" dirty="0">
                <a:latin typeface="Times New Roman" panose="02020603050405020304" pitchFamily="18" charset="0"/>
                <a:cs typeface="Times New Roman" panose="02020603050405020304" pitchFamily="18" charset="0"/>
              </a:rPr>
              <a:t>The negative input to comparator No 1. A negative pulse on this pin “sets” the internal Flip-flop when the voltage drops below 1/3Vcc causing the output to switch from a “LOW” to a “HIGH” state.</a:t>
            </a:r>
          </a:p>
        </p:txBody>
      </p:sp>
    </p:spTree>
    <p:extLst>
      <p:ext uri="{BB962C8B-B14F-4D97-AF65-F5344CB8AC3E}">
        <p14:creationId xmlns:p14="http://schemas.microsoft.com/office/powerpoint/2010/main" val="415960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B6EF40-FE97-43E1-B7E6-A72CF3BF0459}"/>
              </a:ext>
            </a:extLst>
          </p:cNvPr>
          <p:cNvSpPr>
            <a:spLocks noGrp="1"/>
          </p:cNvSpPr>
          <p:nvPr>
            <p:ph idx="1"/>
          </p:nvPr>
        </p:nvSpPr>
        <p:spPr>
          <a:xfrm>
            <a:off x="159774" y="309716"/>
            <a:ext cx="11904407" cy="6389636"/>
          </a:xfrm>
        </p:spPr>
        <p:txBody>
          <a:bodyPr>
            <a:norm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Pin 3: Output Terminal:</a:t>
            </a:r>
            <a:r>
              <a:rPr lang="en-US" sz="2600" dirty="0">
                <a:latin typeface="Times New Roman" panose="02020603050405020304" pitchFamily="18" charset="0"/>
                <a:cs typeface="Times New Roman" panose="02020603050405020304" pitchFamily="18" charset="0"/>
              </a:rPr>
              <a:t> he output pin can drive any TTL circuit and is capable of sourcing or sinking up to 200mA of current at an output voltage equal to approximately </a:t>
            </a:r>
            <a:r>
              <a:rPr lang="en-US" sz="2600" dirty="0" err="1">
                <a:latin typeface="Times New Roman" panose="02020603050405020304" pitchFamily="18" charset="0"/>
                <a:cs typeface="Times New Roman" panose="02020603050405020304" pitchFamily="18" charset="0"/>
              </a:rPr>
              <a:t>Vcc</a:t>
            </a:r>
            <a:r>
              <a:rPr lang="en-US" sz="2600" dirty="0">
                <a:latin typeface="Times New Roman" panose="02020603050405020304" pitchFamily="18" charset="0"/>
                <a:cs typeface="Times New Roman" panose="02020603050405020304" pitchFamily="18" charset="0"/>
              </a:rPr>
              <a:t> – 1.5V so small speakers, LEDs or motors can be connected directly to the output.</a:t>
            </a:r>
          </a:p>
          <a:p>
            <a:pPr algn="just">
              <a:lnSpc>
                <a:spcPct val="150000"/>
              </a:lnSpc>
            </a:pPr>
            <a:r>
              <a:rPr lang="en-US" sz="2600" b="1" dirty="0">
                <a:latin typeface="Times New Roman" panose="02020603050405020304" pitchFamily="18" charset="0"/>
                <a:cs typeface="Times New Roman" panose="02020603050405020304" pitchFamily="18" charset="0"/>
              </a:rPr>
              <a:t>Pin 4: Reset Terminal: </a:t>
            </a:r>
            <a:r>
              <a:rPr lang="en-US" sz="2600" dirty="0">
                <a:latin typeface="Times New Roman" panose="02020603050405020304" pitchFamily="18" charset="0"/>
                <a:cs typeface="Times New Roman" panose="02020603050405020304" pitchFamily="18" charset="0"/>
              </a:rPr>
              <a:t>This pin is used to “reset” the internal Flip-flop controlling the state of the output, pin 3. This is an active-low input and is generally connected to a logic “1” level when not used to prevent any unwanted resetting of the output.</a:t>
            </a:r>
          </a:p>
        </p:txBody>
      </p:sp>
    </p:spTree>
    <p:extLst>
      <p:ext uri="{BB962C8B-B14F-4D97-AF65-F5344CB8AC3E}">
        <p14:creationId xmlns:p14="http://schemas.microsoft.com/office/powerpoint/2010/main" val="269806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0FB7393-0716-4690-96D4-AC4F995D9CF8}"/>
              </a:ext>
            </a:extLst>
          </p:cNvPr>
          <p:cNvSpPr>
            <a:spLocks noGrp="1"/>
          </p:cNvSpPr>
          <p:nvPr>
            <p:ph idx="1"/>
          </p:nvPr>
        </p:nvSpPr>
        <p:spPr>
          <a:xfrm>
            <a:off x="292508" y="365535"/>
            <a:ext cx="11697931" cy="6285988"/>
          </a:xfrm>
        </p:spPr>
        <p:txBody>
          <a:bodyPr>
            <a:normAutofit/>
          </a:bodyPr>
          <a:lstStyle/>
          <a:p>
            <a:pPr algn="just">
              <a:lnSpc>
                <a:spcPct val="150000"/>
              </a:lnSpc>
            </a:pPr>
            <a:r>
              <a:rPr lang="en-US" sz="2600" b="1" dirty="0">
                <a:latin typeface="Times New Roman" panose="02020603050405020304" pitchFamily="18" charset="0"/>
                <a:cs typeface="Times New Roman" panose="02020603050405020304" pitchFamily="18" charset="0"/>
              </a:rPr>
              <a:t>Pin 5: Control Voltage Terminal:</a:t>
            </a:r>
            <a:r>
              <a:rPr lang="en-US" sz="2600" dirty="0">
                <a:latin typeface="Times New Roman" panose="02020603050405020304" pitchFamily="18" charset="0"/>
                <a:cs typeface="Times New Roman" panose="02020603050405020304" pitchFamily="18" charset="0"/>
              </a:rPr>
              <a:t> This pin controls the timing of the 555 by overriding the 2/3Vcc level of the voltage divider network. By applying a voltage to this pin the width of the output signal can be varied independently of the RC timing network. When not used it is connected to ground via a 10nF capacitor to eliminate any noise.</a:t>
            </a:r>
          </a:p>
          <a:p>
            <a:pPr algn="just">
              <a:lnSpc>
                <a:spcPct val="150000"/>
              </a:lnSpc>
            </a:pPr>
            <a:r>
              <a:rPr lang="en-US" sz="2600" b="1" dirty="0">
                <a:latin typeface="Times New Roman" panose="02020603050405020304" pitchFamily="18" charset="0"/>
                <a:cs typeface="Times New Roman" panose="02020603050405020304" pitchFamily="18" charset="0"/>
              </a:rPr>
              <a:t>Pin 6: Threshold Terminal: </a:t>
            </a:r>
            <a:r>
              <a:rPr lang="en-US" sz="2600" dirty="0">
                <a:latin typeface="Times New Roman" panose="02020603050405020304" pitchFamily="18" charset="0"/>
                <a:cs typeface="Times New Roman" panose="02020603050405020304" pitchFamily="18" charset="0"/>
              </a:rPr>
              <a:t>The positive input to comparator No 2. This pin is used to reset the Flip-flop when the voltage applied to it exceeds 2/3Vcc causing the output to switch from “HIGH” to “LOW” state. This pin connects directly to the RC timing circuit.</a:t>
            </a:r>
          </a:p>
        </p:txBody>
      </p:sp>
    </p:spTree>
    <p:extLst>
      <p:ext uri="{BB962C8B-B14F-4D97-AF65-F5344CB8AC3E}">
        <p14:creationId xmlns:p14="http://schemas.microsoft.com/office/powerpoint/2010/main" val="3013076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1237</Words>
  <Application>Microsoft Office PowerPoint</Application>
  <PresentationFormat>Widescreen</PresentationFormat>
  <Paragraphs>113</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Cambria Math</vt:lpstr>
      <vt:lpstr>Lato</vt:lpstr>
      <vt:lpstr>Times New Roman</vt:lpstr>
      <vt:lpstr>Wingdings</vt:lpstr>
      <vt:lpstr>Office Theme</vt:lpstr>
      <vt:lpstr>Timer Day (IC555)</vt:lpstr>
      <vt:lpstr>Introduction</vt:lpstr>
      <vt:lpstr>The pin configuration of 555 Timer IC</vt:lpstr>
      <vt:lpstr>The important features of the 555 timer are :</vt:lpstr>
      <vt:lpstr>Internal structure of 555 Timer IC</vt:lpstr>
      <vt:lpstr>PowerPoint Presentation</vt:lpstr>
      <vt:lpstr>555 Timer IC Pin Configuration</vt:lpstr>
      <vt:lpstr>PowerPoint Presentation</vt:lpstr>
      <vt:lpstr>PowerPoint Presentation</vt:lpstr>
      <vt:lpstr>PowerPoint Presentation</vt:lpstr>
      <vt:lpstr>Working Principle</vt:lpstr>
      <vt:lpstr>PowerPoint Presentation</vt:lpstr>
      <vt:lpstr>Application</vt:lpstr>
      <vt:lpstr>Operating Modes</vt:lpstr>
      <vt:lpstr>Astable Mode</vt:lpstr>
      <vt:lpstr>Basic Astable 555 Oscillator Circuit </vt:lpstr>
      <vt:lpstr>PowerPoint Presentation</vt:lpstr>
      <vt:lpstr>PowerPoint Presentation</vt:lpstr>
      <vt:lpstr>Improved 555 Oscillator Duty Cycle </vt:lpstr>
      <vt:lpstr>PowerPoint Presentation</vt:lpstr>
      <vt:lpstr>Metronome Frequency Table </vt:lpstr>
      <vt:lpstr>PowerPoint Presentation</vt:lpstr>
      <vt:lpstr>555 Oscillator Police “Dee-Dah” Siren </vt:lpstr>
      <vt:lpstr>The Monostable 555 Timer</vt:lpstr>
      <vt:lpstr>Working </vt:lpstr>
      <vt:lpstr>Example</vt:lpstr>
      <vt:lpstr>Bistable 555 Timer</vt:lpstr>
      <vt:lpstr>Sinking and Sourcing the 555 Timer Output</vt:lpstr>
      <vt:lpstr>555 Timer Transistor Driver</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Timer Day (IC555)</dc:title>
  <dc:creator>lenovo</dc:creator>
  <cp:lastModifiedBy>abc</cp:lastModifiedBy>
  <cp:revision>32</cp:revision>
  <dcterms:created xsi:type="dcterms:W3CDTF">2023-04-01T04:12:08Z</dcterms:created>
  <dcterms:modified xsi:type="dcterms:W3CDTF">2023-04-01T09:55:43Z</dcterms:modified>
</cp:coreProperties>
</file>