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429" r:id="rId3"/>
    <p:sldId id="600" r:id="rId4"/>
    <p:sldId id="256" r:id="rId5"/>
    <p:sldId id="259" r:id="rId6"/>
    <p:sldId id="602" r:id="rId7"/>
    <p:sldId id="603" r:id="rId8"/>
    <p:sldId id="604" r:id="rId9"/>
    <p:sldId id="607" r:id="rId10"/>
    <p:sldId id="608" r:id="rId11"/>
    <p:sldId id="609" r:id="rId12"/>
    <p:sldId id="610" r:id="rId13"/>
    <p:sldId id="612" r:id="rId14"/>
    <p:sldId id="613" r:id="rId15"/>
    <p:sldId id="615" r:id="rId16"/>
    <p:sldId id="617" r:id="rId17"/>
    <p:sldId id="619" r:id="rId18"/>
    <p:sldId id="620" r:id="rId19"/>
    <p:sldId id="621" r:id="rId20"/>
    <p:sldId id="623" r:id="rId21"/>
    <p:sldId id="625" r:id="rId22"/>
    <p:sldId id="626" r:id="rId23"/>
    <p:sldId id="627" r:id="rId24"/>
    <p:sldId id="6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7T06:02:42.50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13264 3933 0</inkml:trace>
  <inkml:trace contextRef="#ctx0" brushRef="#br0" timeOffset="195.06">13264 3933 0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7T08:41:01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529 0,'0'35'31,"17"-35"16,36-17-16,-88 34 16,88-17 31,-53-17-78,35-36 125,-35 18-94,35 35-31,-52 0 47,-19 0 110,1 0-111,0 0-14,0 0-1,-1 0 16,36 17-32,-35-17 157,35 36-156,-35-36-16,35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A3C8-FD14-4E8E-96EF-43F25B1126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B7FA8-9D16-4675-ACC0-9DB9C8E26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0FFBB-01B1-4D32-B3D5-16A276B4F7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1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3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4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7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141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62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3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71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17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srgbClr val="40BAD2"/>
                </a:solidFill>
              </a:rPr>
              <a:pPr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1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9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1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060D-03BA-41DB-B32A-D7DCE470FDBE}" type="datetimeFigureOut">
              <a:rPr lang="en-US" smtClean="0"/>
              <a:pPr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0EAD-F15F-4FC1-8B1F-DF1F9F5B2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9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fld id="{FB6E4831-481F-4AF1-9D8E-170CD6E1C3F5}" type="datetimeFigureOut">
              <a:rPr lang="en-IN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457200"/>
              <a:t>01-05-2023</a:t>
            </a:fld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/>
            <a:endParaRPr lang="en-IN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defTabSz="457200"/>
            <a:fld id="{9C11CE39-2868-44A2-A0C6-827D458F7A8B}" type="slidenum">
              <a:rPr lang="en-IN" smtClean="0">
                <a:solidFill>
                  <a:srgbClr val="40BAD2"/>
                </a:solidFill>
              </a:rPr>
              <a:pPr defTabSz="457200"/>
              <a:t>‹#›</a:t>
            </a:fld>
            <a:endParaRPr lang="en-IN" dirty="0">
              <a:solidFill>
                <a:srgbClr val="40B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07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4" y="841794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7"/>
            <a:ext cx="2743200" cy="430877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ICT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9" y="850506"/>
            <a:ext cx="7315200" cy="447942"/>
          </a:xfrm>
          <a:prstGeom prst="rect">
            <a:avLst/>
          </a:prstGeom>
        </p:spPr>
        <p:txBody>
          <a:bodyPr vert="horz" lIns="91430" tIns="45715" rIns="91430" bIns="45715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299646" y="2302155"/>
            <a:ext cx="2892356" cy="1785094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endParaRPr lang="en-IN" sz="2200" dirty="0">
              <a:latin typeface="CastleT" panose="020E0602050706020204" pitchFamily="34" charset="0"/>
            </a:endParaRP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title: </a:t>
            </a:r>
          </a:p>
          <a:p>
            <a:r>
              <a:rPr lang="en-IN" sz="2200" dirty="0">
                <a:latin typeface="CastleT" panose="020E0602050706020204" pitchFamily="34" charset="0"/>
              </a:rPr>
              <a:t>Vector Space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Subject name : </a:t>
            </a:r>
            <a:r>
              <a:rPr lang="en-IN" sz="2200" dirty="0">
                <a:latin typeface="CastleT" panose="020E0602050706020204" pitchFamily="34" charset="0"/>
              </a:rPr>
              <a:t>MAVC</a:t>
            </a:r>
          </a:p>
          <a:p>
            <a:endParaRPr lang="en-IN" sz="2200" dirty="0">
              <a:latin typeface="CastleT" panose="020E0602050706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6442" y="815928"/>
            <a:ext cx="8398412" cy="1200318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" y="-184661"/>
            <a:ext cx="184710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0" tIns="45715" rIns="91430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355" y="2067954"/>
            <a:ext cx="8862645" cy="1323429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B.E Sem : II (ICT) (MU)</a:t>
            </a:r>
          </a:p>
          <a:p>
            <a:r>
              <a:rPr lang="en-US" alt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Subject Name: </a:t>
            </a:r>
            <a:r>
              <a:rPr lang="en-US" alt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MAVC</a:t>
            </a:r>
            <a:endParaRPr lang="en-US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9646" y="4931924"/>
            <a:ext cx="2892356" cy="769431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IN" sz="2400" b="1" dirty="0"/>
              <a:t>Instructor: </a:t>
            </a:r>
            <a:endParaRPr lang="en-US" sz="2000" b="1" dirty="0"/>
          </a:p>
          <a:p>
            <a:r>
              <a:rPr lang="en-US" sz="2000" b="1" dirty="0"/>
              <a:t>Prof. </a:t>
            </a:r>
            <a:r>
              <a:rPr lang="en-US" sz="2000" b="1" dirty="0" err="1"/>
              <a:t>Foram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6567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69FDD4-A5E3-4725-B35A-A0D5714BC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746298"/>
            <a:ext cx="9391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08D5D-9152-433B-8E5C-70EA0DF4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" y="755650"/>
            <a:ext cx="92773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1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Linear Independence of Vectors</a:t>
            </a:r>
            <a:endParaRPr lang="en-US" alt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C8581-9859-4DBD-A1B9-9319F2FD6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55" y="964982"/>
            <a:ext cx="11878090" cy="3557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3DCBA2-30BC-41CC-9CBA-E25512A5D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55" y="4816917"/>
            <a:ext cx="11878090" cy="16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9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Linear Independence of Vectors</a:t>
            </a:r>
            <a:endParaRPr lang="en-US" alt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3EF60-8241-4D5B-B147-D925554B6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10" y="827677"/>
            <a:ext cx="11786274" cy="28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5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Linear Independence of Vectors</a:t>
            </a:r>
            <a:endParaRPr lang="en-US" alt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8F3D9-8CD9-4A20-A550-FBC3E2217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8" y="801385"/>
            <a:ext cx="11970982" cy="247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69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Linear Independence of Vectors</a:t>
            </a:r>
            <a:endParaRPr lang="en-US" alt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D11E8-E172-4DC7-83BE-ABFEB1645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63" y="850505"/>
            <a:ext cx="11892473" cy="205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Basis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A8824-99EB-4766-9C1F-9398B6411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47" y="850504"/>
            <a:ext cx="11896667" cy="223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D0916-C355-4020-BE8B-CA9335FA9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94" y="3566971"/>
            <a:ext cx="11647049" cy="9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7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91E31451-65E8-4B0D-A962-01C6748A97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845677"/>
                  </p:ext>
                </p:extLst>
              </p:nvPr>
            </p:nvGraphicFramePr>
            <p:xfrm>
              <a:off x="461617" y="1074476"/>
              <a:ext cx="8127999" cy="46301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613275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1579136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7309628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STANDARD BASIS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Structure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921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EUCLIDEAN SPACE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0,1,0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,(0,0,1)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198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of Matrix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6183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of Matrix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eqArr>
                                          <m:eqArr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</m:e>
                                        </m:eqAr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561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Polynomial Space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52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Polynomial Space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69068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91E31451-65E8-4B0D-A962-01C6748A97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845677"/>
                  </p:ext>
                </p:extLst>
              </p:nvPr>
            </p:nvGraphicFramePr>
            <p:xfrm>
              <a:off x="461617" y="1074476"/>
              <a:ext cx="8127999" cy="47531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61327548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1579136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73096286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STANDARD BASIS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Structure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921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25" t="-108197" r="-200899" b="-1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25" t="-108197" r="-100899" b="-1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225" t="-108197" r="-899" b="-1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198357"/>
                      </a:ext>
                    </a:extLst>
                  </a:tr>
                  <a:tr h="110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25" t="-70166" r="-200899" b="-2718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25" t="-70166" r="-100899" b="-2718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225" t="-70166" r="-899" b="-2718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6183047"/>
                      </a:ext>
                    </a:extLst>
                  </a:tr>
                  <a:tr h="21624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25" t="-86761" r="-200899" b="-3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25" t="-86761" r="-100899" b="-3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225" t="-86761" r="-899" b="-385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561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25" t="-1086885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25" t="-1086885" r="-1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225" t="-1086885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52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25" t="-1186885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25" t="-1186885" r="-1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225" t="-1186885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69068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059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Basis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3FDD0-307B-4334-8629-B56AAAF49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55" y="882428"/>
            <a:ext cx="11034842" cy="9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33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Basis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7EAC4-35F8-4035-9E74-D582F525B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77" y="969899"/>
            <a:ext cx="109251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5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>
                <a:solidFill>
                  <a:schemeClr val="bg1"/>
                </a:solidFill>
              </a:rPr>
              <a:t>Introduction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" y="810709"/>
            <a:ext cx="12191998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4385" y="1060976"/>
            <a:ext cx="11779554" cy="2062093"/>
          </a:xfrm>
          <a:prstGeom prst="rect">
            <a:avLst/>
          </a:prstGeom>
          <a:noFill/>
        </p:spPr>
        <p:txBody>
          <a:bodyPr wrap="square" lIns="91430" tIns="45715" rIns="91430" bIns="45715" rtlCol="0">
            <a:spAutoFit/>
          </a:bodyPr>
          <a:lstStyle/>
          <a:p>
            <a:r>
              <a:rPr lang="en-US" sz="3200" dirty="0"/>
              <a:t>In this chapter ,we will study</a:t>
            </a:r>
          </a:p>
          <a:p>
            <a:pPr marL="514294" indent="-514294">
              <a:buFont typeface="+mj-lt"/>
              <a:buAutoNum type="arabicParenR"/>
            </a:pPr>
            <a:r>
              <a:rPr lang="en-US" sz="3200" dirty="0"/>
              <a:t>Vector Space</a:t>
            </a:r>
          </a:p>
          <a:p>
            <a:pPr marL="514294" indent="-514294">
              <a:buFont typeface="+mj-lt"/>
              <a:buAutoNum type="arabicParenR"/>
            </a:pPr>
            <a:r>
              <a:rPr lang="en-US" sz="3200" dirty="0"/>
              <a:t>Linear independence of vectors</a:t>
            </a:r>
          </a:p>
          <a:p>
            <a:pPr marL="514294" indent="-514294">
              <a:buFont typeface="+mj-lt"/>
              <a:buAutoNum type="arabicParenR"/>
            </a:pPr>
            <a:r>
              <a:rPr lang="en-US" sz="3200" dirty="0"/>
              <a:t>Basis </a:t>
            </a:r>
          </a:p>
        </p:txBody>
      </p:sp>
    </p:spTree>
    <p:extLst>
      <p:ext uri="{BB962C8B-B14F-4D97-AF65-F5344CB8AC3E}">
        <p14:creationId xmlns:p14="http://schemas.microsoft.com/office/powerpoint/2010/main" val="24982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Basis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F69F1-6510-4B06-B644-77F2C793E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48" y="850505"/>
            <a:ext cx="10972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05DF7-A39B-46E4-AABE-221659A97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01" y="850505"/>
            <a:ext cx="11751841" cy="17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42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Dimension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5BAA9-D6AE-4F19-8D45-FBED58A1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99" y="850505"/>
            <a:ext cx="1176337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AE3ACB-1BBD-406F-A1CB-3CCADF78B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99" y="2978633"/>
            <a:ext cx="10344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7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59F54-4C43-4DAC-A19B-4D961D789195}"/>
              </a:ext>
            </a:extLst>
          </p:cNvPr>
          <p:cNvSpPr/>
          <p:nvPr/>
        </p:nvSpPr>
        <p:spPr>
          <a:xfrm>
            <a:off x="0" y="339720"/>
            <a:ext cx="5625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Arial" charset="0"/>
              </a:rPr>
              <a:t>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12212C25-C1E1-4557-8157-2588C554F6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54175"/>
                  </p:ext>
                </p:extLst>
              </p:nvPr>
            </p:nvGraphicFramePr>
            <p:xfrm>
              <a:off x="461617" y="1074476"/>
              <a:ext cx="11435524" cy="46301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8881">
                      <a:extLst>
                        <a:ext uri="{9D8B030D-6E8A-4147-A177-3AD203B41FA5}">
                          <a16:colId xmlns:a16="http://schemas.microsoft.com/office/drawing/2014/main" val="2961327548"/>
                        </a:ext>
                      </a:extLst>
                    </a:gridCol>
                    <a:gridCol w="2858881">
                      <a:extLst>
                        <a:ext uri="{9D8B030D-6E8A-4147-A177-3AD203B41FA5}">
                          <a16:colId xmlns:a16="http://schemas.microsoft.com/office/drawing/2014/main" val="3615791363"/>
                        </a:ext>
                      </a:extLst>
                    </a:gridCol>
                    <a:gridCol w="2858881">
                      <a:extLst>
                        <a:ext uri="{9D8B030D-6E8A-4147-A177-3AD203B41FA5}">
                          <a16:colId xmlns:a16="http://schemas.microsoft.com/office/drawing/2014/main" val="2673096286"/>
                        </a:ext>
                      </a:extLst>
                    </a:gridCol>
                    <a:gridCol w="2858881">
                      <a:extLst>
                        <a:ext uri="{9D8B030D-6E8A-4147-A177-3AD203B41FA5}">
                          <a16:colId xmlns:a16="http://schemas.microsoft.com/office/drawing/2014/main" val="197307937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STANDARD BASIS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921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EUCLIDEAN SPACE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1,0,0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0,1,0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,(0,0,1)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198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of Matrix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d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6183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of Matrix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eqArr>
                                          <m:eqArr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</m:eqArr>
                                      </m:e>
                                      <m:e>
                                        <m:eqArr>
                                          <m:eqArr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eqArr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</m:e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3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  <m:e>
                                                      <m:r>
                                                        <a:rPr lang="en-US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d>
                                          </m:e>
                                        </m:eqAr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561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Polynomial Space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52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Polynomial Space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+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69068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12212C25-C1E1-4557-8157-2588C554F6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954175"/>
                  </p:ext>
                </p:extLst>
              </p:nvPr>
            </p:nvGraphicFramePr>
            <p:xfrm>
              <a:off x="461617" y="1074476"/>
              <a:ext cx="11435524" cy="47531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8881">
                      <a:extLst>
                        <a:ext uri="{9D8B030D-6E8A-4147-A177-3AD203B41FA5}">
                          <a16:colId xmlns:a16="http://schemas.microsoft.com/office/drawing/2014/main" val="2961327548"/>
                        </a:ext>
                      </a:extLst>
                    </a:gridCol>
                    <a:gridCol w="2858881">
                      <a:extLst>
                        <a:ext uri="{9D8B030D-6E8A-4147-A177-3AD203B41FA5}">
                          <a16:colId xmlns:a16="http://schemas.microsoft.com/office/drawing/2014/main" val="3615791363"/>
                        </a:ext>
                      </a:extLst>
                    </a:gridCol>
                    <a:gridCol w="2858881">
                      <a:extLst>
                        <a:ext uri="{9D8B030D-6E8A-4147-A177-3AD203B41FA5}">
                          <a16:colId xmlns:a16="http://schemas.microsoft.com/office/drawing/2014/main" val="2673096286"/>
                        </a:ext>
                      </a:extLst>
                    </a:gridCol>
                    <a:gridCol w="2858881">
                      <a:extLst>
                        <a:ext uri="{9D8B030D-6E8A-4147-A177-3AD203B41FA5}">
                          <a16:colId xmlns:a16="http://schemas.microsoft.com/office/drawing/2014/main" val="197307937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STANDARD BASIS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Dimension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921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3" t="-108197" r="-301066" b="-1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8197" r="-200426" b="-1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26" t="-108197" r="-100853" b="-1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198357"/>
                      </a:ext>
                    </a:extLst>
                  </a:tr>
                  <a:tr h="11072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3" t="-70166" r="-301066" b="-2718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70166" r="-200426" b="-2718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26" t="-70166" r="-100853" b="-2718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6183047"/>
                      </a:ext>
                    </a:extLst>
                  </a:tr>
                  <a:tr h="21624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3" t="-86761" r="-301066" b="-3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86761" r="-200426" b="-3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26" t="-86761" r="-100853" b="-385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561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3" t="-1086885" r="-30106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86885" r="-20042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26" t="-1086885" r="-10085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52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3" t="-1186885" r="-3010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186885" r="-20042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26" t="-1186885" r="-10085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69068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264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39720"/>
            <a:ext cx="2266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Vector Space </a:t>
            </a:r>
            <a:endParaRPr lang="en-US" altLang="en-US" sz="2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8013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DEFINITION: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-1" y="1200476"/>
            <a:ext cx="10326757" cy="4893647"/>
          </a:xfrm>
          <a:prstGeom prst="rect">
            <a:avLst/>
          </a:prstGeom>
          <a:solidFill>
            <a:srgbClr val="DDDDFF"/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dist="172739" dir="3238358" algn="ctr" rotWithShape="0">
              <a:schemeClr val="folHlink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/>
              <a:t>Let V be a non-empty set of Objects. If the following axioms are satisfied by all objects </a:t>
            </a:r>
            <a:r>
              <a:rPr lang="en-US" sz="2400" dirty="0" err="1"/>
              <a:t>u,v,w</a:t>
            </a:r>
            <a:r>
              <a:rPr lang="en-US" sz="2400" dirty="0"/>
              <a:t> in V and all scalars k then V is called vector space. (For given operations)</a:t>
            </a:r>
          </a:p>
          <a:p>
            <a:r>
              <a:rPr lang="en-US" sz="2400" dirty="0"/>
              <a:t>1.</a:t>
            </a:r>
          </a:p>
          <a:p>
            <a:r>
              <a:rPr lang="en-US" sz="2400" dirty="0"/>
              <a:t>If u and v are objects in V then u + v is in V</a:t>
            </a:r>
          </a:p>
          <a:p>
            <a:r>
              <a:rPr lang="en-US" sz="2400" dirty="0"/>
              <a:t>2.</a:t>
            </a:r>
          </a:p>
          <a:p>
            <a:r>
              <a:rPr lang="en-US" sz="2400" dirty="0"/>
              <a:t>u + v = v + u</a:t>
            </a:r>
          </a:p>
          <a:p>
            <a:r>
              <a:rPr lang="en-US" sz="2400" dirty="0"/>
              <a:t>3.</a:t>
            </a:r>
          </a:p>
          <a:p>
            <a:r>
              <a:rPr lang="pl-PL" sz="2400" dirty="0"/>
              <a:t>u + (v + w) = ( u + v ) + w</a:t>
            </a:r>
          </a:p>
          <a:p>
            <a:r>
              <a:rPr lang="en-US" sz="2400" dirty="0"/>
              <a:t>4.</a:t>
            </a:r>
          </a:p>
          <a:p>
            <a:r>
              <a:rPr lang="en-US" sz="2400" dirty="0"/>
              <a:t>There is an object 0 in V, such that 0 + u = u + 0 = u for all u in V.</a:t>
            </a:r>
          </a:p>
          <a:p>
            <a:r>
              <a:rPr lang="en-US" sz="2400" dirty="0"/>
              <a:t>5.</a:t>
            </a:r>
          </a:p>
          <a:p>
            <a:r>
              <a:rPr lang="en-US" sz="2400" dirty="0"/>
              <a:t>For each object u in V, there exist an object </a:t>
            </a:r>
            <a:r>
              <a:rPr lang="en-US" sz="2400" b="1" dirty="0"/>
              <a:t>-u in V, such that u + (-u) = 0.</a:t>
            </a:r>
          </a:p>
        </p:txBody>
      </p:sp>
    </p:spTree>
    <p:extLst>
      <p:ext uri="{BB962C8B-B14F-4D97-AF65-F5344CB8AC3E}">
        <p14:creationId xmlns:p14="http://schemas.microsoft.com/office/powerpoint/2010/main" val="378288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8013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altLang="zh-TW" b="1" dirty="0">
                <a:solidFill>
                  <a:srgbClr val="000000"/>
                </a:solidFill>
                <a:latin typeface="Arial" charset="0"/>
                <a:ea typeface="新細明體" charset="-120"/>
              </a:rPr>
              <a:t>DEFINITION: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-1" y="1200476"/>
            <a:ext cx="10247111" cy="4154984"/>
          </a:xfrm>
          <a:prstGeom prst="rect">
            <a:avLst/>
          </a:prstGeom>
          <a:solidFill>
            <a:srgbClr val="DDDDFF"/>
          </a:solidFill>
          <a:ln w="9525">
            <a:solidFill>
              <a:srgbClr val="0099CC"/>
            </a:solidFill>
            <a:miter lim="800000"/>
            <a:headEnd/>
            <a:tailEnd/>
          </a:ln>
          <a:effectLst>
            <a:outerShdw dist="172739" dir="3238358" algn="ctr" rotWithShape="0">
              <a:schemeClr val="folHlink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6.</a:t>
            </a:r>
          </a:p>
          <a:p>
            <a:r>
              <a:rPr lang="en-US" sz="2400" dirty="0"/>
              <a:t>If k is any scalar and u is an object in V, then </a:t>
            </a:r>
            <a:r>
              <a:rPr lang="en-US" sz="2400" i="1" dirty="0" err="1"/>
              <a:t>ku</a:t>
            </a:r>
            <a:r>
              <a:rPr lang="en-US" sz="2400" i="1" dirty="0"/>
              <a:t> is in V.</a:t>
            </a:r>
          </a:p>
          <a:p>
            <a:r>
              <a:rPr lang="en-US" sz="2400" dirty="0"/>
              <a:t>7.</a:t>
            </a:r>
          </a:p>
          <a:p>
            <a:r>
              <a:rPr lang="en-US" sz="2400" dirty="0"/>
              <a:t>k(u + v) = </a:t>
            </a:r>
            <a:r>
              <a:rPr lang="en-US" sz="2400" dirty="0" err="1"/>
              <a:t>ku</a:t>
            </a:r>
            <a:r>
              <a:rPr lang="en-US" sz="2400" dirty="0"/>
              <a:t> + </a:t>
            </a:r>
            <a:r>
              <a:rPr lang="en-US" sz="2400" dirty="0" err="1"/>
              <a:t>kv</a:t>
            </a:r>
            <a:endParaRPr lang="en-US" sz="2400" dirty="0"/>
          </a:p>
          <a:p>
            <a:r>
              <a:rPr lang="en-US" sz="2400" dirty="0"/>
              <a:t>8.</a:t>
            </a:r>
          </a:p>
          <a:p>
            <a:r>
              <a:rPr lang="en-US" sz="2400" dirty="0"/>
              <a:t>If k1, k2are scalars and u is an object in V, then ( k1+ k2) u = k1u + k2u.</a:t>
            </a:r>
          </a:p>
          <a:p>
            <a:r>
              <a:rPr lang="en-US" sz="2400" dirty="0"/>
              <a:t>9.</a:t>
            </a:r>
          </a:p>
          <a:p>
            <a:r>
              <a:rPr lang="pl-PL" sz="2400" dirty="0"/>
              <a:t>k1( k2u) = (k1 k2) u</a:t>
            </a:r>
          </a:p>
          <a:p>
            <a:r>
              <a:rPr lang="en-US" sz="2400" dirty="0"/>
              <a:t>10.</a:t>
            </a:r>
          </a:p>
          <a:p>
            <a:r>
              <a:rPr lang="en-US" sz="2400" dirty="0"/>
              <a:t>1 u = u</a:t>
            </a:r>
          </a:p>
        </p:txBody>
      </p:sp>
    </p:spTree>
    <p:extLst>
      <p:ext uri="{BB962C8B-B14F-4D97-AF65-F5344CB8AC3E}">
        <p14:creationId xmlns:p14="http://schemas.microsoft.com/office/powerpoint/2010/main" val="378288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33A83F-11AB-41D9-B350-4143F68C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1" y="787190"/>
            <a:ext cx="7055334" cy="2641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0960C-E7BB-4E34-A332-F12A0A74C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2" y="3630284"/>
            <a:ext cx="10353675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1376A2-700D-4BAA-9B05-8346482673CE}"/>
              </a:ext>
            </a:extLst>
          </p:cNvPr>
          <p:cNvSpPr txBox="1"/>
          <p:nvPr/>
        </p:nvSpPr>
        <p:spPr>
          <a:xfrm>
            <a:off x="0" y="3670414"/>
            <a:ext cx="141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45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1376A2-700D-4BAA-9B05-8346482673CE}"/>
              </a:ext>
            </a:extLst>
          </p:cNvPr>
          <p:cNvSpPr txBox="1"/>
          <p:nvPr/>
        </p:nvSpPr>
        <p:spPr>
          <a:xfrm>
            <a:off x="0" y="1017055"/>
            <a:ext cx="141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(ii)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28EBA-9D24-4DC2-959A-C35173EC9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1" y="1386387"/>
            <a:ext cx="7055334" cy="45680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931C3F-A6F7-4AE9-84CD-AF98DC271102}"/>
                  </a:ext>
                </a:extLst>
              </p14:cNvPr>
              <p14:cNvContentPartPr/>
              <p14:nvPr/>
            </p14:nvContentPartPr>
            <p14:xfrm>
              <a:off x="4775040" y="14158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931C3F-A6F7-4AE9-84CD-AF98DC2711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5680" y="14065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8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5FCB4-8B72-4117-8F2A-614C314A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08" y="255192"/>
            <a:ext cx="10601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369D7-31C1-4007-AC05-7C06619EC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8" y="225413"/>
            <a:ext cx="10591800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F8B98C-BA82-4204-B49F-E44D05C73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70" y="1557773"/>
            <a:ext cx="6408175" cy="53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9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0BAD2"/>
              </a:buClr>
            </a:pPr>
            <a:endParaRPr lang="en-IN" sz="7200" b="1" dirty="0">
              <a:solidFill>
                <a:srgbClr val="40BAD2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626" y="2008682"/>
            <a:ext cx="824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368800" y="19177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2127" imgH="723481" progId="">
                  <p:embed/>
                </p:oleObj>
              </mc:Choice>
              <mc:Fallback>
                <p:oleObj name="Equation" r:id="rId2" imgW="442127" imgH="723481" progId="">
                  <p:embed/>
                  <p:pic>
                    <p:nvPicPr>
                      <p:cNvPr id="1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1917700"/>
                        <a:ext cx="914400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65" cy="74629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369D7-31C1-4007-AC05-7C06619EC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8" y="225413"/>
            <a:ext cx="1059180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6D2762-CEAD-4FAE-8001-7C1C1EF3F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27" y="1387463"/>
            <a:ext cx="8630889" cy="49223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5021FF-ED17-4867-8D78-8053FB84B4B2}"/>
                  </a:ext>
                </a:extLst>
              </p14:cNvPr>
              <p14:cNvContentPartPr/>
              <p14:nvPr/>
            </p14:nvContentPartPr>
            <p14:xfrm>
              <a:off x="1657440" y="165240"/>
              <a:ext cx="95400" cy="3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5021FF-ED17-4867-8D78-8053FB84B4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8080" y="155880"/>
                <a:ext cx="114120" cy="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7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447</Words>
  <Application>Microsoft Office PowerPoint</Application>
  <PresentationFormat>Widescreen</PresentationFormat>
  <Paragraphs>119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CastleT</vt:lpstr>
      <vt:lpstr>Corbel</vt:lpstr>
      <vt:lpstr>Times New Roman</vt:lpstr>
      <vt:lpstr>Wingdings 2</vt:lpstr>
      <vt:lpstr>Office Theme</vt:lpstr>
      <vt:lpstr>Frame</vt:lpstr>
      <vt:lpstr>Equation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P Pandya</dc:creator>
  <cp:lastModifiedBy>foram.research@outlook.com</cp:lastModifiedBy>
  <cp:revision>61</cp:revision>
  <dcterms:created xsi:type="dcterms:W3CDTF">2021-04-06T11:31:16Z</dcterms:created>
  <dcterms:modified xsi:type="dcterms:W3CDTF">2023-05-01T09:46:05Z</dcterms:modified>
</cp:coreProperties>
</file>