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565" r:id="rId2"/>
    <p:sldId id="592" r:id="rId3"/>
    <p:sldId id="573" r:id="rId4"/>
    <p:sldId id="574" r:id="rId5"/>
    <p:sldId id="593" r:id="rId6"/>
    <p:sldId id="576" r:id="rId7"/>
    <p:sldId id="577" r:id="rId8"/>
    <p:sldId id="578" r:id="rId9"/>
    <p:sldId id="57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47CB"/>
    <a:srgbClr val="40BAD2"/>
    <a:srgbClr val="11BBAF"/>
    <a:srgbClr val="FFFFFF"/>
    <a:srgbClr val="B5FCFF"/>
    <a:srgbClr val="FFCA4F"/>
    <a:srgbClr val="854F89"/>
    <a:srgbClr val="FFE152"/>
    <a:srgbClr val="DD00FF"/>
    <a:srgbClr val="D8D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33" autoAdjust="0"/>
  </p:normalViewPr>
  <p:slideViewPr>
    <p:cSldViewPr snapToGrid="0">
      <p:cViewPr varScale="1">
        <p:scale>
          <a:sx n="75" d="100"/>
          <a:sy n="75" d="100"/>
        </p:scale>
        <p:origin x="30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9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09T05:17:27.5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17304 6421 0,'0'0'0,"0"-18"31,-36 18 63,36 53-94</inkml:trace>
  <inkml:trace contextRef="#ctx0" brushRef="#br0" timeOffset="526.74">17463 8237 0,'0'0'0,"0"-35"31</inkml:trace>
  <inkml:trace contextRef="#ctx0" brushRef="#br0" timeOffset="1005.449">18009 8961 0,'-53'0'109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4-08T08:09:09.9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20726 8537 0,'-36'0'125,"36"18"328,0 17-390,0 0-16,0 1 62,0-1-62,18 0 47,-18 1 0,0-1-48,35-35-46,-35 17 32,0 19 15,0-1-1,36-35-30,-36 35 0,0 1 15,0-1 0,0 0 0,35-35-15,-35 35 0,0 1 15,0-1 16,0 0 0,0 1 15,0-19 16,0 18-31,0 1 0,0-1-31,0 0-1,0 1 1,0-1 0,0 0-1,0 0 1,0 1-1,0-1 1,0 0 0,0 0-16,35-35 15,-35 18-15,0 53 32,0-36-1,0-17-16,0 17 1,0 0 0,0 36-1,0-54 1,0 19 0,35-36-1,-35 35 1,0 0 15,0 18-15,0-18-1,0 1 32,0-1-31,0 18 15,36-53-31,-36 35 16,0 0-1,0 1 1,0-1 15,0 0 0,0 1-31,0-1 16,0 0 0,0 0-1,0 1 1,0-19 15,0 19-15,0-1-1,0 35 1,0-52 15,0 17-15,0 1 0,0 34 15,0-17-16,0-18 1,0 1 0,0-19-1,0 19 1,0-1 0,0 0-1,0 0 1,0 1-1,0-1-15,0 0 32,0 0-17,0 1 1,0-1 0,0 0-1,0 1 1,0-19-1,0 54 1,0-36 0,-18-35-16,18 18 15,0 52 1,0-17 0,0-18-1,0 1 1,0-1-1,0 18 17,0-18-17,0 0 1,0 1 15,0-1-31,0-17 31,0 52-15,0-35 0,0-17-1,0 53 1,0-18 0,0 0-1,0-18 16,0 0-15,0 18 15,0-18-15,0 1 15,0-1 16,0 0-16,18-35-31,-18 53 16,0-18 15,0 1-15,0-1 31,35-35 125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35E71-A13A-4D4C-B43B-0F9FD158B762}" type="datetimeFigureOut">
              <a:rPr lang="en-US" smtClean="0"/>
              <a:pPr/>
              <a:t>3/1/2023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09D94-FE9A-4216-BE4A-7347D2E1D1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71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01-03-2023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8828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01-03-2023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62380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01-03-2023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2622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01-03-2023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55361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01-03-2023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4218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01-03-2023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20582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01-03-2023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4857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01-03-2023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89688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01-03-2023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9587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01-03-2023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05274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01-03-2023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56166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E4831-481F-4AF1-9D8E-170CD6E1C3F5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01-03-2023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1CE39-2868-44A2-A0C6-827D458F7A8B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05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3.emf"/><Relationship Id="rId3" Type="http://schemas.openxmlformats.org/officeDocument/2006/relationships/oleObject" Target="../embeddings/oleObject1.bin"/><Relationship Id="rId7" Type="http://schemas.openxmlformats.org/officeDocument/2006/relationships/customXml" Target="../ink/ink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Rank of a Matrix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96214" y="978794"/>
            <a:ext cx="8724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the Rank using Row echelon form of the following matrix </a:t>
            </a:r>
          </a:p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04423" y="1546074"/>
                <a:ext cx="2330060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23" y="1546074"/>
                <a:ext cx="2330060" cy="111280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99904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Nullity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endParaRPr lang="en-IN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  <a:latin typeface="Calibri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50208" y="1134491"/>
            <a:ext cx="115141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02124"/>
                </a:solidFill>
              </a:rPr>
              <a:t>The </a:t>
            </a:r>
            <a:r>
              <a:rPr lang="en-US" sz="2400" b="1" dirty="0">
                <a:solidFill>
                  <a:srgbClr val="202124"/>
                </a:solidFill>
              </a:rPr>
              <a:t>rank</a:t>
            </a:r>
            <a:r>
              <a:rPr lang="en-US" sz="2400" dirty="0">
                <a:solidFill>
                  <a:srgbClr val="202124"/>
                </a:solidFill>
              </a:rPr>
              <a:t> of A equals the number of nonzero rows in the row echelon form, which equals the number of leading entries. The </a:t>
            </a:r>
            <a:r>
              <a:rPr lang="en-US" sz="2400" b="1" dirty="0">
                <a:solidFill>
                  <a:srgbClr val="202124"/>
                </a:solidFill>
              </a:rPr>
              <a:t>nullity</a:t>
            </a:r>
            <a:r>
              <a:rPr lang="en-US" sz="2400" dirty="0">
                <a:solidFill>
                  <a:srgbClr val="202124"/>
                </a:solidFill>
              </a:rPr>
              <a:t> of A equals the number of free variables in the corresponding system, which equals the number of columns without leading entries</a:t>
            </a:r>
          </a:p>
          <a:p>
            <a:endParaRPr lang="en-US" sz="2400" dirty="0">
              <a:solidFill>
                <a:srgbClr val="202124"/>
              </a:solidFill>
            </a:endParaRPr>
          </a:p>
          <a:p>
            <a:r>
              <a:rPr lang="en-US" sz="2400" dirty="0">
                <a:solidFill>
                  <a:srgbClr val="202124"/>
                </a:solidFill>
              </a:rPr>
              <a:t>(No. of columns – rank =nullity)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720389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tx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System of Linear Equations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1235" y="972201"/>
            <a:ext cx="897617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+mn-lt"/>
                <a:cs typeface="Times New Roman" panose="02020603050405020304" pitchFamily="18" charset="0"/>
              </a:rPr>
              <a:t>System of Linear Equations in Matrix Form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latin typeface="+mn-lt"/>
                <a:cs typeface="Times New Roman" panose="02020603050405020304" pitchFamily="18" charset="0"/>
              </a:rPr>
              <a:t>A system of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latin typeface="+mn-lt"/>
                <a:cs typeface="Times New Roman" panose="02020603050405020304" pitchFamily="18" charset="0"/>
              </a:rPr>
              <a:t>m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latin typeface="+mn-lt"/>
                <a:cs typeface="Times New Roman" panose="02020603050405020304" pitchFamily="18" charset="0"/>
              </a:rPr>
              <a:t>linear equations in 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latin typeface="+mn-lt"/>
                <a:cs typeface="Times New Roman" panose="02020603050405020304" pitchFamily="18" charset="0"/>
              </a:rPr>
              <a:t>n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31F20"/>
                </a:solidFill>
                <a:effectLst/>
                <a:latin typeface="+mn-lt"/>
                <a:cs typeface="Times New Roman" panose="02020603050405020304" pitchFamily="18" charset="0"/>
              </a:rPr>
              <a:t>unknowns is of the following form: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80" y="1813137"/>
            <a:ext cx="4790942" cy="26858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4574014"/>
            <a:ext cx="1206750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where the coefficients  a</a:t>
            </a:r>
            <a:r>
              <a:rPr lang="en-US" sz="2000" baseline="-25000" dirty="0">
                <a:solidFill>
                  <a:srgbClr val="000000"/>
                </a:solidFill>
              </a:rPr>
              <a:t>ij</a:t>
            </a:r>
            <a:r>
              <a:rPr lang="en-US" sz="2000" dirty="0">
                <a:solidFill>
                  <a:srgbClr val="000000"/>
                </a:solidFill>
              </a:rPr>
              <a:t> , i = 1, 2, …. , </a:t>
            </a:r>
            <a:r>
              <a:rPr lang="en-US" sz="2000" i="1" dirty="0">
                <a:solidFill>
                  <a:srgbClr val="000000"/>
                </a:solidFill>
              </a:rPr>
              <a:t>m</a:t>
            </a:r>
            <a:r>
              <a:rPr lang="en-US" sz="2000" dirty="0">
                <a:solidFill>
                  <a:srgbClr val="000000"/>
                </a:solidFill>
              </a:rPr>
              <a:t>; j = 1, 2,….., </a:t>
            </a:r>
            <a:r>
              <a:rPr lang="en-US" sz="2000" i="1" dirty="0">
                <a:solidFill>
                  <a:srgbClr val="000000"/>
                </a:solidFill>
              </a:rPr>
              <a:t>n</a:t>
            </a:r>
            <a:r>
              <a:rPr lang="en-US" sz="2000" dirty="0">
                <a:solidFill>
                  <a:srgbClr val="000000"/>
                </a:solidFill>
              </a:rPr>
              <a:t>  and </a:t>
            </a:r>
            <a:r>
              <a:rPr lang="en-US" sz="2000" i="1" dirty="0">
                <a:solidFill>
                  <a:srgbClr val="000000"/>
                </a:solidFill>
              </a:rPr>
              <a:t>b</a:t>
            </a:r>
            <a:r>
              <a:rPr lang="en-US" sz="2000" i="1" baseline="-25000" dirty="0">
                <a:solidFill>
                  <a:srgbClr val="000000"/>
                </a:solidFill>
              </a:rPr>
              <a:t>k</a:t>
            </a:r>
            <a:r>
              <a:rPr lang="en-US" sz="2000" i="1" dirty="0">
                <a:solidFill>
                  <a:srgbClr val="000000"/>
                </a:solidFill>
              </a:rPr>
              <a:t> </a:t>
            </a:r>
            <a:r>
              <a:rPr lang="en-US" sz="2000" dirty="0">
                <a:solidFill>
                  <a:srgbClr val="000000"/>
                </a:solidFill>
              </a:rPr>
              <a:t>, k = 1, 2,….., </a:t>
            </a:r>
            <a:r>
              <a:rPr lang="en-US" sz="2000" i="1" dirty="0">
                <a:solidFill>
                  <a:srgbClr val="000000"/>
                </a:solidFill>
              </a:rPr>
              <a:t>m</a:t>
            </a:r>
            <a:r>
              <a:rPr lang="en-US" sz="2000" dirty="0">
                <a:solidFill>
                  <a:srgbClr val="000000"/>
                </a:solidFill>
              </a:rPr>
              <a:t>   are constants. If all  the </a:t>
            </a:r>
            <a:r>
              <a:rPr lang="en-US" sz="2000" i="1" dirty="0">
                <a:solidFill>
                  <a:srgbClr val="000000"/>
                </a:solidFill>
              </a:rPr>
              <a:t>b</a:t>
            </a:r>
            <a:r>
              <a:rPr lang="en-US" sz="2000" i="1" baseline="-25000" dirty="0">
                <a:solidFill>
                  <a:srgbClr val="000000"/>
                </a:solidFill>
              </a:rPr>
              <a:t>k</a:t>
            </a:r>
            <a:r>
              <a:rPr lang="en-US" sz="2000" i="1" dirty="0">
                <a:solidFill>
                  <a:srgbClr val="000000"/>
                </a:solidFill>
              </a:rPr>
              <a:t> </a:t>
            </a:r>
            <a:r>
              <a:rPr lang="en-US" sz="2000" dirty="0">
                <a:solidFill>
                  <a:srgbClr val="000000"/>
                </a:solidFill>
              </a:rPr>
              <a:t>'s are zeros, then the above system is called a </a:t>
            </a:r>
            <a:r>
              <a:rPr lang="en-US" sz="2000" b="1" dirty="0">
                <a:solidFill>
                  <a:srgbClr val="3853A4"/>
                </a:solidFill>
              </a:rPr>
              <a:t>homogeneous system </a:t>
            </a:r>
            <a:r>
              <a:rPr lang="en-US" sz="2000" dirty="0">
                <a:solidFill>
                  <a:srgbClr val="000000"/>
                </a:solidFill>
              </a:rPr>
              <a:t>of linear equations. On the other hand, if at least one of the </a:t>
            </a:r>
            <a:r>
              <a:rPr lang="en-US" sz="2000" i="1" dirty="0">
                <a:solidFill>
                  <a:srgbClr val="000000"/>
                </a:solidFill>
              </a:rPr>
              <a:t>b</a:t>
            </a:r>
            <a:r>
              <a:rPr lang="en-US" sz="2000" i="1" baseline="-25000" dirty="0">
                <a:solidFill>
                  <a:srgbClr val="000000"/>
                </a:solidFill>
              </a:rPr>
              <a:t>k</a:t>
            </a:r>
            <a:r>
              <a:rPr lang="en-US" sz="2000" i="1" dirty="0">
                <a:solidFill>
                  <a:srgbClr val="000000"/>
                </a:solidFill>
              </a:rPr>
              <a:t> </a:t>
            </a:r>
            <a:r>
              <a:rPr lang="en-US" sz="2000" dirty="0">
                <a:solidFill>
                  <a:srgbClr val="000000"/>
                </a:solidFill>
              </a:rPr>
              <a:t>'s is non-zero, then the above system is called a </a:t>
            </a:r>
            <a:r>
              <a:rPr lang="en-US" sz="2000" b="1" dirty="0">
                <a:solidFill>
                  <a:srgbClr val="3853A4"/>
                </a:solidFill>
              </a:rPr>
              <a:t>non-homogeneous</a:t>
            </a:r>
            <a:r>
              <a:rPr lang="en-US" sz="2000" b="1" dirty="0">
                <a:solidFill>
                  <a:srgbClr val="000000"/>
                </a:solidFill>
              </a:rPr>
              <a:t> </a:t>
            </a:r>
            <a:r>
              <a:rPr lang="en-US" sz="2000" b="1" dirty="0">
                <a:solidFill>
                  <a:srgbClr val="3853A4"/>
                </a:solidFill>
              </a:rPr>
              <a:t>system </a:t>
            </a:r>
            <a:r>
              <a:rPr lang="en-US" sz="2000" dirty="0">
                <a:solidFill>
                  <a:srgbClr val="231F20"/>
                </a:solidFill>
              </a:rPr>
              <a:t>of linear equations. If there exist values </a:t>
            </a:r>
            <a:r>
              <a:rPr lang="en-US" sz="2000" i="1" dirty="0">
                <a:solidFill>
                  <a:srgbClr val="231F20"/>
                </a:solidFill>
              </a:rPr>
              <a:t>α</a:t>
            </a:r>
            <a:r>
              <a:rPr lang="en-US" sz="2000" baseline="-25000" dirty="0">
                <a:solidFill>
                  <a:srgbClr val="231F20"/>
                </a:solidFill>
              </a:rPr>
              <a:t>1</a:t>
            </a:r>
            <a:r>
              <a:rPr lang="en-US" sz="2000" dirty="0">
                <a:solidFill>
                  <a:srgbClr val="231F20"/>
                </a:solidFill>
              </a:rPr>
              <a:t> , </a:t>
            </a:r>
            <a:r>
              <a:rPr lang="en-US" sz="2000" i="1" dirty="0">
                <a:solidFill>
                  <a:srgbClr val="231F20"/>
                </a:solidFill>
              </a:rPr>
              <a:t>α</a:t>
            </a:r>
            <a:r>
              <a:rPr lang="en-US" sz="2000" baseline="-25000" dirty="0">
                <a:solidFill>
                  <a:srgbClr val="231F20"/>
                </a:solidFill>
              </a:rPr>
              <a:t>2</a:t>
            </a:r>
            <a:r>
              <a:rPr lang="en-US" sz="2000" dirty="0">
                <a:solidFill>
                  <a:srgbClr val="231F20"/>
                </a:solidFill>
              </a:rPr>
              <a:t> , ….. , </a:t>
            </a:r>
            <a:r>
              <a:rPr lang="en-US" sz="2000" i="1" dirty="0">
                <a:solidFill>
                  <a:srgbClr val="231F20"/>
                </a:solidFill>
              </a:rPr>
              <a:t>α</a:t>
            </a:r>
            <a:r>
              <a:rPr lang="en-US" sz="2000" i="1" baseline="-25000" dirty="0">
                <a:solidFill>
                  <a:srgbClr val="231F20"/>
                </a:solidFill>
              </a:rPr>
              <a:t>n</a:t>
            </a:r>
            <a:r>
              <a:rPr lang="en-US" sz="2000" i="1" dirty="0">
                <a:solidFill>
                  <a:srgbClr val="231F20"/>
                </a:solidFill>
              </a:rPr>
              <a:t> </a:t>
            </a:r>
            <a:r>
              <a:rPr lang="en-US" sz="2000" dirty="0">
                <a:solidFill>
                  <a:srgbClr val="231F20"/>
                </a:solidFill>
              </a:rPr>
              <a:t>for </a:t>
            </a:r>
            <a:r>
              <a:rPr lang="en-US" sz="2000" i="1" dirty="0">
                <a:solidFill>
                  <a:srgbClr val="231F20"/>
                </a:solidFill>
              </a:rPr>
              <a:t>x</a:t>
            </a:r>
            <a:r>
              <a:rPr lang="en-US" sz="2000" baseline="-25000" dirty="0">
                <a:solidFill>
                  <a:srgbClr val="231F20"/>
                </a:solidFill>
              </a:rPr>
              <a:t>1</a:t>
            </a:r>
            <a:r>
              <a:rPr lang="en-US" sz="2000" dirty="0">
                <a:solidFill>
                  <a:srgbClr val="231F20"/>
                </a:solidFill>
              </a:rPr>
              <a:t>, </a:t>
            </a:r>
            <a:r>
              <a:rPr lang="en-US" sz="2000" i="1" dirty="0">
                <a:solidFill>
                  <a:srgbClr val="231F20"/>
                </a:solidFill>
              </a:rPr>
              <a:t>x</a:t>
            </a:r>
            <a:r>
              <a:rPr lang="en-US" sz="2000" baseline="-25000" dirty="0">
                <a:solidFill>
                  <a:srgbClr val="231F20"/>
                </a:solidFill>
              </a:rPr>
              <a:t>2</a:t>
            </a:r>
            <a:r>
              <a:rPr lang="en-US" sz="2000" dirty="0">
                <a:solidFill>
                  <a:srgbClr val="231F20"/>
                </a:solidFill>
              </a:rPr>
              <a:t> , …. , </a:t>
            </a:r>
            <a:r>
              <a:rPr lang="en-US" sz="2000" i="1" dirty="0">
                <a:solidFill>
                  <a:srgbClr val="231F20"/>
                </a:solidFill>
              </a:rPr>
              <a:t>x</a:t>
            </a:r>
            <a:r>
              <a:rPr lang="en-US" sz="2000" i="1" baseline="-25000" dirty="0">
                <a:solidFill>
                  <a:srgbClr val="231F20"/>
                </a:solidFill>
              </a:rPr>
              <a:t>n</a:t>
            </a:r>
            <a:r>
              <a:rPr lang="en-US" sz="2000" i="1" dirty="0">
                <a:solidFill>
                  <a:srgbClr val="231F20"/>
                </a:solidFill>
              </a:rPr>
              <a:t> </a:t>
            </a:r>
            <a:r>
              <a:rPr lang="en-US" sz="2000" dirty="0">
                <a:solidFill>
                  <a:srgbClr val="231F20"/>
                </a:solidFill>
              </a:rPr>
              <a:t>respectively which satisfy every  equation of (1), then the ordered  </a:t>
            </a:r>
            <a:r>
              <a:rPr lang="en-US" sz="2000" i="1" dirty="0">
                <a:solidFill>
                  <a:srgbClr val="231F20"/>
                </a:solidFill>
              </a:rPr>
              <a:t>n </a:t>
            </a:r>
            <a:r>
              <a:rPr lang="en-US" sz="2000" dirty="0">
                <a:solidFill>
                  <a:srgbClr val="231F20"/>
                </a:solidFill>
              </a:rPr>
              <a:t>− tuple (</a:t>
            </a:r>
            <a:r>
              <a:rPr lang="en-US" sz="2000" i="1" dirty="0">
                <a:solidFill>
                  <a:srgbClr val="231F20"/>
                </a:solidFill>
              </a:rPr>
              <a:t>α</a:t>
            </a:r>
            <a:r>
              <a:rPr lang="en-US" sz="2000" baseline="-25000" dirty="0">
                <a:solidFill>
                  <a:srgbClr val="231F20"/>
                </a:solidFill>
              </a:rPr>
              <a:t>1</a:t>
            </a:r>
            <a:r>
              <a:rPr lang="en-US" sz="2000" dirty="0">
                <a:solidFill>
                  <a:srgbClr val="231F20"/>
                </a:solidFill>
              </a:rPr>
              <a:t> ,  </a:t>
            </a:r>
            <a:r>
              <a:rPr lang="en-US" sz="2000" i="1" dirty="0">
                <a:solidFill>
                  <a:srgbClr val="231F20"/>
                </a:solidFill>
              </a:rPr>
              <a:t>α</a:t>
            </a:r>
            <a:r>
              <a:rPr lang="en-US" sz="2000" baseline="-25000" dirty="0">
                <a:solidFill>
                  <a:srgbClr val="231F20"/>
                </a:solidFill>
              </a:rPr>
              <a:t>2</a:t>
            </a:r>
            <a:r>
              <a:rPr lang="en-US" sz="2000" dirty="0">
                <a:solidFill>
                  <a:srgbClr val="231F20"/>
                </a:solidFill>
              </a:rPr>
              <a:t> , …. , </a:t>
            </a:r>
            <a:r>
              <a:rPr lang="en-US" sz="2000" i="1" dirty="0">
                <a:solidFill>
                  <a:srgbClr val="231F20"/>
                </a:solidFill>
              </a:rPr>
              <a:t>α</a:t>
            </a:r>
            <a:r>
              <a:rPr lang="en-US" sz="2000" i="1" baseline="-25000" dirty="0">
                <a:solidFill>
                  <a:srgbClr val="231F20"/>
                </a:solidFill>
              </a:rPr>
              <a:t>n</a:t>
            </a:r>
            <a:r>
              <a:rPr lang="en-US" sz="2000" i="1" dirty="0">
                <a:solidFill>
                  <a:srgbClr val="231F20"/>
                </a:solidFill>
              </a:rPr>
              <a:t> </a:t>
            </a:r>
            <a:r>
              <a:rPr lang="en-US" sz="2000" dirty="0">
                <a:solidFill>
                  <a:srgbClr val="231F20"/>
                </a:solidFill>
              </a:rPr>
              <a:t>) is called a </a:t>
            </a:r>
            <a:r>
              <a:rPr lang="en-US" sz="2000" b="1" dirty="0">
                <a:solidFill>
                  <a:srgbClr val="3853A4"/>
                </a:solidFill>
              </a:rPr>
              <a:t>solution </a:t>
            </a:r>
            <a:r>
              <a:rPr lang="en-US" sz="2000" dirty="0">
                <a:solidFill>
                  <a:srgbClr val="231F20"/>
                </a:solidFill>
              </a:rPr>
              <a:t>of (1). 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637C502-8E17-4431-8068-17365CBC660F}"/>
                  </a:ext>
                </a:extLst>
              </p14:cNvPr>
              <p14:cNvContentPartPr/>
              <p14:nvPr/>
            </p14:nvContentPartPr>
            <p14:xfrm>
              <a:off x="6216480" y="2305080"/>
              <a:ext cx="267120" cy="921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637C502-8E17-4431-8068-17365CBC66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07120" y="2295720"/>
                <a:ext cx="285840" cy="93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590161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tx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System of Linear Equations</a:t>
            </a:r>
            <a:endParaRPr lang="en-IN" sz="4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054" y="1013731"/>
            <a:ext cx="7891069" cy="174234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1920" y="2969044"/>
            <a:ext cx="117498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31F20"/>
                </a:solidFill>
              </a:rPr>
              <a:t>AX = B is a matrix equation involving matrices and it is called the </a:t>
            </a:r>
            <a:r>
              <a:rPr lang="en-US" sz="2000" b="1" dirty="0">
                <a:solidFill>
                  <a:srgbClr val="0070C0"/>
                </a:solidFill>
              </a:rPr>
              <a:t>matrix form</a:t>
            </a:r>
            <a:r>
              <a:rPr lang="en-US" sz="2000" dirty="0">
                <a:solidFill>
                  <a:srgbClr val="231F20"/>
                </a:solidFill>
              </a:rPr>
              <a:t> of the system of linear equations (1). The matrix A is called the </a:t>
            </a:r>
            <a:r>
              <a:rPr lang="en-US" sz="2000" b="1" dirty="0">
                <a:solidFill>
                  <a:srgbClr val="0070C0"/>
                </a:solidFill>
              </a:rPr>
              <a:t>coefficient matrix</a:t>
            </a:r>
            <a:r>
              <a:rPr lang="en-US" sz="2000" dirty="0">
                <a:solidFill>
                  <a:srgbClr val="231F20"/>
                </a:solidFill>
              </a:rPr>
              <a:t> of the system and the matrix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78" y="3676930"/>
            <a:ext cx="2912892" cy="177083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83054" y="5522042"/>
            <a:ext cx="102230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31F20"/>
                </a:solidFill>
              </a:rPr>
              <a:t>is called the </a:t>
            </a:r>
            <a:r>
              <a:rPr lang="en-US" sz="2000" b="1" dirty="0">
                <a:solidFill>
                  <a:srgbClr val="0070C0"/>
                </a:solidFill>
              </a:rPr>
              <a:t>augmented matrix </a:t>
            </a:r>
            <a:r>
              <a:rPr lang="en-US" sz="2000" dirty="0">
                <a:solidFill>
                  <a:srgbClr val="231F20"/>
                </a:solidFill>
              </a:rPr>
              <a:t>of the system. We denote the augmented matrix by [ A | B ].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396766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tx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System of Linear Equations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B94A37"/>
                </a:solidFill>
              </a:rPr>
              <a:t>The Augmented Matrix of a Linear System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 Math" charset="0"/>
              <a:ea typeface="WenQuanYi Micro Hei" charset="0"/>
              <a:cs typeface="WenQuanYi Micro Hei" charset="0"/>
            </a:endParaRP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6" name="Group 33"/>
          <p:cNvGraphicFramePr>
            <a:graphicFrameLocks noGrp="1"/>
          </p:cNvGraphicFramePr>
          <p:nvPr/>
        </p:nvGraphicFramePr>
        <p:xfrm>
          <a:off x="914400" y="1981200"/>
          <a:ext cx="8001000" cy="3022600"/>
        </p:xfrm>
        <a:graphic>
          <a:graphicData uri="http://schemas.openxmlformats.org/drawingml/2006/table">
            <a:tbl>
              <a:tblPr/>
              <a:tblGrid>
                <a:gridCol w="377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82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rgbClr val="61271D"/>
                          </a:solidFill>
                          <a:latin typeface="Arial" panose="020B0604020202020204" pitchFamily="34" charset="0"/>
                        </a:defRPr>
                      </a:lvl1pPr>
                      <a:lvl2pPr marL="463550">
                        <a:spcBef>
                          <a:spcPct val="20000"/>
                        </a:spcBef>
                        <a:buClr>
                          <a:srgbClr val="B94A37"/>
                        </a:buClr>
                        <a:defRPr sz="2200">
                          <a:solidFill>
                            <a:srgbClr val="B94A37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A2742A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61271D"/>
                          </a:solidFill>
                          <a:effectLst/>
                          <a:latin typeface="Arial" panose="020B0604020202020204" pitchFamily="34" charset="0"/>
                        </a:rPr>
                        <a:t>Linear System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rgbClr val="61271D"/>
                          </a:solidFill>
                          <a:latin typeface="Arial" panose="020B0604020202020204" pitchFamily="34" charset="0"/>
                        </a:defRPr>
                      </a:lvl1pPr>
                      <a:lvl2pPr marL="463550">
                        <a:spcBef>
                          <a:spcPct val="20000"/>
                        </a:spcBef>
                        <a:buClr>
                          <a:srgbClr val="B94A37"/>
                        </a:buClr>
                        <a:defRPr sz="2200">
                          <a:solidFill>
                            <a:srgbClr val="B94A37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A2742A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rgbClr val="61271D"/>
                          </a:solidFill>
                          <a:effectLst/>
                          <a:latin typeface="Arial" panose="020B0604020202020204" pitchFamily="34" charset="0"/>
                        </a:rPr>
                        <a:t>Augmented Matrix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4400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rgbClr val="61271D"/>
                          </a:solidFill>
                          <a:latin typeface="Arial" panose="020B0604020202020204" pitchFamily="34" charset="0"/>
                        </a:defRPr>
                      </a:lvl1pPr>
                      <a:lvl2pPr marL="463550">
                        <a:spcBef>
                          <a:spcPct val="20000"/>
                        </a:spcBef>
                        <a:buClr>
                          <a:srgbClr val="B94A37"/>
                        </a:buClr>
                        <a:defRPr sz="2200">
                          <a:solidFill>
                            <a:srgbClr val="B94A37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A2742A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B94A3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rgbClr val="61271D"/>
                          </a:solidFill>
                          <a:latin typeface="Arial" panose="020B0604020202020204" pitchFamily="34" charset="0"/>
                        </a:defRPr>
                      </a:lvl1pPr>
                      <a:lvl2pPr marL="463550">
                        <a:spcBef>
                          <a:spcPct val="20000"/>
                        </a:spcBef>
                        <a:buClr>
                          <a:srgbClr val="B94A37"/>
                        </a:buClr>
                        <a:defRPr sz="2200">
                          <a:solidFill>
                            <a:srgbClr val="B94A37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A2742A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B94A37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195075" y="2900902"/>
          <a:ext cx="2898775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3" imgW="2898817" imgH="1866753" progId="Equation.DSMT4">
                  <p:embed/>
                </p:oleObj>
              </mc:Choice>
              <mc:Fallback>
                <p:oleObj name="Equation" r:id="rId3" imgW="2898817" imgH="1866753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5075" y="2900902"/>
                        <a:ext cx="2898775" cy="186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156670" y="2946939"/>
          <a:ext cx="3089275" cy="182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5" imgW="3089169" imgH="1821327" progId="Equation.DSMT4">
                  <p:embed/>
                </p:oleObj>
              </mc:Choice>
              <mc:Fallback>
                <p:oleObj name="Equation" r:id="rId5" imgW="3089169" imgH="1821327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56670" y="2946939"/>
                        <a:ext cx="3089275" cy="1820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233965" y="5733541"/>
            <a:ext cx="117240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en-US" sz="2400" dirty="0"/>
              <a:t>Notice that a missing variable in an equation corresponds to a 0 entry in the augmented matrix</a:t>
            </a:r>
            <a:r>
              <a:rPr lang="en-US" altLang="en-US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19F88A-5D3D-48AD-B2DD-8185AB5F07CC}"/>
                  </a:ext>
                </a:extLst>
              </p14:cNvPr>
              <p14:cNvContentPartPr/>
              <p14:nvPr/>
            </p14:nvContentPartPr>
            <p14:xfrm>
              <a:off x="7448400" y="3073320"/>
              <a:ext cx="95760" cy="1537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19F88A-5D3D-48AD-B2DD-8185AB5F07C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39040" y="3063960"/>
                <a:ext cx="114480" cy="155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110785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tx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System of Linear Equations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B94A37"/>
                </a:solidFill>
              </a:rPr>
              <a:t>Gaussian Elimination</a:t>
            </a:r>
          </a:p>
          <a:p>
            <a:pPr marL="0" indent="0">
              <a:buNone/>
            </a:pPr>
            <a:r>
              <a:rPr lang="en-US" altLang="en-US" dirty="0"/>
              <a:t>To solve a system of linear equations using its augmented matrix, we use elementary row operations to arrive at a matrix in row echelon form.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dirty="0"/>
              <a:t>Once an augmented matrix is in row-echelon form, we can solve the corresponding linear system using back-substitution.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altLang="en-US" dirty="0"/>
              <a:t>Solve the system of linear equations.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39857" y="4675030"/>
          <a:ext cx="3968031" cy="2002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3" imgW="4390686" imgH="2215732" progId="Equation.DSMT4">
                  <p:embed/>
                </p:oleObj>
              </mc:Choice>
              <mc:Fallback>
                <p:oleObj name="Equation" r:id="rId3" imgW="4390686" imgH="2215732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857" y="4675030"/>
                        <a:ext cx="3968031" cy="2002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779203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tx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System of Linear Equations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0705"/>
            <a:ext cx="12191999" cy="6047295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B94A37"/>
                </a:solidFill>
              </a:rPr>
              <a:t>Gaussian Elimination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Group 28"/>
          <p:cNvGraphicFramePr>
            <a:graphicFrameLocks noGrp="1"/>
          </p:cNvGraphicFramePr>
          <p:nvPr/>
        </p:nvGraphicFramePr>
        <p:xfrm>
          <a:off x="153004" y="1611852"/>
          <a:ext cx="8234362" cy="4445000"/>
        </p:xfrm>
        <a:graphic>
          <a:graphicData uri="http://schemas.openxmlformats.org/drawingml/2006/table">
            <a:tbl>
              <a:tblPr/>
              <a:tblGrid>
                <a:gridCol w="3052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5513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rgbClr val="61271D"/>
                          </a:solidFill>
                          <a:latin typeface="Arial" panose="020B0604020202020204" pitchFamily="34" charset="0"/>
                        </a:defRPr>
                      </a:lvl1pPr>
                      <a:lvl2pPr marL="463550">
                        <a:spcBef>
                          <a:spcPct val="20000"/>
                        </a:spcBef>
                        <a:buClr>
                          <a:srgbClr val="B94A37"/>
                        </a:buClr>
                        <a:defRPr sz="2200">
                          <a:solidFill>
                            <a:srgbClr val="B94A37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A2742A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61271D"/>
                          </a:solidFill>
                          <a:effectLst/>
                          <a:latin typeface="Arial" panose="020B0604020202020204" pitchFamily="34" charset="0"/>
                        </a:rPr>
                        <a:t>System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rgbClr val="61271D"/>
                          </a:solidFill>
                          <a:latin typeface="Arial" panose="020B0604020202020204" pitchFamily="34" charset="0"/>
                        </a:defRPr>
                      </a:lvl1pPr>
                      <a:lvl2pPr marL="463550">
                        <a:spcBef>
                          <a:spcPct val="20000"/>
                        </a:spcBef>
                        <a:buClr>
                          <a:srgbClr val="B94A37"/>
                        </a:buClr>
                        <a:defRPr sz="2200">
                          <a:solidFill>
                            <a:srgbClr val="B94A37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A2742A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rgbClr val="61271D"/>
                          </a:solidFill>
                          <a:effectLst/>
                          <a:latin typeface="Arial" panose="020B0604020202020204" pitchFamily="34" charset="0"/>
                        </a:rPr>
                        <a:t>Augmented Matrix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9487"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rgbClr val="61271D"/>
                          </a:solidFill>
                          <a:latin typeface="Arial" panose="020B0604020202020204" pitchFamily="34" charset="0"/>
                        </a:defRPr>
                      </a:lvl1pPr>
                      <a:lvl2pPr marL="463550">
                        <a:spcBef>
                          <a:spcPct val="20000"/>
                        </a:spcBef>
                        <a:buClr>
                          <a:srgbClr val="B94A37"/>
                        </a:buClr>
                        <a:defRPr sz="2200">
                          <a:solidFill>
                            <a:srgbClr val="B94A37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A2742A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61271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20000"/>
                        </a:lnSpc>
                        <a:spcBef>
                          <a:spcPct val="20000"/>
                        </a:spcBef>
                        <a:defRPr sz="2800">
                          <a:solidFill>
                            <a:srgbClr val="61271D"/>
                          </a:solidFill>
                          <a:latin typeface="Arial" panose="020B0604020202020204" pitchFamily="34" charset="0"/>
                        </a:defRPr>
                      </a:lvl1pPr>
                      <a:lvl2pPr marL="463550">
                        <a:spcBef>
                          <a:spcPct val="20000"/>
                        </a:spcBef>
                        <a:buClr>
                          <a:srgbClr val="B94A37"/>
                        </a:buClr>
                        <a:defRPr sz="2200">
                          <a:solidFill>
                            <a:srgbClr val="B94A37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rgbClr val="A2742A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61271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D96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404631"/>
              </p:ext>
            </p:extLst>
          </p:nvPr>
        </p:nvGraphicFramePr>
        <p:xfrm>
          <a:off x="334772" y="2728278"/>
          <a:ext cx="7870825" cy="333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3" imgW="7871354" imgH="3339100" progId="Equation.DSMT4">
                  <p:embed/>
                </p:oleObj>
              </mc:Choice>
              <mc:Fallback>
                <p:oleObj name="Equation" r:id="rId3" imgW="7871354" imgH="33391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772" y="2728278"/>
                        <a:ext cx="7870825" cy="3338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965996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tx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System of Linear Equations</a:t>
            </a:r>
            <a:endParaRPr lang="en-IN" sz="4000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85788" y="923925"/>
            <a:ext cx="8458200" cy="585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774244" y="1190624"/>
          <a:ext cx="8102600" cy="532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3" imgW="8103087" imgH="5324823" progId="Equation.DSMT4">
                  <p:embed/>
                </p:oleObj>
              </mc:Choice>
              <mc:Fallback>
                <p:oleObj name="Equation" r:id="rId3" imgW="8103087" imgH="5324823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4244" y="1190624"/>
                        <a:ext cx="8102600" cy="532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556977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39"/>
            <a:ext cx="12191999" cy="790827"/>
          </a:xfrm>
          <a:solidFill>
            <a:schemeClr val="tx2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0"/>
            <a:r>
              <a:rPr lang="en-US" sz="4000" b="1" dirty="0"/>
              <a:t>System of Linear Equations</a:t>
            </a:r>
            <a:endParaRPr lang="en-IN" sz="4000" b="1" dirty="0"/>
          </a:p>
        </p:txBody>
      </p:sp>
      <p:sp>
        <p:nvSpPr>
          <p:cNvPr id="4" name="Rectangle 3"/>
          <p:cNvSpPr/>
          <p:nvPr/>
        </p:nvSpPr>
        <p:spPr>
          <a:xfrm>
            <a:off x="167426" y="965019"/>
            <a:ext cx="1151371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800" dirty="0"/>
              <a:t>Now, we use back-substitution to find that: </a:t>
            </a:r>
            <a:br>
              <a:rPr lang="en-US" altLang="en-US" sz="3800" dirty="0"/>
            </a:br>
            <a:r>
              <a:rPr lang="en-US" altLang="en-US" sz="3800" dirty="0"/>
              <a:t>		   </a:t>
            </a:r>
            <a:r>
              <a:rPr lang="en-US" altLang="en-US" sz="3800" i="1" dirty="0"/>
              <a:t>x =</a:t>
            </a:r>
            <a:r>
              <a:rPr lang="en-US" altLang="en-US" sz="3800" dirty="0"/>
              <a:t> 2, </a:t>
            </a:r>
            <a:r>
              <a:rPr lang="en-US" altLang="en-US" sz="3800" i="1" dirty="0"/>
              <a:t>y =</a:t>
            </a:r>
            <a:r>
              <a:rPr lang="en-US" altLang="en-US" sz="3800" dirty="0"/>
              <a:t> 7, </a:t>
            </a:r>
            <a:r>
              <a:rPr lang="en-US" altLang="en-US" sz="3800" i="1" dirty="0"/>
              <a:t>z</a:t>
            </a:r>
            <a:r>
              <a:rPr lang="en-US" altLang="en-US" sz="3800" dirty="0"/>
              <a:t> = 3 </a:t>
            </a:r>
          </a:p>
          <a:p>
            <a:endParaRPr lang="en-US" altLang="en-US" sz="3800" dirty="0"/>
          </a:p>
          <a:p>
            <a:pPr lvl="1"/>
            <a:r>
              <a:rPr lang="en-US" altLang="en-US" sz="3000" dirty="0"/>
              <a:t>The solution is (2, 7, 3).</a:t>
            </a:r>
          </a:p>
        </p:txBody>
      </p:sp>
    </p:spTree>
    <p:extLst>
      <p:ext uri="{BB962C8B-B14F-4D97-AF65-F5344CB8AC3E}">
        <p14:creationId xmlns:p14="http://schemas.microsoft.com/office/powerpoint/2010/main" val="155277783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19151</TotalTime>
  <Words>174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WenQuanYi Micro Hei</vt:lpstr>
      <vt:lpstr>Office Theme</vt:lpstr>
      <vt:lpstr>Equation</vt:lpstr>
      <vt:lpstr>Rank of a Matrix</vt:lpstr>
      <vt:lpstr>Nullity</vt:lpstr>
      <vt:lpstr>System of Linear Equations</vt:lpstr>
      <vt:lpstr>System of Linear Equations</vt:lpstr>
      <vt:lpstr>System of Linear Equations</vt:lpstr>
      <vt:lpstr>System of Linear Equations</vt:lpstr>
      <vt:lpstr>System of Linear Equations</vt:lpstr>
      <vt:lpstr>System of Linear Equations</vt:lpstr>
      <vt:lpstr>System of Linear Equations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the online  certificate  course</dc:title>
  <dc:creator>USER</dc:creator>
  <cp:lastModifiedBy>Admin</cp:lastModifiedBy>
  <cp:revision>566</cp:revision>
  <cp:lastPrinted>2020-07-13T05:52:15Z</cp:lastPrinted>
  <dcterms:created xsi:type="dcterms:W3CDTF">2019-05-12T04:30:40Z</dcterms:created>
  <dcterms:modified xsi:type="dcterms:W3CDTF">2023-03-01T12:07:41Z</dcterms:modified>
</cp:coreProperties>
</file>