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57" r:id="rId4"/>
    <p:sldId id="310" r:id="rId5"/>
    <p:sldId id="311" r:id="rId6"/>
    <p:sldId id="312" r:id="rId7"/>
    <p:sldId id="313" r:id="rId8"/>
    <p:sldId id="315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278" r:id="rId17"/>
    <p:sldId id="322" r:id="rId18"/>
    <p:sldId id="333" r:id="rId19"/>
    <p:sldId id="292" r:id="rId20"/>
    <p:sldId id="323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0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5.wmf"/><Relationship Id="rId4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3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11306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307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7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10243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44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45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46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/>
              <a:ahLst/>
              <a:cxnLst>
                <a:cxn ang="0">
                  <a:pos x="1722" y="66"/>
                </a:cxn>
                <a:cxn ang="0">
                  <a:pos x="1722" y="60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1722" y="66"/>
                </a:cxn>
                <a:cxn ang="0">
                  <a:pos x="1722" y="66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47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48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/>
              <a:ahLst/>
              <a:cxnLst>
                <a:cxn ang="0">
                  <a:pos x="975" y="48"/>
                </a:cxn>
                <a:cxn ang="0">
                  <a:pos x="975" y="0"/>
                </a:cxn>
                <a:cxn ang="0">
                  <a:pos x="0" y="24"/>
                </a:cxn>
                <a:cxn ang="0">
                  <a:pos x="0" y="101"/>
                </a:cxn>
                <a:cxn ang="0">
                  <a:pos x="975" y="48"/>
                </a:cxn>
                <a:cxn ang="0">
                  <a:pos x="975" y="48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49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/>
              <a:ahLst/>
              <a:cxnLst>
                <a:cxn ang="0">
                  <a:pos x="2141" y="0"/>
                </a:cxn>
                <a:cxn ang="0">
                  <a:pos x="0" y="156"/>
                </a:cxn>
                <a:cxn ang="0">
                  <a:pos x="0" y="198"/>
                </a:cxn>
                <a:cxn ang="0">
                  <a:pos x="2141" y="0"/>
                </a:cxn>
                <a:cxn ang="0">
                  <a:pos x="2141" y="0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50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51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/>
              <a:ahLst/>
              <a:cxnLst>
                <a:cxn ang="0">
                  <a:pos x="2182" y="276"/>
                </a:cxn>
                <a:cxn ang="0">
                  <a:pos x="2517" y="204"/>
                </a:cxn>
                <a:cxn ang="0">
                  <a:pos x="2260" y="0"/>
                </a:cxn>
                <a:cxn ang="0">
                  <a:pos x="0" y="276"/>
                </a:cxn>
                <a:cxn ang="0">
                  <a:pos x="2182" y="276"/>
                </a:cxn>
                <a:cxn ang="0">
                  <a:pos x="2182" y="276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52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53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/>
              <a:ahLst/>
              <a:cxnLst>
                <a:cxn ang="0">
                  <a:pos x="729" y="240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729" y="240"/>
                </a:cxn>
                <a:cxn ang="0">
                  <a:pos x="729" y="240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54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55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/>
              <a:ahLst/>
              <a:cxnLst>
                <a:cxn ang="0">
                  <a:pos x="729" y="318"/>
                </a:cxn>
                <a:cxn ang="0">
                  <a:pos x="729" y="312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729" y="318"/>
                </a:cxn>
                <a:cxn ang="0">
                  <a:pos x="729" y="318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56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57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58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59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/>
              <a:ahLst/>
              <a:cxnLst>
                <a:cxn ang="0">
                  <a:pos x="281" y="335"/>
                </a:cxn>
                <a:cxn ang="0">
                  <a:pos x="281" y="173"/>
                </a:cxn>
                <a:cxn ang="0">
                  <a:pos x="96" y="0"/>
                </a:cxn>
                <a:cxn ang="0">
                  <a:pos x="0" y="90"/>
                </a:cxn>
                <a:cxn ang="0">
                  <a:pos x="281" y="335"/>
                </a:cxn>
                <a:cxn ang="0">
                  <a:pos x="281" y="335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60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61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/>
              <a:ahLst/>
              <a:cxnLst>
                <a:cxn ang="0">
                  <a:pos x="132" y="132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132" y="132"/>
                </a:cxn>
                <a:cxn ang="0">
                  <a:pos x="132" y="132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62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63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64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65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/>
              <a:ahLst/>
              <a:cxnLst>
                <a:cxn ang="0">
                  <a:pos x="155" y="516"/>
                </a:cxn>
                <a:cxn ang="0">
                  <a:pos x="155" y="204"/>
                </a:cxn>
                <a:cxn ang="0">
                  <a:pos x="77" y="0"/>
                </a:cxn>
                <a:cxn ang="0">
                  <a:pos x="0" y="192"/>
                </a:cxn>
                <a:cxn ang="0">
                  <a:pos x="155" y="516"/>
                </a:cxn>
                <a:cxn ang="0">
                  <a:pos x="155" y="516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66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67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68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60" y="312"/>
                </a:cxn>
                <a:cxn ang="0">
                  <a:pos x="60" y="6"/>
                </a:cxn>
                <a:cxn ang="0">
                  <a:pos x="54" y="0"/>
                </a:cxn>
                <a:cxn ang="0">
                  <a:pos x="0" y="144"/>
                </a:cxn>
                <a:cxn ang="0">
                  <a:pos x="0" y="144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69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70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/>
              <a:ahLst/>
              <a:cxnLst>
                <a:cxn ang="0">
                  <a:pos x="6" y="6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6" y="6"/>
                </a:cxn>
                <a:cxn ang="0">
                  <a:pos x="6" y="6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71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72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73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74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75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76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77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10278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grpSp>
          <p:nvGrpSpPr>
            <p:cNvPr id="3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10280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/>
              </a:p>
            </p:txBody>
          </p:sp>
          <p:sp>
            <p:nvSpPr>
              <p:cNvPr id="10281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IN"/>
              </a:p>
            </p:txBody>
          </p:sp>
        </p:grpSp>
      </p:grpSp>
      <p:sp>
        <p:nvSpPr>
          <p:cNvPr id="10282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3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4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2/20/2023</a:t>
            </a:fld>
            <a:endParaRPr lang="en-US"/>
          </a:p>
        </p:txBody>
      </p:sp>
      <p:sp>
        <p:nvSpPr>
          <p:cNvPr id="10285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0286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6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2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latin typeface="Times New Roman" pitchFamily="18" charset="0"/>
              </a:rPr>
              <a:t>Matrices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3400" b="1" dirty="0">
                <a:latin typeface="Times New Roman" pitchFamily="18" charset="0"/>
              </a:rPr>
              <a:t>A matrix is a rectangular arrangement of numbers in rows and columns.  Rows run horizontally and columns run vertically.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US" altLang="en-US" sz="3400" b="1" dirty="0">
                <a:latin typeface="Times New Roman" pitchFamily="18" charset="0"/>
              </a:rPr>
              <a:t>The dimensions of a matrix are stated “</a:t>
            </a:r>
            <a:r>
              <a:rPr lang="en-US" altLang="en-US" sz="3400" b="1" i="1" dirty="0">
                <a:latin typeface="Times New Roman" pitchFamily="18" charset="0"/>
              </a:rPr>
              <a:t>m</a:t>
            </a:r>
            <a:r>
              <a:rPr lang="en-US" altLang="en-US" sz="3400" b="1" dirty="0">
                <a:latin typeface="Times New Roman" pitchFamily="18" charset="0"/>
              </a:rPr>
              <a:t> x </a:t>
            </a:r>
            <a:r>
              <a:rPr lang="en-US" altLang="en-US" sz="3400" b="1" i="1" dirty="0">
                <a:latin typeface="Times New Roman" pitchFamily="18" charset="0"/>
              </a:rPr>
              <a:t>n</a:t>
            </a:r>
            <a:r>
              <a:rPr lang="en-US" altLang="en-US" sz="3400" b="1" dirty="0">
                <a:latin typeface="Times New Roman" pitchFamily="18" charset="0"/>
              </a:rPr>
              <a:t>” where ‘</a:t>
            </a:r>
            <a:r>
              <a:rPr lang="en-US" altLang="en-US" sz="3400" b="1" i="1" dirty="0">
                <a:latin typeface="Times New Roman" pitchFamily="18" charset="0"/>
              </a:rPr>
              <a:t>m</a:t>
            </a:r>
            <a:r>
              <a:rPr lang="en-US" altLang="en-US" sz="3400" b="1" dirty="0">
                <a:latin typeface="Times New Roman" pitchFamily="18" charset="0"/>
              </a:rPr>
              <a:t>’ is the number of rows and ‘</a:t>
            </a:r>
            <a:r>
              <a:rPr lang="en-US" altLang="en-US" sz="3400" b="1" i="1" dirty="0">
                <a:latin typeface="Times New Roman" pitchFamily="18" charset="0"/>
              </a:rPr>
              <a:t>n</a:t>
            </a:r>
            <a:r>
              <a:rPr lang="en-US" altLang="en-US" sz="3400" b="1" dirty="0">
                <a:latin typeface="Times New Roman" pitchFamily="18" charset="0"/>
              </a:rPr>
              <a:t>’ is the number of columns.</a:t>
            </a:r>
          </a:p>
          <a:p>
            <a:pPr marL="609600" indent="-609600" algn="just" eaLnBrk="1" hangingPunct="1">
              <a:lnSpc>
                <a:spcPct val="90000"/>
              </a:lnSpc>
              <a:buClr>
                <a:schemeClr val="tx1"/>
              </a:buClr>
              <a:buSzTx/>
              <a:buFont typeface="Wingdings" pitchFamily="2" charset="2"/>
              <a:buChar char="§"/>
            </a:pPr>
            <a:r>
              <a:rPr lang="en-IN" altLang="en-US" sz="3400" b="1" dirty="0">
                <a:latin typeface="Times New Roman" pitchFamily="18" charset="0"/>
              </a:rPr>
              <a:t>Example: </a:t>
            </a:r>
            <a:endParaRPr lang="en-US" altLang="en-US" sz="3400" b="1" dirty="0">
              <a:latin typeface="Times New Roman" pitchFamily="18" charset="0"/>
            </a:endParaRPr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3124200" y="5181600"/>
          <a:ext cx="15240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685800" imgH="457200" progId="Equation.3">
                  <p:embed/>
                </p:oleObj>
              </mc:Choice>
              <mc:Fallback>
                <p:oleObj name="Equation" r:id="rId3" imgW="68580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81600"/>
                        <a:ext cx="15240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4229100" y="3200400"/>
          <a:ext cx="68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685800" imgH="457200" progId="Equation.3">
                  <p:embed/>
                </p:oleObj>
              </mc:Choice>
              <mc:Fallback>
                <p:oleObj name="Equation" r:id="rId5" imgW="6858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3200400"/>
                        <a:ext cx="685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Column Matrix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matrix having only one column and any number of rows, is called a column matrix or column vector.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71682" name="Object 2"/>
          <p:cNvGraphicFramePr>
            <a:graphicFrameLocks noChangeAspect="1"/>
          </p:cNvGraphicFramePr>
          <p:nvPr/>
        </p:nvGraphicFramePr>
        <p:xfrm>
          <a:off x="5410200" y="2438400"/>
          <a:ext cx="609600" cy="170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Equation" r:id="rId3" imgW="253800" imgH="711000" progId="Equation.3">
                  <p:embed/>
                </p:oleObj>
              </mc:Choice>
              <mc:Fallback>
                <p:oleObj name="Equation" r:id="rId3" imgW="2538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438400"/>
                        <a:ext cx="609600" cy="1706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Upper Triangular Matrix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square matrix, in which all the elements below the diagonal are zero, is called an upper triangular matrix.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endParaRPr lang="en-US" dirty="0"/>
          </a:p>
        </p:txBody>
      </p:sp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5105400" y="2286000"/>
          <a:ext cx="1600200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Equation" r:id="rId3" imgW="888840" imgH="711000" progId="Equation.3">
                  <p:embed/>
                </p:oleObj>
              </mc:Choice>
              <mc:Fallback>
                <p:oleObj name="Equation" r:id="rId3" imgW="88884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0"/>
                        <a:ext cx="1600200" cy="128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Lower Triangular Matrix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square matrix, in which all the elements above the diagonal are zero, is called an Lower triangular matrix.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endParaRPr lang="en-US" dirty="0"/>
          </a:p>
        </p:txBody>
      </p:sp>
      <p:graphicFrame>
        <p:nvGraphicFramePr>
          <p:cNvPr id="73730" name="Object 2"/>
          <p:cNvGraphicFramePr>
            <a:graphicFrameLocks noChangeAspect="1"/>
          </p:cNvGraphicFramePr>
          <p:nvPr/>
        </p:nvGraphicFramePr>
        <p:xfrm>
          <a:off x="5181600" y="2514600"/>
          <a:ext cx="1524000" cy="137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3" imgW="787320" imgH="711000" progId="Equation.3">
                  <p:embed/>
                </p:oleObj>
              </mc:Choice>
              <mc:Fallback>
                <p:oleObj name="Equation" r:id="rId3" imgW="7873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14600"/>
                        <a:ext cx="1524000" cy="137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Sub matrix.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 matrix obtained by deleting some of the rows and/or columns of a matrix is said to be a sub matrix of the given matrix.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Trace of the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sum of all the diagonal elements of a square matrix is called the  Trace of the Matrix.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endParaRPr lang="en-US" dirty="0"/>
          </a:p>
        </p:txBody>
      </p:sp>
      <p:graphicFrame>
        <p:nvGraphicFramePr>
          <p:cNvPr id="75778" name="Object 2"/>
          <p:cNvGraphicFramePr>
            <a:graphicFrameLocks noChangeAspect="1"/>
          </p:cNvGraphicFramePr>
          <p:nvPr/>
        </p:nvGraphicFramePr>
        <p:xfrm>
          <a:off x="5105399" y="2286000"/>
          <a:ext cx="2922373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3" imgW="1638000" imgH="939600" progId="Equation.3">
                  <p:embed/>
                </p:oleObj>
              </mc:Choice>
              <mc:Fallback>
                <p:oleObj name="Equation" r:id="rId3" imgW="163800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399" y="2286000"/>
                        <a:ext cx="2922373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Transpose of the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matrix obtained by interchanging rows and columns of a matrix is called transpose of a matrix and is denoted by A’ or A</a:t>
            </a:r>
            <a:r>
              <a:rPr lang="en-IN" baseline="30000" dirty="0"/>
              <a:t>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 </a:t>
            </a:r>
          </a:p>
          <a:p>
            <a:endParaRPr lang="en-US" dirty="0"/>
          </a:p>
        </p:txBody>
      </p:sp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4953000" y="2438400"/>
          <a:ext cx="3978729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3" imgW="2184120" imgH="711000" progId="Equation.3">
                  <p:embed/>
                </p:oleObj>
              </mc:Choice>
              <mc:Fallback>
                <p:oleObj name="Equation" r:id="rId3" imgW="218412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438400"/>
                        <a:ext cx="3978729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Properties of Transpose of Matrices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transpose of transposed matrix is equal to the matrix itself, i.e. (A’)’ = 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transpose of the sum of the two matrices is equal to the transpose of the matrices, i.e. (A+B)’ = A’+B’.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The transpose of the product of two matrices is equal to the product of their transposes in the reverse order, i.e.			(AB)’ = B’A’.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Determinant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772400" cy="4876800"/>
          </a:xfrm>
        </p:spPr>
        <p:txBody>
          <a:bodyPr/>
          <a:lstStyle/>
          <a:p>
            <a:r>
              <a:rPr lang="en-IN" dirty="0"/>
              <a:t>If A is a square matrix, then determinant of A is represented as </a:t>
            </a:r>
            <a:r>
              <a:rPr lang="en-IN" dirty="0" err="1"/>
              <a:t>det</a:t>
            </a:r>
            <a:r>
              <a:rPr lang="en-IN" dirty="0"/>
              <a:t>(A) or |A|.</a:t>
            </a:r>
            <a:endParaRPr lang="en-US" dirty="0"/>
          </a:p>
        </p:txBody>
      </p:sp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838200" y="2667000"/>
          <a:ext cx="612321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3" imgW="2286000" imgH="711000" progId="Equation.3">
                  <p:embed/>
                </p:oleObj>
              </mc:Choice>
              <mc:Fallback>
                <p:oleObj name="Equation" r:id="rId3" imgW="2286000" imgH="7110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612321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b="1">
                <a:latin typeface="Times New Roman" pitchFamily="18" charset="0"/>
              </a:rPr>
              <a:t>Matrix Determinants</a:t>
            </a:r>
          </a:p>
        </p:txBody>
      </p:sp>
      <p:sp>
        <p:nvSpPr>
          <p:cNvPr id="176141" name="Text Box 13"/>
          <p:cNvSpPr txBox="1">
            <a:spLocks noChangeArrowheads="1"/>
          </p:cNvSpPr>
          <p:nvPr/>
        </p:nvSpPr>
        <p:spPr bwMode="auto">
          <a:xfrm>
            <a:off x="1295400" y="2209800"/>
            <a:ext cx="7162800" cy="352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9250" indent="-349250"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3000" dirty="0">
                <a:latin typeface="Times New Roman" pitchFamily="18" charset="0"/>
              </a:rPr>
              <a:t>A </a:t>
            </a:r>
            <a:r>
              <a:rPr lang="en-US" altLang="en-US" sz="3000" b="1" i="1" dirty="0">
                <a:latin typeface="Times New Roman" pitchFamily="18" charset="0"/>
              </a:rPr>
              <a:t>Determinant</a:t>
            </a:r>
            <a:r>
              <a:rPr lang="en-US" altLang="en-US" sz="3000" dirty="0">
                <a:latin typeface="Times New Roman" pitchFamily="18" charset="0"/>
              </a:rPr>
              <a:t> is a real number associated with a matrix.  Only SQUARE matrices have a determinant.</a:t>
            </a:r>
          </a:p>
          <a:p>
            <a:pPr marL="349250" indent="-349250" algn="just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en-US" sz="3000" dirty="0">
                <a:latin typeface="Times New Roman" pitchFamily="18" charset="0"/>
              </a:rPr>
              <a:t>The symbol for a determinant can be the phrase “</a:t>
            </a:r>
            <a:r>
              <a:rPr lang="en-US" altLang="en-US" sz="3000" dirty="0" err="1">
                <a:latin typeface="Times New Roman" pitchFamily="18" charset="0"/>
              </a:rPr>
              <a:t>det</a:t>
            </a:r>
            <a:r>
              <a:rPr lang="en-US" altLang="en-US" sz="3000" dirty="0">
                <a:latin typeface="Times New Roman" pitchFamily="18" charset="0"/>
              </a:rPr>
              <a:t>” in front of a matrix variable, </a:t>
            </a:r>
            <a:r>
              <a:rPr lang="en-US" altLang="en-US" sz="3000" dirty="0" err="1">
                <a:latin typeface="Times New Roman" pitchFamily="18" charset="0"/>
              </a:rPr>
              <a:t>det</a:t>
            </a:r>
            <a:r>
              <a:rPr lang="en-US" altLang="en-US" sz="3000" dirty="0">
                <a:latin typeface="Times New Roman" pitchFamily="18" charset="0"/>
              </a:rPr>
              <a:t>(A); or vertical bars around</a:t>
            </a:r>
            <a:br>
              <a:rPr lang="en-US" altLang="en-US" sz="3000" dirty="0">
                <a:latin typeface="Times New Roman" pitchFamily="18" charset="0"/>
              </a:rPr>
            </a:br>
            <a:r>
              <a:rPr lang="en-US" altLang="en-US" sz="3000" dirty="0">
                <a:latin typeface="Times New Roman" pitchFamily="18" charset="0"/>
              </a:rPr>
              <a:t>a matrix, |A| or</a:t>
            </a:r>
            <a:r>
              <a:rPr lang="en-US" altLang="en-US" sz="3000" dirty="0"/>
              <a:t>            .</a:t>
            </a:r>
            <a:endParaRPr lang="en-US" altLang="en-US" sz="3200" dirty="0"/>
          </a:p>
        </p:txBody>
      </p:sp>
      <p:graphicFrame>
        <p:nvGraphicFramePr>
          <p:cNvPr id="176143" name="Object 15"/>
          <p:cNvGraphicFramePr>
            <a:graphicFrameLocks noChangeAspect="1"/>
          </p:cNvGraphicFramePr>
          <p:nvPr/>
        </p:nvGraphicFramePr>
        <p:xfrm>
          <a:off x="4267200" y="5257800"/>
          <a:ext cx="10668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3" imgW="469900" imgH="469900" progId="Equation.DSMT4">
                  <p:embed/>
                </p:oleObj>
              </mc:Choice>
              <mc:Fallback>
                <p:oleObj name="Equation" r:id="rId3" imgW="469900" imgH="4699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257800"/>
                        <a:ext cx="10668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6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6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6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6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6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Properties of Determinant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3100" dirty="0"/>
              <a:t>Determinant of matrix and its transpose are equal.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3100" dirty="0"/>
              <a:t>If any two adjacent rows(columns) of a determinant are interchanged, the value of the determinant changes only in sign.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3100" dirty="0"/>
              <a:t>If any two rows or two columns of a determinant are identical or are multiple of each other, then the value of the determinant is zero.</a:t>
            </a:r>
          </a:p>
          <a:p>
            <a:pPr marL="514350" indent="-514350" algn="just">
              <a:lnSpc>
                <a:spcPct val="90000"/>
              </a:lnSpc>
              <a:buFont typeface="+mj-lt"/>
              <a:buAutoNum type="arabicPeriod"/>
            </a:pPr>
            <a:r>
              <a:rPr lang="en-US" sz="3100" dirty="0"/>
              <a:t>If all the elements of any row or column of a determinant are zero, then the value of the determinant is zero.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latin typeface="Times New Roman" pitchFamily="18" charset="0"/>
              </a:rPr>
              <a:t>       Equal Matrices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609600" indent="-609600" algn="just" eaLnBrk="1" hangingPunct="1">
              <a:buClr>
                <a:schemeClr val="tx1"/>
              </a:buClr>
              <a:buSzTx/>
            </a:pPr>
            <a:r>
              <a:rPr lang="en-US" altLang="en-US" sz="3600" b="1" dirty="0">
                <a:latin typeface="Times New Roman" pitchFamily="18" charset="0"/>
              </a:rPr>
              <a:t>Two matrices are considered equal if they have the same number of rows and columns (the same dimensions) </a:t>
            </a:r>
            <a:r>
              <a:rPr lang="en-US" altLang="en-US" sz="3600" b="1" dirty="0">
                <a:solidFill>
                  <a:srgbClr val="FF0000"/>
                </a:solidFill>
                <a:latin typeface="Times New Roman" pitchFamily="18" charset="0"/>
              </a:rPr>
              <a:t>AND</a:t>
            </a:r>
            <a:r>
              <a:rPr lang="en-US" altLang="en-US" sz="3600" b="1" dirty="0">
                <a:latin typeface="Times New Roman" pitchFamily="18" charset="0"/>
              </a:rPr>
              <a:t> all their corresponding elements are </a:t>
            </a:r>
            <a:r>
              <a:rPr lang="en-US" altLang="en-US" sz="3600" b="1" u="sng" dirty="0">
                <a:solidFill>
                  <a:srgbClr val="FF0000"/>
                </a:solidFill>
                <a:latin typeface="Times New Roman" pitchFamily="18" charset="0"/>
              </a:rPr>
              <a:t>exactly</a:t>
            </a:r>
            <a:r>
              <a:rPr lang="en-US" altLang="en-US" sz="3600" b="1" dirty="0">
                <a:latin typeface="Times New Roman" pitchFamily="18" charset="0"/>
              </a:rPr>
              <a:t> the same.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Singular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square matrix A is called a Singular Matrix if </a:t>
            </a:r>
            <a:r>
              <a:rPr lang="en-IN" dirty="0" err="1"/>
              <a:t>det</a:t>
            </a:r>
            <a:r>
              <a:rPr lang="en-IN" dirty="0"/>
              <a:t>(A)=0 and Non-Singular otherwise.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Symmetric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Square matrix</a:t>
            </a:r>
          </a:p>
          <a:p>
            <a:pPr>
              <a:buNone/>
            </a:pPr>
            <a:r>
              <a:rPr lang="en-IN" dirty="0"/>
              <a:t>    A = [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dirty="0"/>
              <a:t>]</a:t>
            </a:r>
            <a:r>
              <a:rPr lang="en-IN" baseline="-25000" dirty="0" err="1"/>
              <a:t>mxm</a:t>
            </a:r>
            <a:r>
              <a:rPr lang="en-IN" dirty="0"/>
              <a:t> is called a Symmetric matrix if </a:t>
            </a:r>
          </a:p>
          <a:p>
            <a:pPr>
              <a:buNone/>
            </a:pPr>
            <a:r>
              <a:rPr lang="en-IN" dirty="0"/>
              <a:t>    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baseline="-25000" dirty="0"/>
              <a:t> </a:t>
            </a:r>
            <a:r>
              <a:rPr lang="en-IN" dirty="0"/>
              <a:t>= </a:t>
            </a:r>
            <a:r>
              <a:rPr lang="en-IN" dirty="0" err="1"/>
              <a:t>a</a:t>
            </a:r>
            <a:r>
              <a:rPr lang="en-IN" baseline="-25000" dirty="0" err="1"/>
              <a:t>ji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 </a:t>
            </a:r>
          </a:p>
          <a:p>
            <a:pPr>
              <a:buNone/>
            </a:pPr>
            <a:r>
              <a:rPr lang="en-IN" dirty="0"/>
              <a:t>    </a:t>
            </a:r>
            <a:endParaRPr lang="en-US" dirty="0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3082925" y="2481263"/>
          <a:ext cx="1555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2481263"/>
                        <a:ext cx="15557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5181599" y="2286000"/>
          <a:ext cx="86148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5" imgW="469800" imgH="457200" progId="Equation.3">
                  <p:embed/>
                </p:oleObj>
              </mc:Choice>
              <mc:Fallback>
                <p:oleObj name="Equation" r:id="rId5" imgW="4698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99" y="2286000"/>
                        <a:ext cx="86148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 Symmetric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Square matrix</a:t>
            </a:r>
          </a:p>
          <a:p>
            <a:pPr>
              <a:buNone/>
            </a:pPr>
            <a:r>
              <a:rPr lang="en-IN" dirty="0"/>
              <a:t>    A = [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dirty="0"/>
              <a:t>]</a:t>
            </a:r>
            <a:r>
              <a:rPr lang="en-IN" baseline="-25000" dirty="0" err="1"/>
              <a:t>mxm</a:t>
            </a:r>
            <a:r>
              <a:rPr lang="en-IN" dirty="0"/>
              <a:t> is called a Skew Symmetric matrix if </a:t>
            </a:r>
          </a:p>
          <a:p>
            <a:pPr>
              <a:buNone/>
            </a:pPr>
            <a:r>
              <a:rPr lang="en-IN" dirty="0"/>
              <a:t>    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baseline="-25000" dirty="0"/>
              <a:t> </a:t>
            </a:r>
            <a:r>
              <a:rPr lang="en-IN" dirty="0"/>
              <a:t>= -</a:t>
            </a:r>
            <a:r>
              <a:rPr lang="en-IN" dirty="0" err="1"/>
              <a:t>a</a:t>
            </a:r>
            <a:r>
              <a:rPr lang="en-IN" baseline="-25000" dirty="0" err="1"/>
              <a:t>ji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 </a:t>
            </a:r>
          </a:p>
          <a:p>
            <a:pPr>
              <a:buNone/>
            </a:pPr>
            <a:r>
              <a:rPr lang="en-IN" dirty="0"/>
              <a:t>    </a:t>
            </a:r>
            <a:endParaRPr lang="en-US" dirty="0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3082925" y="2481263"/>
          <a:ext cx="1555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2481263"/>
                        <a:ext cx="15557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5105399" y="2362200"/>
          <a:ext cx="154577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Equation" r:id="rId5" imgW="901440" imgH="711000" progId="Equation.3">
                  <p:embed/>
                </p:oleObj>
              </mc:Choice>
              <mc:Fallback>
                <p:oleObj name="Equation" r:id="rId5" imgW="901440" imgH="711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399" y="2362200"/>
                        <a:ext cx="1545771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Conjugate of a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matrix obtained from any given matrix A, on replacing its elements by the corresponding conjugate complex numbers is called the conjugate of A and is denoted by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 </a:t>
            </a:r>
          </a:p>
          <a:p>
            <a:pPr>
              <a:buNone/>
            </a:pPr>
            <a:r>
              <a:rPr lang="en-IN" dirty="0"/>
              <a:t>    </a:t>
            </a:r>
            <a:endParaRPr lang="en-US" dirty="0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3082925" y="2481263"/>
          <a:ext cx="1555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1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2481263"/>
                        <a:ext cx="15557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2743200" y="5105401"/>
          <a:ext cx="457200" cy="52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5" imgW="164880" imgH="190440" progId="Equation.3">
                  <p:embed/>
                </p:oleObj>
              </mc:Choice>
              <mc:Fallback>
                <p:oleObj name="Equation" r:id="rId5" imgW="164880" imgH="1904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105401"/>
                        <a:ext cx="457200" cy="52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7" name="Object 7"/>
          <p:cNvGraphicFramePr>
            <a:graphicFrameLocks noChangeAspect="1"/>
          </p:cNvGraphicFramePr>
          <p:nvPr/>
        </p:nvGraphicFramePr>
        <p:xfrm>
          <a:off x="4953000" y="2362200"/>
          <a:ext cx="331573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Equation" r:id="rId7" imgW="1777680" imgH="939600" progId="Equation.3">
                  <p:embed/>
                </p:oleObj>
              </mc:Choice>
              <mc:Fallback>
                <p:oleObj name="Equation" r:id="rId7" imgW="1777680" imgH="939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331573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/>
              <a:t>Transposed Conjugate of a Matrix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The conjugate  of the transpose of a matrix A is called the transposed conjugate of A and is denoted by       .</a:t>
            </a:r>
          </a:p>
          <a:p>
            <a:pPr>
              <a:buNone/>
            </a:pPr>
            <a:r>
              <a:rPr lang="en-IN" dirty="0"/>
              <a:t>  </a:t>
            </a:r>
          </a:p>
          <a:p>
            <a:pPr>
              <a:buNone/>
            </a:pPr>
            <a:r>
              <a:rPr lang="en-IN" dirty="0"/>
              <a:t>   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 </a:t>
            </a:r>
          </a:p>
          <a:p>
            <a:pPr>
              <a:buNone/>
            </a:pPr>
            <a:r>
              <a:rPr lang="en-IN" dirty="0"/>
              <a:t>    </a:t>
            </a:r>
            <a:endParaRPr lang="en-US" dirty="0"/>
          </a:p>
        </p:txBody>
      </p:sp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3082925" y="2481263"/>
          <a:ext cx="155575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5" y="2481263"/>
                        <a:ext cx="155575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1295400" y="3733800"/>
          <a:ext cx="6096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1" name="Equation" r:id="rId5" imgW="203040" imgH="190440" progId="Equation.3">
                  <p:embed/>
                </p:oleObj>
              </mc:Choice>
              <mc:Fallback>
                <p:oleObj name="Equation" r:id="rId5" imgW="203040" imgH="1904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733800"/>
                        <a:ext cx="6096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1143000" y="4572000"/>
          <a:ext cx="198966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2" name="Equation" r:id="rId7" imgW="1193760" imgH="228600" progId="Equation.3">
                  <p:embed/>
                </p:oleObj>
              </mc:Choice>
              <mc:Fallback>
                <p:oleObj name="Equation" r:id="rId7" imgW="119376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72000"/>
                        <a:ext cx="198966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3" name="Object 9"/>
          <p:cNvGraphicFramePr>
            <a:graphicFrameLocks noChangeAspect="1"/>
          </p:cNvGraphicFramePr>
          <p:nvPr/>
        </p:nvGraphicFramePr>
        <p:xfrm>
          <a:off x="5005439" y="2286000"/>
          <a:ext cx="3217606" cy="388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3" name="Equation" r:id="rId9" imgW="1955520" imgH="2361960" progId="Equation.3">
                  <p:embed/>
                </p:oleObj>
              </mc:Choice>
              <mc:Fallback>
                <p:oleObj name="Equation" r:id="rId9" imgW="1955520" imgH="236196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439" y="2286000"/>
                        <a:ext cx="3217606" cy="388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Hermitian</a:t>
            </a:r>
            <a:r>
              <a:rPr lang="en-IN" dirty="0"/>
              <a:t>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square matrix A=[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dirty="0"/>
              <a:t>] is called a </a:t>
            </a:r>
            <a:r>
              <a:rPr lang="en-IN" dirty="0" err="1"/>
              <a:t>Hermitian</a:t>
            </a:r>
            <a:r>
              <a:rPr lang="en-IN" dirty="0"/>
              <a:t> matrix if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5105400" y="2438400"/>
          <a:ext cx="2460171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1434960" imgH="711000" progId="Equation.3">
                  <p:embed/>
                </p:oleObj>
              </mc:Choice>
              <mc:Fallback>
                <p:oleObj name="Equation" r:id="rId3" imgW="143496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438400"/>
                        <a:ext cx="2460171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838200" y="3200400"/>
          <a:ext cx="3459079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Equation" r:id="rId5" imgW="1460160" imgH="482400" progId="Equation.3">
                  <p:embed/>
                </p:oleObj>
              </mc:Choice>
              <mc:Fallback>
                <p:oleObj name="Equation" r:id="rId5" imgW="146016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3459079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 </a:t>
            </a:r>
            <a:r>
              <a:rPr lang="en-IN" dirty="0" err="1"/>
              <a:t>Hermitian</a:t>
            </a:r>
            <a:r>
              <a:rPr lang="en-IN" dirty="0"/>
              <a:t>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square matrix A=[</a:t>
            </a:r>
            <a:r>
              <a:rPr lang="en-IN" dirty="0" err="1"/>
              <a:t>a</a:t>
            </a:r>
            <a:r>
              <a:rPr lang="en-IN" baseline="-25000" dirty="0" err="1"/>
              <a:t>ij</a:t>
            </a:r>
            <a:r>
              <a:rPr lang="en-IN" dirty="0"/>
              <a:t>] is called a Skew </a:t>
            </a:r>
            <a:r>
              <a:rPr lang="en-IN" dirty="0" err="1"/>
              <a:t>Hermitian</a:t>
            </a:r>
            <a:r>
              <a:rPr lang="en-IN" dirty="0"/>
              <a:t> matrix if,</a:t>
            </a:r>
          </a:p>
          <a:p>
            <a:endParaRPr lang="en-IN" dirty="0"/>
          </a:p>
          <a:p>
            <a:endParaRPr lang="en-IN" dirty="0"/>
          </a:p>
          <a:p>
            <a:pPr>
              <a:buNone/>
            </a:pPr>
            <a:r>
              <a:rPr lang="en-IN" dirty="0"/>
              <a:t>    </a:t>
            </a:r>
            <a:r>
              <a:rPr lang="en-IN" sz="1600" dirty="0"/>
              <a:t>Hence, diagonal elements of a skew </a:t>
            </a:r>
            <a:r>
              <a:rPr lang="en-IN" sz="1600" dirty="0" err="1"/>
              <a:t>hermitian</a:t>
            </a:r>
            <a:r>
              <a:rPr lang="en-IN" sz="1600" dirty="0"/>
              <a:t> matrix must be either purely imaginary or zero.</a:t>
            </a:r>
          </a:p>
          <a:p>
            <a:endParaRPr lang="en-IN" dirty="0"/>
          </a:p>
          <a:p>
            <a:pPr>
              <a:buNone/>
            </a:pPr>
            <a:r>
              <a:rPr lang="en-IN" dirty="0"/>
              <a:t>   </a:t>
            </a:r>
          </a:p>
          <a:p>
            <a:pPr>
              <a:buNone/>
            </a:pPr>
            <a:r>
              <a:rPr lang="en-IN" dirty="0"/>
              <a:t>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762000" y="3352800"/>
          <a:ext cx="391427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3" imgW="1549080" imgH="482400" progId="Equation.3">
                  <p:embed/>
                </p:oleObj>
              </mc:Choice>
              <mc:Fallback>
                <p:oleObj name="Equation" r:id="rId3" imgW="1549080" imgH="4824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391427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Unitary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square matrix A is called a Unitary matrix if,</a:t>
            </a:r>
          </a:p>
          <a:p>
            <a:pPr>
              <a:buNone/>
            </a:pPr>
            <a:r>
              <a:rPr lang="en-IN" dirty="0"/>
              <a:t>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pPr>
              <a:buNone/>
            </a:pPr>
            <a:r>
              <a:rPr lang="en-IN" dirty="0"/>
              <a:t>    Check if below matrix is Unitary matrix.</a:t>
            </a:r>
          </a:p>
          <a:p>
            <a:pPr>
              <a:buNone/>
            </a:pPr>
            <a:r>
              <a:rPr lang="en-IN" dirty="0"/>
              <a:t>    </a:t>
            </a:r>
            <a:endParaRPr lang="en-US" dirty="0"/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990600" y="3124200"/>
          <a:ext cx="270256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Equation" r:id="rId3" imgW="965160" imgH="190440" progId="Equation.3">
                  <p:embed/>
                </p:oleObj>
              </mc:Choice>
              <mc:Fallback>
                <p:oleObj name="Equation" r:id="rId3" imgW="96516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124200"/>
                        <a:ext cx="270256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5181599" y="3124200"/>
          <a:ext cx="207952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Equation" r:id="rId5" imgW="1193760" imgH="787320" progId="Equation.3">
                  <p:embed/>
                </p:oleObj>
              </mc:Choice>
              <mc:Fallback>
                <p:oleObj name="Equation" r:id="rId5" imgW="1193760" imgH="7873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99" y="3124200"/>
                        <a:ext cx="207952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Orthogonal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square matrix A is called orthogonal matrix if,</a:t>
            </a:r>
          </a:p>
          <a:p>
            <a:pPr>
              <a:buNone/>
            </a:pPr>
            <a:r>
              <a:rPr lang="en-IN" dirty="0"/>
              <a:t>  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pPr>
              <a:buNone/>
            </a:pPr>
            <a:r>
              <a:rPr lang="en-IN" dirty="0"/>
              <a:t>   Check if following matrices are Orthogonal.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914400" y="3200400"/>
          <a:ext cx="273812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977760" imgH="190440" progId="Equation.3">
                  <p:embed/>
                </p:oleObj>
              </mc:Choice>
              <mc:Fallback>
                <p:oleObj name="Equation" r:id="rId3" imgW="97776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273812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5105399" y="3657600"/>
          <a:ext cx="2649311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5" imgW="1498320" imgH="1422360" progId="Equation.3">
                  <p:embed/>
                </p:oleObj>
              </mc:Choice>
              <mc:Fallback>
                <p:oleObj name="Equation" r:id="rId5" imgW="1498320" imgH="142236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399" y="3657600"/>
                        <a:ext cx="2649311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Matrices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5486400"/>
          </a:xfrm>
        </p:spPr>
        <p:txBody>
          <a:bodyPr/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Square Matrix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Diagonal Matrix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Scalar Matrix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Identity Matrix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Null Matrix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Row Matrix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Column Matrix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Upper Triangular Matrix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Lower Triangular Matrix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76800"/>
          </a:xfrm>
        </p:spPr>
        <p:txBody>
          <a:bodyPr/>
          <a:lstStyle/>
          <a:p>
            <a:pPr marL="514350" indent="-514350" algn="just">
              <a:buFont typeface="+mj-lt"/>
              <a:buAutoNum type="arabicPeriod" startAt="10"/>
            </a:pPr>
            <a:r>
              <a:rPr lang="en-US" dirty="0"/>
              <a:t>Sub matrix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IN" dirty="0"/>
              <a:t> Singular Matrix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IN" dirty="0"/>
              <a:t>Symmetric Matrix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IN" dirty="0"/>
              <a:t>Skew Symmetric Matrix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IN" dirty="0" err="1"/>
              <a:t>Hermitian</a:t>
            </a:r>
            <a:r>
              <a:rPr lang="en-IN" dirty="0"/>
              <a:t> Matrix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IN" dirty="0"/>
              <a:t>Skew </a:t>
            </a:r>
            <a:r>
              <a:rPr lang="en-IN" dirty="0" err="1"/>
              <a:t>Hermitian</a:t>
            </a:r>
            <a:r>
              <a:rPr lang="en-IN" dirty="0"/>
              <a:t> Matrix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IN" dirty="0"/>
              <a:t>Unitary Matrix</a:t>
            </a:r>
          </a:p>
          <a:p>
            <a:pPr marL="514350" indent="-514350" algn="just">
              <a:buFont typeface="+mj-lt"/>
              <a:buAutoNum type="arabicPeriod" startAt="10"/>
            </a:pPr>
            <a:r>
              <a:rPr lang="en-IN" dirty="0"/>
              <a:t>Orthogonal Matrix</a:t>
            </a:r>
          </a:p>
          <a:p>
            <a:pPr marL="514350" indent="-514350" algn="just">
              <a:buFont typeface="+mj-lt"/>
              <a:buAutoNum type="arabicPeriod" startAt="10"/>
            </a:pPr>
            <a:endParaRPr lang="en-IN" dirty="0"/>
          </a:p>
          <a:p>
            <a:pPr marL="514350" indent="-514350" algn="just">
              <a:buFont typeface="+mj-lt"/>
              <a:buAutoNum type="arabicPeriod" startAt="10"/>
            </a:pPr>
            <a:endParaRPr lang="en-US" dirty="0"/>
          </a:p>
          <a:p>
            <a:pPr marL="514350" indent="-514350" algn="just">
              <a:buFont typeface="+mj-lt"/>
              <a:buAutoNum type="arabicPeriod" startAt="10"/>
            </a:pPr>
            <a:endParaRPr lang="en-US" dirty="0"/>
          </a:p>
          <a:p>
            <a:pPr marL="514350" indent="-514350" algn="just">
              <a:buFont typeface="+mj-lt"/>
              <a:buAutoNum type="arabicPeriod" startAt="10"/>
            </a:pPr>
            <a:endParaRPr lang="en-US" dirty="0"/>
          </a:p>
          <a:p>
            <a:pPr marL="514350" indent="-514350" algn="just">
              <a:buNone/>
            </a:pPr>
            <a:r>
              <a:rPr lang="en-IN" dirty="0"/>
              <a:t>      </a:t>
            </a:r>
          </a:p>
          <a:p>
            <a:pPr marL="514350" indent="-514350" algn="just">
              <a:buFont typeface="+mj-lt"/>
              <a:buAutoNum type="arabicPeriod"/>
            </a:pPr>
            <a:endParaRPr lang="en-IN" dirty="0"/>
          </a:p>
          <a:p>
            <a:pPr marL="514350" indent="-514350" algn="just">
              <a:buFont typeface="+mj-lt"/>
              <a:buAutoNum type="arabicPeriod" startAt="7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Matrix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63637"/>
            <a:ext cx="4038600" cy="4530725"/>
          </a:xfrm>
        </p:spPr>
        <p:txBody>
          <a:bodyPr/>
          <a:lstStyle/>
          <a:p>
            <a:r>
              <a:rPr lang="en-US" dirty="0"/>
              <a:t>A matrix in which the number of rows is equal to number of columns, is called a square matrix.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  <a:p>
            <a:endParaRPr lang="en-US" dirty="0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257800" y="2438400"/>
          <a:ext cx="1371600" cy="133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469800" imgH="457200" progId="Equation.3">
                  <p:embed/>
                </p:oleObj>
              </mc:Choice>
              <mc:Fallback>
                <p:oleObj name="Equation" r:id="rId3" imgW="469800" imgH="4572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38400"/>
                        <a:ext cx="1371600" cy="1334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Diagonal Matrix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0206" y="1114425"/>
            <a:ext cx="4038600" cy="4530725"/>
          </a:xfrm>
        </p:spPr>
        <p:txBody>
          <a:bodyPr/>
          <a:lstStyle/>
          <a:p>
            <a:pPr marL="342900" lvl="1" indent="-342900">
              <a:buClr>
                <a:schemeClr val="hlink"/>
              </a:buClr>
              <a:buSzPct val="90000"/>
              <a:buBlip>
                <a:blip r:embed="rId3"/>
              </a:buBlip>
            </a:pPr>
            <a:r>
              <a:rPr lang="en-US" dirty="0"/>
              <a:t>A diagonal matrix is a square matrix all of whose non-diagonal elements are zero and at least one diagonal element is non zero.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endParaRPr lang="en-US" dirty="0"/>
          </a:p>
        </p:txBody>
      </p:sp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003300" y="3657600"/>
          <a:ext cx="2792413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1320480" imgH="939600" progId="Equation.3">
                  <p:embed/>
                </p:oleObj>
              </mc:Choice>
              <mc:Fallback>
                <p:oleObj name="Equation" r:id="rId4" imgW="1320480" imgH="939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657600"/>
                        <a:ext cx="2792413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5105400" y="2286000"/>
          <a:ext cx="1752600" cy="1502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6" imgW="1066680" imgH="914400" progId="Equation.3">
                  <p:embed/>
                </p:oleObj>
              </mc:Choice>
              <mc:Fallback>
                <p:oleObj name="Equation" r:id="rId6" imgW="1066680" imgH="9144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0"/>
                        <a:ext cx="1752600" cy="15022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Scalar Matrix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diagonal matrix, all of whose diagonal elements are equal, is called a scalar matrix.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endParaRPr lang="en-US" dirty="0"/>
          </a:p>
        </p:txBody>
      </p:sp>
      <p:graphicFrame>
        <p:nvGraphicFramePr>
          <p:cNvPr id="74754" name="Object 2"/>
          <p:cNvGraphicFramePr>
            <a:graphicFrameLocks noChangeAspect="1"/>
          </p:cNvGraphicFramePr>
          <p:nvPr/>
        </p:nvGraphicFramePr>
        <p:xfrm>
          <a:off x="5181600" y="2285999"/>
          <a:ext cx="990600" cy="96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3" imgW="469800" imgH="457200" progId="Equation.3">
                  <p:embed/>
                </p:oleObj>
              </mc:Choice>
              <mc:Fallback>
                <p:oleObj name="Equation" r:id="rId3" imgW="4698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5999"/>
                        <a:ext cx="990600" cy="963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5257800" y="3505200"/>
          <a:ext cx="1592036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5" imgW="990360" imgH="711000" progId="Equation.3">
                  <p:embed/>
                </p:oleObj>
              </mc:Choice>
              <mc:Fallback>
                <p:oleObj name="Equation" r:id="rId5" imgW="990360" imgH="7110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505200"/>
                        <a:ext cx="1592036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Identity Matrix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identity matrix </a:t>
            </a:r>
            <a:r>
              <a:rPr lang="en-US" b="1" dirty="0"/>
              <a:t>I</a:t>
            </a:r>
            <a:r>
              <a:rPr lang="en-US" dirty="0"/>
              <a:t> is a diagonal matrix where the diagonal elements all equal one.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  <a:endParaRPr lang="en-US" dirty="0"/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914400" y="4038599"/>
          <a:ext cx="2133600" cy="2163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Equation" r:id="rId3" imgW="901723" imgH="914400" progId="Equation.3">
                  <p:embed/>
                </p:oleObj>
              </mc:Choice>
              <mc:Fallback>
                <p:oleObj name="Equation" r:id="rId3" imgW="901723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599"/>
                        <a:ext cx="2133600" cy="21636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5181600" y="2590800"/>
          <a:ext cx="1752600" cy="1817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Equation" r:id="rId5" imgW="685800" imgH="711000" progId="Equation.3">
                  <p:embed/>
                </p:oleObj>
              </mc:Choice>
              <mc:Fallback>
                <p:oleObj name="Equation" r:id="rId5" imgW="685800" imgH="711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590800"/>
                        <a:ext cx="1752600" cy="1817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Null Matrix</a:t>
            </a: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square matrix where all elements equal zero.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  <a:endParaRPr lang="en-US" dirty="0"/>
          </a:p>
        </p:txBody>
      </p:sp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990600" y="3276600"/>
          <a:ext cx="1803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3" imgW="901723" imgH="914400" progId="Equation.3">
                  <p:embed/>
                </p:oleObj>
              </mc:Choice>
              <mc:Fallback>
                <p:oleObj name="Equation" r:id="rId3" imgW="901723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76600"/>
                        <a:ext cx="18034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5105400" y="2438400"/>
          <a:ext cx="990600" cy="96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5" imgW="469800" imgH="457200" progId="Equation.3">
                  <p:embed/>
                </p:oleObj>
              </mc:Choice>
              <mc:Fallback>
                <p:oleObj name="Equation" r:id="rId5" imgW="4698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438400"/>
                        <a:ext cx="990600" cy="963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Row Matrix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 matrix having only one row and any number of columns, is called a row matrix or row vector.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endParaRPr lang="en-US" dirty="0"/>
          </a:p>
        </p:txBody>
      </p:sp>
      <p:graphicFrame>
        <p:nvGraphicFramePr>
          <p:cNvPr id="70659" name="Object 3"/>
          <p:cNvGraphicFramePr>
            <a:graphicFrameLocks noChangeAspect="1"/>
          </p:cNvGraphicFramePr>
          <p:nvPr/>
        </p:nvGraphicFramePr>
        <p:xfrm>
          <a:off x="5257799" y="2362200"/>
          <a:ext cx="1757081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711000" imgH="215640" progId="Equation.3">
                  <p:embed/>
                </p:oleObj>
              </mc:Choice>
              <mc:Fallback>
                <p:oleObj name="Equation" r:id="rId3" imgW="71100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99" y="2362200"/>
                        <a:ext cx="1757081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m">
  <a:themeElements>
    <a:clrScheme name="Beam 5">
      <a:dk1>
        <a:srgbClr val="48562C"/>
      </a:dk1>
      <a:lt1>
        <a:srgbClr val="FFFFFF"/>
      </a:lt1>
      <a:dk2>
        <a:srgbClr val="546434"/>
      </a:dk2>
      <a:lt2>
        <a:srgbClr val="FFFFCC"/>
      </a:lt2>
      <a:accent1>
        <a:srgbClr val="7B8A6E"/>
      </a:accent1>
      <a:accent2>
        <a:srgbClr val="527C3A"/>
      </a:accent2>
      <a:accent3>
        <a:srgbClr val="B3B8AE"/>
      </a:accent3>
      <a:accent4>
        <a:srgbClr val="DADADA"/>
      </a:accent4>
      <a:accent5>
        <a:srgbClr val="BFC4BA"/>
      </a:accent5>
      <a:accent6>
        <a:srgbClr val="497034"/>
      </a:accent6>
      <a:hlink>
        <a:srgbClr val="55B55E"/>
      </a:hlink>
      <a:folHlink>
        <a:srgbClr val="85B3B1"/>
      </a:folHlink>
    </a:clrScheme>
    <a:fontScheme name="Bea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1157</TotalTime>
  <Words>884</Words>
  <Application>Microsoft Office PowerPoint</Application>
  <PresentationFormat>On-screen Show (4:3)</PresentationFormat>
  <Paragraphs>135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Times New Roman</vt:lpstr>
      <vt:lpstr>Wingdings</vt:lpstr>
      <vt:lpstr>Beam</vt:lpstr>
      <vt:lpstr>Equation</vt:lpstr>
      <vt:lpstr>Matrices</vt:lpstr>
      <vt:lpstr>       Equal Matrices</vt:lpstr>
      <vt:lpstr>Types of Matrices</vt:lpstr>
      <vt:lpstr>Square Matrix </vt:lpstr>
      <vt:lpstr>Diagonal Matrix </vt:lpstr>
      <vt:lpstr>  Scalar Matrix  </vt:lpstr>
      <vt:lpstr> Identity Matrix </vt:lpstr>
      <vt:lpstr> Null Matrix </vt:lpstr>
      <vt:lpstr> Row Matrix </vt:lpstr>
      <vt:lpstr> Column Matrix </vt:lpstr>
      <vt:lpstr> Upper Triangular Matrix </vt:lpstr>
      <vt:lpstr> Lower Triangular Matrix </vt:lpstr>
      <vt:lpstr> Sub matrix. </vt:lpstr>
      <vt:lpstr>Trace of the Matrix</vt:lpstr>
      <vt:lpstr>Transpose of the Matrix</vt:lpstr>
      <vt:lpstr>Properties of Transpose of Matrices</vt:lpstr>
      <vt:lpstr>Determinant of a Matrix</vt:lpstr>
      <vt:lpstr>Matrix Determinants</vt:lpstr>
      <vt:lpstr>Key Properties of Determinant</vt:lpstr>
      <vt:lpstr>Singular Matrix</vt:lpstr>
      <vt:lpstr>Symmetric Matrix</vt:lpstr>
      <vt:lpstr>Skew Symmetric Matrix</vt:lpstr>
      <vt:lpstr>Conjugate of a Matrix</vt:lpstr>
      <vt:lpstr>Transposed Conjugate of a Matrix</vt:lpstr>
      <vt:lpstr>Hermitian Matrix</vt:lpstr>
      <vt:lpstr>Skew Hermitian Matrix</vt:lpstr>
      <vt:lpstr>Unitary matrix</vt:lpstr>
      <vt:lpstr>Orthogonal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 and Determinants</dc:title>
  <dc:creator>simran</dc:creator>
  <cp:lastModifiedBy>Admin</cp:lastModifiedBy>
  <cp:revision>46</cp:revision>
  <dcterms:created xsi:type="dcterms:W3CDTF">2006-08-16T00:00:00Z</dcterms:created>
  <dcterms:modified xsi:type="dcterms:W3CDTF">2023-02-20T07:09:29Z</dcterms:modified>
</cp:coreProperties>
</file>