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42"/>
  </p:notesMasterIdLst>
  <p:sldIdLst>
    <p:sldId id="256" r:id="rId2"/>
    <p:sldId id="280" r:id="rId3"/>
    <p:sldId id="257" r:id="rId4"/>
    <p:sldId id="259" r:id="rId5"/>
    <p:sldId id="288" r:id="rId6"/>
    <p:sldId id="261" r:id="rId7"/>
    <p:sldId id="286" r:id="rId8"/>
    <p:sldId id="262" r:id="rId9"/>
    <p:sldId id="287"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9" r:id="rId28"/>
    <p:sldId id="292" r:id="rId29"/>
    <p:sldId id="290" r:id="rId30"/>
    <p:sldId id="291" r:id="rId31"/>
    <p:sldId id="293" r:id="rId32"/>
    <p:sldId id="294" r:id="rId33"/>
    <p:sldId id="295" r:id="rId34"/>
    <p:sldId id="297" r:id="rId35"/>
    <p:sldId id="296" r:id="rId36"/>
    <p:sldId id="298" r:id="rId37"/>
    <p:sldId id="299" r:id="rId38"/>
    <p:sldId id="300" r:id="rId39"/>
    <p:sldId id="301"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4E12A-A026-474E-AD1B-E5DF0ABA582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94D0543-827F-4751-B4F4-98F18176FBD7}">
      <dgm:prSet/>
      <dgm:spPr/>
      <dgm:t>
        <a:bodyPr/>
        <a:lstStyle/>
        <a:p>
          <a:r>
            <a:rPr lang="en-GB"/>
            <a:t>Java AWT (Abstract Windowing Toolkit) is an API to develop GUI or window-based application in java.</a:t>
          </a:r>
          <a:endParaRPr lang="en-US"/>
        </a:p>
      </dgm:t>
    </dgm:pt>
    <dgm:pt modelId="{D46DF04F-F5BE-4C64-AA4A-0C84D4A3DF33}" type="parTrans" cxnId="{3523A96B-B832-47FA-9589-096D6000BFD0}">
      <dgm:prSet/>
      <dgm:spPr/>
      <dgm:t>
        <a:bodyPr/>
        <a:lstStyle/>
        <a:p>
          <a:endParaRPr lang="en-US"/>
        </a:p>
      </dgm:t>
    </dgm:pt>
    <dgm:pt modelId="{48F34F21-800C-4DEC-B3D5-D82BF5A11826}" type="sibTrans" cxnId="{3523A96B-B832-47FA-9589-096D6000BFD0}">
      <dgm:prSet/>
      <dgm:spPr/>
      <dgm:t>
        <a:bodyPr/>
        <a:lstStyle/>
        <a:p>
          <a:endParaRPr lang="en-US"/>
        </a:p>
      </dgm:t>
    </dgm:pt>
    <dgm:pt modelId="{C7455DB9-8CBF-4DE2-BB06-676BB2FA4D94}">
      <dgm:prSet/>
      <dgm:spPr/>
      <dgm:t>
        <a:bodyPr/>
        <a:lstStyle/>
        <a:p>
          <a:r>
            <a:rPr lang="en-GB"/>
            <a:t>Java AWT components are platform-dependent i.e. components are displayed according to the view of operating system. </a:t>
          </a:r>
          <a:endParaRPr lang="en-US"/>
        </a:p>
      </dgm:t>
    </dgm:pt>
    <dgm:pt modelId="{C180B28F-DA99-4161-96A4-813673C40DDB}" type="parTrans" cxnId="{7835C3E3-BD3E-4331-B7BA-A9DCEEE5C4BE}">
      <dgm:prSet/>
      <dgm:spPr/>
      <dgm:t>
        <a:bodyPr/>
        <a:lstStyle/>
        <a:p>
          <a:endParaRPr lang="en-US"/>
        </a:p>
      </dgm:t>
    </dgm:pt>
    <dgm:pt modelId="{0942A372-5EC0-42F1-8160-EB53FD0A5D51}" type="sibTrans" cxnId="{7835C3E3-BD3E-4331-B7BA-A9DCEEE5C4BE}">
      <dgm:prSet/>
      <dgm:spPr/>
      <dgm:t>
        <a:bodyPr/>
        <a:lstStyle/>
        <a:p>
          <a:endParaRPr lang="en-US"/>
        </a:p>
      </dgm:t>
    </dgm:pt>
    <dgm:pt modelId="{C9E5D354-63B8-4FBB-B722-3755EE6AA4C6}">
      <dgm:prSet/>
      <dgm:spPr/>
      <dgm:t>
        <a:bodyPr/>
        <a:lstStyle/>
        <a:p>
          <a:r>
            <a:rPr lang="en-GB"/>
            <a:t>AWT is </a:t>
          </a:r>
          <a:r>
            <a:rPr lang="en-GB" b="1"/>
            <a:t>heavyweight</a:t>
          </a:r>
          <a:r>
            <a:rPr lang="en-GB"/>
            <a:t> i.e. its components uses the resources of system. </a:t>
          </a:r>
          <a:endParaRPr lang="en-US"/>
        </a:p>
      </dgm:t>
    </dgm:pt>
    <dgm:pt modelId="{B879C64B-5C3C-43C5-A1BF-59AF3340ED43}" type="parTrans" cxnId="{7920495D-224B-4287-B46B-E86E332C871D}">
      <dgm:prSet/>
      <dgm:spPr/>
      <dgm:t>
        <a:bodyPr/>
        <a:lstStyle/>
        <a:p>
          <a:endParaRPr lang="en-US"/>
        </a:p>
      </dgm:t>
    </dgm:pt>
    <dgm:pt modelId="{46B2BD8E-819C-4F15-9501-6B44108385FF}" type="sibTrans" cxnId="{7920495D-224B-4287-B46B-E86E332C871D}">
      <dgm:prSet/>
      <dgm:spPr/>
      <dgm:t>
        <a:bodyPr/>
        <a:lstStyle/>
        <a:p>
          <a:endParaRPr lang="en-US"/>
        </a:p>
      </dgm:t>
    </dgm:pt>
    <dgm:pt modelId="{7555A377-7C11-40FA-BE12-1C21FF89BFDB}">
      <dgm:prSet/>
      <dgm:spPr/>
      <dgm:t>
        <a:bodyPr/>
        <a:lstStyle/>
        <a:p>
          <a:r>
            <a:rPr lang="en-GB"/>
            <a:t>The java.awt package provides classes for AWT API such as </a:t>
          </a:r>
          <a:r>
            <a:rPr lang="en-GB" b="1"/>
            <a:t>TextField</a:t>
          </a:r>
          <a:r>
            <a:rPr lang="en-GB"/>
            <a:t>, </a:t>
          </a:r>
          <a:r>
            <a:rPr lang="en-GB" b="1"/>
            <a:t>Label</a:t>
          </a:r>
          <a:r>
            <a:rPr lang="en-GB"/>
            <a:t>, </a:t>
          </a:r>
          <a:r>
            <a:rPr lang="en-GB" b="1"/>
            <a:t>TextArea</a:t>
          </a:r>
          <a:r>
            <a:rPr lang="en-GB"/>
            <a:t>, </a:t>
          </a:r>
          <a:r>
            <a:rPr lang="en-GB" b="1"/>
            <a:t>RadioButton, CheckBox, Choice, List</a:t>
          </a:r>
          <a:r>
            <a:rPr lang="en-GB"/>
            <a:t> etc.</a:t>
          </a:r>
          <a:endParaRPr lang="en-US"/>
        </a:p>
      </dgm:t>
    </dgm:pt>
    <dgm:pt modelId="{E92A1A0D-B0D6-449E-9588-953BE38799C0}" type="parTrans" cxnId="{237173E1-3F19-4A65-BB21-8CB1D02E44BE}">
      <dgm:prSet/>
      <dgm:spPr/>
      <dgm:t>
        <a:bodyPr/>
        <a:lstStyle/>
        <a:p>
          <a:endParaRPr lang="en-US"/>
        </a:p>
      </dgm:t>
    </dgm:pt>
    <dgm:pt modelId="{1518FECF-35C9-4649-A409-50194B02D8E5}" type="sibTrans" cxnId="{237173E1-3F19-4A65-BB21-8CB1D02E44BE}">
      <dgm:prSet/>
      <dgm:spPr/>
      <dgm:t>
        <a:bodyPr/>
        <a:lstStyle/>
        <a:p>
          <a:endParaRPr lang="en-US"/>
        </a:p>
      </dgm:t>
    </dgm:pt>
    <dgm:pt modelId="{A100EA09-F905-4F6D-9972-5BD8732BC6AE}" type="pres">
      <dgm:prSet presAssocID="{2DE4E12A-A026-474E-AD1B-E5DF0ABA5821}" presName="vert0" presStyleCnt="0">
        <dgm:presLayoutVars>
          <dgm:dir/>
          <dgm:animOne val="branch"/>
          <dgm:animLvl val="lvl"/>
        </dgm:presLayoutVars>
      </dgm:prSet>
      <dgm:spPr/>
    </dgm:pt>
    <dgm:pt modelId="{E80C2A9D-F6CF-41FF-9D41-23D6978428FD}" type="pres">
      <dgm:prSet presAssocID="{B94D0543-827F-4751-B4F4-98F18176FBD7}" presName="thickLine" presStyleLbl="alignNode1" presStyleIdx="0" presStyleCnt="4"/>
      <dgm:spPr/>
    </dgm:pt>
    <dgm:pt modelId="{6CE3163E-428D-40F8-B43B-BB5B783A24E9}" type="pres">
      <dgm:prSet presAssocID="{B94D0543-827F-4751-B4F4-98F18176FBD7}" presName="horz1" presStyleCnt="0"/>
      <dgm:spPr/>
    </dgm:pt>
    <dgm:pt modelId="{725F3D84-B3A1-408D-9A7C-3C41EC0C4E2D}" type="pres">
      <dgm:prSet presAssocID="{B94D0543-827F-4751-B4F4-98F18176FBD7}" presName="tx1" presStyleLbl="revTx" presStyleIdx="0" presStyleCnt="4"/>
      <dgm:spPr/>
    </dgm:pt>
    <dgm:pt modelId="{BC3D6E17-66F4-48BB-ACC0-0EFEB43AD564}" type="pres">
      <dgm:prSet presAssocID="{B94D0543-827F-4751-B4F4-98F18176FBD7}" presName="vert1" presStyleCnt="0"/>
      <dgm:spPr/>
    </dgm:pt>
    <dgm:pt modelId="{9FA72700-6B96-4E26-84D9-368D24B324A5}" type="pres">
      <dgm:prSet presAssocID="{C7455DB9-8CBF-4DE2-BB06-676BB2FA4D94}" presName="thickLine" presStyleLbl="alignNode1" presStyleIdx="1" presStyleCnt="4"/>
      <dgm:spPr/>
    </dgm:pt>
    <dgm:pt modelId="{2D391341-623E-495C-9AD2-93E25C3786A9}" type="pres">
      <dgm:prSet presAssocID="{C7455DB9-8CBF-4DE2-BB06-676BB2FA4D94}" presName="horz1" presStyleCnt="0"/>
      <dgm:spPr/>
    </dgm:pt>
    <dgm:pt modelId="{933B4B5C-64F2-48AC-9ABB-68891B80C2AC}" type="pres">
      <dgm:prSet presAssocID="{C7455DB9-8CBF-4DE2-BB06-676BB2FA4D94}" presName="tx1" presStyleLbl="revTx" presStyleIdx="1" presStyleCnt="4"/>
      <dgm:spPr/>
    </dgm:pt>
    <dgm:pt modelId="{7B7EC491-7768-4CDE-B698-85128C669DC3}" type="pres">
      <dgm:prSet presAssocID="{C7455DB9-8CBF-4DE2-BB06-676BB2FA4D94}" presName="vert1" presStyleCnt="0"/>
      <dgm:spPr/>
    </dgm:pt>
    <dgm:pt modelId="{C6375240-A7C8-4C8C-87CF-745C98F6CD52}" type="pres">
      <dgm:prSet presAssocID="{C9E5D354-63B8-4FBB-B722-3755EE6AA4C6}" presName="thickLine" presStyleLbl="alignNode1" presStyleIdx="2" presStyleCnt="4"/>
      <dgm:spPr/>
    </dgm:pt>
    <dgm:pt modelId="{95A40848-0276-48F5-A438-67FAC19E7C24}" type="pres">
      <dgm:prSet presAssocID="{C9E5D354-63B8-4FBB-B722-3755EE6AA4C6}" presName="horz1" presStyleCnt="0"/>
      <dgm:spPr/>
    </dgm:pt>
    <dgm:pt modelId="{19030900-CE2F-4F01-8062-1F71212ACD8D}" type="pres">
      <dgm:prSet presAssocID="{C9E5D354-63B8-4FBB-B722-3755EE6AA4C6}" presName="tx1" presStyleLbl="revTx" presStyleIdx="2" presStyleCnt="4"/>
      <dgm:spPr/>
    </dgm:pt>
    <dgm:pt modelId="{5CD82945-20B5-4CF4-BD2A-D739895B6CC8}" type="pres">
      <dgm:prSet presAssocID="{C9E5D354-63B8-4FBB-B722-3755EE6AA4C6}" presName="vert1" presStyleCnt="0"/>
      <dgm:spPr/>
    </dgm:pt>
    <dgm:pt modelId="{E62B12B2-EB5F-4EE2-B7C9-D026B330CD88}" type="pres">
      <dgm:prSet presAssocID="{7555A377-7C11-40FA-BE12-1C21FF89BFDB}" presName="thickLine" presStyleLbl="alignNode1" presStyleIdx="3" presStyleCnt="4"/>
      <dgm:spPr/>
    </dgm:pt>
    <dgm:pt modelId="{8ABB4546-8C3D-4C9F-9C4A-4DBF82595318}" type="pres">
      <dgm:prSet presAssocID="{7555A377-7C11-40FA-BE12-1C21FF89BFDB}" presName="horz1" presStyleCnt="0"/>
      <dgm:spPr/>
    </dgm:pt>
    <dgm:pt modelId="{B16853BE-B037-4B3C-9CEE-AE4AE833C831}" type="pres">
      <dgm:prSet presAssocID="{7555A377-7C11-40FA-BE12-1C21FF89BFDB}" presName="tx1" presStyleLbl="revTx" presStyleIdx="3" presStyleCnt="4"/>
      <dgm:spPr/>
    </dgm:pt>
    <dgm:pt modelId="{E71FB632-4038-483E-9D78-A285A6062E2A}" type="pres">
      <dgm:prSet presAssocID="{7555A377-7C11-40FA-BE12-1C21FF89BFDB}" presName="vert1" presStyleCnt="0"/>
      <dgm:spPr/>
    </dgm:pt>
  </dgm:ptLst>
  <dgm:cxnLst>
    <dgm:cxn modelId="{3D60610E-B654-45BF-B8D7-CF6B9C148332}" type="presOf" srcId="{7555A377-7C11-40FA-BE12-1C21FF89BFDB}" destId="{B16853BE-B037-4B3C-9CEE-AE4AE833C831}" srcOrd="0" destOrd="0" presId="urn:microsoft.com/office/officeart/2008/layout/LinedList"/>
    <dgm:cxn modelId="{7920495D-224B-4287-B46B-E86E332C871D}" srcId="{2DE4E12A-A026-474E-AD1B-E5DF0ABA5821}" destId="{C9E5D354-63B8-4FBB-B722-3755EE6AA4C6}" srcOrd="2" destOrd="0" parTransId="{B879C64B-5C3C-43C5-A1BF-59AF3340ED43}" sibTransId="{46B2BD8E-819C-4F15-9501-6B44108385FF}"/>
    <dgm:cxn modelId="{3523A96B-B832-47FA-9589-096D6000BFD0}" srcId="{2DE4E12A-A026-474E-AD1B-E5DF0ABA5821}" destId="{B94D0543-827F-4751-B4F4-98F18176FBD7}" srcOrd="0" destOrd="0" parTransId="{D46DF04F-F5BE-4C64-AA4A-0C84D4A3DF33}" sibTransId="{48F34F21-800C-4DEC-B3D5-D82BF5A11826}"/>
    <dgm:cxn modelId="{3B592C7C-6931-4B3A-AA35-21041FA82121}" type="presOf" srcId="{C9E5D354-63B8-4FBB-B722-3755EE6AA4C6}" destId="{19030900-CE2F-4F01-8062-1F71212ACD8D}" srcOrd="0" destOrd="0" presId="urn:microsoft.com/office/officeart/2008/layout/LinedList"/>
    <dgm:cxn modelId="{AC7E1B97-4CBF-4348-AC91-B2336C1EC91D}" type="presOf" srcId="{B94D0543-827F-4751-B4F4-98F18176FBD7}" destId="{725F3D84-B3A1-408D-9A7C-3C41EC0C4E2D}" srcOrd="0" destOrd="0" presId="urn:microsoft.com/office/officeart/2008/layout/LinedList"/>
    <dgm:cxn modelId="{6706159C-87B1-45C7-A6BE-08598AA84D72}" type="presOf" srcId="{C7455DB9-8CBF-4DE2-BB06-676BB2FA4D94}" destId="{933B4B5C-64F2-48AC-9ABB-68891B80C2AC}" srcOrd="0" destOrd="0" presId="urn:microsoft.com/office/officeart/2008/layout/LinedList"/>
    <dgm:cxn modelId="{25D8B7CB-FBBB-4B09-A013-EB5100A63E2E}" type="presOf" srcId="{2DE4E12A-A026-474E-AD1B-E5DF0ABA5821}" destId="{A100EA09-F905-4F6D-9972-5BD8732BC6AE}" srcOrd="0" destOrd="0" presId="urn:microsoft.com/office/officeart/2008/layout/LinedList"/>
    <dgm:cxn modelId="{237173E1-3F19-4A65-BB21-8CB1D02E44BE}" srcId="{2DE4E12A-A026-474E-AD1B-E5DF0ABA5821}" destId="{7555A377-7C11-40FA-BE12-1C21FF89BFDB}" srcOrd="3" destOrd="0" parTransId="{E92A1A0D-B0D6-449E-9588-953BE38799C0}" sibTransId="{1518FECF-35C9-4649-A409-50194B02D8E5}"/>
    <dgm:cxn modelId="{7835C3E3-BD3E-4331-B7BA-A9DCEEE5C4BE}" srcId="{2DE4E12A-A026-474E-AD1B-E5DF0ABA5821}" destId="{C7455DB9-8CBF-4DE2-BB06-676BB2FA4D94}" srcOrd="1" destOrd="0" parTransId="{C180B28F-DA99-4161-96A4-813673C40DDB}" sibTransId="{0942A372-5EC0-42F1-8160-EB53FD0A5D51}"/>
    <dgm:cxn modelId="{5F641B62-9824-4DA1-8EE0-537407EC26FC}" type="presParOf" srcId="{A100EA09-F905-4F6D-9972-5BD8732BC6AE}" destId="{E80C2A9D-F6CF-41FF-9D41-23D6978428FD}" srcOrd="0" destOrd="0" presId="urn:microsoft.com/office/officeart/2008/layout/LinedList"/>
    <dgm:cxn modelId="{90FDFE07-5800-446E-9C43-7E78B8070DC2}" type="presParOf" srcId="{A100EA09-F905-4F6D-9972-5BD8732BC6AE}" destId="{6CE3163E-428D-40F8-B43B-BB5B783A24E9}" srcOrd="1" destOrd="0" presId="urn:microsoft.com/office/officeart/2008/layout/LinedList"/>
    <dgm:cxn modelId="{BFD8ED88-CBBA-4D7E-83BF-326883156948}" type="presParOf" srcId="{6CE3163E-428D-40F8-B43B-BB5B783A24E9}" destId="{725F3D84-B3A1-408D-9A7C-3C41EC0C4E2D}" srcOrd="0" destOrd="0" presId="urn:microsoft.com/office/officeart/2008/layout/LinedList"/>
    <dgm:cxn modelId="{2B1A726C-E5CC-45B6-AF7D-9AB7EB541BAB}" type="presParOf" srcId="{6CE3163E-428D-40F8-B43B-BB5B783A24E9}" destId="{BC3D6E17-66F4-48BB-ACC0-0EFEB43AD564}" srcOrd="1" destOrd="0" presId="urn:microsoft.com/office/officeart/2008/layout/LinedList"/>
    <dgm:cxn modelId="{062BBC03-2248-4B07-8EA2-E218C0490FC1}" type="presParOf" srcId="{A100EA09-F905-4F6D-9972-5BD8732BC6AE}" destId="{9FA72700-6B96-4E26-84D9-368D24B324A5}" srcOrd="2" destOrd="0" presId="urn:microsoft.com/office/officeart/2008/layout/LinedList"/>
    <dgm:cxn modelId="{8E5BBCDF-635C-4711-B5F3-2ED1AF4D76F7}" type="presParOf" srcId="{A100EA09-F905-4F6D-9972-5BD8732BC6AE}" destId="{2D391341-623E-495C-9AD2-93E25C3786A9}" srcOrd="3" destOrd="0" presId="urn:microsoft.com/office/officeart/2008/layout/LinedList"/>
    <dgm:cxn modelId="{A2687C32-01A9-47C6-B4B4-104DAF0EC9BB}" type="presParOf" srcId="{2D391341-623E-495C-9AD2-93E25C3786A9}" destId="{933B4B5C-64F2-48AC-9ABB-68891B80C2AC}" srcOrd="0" destOrd="0" presId="urn:microsoft.com/office/officeart/2008/layout/LinedList"/>
    <dgm:cxn modelId="{F1261401-F97C-41C3-837A-82C1C0D841D1}" type="presParOf" srcId="{2D391341-623E-495C-9AD2-93E25C3786A9}" destId="{7B7EC491-7768-4CDE-B698-85128C669DC3}" srcOrd="1" destOrd="0" presId="urn:microsoft.com/office/officeart/2008/layout/LinedList"/>
    <dgm:cxn modelId="{88680907-D52C-4B4D-9DA5-5B312882C2F5}" type="presParOf" srcId="{A100EA09-F905-4F6D-9972-5BD8732BC6AE}" destId="{C6375240-A7C8-4C8C-87CF-745C98F6CD52}" srcOrd="4" destOrd="0" presId="urn:microsoft.com/office/officeart/2008/layout/LinedList"/>
    <dgm:cxn modelId="{2E3147AF-1D7F-48E4-89EB-2DB804DE0867}" type="presParOf" srcId="{A100EA09-F905-4F6D-9972-5BD8732BC6AE}" destId="{95A40848-0276-48F5-A438-67FAC19E7C24}" srcOrd="5" destOrd="0" presId="urn:microsoft.com/office/officeart/2008/layout/LinedList"/>
    <dgm:cxn modelId="{C8C428EA-58F7-4934-95E5-39B384E0C7CB}" type="presParOf" srcId="{95A40848-0276-48F5-A438-67FAC19E7C24}" destId="{19030900-CE2F-4F01-8062-1F71212ACD8D}" srcOrd="0" destOrd="0" presId="urn:microsoft.com/office/officeart/2008/layout/LinedList"/>
    <dgm:cxn modelId="{04D38421-438F-4EB0-B44B-B0C4665053BD}" type="presParOf" srcId="{95A40848-0276-48F5-A438-67FAC19E7C24}" destId="{5CD82945-20B5-4CF4-BD2A-D739895B6CC8}" srcOrd="1" destOrd="0" presId="urn:microsoft.com/office/officeart/2008/layout/LinedList"/>
    <dgm:cxn modelId="{6C98FA6B-6A63-4672-B4E9-7C45BC26255F}" type="presParOf" srcId="{A100EA09-F905-4F6D-9972-5BD8732BC6AE}" destId="{E62B12B2-EB5F-4EE2-B7C9-D026B330CD88}" srcOrd="6" destOrd="0" presId="urn:microsoft.com/office/officeart/2008/layout/LinedList"/>
    <dgm:cxn modelId="{93C2B24B-6472-437C-824C-F03116258EC1}" type="presParOf" srcId="{A100EA09-F905-4F6D-9972-5BD8732BC6AE}" destId="{8ABB4546-8C3D-4C9F-9C4A-4DBF82595318}" srcOrd="7" destOrd="0" presId="urn:microsoft.com/office/officeart/2008/layout/LinedList"/>
    <dgm:cxn modelId="{552EA932-9ECB-49F2-BE1E-044508EA82B5}" type="presParOf" srcId="{8ABB4546-8C3D-4C9F-9C4A-4DBF82595318}" destId="{B16853BE-B037-4B3C-9CEE-AE4AE833C831}" srcOrd="0" destOrd="0" presId="urn:microsoft.com/office/officeart/2008/layout/LinedList"/>
    <dgm:cxn modelId="{1816F02F-D0C1-4690-91DC-7595E365AC91}" type="presParOf" srcId="{8ABB4546-8C3D-4C9F-9C4A-4DBF82595318}" destId="{E71FB632-4038-483E-9D78-A285A6062E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C2A9D-F6CF-41FF-9D41-23D6978428FD}">
      <dsp:nvSpPr>
        <dsp:cNvPr id="0" name=""/>
        <dsp:cNvSpPr/>
      </dsp:nvSpPr>
      <dsp:spPr>
        <a:xfrm>
          <a:off x="0" y="0"/>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F3D84-B3A1-408D-9A7C-3C41EC0C4E2D}">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Java AWT (Abstract Windowing Toolkit) is an API to develop GUI or window-based application in java.</a:t>
          </a:r>
          <a:endParaRPr lang="en-US" sz="2800" kern="1200"/>
        </a:p>
      </dsp:txBody>
      <dsp:txXfrm>
        <a:off x="0" y="0"/>
        <a:ext cx="6797675" cy="1412477"/>
      </dsp:txXfrm>
    </dsp:sp>
    <dsp:sp modelId="{9FA72700-6B96-4E26-84D9-368D24B324A5}">
      <dsp:nvSpPr>
        <dsp:cNvPr id="0" name=""/>
        <dsp:cNvSpPr/>
      </dsp:nvSpPr>
      <dsp:spPr>
        <a:xfrm>
          <a:off x="0" y="141247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B4B5C-64F2-48AC-9ABB-68891B80C2AC}">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Java AWT components are platform-dependent i.e. components are displayed according to the view of operating system. </a:t>
          </a:r>
          <a:endParaRPr lang="en-US" sz="2800" kern="1200"/>
        </a:p>
      </dsp:txBody>
      <dsp:txXfrm>
        <a:off x="0" y="1412477"/>
        <a:ext cx="6797675" cy="1412477"/>
      </dsp:txXfrm>
    </dsp:sp>
    <dsp:sp modelId="{C6375240-A7C8-4C8C-87CF-745C98F6CD52}">
      <dsp:nvSpPr>
        <dsp:cNvPr id="0" name=""/>
        <dsp:cNvSpPr/>
      </dsp:nvSpPr>
      <dsp:spPr>
        <a:xfrm>
          <a:off x="0" y="2824956"/>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30900-CE2F-4F01-8062-1F71212ACD8D}">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AWT is </a:t>
          </a:r>
          <a:r>
            <a:rPr lang="en-GB" sz="2800" b="1" kern="1200"/>
            <a:t>heavyweight</a:t>
          </a:r>
          <a:r>
            <a:rPr lang="en-GB" sz="2800" kern="1200"/>
            <a:t> i.e. its components uses the resources of system. </a:t>
          </a:r>
          <a:endParaRPr lang="en-US" sz="2800" kern="1200"/>
        </a:p>
      </dsp:txBody>
      <dsp:txXfrm>
        <a:off x="0" y="2824955"/>
        <a:ext cx="6797675" cy="1412477"/>
      </dsp:txXfrm>
    </dsp:sp>
    <dsp:sp modelId="{E62B12B2-EB5F-4EE2-B7C9-D026B330CD88}">
      <dsp:nvSpPr>
        <dsp:cNvPr id="0" name=""/>
        <dsp:cNvSpPr/>
      </dsp:nvSpPr>
      <dsp:spPr>
        <a:xfrm>
          <a:off x="0" y="4237434"/>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853BE-B037-4B3C-9CEE-AE4AE833C831}">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The java.awt package provides classes for AWT API such as </a:t>
          </a:r>
          <a:r>
            <a:rPr lang="en-GB" sz="2800" b="1" kern="1200"/>
            <a:t>TextField</a:t>
          </a:r>
          <a:r>
            <a:rPr lang="en-GB" sz="2800" kern="1200"/>
            <a:t>, </a:t>
          </a:r>
          <a:r>
            <a:rPr lang="en-GB" sz="2800" b="1" kern="1200"/>
            <a:t>Label</a:t>
          </a:r>
          <a:r>
            <a:rPr lang="en-GB" sz="2800" kern="1200"/>
            <a:t>, </a:t>
          </a:r>
          <a:r>
            <a:rPr lang="en-GB" sz="2800" b="1" kern="1200"/>
            <a:t>TextArea</a:t>
          </a:r>
          <a:r>
            <a:rPr lang="en-GB" sz="2800" kern="1200"/>
            <a:t>, </a:t>
          </a:r>
          <a:r>
            <a:rPr lang="en-GB" sz="2800" b="1" kern="1200"/>
            <a:t>RadioButton, CheckBox, Choice, List</a:t>
          </a:r>
          <a:r>
            <a:rPr lang="en-GB" sz="2800" kern="1200"/>
            <a:t> etc.</a:t>
          </a:r>
          <a:endParaRPr lang="en-US" sz="2800" kern="1200"/>
        </a:p>
      </dsp:txBody>
      <dsp:txXfrm>
        <a:off x="0" y="4237433"/>
        <a:ext cx="6797675" cy="14124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EA2EB-2666-46F6-A883-0D288CABD50B}" type="datetimeFigureOut">
              <a:rPr lang="en-IN" smtClean="0"/>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07270-0B0D-4D08-8AE5-95E0547D1294}" type="slidenum">
              <a:rPr lang="en-IN" smtClean="0"/>
              <a:t>‹#›</a:t>
            </a:fld>
            <a:endParaRPr lang="en-IN"/>
          </a:p>
        </p:txBody>
      </p:sp>
    </p:spTree>
    <p:extLst>
      <p:ext uri="{BB962C8B-B14F-4D97-AF65-F5344CB8AC3E}">
        <p14:creationId xmlns:p14="http://schemas.microsoft.com/office/powerpoint/2010/main" val="180430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320675" y="762000"/>
            <a:ext cx="6227763" cy="3503613"/>
          </a:xfrm>
          <a:ln/>
        </p:spPr>
      </p:sp>
      <p:sp>
        <p:nvSpPr>
          <p:cNvPr id="6147"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a:p>
        </p:txBody>
      </p:sp>
      <p:sp>
        <p:nvSpPr>
          <p:cNvPr id="614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331788" y="762000"/>
            <a:ext cx="6226175" cy="3503613"/>
          </a:xfrm>
          <a:ln/>
        </p:spPr>
      </p:sp>
      <p:sp>
        <p:nvSpPr>
          <p:cNvPr id="22531"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List class comes under many names in different GUI systems.  Lists provide a list of strings (which is scrollable space the strings take up exceeds the allotted screen real estate) which can be selected by the user.  The programmer may allow the user to select multiple strings within the list.  </a:t>
            </a:r>
          </a:p>
        </p:txBody>
      </p:sp>
      <p:sp>
        <p:nvSpPr>
          <p:cNvPr id="2253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20675" y="762000"/>
            <a:ext cx="6227763" cy="3503613"/>
          </a:xfrm>
          <a:ln/>
        </p:spPr>
      </p:sp>
      <p:sp>
        <p:nvSpPr>
          <p:cNvPr id="24579" name="Text Box 2"/>
          <p:cNvSpPr txBox="1">
            <a:spLocks noGrp="1" noChangeArrowheads="1"/>
          </p:cNvSpPr>
          <p:nvPr>
            <p:ph type="body" idx="1"/>
          </p:nvPr>
        </p:nvSpPr>
        <p:spPr>
          <a:xfrm>
            <a:off x="914400" y="4343400"/>
            <a:ext cx="5027613" cy="2257425"/>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Checkboxes allow for yes/no selections by the user.  Each checkbox maintains an internal state indicating whether it is selected or not.  If it is selected, it will display itself in such a manner as to indicate it is selected.  The state of a checkbox can be queried through the getState method.</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Multiple checkboxes will all behave independently of one another meaning each one can be individually checked or unchecked.  However, if a group of checkboxes are associated with a CheckBoxGroup object, then only one of the checkboxes can be selected at any one time.  It is through the use of CheckBoxGroup that the AWT provides </a:t>
            </a:r>
            <a:r>
              <a:rPr lang="en-GB" altLang="en-US">
                <a:latin typeface="StarBats" charset="0"/>
              </a:rPr>
              <a:t></a:t>
            </a:r>
            <a:r>
              <a:rPr lang="en-GB" altLang="en-US"/>
              <a:t>RadioButton</a:t>
            </a:r>
            <a:r>
              <a:rPr lang="en-GB" altLang="en-US">
                <a:latin typeface="StarBats" charset="0"/>
              </a:rPr>
              <a:t></a:t>
            </a:r>
            <a:r>
              <a:rPr lang="en-GB" altLang="en-US"/>
              <a:t> functionality.</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p>
        </p:txBody>
      </p:sp>
      <p:sp>
        <p:nvSpPr>
          <p:cNvPr id="24580"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331788" y="762000"/>
            <a:ext cx="6226175" cy="3503613"/>
          </a:xfrm>
          <a:ln/>
        </p:spPr>
      </p:sp>
      <p:sp>
        <p:nvSpPr>
          <p:cNvPr id="26627"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This class provides a list of strings to choose from (just like a list does) but the list is not displayed to the user at all times.  Instead, the user must click the Choice to reveal the list.  Once revealed, the user may select one of the items within the list.  The currently selected item is displayed.</a:t>
            </a:r>
          </a:p>
        </p:txBody>
      </p:sp>
      <p:sp>
        <p:nvSpPr>
          <p:cNvPr id="2662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331788" y="762000"/>
            <a:ext cx="6226175" cy="3503613"/>
          </a:xfrm>
          <a:ln/>
        </p:spPr>
      </p:sp>
      <p:sp>
        <p:nvSpPr>
          <p:cNvPr id="28675" name="Text Box 2"/>
          <p:cNvSpPr txBox="1">
            <a:spLocks noGrp="1" noChangeArrowheads="1"/>
          </p:cNvSpPr>
          <p:nvPr>
            <p:ph type="body" idx="1"/>
          </p:nvPr>
        </p:nvSpPr>
        <p:spPr>
          <a:xfrm>
            <a:off x="914400" y="4343400"/>
            <a:ext cx="5027613" cy="822325"/>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 TextField provides the user with a location that he/she may input a single line of text.  Most TextFields are used in conjunction with a Label.  The text provided by the label should describe the purpose (and thus, the expected input for) the TextField.</a:t>
            </a:r>
          </a:p>
        </p:txBody>
      </p:sp>
      <p:sp>
        <p:nvSpPr>
          <p:cNvPr id="2867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327025" y="741363"/>
            <a:ext cx="6226175" cy="3503612"/>
          </a:xfrm>
          <a:ln/>
        </p:spPr>
      </p:sp>
      <p:sp>
        <p:nvSpPr>
          <p:cNvPr id="30723" name="Text Box 2"/>
          <p:cNvSpPr txBox="1">
            <a:spLocks noGrp="1" noChangeArrowheads="1"/>
          </p:cNvSpPr>
          <p:nvPr>
            <p:ph type="body" idx="1"/>
          </p:nvPr>
        </p:nvSpPr>
        <p:spPr>
          <a:xfrm>
            <a:off x="914400" y="4343400"/>
            <a:ext cx="5027613" cy="457200"/>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If the user is to input multiple lines of text, a TextArea is used instead of a TextField.  </a:t>
            </a:r>
          </a:p>
        </p:txBody>
      </p:sp>
      <p:sp>
        <p:nvSpPr>
          <p:cNvPr id="3072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325438" y="762000"/>
            <a:ext cx="6227762" cy="3503613"/>
          </a:xfrm>
          <a:ln/>
        </p:spPr>
      </p:sp>
      <p:sp>
        <p:nvSpPr>
          <p:cNvPr id="32771"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a:p>
        </p:txBody>
      </p:sp>
      <p:sp>
        <p:nvSpPr>
          <p:cNvPr id="3277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327025" y="762000"/>
            <a:ext cx="6226175" cy="3503613"/>
          </a:xfrm>
          <a:ln/>
        </p:spPr>
      </p:sp>
      <p:sp>
        <p:nvSpPr>
          <p:cNvPr id="34819"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a:p>
        </p:txBody>
      </p:sp>
      <p:sp>
        <p:nvSpPr>
          <p:cNvPr id="34820"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315913" y="762000"/>
            <a:ext cx="6227762" cy="3503613"/>
          </a:xfrm>
          <a:ln/>
        </p:spPr>
      </p:sp>
      <p:sp>
        <p:nvSpPr>
          <p:cNvPr id="36867"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Flow layout is the default layout manager for Panels</a:t>
            </a:r>
          </a:p>
        </p:txBody>
      </p:sp>
      <p:sp>
        <p:nvSpPr>
          <p:cNvPr id="3686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331788" y="762000"/>
            <a:ext cx="6226175" cy="3503613"/>
          </a:xfrm>
          <a:ln/>
        </p:spPr>
      </p:sp>
      <p:sp>
        <p:nvSpPr>
          <p:cNvPr id="38915"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Border Layout is the default layout for Frames and Windows</a:t>
            </a:r>
          </a:p>
        </p:txBody>
      </p:sp>
      <p:sp>
        <p:nvSpPr>
          <p:cNvPr id="3891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330200" y="762000"/>
            <a:ext cx="6227763" cy="3503613"/>
          </a:xfrm>
          <a:ln/>
        </p:spPr>
      </p:sp>
      <p:sp>
        <p:nvSpPr>
          <p:cNvPr id="40963"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a:p>
        </p:txBody>
      </p:sp>
      <p:sp>
        <p:nvSpPr>
          <p:cNvPr id="4096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a:xfrm>
            <a:off x="331788" y="762000"/>
            <a:ext cx="6226175" cy="3503613"/>
          </a:xfrm>
          <a:ln/>
        </p:spPr>
      </p:sp>
      <p:sp>
        <p:nvSpPr>
          <p:cNvPr id="8195" name="Text Box 2"/>
          <p:cNvSpPr txBox="1">
            <a:spLocks noGrp="1" noChangeArrowheads="1"/>
          </p:cNvSpPr>
          <p:nvPr>
            <p:ph type="body" idx="1"/>
          </p:nvPr>
        </p:nvSpPr>
        <p:spPr>
          <a:xfrm>
            <a:off x="914400" y="4343400"/>
            <a:ext cx="5027613" cy="639763"/>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This slide shows the hierarchy of classes which will be covered in this chapter.  If you check the Java API documentation, you will note that there are many more classes in the java.awt package.</a:t>
            </a:r>
          </a:p>
        </p:txBody>
      </p:sp>
      <p:sp>
        <p:nvSpPr>
          <p:cNvPr id="819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315913" y="762000"/>
            <a:ext cx="6227762" cy="3503613"/>
          </a:xfrm>
          <a:ln/>
        </p:spPr>
      </p:sp>
      <p:sp>
        <p:nvSpPr>
          <p:cNvPr id="43011"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a:p>
        </p:txBody>
      </p:sp>
      <p:sp>
        <p:nvSpPr>
          <p:cNvPr id="4301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320675" y="762000"/>
            <a:ext cx="6226175" cy="3503613"/>
          </a:xfrm>
          <a:ln/>
        </p:spPr>
      </p:sp>
      <p:sp>
        <p:nvSpPr>
          <p:cNvPr id="45059"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a:p>
        </p:txBody>
      </p:sp>
      <p:sp>
        <p:nvSpPr>
          <p:cNvPr id="45060"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346075" y="762000"/>
            <a:ext cx="6227763" cy="3503613"/>
          </a:xfrm>
          <a:ln/>
        </p:spPr>
      </p:sp>
      <p:sp>
        <p:nvSpPr>
          <p:cNvPr id="47107" name="Rectangle 2"/>
          <p:cNvSpPr txBox="1">
            <a:spLocks noGrp="1" noChangeArrowheads="1"/>
          </p:cNvSpPr>
          <p:nvPr>
            <p:ph type="body" idx="1"/>
          </p:nvPr>
        </p:nvSpPr>
        <p:spPr>
          <a:xfrm>
            <a:off x="914400" y="4343400"/>
            <a:ext cx="5027613" cy="4114800"/>
          </a:xfrm>
          <a:noFill/>
          <a:ln/>
        </p:spPr>
        <p:txBody>
          <a:bodyPr lIns="0" tIns="0" rIns="0" bIns="0">
            <a:spAutoFit/>
          </a:bodyPr>
          <a:lstStyle/>
          <a:p>
            <a:endParaRPr lang="en-US" altLang="en-US"/>
          </a:p>
        </p:txBody>
      </p:sp>
      <p:sp>
        <p:nvSpPr>
          <p:cNvPr id="4710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xfrm>
            <a:off x="336550" y="762000"/>
            <a:ext cx="6227763" cy="3503613"/>
          </a:xfrm>
          <a:ln/>
        </p:spPr>
      </p:sp>
      <p:sp>
        <p:nvSpPr>
          <p:cNvPr id="10243"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Component class contains the common features to all items which can be displayed in a GUI.  Often, these items are called </a:t>
            </a:r>
            <a:r>
              <a:rPr lang="en-GB" altLang="en-US">
                <a:latin typeface="StarBats" charset="0"/>
              </a:rPr>
              <a:t></a:t>
            </a:r>
            <a:r>
              <a:rPr lang="en-GB" altLang="en-US"/>
              <a:t>widgets</a:t>
            </a:r>
            <a:r>
              <a:rPr lang="en-GB" altLang="en-US">
                <a:latin typeface="StarBats" charset="0"/>
              </a:rPr>
              <a:t></a:t>
            </a:r>
            <a:r>
              <a:rPr lang="en-GB" altLang="en-US"/>
              <a:t>.  In the AWT, all widgets are components and, as such, inherit all the data and methods of the Component class.</a:t>
            </a:r>
          </a:p>
        </p:txBody>
      </p:sp>
      <p:sp>
        <p:nvSpPr>
          <p:cNvPr id="1024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304800" y="762000"/>
            <a:ext cx="6227763" cy="3503613"/>
          </a:xfrm>
          <a:ln/>
        </p:spPr>
      </p:sp>
      <p:sp>
        <p:nvSpPr>
          <p:cNvPr id="12291"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Container class is an abstract class which encapsulates the logic for managing Components.  Note that Containers are, themselves, Components which means that Containers can be placed within other Containers</a:t>
            </a:r>
          </a:p>
        </p:txBody>
      </p:sp>
      <p:sp>
        <p:nvSpPr>
          <p:cNvPr id="1229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304800" y="762000"/>
            <a:ext cx="6227763" cy="3503613"/>
          </a:xfrm>
          <a:ln/>
        </p:spPr>
      </p:sp>
      <p:sp>
        <p:nvSpPr>
          <p:cNvPr id="12291"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Container class is an abstract class which encapsulates the logic for managing Components.  Note that Containers are, themselves, Components which means that Containers can be placed within other Containers</a:t>
            </a:r>
          </a:p>
        </p:txBody>
      </p:sp>
      <p:sp>
        <p:nvSpPr>
          <p:cNvPr id="12292"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19577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249238" y="762000"/>
            <a:ext cx="6226175" cy="3503613"/>
          </a:xfrm>
          <a:ln/>
        </p:spPr>
      </p:sp>
      <p:sp>
        <p:nvSpPr>
          <p:cNvPr id="14339"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Generally speaking, the Window class is not used very often.  The Frame class, on the other hand, is used quite extensively for GUI based applications.  </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Another subclass of Window, which is not described here, I the Dialog class.  It is used to display Dialog Boxes.  Dialog Boxes are generally used to convey important information to the user, and must be dismissed by the user before the application can continue.  It should be noted that dialog boxes disrupt the flow of an application and can cause great user frustration if not used appropriately.</a:t>
            </a:r>
          </a:p>
        </p:txBody>
      </p:sp>
      <p:sp>
        <p:nvSpPr>
          <p:cNvPr id="14340" name="Freeform 3"/>
          <p:cNvSpPr>
            <a:spLocks noChangeArrowheads="1"/>
          </p:cNvSpPr>
          <p:nvPr/>
        </p:nvSpPr>
        <p:spPr bwMode="auto">
          <a:xfrm>
            <a:off x="3048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330200" y="762000"/>
            <a:ext cx="6227763" cy="3503613"/>
          </a:xfrm>
          <a:ln/>
        </p:spPr>
      </p:sp>
      <p:sp>
        <p:nvSpPr>
          <p:cNvPr id="16387" name="Text Box 2"/>
          <p:cNvSpPr txBox="1">
            <a:spLocks noGrp="1" noChangeArrowheads="1"/>
          </p:cNvSpPr>
          <p:nvPr>
            <p:ph type="body" idx="1"/>
          </p:nvPr>
        </p:nvSpPr>
        <p:spPr>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Panel class is probably the most important class within the AWT.  Panels can contain Components (which includes other Panels).  It allows the GUI screen to be partitioned into manageable pieces.  Panels should contain Components which are functionally related.  For example, if an application wished to allow the user to input their name, address, phone number and other relevant contact information, it would be good design to place all of the necessary GUI Components on a Panel.  That panel can be then added to and removed from other Containers within the application.</a:t>
            </a:r>
          </a:p>
        </p:txBody>
      </p:sp>
      <p:sp>
        <p:nvSpPr>
          <p:cNvPr id="16388"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315913" y="762000"/>
            <a:ext cx="6227762" cy="3503613"/>
          </a:xfrm>
          <a:ln/>
        </p:spPr>
      </p:sp>
      <p:sp>
        <p:nvSpPr>
          <p:cNvPr id="18435" name="Text Box 2"/>
          <p:cNvSpPr txBox="1">
            <a:spLocks noGrp="1" noChangeArrowheads="1"/>
          </p:cNvSpPr>
          <p:nvPr>
            <p:ph type="body" idx="1"/>
          </p:nvPr>
        </p:nvSpPr>
        <p:spPr>
          <a:xfrm>
            <a:off x="914400" y="4343400"/>
            <a:ext cx="5027613" cy="639763"/>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All GUI systems offer some form of push button.  The Button class in Java represents that functionality.  Buttons are typically single purpose (ie. Their function does not change).</a:t>
            </a:r>
          </a:p>
        </p:txBody>
      </p:sp>
      <p:sp>
        <p:nvSpPr>
          <p:cNvPr id="18436"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330200" y="762000"/>
            <a:ext cx="6227763" cy="3503613"/>
          </a:xfrm>
          <a:ln/>
        </p:spPr>
      </p:sp>
      <p:sp>
        <p:nvSpPr>
          <p:cNvPr id="20483" name="Text Box 2"/>
          <p:cNvSpPr txBox="1">
            <a:spLocks noGrp="1" noChangeArrowheads="1"/>
          </p:cNvSpPr>
          <p:nvPr>
            <p:ph type="body" idx="1"/>
          </p:nvPr>
        </p:nvSpPr>
        <p:spPr>
          <a:xfrm>
            <a:off x="914400" y="4343400"/>
            <a:ext cx="5027613" cy="1187450"/>
          </a:xfrm>
          <a:noFill/>
          <a:ln/>
        </p:spPr>
        <p:txBody>
          <a:bodyPr>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Many GUI applications require users to input data within TextFields, TextAreas, dropdown boxes, etc.  However, presenting the user with an series of TextFields without any description would provide a great deal of confusion to the user.  All GUI systems allow for the addition of Labels to the interface which provide textual information which aids in the description of the interface itself.</a:t>
            </a:r>
          </a:p>
        </p:txBody>
      </p:sp>
      <p:sp>
        <p:nvSpPr>
          <p:cNvPr id="20484" name="Freeform 3"/>
          <p:cNvSpPr>
            <a:spLocks noChangeArrowheads="1"/>
          </p:cNvSpPr>
          <p:nvPr/>
        </p:nvSpPr>
        <p:spPr bwMode="auto">
          <a:xfrm>
            <a:off x="381000" y="762000"/>
            <a:ext cx="6127750" cy="3506788"/>
          </a:xfrm>
          <a:custGeom>
            <a:avLst/>
            <a:gdLst>
              <a:gd name="T0" fmla="*/ 5517386 w 17027"/>
              <a:gd name="T1" fmla="*/ 0 h 9746"/>
              <a:gd name="T2" fmla="*/ 5630390 w 17027"/>
              <a:gd name="T3" fmla="*/ 6117 h 9746"/>
              <a:gd name="T4" fmla="*/ 5746633 w 17027"/>
              <a:gd name="T5" fmla="*/ 30225 h 9746"/>
              <a:gd name="T6" fmla="*/ 5859276 w 17027"/>
              <a:gd name="T7" fmla="*/ 58650 h 9746"/>
              <a:gd name="T8" fmla="*/ 5951047 w 17027"/>
              <a:gd name="T9" fmla="*/ 100749 h 9746"/>
              <a:gd name="T10" fmla="*/ 6028782 w 17027"/>
              <a:gd name="T11" fmla="*/ 153283 h 9746"/>
              <a:gd name="T12" fmla="*/ 6078086 w 17027"/>
              <a:gd name="T13" fmla="*/ 219849 h 9746"/>
              <a:gd name="T14" fmla="*/ 6116953 w 17027"/>
              <a:gd name="T15" fmla="*/ 284256 h 9746"/>
              <a:gd name="T16" fmla="*/ 6127390 w 17027"/>
              <a:gd name="T17" fmla="*/ 350823 h 9746"/>
              <a:gd name="T18" fmla="*/ 6127390 w 17027"/>
              <a:gd name="T19" fmla="*/ 3155605 h 9746"/>
              <a:gd name="T20" fmla="*/ 6116953 w 17027"/>
              <a:gd name="T21" fmla="*/ 3222172 h 9746"/>
              <a:gd name="T22" fmla="*/ 6078086 w 17027"/>
              <a:gd name="T23" fmla="*/ 3286579 h 9746"/>
              <a:gd name="T24" fmla="*/ 6028782 w 17027"/>
              <a:gd name="T25" fmla="*/ 3351347 h 9746"/>
              <a:gd name="T26" fmla="*/ 5951047 w 17027"/>
              <a:gd name="T27" fmla="*/ 3403520 h 9746"/>
              <a:gd name="T28" fmla="*/ 5859276 w 17027"/>
              <a:gd name="T29" fmla="*/ 3447778 h 9746"/>
              <a:gd name="T30" fmla="*/ 5746633 w 17027"/>
              <a:gd name="T31" fmla="*/ 3476203 h 9746"/>
              <a:gd name="T32" fmla="*/ 5630390 w 17027"/>
              <a:gd name="T33" fmla="*/ 3498512 h 9746"/>
              <a:gd name="T34" fmla="*/ 5517386 w 17027"/>
              <a:gd name="T35" fmla="*/ 3506428 h 9746"/>
              <a:gd name="T36" fmla="*/ 613603 w 17027"/>
              <a:gd name="T37" fmla="*/ 3506428 h 9746"/>
              <a:gd name="T38" fmla="*/ 497000 w 17027"/>
              <a:gd name="T39" fmla="*/ 3498512 h 9746"/>
              <a:gd name="T40" fmla="*/ 380758 w 17027"/>
              <a:gd name="T41" fmla="*/ 3476203 h 9746"/>
              <a:gd name="T42" fmla="*/ 268114 w 17027"/>
              <a:gd name="T43" fmla="*/ 3447778 h 9746"/>
              <a:gd name="T44" fmla="*/ 176343 w 17027"/>
              <a:gd name="T45" fmla="*/ 3403520 h 9746"/>
              <a:gd name="T46" fmla="*/ 102207 w 17027"/>
              <a:gd name="T47" fmla="*/ 3351347 h 9746"/>
              <a:gd name="T48" fmla="*/ 49304 w 17027"/>
              <a:gd name="T49" fmla="*/ 3286579 h 9746"/>
              <a:gd name="T50" fmla="*/ 10437 w 17027"/>
              <a:gd name="T51" fmla="*/ 3222172 h 9746"/>
              <a:gd name="T52" fmla="*/ 0 w 17027"/>
              <a:gd name="T53" fmla="*/ 3155605 h 9746"/>
              <a:gd name="T54" fmla="*/ 0 w 17027"/>
              <a:gd name="T55" fmla="*/ 350823 h 9746"/>
              <a:gd name="T56" fmla="*/ 10437 w 17027"/>
              <a:gd name="T57" fmla="*/ 284256 h 9746"/>
              <a:gd name="T58" fmla="*/ 49304 w 17027"/>
              <a:gd name="T59" fmla="*/ 219849 h 9746"/>
              <a:gd name="T60" fmla="*/ 102207 w 17027"/>
              <a:gd name="T61" fmla="*/ 153283 h 9746"/>
              <a:gd name="T62" fmla="*/ 176343 w 17027"/>
              <a:gd name="T63" fmla="*/ 100749 h 9746"/>
              <a:gd name="T64" fmla="*/ 268114 w 17027"/>
              <a:gd name="T65" fmla="*/ 58650 h 9746"/>
              <a:gd name="T66" fmla="*/ 380758 w 17027"/>
              <a:gd name="T67" fmla="*/ 30225 h 9746"/>
              <a:gd name="T68" fmla="*/ 497000 w 17027"/>
              <a:gd name="T69" fmla="*/ 6117 h 9746"/>
              <a:gd name="T70" fmla="*/ 613603 w 17027"/>
              <a:gd name="T71" fmla="*/ 0 h 9746"/>
              <a:gd name="T72" fmla="*/ 5517386 w 17027"/>
              <a:gd name="T73" fmla="*/ 0 h 97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27"/>
              <a:gd name="T112" fmla="*/ 0 h 9746"/>
              <a:gd name="T113" fmla="*/ 17027 w 17027"/>
              <a:gd name="T114" fmla="*/ 9746 h 97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5DF2BB-F39F-4C44-9255-E938B557BE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1BA9-0694-4CC8-A886-68BF65DDBF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3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DF2BB-F39F-4C44-9255-E938B557BE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401791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DF2BB-F39F-4C44-9255-E938B557BE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278110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DF2BB-F39F-4C44-9255-E938B557BE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344309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DF2BB-F39F-4C44-9255-E938B557BE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1BA9-0694-4CC8-A886-68BF65DDBF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4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5DF2BB-F39F-4C44-9255-E938B557BEEB}"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192422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5DF2BB-F39F-4C44-9255-E938B557BEEB}"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52953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5DF2BB-F39F-4C44-9255-E938B557BEEB}"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139707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5DF2BB-F39F-4C44-9255-E938B557BEEB}" type="datetimeFigureOut">
              <a:rPr lang="en-IN" smtClean="0"/>
              <a:t>18-05-2023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289147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5DF2BB-F39F-4C44-9255-E938B557BEEB}" type="datetimeFigureOut">
              <a:rPr lang="en-IN" smtClean="0"/>
              <a:t>18-05-2023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9C1BA9-0694-4CC8-A886-68BF65DDBFC3}" type="slidenum">
              <a:rPr lang="en-IN" smtClean="0"/>
              <a:t>‹#›</a:t>
            </a:fld>
            <a:endParaRPr lang="en-IN"/>
          </a:p>
        </p:txBody>
      </p:sp>
    </p:spTree>
    <p:extLst>
      <p:ext uri="{BB962C8B-B14F-4D97-AF65-F5344CB8AC3E}">
        <p14:creationId xmlns:p14="http://schemas.microsoft.com/office/powerpoint/2010/main" val="41480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5DF2BB-F39F-4C44-9255-E938B557BEEB}"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C1BA9-0694-4CC8-A886-68BF65DDBFC3}" type="slidenum">
              <a:rPr lang="en-IN" smtClean="0"/>
              <a:t>‹#›</a:t>
            </a:fld>
            <a:endParaRPr lang="en-IN"/>
          </a:p>
        </p:txBody>
      </p:sp>
    </p:spTree>
    <p:extLst>
      <p:ext uri="{BB962C8B-B14F-4D97-AF65-F5344CB8AC3E}">
        <p14:creationId xmlns:p14="http://schemas.microsoft.com/office/powerpoint/2010/main" val="240940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5DF2BB-F39F-4C44-9255-E938B557BEEB}" type="datetimeFigureOut">
              <a:rPr lang="en-IN" smtClean="0"/>
              <a:t>18-05-2023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9C1BA9-0694-4CC8-A886-68BF65DDBFC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82829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ormulae on a background">
            <a:extLst>
              <a:ext uri="{FF2B5EF4-FFF2-40B4-BE49-F238E27FC236}">
                <a16:creationId xmlns:a16="http://schemas.microsoft.com/office/drawing/2014/main" id="{62EAFCCF-6772-DA92-744D-78A44FD05540}"/>
              </a:ext>
            </a:extLst>
          </p:cNvPr>
          <p:cNvPicPr>
            <a:picLocks noChangeAspect="1"/>
          </p:cNvPicPr>
          <p:nvPr/>
        </p:nvPicPr>
        <p:blipFill rotWithShape="1">
          <a:blip r:embed="rId2">
            <a:duotone>
              <a:schemeClr val="bg2">
                <a:shade val="45000"/>
                <a:satMod val="135000"/>
              </a:schemeClr>
              <a:prstClr val="white"/>
            </a:duotone>
            <a:alphaModFix amt="35000"/>
          </a:blip>
          <a:srcRect t="5863" b="19137"/>
          <a:stretch/>
        </p:blipFill>
        <p:spPr>
          <a:xfrm>
            <a:off x="20" y="10"/>
            <a:ext cx="12191980" cy="6857990"/>
          </a:xfrm>
          <a:prstGeom prst="rect">
            <a:avLst/>
          </a:prstGeom>
        </p:spPr>
      </p:pic>
      <p:sp>
        <p:nvSpPr>
          <p:cNvPr id="2" name="Title 1">
            <a:extLst>
              <a:ext uri="{FF2B5EF4-FFF2-40B4-BE49-F238E27FC236}">
                <a16:creationId xmlns:a16="http://schemas.microsoft.com/office/drawing/2014/main" id="{64290BB9-384B-5E68-7662-929EF35D6CB1}"/>
              </a:ext>
            </a:extLst>
          </p:cNvPr>
          <p:cNvSpPr>
            <a:spLocks noGrp="1"/>
          </p:cNvSpPr>
          <p:nvPr>
            <p:ph type="ctrTitle"/>
          </p:nvPr>
        </p:nvSpPr>
        <p:spPr>
          <a:xfrm>
            <a:off x="1097280" y="758952"/>
            <a:ext cx="10058400" cy="3566160"/>
          </a:xfrm>
        </p:spPr>
        <p:txBody>
          <a:bodyPr>
            <a:normAutofit/>
          </a:bodyPr>
          <a:lstStyle/>
          <a:p>
            <a:r>
              <a:rPr lang="en-US"/>
              <a:t>Object Oriented Programming</a:t>
            </a:r>
            <a:endParaRPr lang="en-IN"/>
          </a:p>
        </p:txBody>
      </p:sp>
      <p:sp>
        <p:nvSpPr>
          <p:cNvPr id="3" name="Subtitle 2">
            <a:extLst>
              <a:ext uri="{FF2B5EF4-FFF2-40B4-BE49-F238E27FC236}">
                <a16:creationId xmlns:a16="http://schemas.microsoft.com/office/drawing/2014/main" id="{430FBA3D-3CCC-F99C-522A-995EC3CEBE08}"/>
              </a:ext>
            </a:extLst>
          </p:cNvPr>
          <p:cNvSpPr>
            <a:spLocks noGrp="1"/>
          </p:cNvSpPr>
          <p:nvPr>
            <p:ph type="subTitle" idx="1"/>
          </p:nvPr>
        </p:nvSpPr>
        <p:spPr>
          <a:xfrm>
            <a:off x="1100051" y="4455620"/>
            <a:ext cx="10058400" cy="1143000"/>
          </a:xfrm>
        </p:spPr>
        <p:txBody>
          <a:bodyPr>
            <a:normAutofit/>
          </a:bodyPr>
          <a:lstStyle/>
          <a:p>
            <a:r>
              <a:rPr lang="en-US" dirty="0">
                <a:solidFill>
                  <a:schemeClr val="tx1">
                    <a:lumMod val="85000"/>
                    <a:lumOff val="15000"/>
                  </a:schemeClr>
                </a:solidFill>
              </a:rPr>
              <a:t>AWT (Abstract Windowing Toolkit) and SWING</a:t>
            </a:r>
            <a:endParaRPr lang="en-IN" dirty="0">
              <a:solidFill>
                <a:schemeClr val="tx1">
                  <a:lumMod val="85000"/>
                  <a:lumOff val="15000"/>
                </a:schemeClr>
              </a:solidFill>
            </a:endParaRPr>
          </a:p>
        </p:txBody>
      </p:sp>
      <p:cxnSp>
        <p:nvCxnSpPr>
          <p:cNvPr id="16" name="Straight Connector 1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438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Windows and Frames</a:t>
            </a:r>
          </a:p>
        </p:txBody>
      </p:sp>
      <p:sp>
        <p:nvSpPr>
          <p:cNvPr id="13315"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13316"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3317" name="Group 4"/>
          <p:cNvGrpSpPr>
            <a:grpSpLocks/>
          </p:cNvGrpSpPr>
          <p:nvPr/>
        </p:nvGrpSpPr>
        <p:grpSpPr bwMode="auto">
          <a:xfrm>
            <a:off x="1812925" y="1135063"/>
            <a:ext cx="8216900" cy="4494212"/>
            <a:chOff x="182" y="715"/>
            <a:chExt cx="5176" cy="2831"/>
          </a:xfrm>
        </p:grpSpPr>
        <p:sp>
          <p:nvSpPr>
            <p:cNvPr id="13318" name="AutoShape 5"/>
            <p:cNvSpPr>
              <a:spLocks noChangeArrowheads="1"/>
            </p:cNvSpPr>
            <p:nvPr/>
          </p:nvSpPr>
          <p:spPr bwMode="auto">
            <a:xfrm>
              <a:off x="182" y="715"/>
              <a:ext cx="5176" cy="2831"/>
            </a:xfrm>
            <a:prstGeom prst="roundRect">
              <a:avLst>
                <a:gd name="adj" fmla="val 32"/>
              </a:avLst>
            </a:prstGeom>
            <a:noFill/>
            <a:ln w="9525">
              <a:noFill/>
              <a:round/>
              <a:headEnd/>
              <a:tailEnd/>
            </a:ln>
          </p:spPr>
          <p:txBody>
            <a:bodyPr wrap="none" anchor="ctr"/>
            <a:lstStyle/>
            <a:p>
              <a:endParaRPr lang="en-US" altLang="en-US"/>
            </a:p>
          </p:txBody>
        </p:sp>
        <p:sp>
          <p:nvSpPr>
            <p:cNvPr id="13319" name="Text Box 6"/>
            <p:cNvSpPr txBox="1">
              <a:spLocks noChangeArrowheads="1"/>
            </p:cNvSpPr>
            <p:nvPr/>
          </p:nvSpPr>
          <p:spPr bwMode="auto">
            <a:xfrm>
              <a:off x="182" y="715"/>
              <a:ext cx="5176" cy="2058"/>
            </a:xfrm>
            <a:prstGeom prst="rect">
              <a:avLst/>
            </a:prstGeom>
            <a:noFill/>
            <a:ln w="9525">
              <a:noFill/>
              <a:miter lim="800000"/>
              <a:headEnd/>
              <a:tailEnd/>
            </a:ln>
          </p:spPr>
          <p:txBody>
            <a:bodyPr lIns="92160" tIns="46080" rIns="92160" bIns="46080">
              <a:spAutoFit/>
            </a:bodyPr>
            <a:lstStyle/>
            <a:p>
              <a:pPr marL="215900" indent="-215900">
                <a:lnSpc>
                  <a:spcPct val="90000"/>
                </a:lnSpc>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The Window class defines a top-level Window with no Borders or Menu bar.</a:t>
              </a:r>
            </a:p>
            <a:p>
              <a:pPr marL="431800" lvl="1" indent="-215900">
                <a:buClr>
                  <a:srgbClr val="000000"/>
                </a:buClr>
                <a:buSzPct val="85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a:latin typeface="Helvetica" charset="0"/>
                </a:rPr>
                <a:t>Usually used for application splash screens</a:t>
              </a:r>
            </a:p>
            <a:p>
              <a:pPr marL="431800" lvl="1" indent="-215900">
                <a:buClr>
                  <a:srgbClr val="000000"/>
                </a:buClr>
                <a:buSzPct val="34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000" dirty="0">
                <a:latin typeface="Helvetica" charset="0"/>
              </a:endParaRPr>
            </a:p>
            <a:p>
              <a:pPr marL="215900" indent="-215900">
                <a:lnSpc>
                  <a:spcPct val="90000"/>
                </a:lnSpc>
                <a:buClr>
                  <a:srgbClr val="000000"/>
                </a:buClr>
                <a:buSzPct val="59000"/>
                <a:buFont typeface="Times New Roman" pitchFamily="18" charset="0"/>
                <a:buChar char="•"/>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Frame defines a top-level Window with Borders and a Menu Bar</a:t>
              </a:r>
            </a:p>
            <a:p>
              <a:pPr marL="431800" lvl="1" indent="-215900">
                <a:buClr>
                  <a:srgbClr val="000000"/>
                </a:buClr>
                <a:buSzPct val="85000"/>
                <a:buFont typeface="Times New Roman" pitchFamily="18" charset="0"/>
                <a:buChar char="•"/>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a:latin typeface="Helvetica" charset="0"/>
                </a:rPr>
                <a:t>Frames are more commonly used than Windows</a:t>
              </a:r>
            </a:p>
            <a:p>
              <a:pPr marL="431800" lvl="1" indent="-215900">
                <a:buClr>
                  <a:srgbClr val="000000"/>
                </a:buClr>
                <a:buSzPct val="34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000" dirty="0">
                <a:latin typeface="Helvetica" charset="0"/>
              </a:endParaRPr>
            </a:p>
            <a:p>
              <a:pPr marL="215900" indent="-215900">
                <a:lnSpc>
                  <a:spcPct val="90000"/>
                </a:lnSpc>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Once defined, a Frame is a Container which can contain Components</a:t>
              </a:r>
            </a:p>
            <a:p>
              <a:pPr marL="215900" indent="-215900">
                <a:lnSpc>
                  <a:spcPct val="90000"/>
                </a:lnSpc>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Arial" pitchFamily="34" charset="0"/>
              </a:endParaRPr>
            </a:p>
            <a:p>
              <a:pPr marL="215900" indent="-215900">
                <a:lnSpc>
                  <a:spcPct val="90000"/>
                </a:lnSpc>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Courier New" pitchFamily="49" charset="0"/>
              </a:endParaRPr>
            </a:p>
            <a:p>
              <a:pPr marL="215900" indent="-215900">
                <a:lnSpc>
                  <a:spcPct val="90000"/>
                </a:lnSpc>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Frame </a:t>
              </a:r>
              <a:r>
                <a:rPr lang="en-GB" altLang="en-US" dirty="0" err="1">
                  <a:latin typeface="Courier New" pitchFamily="49" charset="0"/>
                </a:rPr>
                <a:t>aFrame</a:t>
              </a:r>
              <a:r>
                <a:rPr lang="en-GB" altLang="en-US" dirty="0">
                  <a:latin typeface="Courier New" pitchFamily="49" charset="0"/>
                </a:rPr>
                <a:t> = new Frame(</a:t>
              </a:r>
              <a:r>
                <a:rPr lang="en-GB" altLang="en-US" dirty="0">
                  <a:latin typeface="StarBats" charset="0"/>
                </a:rPr>
                <a:t>Hel</a:t>
              </a:r>
              <a:r>
                <a:rPr lang="en-GB" altLang="en-US" dirty="0">
                  <a:latin typeface="Courier New" pitchFamily="49" charset="0"/>
                </a:rPr>
                <a:t>lo World</a:t>
              </a:r>
              <a:r>
                <a:rPr lang="en-GB" altLang="en-US" dirty="0">
                  <a:latin typeface="StarBats" charset="0"/>
                </a:rPr>
                <a:t>)</a:t>
              </a:r>
              <a:r>
                <a:rPr lang="en-GB" altLang="en-US" dirty="0">
                  <a:latin typeface="Courier New" pitchFamily="49" charset="0"/>
                </a:rPr>
                <a:t>;</a:t>
              </a:r>
            </a:p>
            <a:p>
              <a:pPr marL="215900" indent="-215900">
                <a:lnSpc>
                  <a:spcPct val="90000"/>
                </a:lnSpc>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aFrame.setSize</a:t>
              </a:r>
              <a:r>
                <a:rPr lang="en-GB" altLang="en-US" dirty="0">
                  <a:latin typeface="Courier New" pitchFamily="49" charset="0"/>
                </a:rPr>
                <a:t>(100,100);</a:t>
              </a:r>
            </a:p>
            <a:p>
              <a:pPr marL="215900" indent="-215900">
                <a:lnSpc>
                  <a:spcPct val="90000"/>
                </a:lnSpc>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aFrame.setLocation</a:t>
              </a:r>
              <a:r>
                <a:rPr lang="en-GB" altLang="en-US" dirty="0">
                  <a:latin typeface="Courier New" pitchFamily="49" charset="0"/>
                </a:rPr>
                <a:t>(10,10);</a:t>
              </a:r>
            </a:p>
            <a:p>
              <a:pPr marL="215900" indent="-215900">
                <a:lnSpc>
                  <a:spcPct val="90000"/>
                </a:lnSpc>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aFrame.setVisible</a:t>
              </a:r>
              <a:r>
                <a:rPr lang="en-GB" altLang="en-US" dirty="0">
                  <a:latin typeface="Courier New" pitchFamily="49" charset="0"/>
                </a:rPr>
                <a:t>(true);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Panels</a:t>
            </a:r>
          </a:p>
        </p:txBody>
      </p:sp>
      <p:sp>
        <p:nvSpPr>
          <p:cNvPr id="15363" name="Line 2"/>
          <p:cNvSpPr>
            <a:spLocks noChangeShapeType="1"/>
          </p:cNvSpPr>
          <p:nvPr/>
        </p:nvSpPr>
        <p:spPr bwMode="auto">
          <a:xfrm>
            <a:off x="1682750" y="796925"/>
            <a:ext cx="8839200" cy="0"/>
          </a:xfrm>
          <a:prstGeom prst="line">
            <a:avLst/>
          </a:prstGeom>
          <a:noFill/>
          <a:ln w="76320">
            <a:solidFill>
              <a:srgbClr val="000000"/>
            </a:solidFill>
            <a:round/>
            <a:headEnd/>
            <a:tailEnd/>
          </a:ln>
        </p:spPr>
        <p:txBody>
          <a:bodyPr/>
          <a:lstStyle/>
          <a:p>
            <a:endParaRPr lang="en-US"/>
          </a:p>
        </p:txBody>
      </p:sp>
      <p:sp>
        <p:nvSpPr>
          <p:cNvPr id="15364"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15365"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5366" name="Group 5"/>
          <p:cNvGrpSpPr>
            <a:grpSpLocks/>
          </p:cNvGrpSpPr>
          <p:nvPr/>
        </p:nvGrpSpPr>
        <p:grpSpPr bwMode="auto">
          <a:xfrm>
            <a:off x="1825626" y="908051"/>
            <a:ext cx="8467725" cy="4494213"/>
            <a:chOff x="190" y="572"/>
            <a:chExt cx="5334" cy="2831"/>
          </a:xfrm>
        </p:grpSpPr>
        <p:sp>
          <p:nvSpPr>
            <p:cNvPr id="15367" name="AutoShape 6"/>
            <p:cNvSpPr>
              <a:spLocks noChangeArrowheads="1"/>
            </p:cNvSpPr>
            <p:nvPr/>
          </p:nvSpPr>
          <p:spPr bwMode="auto">
            <a:xfrm>
              <a:off x="190" y="572"/>
              <a:ext cx="5334" cy="2831"/>
            </a:xfrm>
            <a:prstGeom prst="roundRect">
              <a:avLst>
                <a:gd name="adj" fmla="val 32"/>
              </a:avLst>
            </a:prstGeom>
            <a:noFill/>
            <a:ln w="9525">
              <a:noFill/>
              <a:round/>
              <a:headEnd/>
              <a:tailEnd/>
            </a:ln>
          </p:spPr>
          <p:txBody>
            <a:bodyPr wrap="none" anchor="ctr"/>
            <a:lstStyle/>
            <a:p>
              <a:endParaRPr lang="en-US" altLang="en-US"/>
            </a:p>
          </p:txBody>
        </p:sp>
        <p:sp>
          <p:nvSpPr>
            <p:cNvPr id="15368" name="Text Box 7"/>
            <p:cNvSpPr txBox="1">
              <a:spLocks noChangeArrowheads="1"/>
            </p:cNvSpPr>
            <p:nvPr/>
          </p:nvSpPr>
          <p:spPr bwMode="auto">
            <a:xfrm>
              <a:off x="190" y="572"/>
              <a:ext cx="5334" cy="280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When writing a GUI application, the GUI portion can become quite complex.</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To manage the complexity, GUIs are broken down into groups of components.  Each group generally provides a unit of functionality.</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A Panel is a rectangular Container whose sole purpose is to hold and manage components within a GUI.</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Panel aPanel = new Panel();</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Button("Ok"));</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Button("Cancel"));</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Courier New" pitchFamily="49"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Frame aFrame = new Frame("Button Test");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aFrame.setSize(100,100);</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aFrame.setLocation(10,10);</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Courier New" pitchFamily="49"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aFrame.add(aPanel);</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Buttons</a:t>
            </a:r>
          </a:p>
        </p:txBody>
      </p:sp>
      <p:sp>
        <p:nvSpPr>
          <p:cNvPr id="17411"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17412"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17413"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7414" name="Group 5"/>
          <p:cNvGrpSpPr>
            <a:grpSpLocks/>
          </p:cNvGrpSpPr>
          <p:nvPr/>
        </p:nvGrpSpPr>
        <p:grpSpPr bwMode="auto">
          <a:xfrm>
            <a:off x="1779589" y="1009651"/>
            <a:ext cx="8505825" cy="4627563"/>
            <a:chOff x="161" y="636"/>
            <a:chExt cx="5358" cy="2915"/>
          </a:xfrm>
        </p:grpSpPr>
        <p:sp>
          <p:nvSpPr>
            <p:cNvPr id="17415" name="AutoShape 6"/>
            <p:cNvSpPr>
              <a:spLocks noChangeArrowheads="1"/>
            </p:cNvSpPr>
            <p:nvPr/>
          </p:nvSpPr>
          <p:spPr bwMode="auto">
            <a:xfrm>
              <a:off x="161" y="636"/>
              <a:ext cx="5358" cy="2915"/>
            </a:xfrm>
            <a:prstGeom prst="roundRect">
              <a:avLst>
                <a:gd name="adj" fmla="val 32"/>
              </a:avLst>
            </a:prstGeom>
            <a:noFill/>
            <a:ln w="9525">
              <a:noFill/>
              <a:round/>
              <a:headEnd/>
              <a:tailEnd/>
            </a:ln>
          </p:spPr>
          <p:txBody>
            <a:bodyPr wrap="none" anchor="ctr"/>
            <a:lstStyle/>
            <a:p>
              <a:endParaRPr lang="en-US" altLang="en-US"/>
            </a:p>
          </p:txBody>
        </p:sp>
        <p:sp>
          <p:nvSpPr>
            <p:cNvPr id="17416" name="Text Box 7"/>
            <p:cNvSpPr txBox="1">
              <a:spLocks noChangeArrowheads="1"/>
            </p:cNvSpPr>
            <p:nvPr/>
          </p:nvSpPr>
          <p:spPr bwMode="auto">
            <a:xfrm>
              <a:off x="161" y="636"/>
              <a:ext cx="5358" cy="280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represents a push-button which displays some specified text.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When a button is pressed, it notifies its Listeners. (More about Listeners in the next chapter).</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To be a Listener for a button, an object must implement the ActionListener Interface.</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Panel aPanel = new Panel();</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Button okButton = new Button("Ok");</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Button cancelButton = new Button("Cancel");</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aPanel.add(okButton));</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aPanel.add(cancelButton));</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Courier New" pitchFamily="49"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okButton.addActionListener(controller2);</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cancelButton.addActionListener(controller1);</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Labels</a:t>
            </a:r>
          </a:p>
        </p:txBody>
      </p:sp>
      <p:sp>
        <p:nvSpPr>
          <p:cNvPr id="19459"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19460"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19461"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9462" name="Group 5"/>
          <p:cNvGrpSpPr>
            <a:grpSpLocks/>
          </p:cNvGrpSpPr>
          <p:nvPr/>
        </p:nvGrpSpPr>
        <p:grpSpPr bwMode="auto">
          <a:xfrm>
            <a:off x="1935163" y="1127126"/>
            <a:ext cx="8380412" cy="4494213"/>
            <a:chOff x="259" y="710"/>
            <a:chExt cx="5279" cy="2831"/>
          </a:xfrm>
        </p:grpSpPr>
        <p:sp>
          <p:nvSpPr>
            <p:cNvPr id="19463" name="AutoShape 6"/>
            <p:cNvSpPr>
              <a:spLocks noChangeArrowheads="1"/>
            </p:cNvSpPr>
            <p:nvPr/>
          </p:nvSpPr>
          <p:spPr bwMode="auto">
            <a:xfrm>
              <a:off x="259" y="710"/>
              <a:ext cx="5279" cy="2831"/>
            </a:xfrm>
            <a:prstGeom prst="roundRect">
              <a:avLst>
                <a:gd name="adj" fmla="val 32"/>
              </a:avLst>
            </a:prstGeom>
            <a:noFill/>
            <a:ln w="9525">
              <a:noFill/>
              <a:round/>
              <a:headEnd/>
              <a:tailEnd/>
            </a:ln>
          </p:spPr>
          <p:txBody>
            <a:bodyPr wrap="none" anchor="ctr"/>
            <a:lstStyle/>
            <a:p>
              <a:endParaRPr lang="en-US" altLang="en-US"/>
            </a:p>
          </p:txBody>
        </p:sp>
        <p:sp>
          <p:nvSpPr>
            <p:cNvPr id="19464" name="Text Box 7"/>
            <p:cNvSpPr txBox="1">
              <a:spLocks noChangeArrowheads="1"/>
            </p:cNvSpPr>
            <p:nvPr/>
          </p:nvSpPr>
          <p:spPr bwMode="auto">
            <a:xfrm>
              <a:off x="259" y="710"/>
              <a:ext cx="5279" cy="1703"/>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is a Component which displays a single line of text.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Labels are read-only.  That is, the user cannot click on a label to edit the text it displays.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Text can be aligned within the label</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Label aLabel = new Label("Enter password:");</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aLabel.setAlignment(Label.RIGHT);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Courier New" pitchFamily="49"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aPanel.add(aLabel);</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List</a:t>
            </a:r>
          </a:p>
        </p:txBody>
      </p:sp>
      <p:sp>
        <p:nvSpPr>
          <p:cNvPr id="21507"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21508"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1509"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1510" name="Group 5"/>
          <p:cNvGrpSpPr>
            <a:grpSpLocks/>
          </p:cNvGrpSpPr>
          <p:nvPr/>
        </p:nvGrpSpPr>
        <p:grpSpPr bwMode="auto">
          <a:xfrm>
            <a:off x="1905001" y="1143001"/>
            <a:ext cx="8380413" cy="4494213"/>
            <a:chOff x="240" y="720"/>
            <a:chExt cx="5279" cy="2831"/>
          </a:xfrm>
        </p:grpSpPr>
        <p:sp>
          <p:nvSpPr>
            <p:cNvPr id="21511" name="AutoShape 6"/>
            <p:cNvSpPr>
              <a:spLocks noChangeArrowheads="1"/>
            </p:cNvSpPr>
            <p:nvPr/>
          </p:nvSpPr>
          <p:spPr bwMode="auto">
            <a:xfrm>
              <a:off x="240" y="720"/>
              <a:ext cx="5279" cy="2831"/>
            </a:xfrm>
            <a:prstGeom prst="roundRect">
              <a:avLst>
                <a:gd name="adj" fmla="val 32"/>
              </a:avLst>
            </a:prstGeom>
            <a:noFill/>
            <a:ln w="9525">
              <a:noFill/>
              <a:round/>
              <a:headEnd/>
              <a:tailEnd/>
            </a:ln>
          </p:spPr>
          <p:txBody>
            <a:bodyPr wrap="none" anchor="ctr"/>
            <a:lstStyle/>
            <a:p>
              <a:endParaRPr lang="en-US" altLang="en-US"/>
            </a:p>
          </p:txBody>
        </p:sp>
        <p:sp>
          <p:nvSpPr>
            <p:cNvPr id="21512" name="Text Box 7"/>
            <p:cNvSpPr txBox="1">
              <a:spLocks noChangeArrowheads="1"/>
            </p:cNvSpPr>
            <p:nvPr/>
          </p:nvSpPr>
          <p:spPr bwMode="auto">
            <a:xfrm>
              <a:off x="240" y="720"/>
              <a:ext cx="5279" cy="1963"/>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This class is a Component which displays a list of Strings.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list is scrollable, if necessary.</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Sometimes called Listbox in other languages.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Lists can be set up to allow single or multiple selections.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list will return an array indicating which Strings are selected</a:t>
              </a:r>
            </a:p>
            <a:p>
              <a:pPr marL="215900" indent="-215900">
                <a:lnSpc>
                  <a:spcPts val="1075"/>
                </a:lnSpc>
                <a:spcBef>
                  <a:spcPts val="425"/>
                </a:spcBef>
                <a:buSzPct val="10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Times" charset="0"/>
              </a:endParaRP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	</a:t>
              </a:r>
              <a:r>
                <a:rPr lang="en-GB" altLang="en-US">
                  <a:latin typeface="Courier New" pitchFamily="49" charset="0"/>
                </a:rPr>
                <a:t>List aList = new List();</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	</a:t>
              </a:r>
              <a:r>
                <a:rPr lang="en-GB" altLang="en-US">
                  <a:latin typeface="Courier New" pitchFamily="49" charset="0"/>
                </a:rPr>
                <a:t>aList.add("Calgary");</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	</a:t>
              </a:r>
              <a:r>
                <a:rPr lang="en-GB" altLang="en-US">
                  <a:latin typeface="Courier New" pitchFamily="49" charset="0"/>
                </a:rPr>
                <a:t>aList.add("Edmonton");</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	</a:t>
              </a:r>
              <a:r>
                <a:rPr lang="en-GB" altLang="en-US">
                  <a:latin typeface="Courier New" pitchFamily="49" charset="0"/>
                </a:rPr>
                <a:t>aList.add("Regina");</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	</a:t>
              </a:r>
              <a:r>
                <a:rPr lang="en-GB" altLang="en-US">
                  <a:latin typeface="Courier New" pitchFamily="49" charset="0"/>
                </a:rPr>
                <a:t>aList.add("Vancouver");</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	</a:t>
              </a:r>
              <a:r>
                <a:rPr lang="en-GB" altLang="en-US">
                  <a:latin typeface="Courier New" pitchFamily="49" charset="0"/>
                </a:rPr>
                <a:t>aList.setMultipleMode(true);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Checkbox</a:t>
            </a:r>
          </a:p>
        </p:txBody>
      </p:sp>
      <p:sp>
        <p:nvSpPr>
          <p:cNvPr id="23555"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23556"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3557"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3558" name="Group 5"/>
          <p:cNvGrpSpPr>
            <a:grpSpLocks/>
          </p:cNvGrpSpPr>
          <p:nvPr/>
        </p:nvGrpSpPr>
        <p:grpSpPr bwMode="auto">
          <a:xfrm>
            <a:off x="1763713" y="1143001"/>
            <a:ext cx="8521700" cy="4494213"/>
            <a:chOff x="151" y="720"/>
            <a:chExt cx="5368" cy="2831"/>
          </a:xfrm>
        </p:grpSpPr>
        <p:sp>
          <p:nvSpPr>
            <p:cNvPr id="23559" name="AutoShape 6"/>
            <p:cNvSpPr>
              <a:spLocks noChangeArrowheads="1"/>
            </p:cNvSpPr>
            <p:nvPr/>
          </p:nvSpPr>
          <p:spPr bwMode="auto">
            <a:xfrm>
              <a:off x="151" y="720"/>
              <a:ext cx="5368" cy="2831"/>
            </a:xfrm>
            <a:prstGeom prst="roundRect">
              <a:avLst>
                <a:gd name="adj" fmla="val 32"/>
              </a:avLst>
            </a:prstGeom>
            <a:noFill/>
            <a:ln w="9525">
              <a:noFill/>
              <a:round/>
              <a:headEnd/>
              <a:tailEnd/>
            </a:ln>
          </p:spPr>
          <p:txBody>
            <a:bodyPr wrap="none" anchor="ctr"/>
            <a:lstStyle/>
            <a:p>
              <a:endParaRPr lang="en-US" altLang="en-US"/>
            </a:p>
          </p:txBody>
        </p:sp>
        <p:sp>
          <p:nvSpPr>
            <p:cNvPr id="23560" name="Text Box 7"/>
            <p:cNvSpPr txBox="1">
              <a:spLocks noChangeArrowheads="1"/>
            </p:cNvSpPr>
            <p:nvPr/>
          </p:nvSpPr>
          <p:spPr bwMode="auto">
            <a:xfrm>
              <a:off x="151" y="720"/>
              <a:ext cx="5368" cy="2114"/>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This class represents a GUI checkbox with a textual label.</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The Checkbox maintains a </a:t>
              </a:r>
              <a:r>
                <a:rPr lang="en-GB" altLang="en-US" dirty="0" err="1">
                  <a:latin typeface="Helvetica" charset="0"/>
                </a:rPr>
                <a:t>boolean</a:t>
              </a:r>
              <a:r>
                <a:rPr lang="en-GB" altLang="en-US" dirty="0">
                  <a:latin typeface="Helvetica" charset="0"/>
                </a:rPr>
                <a:t> state indicating whether it is checked or not.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If a Checkbox is added to a </a:t>
              </a:r>
              <a:r>
                <a:rPr lang="en-GB" altLang="en-US" dirty="0" err="1">
                  <a:latin typeface="Helvetica" charset="0"/>
                </a:rPr>
                <a:t>CheckBoxGroup</a:t>
              </a:r>
              <a:r>
                <a:rPr lang="en-GB" altLang="en-US" dirty="0">
                  <a:latin typeface="Helvetica" charset="0"/>
                </a:rPr>
                <a:t>, it will behave like a radio button.</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Arial" pitchFamily="34"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Checkbox </a:t>
              </a:r>
              <a:r>
                <a:rPr lang="en-GB" altLang="en-US" dirty="0" err="1">
                  <a:latin typeface="Courier New" pitchFamily="49" charset="0"/>
                </a:rPr>
                <a:t>creamCheckbox</a:t>
              </a:r>
              <a:r>
                <a:rPr lang="en-GB" altLang="en-US" dirty="0">
                  <a:latin typeface="Courier New" pitchFamily="49" charset="0"/>
                </a:rPr>
                <a:t> = new </a:t>
              </a:r>
              <a:r>
                <a:rPr lang="en-GB" altLang="en-US" dirty="0" err="1">
                  <a:latin typeface="Courier New" pitchFamily="49" charset="0"/>
                </a:rPr>
                <a:t>CheckBox</a:t>
              </a:r>
              <a:r>
                <a:rPr lang="en-GB" altLang="en-US" dirty="0">
                  <a:latin typeface="Courier New" pitchFamily="49" charset="0"/>
                </a:rPr>
                <a:t>("Cream");</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Checkbox </a:t>
              </a:r>
              <a:r>
                <a:rPr lang="en-GB" altLang="en-US" dirty="0" err="1">
                  <a:latin typeface="Courier New" pitchFamily="49" charset="0"/>
                </a:rPr>
                <a:t>sugarCheckbox</a:t>
              </a:r>
              <a:r>
                <a:rPr lang="en-GB" altLang="en-US" dirty="0">
                  <a:latin typeface="Courier New" pitchFamily="49" charset="0"/>
                </a:rPr>
                <a:t> = new </a:t>
              </a:r>
              <a:r>
                <a:rPr lang="en-GB" altLang="en-US" dirty="0" err="1">
                  <a:latin typeface="Courier New" pitchFamily="49" charset="0"/>
                </a:rPr>
                <a:t>CheckBox</a:t>
              </a:r>
              <a:r>
                <a:rPr lang="en-GB" altLang="en-US" dirty="0">
                  <a:latin typeface="Courier New" pitchFamily="49" charset="0"/>
                </a:rPr>
                <a:t>("Sugar");</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if (</a:t>
              </a:r>
              <a:r>
                <a:rPr lang="en-GB" altLang="en-US" dirty="0" err="1">
                  <a:latin typeface="Courier New" pitchFamily="49" charset="0"/>
                </a:rPr>
                <a:t>creamCheckbox.getState</a:t>
              </a:r>
              <a:r>
                <a:rPr lang="en-GB" altLang="en-US" dirty="0">
                  <a:latin typeface="Courier New" pitchFamily="49" charset="0"/>
                </a:rPr>
                <a: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coffee.addCream</a:t>
              </a:r>
              <a:r>
                <a:rPr lang="en-GB" altLang="en-US" dirty="0">
                  <a:latin typeface="Courier New" pitchFamily="49" charset="0"/>
                </a:rPr>
                <a: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Choice</a:t>
            </a:r>
          </a:p>
        </p:txBody>
      </p:sp>
      <p:sp>
        <p:nvSpPr>
          <p:cNvPr id="25603"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25604"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5605"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5606" name="Group 5"/>
          <p:cNvGrpSpPr>
            <a:grpSpLocks/>
          </p:cNvGrpSpPr>
          <p:nvPr/>
        </p:nvGrpSpPr>
        <p:grpSpPr bwMode="auto">
          <a:xfrm>
            <a:off x="1787525" y="1143001"/>
            <a:ext cx="8497888" cy="4494213"/>
            <a:chOff x="166" y="720"/>
            <a:chExt cx="5353" cy="2831"/>
          </a:xfrm>
        </p:grpSpPr>
        <p:sp>
          <p:nvSpPr>
            <p:cNvPr id="25607" name="AutoShape 6"/>
            <p:cNvSpPr>
              <a:spLocks noChangeArrowheads="1"/>
            </p:cNvSpPr>
            <p:nvPr/>
          </p:nvSpPr>
          <p:spPr bwMode="auto">
            <a:xfrm>
              <a:off x="166" y="720"/>
              <a:ext cx="5353" cy="2831"/>
            </a:xfrm>
            <a:prstGeom prst="roundRect">
              <a:avLst>
                <a:gd name="adj" fmla="val 32"/>
              </a:avLst>
            </a:prstGeom>
            <a:noFill/>
            <a:ln w="9525">
              <a:noFill/>
              <a:round/>
              <a:headEnd/>
              <a:tailEnd/>
            </a:ln>
          </p:spPr>
          <p:txBody>
            <a:bodyPr wrap="none" anchor="ctr"/>
            <a:lstStyle/>
            <a:p>
              <a:endParaRPr lang="en-US" altLang="en-US"/>
            </a:p>
          </p:txBody>
        </p:sp>
        <p:sp>
          <p:nvSpPr>
            <p:cNvPr id="25608" name="Text Box 7"/>
            <p:cNvSpPr txBox="1">
              <a:spLocks noChangeArrowheads="1"/>
            </p:cNvSpPr>
            <p:nvPr/>
          </p:nvSpPr>
          <p:spPr bwMode="auto">
            <a:xfrm>
              <a:off x="166" y="720"/>
              <a:ext cx="5353" cy="2271"/>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This class represents a dropdown list of Strings.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Similar to a list in terms of functionality, but displayed differently.</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Only one item from the list can be selected at one time and the currently selected element is displayed.</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Arial" pitchFamily="34"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Choice </a:t>
              </a:r>
              <a:r>
                <a:rPr lang="en-GB" altLang="en-US" dirty="0" err="1">
                  <a:latin typeface="Courier New" pitchFamily="49" charset="0"/>
                </a:rPr>
                <a:t>aChoice</a:t>
              </a:r>
              <a:r>
                <a:rPr lang="en-GB" altLang="en-US" dirty="0">
                  <a:latin typeface="Courier New" pitchFamily="49" charset="0"/>
                </a:rPr>
                <a:t> = new Choice();</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aChoice.add</a:t>
              </a:r>
              <a:r>
                <a:rPr lang="en-GB" altLang="en-US" dirty="0">
                  <a:latin typeface="Courier New" pitchFamily="49" charset="0"/>
                </a:rPr>
                <a:t>("Calgary");</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aChoice.add</a:t>
              </a:r>
              <a:r>
                <a:rPr lang="en-GB" altLang="en-US" dirty="0">
                  <a:latin typeface="Courier New" pitchFamily="49" charset="0"/>
                </a:rPr>
                <a:t>("Edmonton");</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aChoice.add</a:t>
              </a:r>
              <a:r>
                <a:rPr lang="en-GB" altLang="en-US" dirty="0">
                  <a:latin typeface="Courier New" pitchFamily="49" charset="0"/>
                </a:rPr>
                <a:t>("Alert Bay");</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Courier New" pitchFamily="49"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String </a:t>
              </a:r>
              <a:r>
                <a:rPr lang="en-GB" altLang="en-US" dirty="0" err="1">
                  <a:latin typeface="Courier New" pitchFamily="49" charset="0"/>
                </a:rPr>
                <a:t>selectedDestination</a:t>
              </a:r>
              <a:r>
                <a:rPr lang="en-GB" altLang="en-US" dirty="0">
                  <a:latin typeface="Courier New" pitchFamily="49" charset="0"/>
                </a:rPr>
                <a:t>= </a:t>
              </a:r>
              <a:r>
                <a:rPr lang="en-GB" altLang="en-US" dirty="0" err="1">
                  <a:latin typeface="Courier New" pitchFamily="49" charset="0"/>
                </a:rPr>
                <a:t>aChoice.getSelectedItem</a:t>
              </a:r>
              <a:r>
                <a:rPr lang="en-GB" altLang="en-US" dirty="0">
                  <a:latin typeface="Courier New" pitchFamily="49" charset="0"/>
                </a:rPr>
                <a:t>();</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TextField</a:t>
            </a:r>
          </a:p>
        </p:txBody>
      </p:sp>
      <p:sp>
        <p:nvSpPr>
          <p:cNvPr id="27651"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27652"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7653"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7654" name="Group 5"/>
          <p:cNvGrpSpPr>
            <a:grpSpLocks/>
          </p:cNvGrpSpPr>
          <p:nvPr/>
        </p:nvGrpSpPr>
        <p:grpSpPr bwMode="auto">
          <a:xfrm>
            <a:off x="1905001" y="1143001"/>
            <a:ext cx="8380413" cy="4494213"/>
            <a:chOff x="240" y="720"/>
            <a:chExt cx="5279" cy="2831"/>
          </a:xfrm>
        </p:grpSpPr>
        <p:sp>
          <p:nvSpPr>
            <p:cNvPr id="27655" name="AutoShape 6"/>
            <p:cNvSpPr>
              <a:spLocks noChangeArrowheads="1"/>
            </p:cNvSpPr>
            <p:nvPr/>
          </p:nvSpPr>
          <p:spPr bwMode="auto">
            <a:xfrm>
              <a:off x="240" y="720"/>
              <a:ext cx="5279" cy="2831"/>
            </a:xfrm>
            <a:prstGeom prst="roundRect">
              <a:avLst>
                <a:gd name="adj" fmla="val 32"/>
              </a:avLst>
            </a:prstGeom>
            <a:noFill/>
            <a:ln w="9525">
              <a:noFill/>
              <a:round/>
              <a:headEnd/>
              <a:tailEnd/>
            </a:ln>
          </p:spPr>
          <p:txBody>
            <a:bodyPr wrap="none" anchor="ctr"/>
            <a:lstStyle/>
            <a:p>
              <a:endParaRPr lang="en-US" altLang="en-US"/>
            </a:p>
          </p:txBody>
        </p:sp>
        <p:sp>
          <p:nvSpPr>
            <p:cNvPr id="27656" name="Text Box 7"/>
            <p:cNvSpPr txBox="1">
              <a:spLocks noChangeArrowheads="1"/>
            </p:cNvSpPr>
            <p:nvPr/>
          </p:nvSpPr>
          <p:spPr bwMode="auto">
            <a:xfrm>
              <a:off x="240" y="720"/>
              <a:ext cx="5279" cy="2114"/>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This class displays a single line of optionally editable text.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This class inherits several methods from </a:t>
              </a:r>
              <a:r>
                <a:rPr lang="en-GB" altLang="en-US" dirty="0" err="1">
                  <a:latin typeface="Helvetica" charset="0"/>
                </a:rPr>
                <a:t>TextComponent</a:t>
              </a:r>
              <a:r>
                <a:rPr lang="en-GB" altLang="en-US" dirty="0">
                  <a:latin typeface="Helvetica" charset="0"/>
                </a:rPr>
                <a: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This is one of the most commonly used Components in the AWT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Arial" pitchFamily="34"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charset="0"/>
                </a:rPr>
                <a:t>TextField</a:t>
              </a:r>
              <a:r>
                <a:rPr lang="en-GB" altLang="en-US" dirty="0">
                  <a:latin typeface="Courier" charset="0"/>
                </a:rPr>
                <a:t> </a:t>
              </a:r>
              <a:r>
                <a:rPr lang="en-GB" altLang="en-US" dirty="0" err="1">
                  <a:latin typeface="Courier" charset="0"/>
                </a:rPr>
                <a:t>emailTextField</a:t>
              </a:r>
              <a:r>
                <a:rPr lang="en-GB" altLang="en-US" dirty="0">
                  <a:latin typeface="Courier" charset="0"/>
                </a:rPr>
                <a:t> = new </a:t>
              </a:r>
              <a:r>
                <a:rPr lang="en-GB" altLang="en-US" dirty="0" err="1">
                  <a:latin typeface="Courier" charset="0"/>
                </a:rPr>
                <a:t>TextField</a:t>
              </a:r>
              <a:r>
                <a:rPr lang="en-GB" altLang="en-US" dirty="0">
                  <a:latin typeface="Courier" charset="0"/>
                </a:rPr>
                <a: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charset="0"/>
                </a:rPr>
                <a:t>	</a:t>
              </a:r>
              <a:r>
                <a:rPr lang="en-GB" altLang="en-US" dirty="0" err="1">
                  <a:latin typeface="Courier" charset="0"/>
                </a:rPr>
                <a:t>TextField</a:t>
              </a:r>
              <a:r>
                <a:rPr lang="en-GB" altLang="en-US" dirty="0">
                  <a:latin typeface="Courier" charset="0"/>
                </a:rPr>
                <a:t> </a:t>
              </a:r>
              <a:r>
                <a:rPr lang="en-GB" altLang="en-US" dirty="0" err="1">
                  <a:latin typeface="Courier" charset="0"/>
                </a:rPr>
                <a:t>passwordTextField</a:t>
              </a:r>
              <a:r>
                <a:rPr lang="en-GB" altLang="en-US" dirty="0">
                  <a:latin typeface="Courier" charset="0"/>
                </a:rPr>
                <a:t> = new </a:t>
              </a:r>
              <a:r>
                <a:rPr lang="en-GB" altLang="en-US" dirty="0" err="1">
                  <a:latin typeface="Courier" charset="0"/>
                </a:rPr>
                <a:t>TextField</a:t>
              </a:r>
              <a:r>
                <a:rPr lang="en-GB" altLang="en-US" dirty="0">
                  <a:latin typeface="Courier" charset="0"/>
                </a:rPr>
                <a: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charset="0"/>
                </a:rPr>
                <a:t>	</a:t>
              </a:r>
              <a:r>
                <a:rPr lang="en-GB" altLang="en-US" dirty="0" err="1">
                  <a:latin typeface="Courier" charset="0"/>
                </a:rPr>
                <a:t>passwordTextField.setEchoChar</a:t>
              </a:r>
              <a:r>
                <a:rPr lang="en-GB" altLang="en-US" dirty="0">
                  <a:latin typeface="Courier" charset="0"/>
                </a:rPr>
                <a: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charset="0"/>
                </a:rPr>
                <a:t>	</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Courier"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charset="0"/>
                </a:rPr>
                <a:t>	String </a:t>
              </a:r>
              <a:r>
                <a:rPr lang="en-GB" altLang="en-US" dirty="0" err="1">
                  <a:latin typeface="Courier" charset="0"/>
                </a:rPr>
                <a:t>userEmail</a:t>
              </a:r>
              <a:r>
                <a:rPr lang="en-GB" altLang="en-US" dirty="0">
                  <a:latin typeface="Courier" charset="0"/>
                </a:rPr>
                <a:t> = </a:t>
              </a:r>
              <a:r>
                <a:rPr lang="en-GB" altLang="en-US" dirty="0" err="1">
                  <a:latin typeface="Courier" charset="0"/>
                </a:rPr>
                <a:t>emailTextField.getText</a:t>
              </a:r>
              <a:r>
                <a:rPr lang="en-GB" altLang="en-US" dirty="0">
                  <a:latin typeface="Courier" charset="0"/>
                </a:rPr>
                <a: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charset="0"/>
                </a:rPr>
                <a:t>	String </a:t>
              </a:r>
              <a:r>
                <a:rPr lang="en-GB" altLang="en-US" dirty="0" err="1">
                  <a:latin typeface="Courier" charset="0"/>
                </a:rPr>
                <a:t>userpassword</a:t>
              </a:r>
              <a:r>
                <a:rPr lang="en-GB" altLang="en-US" dirty="0">
                  <a:latin typeface="Courier" charset="0"/>
                </a:rPr>
                <a:t> = </a:t>
              </a:r>
              <a:r>
                <a:rPr lang="en-GB" altLang="en-US" dirty="0" err="1">
                  <a:latin typeface="Courier" charset="0"/>
                </a:rPr>
                <a:t>passwordTextField.getText</a:t>
              </a:r>
              <a:r>
                <a:rPr lang="en-GB" altLang="en-US" dirty="0">
                  <a:latin typeface="Courier" charset="0"/>
                </a:rPr>
                <a: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TextArea</a:t>
            </a:r>
          </a:p>
        </p:txBody>
      </p:sp>
      <p:sp>
        <p:nvSpPr>
          <p:cNvPr id="29699"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29700"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sp>
        <p:nvSpPr>
          <p:cNvPr id="29701" name="AutoShape 4"/>
          <p:cNvSpPr>
            <a:spLocks noChangeArrowheads="1"/>
          </p:cNvSpPr>
          <p:nvPr/>
        </p:nvSpPr>
        <p:spPr bwMode="auto">
          <a:xfrm>
            <a:off x="1828801" y="11430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29702" name="Group 5"/>
          <p:cNvGrpSpPr>
            <a:grpSpLocks/>
          </p:cNvGrpSpPr>
          <p:nvPr/>
        </p:nvGrpSpPr>
        <p:grpSpPr bwMode="auto">
          <a:xfrm>
            <a:off x="1905001" y="1143001"/>
            <a:ext cx="8512175" cy="4494213"/>
            <a:chOff x="240" y="720"/>
            <a:chExt cx="5362" cy="2831"/>
          </a:xfrm>
        </p:grpSpPr>
        <p:sp>
          <p:nvSpPr>
            <p:cNvPr id="29703" name="AutoShape 6"/>
            <p:cNvSpPr>
              <a:spLocks noChangeArrowheads="1"/>
            </p:cNvSpPr>
            <p:nvPr/>
          </p:nvSpPr>
          <p:spPr bwMode="auto">
            <a:xfrm>
              <a:off x="240" y="720"/>
              <a:ext cx="5362" cy="2831"/>
            </a:xfrm>
            <a:prstGeom prst="roundRect">
              <a:avLst>
                <a:gd name="adj" fmla="val 32"/>
              </a:avLst>
            </a:prstGeom>
            <a:noFill/>
            <a:ln w="9525">
              <a:noFill/>
              <a:round/>
              <a:headEnd/>
              <a:tailEnd/>
            </a:ln>
          </p:spPr>
          <p:txBody>
            <a:bodyPr wrap="none" anchor="ctr"/>
            <a:lstStyle/>
            <a:p>
              <a:endParaRPr lang="en-US" altLang="en-US"/>
            </a:p>
          </p:txBody>
        </p:sp>
        <p:sp>
          <p:nvSpPr>
            <p:cNvPr id="29704" name="Text Box 7"/>
            <p:cNvSpPr txBox="1">
              <a:spLocks noChangeArrowheads="1"/>
            </p:cNvSpPr>
            <p:nvPr/>
          </p:nvSpPr>
          <p:spPr bwMode="auto">
            <a:xfrm>
              <a:off x="240" y="720"/>
              <a:ext cx="5362" cy="1892"/>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This class displays multiple lines of optionally editable text.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This class inherits several methods from </a:t>
              </a:r>
              <a:r>
                <a:rPr lang="en-GB" altLang="en-US" dirty="0" err="1">
                  <a:latin typeface="Helvetica" charset="0"/>
                </a:rPr>
                <a:t>TextComponent</a:t>
              </a:r>
              <a:r>
                <a:rPr lang="en-GB" altLang="en-US" dirty="0">
                  <a:latin typeface="Helvetica" charset="0"/>
                </a:rPr>
                <a: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err="1">
                  <a:latin typeface="Helvetica" charset="0"/>
                </a:rPr>
                <a:t>TextArea</a:t>
              </a:r>
              <a:r>
                <a:rPr lang="en-GB" altLang="en-US" dirty="0">
                  <a:latin typeface="Helvetica" charset="0"/>
                </a:rPr>
                <a:t> also provides the methods: </a:t>
              </a:r>
              <a:r>
                <a:rPr lang="en-GB" altLang="en-US" dirty="0" err="1">
                  <a:latin typeface="Helvetica" charset="0"/>
                </a:rPr>
                <a:t>appendText</a:t>
              </a:r>
              <a:r>
                <a:rPr lang="en-GB" altLang="en-US" dirty="0">
                  <a:latin typeface="Helvetica" charset="0"/>
                </a:rPr>
                <a:t>(), </a:t>
              </a:r>
              <a:r>
                <a:rPr lang="en-GB" altLang="en-US" dirty="0" err="1">
                  <a:latin typeface="Helvetica" charset="0"/>
                </a:rPr>
                <a:t>insertText</a:t>
              </a:r>
              <a:r>
                <a:rPr lang="en-GB" altLang="en-US" dirty="0">
                  <a:latin typeface="Helvetica" charset="0"/>
                </a:rPr>
                <a:t>() and </a:t>
              </a:r>
              <a:r>
                <a:rPr lang="en-GB" altLang="en-US" dirty="0" err="1">
                  <a:latin typeface="Helvetica" charset="0"/>
                </a:rPr>
                <a:t>replaceText</a:t>
              </a:r>
              <a:r>
                <a:rPr lang="en-GB" altLang="en-US" dirty="0">
                  <a:latin typeface="Helvetica" charset="0"/>
                </a:rPr>
                <a:t>()</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Arial" pitchFamily="34"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 5 rows, 80 columns</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r>
                <a:rPr lang="en-GB" altLang="en-US" dirty="0" err="1">
                  <a:latin typeface="Courier New" pitchFamily="49" charset="0"/>
                </a:rPr>
                <a:t>TextArea</a:t>
              </a:r>
              <a:r>
                <a:rPr lang="en-GB" altLang="en-US" dirty="0">
                  <a:latin typeface="Courier New" pitchFamily="49" charset="0"/>
                </a:rPr>
                <a:t> </a:t>
              </a:r>
              <a:r>
                <a:rPr lang="en-GB" altLang="en-US" dirty="0" err="1">
                  <a:latin typeface="Courier New" pitchFamily="49" charset="0"/>
                </a:rPr>
                <a:t>fullAddressTextArea</a:t>
              </a:r>
              <a:r>
                <a:rPr lang="en-GB" altLang="en-US" dirty="0">
                  <a:latin typeface="Courier New" pitchFamily="49" charset="0"/>
                </a:rPr>
                <a:t> = new </a:t>
              </a:r>
              <a:r>
                <a:rPr lang="en-GB" altLang="en-US" dirty="0" err="1">
                  <a:latin typeface="Courier New" pitchFamily="49" charset="0"/>
                </a:rPr>
                <a:t>TextArea</a:t>
              </a:r>
              <a:r>
                <a:rPr lang="en-GB" altLang="en-US" dirty="0">
                  <a:latin typeface="Courier New" pitchFamily="49" charset="0"/>
                </a:rPr>
                <a:t>(5, 80);</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a:t>
              </a: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dirty="0">
                <a:latin typeface="Courier New" pitchFamily="49" charset="0"/>
              </a:endParaRPr>
            </a:p>
            <a:p>
              <a:pPr marL="215900" indent="-215900">
                <a:lnSpc>
                  <a:spcPct val="90000"/>
                </a:lnSpc>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Courier New" pitchFamily="49" charset="0"/>
                </a:rPr>
                <a:t>	String </a:t>
              </a:r>
              <a:r>
                <a:rPr lang="en-GB" altLang="en-US" dirty="0" err="1">
                  <a:latin typeface="Courier New" pitchFamily="49" charset="0"/>
                </a:rPr>
                <a:t>userFullAddress</a:t>
              </a:r>
              <a:r>
                <a:rPr lang="en-GB" altLang="en-US" dirty="0">
                  <a:latin typeface="Courier New" pitchFamily="49" charset="0"/>
                </a:rPr>
                <a:t>= </a:t>
              </a:r>
              <a:r>
                <a:rPr lang="en-GB" altLang="en-US" dirty="0" err="1">
                  <a:latin typeface="Courier New" pitchFamily="49" charset="0"/>
                </a:rPr>
                <a:t>fullAddressTextArea.getText</a:t>
              </a:r>
              <a:r>
                <a:rPr lang="en-GB" altLang="en-US" dirty="0">
                  <a:latin typeface="Courier New" pitchFamily="49" charset="0"/>
                </a:rPr>
                <a: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Layout Managers</a:t>
            </a:r>
          </a:p>
        </p:txBody>
      </p:sp>
      <p:sp>
        <p:nvSpPr>
          <p:cNvPr id="31747"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31748" name="Group 3"/>
          <p:cNvGrpSpPr>
            <a:grpSpLocks/>
          </p:cNvGrpSpPr>
          <p:nvPr/>
        </p:nvGrpSpPr>
        <p:grpSpPr bwMode="auto">
          <a:xfrm>
            <a:off x="1835150" y="1028701"/>
            <a:ext cx="8382000" cy="4113213"/>
            <a:chOff x="196" y="648"/>
            <a:chExt cx="5280" cy="2591"/>
          </a:xfrm>
        </p:grpSpPr>
        <p:sp>
          <p:nvSpPr>
            <p:cNvPr id="31749" name="AutoShape 4"/>
            <p:cNvSpPr>
              <a:spLocks noChangeArrowheads="1"/>
            </p:cNvSpPr>
            <p:nvPr/>
          </p:nvSpPr>
          <p:spPr bwMode="auto">
            <a:xfrm>
              <a:off x="196" y="648"/>
              <a:ext cx="5280" cy="2591"/>
            </a:xfrm>
            <a:prstGeom prst="roundRect">
              <a:avLst>
                <a:gd name="adj" fmla="val 37"/>
              </a:avLst>
            </a:prstGeom>
            <a:noFill/>
            <a:ln w="9525">
              <a:noFill/>
              <a:round/>
              <a:headEnd/>
              <a:tailEnd/>
            </a:ln>
          </p:spPr>
          <p:txBody>
            <a:bodyPr wrap="none" anchor="ctr"/>
            <a:lstStyle/>
            <a:p>
              <a:endParaRPr lang="en-US" altLang="en-US"/>
            </a:p>
          </p:txBody>
        </p:sp>
        <p:sp>
          <p:nvSpPr>
            <p:cNvPr id="31750" name="Text Box 5"/>
            <p:cNvSpPr txBox="1">
              <a:spLocks noChangeArrowheads="1"/>
            </p:cNvSpPr>
            <p:nvPr/>
          </p:nvSpPr>
          <p:spPr bwMode="auto">
            <a:xfrm>
              <a:off x="196" y="648"/>
              <a:ext cx="5280" cy="2075"/>
            </a:xfrm>
            <a:prstGeom prst="rect">
              <a:avLst/>
            </a:prstGeom>
            <a:noFill/>
            <a:ln w="9525">
              <a:noFill/>
              <a:miter lim="800000"/>
              <a:headEnd/>
              <a:tailEnd/>
            </a:ln>
          </p:spPr>
          <p:txBody>
            <a:bodyPr lIns="92160" tIns="46080" rIns="92160" bIns="46080">
              <a:spAutoFit/>
            </a:bodyPr>
            <a:lstStyle/>
            <a:p>
              <a:pPr marL="341313" indent="-341313">
                <a:spcBef>
                  <a:spcPts val="413"/>
                </a:spcBef>
                <a:buClr>
                  <a:srgbClr val="000000"/>
                </a:buClr>
                <a:buSzPct val="5900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Since the Component class defines the setSize() and setLocation() methods, all Components can be sized and positioned with those methods.</a:t>
              </a:r>
            </a:p>
            <a:p>
              <a:pPr marL="341313" indent="-341313">
                <a:spcBef>
                  <a:spcPts val="413"/>
                </a:spcBef>
                <a:buClr>
                  <a:srgbClr val="000000"/>
                </a:buClr>
                <a:buSzPct val="5900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Problem: the parameters provided to those methods are defined in terms of pixels.  Pixel sizes may be different (depending on the platform) so the use of those methods tends to produce GUIs which will not display properly on all platforms.</a:t>
              </a:r>
            </a:p>
            <a:p>
              <a:pPr marL="341313" indent="-341313">
                <a:spcBef>
                  <a:spcPts val="413"/>
                </a:spcBef>
                <a:buClr>
                  <a:srgbClr val="000000"/>
                </a:buClr>
                <a:buSzPct val="5900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Solution: Layout Managers.  Layout managers are assigned to Containers.  When a Component is added to a Container, its Layout Manager is consulted in order to determine the size and placement of the Component.</a:t>
              </a:r>
            </a:p>
            <a:p>
              <a:pPr marL="341313" indent="-341313">
                <a:spcBef>
                  <a:spcPts val="413"/>
                </a:spcBef>
                <a:buClr>
                  <a:srgbClr val="000000"/>
                </a:buClr>
                <a:buSzPct val="5900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NOTE: If you use a Layout Manager, you can no longer change the size and location of a Component through the setSize and setLocation methods.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7" name="Rectangle 4116">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19" name="Rectangle 4118">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98" name="Title 1">
            <a:extLst>
              <a:ext uri="{FF2B5EF4-FFF2-40B4-BE49-F238E27FC236}">
                <a16:creationId xmlns:a16="http://schemas.microsoft.com/office/drawing/2014/main" id="{BF148D19-EA2C-8CF3-3009-DDD4BBCE21BD}"/>
              </a:ext>
            </a:extLst>
          </p:cNvPr>
          <p:cNvSpPr>
            <a:spLocks noGrp="1"/>
          </p:cNvSpPr>
          <p:nvPr>
            <p:ph type="title"/>
          </p:nvPr>
        </p:nvSpPr>
        <p:spPr>
          <a:xfrm>
            <a:off x="492370" y="516835"/>
            <a:ext cx="3084844" cy="5772840"/>
          </a:xfrm>
        </p:spPr>
        <p:txBody>
          <a:bodyPr anchor="ctr">
            <a:normAutofit/>
          </a:bodyPr>
          <a:lstStyle/>
          <a:p>
            <a:pPr eaLnBrk="1" hangingPunct="1"/>
            <a:r>
              <a:rPr lang="en-GB" altLang="en-US" sz="3600">
                <a:solidFill>
                  <a:srgbClr val="FFFFFF"/>
                </a:solidFill>
              </a:rPr>
              <a:t>Introduction</a:t>
            </a:r>
          </a:p>
        </p:txBody>
      </p:sp>
      <p:sp>
        <p:nvSpPr>
          <p:cNvPr id="4121" name="Rectangle 412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112" name="Content Placeholder 2">
            <a:extLst>
              <a:ext uri="{FF2B5EF4-FFF2-40B4-BE49-F238E27FC236}">
                <a16:creationId xmlns:a16="http://schemas.microsoft.com/office/drawing/2014/main" id="{93947FB0-BEB0-0FF7-4D41-8645A57CD78E}"/>
              </a:ext>
            </a:extLst>
          </p:cNvPr>
          <p:cNvGraphicFramePr>
            <a:graphicFrameLocks noGrp="1"/>
          </p:cNvGraphicFramePr>
          <p:nvPr>
            <p:ph idx="1"/>
            <p:extLst>
              <p:ext uri="{D42A27DB-BD31-4B8C-83A1-F6EECF244321}">
                <p14:modId xmlns:p14="http://schemas.microsoft.com/office/powerpoint/2010/main" val="156700126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Layout Managers (cont)</a:t>
            </a:r>
          </a:p>
        </p:txBody>
      </p:sp>
      <p:sp>
        <p:nvSpPr>
          <p:cNvPr id="33795"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33796" name="Group 3"/>
          <p:cNvGrpSpPr>
            <a:grpSpLocks/>
          </p:cNvGrpSpPr>
          <p:nvPr/>
        </p:nvGrpSpPr>
        <p:grpSpPr bwMode="auto">
          <a:xfrm>
            <a:off x="1827213" y="1295401"/>
            <a:ext cx="8458200" cy="4113213"/>
            <a:chOff x="191" y="816"/>
            <a:chExt cx="5328" cy="2591"/>
          </a:xfrm>
        </p:grpSpPr>
        <p:sp>
          <p:nvSpPr>
            <p:cNvPr id="33797" name="AutoShape 4"/>
            <p:cNvSpPr>
              <a:spLocks noChangeArrowheads="1"/>
            </p:cNvSpPr>
            <p:nvPr/>
          </p:nvSpPr>
          <p:spPr bwMode="auto">
            <a:xfrm>
              <a:off x="191" y="816"/>
              <a:ext cx="5328" cy="2591"/>
            </a:xfrm>
            <a:prstGeom prst="roundRect">
              <a:avLst>
                <a:gd name="adj" fmla="val 37"/>
              </a:avLst>
            </a:prstGeom>
            <a:noFill/>
            <a:ln w="9525">
              <a:noFill/>
              <a:round/>
              <a:headEnd/>
              <a:tailEnd/>
            </a:ln>
          </p:spPr>
          <p:txBody>
            <a:bodyPr wrap="none" anchor="ctr"/>
            <a:lstStyle/>
            <a:p>
              <a:endParaRPr lang="en-US" altLang="en-US"/>
            </a:p>
          </p:txBody>
        </p:sp>
        <p:sp>
          <p:nvSpPr>
            <p:cNvPr id="33798" name="Text Box 5"/>
            <p:cNvSpPr txBox="1">
              <a:spLocks noChangeArrowheads="1"/>
            </p:cNvSpPr>
            <p:nvPr/>
          </p:nvSpPr>
          <p:spPr bwMode="auto">
            <a:xfrm>
              <a:off x="191" y="816"/>
              <a:ext cx="5328" cy="1803"/>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There are several different LayoutManagers, each of which sizes and positions its Components based on an algorithm:</a:t>
              </a:r>
            </a:p>
            <a:p>
              <a:pPr marL="431800" lvl="1" indent="-215900">
                <a:spcBef>
                  <a:spcPts val="750"/>
                </a:spcBef>
                <a:buClr>
                  <a:srgbClr val="000000"/>
                </a:buClr>
                <a:buSzPct val="85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FlowLayout</a:t>
              </a:r>
            </a:p>
            <a:p>
              <a:pPr marL="431800" lvl="1" indent="-215900">
                <a:spcBef>
                  <a:spcPts val="750"/>
                </a:spcBef>
                <a:buClr>
                  <a:srgbClr val="000000"/>
                </a:buClr>
                <a:buSzPct val="85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BorderLayout</a:t>
              </a:r>
            </a:p>
            <a:p>
              <a:pPr marL="431800" lvl="1" indent="-215900">
                <a:spcBef>
                  <a:spcPts val="750"/>
                </a:spcBef>
                <a:buClr>
                  <a:srgbClr val="000000"/>
                </a:buClr>
                <a:buSzPct val="85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GridLayout</a:t>
              </a:r>
            </a:p>
            <a:p>
              <a:pPr marL="431800" lvl="1" indent="-215900">
                <a:spcBef>
                  <a:spcPts val="750"/>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Helvetica" charset="0"/>
              </a:endParaRPr>
            </a:p>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For Windows and Frames, the default LayoutManager is BorderLayout.  For Panels, the default LayoutManager is FlowLayout.</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Flow Layout</a:t>
            </a:r>
          </a:p>
        </p:txBody>
      </p:sp>
      <p:sp>
        <p:nvSpPr>
          <p:cNvPr id="35843"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35844" name="Group 3"/>
          <p:cNvGrpSpPr>
            <a:grpSpLocks/>
          </p:cNvGrpSpPr>
          <p:nvPr/>
        </p:nvGrpSpPr>
        <p:grpSpPr bwMode="auto">
          <a:xfrm>
            <a:off x="1827214" y="1295401"/>
            <a:ext cx="8543925" cy="3273425"/>
            <a:chOff x="191" y="816"/>
            <a:chExt cx="5382" cy="2062"/>
          </a:xfrm>
        </p:grpSpPr>
        <p:sp>
          <p:nvSpPr>
            <p:cNvPr id="35845" name="AutoShape 4"/>
            <p:cNvSpPr>
              <a:spLocks noChangeArrowheads="1"/>
            </p:cNvSpPr>
            <p:nvPr/>
          </p:nvSpPr>
          <p:spPr bwMode="auto">
            <a:xfrm>
              <a:off x="191" y="816"/>
              <a:ext cx="5382" cy="1919"/>
            </a:xfrm>
            <a:prstGeom prst="roundRect">
              <a:avLst>
                <a:gd name="adj" fmla="val 51"/>
              </a:avLst>
            </a:prstGeom>
            <a:noFill/>
            <a:ln w="9525">
              <a:noFill/>
              <a:round/>
              <a:headEnd/>
              <a:tailEnd/>
            </a:ln>
          </p:spPr>
          <p:txBody>
            <a:bodyPr wrap="none" anchor="ctr"/>
            <a:lstStyle/>
            <a:p>
              <a:endParaRPr lang="en-US" altLang="en-US"/>
            </a:p>
          </p:txBody>
        </p:sp>
        <p:sp>
          <p:nvSpPr>
            <p:cNvPr id="35846" name="Text Box 5"/>
            <p:cNvSpPr txBox="1">
              <a:spLocks noChangeArrowheads="1"/>
            </p:cNvSpPr>
            <p:nvPr/>
          </p:nvSpPr>
          <p:spPr bwMode="auto">
            <a:xfrm>
              <a:off x="191" y="816"/>
              <a:ext cx="5382" cy="2062"/>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algorithm used by the FlowLayout is to lay out Components like words on a page: Left to right, top to bottom.</a:t>
              </a:r>
            </a:p>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It fits as many Components into a given row before moving to the next row.</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Panel aPanel = new Panel();</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Button("Ok"));</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Button("Add"));</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Button("Delete"));</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Button("Cancel"));</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Courier New" pitchFamily="49"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Border Layout</a:t>
            </a:r>
          </a:p>
        </p:txBody>
      </p:sp>
      <p:sp>
        <p:nvSpPr>
          <p:cNvPr id="37891"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37892" name="Group 3"/>
          <p:cNvGrpSpPr>
            <a:grpSpLocks/>
          </p:cNvGrpSpPr>
          <p:nvPr/>
        </p:nvGrpSpPr>
        <p:grpSpPr bwMode="auto">
          <a:xfrm>
            <a:off x="1827213" y="1295401"/>
            <a:ext cx="8382000" cy="4341813"/>
            <a:chOff x="191" y="816"/>
            <a:chExt cx="5280" cy="2735"/>
          </a:xfrm>
        </p:grpSpPr>
        <p:sp>
          <p:nvSpPr>
            <p:cNvPr id="37893" name="AutoShape 4"/>
            <p:cNvSpPr>
              <a:spLocks noChangeArrowheads="1"/>
            </p:cNvSpPr>
            <p:nvPr/>
          </p:nvSpPr>
          <p:spPr bwMode="auto">
            <a:xfrm>
              <a:off x="191" y="816"/>
              <a:ext cx="5280" cy="2735"/>
            </a:xfrm>
            <a:prstGeom prst="roundRect">
              <a:avLst>
                <a:gd name="adj" fmla="val 32"/>
              </a:avLst>
            </a:prstGeom>
            <a:noFill/>
            <a:ln w="9525">
              <a:noFill/>
              <a:round/>
              <a:headEnd/>
              <a:tailEnd/>
            </a:ln>
          </p:spPr>
          <p:txBody>
            <a:bodyPr wrap="none" anchor="ctr"/>
            <a:lstStyle/>
            <a:p>
              <a:endParaRPr lang="en-US" altLang="en-US"/>
            </a:p>
          </p:txBody>
        </p:sp>
        <p:sp>
          <p:nvSpPr>
            <p:cNvPr id="37894" name="Text Box 5"/>
            <p:cNvSpPr txBox="1">
              <a:spLocks noChangeArrowheads="1"/>
            </p:cNvSpPr>
            <p:nvPr/>
          </p:nvSpPr>
          <p:spPr bwMode="auto">
            <a:xfrm>
              <a:off x="191" y="816"/>
              <a:ext cx="5280" cy="2476"/>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BorderLayout Manager breaks the Container up into 5 regions (North, South, East, West, and Center).  </a:t>
              </a:r>
            </a:p>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When Components are added, their region is also specified</a:t>
              </a:r>
              <a:r>
                <a:rPr lang="en-GB" altLang="en-US">
                  <a:latin typeface="Arial" pitchFamily="34" charset="0"/>
                </a:rPr>
                <a:t>:</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Frame aFrame = new Frame();</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aFrame.add("North", new Button("Ok"));</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aFrame.add("South", new Button("Add"));</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aFrame.add("East", new Button("Delete"));</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aFrame.add("West", new Button("Cancel"));</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aFrame.add("Center", new Button("Recalculate"));</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Border Layout (cont)</a:t>
            </a:r>
          </a:p>
        </p:txBody>
      </p:sp>
      <p:sp>
        <p:nvSpPr>
          <p:cNvPr id="39939"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39940" name="Group 3"/>
          <p:cNvGrpSpPr>
            <a:grpSpLocks/>
          </p:cNvGrpSpPr>
          <p:nvPr/>
        </p:nvGrpSpPr>
        <p:grpSpPr bwMode="auto">
          <a:xfrm>
            <a:off x="1827213" y="1295399"/>
            <a:ext cx="8382000" cy="698500"/>
            <a:chOff x="191" y="816"/>
            <a:chExt cx="5280" cy="440"/>
          </a:xfrm>
        </p:grpSpPr>
        <p:sp>
          <p:nvSpPr>
            <p:cNvPr id="39956" name="AutoShape 4"/>
            <p:cNvSpPr>
              <a:spLocks noChangeArrowheads="1"/>
            </p:cNvSpPr>
            <p:nvPr/>
          </p:nvSpPr>
          <p:spPr bwMode="auto">
            <a:xfrm>
              <a:off x="191" y="816"/>
              <a:ext cx="5280" cy="383"/>
            </a:xfrm>
            <a:prstGeom prst="roundRect">
              <a:avLst>
                <a:gd name="adj" fmla="val 259"/>
              </a:avLst>
            </a:prstGeom>
            <a:noFill/>
            <a:ln w="9525">
              <a:noFill/>
              <a:round/>
              <a:headEnd/>
              <a:tailEnd/>
            </a:ln>
          </p:spPr>
          <p:txBody>
            <a:bodyPr wrap="none" anchor="ctr"/>
            <a:lstStyle/>
            <a:p>
              <a:endParaRPr lang="en-US" altLang="en-US"/>
            </a:p>
          </p:txBody>
        </p:sp>
        <p:sp>
          <p:nvSpPr>
            <p:cNvPr id="39957" name="Text Box 5"/>
            <p:cNvSpPr txBox="1">
              <a:spLocks noChangeArrowheads="1"/>
            </p:cNvSpPr>
            <p:nvPr/>
          </p:nvSpPr>
          <p:spPr bwMode="auto">
            <a:xfrm>
              <a:off x="191" y="816"/>
              <a:ext cx="5280" cy="440"/>
            </a:xfrm>
            <a:prstGeom prst="rect">
              <a:avLst/>
            </a:prstGeom>
            <a:noFill/>
            <a:ln w="9525">
              <a:noFill/>
              <a:miter lim="800000"/>
              <a:headEnd/>
              <a:tailEnd/>
            </a:ln>
          </p:spPr>
          <p:txBody>
            <a:bodyPr lIns="92160" tIns="46080" rIns="92160" bIns="46080">
              <a:spAutoFit/>
            </a:bodyPr>
            <a:lstStyle/>
            <a:p>
              <a:pPr marL="341313" indent="-341313">
                <a:spcBef>
                  <a:spcPts val="413"/>
                </a:spcBef>
                <a:buClr>
                  <a:srgbClr val="000000"/>
                </a:buClr>
                <a:buSzPct val="59000"/>
                <a:buBlip>
                  <a:blip r:embed="rId3"/>
                </a:buBlip>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en-US">
                  <a:latin typeface="Helvetica" charset="0"/>
                </a:rPr>
                <a:t>The regions of the BorderLayout are defined as follows:</a:t>
              </a:r>
            </a:p>
            <a:p>
              <a:pPr marL="341313" indent="-341313">
                <a:spcBef>
                  <a:spcPts val="413"/>
                </a:spcBef>
                <a:buSzPct val="1000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en-US">
                <a:latin typeface="Arial" pitchFamily="34" charset="0"/>
              </a:endParaRPr>
            </a:p>
          </p:txBody>
        </p:sp>
      </p:grpSp>
      <p:grpSp>
        <p:nvGrpSpPr>
          <p:cNvPr id="39941" name="Group 6"/>
          <p:cNvGrpSpPr>
            <a:grpSpLocks/>
          </p:cNvGrpSpPr>
          <p:nvPr/>
        </p:nvGrpSpPr>
        <p:grpSpPr bwMode="auto">
          <a:xfrm>
            <a:off x="2590801" y="2057401"/>
            <a:ext cx="7008813" cy="3656013"/>
            <a:chOff x="672" y="1296"/>
            <a:chExt cx="4415" cy="2303"/>
          </a:xfrm>
        </p:grpSpPr>
        <p:sp>
          <p:nvSpPr>
            <p:cNvPr id="39954" name="AutoShape 7"/>
            <p:cNvSpPr>
              <a:spLocks noChangeArrowheads="1"/>
            </p:cNvSpPr>
            <p:nvPr/>
          </p:nvSpPr>
          <p:spPr bwMode="auto">
            <a:xfrm>
              <a:off x="672" y="1296"/>
              <a:ext cx="4415" cy="2303"/>
            </a:xfrm>
            <a:prstGeom prst="roundRect">
              <a:avLst>
                <a:gd name="adj" fmla="val 42"/>
              </a:avLst>
            </a:prstGeom>
            <a:solidFill>
              <a:srgbClr val="FFFFFF"/>
            </a:solidFill>
            <a:ln w="9360">
              <a:solidFill>
                <a:srgbClr val="000000"/>
              </a:solidFill>
              <a:round/>
              <a:headEnd/>
              <a:tailEnd/>
            </a:ln>
          </p:spPr>
          <p:txBody>
            <a:bodyPr wrap="none" anchor="ctr"/>
            <a:lstStyle/>
            <a:p>
              <a:endParaRPr lang="en-US" altLang="en-US"/>
            </a:p>
          </p:txBody>
        </p:sp>
        <p:sp>
          <p:nvSpPr>
            <p:cNvPr id="39955" name="Text Box 8"/>
            <p:cNvSpPr txBox="1">
              <a:spLocks noChangeArrowheads="1"/>
            </p:cNvSpPr>
            <p:nvPr/>
          </p:nvSpPr>
          <p:spPr bwMode="auto">
            <a:xfrm>
              <a:off x="2560" y="2331"/>
              <a:ext cx="638" cy="23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Center</a:t>
              </a:r>
            </a:p>
          </p:txBody>
        </p:sp>
      </p:grpSp>
      <p:grpSp>
        <p:nvGrpSpPr>
          <p:cNvPr id="39942" name="Group 9"/>
          <p:cNvGrpSpPr>
            <a:grpSpLocks/>
          </p:cNvGrpSpPr>
          <p:nvPr/>
        </p:nvGrpSpPr>
        <p:grpSpPr bwMode="auto">
          <a:xfrm>
            <a:off x="2590801" y="2057402"/>
            <a:ext cx="7008813" cy="760413"/>
            <a:chOff x="672" y="1296"/>
            <a:chExt cx="4415" cy="479"/>
          </a:xfrm>
        </p:grpSpPr>
        <p:sp>
          <p:nvSpPr>
            <p:cNvPr id="39952" name="AutoShape 10"/>
            <p:cNvSpPr>
              <a:spLocks noChangeArrowheads="1"/>
            </p:cNvSpPr>
            <p:nvPr/>
          </p:nvSpPr>
          <p:spPr bwMode="auto">
            <a:xfrm>
              <a:off x="672" y="1296"/>
              <a:ext cx="4415" cy="479"/>
            </a:xfrm>
            <a:prstGeom prst="roundRect">
              <a:avLst>
                <a:gd name="adj" fmla="val 208"/>
              </a:avLst>
            </a:prstGeom>
            <a:solidFill>
              <a:srgbClr val="FFFFFF"/>
            </a:solidFill>
            <a:ln w="9360">
              <a:solidFill>
                <a:srgbClr val="000000"/>
              </a:solidFill>
              <a:round/>
              <a:headEnd/>
              <a:tailEnd/>
            </a:ln>
          </p:spPr>
          <p:txBody>
            <a:bodyPr wrap="none" anchor="ctr"/>
            <a:lstStyle/>
            <a:p>
              <a:endParaRPr lang="en-US" altLang="en-US"/>
            </a:p>
          </p:txBody>
        </p:sp>
        <p:sp>
          <p:nvSpPr>
            <p:cNvPr id="39953" name="Text Box 11"/>
            <p:cNvSpPr txBox="1">
              <a:spLocks noChangeArrowheads="1"/>
            </p:cNvSpPr>
            <p:nvPr/>
          </p:nvSpPr>
          <p:spPr bwMode="auto">
            <a:xfrm>
              <a:off x="2604" y="1419"/>
              <a:ext cx="551" cy="23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North</a:t>
              </a:r>
            </a:p>
          </p:txBody>
        </p:sp>
      </p:grpSp>
      <p:grpSp>
        <p:nvGrpSpPr>
          <p:cNvPr id="39943" name="Group 12"/>
          <p:cNvGrpSpPr>
            <a:grpSpLocks/>
          </p:cNvGrpSpPr>
          <p:nvPr/>
        </p:nvGrpSpPr>
        <p:grpSpPr bwMode="auto">
          <a:xfrm>
            <a:off x="2590801" y="4953004"/>
            <a:ext cx="7008813" cy="760413"/>
            <a:chOff x="672" y="3120"/>
            <a:chExt cx="4415" cy="479"/>
          </a:xfrm>
        </p:grpSpPr>
        <p:sp>
          <p:nvSpPr>
            <p:cNvPr id="39950" name="AutoShape 13"/>
            <p:cNvSpPr>
              <a:spLocks noChangeArrowheads="1"/>
            </p:cNvSpPr>
            <p:nvPr/>
          </p:nvSpPr>
          <p:spPr bwMode="auto">
            <a:xfrm>
              <a:off x="672" y="3120"/>
              <a:ext cx="4415" cy="479"/>
            </a:xfrm>
            <a:prstGeom prst="roundRect">
              <a:avLst>
                <a:gd name="adj" fmla="val 208"/>
              </a:avLst>
            </a:prstGeom>
            <a:solidFill>
              <a:srgbClr val="FFFFFF"/>
            </a:solidFill>
            <a:ln w="9360">
              <a:solidFill>
                <a:srgbClr val="000000"/>
              </a:solidFill>
              <a:round/>
              <a:headEnd/>
              <a:tailEnd/>
            </a:ln>
          </p:spPr>
          <p:txBody>
            <a:bodyPr wrap="none" anchor="ctr"/>
            <a:lstStyle/>
            <a:p>
              <a:endParaRPr lang="en-US" altLang="en-US"/>
            </a:p>
          </p:txBody>
        </p:sp>
        <p:sp>
          <p:nvSpPr>
            <p:cNvPr id="39951" name="Text Box 14"/>
            <p:cNvSpPr txBox="1">
              <a:spLocks noChangeArrowheads="1"/>
            </p:cNvSpPr>
            <p:nvPr/>
          </p:nvSpPr>
          <p:spPr bwMode="auto">
            <a:xfrm>
              <a:off x="2604" y="3243"/>
              <a:ext cx="551" cy="23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South</a:t>
              </a:r>
            </a:p>
          </p:txBody>
        </p:sp>
      </p:grpSp>
      <p:grpSp>
        <p:nvGrpSpPr>
          <p:cNvPr id="39944" name="Group 15"/>
          <p:cNvGrpSpPr>
            <a:grpSpLocks/>
          </p:cNvGrpSpPr>
          <p:nvPr/>
        </p:nvGrpSpPr>
        <p:grpSpPr bwMode="auto">
          <a:xfrm>
            <a:off x="2590801" y="2819401"/>
            <a:ext cx="989013" cy="2132013"/>
            <a:chOff x="672" y="1776"/>
            <a:chExt cx="623" cy="1343"/>
          </a:xfrm>
        </p:grpSpPr>
        <p:sp>
          <p:nvSpPr>
            <p:cNvPr id="39948" name="AutoShape 16"/>
            <p:cNvSpPr>
              <a:spLocks noChangeArrowheads="1"/>
            </p:cNvSpPr>
            <p:nvPr/>
          </p:nvSpPr>
          <p:spPr bwMode="auto">
            <a:xfrm>
              <a:off x="672" y="1776"/>
              <a:ext cx="623" cy="1343"/>
            </a:xfrm>
            <a:prstGeom prst="roundRect">
              <a:avLst>
                <a:gd name="adj" fmla="val 157"/>
              </a:avLst>
            </a:prstGeom>
            <a:solidFill>
              <a:srgbClr val="FFFFFF"/>
            </a:solidFill>
            <a:ln w="9360">
              <a:solidFill>
                <a:srgbClr val="000000"/>
              </a:solidFill>
              <a:round/>
              <a:headEnd/>
              <a:tailEnd/>
            </a:ln>
          </p:spPr>
          <p:txBody>
            <a:bodyPr wrap="none" anchor="ctr"/>
            <a:lstStyle/>
            <a:p>
              <a:endParaRPr lang="en-US" altLang="en-US"/>
            </a:p>
          </p:txBody>
        </p:sp>
        <p:sp>
          <p:nvSpPr>
            <p:cNvPr id="39949" name="Text Box 17"/>
            <p:cNvSpPr txBox="1">
              <a:spLocks noChangeArrowheads="1"/>
            </p:cNvSpPr>
            <p:nvPr/>
          </p:nvSpPr>
          <p:spPr bwMode="auto">
            <a:xfrm>
              <a:off x="751" y="2331"/>
              <a:ext cx="465" cy="23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West</a:t>
              </a:r>
            </a:p>
          </p:txBody>
        </p:sp>
      </p:grpSp>
      <p:grpSp>
        <p:nvGrpSpPr>
          <p:cNvPr id="39945" name="Group 18"/>
          <p:cNvGrpSpPr>
            <a:grpSpLocks/>
          </p:cNvGrpSpPr>
          <p:nvPr/>
        </p:nvGrpSpPr>
        <p:grpSpPr bwMode="auto">
          <a:xfrm>
            <a:off x="8610601" y="2819401"/>
            <a:ext cx="989013" cy="2132013"/>
            <a:chOff x="4464" y="1776"/>
            <a:chExt cx="623" cy="1343"/>
          </a:xfrm>
        </p:grpSpPr>
        <p:sp>
          <p:nvSpPr>
            <p:cNvPr id="39946" name="AutoShape 19"/>
            <p:cNvSpPr>
              <a:spLocks noChangeArrowheads="1"/>
            </p:cNvSpPr>
            <p:nvPr/>
          </p:nvSpPr>
          <p:spPr bwMode="auto">
            <a:xfrm>
              <a:off x="4464" y="1776"/>
              <a:ext cx="623" cy="1343"/>
            </a:xfrm>
            <a:prstGeom prst="roundRect">
              <a:avLst>
                <a:gd name="adj" fmla="val 157"/>
              </a:avLst>
            </a:prstGeom>
            <a:solidFill>
              <a:srgbClr val="FFFFFF"/>
            </a:solidFill>
            <a:ln w="9360">
              <a:solidFill>
                <a:srgbClr val="000000"/>
              </a:solidFill>
              <a:round/>
              <a:headEnd/>
              <a:tailEnd/>
            </a:ln>
          </p:spPr>
          <p:txBody>
            <a:bodyPr wrap="none" anchor="ctr"/>
            <a:lstStyle/>
            <a:p>
              <a:endParaRPr lang="en-US" altLang="en-US"/>
            </a:p>
          </p:txBody>
        </p:sp>
        <p:sp>
          <p:nvSpPr>
            <p:cNvPr id="39947" name="Text Box 20"/>
            <p:cNvSpPr txBox="1">
              <a:spLocks noChangeArrowheads="1"/>
            </p:cNvSpPr>
            <p:nvPr/>
          </p:nvSpPr>
          <p:spPr bwMode="auto">
            <a:xfrm>
              <a:off x="4543" y="2331"/>
              <a:ext cx="465" cy="233"/>
            </a:xfrm>
            <a:prstGeom prst="rect">
              <a:avLst/>
            </a:prstGeom>
            <a:noFill/>
            <a:ln w="9525">
              <a:noFill/>
              <a:miter lim="800000"/>
              <a:headEnd/>
              <a:tailEnd/>
            </a:ln>
          </p:spPr>
          <p:txBody>
            <a:bodyPr wrap="none" lIns="92160" tIns="46080" rIns="92160" bIns="46080" anchor="ctr">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Courier New" pitchFamily="49" charset="0"/>
                </a:rPr>
                <a:t>East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Grid Layout</a:t>
            </a:r>
          </a:p>
        </p:txBody>
      </p:sp>
      <p:sp>
        <p:nvSpPr>
          <p:cNvPr id="41987"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41988" name="Group 3"/>
          <p:cNvGrpSpPr>
            <a:grpSpLocks/>
          </p:cNvGrpSpPr>
          <p:nvPr/>
        </p:nvGrpSpPr>
        <p:grpSpPr bwMode="auto">
          <a:xfrm>
            <a:off x="1827214" y="1295400"/>
            <a:ext cx="8474075" cy="4535488"/>
            <a:chOff x="191" y="816"/>
            <a:chExt cx="5338" cy="2857"/>
          </a:xfrm>
        </p:grpSpPr>
        <p:sp>
          <p:nvSpPr>
            <p:cNvPr id="41989" name="AutoShape 4"/>
            <p:cNvSpPr>
              <a:spLocks noChangeArrowheads="1"/>
            </p:cNvSpPr>
            <p:nvPr/>
          </p:nvSpPr>
          <p:spPr bwMode="auto">
            <a:xfrm>
              <a:off x="191" y="816"/>
              <a:ext cx="5338" cy="2735"/>
            </a:xfrm>
            <a:prstGeom prst="roundRect">
              <a:avLst>
                <a:gd name="adj" fmla="val 32"/>
              </a:avLst>
            </a:prstGeom>
            <a:noFill/>
            <a:ln w="9525">
              <a:noFill/>
              <a:round/>
              <a:headEnd/>
              <a:tailEnd/>
            </a:ln>
          </p:spPr>
          <p:txBody>
            <a:bodyPr wrap="none" anchor="ctr"/>
            <a:lstStyle/>
            <a:p>
              <a:endParaRPr lang="en-US" altLang="en-US"/>
            </a:p>
          </p:txBody>
        </p:sp>
        <p:sp>
          <p:nvSpPr>
            <p:cNvPr id="41990" name="Text Box 5"/>
            <p:cNvSpPr txBox="1">
              <a:spLocks noChangeArrowheads="1"/>
            </p:cNvSpPr>
            <p:nvPr/>
          </p:nvSpPr>
          <p:spPr bwMode="auto">
            <a:xfrm>
              <a:off x="191" y="816"/>
              <a:ext cx="5338" cy="2857"/>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GridLayout class divides the region into a grid of equally sized rows and columns.  </a:t>
              </a:r>
            </a:p>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Components are added left-to-right, top-to-bottom.</a:t>
              </a:r>
            </a:p>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number of rows and columns is specified in the constructor for the LayoutManager.</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Panel aPanel = new Panel();</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GridLayout theLayout = new GridLayout(2,2);</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aPanel.setLayout(theLayout);</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Button("Ok"));</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Button("Add"));</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Button("Delete"));</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aPanel.add(new Button("Cancel"));</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Arial" pitchFamily="34" charset="0"/>
              </a:rPr>
              <a:t>What if I don’</a:t>
            </a:r>
            <a:r>
              <a:rPr lang="en-GB" altLang="en-US" sz="2800" b="1" dirty="0">
                <a:latin typeface="StarBats" charset="0"/>
              </a:rPr>
              <a:t>t w</a:t>
            </a:r>
            <a:r>
              <a:rPr lang="en-GB" altLang="en-US" sz="2800" b="1" dirty="0">
                <a:latin typeface="Arial" pitchFamily="34" charset="0"/>
              </a:rPr>
              <a:t>ant a </a:t>
            </a:r>
            <a:r>
              <a:rPr lang="en-GB" altLang="en-US" sz="2800" b="1" dirty="0" err="1">
                <a:latin typeface="Arial" pitchFamily="34" charset="0"/>
              </a:rPr>
              <a:t>LayoutManager</a:t>
            </a:r>
            <a:r>
              <a:rPr lang="en-GB" altLang="en-US" sz="2800" b="1" dirty="0">
                <a:latin typeface="Arial" pitchFamily="34" charset="0"/>
              </a:rPr>
              <a:t>?</a:t>
            </a:r>
          </a:p>
        </p:txBody>
      </p:sp>
      <p:sp>
        <p:nvSpPr>
          <p:cNvPr id="44035"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44036" name="Text Box 3"/>
          <p:cNvSpPr txBox="1">
            <a:spLocks noChangeArrowheads="1"/>
          </p:cNvSpPr>
          <p:nvPr/>
        </p:nvSpPr>
        <p:spPr bwMode="auto">
          <a:xfrm>
            <a:off x="9220201" y="6400801"/>
            <a:ext cx="1446213" cy="277813"/>
          </a:xfrm>
          <a:prstGeom prst="rect">
            <a:avLst/>
          </a:prstGeom>
          <a:noFill/>
          <a:ln w="9525">
            <a:noFill/>
            <a:miter lim="800000"/>
            <a:headEnd/>
            <a:tailEnd/>
          </a:ln>
        </p:spPr>
        <p:txBody>
          <a:bodyPr lIns="92160" tIns="46080" rIns="92160" bIns="46080">
            <a:spAutoFit/>
          </a:bodyPr>
          <a:lstStyle/>
          <a:p>
            <a:pPr>
              <a:spcBef>
                <a:spcPts val="7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a:latin typeface="Arial" pitchFamily="34" charset="0"/>
              </a:rPr>
              <a:t>Ch. VIII - </a:t>
            </a:r>
            <a:fld id="{C87A2124-E697-46F1-8E24-320514A7B4E3}" type="slidenum">
              <a:rPr lang="en-GB" altLang="en-US" sz="1200">
                <a:latin typeface="Arial" pitchFamily="34" charset="0"/>
              </a:rPr>
              <a:pPr>
                <a:spcBef>
                  <a:spcPts val="7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GB" altLang="en-US" sz="1200">
              <a:latin typeface="Arial" pitchFamily="34" charset="0"/>
            </a:endParaRPr>
          </a:p>
        </p:txBody>
      </p:sp>
      <p:grpSp>
        <p:nvGrpSpPr>
          <p:cNvPr id="44037" name="Group 4"/>
          <p:cNvGrpSpPr>
            <a:grpSpLocks/>
          </p:cNvGrpSpPr>
          <p:nvPr/>
        </p:nvGrpSpPr>
        <p:grpSpPr bwMode="auto">
          <a:xfrm>
            <a:off x="1827213" y="1295401"/>
            <a:ext cx="8382000" cy="4341813"/>
            <a:chOff x="191" y="816"/>
            <a:chExt cx="5280" cy="2735"/>
          </a:xfrm>
        </p:grpSpPr>
        <p:sp>
          <p:nvSpPr>
            <p:cNvPr id="44038" name="AutoShape 5"/>
            <p:cNvSpPr>
              <a:spLocks noChangeArrowheads="1"/>
            </p:cNvSpPr>
            <p:nvPr/>
          </p:nvSpPr>
          <p:spPr bwMode="auto">
            <a:xfrm>
              <a:off x="191" y="816"/>
              <a:ext cx="5280" cy="2735"/>
            </a:xfrm>
            <a:prstGeom prst="roundRect">
              <a:avLst>
                <a:gd name="adj" fmla="val 32"/>
              </a:avLst>
            </a:prstGeom>
            <a:noFill/>
            <a:ln w="9525">
              <a:noFill/>
              <a:round/>
              <a:headEnd/>
              <a:tailEnd/>
            </a:ln>
          </p:spPr>
          <p:txBody>
            <a:bodyPr wrap="none" anchor="ctr"/>
            <a:lstStyle/>
            <a:p>
              <a:endParaRPr lang="en-US" altLang="en-US"/>
            </a:p>
          </p:txBody>
        </p:sp>
        <p:sp>
          <p:nvSpPr>
            <p:cNvPr id="44039" name="Text Box 6"/>
            <p:cNvSpPr txBox="1">
              <a:spLocks noChangeArrowheads="1"/>
            </p:cNvSpPr>
            <p:nvPr/>
          </p:nvSpPr>
          <p:spPr bwMode="auto">
            <a:xfrm>
              <a:off x="191" y="816"/>
              <a:ext cx="5280" cy="1442"/>
            </a:xfrm>
            <a:prstGeom prst="rect">
              <a:avLst/>
            </a:prstGeom>
            <a:noFill/>
            <a:ln w="9525">
              <a:noFill/>
              <a:miter lim="800000"/>
              <a:headEnd/>
              <a:tailEnd/>
            </a:ln>
          </p:spPr>
          <p:txBody>
            <a:bodyPr lIns="92160" tIns="46080" rIns="92160" bIns="46080">
              <a:spAutoFit/>
            </a:bodyPr>
            <a:lstStyle/>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LayoutManagers have proved to be difficult and frustrating to deal with.  </a:t>
              </a:r>
            </a:p>
            <a:p>
              <a:pPr marL="215900" indent="-215900">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LayoutManager can be removed from a Container by invoking its setLayout method with a null parameter.</a:t>
              </a:r>
            </a:p>
            <a:p>
              <a:pPr marL="215900" indent="-215900">
                <a:spcBef>
                  <a:spcPts val="413"/>
                </a:spcBef>
                <a:buClr>
                  <a:srgbClr val="000000"/>
                </a:buClr>
                <a:buSzPct val="59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Helvetica" charset="0"/>
              </a:endParaRP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Panel aPanel = new Panel();</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aPanel.setLayout(null);</a:t>
              </a:r>
            </a:p>
            <a:p>
              <a:pPr marL="215900" indent="-215900">
                <a:spcBef>
                  <a:spcPts val="413"/>
                </a:spcBef>
                <a:buClr>
                  <a:srgbClr val="000000"/>
                </a:buClr>
                <a:buSzPct val="10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Courier New" pitchFamily="49" charset="0"/>
                </a:rPr>
                <a:t>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Graphics</a:t>
            </a:r>
          </a:p>
        </p:txBody>
      </p:sp>
      <p:sp>
        <p:nvSpPr>
          <p:cNvPr id="46083" name="Line 2"/>
          <p:cNvSpPr>
            <a:spLocks noChangeShapeType="1"/>
          </p:cNvSpPr>
          <p:nvPr/>
        </p:nvSpPr>
        <p:spPr bwMode="auto">
          <a:xfrm>
            <a:off x="1674813" y="914400"/>
            <a:ext cx="8839200" cy="1588"/>
          </a:xfrm>
          <a:prstGeom prst="line">
            <a:avLst/>
          </a:prstGeom>
          <a:noFill/>
          <a:ln w="76320">
            <a:solidFill>
              <a:srgbClr val="000000"/>
            </a:solidFill>
            <a:round/>
            <a:headEnd/>
            <a:tailEnd/>
          </a:ln>
        </p:spPr>
        <p:txBody>
          <a:bodyPr/>
          <a:lstStyle/>
          <a:p>
            <a:endParaRPr lang="en-US"/>
          </a:p>
        </p:txBody>
      </p:sp>
      <p:grpSp>
        <p:nvGrpSpPr>
          <p:cNvPr id="46084" name="Group 3"/>
          <p:cNvGrpSpPr>
            <a:grpSpLocks/>
          </p:cNvGrpSpPr>
          <p:nvPr/>
        </p:nvGrpSpPr>
        <p:grpSpPr bwMode="auto">
          <a:xfrm>
            <a:off x="1852613" y="1085850"/>
            <a:ext cx="8380412" cy="4516438"/>
            <a:chOff x="207" y="684"/>
            <a:chExt cx="5279" cy="2845"/>
          </a:xfrm>
        </p:grpSpPr>
        <p:sp>
          <p:nvSpPr>
            <p:cNvPr id="46086" name="AutoShape 4"/>
            <p:cNvSpPr>
              <a:spLocks noChangeArrowheads="1"/>
            </p:cNvSpPr>
            <p:nvPr/>
          </p:nvSpPr>
          <p:spPr bwMode="auto">
            <a:xfrm>
              <a:off x="207" y="684"/>
              <a:ext cx="5279" cy="2831"/>
            </a:xfrm>
            <a:prstGeom prst="roundRect">
              <a:avLst>
                <a:gd name="adj" fmla="val 32"/>
              </a:avLst>
            </a:prstGeom>
            <a:noFill/>
            <a:ln w="9525">
              <a:noFill/>
              <a:round/>
              <a:headEnd/>
              <a:tailEnd/>
            </a:ln>
          </p:spPr>
          <p:txBody>
            <a:bodyPr wrap="none" anchor="ctr"/>
            <a:lstStyle/>
            <a:p>
              <a:endParaRPr lang="en-US" altLang="en-US"/>
            </a:p>
          </p:txBody>
        </p:sp>
        <p:sp>
          <p:nvSpPr>
            <p:cNvPr id="46087" name="Text Box 5"/>
            <p:cNvSpPr txBox="1">
              <a:spLocks noChangeArrowheads="1"/>
            </p:cNvSpPr>
            <p:nvPr/>
          </p:nvSpPr>
          <p:spPr bwMode="auto">
            <a:xfrm>
              <a:off x="207" y="684"/>
              <a:ext cx="5279" cy="2845"/>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It is possible to draw lines and various shapes within a Panel under the AWT.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Each Component contains a Graphics object which defines a Graphics Context which can be obtained by a call to getGraphics().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Common methods used in Graphics include: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drawLine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drawOval</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drawPolygon</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drawPolyLine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drawRoundRect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drawString</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draw3DRect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fill3DRect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Arial" pitchFamily="34" charset="0"/>
                </a:rPr>
                <a:t>fillArc</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a:latin typeface="Arial" pitchFamily="34" charset="0"/>
              </a:endParaRPr>
            </a:p>
          </p:txBody>
        </p:sp>
      </p:grpSp>
      <p:sp>
        <p:nvSpPr>
          <p:cNvPr id="46085" name="Text Box 6"/>
          <p:cNvSpPr txBox="1">
            <a:spLocks noChangeArrowheads="1"/>
          </p:cNvSpPr>
          <p:nvPr/>
        </p:nvSpPr>
        <p:spPr bwMode="auto">
          <a:xfrm>
            <a:off x="5757863" y="3482976"/>
            <a:ext cx="3960812" cy="2563813"/>
          </a:xfrm>
          <a:prstGeom prst="rect">
            <a:avLst/>
          </a:prstGeom>
          <a:noFill/>
          <a:ln w="9525">
            <a:noFill/>
            <a:miter lim="800000"/>
            <a:headEnd/>
            <a:tailEnd/>
          </a:ln>
        </p:spPr>
        <p:txBody>
          <a:bodyPr lIns="92160" tIns="46080" rIns="92160" bIns="46080">
            <a:spAutoFit/>
          </a:bodyPr>
          <a:lstStyle/>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fillOval</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fillPolygon</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fillRect</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fillRoundRect</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setColor</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setFont</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setPaintMode</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err="1">
                <a:latin typeface="Arial" pitchFamily="34" charset="0"/>
              </a:rPr>
              <a:t>drawImage</a:t>
            </a:r>
            <a:endParaRPr lang="en-GB" altLang="en-US" dirty="0">
              <a:latin typeface="Arial" pitchFamily="34" charset="0"/>
            </a:endParaRPr>
          </a:p>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332-C32B-B62A-8065-06B9681DA0EA}"/>
              </a:ext>
            </a:extLst>
          </p:cNvPr>
          <p:cNvSpPr>
            <a:spLocks noGrp="1"/>
          </p:cNvSpPr>
          <p:nvPr>
            <p:ph type="title"/>
          </p:nvPr>
        </p:nvSpPr>
        <p:spPr>
          <a:xfrm>
            <a:off x="1097280" y="286604"/>
            <a:ext cx="10058400" cy="1040752"/>
          </a:xfrm>
        </p:spPr>
        <p:txBody>
          <a:bodyPr/>
          <a:lstStyle/>
          <a:p>
            <a:r>
              <a:rPr lang="en-IN" b="1" dirty="0">
                <a:solidFill>
                  <a:schemeClr val="tx1"/>
                </a:solidFill>
              </a:rPr>
              <a:t>Event handling in Java</a:t>
            </a:r>
          </a:p>
        </p:txBody>
      </p:sp>
      <p:sp>
        <p:nvSpPr>
          <p:cNvPr id="3" name="Content Placeholder 2">
            <a:extLst>
              <a:ext uri="{FF2B5EF4-FFF2-40B4-BE49-F238E27FC236}">
                <a16:creationId xmlns:a16="http://schemas.microsoft.com/office/drawing/2014/main" id="{9F2B67B8-6563-9558-7593-0A4DF0503FDB}"/>
              </a:ext>
            </a:extLst>
          </p:cNvPr>
          <p:cNvSpPr>
            <a:spLocks noGrp="1"/>
          </p:cNvSpPr>
          <p:nvPr>
            <p:ph idx="1"/>
          </p:nvPr>
        </p:nvSpPr>
        <p:spPr/>
        <p:txBody>
          <a:bodyPr>
            <a:normAutofit/>
          </a:bodyPr>
          <a:lstStyle/>
          <a:p>
            <a:r>
              <a:rPr lang="en-US" sz="2800" dirty="0">
                <a:solidFill>
                  <a:schemeClr val="tx1"/>
                </a:solidFill>
              </a:rPr>
              <a:t>An event is when the state of an object changes. As an illustration, click a button or drag the mouse. Numerous event classes and Listener interfaces are available in the </a:t>
            </a:r>
            <a:r>
              <a:rPr lang="en-US" sz="2800" dirty="0" err="1">
                <a:solidFill>
                  <a:schemeClr val="tx1"/>
                </a:solidFill>
              </a:rPr>
              <a:t>java.awt.event</a:t>
            </a:r>
            <a:r>
              <a:rPr lang="en-US" sz="2800" dirty="0">
                <a:solidFill>
                  <a:schemeClr val="tx1"/>
                </a:solidFill>
              </a:rPr>
              <a:t> package for handling events.</a:t>
            </a:r>
            <a:endParaRPr lang="en-IN" sz="2800" dirty="0">
              <a:solidFill>
                <a:schemeClr val="tx1"/>
              </a:solidFill>
            </a:endParaRPr>
          </a:p>
        </p:txBody>
      </p:sp>
    </p:spTree>
    <p:extLst>
      <p:ext uri="{BB962C8B-B14F-4D97-AF65-F5344CB8AC3E}">
        <p14:creationId xmlns:p14="http://schemas.microsoft.com/office/powerpoint/2010/main" val="2902529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332-C32B-B62A-8065-06B9681DA0EA}"/>
              </a:ext>
            </a:extLst>
          </p:cNvPr>
          <p:cNvSpPr>
            <a:spLocks noGrp="1"/>
          </p:cNvSpPr>
          <p:nvPr>
            <p:ph type="title"/>
          </p:nvPr>
        </p:nvSpPr>
        <p:spPr>
          <a:xfrm>
            <a:off x="1097280" y="286604"/>
            <a:ext cx="10058400" cy="1040752"/>
          </a:xfrm>
        </p:spPr>
        <p:txBody>
          <a:bodyPr/>
          <a:lstStyle/>
          <a:p>
            <a:r>
              <a:rPr lang="en-IN" b="1" dirty="0">
                <a:solidFill>
                  <a:schemeClr val="tx1"/>
                </a:solidFill>
              </a:rPr>
              <a:t>Event handling in Java</a:t>
            </a:r>
          </a:p>
        </p:txBody>
      </p:sp>
      <p:sp>
        <p:nvSpPr>
          <p:cNvPr id="3" name="Content Placeholder 2">
            <a:extLst>
              <a:ext uri="{FF2B5EF4-FFF2-40B4-BE49-F238E27FC236}">
                <a16:creationId xmlns:a16="http://schemas.microsoft.com/office/drawing/2014/main" id="{9F2B67B8-6563-9558-7593-0A4DF0503FDB}"/>
              </a:ext>
            </a:extLst>
          </p:cNvPr>
          <p:cNvSpPr>
            <a:spLocks noGrp="1"/>
          </p:cNvSpPr>
          <p:nvPr>
            <p:ph idx="1"/>
          </p:nvPr>
        </p:nvSpPr>
        <p:spPr/>
        <p:txBody>
          <a:bodyPr>
            <a:normAutofit lnSpcReduction="10000"/>
          </a:bodyPr>
          <a:lstStyle/>
          <a:p>
            <a:pPr>
              <a:buFont typeface="Wingdings" panose="05000000000000000000" pitchFamily="2" charset="2"/>
              <a:buChar char="§"/>
            </a:pPr>
            <a:r>
              <a:rPr lang="en-US" sz="2400" dirty="0">
                <a:solidFill>
                  <a:schemeClr val="tx1"/>
                </a:solidFill>
              </a:rPr>
              <a:t>The interfaces in charge of handling events are represented by event listeners.</a:t>
            </a:r>
          </a:p>
          <a:p>
            <a:pPr>
              <a:buFont typeface="Wingdings" panose="05000000000000000000" pitchFamily="2" charset="2"/>
              <a:buChar char="§"/>
            </a:pPr>
            <a:r>
              <a:rPr lang="en-US" sz="2400" dirty="0">
                <a:solidFill>
                  <a:schemeClr val="tx1"/>
                </a:solidFill>
              </a:rPr>
              <a:t> Java has several event listener classes.</a:t>
            </a:r>
          </a:p>
          <a:p>
            <a:pPr>
              <a:buFont typeface="Wingdings" panose="05000000000000000000" pitchFamily="2" charset="2"/>
              <a:buChar char="§"/>
            </a:pPr>
            <a:r>
              <a:rPr lang="en-US" sz="2400" dirty="0">
                <a:solidFill>
                  <a:schemeClr val="tx1"/>
                </a:solidFill>
              </a:rPr>
              <a:t> Each method of an event listener takes a single object parameter that is a subclass of the class </a:t>
            </a:r>
            <a:r>
              <a:rPr lang="en-US" sz="2400" dirty="0" err="1">
                <a:solidFill>
                  <a:schemeClr val="tx1"/>
                </a:solidFill>
              </a:rPr>
              <a:t>EventObject</a:t>
            </a:r>
            <a:r>
              <a:rPr lang="en-US" sz="2400" dirty="0">
                <a:solidFill>
                  <a:schemeClr val="tx1"/>
                </a:solidFill>
              </a:rPr>
              <a:t>. </a:t>
            </a:r>
          </a:p>
          <a:p>
            <a:pPr>
              <a:buFont typeface="Wingdings" panose="05000000000000000000" pitchFamily="2" charset="2"/>
              <a:buChar char="§"/>
            </a:pPr>
            <a:r>
              <a:rPr lang="en-US" sz="2400" dirty="0">
                <a:solidFill>
                  <a:schemeClr val="tx1"/>
                </a:solidFill>
              </a:rPr>
              <a:t>For instance, methods that listen for mouse events will accept instances of </a:t>
            </a:r>
            <a:r>
              <a:rPr lang="en-US" sz="2400" dirty="0" err="1">
                <a:solidFill>
                  <a:schemeClr val="tx1"/>
                </a:solidFill>
              </a:rPr>
              <a:t>MouseEvent</a:t>
            </a:r>
            <a:r>
              <a:rPr lang="en-US" sz="2400" dirty="0">
                <a:solidFill>
                  <a:schemeClr val="tx1"/>
                </a:solidFill>
              </a:rPr>
              <a:t>, which is a descendant of </a:t>
            </a:r>
            <a:r>
              <a:rPr lang="en-US" sz="2400" dirty="0" err="1">
                <a:solidFill>
                  <a:schemeClr val="tx1"/>
                </a:solidFill>
              </a:rPr>
              <a:t>EventObject</a:t>
            </a:r>
            <a:r>
              <a:rPr lang="en-US" sz="2400" dirty="0">
                <a:solidFill>
                  <a:schemeClr val="tx1"/>
                </a:solidFill>
              </a:rPr>
              <a:t>.</a:t>
            </a:r>
          </a:p>
          <a:p>
            <a:pPr marL="0" indent="0">
              <a:buNone/>
            </a:pPr>
            <a:endParaRPr lang="en-US" sz="2400" dirty="0">
              <a:solidFill>
                <a:schemeClr val="tx1"/>
              </a:solidFill>
            </a:endParaRPr>
          </a:p>
          <a:p>
            <a:pPr>
              <a:buFont typeface="Wingdings" panose="05000000000000000000" pitchFamily="2" charset="2"/>
              <a:buChar char="§"/>
            </a:pPr>
            <a:r>
              <a:rPr lang="en-US" sz="2400" dirty="0">
                <a:solidFill>
                  <a:schemeClr val="tx1"/>
                </a:solidFill>
              </a:rPr>
              <a:t>Following is the declaration for </a:t>
            </a:r>
            <a:r>
              <a:rPr lang="en-US" sz="2400" dirty="0" err="1">
                <a:solidFill>
                  <a:schemeClr val="tx1"/>
                </a:solidFill>
              </a:rPr>
              <a:t>java.util.EventListener</a:t>
            </a:r>
            <a:r>
              <a:rPr lang="en-US" sz="2400" dirty="0">
                <a:solidFill>
                  <a:schemeClr val="tx1"/>
                </a:solidFill>
              </a:rPr>
              <a:t> interface:</a:t>
            </a:r>
          </a:p>
          <a:p>
            <a:pPr marL="0" indent="0">
              <a:buNone/>
            </a:pPr>
            <a:r>
              <a:rPr lang="en-US" sz="2400" dirty="0">
                <a:solidFill>
                  <a:schemeClr val="tx1"/>
                </a:solidFill>
              </a:rPr>
              <a:t>                   public interface </a:t>
            </a:r>
            <a:r>
              <a:rPr lang="en-US" sz="2400" dirty="0" err="1">
                <a:solidFill>
                  <a:schemeClr val="tx1"/>
                </a:solidFill>
              </a:rPr>
              <a:t>EventListener</a:t>
            </a:r>
            <a:endParaRPr lang="en-IN" sz="2400" dirty="0">
              <a:solidFill>
                <a:schemeClr val="tx1"/>
              </a:solidFill>
            </a:endParaRPr>
          </a:p>
        </p:txBody>
      </p:sp>
    </p:spTree>
    <p:extLst>
      <p:ext uri="{BB962C8B-B14F-4D97-AF65-F5344CB8AC3E}">
        <p14:creationId xmlns:p14="http://schemas.microsoft.com/office/powerpoint/2010/main" val="2151337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EFB7D0-C82F-F133-AA8D-D4D43F877AFB}"/>
              </a:ext>
            </a:extLst>
          </p:cNvPr>
          <p:cNvSpPr>
            <a:spLocks noGrp="1"/>
          </p:cNvSpPr>
          <p:nvPr>
            <p:ph type="title"/>
          </p:nvPr>
        </p:nvSpPr>
        <p:spPr>
          <a:xfrm>
            <a:off x="492370" y="516835"/>
            <a:ext cx="3084844" cy="5772840"/>
          </a:xfrm>
        </p:spPr>
        <p:txBody>
          <a:bodyPr anchor="ctr">
            <a:normAutofit/>
          </a:bodyPr>
          <a:lstStyle/>
          <a:p>
            <a:r>
              <a:rPr lang="en-US" sz="4000" b="1">
                <a:solidFill>
                  <a:srgbClr val="FFFFFF"/>
                </a:solidFill>
              </a:rPr>
              <a:t>Event Classes and Listener Interfaces</a:t>
            </a:r>
            <a:endParaRPr lang="en-IN" sz="4000" b="1">
              <a:solidFill>
                <a:srgbClr val="FFFFFF"/>
              </a:solidFill>
            </a:endParaRPr>
          </a:p>
        </p:txBody>
      </p:sp>
      <p:sp>
        <p:nvSpPr>
          <p:cNvPr id="25"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3A82153F-2FA8-EA93-DDFC-7C9BC88816DE}"/>
              </a:ext>
            </a:extLst>
          </p:cNvPr>
          <p:cNvGraphicFramePr>
            <a:graphicFrameLocks noGrp="1"/>
          </p:cNvGraphicFramePr>
          <p:nvPr>
            <p:ph idx="1"/>
            <p:extLst>
              <p:ext uri="{D42A27DB-BD31-4B8C-83A1-F6EECF244321}">
                <p14:modId xmlns:p14="http://schemas.microsoft.com/office/powerpoint/2010/main" val="662811352"/>
              </p:ext>
            </p:extLst>
          </p:nvPr>
        </p:nvGraphicFramePr>
        <p:xfrm>
          <a:off x="4630945" y="412955"/>
          <a:ext cx="7192247" cy="6238560"/>
        </p:xfrm>
        <a:graphic>
          <a:graphicData uri="http://schemas.openxmlformats.org/drawingml/2006/table">
            <a:tbl>
              <a:tblPr>
                <a:solidFill>
                  <a:schemeClr val="tx1">
                    <a:lumMod val="75000"/>
                    <a:lumOff val="25000"/>
                  </a:schemeClr>
                </a:solidFill>
              </a:tblPr>
              <a:tblGrid>
                <a:gridCol w="2672531">
                  <a:extLst>
                    <a:ext uri="{9D8B030D-6E8A-4147-A177-3AD203B41FA5}">
                      <a16:colId xmlns:a16="http://schemas.microsoft.com/office/drawing/2014/main" val="705659668"/>
                    </a:ext>
                  </a:extLst>
                </a:gridCol>
                <a:gridCol w="4519716">
                  <a:extLst>
                    <a:ext uri="{9D8B030D-6E8A-4147-A177-3AD203B41FA5}">
                      <a16:colId xmlns:a16="http://schemas.microsoft.com/office/drawing/2014/main" val="3818058218"/>
                    </a:ext>
                  </a:extLst>
                </a:gridCol>
              </a:tblGrid>
              <a:tr h="519880">
                <a:tc>
                  <a:txBody>
                    <a:bodyPr/>
                    <a:lstStyle/>
                    <a:p>
                      <a:pPr algn="ctr"/>
                      <a:r>
                        <a:rPr lang="en-IN" sz="2000" b="1" cap="none" spc="0" dirty="0">
                          <a:solidFill>
                            <a:schemeClr val="bg1"/>
                          </a:solidFill>
                        </a:rPr>
                        <a:t>Event Classes</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b="1" cap="none" spc="0" dirty="0">
                          <a:solidFill>
                            <a:schemeClr val="bg1"/>
                          </a:solidFill>
                        </a:rPr>
                        <a:t>Listener Interfaces</a:t>
                      </a: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17918098"/>
                  </a:ext>
                </a:extLst>
              </a:tr>
              <a:tr h="519880">
                <a:tc>
                  <a:txBody>
                    <a:bodyPr/>
                    <a:lstStyle/>
                    <a:p>
                      <a:pPr algn="ctr"/>
                      <a:r>
                        <a:rPr lang="en-IN" sz="2000" cap="none" spc="0">
                          <a:solidFill>
                            <a:schemeClr val="bg1"/>
                          </a:solidFill>
                        </a:rPr>
                        <a:t>ActionEvent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a:solidFill>
                            <a:schemeClr val="bg1"/>
                          </a:solidFill>
                        </a:rPr>
                        <a:t>ActionListener</a:t>
                      </a: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73088909"/>
                  </a:ext>
                </a:extLst>
              </a:tr>
              <a:tr h="519880">
                <a:tc>
                  <a:txBody>
                    <a:bodyPr/>
                    <a:lstStyle/>
                    <a:p>
                      <a:pPr algn="ctr"/>
                      <a:r>
                        <a:rPr lang="en-IN" sz="2000" cap="none" spc="0">
                          <a:solidFill>
                            <a:schemeClr val="bg1"/>
                          </a:solidFill>
                        </a:rPr>
                        <a:t>MouseEvent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MouseListener</a:t>
                      </a:r>
                      <a:r>
                        <a:rPr lang="en-IN" sz="2000" cap="none" spc="0" dirty="0">
                          <a:solidFill>
                            <a:schemeClr val="bg1"/>
                          </a:solidFill>
                        </a:rPr>
                        <a:t> and </a:t>
                      </a:r>
                      <a:r>
                        <a:rPr lang="en-IN" sz="2000" cap="none" spc="0" dirty="0" err="1">
                          <a:solidFill>
                            <a:schemeClr val="bg1"/>
                          </a:solidFill>
                        </a:rPr>
                        <a:t>MouseMotionListener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997225765"/>
                  </a:ext>
                </a:extLst>
              </a:tr>
              <a:tr h="519880">
                <a:tc>
                  <a:txBody>
                    <a:bodyPr/>
                    <a:lstStyle/>
                    <a:p>
                      <a:pPr algn="ctr"/>
                      <a:r>
                        <a:rPr lang="en-IN" sz="2000" cap="none" spc="0">
                          <a:solidFill>
                            <a:schemeClr val="bg1"/>
                          </a:solidFill>
                        </a:rPr>
                        <a:t>MouseWheelEvent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MouseWheelListener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49974171"/>
                  </a:ext>
                </a:extLst>
              </a:tr>
              <a:tr h="519880">
                <a:tc>
                  <a:txBody>
                    <a:bodyPr/>
                    <a:lstStyle/>
                    <a:p>
                      <a:pPr algn="ctr"/>
                      <a:r>
                        <a:rPr lang="en-IN" sz="2000" cap="none" spc="0">
                          <a:solidFill>
                            <a:schemeClr val="bg1"/>
                          </a:solidFill>
                        </a:rPr>
                        <a:t>KeyEvent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KeyListener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1638612"/>
                  </a:ext>
                </a:extLst>
              </a:tr>
              <a:tr h="519880">
                <a:tc>
                  <a:txBody>
                    <a:bodyPr/>
                    <a:lstStyle/>
                    <a:p>
                      <a:pPr algn="ctr"/>
                      <a:r>
                        <a:rPr lang="en-IN" sz="2000" cap="none" spc="0">
                          <a:solidFill>
                            <a:schemeClr val="bg1"/>
                          </a:solidFill>
                        </a:rPr>
                        <a:t>ItemEvent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ItemListener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237461513"/>
                  </a:ext>
                </a:extLst>
              </a:tr>
              <a:tr h="519880">
                <a:tc>
                  <a:txBody>
                    <a:bodyPr/>
                    <a:lstStyle/>
                    <a:p>
                      <a:pPr algn="ctr"/>
                      <a:r>
                        <a:rPr lang="en-IN" sz="2000" cap="none" spc="0">
                          <a:solidFill>
                            <a:schemeClr val="bg1"/>
                          </a:solidFill>
                        </a:rPr>
                        <a:t>TextEvent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TextListener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276805749"/>
                  </a:ext>
                </a:extLst>
              </a:tr>
              <a:tr h="519880">
                <a:tc>
                  <a:txBody>
                    <a:bodyPr/>
                    <a:lstStyle/>
                    <a:p>
                      <a:pPr algn="ctr"/>
                      <a:r>
                        <a:rPr lang="en-IN" sz="2000" cap="none" spc="0">
                          <a:solidFill>
                            <a:schemeClr val="bg1"/>
                          </a:solidFill>
                        </a:rPr>
                        <a:t>AdjustmentEvent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AdjustmentListener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839932260"/>
                  </a:ext>
                </a:extLst>
              </a:tr>
              <a:tr h="519880">
                <a:tc>
                  <a:txBody>
                    <a:bodyPr/>
                    <a:lstStyle/>
                    <a:p>
                      <a:pPr algn="ctr"/>
                      <a:r>
                        <a:rPr lang="en-IN" sz="2000" cap="none" spc="0">
                          <a:solidFill>
                            <a:schemeClr val="bg1"/>
                          </a:solidFill>
                        </a:rPr>
                        <a:t>WindowEvent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WindowListener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641387093"/>
                  </a:ext>
                </a:extLst>
              </a:tr>
              <a:tr h="519880">
                <a:tc>
                  <a:txBody>
                    <a:bodyPr/>
                    <a:lstStyle/>
                    <a:p>
                      <a:pPr algn="ctr"/>
                      <a:r>
                        <a:rPr lang="en-IN" sz="2000" cap="none" spc="0">
                          <a:solidFill>
                            <a:schemeClr val="bg1"/>
                          </a:solidFill>
                        </a:rPr>
                        <a:t>ComponentEvent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ComponentListener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852298080"/>
                  </a:ext>
                </a:extLst>
              </a:tr>
              <a:tr h="519880">
                <a:tc>
                  <a:txBody>
                    <a:bodyPr/>
                    <a:lstStyle/>
                    <a:p>
                      <a:pPr algn="ctr"/>
                      <a:r>
                        <a:rPr lang="en-IN" sz="2000" cap="none" spc="0">
                          <a:solidFill>
                            <a:schemeClr val="bg1"/>
                          </a:solidFill>
                        </a:rPr>
                        <a:t>ContainerEvent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a:r>
                        <a:rPr lang="en-IN" sz="2000" cap="none" spc="0" dirty="0" err="1">
                          <a:solidFill>
                            <a:schemeClr val="bg1"/>
                          </a:solidFill>
                        </a:rPr>
                        <a:t>ContainerListener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353312626"/>
                  </a:ext>
                </a:extLst>
              </a:tr>
              <a:tr h="519880">
                <a:tc>
                  <a:txBody>
                    <a:bodyPr/>
                    <a:lstStyle/>
                    <a:p>
                      <a:pPr algn="ctr"/>
                      <a:r>
                        <a:rPr lang="en-IN" sz="2000" cap="none" spc="0">
                          <a:solidFill>
                            <a:schemeClr val="bg1"/>
                          </a:solidFill>
                        </a:rPr>
                        <a:t>FocusEvent</a:t>
                      </a:r>
                    </a:p>
                  </a:txBody>
                  <a:tcPr marL="110165" marR="77669" marT="84743" marB="84743"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ctr"/>
                      <a:r>
                        <a:rPr lang="en-IN" sz="2000" cap="none" spc="0" dirty="0" err="1">
                          <a:solidFill>
                            <a:schemeClr val="bg1"/>
                          </a:solidFill>
                        </a:rPr>
                        <a:t>FocusListener</a:t>
                      </a:r>
                      <a:endParaRPr lang="en-IN" sz="2000" cap="none" spc="0" dirty="0">
                        <a:solidFill>
                          <a:schemeClr val="bg1"/>
                        </a:solidFill>
                      </a:endParaRPr>
                    </a:p>
                  </a:txBody>
                  <a:tcPr marL="110165" marR="77669" marT="84743" marB="84743"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711222165"/>
                  </a:ext>
                </a:extLst>
              </a:tr>
            </a:tbl>
          </a:graphicData>
        </a:graphic>
      </p:graphicFrame>
    </p:spTree>
    <p:extLst>
      <p:ext uri="{BB962C8B-B14F-4D97-AF65-F5344CB8AC3E}">
        <p14:creationId xmlns:p14="http://schemas.microsoft.com/office/powerpoint/2010/main" val="427871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AWT (Abstract Windowing Toolkit)</a:t>
            </a:r>
          </a:p>
        </p:txBody>
      </p:sp>
      <p:sp>
        <p:nvSpPr>
          <p:cNvPr id="5123"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5124" name="Group 3"/>
          <p:cNvGrpSpPr>
            <a:grpSpLocks/>
          </p:cNvGrpSpPr>
          <p:nvPr/>
        </p:nvGrpSpPr>
        <p:grpSpPr bwMode="auto">
          <a:xfrm>
            <a:off x="1828801" y="1219201"/>
            <a:ext cx="7770813" cy="4113213"/>
            <a:chOff x="192" y="768"/>
            <a:chExt cx="4895" cy="2591"/>
          </a:xfrm>
        </p:grpSpPr>
        <p:sp>
          <p:nvSpPr>
            <p:cNvPr id="5125" name="AutoShape 4"/>
            <p:cNvSpPr>
              <a:spLocks noChangeArrowheads="1"/>
            </p:cNvSpPr>
            <p:nvPr/>
          </p:nvSpPr>
          <p:spPr bwMode="auto">
            <a:xfrm>
              <a:off x="192" y="768"/>
              <a:ext cx="4895" cy="2591"/>
            </a:xfrm>
            <a:prstGeom prst="roundRect">
              <a:avLst>
                <a:gd name="adj" fmla="val 37"/>
              </a:avLst>
            </a:prstGeom>
            <a:noFill/>
            <a:ln w="9525">
              <a:noFill/>
              <a:round/>
              <a:headEnd/>
              <a:tailEnd/>
            </a:ln>
          </p:spPr>
          <p:txBody>
            <a:bodyPr wrap="none" anchor="ctr"/>
            <a:lstStyle/>
            <a:p>
              <a:endParaRPr lang="en-US" altLang="en-US"/>
            </a:p>
          </p:txBody>
        </p:sp>
        <p:sp>
          <p:nvSpPr>
            <p:cNvPr id="5126" name="Text Box 5"/>
            <p:cNvSpPr txBox="1">
              <a:spLocks noChangeArrowheads="1"/>
            </p:cNvSpPr>
            <p:nvPr/>
          </p:nvSpPr>
          <p:spPr bwMode="auto">
            <a:xfrm>
              <a:off x="192" y="768"/>
              <a:ext cx="4895" cy="1785"/>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AWT is roughly broken into three categories</a:t>
              </a:r>
            </a:p>
            <a:p>
              <a:pPr marL="431800" lvl="1" indent="-215900">
                <a:spcBef>
                  <a:spcPts val="750"/>
                </a:spcBef>
                <a:buClr>
                  <a:srgbClr val="000000"/>
                </a:buClr>
                <a:buSzPct val="85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Components</a:t>
              </a:r>
            </a:p>
            <a:p>
              <a:pPr marL="431800" lvl="1" indent="-215900">
                <a:spcBef>
                  <a:spcPts val="750"/>
                </a:spcBef>
                <a:buClr>
                  <a:srgbClr val="000000"/>
                </a:buClr>
                <a:buSzPct val="85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Layout Managers</a:t>
              </a:r>
            </a:p>
            <a:p>
              <a:pPr marL="431800" lvl="1" indent="-215900">
                <a:spcBef>
                  <a:spcPts val="750"/>
                </a:spcBef>
                <a:buClr>
                  <a:srgbClr val="000000"/>
                </a:buClr>
                <a:buSzPct val="85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a:latin typeface="Helvetica" charset="0"/>
                </a:rPr>
                <a:t>Graphics</a:t>
              </a:r>
            </a:p>
            <a:p>
              <a:pPr marL="431800" lvl="1" indent="-215900">
                <a:spcBef>
                  <a:spcPts val="750"/>
                </a:spcBef>
                <a:buClr>
                  <a:srgbClr val="000000"/>
                </a:buClr>
                <a:buSzPct val="85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2000">
                <a:latin typeface="Helvetica" charset="0"/>
              </a:endParaRP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Many AWT components have been replaced by Swing components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It is generally not considered a good idea to mix Swing components and AWT components.  Choose to use one or the other.</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D1C0-B871-0CB8-AABD-BE03DC02864B}"/>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panose="02020603050405020304" pitchFamily="18" charset="0"/>
                <a:cs typeface="Times" panose="02020603050405020304" pitchFamily="18" charset="0"/>
              </a:rPr>
              <a:t>How to do Event Handling in AWT</a:t>
            </a:r>
            <a:endParaRPr lang="en-IN" b="1" dirty="0">
              <a:solidFill>
                <a:schemeClr val="tx1"/>
              </a:solidFill>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AE9E35E6-A1EE-BC41-59AB-F18D5B9C2128}"/>
              </a:ext>
            </a:extLst>
          </p:cNvPr>
          <p:cNvSpPr>
            <a:spLocks noGrp="1"/>
          </p:cNvSpPr>
          <p:nvPr>
            <p:ph idx="1"/>
          </p:nvPr>
        </p:nvSpPr>
        <p:spPr/>
        <p:txBody>
          <a:bodyPr/>
          <a:lstStyle/>
          <a:p>
            <a:pPr>
              <a:buFont typeface="Wingdings" panose="05000000000000000000" pitchFamily="2" charset="2"/>
              <a:buChar char="Ø"/>
            </a:pPr>
            <a:r>
              <a:rPr lang="en-US" sz="3200" dirty="0">
                <a:solidFill>
                  <a:schemeClr val="tx1"/>
                </a:solidFill>
              </a:rPr>
              <a:t>Register the component with the Listener</a:t>
            </a:r>
          </a:p>
          <a:p>
            <a:pPr>
              <a:buFont typeface="Wingdings" panose="05000000000000000000" pitchFamily="2" charset="2"/>
              <a:buChar char="Ø"/>
            </a:pPr>
            <a:r>
              <a:rPr lang="en-US" sz="3200" dirty="0">
                <a:solidFill>
                  <a:schemeClr val="tx1"/>
                </a:solidFill>
              </a:rPr>
              <a:t>Implement the Listener in any of the three different ways:</a:t>
            </a:r>
          </a:p>
          <a:p>
            <a:pPr lvl="7">
              <a:buFont typeface="Wingdings" panose="05000000000000000000" pitchFamily="2" charset="2"/>
              <a:buChar char="Ø"/>
            </a:pPr>
            <a:endParaRPr lang="en-US" sz="2000" dirty="0">
              <a:solidFill>
                <a:schemeClr val="tx1"/>
              </a:solidFill>
            </a:endParaRPr>
          </a:p>
          <a:p>
            <a:pPr lvl="7">
              <a:buFont typeface="Wingdings" panose="05000000000000000000" pitchFamily="2" charset="2"/>
              <a:buChar char="Ø"/>
            </a:pPr>
            <a:r>
              <a:rPr lang="en-US" sz="2000" dirty="0">
                <a:solidFill>
                  <a:schemeClr val="tx1"/>
                </a:solidFill>
              </a:rPr>
              <a:t>Inside Class</a:t>
            </a:r>
          </a:p>
          <a:p>
            <a:pPr lvl="7">
              <a:buFont typeface="Wingdings" panose="05000000000000000000" pitchFamily="2" charset="2"/>
              <a:buChar char="Ø"/>
            </a:pPr>
            <a:r>
              <a:rPr lang="en-US" sz="2000" dirty="0">
                <a:solidFill>
                  <a:schemeClr val="tx1"/>
                </a:solidFill>
              </a:rPr>
              <a:t>Outside Class</a:t>
            </a:r>
          </a:p>
          <a:p>
            <a:pPr lvl="7">
              <a:buFont typeface="Wingdings" panose="05000000000000000000" pitchFamily="2" charset="2"/>
              <a:buChar char="Ø"/>
            </a:pPr>
            <a:r>
              <a:rPr lang="en-US" sz="2000" dirty="0">
                <a:solidFill>
                  <a:schemeClr val="tx1"/>
                </a:solidFill>
              </a:rPr>
              <a:t>Anonymous Class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24583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E13E-FF0C-2670-1472-BCD69852FB23}"/>
              </a:ext>
            </a:extLst>
          </p:cNvPr>
          <p:cNvSpPr>
            <a:spLocks noGrp="1"/>
          </p:cNvSpPr>
          <p:nvPr>
            <p:ph type="title"/>
          </p:nvPr>
        </p:nvSpPr>
        <p:spPr>
          <a:xfrm>
            <a:off x="1097280" y="286603"/>
            <a:ext cx="9728036" cy="702303"/>
          </a:xfrm>
        </p:spPr>
        <p:txBody>
          <a:bodyPr>
            <a:normAutofit fontScale="90000"/>
          </a:bodyPr>
          <a:lstStyle/>
          <a:p>
            <a:r>
              <a:rPr lang="en-US" b="1" dirty="0">
                <a:solidFill>
                  <a:schemeClr val="tx1"/>
                </a:solidFill>
                <a:latin typeface="Times" panose="02020603050405020304" pitchFamily="18" charset="0"/>
                <a:cs typeface="Times" panose="02020603050405020304" pitchFamily="18" charset="0"/>
              </a:rPr>
              <a:t>How to do Event Handling in AWT</a:t>
            </a:r>
            <a:endParaRPr lang="en-IN" dirty="0"/>
          </a:p>
        </p:txBody>
      </p:sp>
      <p:sp>
        <p:nvSpPr>
          <p:cNvPr id="3" name="Content Placeholder 2">
            <a:extLst>
              <a:ext uri="{FF2B5EF4-FFF2-40B4-BE49-F238E27FC236}">
                <a16:creationId xmlns:a16="http://schemas.microsoft.com/office/drawing/2014/main" id="{492647BC-4590-BB58-5309-D7CC77E89DBF}"/>
              </a:ext>
            </a:extLst>
          </p:cNvPr>
          <p:cNvSpPr>
            <a:spLocks noGrp="1"/>
          </p:cNvSpPr>
          <p:nvPr>
            <p:ph idx="1"/>
          </p:nvPr>
        </p:nvSpPr>
        <p:spPr/>
        <p:txBody>
          <a:bodyPr>
            <a:normAutofit/>
          </a:bodyPr>
          <a:lstStyle/>
          <a:p>
            <a:pPr>
              <a:buFont typeface="Arial" panose="020B0604020202020204" pitchFamily="34" charset="0"/>
              <a:buChar char="•"/>
            </a:pPr>
            <a:r>
              <a:rPr lang="en-IN" b="1" dirty="0">
                <a:solidFill>
                  <a:schemeClr val="tx1"/>
                </a:solidFill>
              </a:rPr>
              <a:t>Button</a:t>
            </a:r>
            <a:r>
              <a:rPr lang="en-IN" dirty="0">
                <a:solidFill>
                  <a:schemeClr val="tx1"/>
                </a:solidFill>
              </a:rPr>
              <a:t> </a:t>
            </a:r>
          </a:p>
          <a:p>
            <a:pPr marL="742950" lvl="1" indent="-285750">
              <a:buFont typeface="Arial" panose="020B0604020202020204" pitchFamily="34" charset="0"/>
              <a:buChar char="•"/>
            </a:pPr>
            <a:r>
              <a:rPr lang="en-IN" dirty="0">
                <a:solidFill>
                  <a:schemeClr val="tx1"/>
                </a:solidFill>
              </a:rPr>
              <a:t>public void </a:t>
            </a:r>
            <a:r>
              <a:rPr lang="en-IN" dirty="0" err="1">
                <a:solidFill>
                  <a:schemeClr val="tx1"/>
                </a:solidFill>
              </a:rPr>
              <a:t>addActionListener</a:t>
            </a:r>
            <a:r>
              <a:rPr lang="en-IN" dirty="0">
                <a:solidFill>
                  <a:schemeClr val="tx1"/>
                </a:solidFill>
              </a:rPr>
              <a:t>(ActionListener a){}</a:t>
            </a:r>
          </a:p>
          <a:p>
            <a:pPr>
              <a:buFont typeface="Arial" panose="020B0604020202020204" pitchFamily="34" charset="0"/>
              <a:buChar char="•"/>
            </a:pPr>
            <a:r>
              <a:rPr lang="en-IN" b="1" dirty="0" err="1">
                <a:solidFill>
                  <a:schemeClr val="tx1"/>
                </a:solidFill>
              </a:rPr>
              <a:t>MenuItem</a:t>
            </a:r>
            <a:r>
              <a:rPr lang="en-IN" dirty="0">
                <a:solidFill>
                  <a:schemeClr val="tx1"/>
                </a:solidFill>
              </a:rPr>
              <a:t> </a:t>
            </a:r>
          </a:p>
          <a:p>
            <a:pPr marL="742950" lvl="1" indent="-285750">
              <a:buFont typeface="Arial" panose="020B0604020202020204" pitchFamily="34" charset="0"/>
              <a:buChar char="•"/>
            </a:pPr>
            <a:r>
              <a:rPr lang="en-IN" dirty="0">
                <a:solidFill>
                  <a:schemeClr val="tx1"/>
                </a:solidFill>
              </a:rPr>
              <a:t>public void </a:t>
            </a:r>
            <a:r>
              <a:rPr lang="en-IN" dirty="0" err="1">
                <a:solidFill>
                  <a:schemeClr val="tx1"/>
                </a:solidFill>
              </a:rPr>
              <a:t>addActionListener</a:t>
            </a:r>
            <a:r>
              <a:rPr lang="en-IN" dirty="0">
                <a:solidFill>
                  <a:schemeClr val="tx1"/>
                </a:solidFill>
              </a:rPr>
              <a:t>(ActionListener a){}</a:t>
            </a:r>
          </a:p>
          <a:p>
            <a:pPr>
              <a:buFont typeface="Arial" panose="020B0604020202020204" pitchFamily="34" charset="0"/>
              <a:buChar char="•"/>
            </a:pPr>
            <a:r>
              <a:rPr lang="en-IN" b="1" dirty="0" err="1">
                <a:solidFill>
                  <a:schemeClr val="tx1"/>
                </a:solidFill>
              </a:rPr>
              <a:t>TextField</a:t>
            </a:r>
            <a:r>
              <a:rPr lang="en-IN" dirty="0">
                <a:solidFill>
                  <a:schemeClr val="tx1"/>
                </a:solidFill>
              </a:rPr>
              <a:t> </a:t>
            </a:r>
          </a:p>
          <a:p>
            <a:pPr marL="742950" lvl="1" indent="-285750">
              <a:buFont typeface="Arial" panose="020B0604020202020204" pitchFamily="34" charset="0"/>
              <a:buChar char="•"/>
            </a:pPr>
            <a:r>
              <a:rPr lang="en-IN" dirty="0">
                <a:solidFill>
                  <a:schemeClr val="tx1"/>
                </a:solidFill>
              </a:rPr>
              <a:t>public void </a:t>
            </a:r>
            <a:r>
              <a:rPr lang="en-IN" dirty="0" err="1">
                <a:solidFill>
                  <a:schemeClr val="tx1"/>
                </a:solidFill>
              </a:rPr>
              <a:t>addActionListener</a:t>
            </a:r>
            <a:r>
              <a:rPr lang="en-IN" dirty="0">
                <a:solidFill>
                  <a:schemeClr val="tx1"/>
                </a:solidFill>
              </a:rPr>
              <a:t>(ActionListener a){}</a:t>
            </a:r>
          </a:p>
          <a:p>
            <a:pPr marL="742950" lvl="1" indent="-285750">
              <a:buFont typeface="Arial" panose="020B0604020202020204" pitchFamily="34" charset="0"/>
              <a:buChar char="•"/>
            </a:pPr>
            <a:r>
              <a:rPr lang="en-IN" dirty="0">
                <a:solidFill>
                  <a:schemeClr val="tx1"/>
                </a:solidFill>
              </a:rPr>
              <a:t>public void </a:t>
            </a:r>
            <a:r>
              <a:rPr lang="en-IN" dirty="0" err="1">
                <a:solidFill>
                  <a:schemeClr val="tx1"/>
                </a:solidFill>
              </a:rPr>
              <a:t>addTextListener</a:t>
            </a:r>
            <a:r>
              <a:rPr lang="en-IN" dirty="0">
                <a:solidFill>
                  <a:schemeClr val="tx1"/>
                </a:solidFill>
              </a:rPr>
              <a:t>(</a:t>
            </a:r>
            <a:r>
              <a:rPr lang="en-IN" dirty="0" err="1">
                <a:solidFill>
                  <a:schemeClr val="tx1"/>
                </a:solidFill>
              </a:rPr>
              <a:t>TextListener</a:t>
            </a:r>
            <a:r>
              <a:rPr lang="en-IN" dirty="0">
                <a:solidFill>
                  <a:schemeClr val="tx1"/>
                </a:solidFill>
              </a:rPr>
              <a:t> a){}</a:t>
            </a:r>
          </a:p>
          <a:p>
            <a:pPr>
              <a:buFont typeface="Arial" panose="020B0604020202020204" pitchFamily="34" charset="0"/>
              <a:buChar char="•"/>
            </a:pPr>
            <a:r>
              <a:rPr lang="en-IN" b="1" dirty="0" err="1">
                <a:solidFill>
                  <a:schemeClr val="tx1"/>
                </a:solidFill>
              </a:rPr>
              <a:t>TextArea</a:t>
            </a:r>
            <a:r>
              <a:rPr lang="en-IN" dirty="0">
                <a:solidFill>
                  <a:schemeClr val="tx1"/>
                </a:solidFill>
              </a:rPr>
              <a:t> </a:t>
            </a:r>
          </a:p>
          <a:p>
            <a:pPr marL="742950" lvl="1" indent="-285750">
              <a:buFont typeface="Arial" panose="020B0604020202020204" pitchFamily="34" charset="0"/>
              <a:buChar char="•"/>
            </a:pPr>
            <a:r>
              <a:rPr lang="en-IN" dirty="0">
                <a:solidFill>
                  <a:schemeClr val="tx1"/>
                </a:solidFill>
              </a:rPr>
              <a:t>public void </a:t>
            </a:r>
            <a:r>
              <a:rPr lang="en-IN" dirty="0" err="1">
                <a:solidFill>
                  <a:schemeClr val="tx1"/>
                </a:solidFill>
              </a:rPr>
              <a:t>addTextListener</a:t>
            </a:r>
            <a:r>
              <a:rPr lang="en-IN" dirty="0">
                <a:solidFill>
                  <a:schemeClr val="tx1"/>
                </a:solidFill>
              </a:rPr>
              <a:t>(</a:t>
            </a:r>
            <a:r>
              <a:rPr lang="en-IN" dirty="0" err="1">
                <a:solidFill>
                  <a:schemeClr val="tx1"/>
                </a:solidFill>
              </a:rPr>
              <a:t>TextListener</a:t>
            </a:r>
            <a:r>
              <a:rPr lang="en-IN" dirty="0">
                <a:solidFill>
                  <a:schemeClr val="tx1"/>
                </a:solidFill>
              </a:rPr>
              <a:t> a){}</a:t>
            </a:r>
          </a:p>
          <a:p>
            <a:endParaRPr lang="en-IN" dirty="0">
              <a:solidFill>
                <a:schemeClr val="tx1"/>
              </a:solidFill>
            </a:endParaRPr>
          </a:p>
        </p:txBody>
      </p:sp>
    </p:spTree>
    <p:extLst>
      <p:ext uri="{BB962C8B-B14F-4D97-AF65-F5344CB8AC3E}">
        <p14:creationId xmlns:p14="http://schemas.microsoft.com/office/powerpoint/2010/main" val="3236959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E13E-FF0C-2670-1472-BCD69852FB23}"/>
              </a:ext>
            </a:extLst>
          </p:cNvPr>
          <p:cNvSpPr>
            <a:spLocks noGrp="1"/>
          </p:cNvSpPr>
          <p:nvPr>
            <p:ph type="title"/>
          </p:nvPr>
        </p:nvSpPr>
        <p:spPr>
          <a:xfrm>
            <a:off x="1097280" y="286603"/>
            <a:ext cx="9728036" cy="702303"/>
          </a:xfrm>
        </p:spPr>
        <p:txBody>
          <a:bodyPr>
            <a:normAutofit fontScale="90000"/>
          </a:bodyPr>
          <a:lstStyle/>
          <a:p>
            <a:r>
              <a:rPr lang="en-US" b="1" dirty="0">
                <a:solidFill>
                  <a:schemeClr val="tx1"/>
                </a:solidFill>
                <a:latin typeface="Times" panose="02020603050405020304" pitchFamily="18" charset="0"/>
                <a:cs typeface="Times" panose="02020603050405020304" pitchFamily="18" charset="0"/>
              </a:rPr>
              <a:t>How to do Event Handling in AWT</a:t>
            </a:r>
            <a:endParaRPr lang="en-IN" dirty="0"/>
          </a:p>
        </p:txBody>
      </p:sp>
      <p:sp>
        <p:nvSpPr>
          <p:cNvPr id="4" name="Rectangle 1">
            <a:extLst>
              <a:ext uri="{FF2B5EF4-FFF2-40B4-BE49-F238E27FC236}">
                <a16:creationId xmlns:a16="http://schemas.microsoft.com/office/drawing/2014/main" id="{9FA8521F-4C5C-FC49-6835-6349BE1A407D}"/>
              </a:ext>
            </a:extLst>
          </p:cNvPr>
          <p:cNvSpPr>
            <a:spLocks noGrp="1" noChangeArrowheads="1"/>
          </p:cNvSpPr>
          <p:nvPr>
            <p:ph idx="1"/>
          </p:nvPr>
        </p:nvSpPr>
        <p:spPr bwMode="auto">
          <a:xfrm>
            <a:off x="1097280" y="1922008"/>
            <a:ext cx="10668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Checkbox</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public void </a:t>
            </a:r>
            <a:r>
              <a:rPr kumimoji="0" lang="en-US" altLang="en-US" sz="1800" b="0" i="0" u="none" strike="noStrike" cap="none" normalizeH="0" baseline="0" dirty="0" err="1">
                <a:ln>
                  <a:noFill/>
                </a:ln>
                <a:solidFill>
                  <a:schemeClr val="tx1"/>
                </a:solidFill>
                <a:effectLst/>
                <a:latin typeface="Arial" panose="020B0604020202020204" pitchFamily="34" charset="0"/>
              </a:rPr>
              <a:t>addItemListener</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ItemListener</a:t>
            </a:r>
            <a:r>
              <a:rPr kumimoji="0" lang="en-US" altLang="en-US" sz="1800" b="0" i="0" u="none" strike="noStrike" cap="none" normalizeH="0" baseline="0" dirty="0">
                <a:ln>
                  <a:noFill/>
                </a:ln>
                <a:solidFill>
                  <a:schemeClr val="tx1"/>
                </a:solidFill>
                <a:effectLst/>
                <a:latin typeface="Arial" panose="020B0604020202020204" pitchFamily="34" charset="0"/>
              </a:rPr>
              <a:t> 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FA0AC53-FD68-6CF7-E787-FCF6C95A3FBE}"/>
              </a:ext>
            </a:extLst>
          </p:cNvPr>
          <p:cNvSpPr>
            <a:spLocks noChangeArrowheads="1"/>
          </p:cNvSpPr>
          <p:nvPr/>
        </p:nvSpPr>
        <p:spPr bwMode="auto">
          <a:xfrm>
            <a:off x="1097280" y="2967335"/>
            <a:ext cx="49071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Choice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public void </a:t>
            </a:r>
            <a:r>
              <a:rPr kumimoji="0" lang="en-US" altLang="en-US" sz="1800" b="0" i="0" u="none" strike="noStrike" cap="none" normalizeH="0" baseline="0" dirty="0" err="1">
                <a:ln>
                  <a:noFill/>
                </a:ln>
                <a:solidFill>
                  <a:schemeClr val="tx1"/>
                </a:solidFill>
                <a:effectLst/>
                <a:latin typeface="Arial" panose="020B0604020202020204" pitchFamily="34" charset="0"/>
              </a:rPr>
              <a:t>addItemListener</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ItemListener</a:t>
            </a:r>
            <a:r>
              <a:rPr kumimoji="0" lang="en-US" altLang="en-US" sz="1800" b="0" i="0" u="none" strike="noStrike" cap="none" normalizeH="0" baseline="0" dirty="0">
                <a:ln>
                  <a:noFill/>
                </a:ln>
                <a:solidFill>
                  <a:schemeClr val="tx1"/>
                </a:solidFill>
                <a:effectLst/>
                <a:latin typeface="Arial" panose="020B0604020202020204" pitchFamily="34" charset="0"/>
              </a:rPr>
              <a:t> 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2FB1E44-E4DF-A5F7-58A3-995C77F98F14}"/>
              </a:ext>
            </a:extLst>
          </p:cNvPr>
          <p:cNvSpPr>
            <a:spLocks noChangeArrowheads="1"/>
          </p:cNvSpPr>
          <p:nvPr/>
        </p:nvSpPr>
        <p:spPr bwMode="auto">
          <a:xfrm>
            <a:off x="1097280" y="4163565"/>
            <a:ext cx="52918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List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public void </a:t>
            </a:r>
            <a:r>
              <a:rPr kumimoji="0" lang="en-US" altLang="en-US" sz="1800" b="0" i="0" u="none" strike="noStrike" cap="none" normalizeH="0" baseline="0" dirty="0" err="1">
                <a:ln>
                  <a:noFill/>
                </a:ln>
                <a:solidFill>
                  <a:schemeClr val="tx1"/>
                </a:solidFill>
                <a:effectLst/>
                <a:latin typeface="Arial" panose="020B0604020202020204" pitchFamily="34" charset="0"/>
              </a:rPr>
              <a:t>addActionListener</a:t>
            </a:r>
            <a:r>
              <a:rPr kumimoji="0" lang="en-US" altLang="en-US" sz="1800" b="0" i="0" u="none" strike="noStrike" cap="none" normalizeH="0" baseline="0" dirty="0">
                <a:ln>
                  <a:noFill/>
                </a:ln>
                <a:solidFill>
                  <a:schemeClr val="tx1"/>
                </a:solidFill>
                <a:effectLst/>
                <a:latin typeface="Arial" panose="020B0604020202020204" pitchFamily="34" charset="0"/>
              </a:rPr>
              <a:t>(ActionListener 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public void </a:t>
            </a:r>
            <a:r>
              <a:rPr kumimoji="0" lang="en-US" altLang="en-US" sz="1800" b="0" i="0" u="none" strike="noStrike" cap="none" normalizeH="0" baseline="0" dirty="0" err="1">
                <a:ln>
                  <a:noFill/>
                </a:ln>
                <a:solidFill>
                  <a:schemeClr val="tx1"/>
                </a:solidFill>
                <a:effectLst/>
                <a:latin typeface="Arial" panose="020B0604020202020204" pitchFamily="34" charset="0"/>
              </a:rPr>
              <a:t>addItemListener</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ItemListener</a:t>
            </a:r>
            <a:r>
              <a:rPr kumimoji="0" lang="en-US" altLang="en-US" sz="1800" b="0" i="0" u="none" strike="noStrike" cap="none" normalizeH="0" baseline="0" dirty="0">
                <a:ln>
                  <a:noFill/>
                </a:ln>
                <a:solidFill>
                  <a:schemeClr val="tx1"/>
                </a:solidFill>
                <a:effectLst/>
                <a:latin typeface="Arial" panose="020B0604020202020204" pitchFamily="34" charset="0"/>
              </a:rPr>
              <a:t> 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361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3705-1254-AB44-DDF3-F69DE8A377C4}"/>
              </a:ext>
            </a:extLst>
          </p:cNvPr>
          <p:cNvSpPr>
            <a:spLocks noGrp="1"/>
          </p:cNvSpPr>
          <p:nvPr>
            <p:ph type="title"/>
          </p:nvPr>
        </p:nvSpPr>
        <p:spPr>
          <a:xfrm>
            <a:off x="1066800" y="239930"/>
            <a:ext cx="10058400" cy="967010"/>
          </a:xfrm>
        </p:spPr>
        <p:txBody>
          <a:bodyPr>
            <a:normAutofit/>
          </a:bodyPr>
          <a:lstStyle/>
          <a:p>
            <a:r>
              <a:rPr lang="en-US" b="1" dirty="0">
                <a:solidFill>
                  <a:schemeClr val="tx1"/>
                </a:solidFill>
              </a:rPr>
              <a:t>Java Swing</a:t>
            </a:r>
            <a:endParaRPr lang="en-IN" b="1" dirty="0">
              <a:solidFill>
                <a:schemeClr val="tx1"/>
              </a:solidFill>
            </a:endParaRPr>
          </a:p>
        </p:txBody>
      </p:sp>
      <p:sp>
        <p:nvSpPr>
          <p:cNvPr id="3" name="Content Placeholder 2">
            <a:extLst>
              <a:ext uri="{FF2B5EF4-FFF2-40B4-BE49-F238E27FC236}">
                <a16:creationId xmlns:a16="http://schemas.microsoft.com/office/drawing/2014/main" id="{67D70F1A-9097-032F-0B37-CF8327AE4DB2}"/>
              </a:ext>
            </a:extLst>
          </p:cNvPr>
          <p:cNvSpPr>
            <a:spLocks noGrp="1"/>
          </p:cNvSpPr>
          <p:nvPr>
            <p:ph idx="1"/>
          </p:nvPr>
        </p:nvSpPr>
        <p:spPr/>
        <p:txBody>
          <a:bodyPr>
            <a:normAutofit/>
          </a:bodyPr>
          <a:lstStyle/>
          <a:p>
            <a:pPr>
              <a:buFont typeface="Wingdings" panose="05000000000000000000" pitchFamily="2" charset="2"/>
              <a:buChar char="Ø"/>
            </a:pPr>
            <a:r>
              <a:rPr lang="en-IN" sz="2400" dirty="0">
                <a:solidFill>
                  <a:schemeClr val="tx1"/>
                </a:solidFill>
              </a:rPr>
              <a:t>Java Swing  is a part of Java Foundation Classes (JFC) that is used to create window-based applications. It is built on the top of AWT (Abstract Windowing Toolkit) API and entirely written in java.</a:t>
            </a:r>
          </a:p>
          <a:p>
            <a:pPr marL="0" indent="0">
              <a:buNone/>
            </a:pPr>
            <a:endParaRPr lang="en-IN" sz="2400" dirty="0">
              <a:solidFill>
                <a:schemeClr val="tx1"/>
              </a:solidFill>
            </a:endParaRPr>
          </a:p>
          <a:p>
            <a:pPr>
              <a:buFont typeface="Wingdings" panose="05000000000000000000" pitchFamily="2" charset="2"/>
              <a:buChar char="Ø"/>
            </a:pPr>
            <a:r>
              <a:rPr lang="en-IN" sz="2400" dirty="0">
                <a:solidFill>
                  <a:schemeClr val="tx1"/>
                </a:solidFill>
              </a:rPr>
              <a:t>Unlike AWT, Java Swing provides platform-independent and lightweight components.</a:t>
            </a:r>
          </a:p>
          <a:p>
            <a:pPr>
              <a:buFont typeface="Wingdings" panose="05000000000000000000" pitchFamily="2" charset="2"/>
              <a:buChar char="Ø"/>
            </a:pPr>
            <a:endParaRPr lang="en-IN" sz="2400" dirty="0">
              <a:solidFill>
                <a:schemeClr val="tx1"/>
              </a:solidFill>
            </a:endParaRPr>
          </a:p>
          <a:p>
            <a:pPr>
              <a:buFont typeface="Wingdings" panose="05000000000000000000" pitchFamily="2" charset="2"/>
              <a:buChar char="Ø"/>
            </a:pPr>
            <a:r>
              <a:rPr lang="en-IN" sz="2400" dirty="0">
                <a:solidFill>
                  <a:schemeClr val="tx1"/>
                </a:solidFill>
              </a:rPr>
              <a:t>The </a:t>
            </a:r>
            <a:r>
              <a:rPr lang="en-IN" sz="2400" dirty="0" err="1">
                <a:solidFill>
                  <a:schemeClr val="tx1"/>
                </a:solidFill>
              </a:rPr>
              <a:t>javax.swing</a:t>
            </a:r>
            <a:r>
              <a:rPr lang="en-IN" sz="2400" dirty="0">
                <a:solidFill>
                  <a:schemeClr val="tx1"/>
                </a:solidFill>
              </a:rPr>
              <a:t> package provides classes for java swing API such as </a:t>
            </a:r>
            <a:r>
              <a:rPr lang="en-IN" sz="2400" dirty="0" err="1">
                <a:solidFill>
                  <a:schemeClr val="tx1"/>
                </a:solidFill>
              </a:rPr>
              <a:t>JButton</a:t>
            </a:r>
            <a:r>
              <a:rPr lang="en-IN" sz="2400" dirty="0">
                <a:solidFill>
                  <a:schemeClr val="tx1"/>
                </a:solidFill>
              </a:rPr>
              <a:t>, </a:t>
            </a:r>
            <a:r>
              <a:rPr lang="en-IN" sz="2400" dirty="0" err="1">
                <a:solidFill>
                  <a:schemeClr val="tx1"/>
                </a:solidFill>
              </a:rPr>
              <a:t>JTextField</a:t>
            </a:r>
            <a:r>
              <a:rPr lang="en-IN" sz="2400" dirty="0">
                <a:solidFill>
                  <a:schemeClr val="tx1"/>
                </a:solidFill>
              </a:rPr>
              <a:t>, </a:t>
            </a:r>
            <a:r>
              <a:rPr lang="en-IN" sz="2400" dirty="0" err="1">
                <a:solidFill>
                  <a:schemeClr val="tx1"/>
                </a:solidFill>
              </a:rPr>
              <a:t>JTextArea</a:t>
            </a:r>
            <a:r>
              <a:rPr lang="en-IN" sz="2400" dirty="0">
                <a:solidFill>
                  <a:schemeClr val="tx1"/>
                </a:solidFill>
              </a:rPr>
              <a:t>, </a:t>
            </a:r>
            <a:r>
              <a:rPr lang="en-IN" sz="2400" dirty="0" err="1">
                <a:solidFill>
                  <a:schemeClr val="tx1"/>
                </a:solidFill>
              </a:rPr>
              <a:t>JRadioButton</a:t>
            </a:r>
            <a:r>
              <a:rPr lang="en-IN" sz="2400" dirty="0">
                <a:solidFill>
                  <a:schemeClr val="tx1"/>
                </a:solidFill>
              </a:rPr>
              <a:t>, </a:t>
            </a:r>
            <a:r>
              <a:rPr lang="en-IN" sz="2400" dirty="0" err="1">
                <a:solidFill>
                  <a:schemeClr val="tx1"/>
                </a:solidFill>
              </a:rPr>
              <a:t>JCheckbox</a:t>
            </a:r>
            <a:r>
              <a:rPr lang="en-IN" sz="2400" dirty="0">
                <a:solidFill>
                  <a:schemeClr val="tx1"/>
                </a:solidFill>
              </a:rPr>
              <a:t>, </a:t>
            </a:r>
            <a:r>
              <a:rPr lang="en-IN" sz="2400" dirty="0" err="1">
                <a:solidFill>
                  <a:schemeClr val="tx1"/>
                </a:solidFill>
              </a:rPr>
              <a:t>JMenu</a:t>
            </a:r>
            <a:r>
              <a:rPr lang="en-IN" sz="2400" dirty="0">
                <a:solidFill>
                  <a:schemeClr val="tx1"/>
                </a:solidFill>
              </a:rPr>
              <a:t>, </a:t>
            </a:r>
            <a:r>
              <a:rPr lang="en-IN" sz="2400" dirty="0" err="1">
                <a:solidFill>
                  <a:schemeClr val="tx1"/>
                </a:solidFill>
              </a:rPr>
              <a:t>JColorChooser</a:t>
            </a:r>
            <a:r>
              <a:rPr lang="en-IN" sz="2400" dirty="0">
                <a:solidFill>
                  <a:schemeClr val="tx1"/>
                </a:solidFill>
              </a:rPr>
              <a:t> etc.</a:t>
            </a:r>
          </a:p>
        </p:txBody>
      </p:sp>
    </p:spTree>
    <p:extLst>
      <p:ext uri="{BB962C8B-B14F-4D97-AF65-F5344CB8AC3E}">
        <p14:creationId xmlns:p14="http://schemas.microsoft.com/office/powerpoint/2010/main" val="243777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8B8B-C7EF-B33E-F270-81B1B8E5600D}"/>
              </a:ext>
            </a:extLst>
          </p:cNvPr>
          <p:cNvSpPr>
            <a:spLocks noGrp="1"/>
          </p:cNvSpPr>
          <p:nvPr>
            <p:ph type="title"/>
          </p:nvPr>
        </p:nvSpPr>
        <p:spPr/>
        <p:txBody>
          <a:bodyPr/>
          <a:lstStyle/>
          <a:p>
            <a:r>
              <a:rPr lang="en-US" b="1" dirty="0"/>
              <a:t>What is JFC</a:t>
            </a:r>
            <a:br>
              <a:rPr lang="en-US" b="1" dirty="0"/>
            </a:br>
            <a:endParaRPr lang="en-IN" dirty="0"/>
          </a:p>
        </p:txBody>
      </p:sp>
      <p:sp>
        <p:nvSpPr>
          <p:cNvPr id="3" name="Content Placeholder 2">
            <a:extLst>
              <a:ext uri="{FF2B5EF4-FFF2-40B4-BE49-F238E27FC236}">
                <a16:creationId xmlns:a16="http://schemas.microsoft.com/office/drawing/2014/main" id="{8D746FF9-5E67-88F6-8A7D-07AC1E1B8E30}"/>
              </a:ext>
            </a:extLst>
          </p:cNvPr>
          <p:cNvSpPr>
            <a:spLocks noGrp="1"/>
          </p:cNvSpPr>
          <p:nvPr>
            <p:ph idx="1"/>
          </p:nvPr>
        </p:nvSpPr>
        <p:spPr/>
        <p:txBody>
          <a:bodyPr>
            <a:normAutofit/>
          </a:bodyPr>
          <a:lstStyle/>
          <a:p>
            <a:r>
              <a:rPr lang="en-US" sz="3200" dirty="0">
                <a:solidFill>
                  <a:schemeClr val="tx1"/>
                </a:solidFill>
              </a:rPr>
              <a:t>The Java Foundation Classes (JFC) are a set of GUI components which simplify the development of desktop applications.</a:t>
            </a:r>
          </a:p>
          <a:p>
            <a:endParaRPr lang="en-IN" sz="3200" dirty="0">
              <a:solidFill>
                <a:schemeClr val="tx1"/>
              </a:solidFill>
            </a:endParaRPr>
          </a:p>
        </p:txBody>
      </p:sp>
    </p:spTree>
    <p:extLst>
      <p:ext uri="{BB962C8B-B14F-4D97-AF65-F5344CB8AC3E}">
        <p14:creationId xmlns:p14="http://schemas.microsoft.com/office/powerpoint/2010/main" val="3023814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EF33C8-FF00-8EBC-41E5-E68E80D0811B}"/>
              </a:ext>
            </a:extLst>
          </p:cNvPr>
          <p:cNvSpPr>
            <a:spLocks noGrp="1"/>
          </p:cNvSpPr>
          <p:nvPr>
            <p:ph type="title"/>
          </p:nvPr>
        </p:nvSpPr>
        <p:spPr>
          <a:xfrm>
            <a:off x="374383" y="2109660"/>
            <a:ext cx="3084844" cy="2103875"/>
          </a:xfrm>
        </p:spPr>
        <p:txBody>
          <a:bodyPr>
            <a:normAutofit/>
          </a:bodyPr>
          <a:lstStyle/>
          <a:p>
            <a:r>
              <a:rPr lang="en-US" sz="3600" b="1" dirty="0">
                <a:solidFill>
                  <a:srgbClr val="FFFFFF"/>
                </a:solidFill>
              </a:rPr>
              <a:t>Difference between AWT and Swing</a:t>
            </a:r>
            <a:endParaRPr lang="en-IN" sz="3600" b="1" dirty="0">
              <a:solidFill>
                <a:srgbClr val="FFFFFF"/>
              </a:solidFill>
            </a:endParaRPr>
          </a:p>
        </p:txBody>
      </p:sp>
      <p:sp>
        <p:nvSpPr>
          <p:cNvPr id="2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screenshot of a computer&#10;&#10;Description automatically generated with low confidence">
            <a:extLst>
              <a:ext uri="{FF2B5EF4-FFF2-40B4-BE49-F238E27FC236}">
                <a16:creationId xmlns:a16="http://schemas.microsoft.com/office/drawing/2014/main" id="{91940267-F320-47CA-271C-798B0AEB6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535" y="206477"/>
            <a:ext cx="7938780" cy="6548284"/>
          </a:xfrm>
          <a:prstGeom prst="rect">
            <a:avLst/>
          </a:prstGeom>
        </p:spPr>
      </p:pic>
    </p:spTree>
    <p:extLst>
      <p:ext uri="{BB962C8B-B14F-4D97-AF65-F5344CB8AC3E}">
        <p14:creationId xmlns:p14="http://schemas.microsoft.com/office/powerpoint/2010/main" val="2081644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F54FBF-CDC2-618A-FEB0-6AD309ECFDD7}"/>
              </a:ext>
            </a:extLst>
          </p:cNvPr>
          <p:cNvSpPr>
            <a:spLocks noGrp="1"/>
          </p:cNvSpPr>
          <p:nvPr>
            <p:ph type="title"/>
          </p:nvPr>
        </p:nvSpPr>
        <p:spPr>
          <a:xfrm>
            <a:off x="477622" y="2183403"/>
            <a:ext cx="3084844" cy="2103875"/>
          </a:xfrm>
        </p:spPr>
        <p:txBody>
          <a:bodyPr>
            <a:normAutofit/>
          </a:bodyPr>
          <a:lstStyle/>
          <a:p>
            <a:r>
              <a:rPr lang="en-US" sz="3600" b="1" dirty="0">
                <a:solidFill>
                  <a:srgbClr val="FFFFFF"/>
                </a:solidFill>
              </a:rPr>
              <a:t>Hierarchy of Java Swing classes</a:t>
            </a:r>
            <a:endParaRPr lang="en-IN" sz="3600" b="1" dirty="0">
              <a:solidFill>
                <a:srgbClr val="FFFFFF"/>
              </a:solidFill>
            </a:endParaRPr>
          </a:p>
        </p:txBody>
      </p:sp>
      <p:sp>
        <p:nvSpPr>
          <p:cNvPr id="16" name="Rectangle 1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picture containing text, diagram, plan, parallel&#10;&#10;Description automatically generated">
            <a:extLst>
              <a:ext uri="{FF2B5EF4-FFF2-40B4-BE49-F238E27FC236}">
                <a16:creationId xmlns:a16="http://schemas.microsoft.com/office/drawing/2014/main" id="{A83AD444-38E8-7E2D-0526-AD6015EAAF5B}"/>
              </a:ext>
            </a:extLst>
          </p:cNvPr>
          <p:cNvPicPr>
            <a:picLocks noChangeAspect="1"/>
          </p:cNvPicPr>
          <p:nvPr/>
        </p:nvPicPr>
        <p:blipFill rotWithShape="1">
          <a:blip r:embed="rId2">
            <a:extLst>
              <a:ext uri="{28A0092B-C50C-407E-A947-70E740481C1C}">
                <a14:useLocalDpi xmlns:a14="http://schemas.microsoft.com/office/drawing/2010/main" val="0"/>
              </a:ext>
            </a:extLst>
          </a:blip>
          <a:srcRect l="1585" r="1" b="1"/>
          <a:stretch/>
        </p:blipFill>
        <p:spPr>
          <a:xfrm>
            <a:off x="4355790" y="221227"/>
            <a:ext cx="7568969" cy="6312308"/>
          </a:xfrm>
          <a:prstGeom prst="rect">
            <a:avLst/>
          </a:prstGeom>
        </p:spPr>
      </p:pic>
    </p:spTree>
    <p:extLst>
      <p:ext uri="{BB962C8B-B14F-4D97-AF65-F5344CB8AC3E}">
        <p14:creationId xmlns:p14="http://schemas.microsoft.com/office/powerpoint/2010/main" val="2964660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D799C-1595-508A-5F19-90359B08F9F8}"/>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b="1">
                <a:solidFill>
                  <a:schemeClr val="tx1">
                    <a:lumMod val="85000"/>
                    <a:lumOff val="15000"/>
                  </a:schemeClr>
                </a:solidFill>
              </a:rPr>
              <a:t>Commonly used Methods of Component class</a:t>
            </a:r>
          </a:p>
        </p:txBody>
      </p:sp>
      <p:pic>
        <p:nvPicPr>
          <p:cNvPr id="5" name="Content Placeholder 4">
            <a:extLst>
              <a:ext uri="{FF2B5EF4-FFF2-40B4-BE49-F238E27FC236}">
                <a16:creationId xmlns:a16="http://schemas.microsoft.com/office/drawing/2014/main" id="{FCCC0B4A-3BBE-4329-836C-B4D1932B658A}"/>
              </a:ext>
            </a:extLst>
          </p:cNvPr>
          <p:cNvPicPr>
            <a:picLocks noGrp="1" noChangeAspect="1"/>
          </p:cNvPicPr>
          <p:nvPr>
            <p:ph idx="1"/>
          </p:nvPr>
        </p:nvPicPr>
        <p:blipFill>
          <a:blip r:embed="rId2"/>
          <a:stretch>
            <a:fillRect/>
          </a:stretch>
        </p:blipFill>
        <p:spPr>
          <a:xfrm>
            <a:off x="635457" y="848868"/>
            <a:ext cx="10916463" cy="3393947"/>
          </a:xfrm>
          <a:prstGeom prst="rect">
            <a:avLst/>
          </a:prstGeom>
        </p:spPr>
      </p:pic>
      <p:cxnSp>
        <p:nvCxnSpPr>
          <p:cNvPr id="33" name="Straight Connector 3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29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689B-E22C-1A72-2659-DAEC9EE97AA9}"/>
              </a:ext>
            </a:extLst>
          </p:cNvPr>
          <p:cNvSpPr>
            <a:spLocks noGrp="1"/>
          </p:cNvSpPr>
          <p:nvPr>
            <p:ph type="title"/>
          </p:nvPr>
        </p:nvSpPr>
        <p:spPr/>
        <p:txBody>
          <a:bodyPr/>
          <a:lstStyle/>
          <a:p>
            <a:r>
              <a:rPr lang="en-US" b="1" dirty="0">
                <a:solidFill>
                  <a:schemeClr val="tx1"/>
                </a:solidFill>
              </a:rPr>
              <a:t>Implementing Java Swing</a:t>
            </a:r>
            <a:endParaRPr lang="en-IN" b="1" dirty="0">
              <a:solidFill>
                <a:schemeClr val="tx1"/>
              </a:solidFill>
            </a:endParaRPr>
          </a:p>
        </p:txBody>
      </p:sp>
      <p:sp>
        <p:nvSpPr>
          <p:cNvPr id="3" name="Content Placeholder 2">
            <a:extLst>
              <a:ext uri="{FF2B5EF4-FFF2-40B4-BE49-F238E27FC236}">
                <a16:creationId xmlns:a16="http://schemas.microsoft.com/office/drawing/2014/main" id="{D5079D3F-7601-6BA5-1C2F-1F8C74B3339E}"/>
              </a:ext>
            </a:extLst>
          </p:cNvPr>
          <p:cNvSpPr>
            <a:spLocks noGrp="1"/>
          </p:cNvSpPr>
          <p:nvPr>
            <p:ph idx="1"/>
          </p:nvPr>
        </p:nvSpPr>
        <p:spPr/>
        <p:txBody>
          <a:bodyPr>
            <a:normAutofit/>
          </a:bodyPr>
          <a:lstStyle/>
          <a:p>
            <a:r>
              <a:rPr lang="en-US" sz="2800" dirty="0">
                <a:solidFill>
                  <a:schemeClr val="tx1"/>
                </a:solidFill>
              </a:rPr>
              <a:t>There are two ways to create a frame:</a:t>
            </a:r>
          </a:p>
          <a:p>
            <a:endParaRPr lang="en-US" sz="2800" dirty="0">
              <a:solidFill>
                <a:schemeClr val="tx1"/>
              </a:solidFill>
            </a:endParaRPr>
          </a:p>
          <a:p>
            <a:pPr>
              <a:buFont typeface="Wingdings" panose="05000000000000000000" pitchFamily="2" charset="2"/>
              <a:buChar char="Ø"/>
            </a:pPr>
            <a:r>
              <a:rPr lang="en-US" sz="2800" dirty="0">
                <a:solidFill>
                  <a:schemeClr val="tx1"/>
                </a:solidFill>
              </a:rPr>
              <a:t>    By creating the object of Frame class (association)</a:t>
            </a:r>
          </a:p>
          <a:p>
            <a:pPr>
              <a:buFont typeface="Wingdings" panose="05000000000000000000" pitchFamily="2" charset="2"/>
              <a:buChar char="Ø"/>
            </a:pPr>
            <a:r>
              <a:rPr lang="en-US" sz="2800" dirty="0">
                <a:solidFill>
                  <a:schemeClr val="tx1"/>
                </a:solidFill>
              </a:rPr>
              <a:t>    By extending Frame class (inheritance)</a:t>
            </a:r>
          </a:p>
          <a:p>
            <a:endParaRPr lang="en-US" sz="2800" dirty="0">
              <a:solidFill>
                <a:schemeClr val="tx1"/>
              </a:solidFill>
            </a:endParaRPr>
          </a:p>
          <a:p>
            <a:r>
              <a:rPr lang="en-US" sz="2800" b="1" dirty="0">
                <a:solidFill>
                  <a:schemeClr val="tx1"/>
                </a:solidFill>
                <a:highlight>
                  <a:srgbClr val="FFFF00"/>
                </a:highlight>
              </a:rPr>
              <a:t>We can write the code of swing inside the main(), constructor or any other method.</a:t>
            </a:r>
            <a:endParaRPr lang="en-IN" sz="2800" b="1" dirty="0">
              <a:solidFill>
                <a:schemeClr val="tx1"/>
              </a:solidFill>
              <a:highlight>
                <a:srgbClr val="FFFF00"/>
              </a:highlight>
            </a:endParaRPr>
          </a:p>
        </p:txBody>
      </p:sp>
    </p:spTree>
    <p:extLst>
      <p:ext uri="{BB962C8B-B14F-4D97-AF65-F5344CB8AC3E}">
        <p14:creationId xmlns:p14="http://schemas.microsoft.com/office/powerpoint/2010/main" val="2498197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8A3F-0AAD-44CB-E613-D453FB8F23FD}"/>
              </a:ext>
            </a:extLst>
          </p:cNvPr>
          <p:cNvSpPr>
            <a:spLocks noGrp="1"/>
          </p:cNvSpPr>
          <p:nvPr>
            <p:ph type="title"/>
          </p:nvPr>
        </p:nvSpPr>
        <p:spPr/>
        <p:txBody>
          <a:bodyPr/>
          <a:lstStyle/>
          <a:p>
            <a:r>
              <a:rPr lang="en-IN" b="1" dirty="0">
                <a:solidFill>
                  <a:schemeClr val="tx1"/>
                </a:solidFill>
              </a:rPr>
              <a:t>Java Layout Managers</a:t>
            </a:r>
          </a:p>
        </p:txBody>
      </p:sp>
      <p:sp>
        <p:nvSpPr>
          <p:cNvPr id="3" name="Content Placeholder 2">
            <a:extLst>
              <a:ext uri="{FF2B5EF4-FFF2-40B4-BE49-F238E27FC236}">
                <a16:creationId xmlns:a16="http://schemas.microsoft.com/office/drawing/2014/main" id="{21DC0556-2F65-8282-24DF-5E322C870342}"/>
              </a:ext>
            </a:extLst>
          </p:cNvPr>
          <p:cNvSpPr>
            <a:spLocks noGrp="1"/>
          </p:cNvSpPr>
          <p:nvPr>
            <p:ph idx="1"/>
          </p:nvPr>
        </p:nvSpPr>
        <p:spPr/>
        <p:txBody>
          <a:bodyPr>
            <a:normAutofit/>
          </a:bodyPr>
          <a:lstStyle/>
          <a:p>
            <a:pPr algn="just"/>
            <a:r>
              <a:rPr lang="en-US" sz="2800" dirty="0">
                <a:solidFill>
                  <a:schemeClr val="tx1"/>
                </a:solidFill>
              </a:rPr>
              <a:t>The </a:t>
            </a:r>
            <a:r>
              <a:rPr lang="en-US" sz="2800" dirty="0" err="1">
                <a:solidFill>
                  <a:schemeClr val="tx1"/>
                </a:solidFill>
              </a:rPr>
              <a:t>LayoutManagers</a:t>
            </a:r>
            <a:r>
              <a:rPr lang="en-US" sz="2800" dirty="0">
                <a:solidFill>
                  <a:schemeClr val="tx1"/>
                </a:solidFill>
              </a:rPr>
              <a:t> are used to arrange components in a particular manner. The Java </a:t>
            </a:r>
            <a:r>
              <a:rPr lang="en-US" sz="2800" dirty="0" err="1">
                <a:solidFill>
                  <a:schemeClr val="tx1"/>
                </a:solidFill>
              </a:rPr>
              <a:t>LayoutManagers</a:t>
            </a:r>
            <a:r>
              <a:rPr lang="en-US" sz="2800" dirty="0">
                <a:solidFill>
                  <a:schemeClr val="tx1"/>
                </a:solidFill>
              </a:rPr>
              <a:t> facilitates us to control the positioning and size of the components in GUI forms. </a:t>
            </a:r>
            <a:r>
              <a:rPr lang="en-US" sz="2800" dirty="0" err="1">
                <a:solidFill>
                  <a:schemeClr val="tx1"/>
                </a:solidFill>
              </a:rPr>
              <a:t>LayoutManager</a:t>
            </a:r>
            <a:r>
              <a:rPr lang="en-US" sz="2800" dirty="0">
                <a:solidFill>
                  <a:schemeClr val="tx1"/>
                </a:solidFill>
              </a:rPr>
              <a:t> is an interface that is implemented by all the classes of layout managers. There are the following classes that represent the layout managers:</a:t>
            </a:r>
            <a:endParaRPr lang="en-IN" sz="2800" dirty="0">
              <a:solidFill>
                <a:schemeClr val="tx1"/>
              </a:solidFill>
            </a:endParaRPr>
          </a:p>
        </p:txBody>
      </p:sp>
    </p:spTree>
    <p:extLst>
      <p:ext uri="{BB962C8B-B14F-4D97-AF65-F5344CB8AC3E}">
        <p14:creationId xmlns:p14="http://schemas.microsoft.com/office/powerpoint/2010/main" val="34764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a:off x="2819400" y="1752600"/>
            <a:ext cx="0" cy="3200400"/>
          </a:xfrm>
          <a:prstGeom prst="line">
            <a:avLst/>
          </a:prstGeom>
          <a:noFill/>
          <a:ln w="9360">
            <a:solidFill>
              <a:srgbClr val="000000"/>
            </a:solidFill>
            <a:round/>
            <a:headEnd/>
            <a:tailEnd/>
          </a:ln>
        </p:spPr>
        <p:txBody>
          <a:bodyPr/>
          <a:lstStyle/>
          <a:p>
            <a:endParaRPr lang="en-US"/>
          </a:p>
        </p:txBody>
      </p:sp>
      <p:sp>
        <p:nvSpPr>
          <p:cNvPr id="7171" name="Text Box 2"/>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Arial" pitchFamily="34" charset="0"/>
              </a:rPr>
              <a:t>AWT </a:t>
            </a:r>
            <a:r>
              <a:rPr lang="en-GB" altLang="en-US" sz="2800" b="1" dirty="0">
                <a:latin typeface="StarBats" charset="0"/>
              </a:rPr>
              <a:t>Cla</a:t>
            </a:r>
            <a:r>
              <a:rPr lang="en-GB" altLang="en-US" sz="2800" b="1" dirty="0">
                <a:latin typeface="Arial" pitchFamily="34" charset="0"/>
              </a:rPr>
              <a:t>ss Hierarchy</a:t>
            </a:r>
          </a:p>
        </p:txBody>
      </p:sp>
      <p:sp>
        <p:nvSpPr>
          <p:cNvPr id="7172" name="Line 3"/>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7173" name="Group 4"/>
          <p:cNvGrpSpPr>
            <a:grpSpLocks/>
          </p:cNvGrpSpPr>
          <p:nvPr/>
        </p:nvGrpSpPr>
        <p:grpSpPr bwMode="auto">
          <a:xfrm>
            <a:off x="5029201" y="2514600"/>
            <a:ext cx="644525" cy="344488"/>
            <a:chOff x="2208" y="1584"/>
            <a:chExt cx="406" cy="217"/>
          </a:xfrm>
        </p:grpSpPr>
        <p:sp>
          <p:nvSpPr>
            <p:cNvPr id="7225" name="Text Box 5"/>
            <p:cNvSpPr txBox="1">
              <a:spLocks noChangeArrowheads="1"/>
            </p:cNvSpPr>
            <p:nvPr/>
          </p:nvSpPr>
          <p:spPr bwMode="auto">
            <a:xfrm>
              <a:off x="2208" y="1584"/>
              <a:ext cx="406" cy="217"/>
            </a:xfrm>
            <a:prstGeom prst="rect">
              <a:avLst/>
            </a:prstGeom>
            <a:noFill/>
            <a:ln w="9360">
              <a:solidFill>
                <a:srgbClr val="000000"/>
              </a:solidFill>
              <a:miter lim="800000"/>
              <a:headEnd/>
              <a:tailEnd/>
            </a:ln>
          </p:spPr>
          <p:txBody>
            <a:bodyPr wrap="none" anchor="ctr"/>
            <a:lstStyle/>
            <a:p>
              <a:endParaRPr lang="en-US" altLang="en-US"/>
            </a:p>
          </p:txBody>
        </p:sp>
        <p:sp>
          <p:nvSpPr>
            <p:cNvPr id="7226" name="Text Box 6"/>
            <p:cNvSpPr txBox="1">
              <a:spLocks noChangeArrowheads="1"/>
            </p:cNvSpPr>
            <p:nvPr/>
          </p:nvSpPr>
          <p:spPr bwMode="auto">
            <a:xfrm>
              <a:off x="2209" y="1584"/>
              <a:ext cx="404" cy="217"/>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Panel</a:t>
              </a:r>
            </a:p>
          </p:txBody>
        </p:sp>
      </p:grpSp>
      <p:grpSp>
        <p:nvGrpSpPr>
          <p:cNvPr id="7174" name="Group 7"/>
          <p:cNvGrpSpPr>
            <a:grpSpLocks/>
          </p:cNvGrpSpPr>
          <p:nvPr/>
        </p:nvGrpSpPr>
        <p:grpSpPr bwMode="auto">
          <a:xfrm>
            <a:off x="3124202" y="2438404"/>
            <a:ext cx="755651" cy="344488"/>
            <a:chOff x="1008" y="1536"/>
            <a:chExt cx="476" cy="217"/>
          </a:xfrm>
        </p:grpSpPr>
        <p:sp>
          <p:nvSpPr>
            <p:cNvPr id="7223" name="Text Box 8"/>
            <p:cNvSpPr txBox="1">
              <a:spLocks noChangeArrowheads="1"/>
            </p:cNvSpPr>
            <p:nvPr/>
          </p:nvSpPr>
          <p:spPr bwMode="auto">
            <a:xfrm>
              <a:off x="1008" y="1536"/>
              <a:ext cx="470" cy="217"/>
            </a:xfrm>
            <a:prstGeom prst="rect">
              <a:avLst/>
            </a:prstGeom>
            <a:noFill/>
            <a:ln w="9360">
              <a:solidFill>
                <a:srgbClr val="000000"/>
              </a:solidFill>
              <a:miter lim="800000"/>
              <a:headEnd/>
              <a:tailEnd/>
            </a:ln>
          </p:spPr>
          <p:txBody>
            <a:bodyPr wrap="none" anchor="ctr"/>
            <a:lstStyle/>
            <a:p>
              <a:endParaRPr lang="en-US" altLang="en-US"/>
            </a:p>
          </p:txBody>
        </p:sp>
        <p:sp>
          <p:nvSpPr>
            <p:cNvPr id="7224" name="Text Box 9"/>
            <p:cNvSpPr txBox="1">
              <a:spLocks noChangeArrowheads="1"/>
            </p:cNvSpPr>
            <p:nvPr/>
          </p:nvSpPr>
          <p:spPr bwMode="auto">
            <a:xfrm>
              <a:off x="1008" y="1538"/>
              <a:ext cx="476"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Button</a:t>
              </a:r>
            </a:p>
          </p:txBody>
        </p:sp>
      </p:grpSp>
      <p:grpSp>
        <p:nvGrpSpPr>
          <p:cNvPr id="7175" name="Group 10"/>
          <p:cNvGrpSpPr>
            <a:grpSpLocks/>
          </p:cNvGrpSpPr>
          <p:nvPr/>
        </p:nvGrpSpPr>
        <p:grpSpPr bwMode="auto">
          <a:xfrm>
            <a:off x="3121025" y="3352801"/>
            <a:ext cx="1022350" cy="346075"/>
            <a:chOff x="1006" y="2112"/>
            <a:chExt cx="644" cy="218"/>
          </a:xfrm>
        </p:grpSpPr>
        <p:sp>
          <p:nvSpPr>
            <p:cNvPr id="7221" name="Text Box 11"/>
            <p:cNvSpPr txBox="1">
              <a:spLocks noChangeArrowheads="1"/>
            </p:cNvSpPr>
            <p:nvPr/>
          </p:nvSpPr>
          <p:spPr bwMode="auto">
            <a:xfrm>
              <a:off x="1008" y="2112"/>
              <a:ext cx="640" cy="217"/>
            </a:xfrm>
            <a:prstGeom prst="rect">
              <a:avLst/>
            </a:prstGeom>
            <a:noFill/>
            <a:ln w="9360">
              <a:solidFill>
                <a:srgbClr val="000000"/>
              </a:solidFill>
              <a:miter lim="800000"/>
              <a:headEnd/>
              <a:tailEnd/>
            </a:ln>
          </p:spPr>
          <p:txBody>
            <a:bodyPr wrap="none" anchor="ctr"/>
            <a:lstStyle/>
            <a:p>
              <a:endParaRPr lang="en-US" altLang="en-US"/>
            </a:p>
          </p:txBody>
        </p:sp>
        <p:sp>
          <p:nvSpPr>
            <p:cNvPr id="7222" name="Text Box 12"/>
            <p:cNvSpPr txBox="1">
              <a:spLocks noChangeArrowheads="1"/>
            </p:cNvSpPr>
            <p:nvPr/>
          </p:nvSpPr>
          <p:spPr bwMode="auto">
            <a:xfrm>
              <a:off x="1006" y="2112"/>
              <a:ext cx="644"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Checkbox</a:t>
              </a:r>
            </a:p>
          </p:txBody>
        </p:sp>
      </p:grpSp>
      <p:grpSp>
        <p:nvGrpSpPr>
          <p:cNvPr id="7176" name="Group 13"/>
          <p:cNvGrpSpPr>
            <a:grpSpLocks/>
          </p:cNvGrpSpPr>
          <p:nvPr/>
        </p:nvGrpSpPr>
        <p:grpSpPr bwMode="auto">
          <a:xfrm>
            <a:off x="3124200" y="3810001"/>
            <a:ext cx="769938" cy="346075"/>
            <a:chOff x="1008" y="2400"/>
            <a:chExt cx="485" cy="218"/>
          </a:xfrm>
        </p:grpSpPr>
        <p:sp>
          <p:nvSpPr>
            <p:cNvPr id="7219" name="Text Box 14"/>
            <p:cNvSpPr txBox="1">
              <a:spLocks noChangeArrowheads="1"/>
            </p:cNvSpPr>
            <p:nvPr/>
          </p:nvSpPr>
          <p:spPr bwMode="auto">
            <a:xfrm>
              <a:off x="1008" y="2400"/>
              <a:ext cx="484" cy="217"/>
            </a:xfrm>
            <a:prstGeom prst="rect">
              <a:avLst/>
            </a:prstGeom>
            <a:noFill/>
            <a:ln w="9360">
              <a:solidFill>
                <a:srgbClr val="000000"/>
              </a:solidFill>
              <a:miter lim="800000"/>
              <a:headEnd/>
              <a:tailEnd/>
            </a:ln>
          </p:spPr>
          <p:txBody>
            <a:bodyPr wrap="none" anchor="ctr"/>
            <a:lstStyle/>
            <a:p>
              <a:endParaRPr lang="en-US" altLang="en-US"/>
            </a:p>
          </p:txBody>
        </p:sp>
        <p:sp>
          <p:nvSpPr>
            <p:cNvPr id="7220" name="Text Box 15"/>
            <p:cNvSpPr txBox="1">
              <a:spLocks noChangeArrowheads="1"/>
            </p:cNvSpPr>
            <p:nvPr/>
          </p:nvSpPr>
          <p:spPr bwMode="auto">
            <a:xfrm>
              <a:off x="1008" y="2400"/>
              <a:ext cx="485"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Choice</a:t>
              </a:r>
            </a:p>
          </p:txBody>
        </p:sp>
      </p:grpSp>
      <p:grpSp>
        <p:nvGrpSpPr>
          <p:cNvPr id="7177" name="Group 16"/>
          <p:cNvGrpSpPr>
            <a:grpSpLocks/>
          </p:cNvGrpSpPr>
          <p:nvPr/>
        </p:nvGrpSpPr>
        <p:grpSpPr bwMode="auto">
          <a:xfrm>
            <a:off x="3124200" y="4267206"/>
            <a:ext cx="655638" cy="344488"/>
            <a:chOff x="1008" y="2688"/>
            <a:chExt cx="413" cy="217"/>
          </a:xfrm>
        </p:grpSpPr>
        <p:sp>
          <p:nvSpPr>
            <p:cNvPr id="7217" name="Text Box 17"/>
            <p:cNvSpPr txBox="1">
              <a:spLocks noChangeArrowheads="1"/>
            </p:cNvSpPr>
            <p:nvPr/>
          </p:nvSpPr>
          <p:spPr bwMode="auto">
            <a:xfrm>
              <a:off x="1008" y="2688"/>
              <a:ext cx="413" cy="217"/>
            </a:xfrm>
            <a:prstGeom prst="rect">
              <a:avLst/>
            </a:prstGeom>
            <a:noFill/>
            <a:ln w="9360">
              <a:solidFill>
                <a:srgbClr val="000000"/>
              </a:solidFill>
              <a:miter lim="800000"/>
              <a:headEnd/>
              <a:tailEnd/>
            </a:ln>
          </p:spPr>
          <p:txBody>
            <a:bodyPr wrap="none" anchor="ctr"/>
            <a:lstStyle/>
            <a:p>
              <a:endParaRPr lang="en-US" altLang="en-US"/>
            </a:p>
          </p:txBody>
        </p:sp>
        <p:sp>
          <p:nvSpPr>
            <p:cNvPr id="7218" name="Text Box 18"/>
            <p:cNvSpPr txBox="1">
              <a:spLocks noChangeArrowheads="1"/>
            </p:cNvSpPr>
            <p:nvPr/>
          </p:nvSpPr>
          <p:spPr bwMode="auto">
            <a:xfrm>
              <a:off x="1009" y="2690"/>
              <a:ext cx="395"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Label</a:t>
              </a:r>
            </a:p>
          </p:txBody>
        </p:sp>
      </p:grpSp>
      <p:grpSp>
        <p:nvGrpSpPr>
          <p:cNvPr id="7178" name="Group 19"/>
          <p:cNvGrpSpPr>
            <a:grpSpLocks/>
          </p:cNvGrpSpPr>
          <p:nvPr/>
        </p:nvGrpSpPr>
        <p:grpSpPr bwMode="auto">
          <a:xfrm>
            <a:off x="3124200" y="2895604"/>
            <a:ext cx="509588" cy="344488"/>
            <a:chOff x="1008" y="1824"/>
            <a:chExt cx="321" cy="217"/>
          </a:xfrm>
        </p:grpSpPr>
        <p:sp>
          <p:nvSpPr>
            <p:cNvPr id="7215" name="Text Box 20"/>
            <p:cNvSpPr txBox="1">
              <a:spLocks noChangeArrowheads="1"/>
            </p:cNvSpPr>
            <p:nvPr/>
          </p:nvSpPr>
          <p:spPr bwMode="auto">
            <a:xfrm>
              <a:off x="1008" y="1824"/>
              <a:ext cx="321" cy="217"/>
            </a:xfrm>
            <a:prstGeom prst="rect">
              <a:avLst/>
            </a:prstGeom>
            <a:noFill/>
            <a:ln w="9360">
              <a:solidFill>
                <a:srgbClr val="000000"/>
              </a:solidFill>
              <a:miter lim="800000"/>
              <a:headEnd/>
              <a:tailEnd/>
            </a:ln>
          </p:spPr>
          <p:txBody>
            <a:bodyPr wrap="none" anchor="ctr"/>
            <a:lstStyle/>
            <a:p>
              <a:endParaRPr lang="en-US" altLang="en-US"/>
            </a:p>
          </p:txBody>
        </p:sp>
        <p:sp>
          <p:nvSpPr>
            <p:cNvPr id="7216" name="Text Box 21"/>
            <p:cNvSpPr txBox="1">
              <a:spLocks noChangeArrowheads="1"/>
            </p:cNvSpPr>
            <p:nvPr/>
          </p:nvSpPr>
          <p:spPr bwMode="auto">
            <a:xfrm>
              <a:off x="1010" y="1826"/>
              <a:ext cx="294"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List</a:t>
              </a:r>
            </a:p>
          </p:txBody>
        </p:sp>
      </p:grpSp>
      <p:sp>
        <p:nvSpPr>
          <p:cNvPr id="7179" name="Line 22"/>
          <p:cNvSpPr>
            <a:spLocks noChangeShapeType="1"/>
          </p:cNvSpPr>
          <p:nvPr/>
        </p:nvSpPr>
        <p:spPr bwMode="auto">
          <a:xfrm>
            <a:off x="2819400" y="4953000"/>
            <a:ext cx="304800" cy="0"/>
          </a:xfrm>
          <a:prstGeom prst="line">
            <a:avLst/>
          </a:prstGeom>
          <a:noFill/>
          <a:ln w="9360">
            <a:solidFill>
              <a:srgbClr val="000000"/>
            </a:solidFill>
            <a:round/>
            <a:headEnd/>
            <a:tailEnd/>
          </a:ln>
        </p:spPr>
        <p:txBody>
          <a:bodyPr/>
          <a:lstStyle/>
          <a:p>
            <a:endParaRPr lang="en-US"/>
          </a:p>
        </p:txBody>
      </p:sp>
      <p:grpSp>
        <p:nvGrpSpPr>
          <p:cNvPr id="7180" name="Group 23"/>
          <p:cNvGrpSpPr>
            <a:grpSpLocks/>
          </p:cNvGrpSpPr>
          <p:nvPr/>
        </p:nvGrpSpPr>
        <p:grpSpPr bwMode="auto">
          <a:xfrm>
            <a:off x="2587625" y="1447800"/>
            <a:ext cx="1168400" cy="344488"/>
            <a:chOff x="670" y="912"/>
            <a:chExt cx="736" cy="217"/>
          </a:xfrm>
        </p:grpSpPr>
        <p:sp>
          <p:nvSpPr>
            <p:cNvPr id="7213" name="Text Box 24"/>
            <p:cNvSpPr txBox="1">
              <a:spLocks noChangeArrowheads="1"/>
            </p:cNvSpPr>
            <p:nvPr/>
          </p:nvSpPr>
          <p:spPr bwMode="auto">
            <a:xfrm>
              <a:off x="672" y="912"/>
              <a:ext cx="719"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14" name="Text Box 25"/>
            <p:cNvSpPr txBox="1">
              <a:spLocks noChangeArrowheads="1"/>
            </p:cNvSpPr>
            <p:nvPr/>
          </p:nvSpPr>
          <p:spPr bwMode="auto">
            <a:xfrm>
              <a:off x="670" y="914"/>
              <a:ext cx="736"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Component</a:t>
              </a:r>
            </a:p>
          </p:txBody>
        </p:sp>
      </p:grpSp>
      <p:sp>
        <p:nvSpPr>
          <p:cNvPr id="7181" name="Line 26"/>
          <p:cNvSpPr>
            <a:spLocks noChangeShapeType="1"/>
          </p:cNvSpPr>
          <p:nvPr/>
        </p:nvSpPr>
        <p:spPr bwMode="auto">
          <a:xfrm>
            <a:off x="2819400" y="2133600"/>
            <a:ext cx="304800" cy="0"/>
          </a:xfrm>
          <a:prstGeom prst="line">
            <a:avLst/>
          </a:prstGeom>
          <a:noFill/>
          <a:ln w="9360">
            <a:solidFill>
              <a:srgbClr val="000000"/>
            </a:solidFill>
            <a:round/>
            <a:headEnd/>
            <a:tailEnd/>
          </a:ln>
        </p:spPr>
        <p:txBody>
          <a:bodyPr/>
          <a:lstStyle/>
          <a:p>
            <a:endParaRPr lang="en-US"/>
          </a:p>
        </p:txBody>
      </p:sp>
      <p:sp>
        <p:nvSpPr>
          <p:cNvPr id="7182" name="Line 27"/>
          <p:cNvSpPr>
            <a:spLocks noChangeShapeType="1"/>
          </p:cNvSpPr>
          <p:nvPr/>
        </p:nvSpPr>
        <p:spPr bwMode="auto">
          <a:xfrm>
            <a:off x="2819400" y="2590800"/>
            <a:ext cx="304800" cy="0"/>
          </a:xfrm>
          <a:prstGeom prst="line">
            <a:avLst/>
          </a:prstGeom>
          <a:noFill/>
          <a:ln w="9360">
            <a:solidFill>
              <a:srgbClr val="000000"/>
            </a:solidFill>
            <a:round/>
            <a:headEnd/>
            <a:tailEnd/>
          </a:ln>
        </p:spPr>
        <p:txBody>
          <a:bodyPr/>
          <a:lstStyle/>
          <a:p>
            <a:endParaRPr lang="en-US"/>
          </a:p>
        </p:txBody>
      </p:sp>
      <p:sp>
        <p:nvSpPr>
          <p:cNvPr id="7183" name="Line 28"/>
          <p:cNvSpPr>
            <a:spLocks noChangeShapeType="1"/>
          </p:cNvSpPr>
          <p:nvPr/>
        </p:nvSpPr>
        <p:spPr bwMode="auto">
          <a:xfrm>
            <a:off x="2819400" y="3048000"/>
            <a:ext cx="304800" cy="0"/>
          </a:xfrm>
          <a:prstGeom prst="line">
            <a:avLst/>
          </a:prstGeom>
          <a:noFill/>
          <a:ln w="9360">
            <a:solidFill>
              <a:srgbClr val="000000"/>
            </a:solidFill>
            <a:round/>
            <a:headEnd/>
            <a:tailEnd/>
          </a:ln>
        </p:spPr>
        <p:txBody>
          <a:bodyPr/>
          <a:lstStyle/>
          <a:p>
            <a:endParaRPr lang="en-US"/>
          </a:p>
        </p:txBody>
      </p:sp>
      <p:sp>
        <p:nvSpPr>
          <p:cNvPr id="7184" name="Line 29"/>
          <p:cNvSpPr>
            <a:spLocks noChangeShapeType="1"/>
          </p:cNvSpPr>
          <p:nvPr/>
        </p:nvSpPr>
        <p:spPr bwMode="auto">
          <a:xfrm>
            <a:off x="2819400" y="3505200"/>
            <a:ext cx="304800" cy="0"/>
          </a:xfrm>
          <a:prstGeom prst="line">
            <a:avLst/>
          </a:prstGeom>
          <a:noFill/>
          <a:ln w="9360">
            <a:solidFill>
              <a:srgbClr val="000000"/>
            </a:solidFill>
            <a:round/>
            <a:headEnd/>
            <a:tailEnd/>
          </a:ln>
        </p:spPr>
        <p:txBody>
          <a:bodyPr/>
          <a:lstStyle/>
          <a:p>
            <a:endParaRPr lang="en-US"/>
          </a:p>
        </p:txBody>
      </p:sp>
      <p:sp>
        <p:nvSpPr>
          <p:cNvPr id="7185" name="Line 30"/>
          <p:cNvSpPr>
            <a:spLocks noChangeShapeType="1"/>
          </p:cNvSpPr>
          <p:nvPr/>
        </p:nvSpPr>
        <p:spPr bwMode="auto">
          <a:xfrm>
            <a:off x="2819400" y="3962400"/>
            <a:ext cx="304800" cy="0"/>
          </a:xfrm>
          <a:prstGeom prst="line">
            <a:avLst/>
          </a:prstGeom>
          <a:noFill/>
          <a:ln w="9360">
            <a:solidFill>
              <a:srgbClr val="000000"/>
            </a:solidFill>
            <a:round/>
            <a:headEnd/>
            <a:tailEnd/>
          </a:ln>
        </p:spPr>
        <p:txBody>
          <a:bodyPr/>
          <a:lstStyle/>
          <a:p>
            <a:endParaRPr lang="en-US"/>
          </a:p>
        </p:txBody>
      </p:sp>
      <p:sp>
        <p:nvSpPr>
          <p:cNvPr id="7186" name="Line 31"/>
          <p:cNvSpPr>
            <a:spLocks noChangeShapeType="1"/>
          </p:cNvSpPr>
          <p:nvPr/>
        </p:nvSpPr>
        <p:spPr bwMode="auto">
          <a:xfrm>
            <a:off x="2819400" y="4419600"/>
            <a:ext cx="304800" cy="0"/>
          </a:xfrm>
          <a:prstGeom prst="line">
            <a:avLst/>
          </a:prstGeom>
          <a:noFill/>
          <a:ln w="9360">
            <a:solidFill>
              <a:srgbClr val="000000"/>
            </a:solidFill>
            <a:round/>
            <a:headEnd/>
            <a:tailEnd/>
          </a:ln>
        </p:spPr>
        <p:txBody>
          <a:bodyPr/>
          <a:lstStyle/>
          <a:p>
            <a:endParaRPr lang="en-US"/>
          </a:p>
        </p:txBody>
      </p:sp>
      <p:sp>
        <p:nvSpPr>
          <p:cNvPr id="7187" name="Line 32"/>
          <p:cNvSpPr>
            <a:spLocks noChangeShapeType="1"/>
          </p:cNvSpPr>
          <p:nvPr/>
        </p:nvSpPr>
        <p:spPr bwMode="auto">
          <a:xfrm>
            <a:off x="4114800" y="2133600"/>
            <a:ext cx="990600" cy="0"/>
          </a:xfrm>
          <a:prstGeom prst="line">
            <a:avLst/>
          </a:prstGeom>
          <a:noFill/>
          <a:ln w="9360">
            <a:solidFill>
              <a:srgbClr val="000000"/>
            </a:solidFill>
            <a:round/>
            <a:headEnd/>
            <a:tailEnd/>
          </a:ln>
        </p:spPr>
        <p:txBody>
          <a:bodyPr/>
          <a:lstStyle/>
          <a:p>
            <a:endParaRPr lang="en-US"/>
          </a:p>
        </p:txBody>
      </p:sp>
      <p:grpSp>
        <p:nvGrpSpPr>
          <p:cNvPr id="7188" name="Group 33"/>
          <p:cNvGrpSpPr>
            <a:grpSpLocks/>
          </p:cNvGrpSpPr>
          <p:nvPr/>
        </p:nvGrpSpPr>
        <p:grpSpPr bwMode="auto">
          <a:xfrm>
            <a:off x="3122614" y="1981201"/>
            <a:ext cx="998537" cy="346075"/>
            <a:chOff x="1007" y="1248"/>
            <a:chExt cx="629" cy="218"/>
          </a:xfrm>
        </p:grpSpPr>
        <p:sp>
          <p:nvSpPr>
            <p:cNvPr id="7211" name="Text Box 34"/>
            <p:cNvSpPr txBox="1">
              <a:spLocks noChangeArrowheads="1"/>
            </p:cNvSpPr>
            <p:nvPr/>
          </p:nvSpPr>
          <p:spPr bwMode="auto">
            <a:xfrm>
              <a:off x="1008" y="1248"/>
              <a:ext cx="627"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12" name="Text Box 35"/>
            <p:cNvSpPr txBox="1">
              <a:spLocks noChangeArrowheads="1"/>
            </p:cNvSpPr>
            <p:nvPr/>
          </p:nvSpPr>
          <p:spPr bwMode="auto">
            <a:xfrm>
              <a:off x="1007" y="1248"/>
              <a:ext cx="629"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Container</a:t>
              </a:r>
            </a:p>
          </p:txBody>
        </p:sp>
      </p:grpSp>
      <p:sp>
        <p:nvSpPr>
          <p:cNvPr id="7189" name="Line 36"/>
          <p:cNvSpPr>
            <a:spLocks noChangeShapeType="1"/>
          </p:cNvSpPr>
          <p:nvPr/>
        </p:nvSpPr>
        <p:spPr bwMode="auto">
          <a:xfrm>
            <a:off x="4495800" y="2133600"/>
            <a:ext cx="0" cy="533400"/>
          </a:xfrm>
          <a:prstGeom prst="line">
            <a:avLst/>
          </a:prstGeom>
          <a:noFill/>
          <a:ln w="9360">
            <a:solidFill>
              <a:srgbClr val="000000"/>
            </a:solidFill>
            <a:round/>
            <a:headEnd/>
            <a:tailEnd/>
          </a:ln>
        </p:spPr>
        <p:txBody>
          <a:bodyPr/>
          <a:lstStyle/>
          <a:p>
            <a:endParaRPr lang="en-US"/>
          </a:p>
        </p:txBody>
      </p:sp>
      <p:sp>
        <p:nvSpPr>
          <p:cNvPr id="7190" name="Line 37"/>
          <p:cNvSpPr>
            <a:spLocks noChangeShapeType="1"/>
          </p:cNvSpPr>
          <p:nvPr/>
        </p:nvSpPr>
        <p:spPr bwMode="auto">
          <a:xfrm>
            <a:off x="4495800" y="2667000"/>
            <a:ext cx="533400" cy="0"/>
          </a:xfrm>
          <a:prstGeom prst="line">
            <a:avLst/>
          </a:prstGeom>
          <a:noFill/>
          <a:ln w="9360">
            <a:solidFill>
              <a:srgbClr val="000000"/>
            </a:solidFill>
            <a:round/>
            <a:headEnd/>
            <a:tailEnd/>
          </a:ln>
        </p:spPr>
        <p:txBody>
          <a:bodyPr/>
          <a:lstStyle/>
          <a:p>
            <a:endParaRPr lang="en-US"/>
          </a:p>
        </p:txBody>
      </p:sp>
      <p:sp>
        <p:nvSpPr>
          <p:cNvPr id="7191" name="Line 38"/>
          <p:cNvSpPr>
            <a:spLocks noChangeShapeType="1"/>
          </p:cNvSpPr>
          <p:nvPr/>
        </p:nvSpPr>
        <p:spPr bwMode="auto">
          <a:xfrm>
            <a:off x="5867400" y="2133600"/>
            <a:ext cx="914400" cy="0"/>
          </a:xfrm>
          <a:prstGeom prst="line">
            <a:avLst/>
          </a:prstGeom>
          <a:noFill/>
          <a:ln w="9360">
            <a:solidFill>
              <a:srgbClr val="000000"/>
            </a:solidFill>
            <a:round/>
            <a:headEnd/>
            <a:tailEnd/>
          </a:ln>
        </p:spPr>
        <p:txBody>
          <a:bodyPr/>
          <a:lstStyle/>
          <a:p>
            <a:endParaRPr lang="en-US"/>
          </a:p>
        </p:txBody>
      </p:sp>
      <p:grpSp>
        <p:nvGrpSpPr>
          <p:cNvPr id="7192" name="Group 39"/>
          <p:cNvGrpSpPr>
            <a:grpSpLocks/>
          </p:cNvGrpSpPr>
          <p:nvPr/>
        </p:nvGrpSpPr>
        <p:grpSpPr bwMode="auto">
          <a:xfrm>
            <a:off x="6705601" y="1981203"/>
            <a:ext cx="715963" cy="344488"/>
            <a:chOff x="3264" y="1248"/>
            <a:chExt cx="451" cy="217"/>
          </a:xfrm>
        </p:grpSpPr>
        <p:sp>
          <p:nvSpPr>
            <p:cNvPr id="7209" name="Text Box 40"/>
            <p:cNvSpPr txBox="1">
              <a:spLocks noChangeArrowheads="1"/>
            </p:cNvSpPr>
            <p:nvPr/>
          </p:nvSpPr>
          <p:spPr bwMode="auto">
            <a:xfrm>
              <a:off x="3264" y="1248"/>
              <a:ext cx="449"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10" name="Text Box 41"/>
            <p:cNvSpPr txBox="1">
              <a:spLocks noChangeArrowheads="1"/>
            </p:cNvSpPr>
            <p:nvPr/>
          </p:nvSpPr>
          <p:spPr bwMode="auto">
            <a:xfrm>
              <a:off x="3266" y="1250"/>
              <a:ext cx="449"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Frame</a:t>
              </a:r>
            </a:p>
          </p:txBody>
        </p:sp>
      </p:grpSp>
      <p:grpSp>
        <p:nvGrpSpPr>
          <p:cNvPr id="7193" name="Group 42"/>
          <p:cNvGrpSpPr>
            <a:grpSpLocks/>
          </p:cNvGrpSpPr>
          <p:nvPr/>
        </p:nvGrpSpPr>
        <p:grpSpPr bwMode="auto">
          <a:xfrm>
            <a:off x="5029201" y="1981201"/>
            <a:ext cx="892175" cy="346075"/>
            <a:chOff x="2208" y="1248"/>
            <a:chExt cx="562" cy="218"/>
          </a:xfrm>
        </p:grpSpPr>
        <p:sp>
          <p:nvSpPr>
            <p:cNvPr id="7207" name="Text Box 43"/>
            <p:cNvSpPr txBox="1">
              <a:spLocks noChangeArrowheads="1"/>
            </p:cNvSpPr>
            <p:nvPr/>
          </p:nvSpPr>
          <p:spPr bwMode="auto">
            <a:xfrm>
              <a:off x="2208" y="1248"/>
              <a:ext cx="562"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8" name="Text Box 44"/>
            <p:cNvSpPr txBox="1">
              <a:spLocks noChangeArrowheads="1"/>
            </p:cNvSpPr>
            <p:nvPr/>
          </p:nvSpPr>
          <p:spPr bwMode="auto">
            <a:xfrm>
              <a:off x="2209" y="1248"/>
              <a:ext cx="561"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Window</a:t>
              </a:r>
            </a:p>
          </p:txBody>
        </p:sp>
      </p:grpSp>
      <p:sp>
        <p:nvSpPr>
          <p:cNvPr id="7194" name="Line 45"/>
          <p:cNvSpPr>
            <a:spLocks noChangeShapeType="1"/>
          </p:cNvSpPr>
          <p:nvPr/>
        </p:nvSpPr>
        <p:spPr bwMode="auto">
          <a:xfrm>
            <a:off x="4572000" y="4953000"/>
            <a:ext cx="762000" cy="0"/>
          </a:xfrm>
          <a:prstGeom prst="line">
            <a:avLst/>
          </a:prstGeom>
          <a:noFill/>
          <a:ln w="9360">
            <a:solidFill>
              <a:srgbClr val="000000"/>
            </a:solidFill>
            <a:round/>
            <a:headEnd/>
            <a:tailEnd/>
          </a:ln>
        </p:spPr>
        <p:txBody>
          <a:bodyPr/>
          <a:lstStyle/>
          <a:p>
            <a:endParaRPr lang="en-US"/>
          </a:p>
        </p:txBody>
      </p:sp>
      <p:sp>
        <p:nvSpPr>
          <p:cNvPr id="7195" name="Line 46"/>
          <p:cNvSpPr>
            <a:spLocks noChangeShapeType="1"/>
          </p:cNvSpPr>
          <p:nvPr/>
        </p:nvSpPr>
        <p:spPr bwMode="auto">
          <a:xfrm>
            <a:off x="4953000" y="4953000"/>
            <a:ext cx="0" cy="533400"/>
          </a:xfrm>
          <a:prstGeom prst="line">
            <a:avLst/>
          </a:prstGeom>
          <a:noFill/>
          <a:ln w="9360">
            <a:solidFill>
              <a:srgbClr val="000000"/>
            </a:solidFill>
            <a:round/>
            <a:headEnd/>
            <a:tailEnd/>
          </a:ln>
        </p:spPr>
        <p:txBody>
          <a:bodyPr/>
          <a:lstStyle/>
          <a:p>
            <a:endParaRPr lang="en-US"/>
          </a:p>
        </p:txBody>
      </p:sp>
      <p:sp>
        <p:nvSpPr>
          <p:cNvPr id="7196" name="Line 47"/>
          <p:cNvSpPr>
            <a:spLocks noChangeShapeType="1"/>
          </p:cNvSpPr>
          <p:nvPr/>
        </p:nvSpPr>
        <p:spPr bwMode="auto">
          <a:xfrm>
            <a:off x="4953000" y="5486400"/>
            <a:ext cx="381000" cy="0"/>
          </a:xfrm>
          <a:prstGeom prst="line">
            <a:avLst/>
          </a:prstGeom>
          <a:noFill/>
          <a:ln w="9360">
            <a:solidFill>
              <a:srgbClr val="000000"/>
            </a:solidFill>
            <a:round/>
            <a:headEnd/>
            <a:tailEnd/>
          </a:ln>
        </p:spPr>
        <p:txBody>
          <a:bodyPr/>
          <a:lstStyle/>
          <a:p>
            <a:endParaRPr lang="en-US"/>
          </a:p>
        </p:txBody>
      </p:sp>
      <p:grpSp>
        <p:nvGrpSpPr>
          <p:cNvPr id="7197" name="Group 48"/>
          <p:cNvGrpSpPr>
            <a:grpSpLocks/>
          </p:cNvGrpSpPr>
          <p:nvPr/>
        </p:nvGrpSpPr>
        <p:grpSpPr bwMode="auto">
          <a:xfrm>
            <a:off x="5257800" y="5334000"/>
            <a:ext cx="960438" cy="344488"/>
            <a:chOff x="2352" y="3360"/>
            <a:chExt cx="605" cy="217"/>
          </a:xfrm>
        </p:grpSpPr>
        <p:sp>
          <p:nvSpPr>
            <p:cNvPr id="7205" name="Text Box 49"/>
            <p:cNvSpPr txBox="1">
              <a:spLocks noChangeArrowheads="1"/>
            </p:cNvSpPr>
            <p:nvPr/>
          </p:nvSpPr>
          <p:spPr bwMode="auto">
            <a:xfrm>
              <a:off x="2352" y="3360"/>
              <a:ext cx="605"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6" name="Text Box 50"/>
            <p:cNvSpPr txBox="1">
              <a:spLocks noChangeArrowheads="1"/>
            </p:cNvSpPr>
            <p:nvPr/>
          </p:nvSpPr>
          <p:spPr bwMode="auto">
            <a:xfrm>
              <a:off x="2355" y="3361"/>
              <a:ext cx="575"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TextArea</a:t>
              </a:r>
            </a:p>
          </p:txBody>
        </p:sp>
      </p:grpSp>
      <p:grpSp>
        <p:nvGrpSpPr>
          <p:cNvPr id="7198" name="Group 51"/>
          <p:cNvGrpSpPr>
            <a:grpSpLocks/>
          </p:cNvGrpSpPr>
          <p:nvPr/>
        </p:nvGrpSpPr>
        <p:grpSpPr bwMode="auto">
          <a:xfrm>
            <a:off x="5257800" y="4800600"/>
            <a:ext cx="984250" cy="344488"/>
            <a:chOff x="2352" y="3024"/>
            <a:chExt cx="620" cy="217"/>
          </a:xfrm>
        </p:grpSpPr>
        <p:sp>
          <p:nvSpPr>
            <p:cNvPr id="7203" name="Text Box 52"/>
            <p:cNvSpPr txBox="1">
              <a:spLocks noChangeArrowheads="1"/>
            </p:cNvSpPr>
            <p:nvPr/>
          </p:nvSpPr>
          <p:spPr bwMode="auto">
            <a:xfrm>
              <a:off x="2352" y="3024"/>
              <a:ext cx="620"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4" name="Text Box 53"/>
            <p:cNvSpPr txBox="1">
              <a:spLocks noChangeArrowheads="1"/>
            </p:cNvSpPr>
            <p:nvPr/>
          </p:nvSpPr>
          <p:spPr bwMode="auto">
            <a:xfrm>
              <a:off x="2355" y="3025"/>
              <a:ext cx="581"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TextField</a:t>
              </a:r>
            </a:p>
          </p:txBody>
        </p:sp>
      </p:grpSp>
      <p:grpSp>
        <p:nvGrpSpPr>
          <p:cNvPr id="7199" name="Group 54"/>
          <p:cNvGrpSpPr>
            <a:grpSpLocks/>
          </p:cNvGrpSpPr>
          <p:nvPr/>
        </p:nvGrpSpPr>
        <p:grpSpPr bwMode="auto">
          <a:xfrm>
            <a:off x="3124201" y="4800600"/>
            <a:ext cx="1514475" cy="344488"/>
            <a:chOff x="1008" y="3024"/>
            <a:chExt cx="954" cy="217"/>
          </a:xfrm>
        </p:grpSpPr>
        <p:sp>
          <p:nvSpPr>
            <p:cNvPr id="7201" name="Text Box 55"/>
            <p:cNvSpPr txBox="1">
              <a:spLocks noChangeArrowheads="1"/>
            </p:cNvSpPr>
            <p:nvPr/>
          </p:nvSpPr>
          <p:spPr bwMode="auto">
            <a:xfrm>
              <a:off x="1008" y="3024"/>
              <a:ext cx="954" cy="217"/>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02" name="Text Box 56"/>
            <p:cNvSpPr txBox="1">
              <a:spLocks noChangeArrowheads="1"/>
            </p:cNvSpPr>
            <p:nvPr/>
          </p:nvSpPr>
          <p:spPr bwMode="auto">
            <a:xfrm>
              <a:off x="1011" y="3026"/>
              <a:ext cx="949" cy="212"/>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TextComponent</a:t>
              </a:r>
            </a:p>
          </p:txBody>
        </p:sp>
      </p:grpSp>
      <p:sp>
        <p:nvSpPr>
          <p:cNvPr id="7200" name="Text Box 57"/>
          <p:cNvSpPr txBox="1">
            <a:spLocks noChangeArrowheads="1"/>
          </p:cNvSpPr>
          <p:nvPr/>
        </p:nvSpPr>
        <p:spPr bwMode="auto">
          <a:xfrm>
            <a:off x="6000751" y="3730769"/>
            <a:ext cx="3695029" cy="585503"/>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Note: There are more classes, however,</a:t>
            </a:r>
          </a:p>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600"/>
              <a:t>these are what are covered in this chapter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7353-3EF4-1DA7-4435-61A5D9FC014E}"/>
              </a:ext>
            </a:extLst>
          </p:cNvPr>
          <p:cNvSpPr>
            <a:spLocks noGrp="1"/>
          </p:cNvSpPr>
          <p:nvPr>
            <p:ph type="title"/>
          </p:nvPr>
        </p:nvSpPr>
        <p:spPr/>
        <p:txBody>
          <a:bodyPr/>
          <a:lstStyle/>
          <a:p>
            <a:r>
              <a:rPr lang="en-IN" b="1" dirty="0">
                <a:solidFill>
                  <a:schemeClr val="tx1"/>
                </a:solidFill>
              </a:rPr>
              <a:t>Java Layout Managers</a:t>
            </a:r>
            <a:endParaRPr lang="en-IN" dirty="0"/>
          </a:p>
        </p:txBody>
      </p:sp>
      <p:sp>
        <p:nvSpPr>
          <p:cNvPr id="3" name="Content Placeholder 2">
            <a:extLst>
              <a:ext uri="{FF2B5EF4-FFF2-40B4-BE49-F238E27FC236}">
                <a16:creationId xmlns:a16="http://schemas.microsoft.com/office/drawing/2014/main" id="{F9578904-4D52-8A69-0C81-7273DD8A66E5}"/>
              </a:ext>
            </a:extLst>
          </p:cNvPr>
          <p:cNvSpPr>
            <a:spLocks noGrp="1"/>
          </p:cNvSpPr>
          <p:nvPr>
            <p:ph idx="1"/>
          </p:nvPr>
        </p:nvSpPr>
        <p:spPr/>
        <p:txBody>
          <a:bodyPr>
            <a:normAutofit fontScale="92500" lnSpcReduction="20000"/>
          </a:bodyPr>
          <a:lstStyle/>
          <a:p>
            <a:endParaRPr lang="en-IN" dirty="0">
              <a:solidFill>
                <a:schemeClr val="tx1"/>
              </a:solidFill>
            </a:endParaRPr>
          </a:p>
          <a:p>
            <a:r>
              <a:rPr lang="en-IN" dirty="0">
                <a:solidFill>
                  <a:schemeClr val="tx1"/>
                </a:solidFill>
              </a:rPr>
              <a:t>    </a:t>
            </a:r>
            <a:r>
              <a:rPr lang="en-IN" dirty="0" err="1">
                <a:solidFill>
                  <a:schemeClr val="tx1"/>
                </a:solidFill>
              </a:rPr>
              <a:t>java.awt.BorderLayout</a:t>
            </a:r>
            <a:endParaRPr lang="en-IN" dirty="0">
              <a:solidFill>
                <a:schemeClr val="tx1"/>
              </a:solidFill>
            </a:endParaRPr>
          </a:p>
          <a:p>
            <a:r>
              <a:rPr lang="en-IN" dirty="0">
                <a:solidFill>
                  <a:schemeClr val="tx1"/>
                </a:solidFill>
              </a:rPr>
              <a:t>    </a:t>
            </a:r>
            <a:r>
              <a:rPr lang="en-IN" dirty="0" err="1">
                <a:solidFill>
                  <a:schemeClr val="tx1"/>
                </a:solidFill>
              </a:rPr>
              <a:t>java.awt.FlowLayout</a:t>
            </a:r>
            <a:endParaRPr lang="en-IN" dirty="0">
              <a:solidFill>
                <a:schemeClr val="tx1"/>
              </a:solidFill>
            </a:endParaRPr>
          </a:p>
          <a:p>
            <a:r>
              <a:rPr lang="en-IN" dirty="0">
                <a:solidFill>
                  <a:schemeClr val="tx1"/>
                </a:solidFill>
              </a:rPr>
              <a:t>    </a:t>
            </a:r>
            <a:r>
              <a:rPr lang="en-IN" dirty="0" err="1">
                <a:solidFill>
                  <a:schemeClr val="tx1"/>
                </a:solidFill>
              </a:rPr>
              <a:t>java.awt.GridLayout</a:t>
            </a:r>
            <a:endParaRPr lang="en-IN" dirty="0">
              <a:solidFill>
                <a:schemeClr val="tx1"/>
              </a:solidFill>
            </a:endParaRPr>
          </a:p>
          <a:p>
            <a:r>
              <a:rPr lang="en-IN" dirty="0">
                <a:solidFill>
                  <a:schemeClr val="tx1"/>
                </a:solidFill>
              </a:rPr>
              <a:t>    </a:t>
            </a:r>
            <a:r>
              <a:rPr lang="en-IN" dirty="0" err="1">
                <a:solidFill>
                  <a:schemeClr val="tx1"/>
                </a:solidFill>
              </a:rPr>
              <a:t>java.awt.CardLayout</a:t>
            </a:r>
            <a:endParaRPr lang="en-IN" dirty="0">
              <a:solidFill>
                <a:schemeClr val="tx1"/>
              </a:solidFill>
            </a:endParaRPr>
          </a:p>
          <a:p>
            <a:r>
              <a:rPr lang="en-IN" dirty="0">
                <a:solidFill>
                  <a:schemeClr val="tx1"/>
                </a:solidFill>
              </a:rPr>
              <a:t>    </a:t>
            </a:r>
            <a:r>
              <a:rPr lang="en-IN" dirty="0" err="1">
                <a:solidFill>
                  <a:schemeClr val="tx1"/>
                </a:solidFill>
              </a:rPr>
              <a:t>java.awt.GridBagLayout</a:t>
            </a:r>
            <a:endParaRPr lang="en-IN" dirty="0">
              <a:solidFill>
                <a:schemeClr val="tx1"/>
              </a:solidFill>
            </a:endParaRPr>
          </a:p>
          <a:p>
            <a:r>
              <a:rPr lang="en-IN" dirty="0">
                <a:solidFill>
                  <a:schemeClr val="tx1"/>
                </a:solidFill>
              </a:rPr>
              <a:t>    </a:t>
            </a:r>
            <a:r>
              <a:rPr lang="en-IN" dirty="0" err="1">
                <a:solidFill>
                  <a:schemeClr val="tx1"/>
                </a:solidFill>
              </a:rPr>
              <a:t>javax.swing.BoxLayout</a:t>
            </a:r>
            <a:endParaRPr lang="en-IN" dirty="0">
              <a:solidFill>
                <a:schemeClr val="tx1"/>
              </a:solidFill>
            </a:endParaRPr>
          </a:p>
          <a:p>
            <a:r>
              <a:rPr lang="en-IN" dirty="0">
                <a:solidFill>
                  <a:schemeClr val="tx1"/>
                </a:solidFill>
              </a:rPr>
              <a:t>    </a:t>
            </a:r>
            <a:r>
              <a:rPr lang="en-IN" dirty="0" err="1">
                <a:solidFill>
                  <a:schemeClr val="tx1"/>
                </a:solidFill>
              </a:rPr>
              <a:t>javax.swing.GroupLayout</a:t>
            </a:r>
            <a:endParaRPr lang="en-IN" dirty="0">
              <a:solidFill>
                <a:schemeClr val="tx1"/>
              </a:solidFill>
            </a:endParaRPr>
          </a:p>
          <a:p>
            <a:r>
              <a:rPr lang="en-IN" dirty="0">
                <a:solidFill>
                  <a:schemeClr val="tx1"/>
                </a:solidFill>
              </a:rPr>
              <a:t>    </a:t>
            </a:r>
            <a:r>
              <a:rPr lang="en-IN" dirty="0" err="1">
                <a:solidFill>
                  <a:schemeClr val="tx1"/>
                </a:solidFill>
              </a:rPr>
              <a:t>javax.swing.ScrollPaneLayout</a:t>
            </a:r>
            <a:endParaRPr lang="en-IN" dirty="0">
              <a:solidFill>
                <a:schemeClr val="tx1"/>
              </a:solidFill>
            </a:endParaRPr>
          </a:p>
          <a:p>
            <a:r>
              <a:rPr lang="en-IN" dirty="0">
                <a:solidFill>
                  <a:schemeClr val="tx1"/>
                </a:solidFill>
              </a:rPr>
              <a:t>    </a:t>
            </a:r>
            <a:r>
              <a:rPr lang="en-IN" dirty="0" err="1">
                <a:solidFill>
                  <a:schemeClr val="tx1"/>
                </a:solidFill>
              </a:rPr>
              <a:t>javax.swing.SpringLayout</a:t>
            </a:r>
            <a:r>
              <a:rPr lang="en-IN" dirty="0">
                <a:solidFill>
                  <a:schemeClr val="tx1"/>
                </a:solidFill>
              </a:rPr>
              <a:t> etc.</a:t>
            </a:r>
          </a:p>
          <a:p>
            <a:endParaRPr lang="en-IN" dirty="0">
              <a:solidFill>
                <a:schemeClr val="tx1"/>
              </a:solidFill>
            </a:endParaRPr>
          </a:p>
        </p:txBody>
      </p:sp>
    </p:spTree>
    <p:extLst>
      <p:ext uri="{BB962C8B-B14F-4D97-AF65-F5344CB8AC3E}">
        <p14:creationId xmlns:p14="http://schemas.microsoft.com/office/powerpoint/2010/main" val="288257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DC0917-3E17-C5E3-E16E-9D78FC855EB7}"/>
              </a:ext>
            </a:extLst>
          </p:cNvPr>
          <p:cNvSpPr>
            <a:spLocks noGrp="1"/>
          </p:cNvSpPr>
          <p:nvPr>
            <p:ph type="title"/>
          </p:nvPr>
        </p:nvSpPr>
        <p:spPr>
          <a:xfrm>
            <a:off x="884903" y="235974"/>
            <a:ext cx="10270777" cy="1239629"/>
          </a:xfrm>
        </p:spPr>
        <p:txBody>
          <a:bodyPr>
            <a:normAutofit fontScale="90000"/>
          </a:bodyPr>
          <a:lstStyle/>
          <a:p>
            <a:r>
              <a:rPr lang="en-US" b="1" dirty="0">
                <a:solidFill>
                  <a:schemeClr val="tx1"/>
                </a:solidFill>
              </a:rPr>
              <a:t>Using AWT in Java</a:t>
            </a:r>
            <a:br>
              <a:rPr lang="en-US" b="1" dirty="0">
                <a:solidFill>
                  <a:schemeClr val="tx1"/>
                </a:solidFill>
              </a:rPr>
            </a:br>
            <a:endParaRPr lang="en-IN" b="1" dirty="0">
              <a:solidFill>
                <a:schemeClr val="tx1"/>
              </a:solidFill>
            </a:endParaRPr>
          </a:p>
        </p:txBody>
      </p:sp>
      <p:sp>
        <p:nvSpPr>
          <p:cNvPr id="7" name="Content Placeholder 6">
            <a:extLst>
              <a:ext uri="{FF2B5EF4-FFF2-40B4-BE49-F238E27FC236}">
                <a16:creationId xmlns:a16="http://schemas.microsoft.com/office/drawing/2014/main" id="{3149D673-DAE9-FF0F-90E0-DF3D03EDAC0C}"/>
              </a:ext>
            </a:extLst>
          </p:cNvPr>
          <p:cNvSpPr>
            <a:spLocks noGrp="1"/>
          </p:cNvSpPr>
          <p:nvPr>
            <p:ph idx="1"/>
          </p:nvPr>
        </p:nvSpPr>
        <p:spPr/>
        <p:txBody>
          <a:bodyPr/>
          <a:lstStyle/>
          <a:p>
            <a:r>
              <a:rPr lang="en-US" dirty="0">
                <a:solidFill>
                  <a:schemeClr val="tx1"/>
                </a:solidFill>
              </a:rPr>
              <a:t>To create simple AWT example, you need a frame. There are two ways to create a GUI using Frame in AWT.</a:t>
            </a:r>
          </a:p>
          <a:p>
            <a:endParaRPr lang="en-US" dirty="0">
              <a:solidFill>
                <a:schemeClr val="tx1"/>
              </a:solidFill>
            </a:endParaRPr>
          </a:p>
          <a:p>
            <a:endParaRPr lang="en-US" dirty="0">
              <a:solidFill>
                <a:schemeClr val="tx1"/>
              </a:solidFill>
            </a:endParaRPr>
          </a:p>
          <a:p>
            <a:pPr>
              <a:buFont typeface="Wingdings" panose="05000000000000000000" pitchFamily="2" charset="2"/>
              <a:buChar char="Ø"/>
            </a:pPr>
            <a:r>
              <a:rPr lang="en-US" b="1" dirty="0">
                <a:solidFill>
                  <a:schemeClr val="tx1"/>
                </a:solidFill>
              </a:rPr>
              <a:t>    By extending Frame class (inheritance)</a:t>
            </a:r>
          </a:p>
          <a:p>
            <a:pPr>
              <a:buFont typeface="Wingdings" panose="05000000000000000000" pitchFamily="2" charset="2"/>
              <a:buChar char="Ø"/>
            </a:pPr>
            <a:r>
              <a:rPr lang="en-US" b="1" dirty="0">
                <a:solidFill>
                  <a:schemeClr val="tx1"/>
                </a:solidFill>
              </a:rPr>
              <a:t>    By creating the object of Frame class (association)</a:t>
            </a:r>
          </a:p>
          <a:p>
            <a:endParaRPr lang="en-IN" dirty="0"/>
          </a:p>
        </p:txBody>
      </p:sp>
    </p:spTree>
    <p:extLst>
      <p:ext uri="{BB962C8B-B14F-4D97-AF65-F5344CB8AC3E}">
        <p14:creationId xmlns:p14="http://schemas.microsoft.com/office/powerpoint/2010/main" val="147737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Component</a:t>
            </a:r>
          </a:p>
        </p:txBody>
      </p:sp>
      <p:sp>
        <p:nvSpPr>
          <p:cNvPr id="9219"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grpSp>
        <p:nvGrpSpPr>
          <p:cNvPr id="9220" name="Group 3"/>
          <p:cNvGrpSpPr>
            <a:grpSpLocks/>
          </p:cNvGrpSpPr>
          <p:nvPr/>
        </p:nvGrpSpPr>
        <p:grpSpPr bwMode="auto">
          <a:xfrm>
            <a:off x="1844675" y="1109664"/>
            <a:ext cx="8324850" cy="4494213"/>
            <a:chOff x="202" y="699"/>
            <a:chExt cx="5244" cy="2831"/>
          </a:xfrm>
        </p:grpSpPr>
        <p:sp>
          <p:nvSpPr>
            <p:cNvPr id="9221" name="AutoShape 4"/>
            <p:cNvSpPr>
              <a:spLocks noChangeArrowheads="1"/>
            </p:cNvSpPr>
            <p:nvPr/>
          </p:nvSpPr>
          <p:spPr bwMode="auto">
            <a:xfrm>
              <a:off x="202" y="699"/>
              <a:ext cx="5244" cy="2831"/>
            </a:xfrm>
            <a:prstGeom prst="roundRect">
              <a:avLst>
                <a:gd name="adj" fmla="val 32"/>
              </a:avLst>
            </a:prstGeom>
            <a:noFill/>
            <a:ln w="9525">
              <a:noFill/>
              <a:round/>
              <a:headEnd/>
              <a:tailEnd/>
            </a:ln>
          </p:spPr>
          <p:txBody>
            <a:bodyPr wrap="none" anchor="ctr"/>
            <a:lstStyle/>
            <a:p>
              <a:endParaRPr lang="en-US" altLang="en-US"/>
            </a:p>
          </p:txBody>
        </p:sp>
        <p:sp>
          <p:nvSpPr>
            <p:cNvPr id="9222" name="Text Box 5"/>
            <p:cNvSpPr txBox="1">
              <a:spLocks noChangeArrowheads="1"/>
            </p:cNvSpPr>
            <p:nvPr/>
          </p:nvSpPr>
          <p:spPr bwMode="auto">
            <a:xfrm>
              <a:off x="202" y="699"/>
              <a:ext cx="5244" cy="2738"/>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Component is the superclass of most of the displayable classes defined within the AWT.  Note: it is abstract.</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MenuComponent is another class which is similar to Component except it is the superclass for all GUI items which can be displayed within a drop-down menu.</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The Component class defines data and methods which are relevant to all Components</a:t>
              </a:r>
            </a:p>
            <a:p>
              <a:pPr marL="215900" indent="-215900">
                <a:lnSpc>
                  <a:spcPct val="90000"/>
                </a:lnSpc>
                <a:spcBef>
                  <a:spcPts val="413"/>
                </a:spcBef>
                <a:buClr>
                  <a:srgbClr val="000000"/>
                </a:buClr>
                <a:buSzPct val="34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1000">
                <a:latin typeface="Helvetica"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setBounds</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setSize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setLocation</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setFont</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setEnabled</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setVisible</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setForeground		-- colour</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a:latin typeface="Helvetica" charset="0"/>
                </a:rPr>
                <a:t>setBackground		-- colour</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33AABA1-C47D-6501-8C6D-3152F53AAB01}"/>
              </a:ext>
            </a:extLst>
          </p:cNvPr>
          <p:cNvSpPr>
            <a:spLocks noGrp="1"/>
          </p:cNvSpPr>
          <p:nvPr>
            <p:ph type="title"/>
          </p:nvPr>
        </p:nvSpPr>
        <p:spPr>
          <a:xfrm>
            <a:off x="2152651" y="333376"/>
            <a:ext cx="7599363" cy="601663"/>
          </a:xfrm>
        </p:spPr>
        <p:txBody>
          <a:bodyPr>
            <a:normAutofit fontScale="90000"/>
          </a:bodyPr>
          <a:lstStyle/>
          <a:p>
            <a:pPr eaLnBrk="1" hangingPunct="1"/>
            <a:r>
              <a:rPr lang="en-GB" altLang="en-US"/>
              <a:t>Methods of Component class</a:t>
            </a:r>
          </a:p>
        </p:txBody>
      </p:sp>
      <p:graphicFrame>
        <p:nvGraphicFramePr>
          <p:cNvPr id="4" name="Table 3">
            <a:extLst>
              <a:ext uri="{FF2B5EF4-FFF2-40B4-BE49-F238E27FC236}">
                <a16:creationId xmlns:a16="http://schemas.microsoft.com/office/drawing/2014/main" id="{293F3483-1628-06BD-6540-8BAC01D99256}"/>
              </a:ext>
            </a:extLst>
          </p:cNvPr>
          <p:cNvGraphicFramePr>
            <a:graphicFrameLocks noGrp="1"/>
          </p:cNvGraphicFramePr>
          <p:nvPr>
            <p:extLst>
              <p:ext uri="{D42A27DB-BD31-4B8C-83A1-F6EECF244321}">
                <p14:modId xmlns:p14="http://schemas.microsoft.com/office/powerpoint/2010/main" val="2669099882"/>
              </p:ext>
            </p:extLst>
          </p:nvPr>
        </p:nvGraphicFramePr>
        <p:xfrm>
          <a:off x="1506538" y="1892915"/>
          <a:ext cx="8891587" cy="4195764"/>
        </p:xfrm>
        <a:graphic>
          <a:graphicData uri="http://schemas.openxmlformats.org/drawingml/2006/table">
            <a:tbl>
              <a:tblPr/>
              <a:tblGrid>
                <a:gridCol w="4402137">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400096">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500" b="0" i="0" u="none" strike="noStrike" cap="none" normalizeH="0" baseline="0" dirty="0">
                          <a:ln>
                            <a:noFill/>
                          </a:ln>
                          <a:solidFill>
                            <a:srgbClr val="000000"/>
                          </a:solidFill>
                          <a:effectLst/>
                          <a:latin typeface="Times New Roman" panose="02020603050405020304" pitchFamily="18" charset="0"/>
                        </a:rPr>
                        <a:t>Method</a:t>
                      </a:r>
                    </a:p>
                  </a:txBody>
                  <a:tcPr marL="85717" marR="85717" marT="85713" marB="85713" horzOverflow="overflow">
                    <a:lnL w="9525" cap="flat" cmpd="sng" algn="ctr">
                      <a:solidFill>
                        <a:srgbClr val="700458"/>
                      </a:solidFill>
                      <a:prstDash val="solid"/>
                      <a:round/>
                      <a:headEnd type="none" w="med" len="med"/>
                      <a:tailEnd type="none" w="med" len="med"/>
                    </a:lnL>
                    <a:lnR w="9525" cap="flat" cmpd="sng" algn="ctr">
                      <a:solidFill>
                        <a:srgbClr val="700458"/>
                      </a:solidFill>
                      <a:prstDash val="solid"/>
                      <a:round/>
                      <a:headEnd type="none" w="med" len="med"/>
                      <a:tailEnd type="none" w="med" len="med"/>
                    </a:lnR>
                    <a:lnT w="9525" cap="flat" cmpd="sng" algn="ctr">
                      <a:solidFill>
                        <a:srgbClr val="700458"/>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C7CCBE"/>
                    </a:solidFill>
                  </a:tcPr>
                </a:tc>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500" b="0" i="0" u="none" strike="noStrike" cap="none" normalizeH="0" baseline="0">
                          <a:ln>
                            <a:noFill/>
                          </a:ln>
                          <a:solidFill>
                            <a:srgbClr val="000000"/>
                          </a:solidFill>
                          <a:effectLst/>
                          <a:latin typeface="Times New Roman" panose="02020603050405020304" pitchFamily="18" charset="0"/>
                        </a:rPr>
                        <a:t>Description</a:t>
                      </a:r>
                    </a:p>
                  </a:txBody>
                  <a:tcPr marL="85717" marR="85717" marT="85713" marB="85713" horzOverflow="overflow">
                    <a:lnL w="9525" cap="flat" cmpd="sng" algn="ctr">
                      <a:solidFill>
                        <a:srgbClr val="700458"/>
                      </a:solidFill>
                      <a:prstDash val="solid"/>
                      <a:round/>
                      <a:headEnd type="none" w="med" len="med"/>
                      <a:tailEnd type="none" w="med" len="med"/>
                    </a:lnL>
                    <a:lnR w="9525" cap="flat" cmpd="sng" algn="ctr">
                      <a:solidFill>
                        <a:srgbClr val="700458"/>
                      </a:solidFill>
                      <a:prstDash val="solid"/>
                      <a:round/>
                      <a:headEnd type="none" w="med" len="med"/>
                      <a:tailEnd type="none" w="med" len="med"/>
                    </a:lnR>
                    <a:lnT w="9525" cap="flat" cmpd="sng" algn="ctr">
                      <a:solidFill>
                        <a:srgbClr val="700458"/>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C7CCBE"/>
                    </a:solidFill>
                  </a:tcPr>
                </a:tc>
                <a:extLst>
                  <a:ext uri="{0D108BD9-81ED-4DB2-BD59-A6C34878D82A}">
                    <a16:rowId xmlns:a16="http://schemas.microsoft.com/office/drawing/2014/main" val="10000"/>
                  </a:ext>
                </a:extLst>
              </a:tr>
              <a:tr h="632500">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public void add(Component c)</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inserts a component on this component.</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32500">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public void setSize(int width, int height)</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sets the size (width and height) of the component.</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2"/>
                  </a:ext>
                </a:extLst>
              </a:tr>
              <a:tr h="632500">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public void setLayout(LayoutManager m)</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defines the layout manager for the component.</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32500">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public void setVisible(boolean status)</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changes the visibility of the component, by default false.</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4"/>
                  </a:ext>
                </a:extLst>
              </a:tr>
              <a:tr h="373391">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void remove(Component c)</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a:ln>
                            <a:noFill/>
                          </a:ln>
                          <a:solidFill>
                            <a:srgbClr val="000000"/>
                          </a:solidFill>
                          <a:effectLst/>
                          <a:latin typeface="Verdana" panose="020B0604030504040204" pitchFamily="34" charset="0"/>
                        </a:rPr>
                        <a:t>Remove a component</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5"/>
                  </a:ext>
                </a:extLst>
              </a:tr>
              <a:tr h="892277">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dirty="0">
                          <a:ln>
                            <a:noFill/>
                          </a:ln>
                          <a:solidFill>
                            <a:srgbClr val="000000"/>
                          </a:solidFill>
                          <a:effectLst/>
                          <a:latin typeface="Verdana" panose="020B0604030504040204" pitchFamily="34" charset="0"/>
                        </a:rPr>
                        <a:t>void </a:t>
                      </a:r>
                      <a:r>
                        <a:rPr kumimoji="0" lang="en-GB" sz="1700" b="0" i="0" u="none" strike="noStrike" cap="none" normalizeH="0" baseline="0" dirty="0" err="1">
                          <a:ln>
                            <a:noFill/>
                          </a:ln>
                          <a:solidFill>
                            <a:srgbClr val="000000"/>
                          </a:solidFill>
                          <a:effectLst/>
                          <a:latin typeface="Verdana" panose="020B0604030504040204" pitchFamily="34" charset="0"/>
                        </a:rPr>
                        <a:t>setBounds</a:t>
                      </a:r>
                      <a:r>
                        <a:rPr kumimoji="0" lang="en-GB" sz="1700" b="0" i="0" u="none" strike="noStrike" cap="none" normalizeH="0" baseline="0" dirty="0">
                          <a:ln>
                            <a:noFill/>
                          </a:ln>
                          <a:solidFill>
                            <a:srgbClr val="000000"/>
                          </a:solidFill>
                          <a:effectLst/>
                          <a:latin typeface="Verdana" panose="020B0604030504040204" pitchFamily="34" charset="0"/>
                        </a:rPr>
                        <a:t>(int </a:t>
                      </a:r>
                      <a:r>
                        <a:rPr kumimoji="0" lang="en-GB" sz="1700" b="0" i="0" u="none" strike="noStrike" cap="none" normalizeH="0" baseline="0" dirty="0" err="1">
                          <a:ln>
                            <a:noFill/>
                          </a:ln>
                          <a:solidFill>
                            <a:srgbClr val="000000"/>
                          </a:solidFill>
                          <a:effectLst/>
                          <a:latin typeface="Verdana" panose="020B0604030504040204" pitchFamily="34" charset="0"/>
                        </a:rPr>
                        <a:t>x,int</a:t>
                      </a:r>
                      <a:r>
                        <a:rPr kumimoji="0" lang="en-GB" sz="1700" b="0" i="0" u="none" strike="noStrike" cap="none" normalizeH="0" baseline="0" dirty="0">
                          <a:ln>
                            <a:noFill/>
                          </a:ln>
                          <a:solidFill>
                            <a:srgbClr val="000000"/>
                          </a:solidFill>
                          <a:effectLst/>
                          <a:latin typeface="Verdana" panose="020B0604030504040204" pitchFamily="34" charset="0"/>
                        </a:rPr>
                        <a:t> y, int width, int height)</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lvl1pPr>
                        <a:lnSpc>
                          <a:spcPct val="90000"/>
                        </a:lnSpc>
                        <a:spcBef>
                          <a:spcPts val="10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700" b="0" i="0" u="none" strike="noStrike" cap="none" normalizeH="0" baseline="0" dirty="0">
                          <a:ln>
                            <a:noFill/>
                          </a:ln>
                          <a:solidFill>
                            <a:srgbClr val="000000"/>
                          </a:solidFill>
                          <a:effectLst/>
                          <a:latin typeface="Verdana" panose="020B0604030504040204" pitchFamily="34" charset="0"/>
                        </a:rPr>
                        <a:t>Set the location and size of single component and useful only with null layout.</a:t>
                      </a:r>
                    </a:p>
                  </a:txBody>
                  <a:tcPr marL="57144" marR="57144" marT="57141" marB="57141"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Container</a:t>
            </a:r>
          </a:p>
        </p:txBody>
      </p:sp>
      <p:sp>
        <p:nvSpPr>
          <p:cNvPr id="11267"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11268"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1269" name="Group 4"/>
          <p:cNvGrpSpPr>
            <a:grpSpLocks/>
          </p:cNvGrpSpPr>
          <p:nvPr/>
        </p:nvGrpSpPr>
        <p:grpSpPr bwMode="auto">
          <a:xfrm>
            <a:off x="1828801" y="1143001"/>
            <a:ext cx="8099425" cy="4494213"/>
            <a:chOff x="192" y="720"/>
            <a:chExt cx="5102" cy="2831"/>
          </a:xfrm>
        </p:grpSpPr>
        <p:sp>
          <p:nvSpPr>
            <p:cNvPr id="11270" name="AutoShape 5"/>
            <p:cNvSpPr>
              <a:spLocks noChangeArrowheads="1"/>
            </p:cNvSpPr>
            <p:nvPr/>
          </p:nvSpPr>
          <p:spPr bwMode="auto">
            <a:xfrm>
              <a:off x="192" y="720"/>
              <a:ext cx="5102" cy="2831"/>
            </a:xfrm>
            <a:prstGeom prst="roundRect">
              <a:avLst>
                <a:gd name="adj" fmla="val 32"/>
              </a:avLst>
            </a:prstGeom>
            <a:noFill/>
            <a:ln w="9525">
              <a:noFill/>
              <a:round/>
              <a:headEnd/>
              <a:tailEnd/>
            </a:ln>
          </p:spPr>
          <p:txBody>
            <a:bodyPr wrap="none" anchor="ctr"/>
            <a:lstStyle/>
            <a:p>
              <a:endParaRPr lang="en-US" altLang="en-US"/>
            </a:p>
          </p:txBody>
        </p:sp>
        <p:sp>
          <p:nvSpPr>
            <p:cNvPr id="11271" name="Text Box 6"/>
            <p:cNvSpPr txBox="1">
              <a:spLocks noChangeArrowheads="1"/>
            </p:cNvSpPr>
            <p:nvPr/>
          </p:nvSpPr>
          <p:spPr bwMode="auto">
            <a:xfrm>
              <a:off x="192" y="720"/>
              <a:ext cx="5102" cy="280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Container is a subclass of Component. (</a:t>
              </a:r>
              <a:r>
                <a:rPr lang="en-GB" altLang="en-US" dirty="0" err="1">
                  <a:latin typeface="Helvetica" charset="0"/>
                </a:rPr>
                <a:t>ie</a:t>
              </a:r>
              <a:r>
                <a:rPr lang="en-GB" altLang="en-US" dirty="0">
                  <a:latin typeface="Helvetica" charset="0"/>
                </a:rPr>
                <a:t>. All containers are themselves, Components)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Containers contain components</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For a component to be placed on the screen, it must be placed within a Container</a:t>
              </a:r>
            </a:p>
            <a:p>
              <a:pPr marL="215900" indent="-215900">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dirty="0">
                  <a:latin typeface="Helvetica" charset="0"/>
                </a:rPr>
                <a:t>The Container class defined all the data and methods necessary for managing groups of Components</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a:latin typeface="Helvetica" charset="0"/>
                </a:rPr>
                <a:t>add</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err="1">
                  <a:latin typeface="Helvetica" charset="0"/>
                </a:rPr>
                <a:t>getComponent</a:t>
              </a:r>
              <a:endParaRPr lang="en-GB" altLang="en-US" sz="2000" dirty="0">
                <a:latin typeface="Helvetica"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err="1">
                  <a:latin typeface="Helvetica" charset="0"/>
                </a:rPr>
                <a:t>getMaximumSize</a:t>
              </a:r>
              <a:endParaRPr lang="en-GB" altLang="en-US" sz="2000" dirty="0">
                <a:latin typeface="Helvetica"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err="1">
                  <a:latin typeface="Helvetica" charset="0"/>
                </a:rPr>
                <a:t>getMinimumSize</a:t>
              </a:r>
              <a:endParaRPr lang="en-GB" altLang="en-US" sz="2000" dirty="0">
                <a:latin typeface="Helvetica"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err="1">
                  <a:latin typeface="Helvetica" charset="0"/>
                </a:rPr>
                <a:t>getPreferredSize</a:t>
              </a:r>
              <a:endParaRPr lang="en-GB" altLang="en-US" sz="2000" dirty="0">
                <a:latin typeface="Helvetica"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a:latin typeface="Helvetica" charset="0"/>
                </a:rPr>
                <a:t>remove</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altLang="en-US" sz="2000" dirty="0" err="1">
                  <a:latin typeface="Helvetica" charset="0"/>
                </a:rPr>
                <a:t>removeAll</a:t>
              </a:r>
              <a:endParaRPr lang="en-GB" altLang="en-US" sz="2000" dirty="0">
                <a:latin typeface="Helvetica"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altLang="en-US" sz="2000" dirty="0">
                <a:latin typeface="Helvetica"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2284413" y="228601"/>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a:latin typeface="Arial" pitchFamily="34" charset="0"/>
              </a:rPr>
              <a:t>Container</a:t>
            </a:r>
          </a:p>
        </p:txBody>
      </p:sp>
      <p:sp>
        <p:nvSpPr>
          <p:cNvPr id="11267" name="Line 2"/>
          <p:cNvSpPr>
            <a:spLocks noChangeShapeType="1"/>
          </p:cNvSpPr>
          <p:nvPr/>
        </p:nvSpPr>
        <p:spPr bwMode="auto">
          <a:xfrm>
            <a:off x="1674813" y="914400"/>
            <a:ext cx="8839200" cy="0"/>
          </a:xfrm>
          <a:prstGeom prst="line">
            <a:avLst/>
          </a:prstGeom>
          <a:noFill/>
          <a:ln w="76320">
            <a:solidFill>
              <a:srgbClr val="000000"/>
            </a:solidFill>
            <a:round/>
            <a:headEnd/>
            <a:tailEnd/>
          </a:ln>
        </p:spPr>
        <p:txBody>
          <a:bodyPr/>
          <a:lstStyle/>
          <a:p>
            <a:endParaRPr lang="en-US"/>
          </a:p>
        </p:txBody>
      </p:sp>
      <p:sp>
        <p:nvSpPr>
          <p:cNvPr id="11268" name="AutoShape 3"/>
          <p:cNvSpPr>
            <a:spLocks noChangeArrowheads="1"/>
          </p:cNvSpPr>
          <p:nvPr/>
        </p:nvSpPr>
        <p:spPr bwMode="auto">
          <a:xfrm>
            <a:off x="1828801" y="1219201"/>
            <a:ext cx="7770813" cy="4494213"/>
          </a:xfrm>
          <a:prstGeom prst="roundRect">
            <a:avLst>
              <a:gd name="adj" fmla="val 32"/>
            </a:avLst>
          </a:prstGeom>
          <a:noFill/>
          <a:ln w="9525">
            <a:noFill/>
            <a:round/>
            <a:headEnd/>
            <a:tailEnd/>
          </a:ln>
        </p:spPr>
        <p:txBody>
          <a:bodyPr wrap="none" anchor="ctr"/>
          <a:lstStyle/>
          <a:p>
            <a:endParaRPr lang="en-US" altLang="en-US"/>
          </a:p>
        </p:txBody>
      </p:sp>
      <p:grpSp>
        <p:nvGrpSpPr>
          <p:cNvPr id="11269" name="Group 4"/>
          <p:cNvGrpSpPr>
            <a:grpSpLocks/>
          </p:cNvGrpSpPr>
          <p:nvPr/>
        </p:nvGrpSpPr>
        <p:grpSpPr bwMode="auto">
          <a:xfrm>
            <a:off x="1828801" y="1143001"/>
            <a:ext cx="8099425" cy="4991101"/>
            <a:chOff x="192" y="720"/>
            <a:chExt cx="5102" cy="3144"/>
          </a:xfrm>
        </p:grpSpPr>
        <p:sp>
          <p:nvSpPr>
            <p:cNvPr id="11270" name="AutoShape 5"/>
            <p:cNvSpPr>
              <a:spLocks noChangeArrowheads="1"/>
            </p:cNvSpPr>
            <p:nvPr/>
          </p:nvSpPr>
          <p:spPr bwMode="auto">
            <a:xfrm>
              <a:off x="192" y="720"/>
              <a:ext cx="5102" cy="2831"/>
            </a:xfrm>
            <a:prstGeom prst="roundRect">
              <a:avLst>
                <a:gd name="adj" fmla="val 32"/>
              </a:avLst>
            </a:prstGeom>
            <a:noFill/>
            <a:ln w="9525">
              <a:noFill/>
              <a:round/>
              <a:headEnd/>
              <a:tailEnd/>
            </a:ln>
          </p:spPr>
          <p:txBody>
            <a:bodyPr wrap="none" anchor="ctr"/>
            <a:lstStyle/>
            <a:p>
              <a:endParaRPr lang="en-US" altLang="en-US"/>
            </a:p>
          </p:txBody>
        </p:sp>
        <p:sp>
          <p:nvSpPr>
            <p:cNvPr id="11271" name="Text Box 6"/>
            <p:cNvSpPr txBox="1">
              <a:spLocks noChangeArrowheads="1"/>
            </p:cNvSpPr>
            <p:nvPr/>
          </p:nvSpPr>
          <p:spPr bwMode="auto">
            <a:xfrm>
              <a:off x="192" y="720"/>
              <a:ext cx="5102" cy="3144"/>
            </a:xfrm>
            <a:prstGeom prst="rect">
              <a:avLst/>
            </a:prstGeom>
            <a:noFill/>
            <a:ln w="9525">
              <a:noFill/>
              <a:miter lim="800000"/>
              <a:headEnd/>
              <a:tailEnd/>
            </a:ln>
          </p:spPr>
          <p:txBody>
            <a:bodyPr lIns="92160" tIns="46080" rIns="92160" bIns="46080">
              <a:spAutoFit/>
            </a:bodyPr>
            <a:lstStyle/>
            <a:p>
              <a:pPr algn="just">
                <a:lnSpc>
                  <a:spcPct val="90000"/>
                </a:lnSpc>
                <a:spcBef>
                  <a:spcPts val="413"/>
                </a:spcBef>
                <a:buClr>
                  <a:srgbClr val="000000"/>
                </a:buClr>
                <a:buSzPct val="59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US" altLang="en-US" dirty="0">
                  <a:latin typeface="Helvetica" charset="0"/>
                </a:rPr>
                <a:t>Types of containers:</a:t>
              </a:r>
            </a:p>
            <a:p>
              <a:pPr marL="215900" indent="-215900" algn="just">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US" altLang="en-US" dirty="0">
                <a:latin typeface="Helvetica" charset="0"/>
              </a:endParaRPr>
            </a:p>
            <a:p>
              <a:pPr algn="just">
                <a:lnSpc>
                  <a:spcPct val="90000"/>
                </a:lnSpc>
                <a:spcBef>
                  <a:spcPts val="413"/>
                </a:spcBef>
                <a:buClr>
                  <a:srgbClr val="000000"/>
                </a:buClr>
                <a:buSzPct val="59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US" altLang="en-US" dirty="0">
                  <a:latin typeface="Helvetica" charset="0"/>
                </a:rPr>
                <a:t>There are four types of containers in Java AWT:</a:t>
              </a:r>
            </a:p>
            <a:p>
              <a:pPr marL="215900" indent="-215900" algn="just">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US" altLang="en-US" dirty="0">
                <a:latin typeface="Helvetica" charset="0"/>
              </a:endParaRPr>
            </a:p>
            <a:p>
              <a:pPr marL="215900" indent="-215900" algn="just">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US" altLang="en-US" dirty="0">
                  <a:latin typeface="Helvetica" charset="0"/>
                </a:rPr>
                <a:t>    Window :   The window is the container that have no borders and menu bars. You must use frame, dialog or another window for creating a window. We need to create an instance of Window class to create this container.</a:t>
              </a:r>
            </a:p>
            <a:p>
              <a:pPr algn="just">
                <a:lnSpc>
                  <a:spcPct val="90000"/>
                </a:lnSpc>
                <a:spcBef>
                  <a:spcPts val="413"/>
                </a:spcBef>
                <a:buClr>
                  <a:srgbClr val="000000"/>
                </a:buClr>
                <a:buSzPct val="59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US" altLang="en-US" dirty="0">
                <a:latin typeface="Helvetica" charset="0"/>
              </a:endParaRPr>
            </a:p>
            <a:p>
              <a:pPr marL="215900" indent="-215900" algn="just">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US" altLang="en-US" dirty="0">
                  <a:latin typeface="Helvetica" charset="0"/>
                </a:rPr>
                <a:t>    Panel : The Panel is the container that doesn't contain title bar, border or menu bar. It is generic container for holding the components. It can have other components like button, text field etc. An instance of Panel class creates a container, in which we can add components.</a:t>
              </a:r>
            </a:p>
            <a:p>
              <a:pPr marL="215900" indent="-215900" algn="just">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US" altLang="en-US" dirty="0">
                  <a:latin typeface="Helvetica" charset="0"/>
                </a:rPr>
                <a:t>    Frame : The Frame is the container that contain title bar and border and can have menu bars. It can have other components like button, text field, scrollbar etc. Frame is most widely used container while developing an AWT application.</a:t>
              </a:r>
            </a:p>
            <a:p>
              <a:pPr marL="215900" indent="-215900" algn="just">
                <a:lnSpc>
                  <a:spcPct val="90000"/>
                </a:lnSpc>
                <a:spcBef>
                  <a:spcPts val="413"/>
                </a:spcBef>
                <a:buClr>
                  <a:srgbClr val="000000"/>
                </a:buClr>
                <a:buSzPct val="5900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US" altLang="en-US" dirty="0">
                  <a:latin typeface="Helvetica" charset="0"/>
                </a:rPr>
                <a:t>    Dialog : The dialog is the container which is used for showing some messages or user related </a:t>
              </a:r>
              <a:r>
                <a:rPr lang="en-US" altLang="en-US" dirty="0" err="1">
                  <a:latin typeface="Helvetica" charset="0"/>
                </a:rPr>
                <a:t>informations</a:t>
              </a:r>
              <a:r>
                <a:rPr lang="en-US" altLang="en-US" dirty="0">
                  <a:latin typeface="Helvetica" charset="0"/>
                </a:rPr>
                <a:t>.</a:t>
              </a:r>
            </a:p>
          </p:txBody>
        </p:sp>
      </p:grpSp>
    </p:spTree>
    <p:extLst>
      <p:ext uri="{BB962C8B-B14F-4D97-AF65-F5344CB8AC3E}">
        <p14:creationId xmlns:p14="http://schemas.microsoft.com/office/powerpoint/2010/main" val="4052194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336</TotalTime>
  <Words>3393</Words>
  <Application>Microsoft Office PowerPoint</Application>
  <PresentationFormat>Widescreen</PresentationFormat>
  <Paragraphs>390</Paragraphs>
  <Slides>40</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Calibri</vt:lpstr>
      <vt:lpstr>Calibri Light</vt:lpstr>
      <vt:lpstr>Courier</vt:lpstr>
      <vt:lpstr>Courier New</vt:lpstr>
      <vt:lpstr>Helvetica</vt:lpstr>
      <vt:lpstr>StarBats</vt:lpstr>
      <vt:lpstr>Times</vt:lpstr>
      <vt:lpstr>Times New Roman</vt:lpstr>
      <vt:lpstr>Verdana</vt:lpstr>
      <vt:lpstr>Wingdings</vt:lpstr>
      <vt:lpstr>Retrospect</vt:lpstr>
      <vt:lpstr>Object Oriented Programming</vt:lpstr>
      <vt:lpstr>Introduction</vt:lpstr>
      <vt:lpstr>PowerPoint Presentation</vt:lpstr>
      <vt:lpstr>PowerPoint Presentation</vt:lpstr>
      <vt:lpstr>Using AWT in Java </vt:lpstr>
      <vt:lpstr>PowerPoint Presentation</vt:lpstr>
      <vt:lpstr>Methods of Component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 handling in Java</vt:lpstr>
      <vt:lpstr>Event handling in Java</vt:lpstr>
      <vt:lpstr>Event Classes and Listener Interfaces</vt:lpstr>
      <vt:lpstr>How to do Event Handling in AWT</vt:lpstr>
      <vt:lpstr>How to do Event Handling in AWT</vt:lpstr>
      <vt:lpstr>How to do Event Handling in AWT</vt:lpstr>
      <vt:lpstr>Java Swing</vt:lpstr>
      <vt:lpstr>What is JFC </vt:lpstr>
      <vt:lpstr>Difference between AWT and Swing</vt:lpstr>
      <vt:lpstr>Hierarchy of Java Swing classes</vt:lpstr>
      <vt:lpstr>Commonly used Methods of Component class</vt:lpstr>
      <vt:lpstr>Implementing Java Swing</vt:lpstr>
      <vt:lpstr>Java Layout Managers</vt:lpstr>
      <vt:lpstr>Java Layout Managers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CHIRAG  JOSHI</dc:creator>
  <cp:lastModifiedBy>CHIRAG  JOSHI</cp:lastModifiedBy>
  <cp:revision>18</cp:revision>
  <dcterms:created xsi:type="dcterms:W3CDTF">2023-05-16T06:52:05Z</dcterms:created>
  <dcterms:modified xsi:type="dcterms:W3CDTF">2023-05-18T08:26:14Z</dcterms:modified>
</cp:coreProperties>
</file>