
<file path=[Content_Types].xml><?xml version="1.0" encoding="utf-8"?>
<Types xmlns="http://schemas.openxmlformats.org/package/2006/content-types">
  <Default Extension="avi" ContentType="video/x-msvideo"/>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35" r:id="rId2"/>
    <p:sldId id="436" r:id="rId3"/>
    <p:sldId id="451" r:id="rId4"/>
    <p:sldId id="452" r:id="rId5"/>
    <p:sldId id="453" r:id="rId6"/>
    <p:sldId id="454" r:id="rId7"/>
    <p:sldId id="438" r:id="rId8"/>
    <p:sldId id="439" r:id="rId9"/>
    <p:sldId id="440" r:id="rId10"/>
    <p:sldId id="455" r:id="rId11"/>
    <p:sldId id="456" r:id="rId12"/>
    <p:sldId id="457" r:id="rId13"/>
    <p:sldId id="458" r:id="rId14"/>
    <p:sldId id="459" r:id="rId15"/>
    <p:sldId id="460" r:id="rId16"/>
    <p:sldId id="461" r:id="rId17"/>
    <p:sldId id="464" r:id="rId18"/>
    <p:sldId id="465" r:id="rId19"/>
    <p:sldId id="463" r:id="rId20"/>
    <p:sldId id="441" r:id="rId21"/>
    <p:sldId id="442" r:id="rId22"/>
    <p:sldId id="443" r:id="rId23"/>
    <p:sldId id="533" r:id="rId24"/>
    <p:sldId id="444" r:id="rId25"/>
    <p:sldId id="466" r:id="rId26"/>
    <p:sldId id="446" r:id="rId27"/>
    <p:sldId id="467" r:id="rId28"/>
    <p:sldId id="448" r:id="rId29"/>
    <p:sldId id="468" r:id="rId30"/>
    <p:sldId id="493" r:id="rId31"/>
    <p:sldId id="494" r:id="rId32"/>
    <p:sldId id="495" r:id="rId33"/>
    <p:sldId id="496" r:id="rId34"/>
    <p:sldId id="497" r:id="rId35"/>
    <p:sldId id="498" r:id="rId36"/>
    <p:sldId id="41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4670"/>
    <a:srgbClr val="B71B1C"/>
    <a:srgbClr val="673BB7"/>
    <a:srgbClr val="EEEEEE"/>
    <a:srgbClr val="909090"/>
    <a:srgbClr val="301B92"/>
    <a:srgbClr val="CCECFF"/>
    <a:srgbClr val="1D3064"/>
    <a:srgbClr val="D10233"/>
    <a:srgbClr val="607D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384" autoAdjust="0"/>
  </p:normalViewPr>
  <p:slideViewPr>
    <p:cSldViewPr snapToGrid="0">
      <p:cViewPr varScale="1">
        <p:scale>
          <a:sx n="68" d="100"/>
          <a:sy n="68" d="100"/>
        </p:scale>
        <p:origin x="918"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https://www.opensourceforu.com/2011/10/joy-of-programming-scope-lifetime-and-visibility-in-c/</a:t>
            </a:r>
          </a:p>
        </p:txBody>
      </p:sp>
      <p:sp>
        <p:nvSpPr>
          <p:cNvPr id="4" name="Slide Number Placeholder 3"/>
          <p:cNvSpPr>
            <a:spLocks noGrp="1"/>
          </p:cNvSpPr>
          <p:nvPr>
            <p:ph type="sldNum" sz="quarter" idx="10"/>
          </p:nvPr>
        </p:nvSpPr>
        <p:spPr/>
        <p:txBody>
          <a:bodyPr/>
          <a:lstStyle/>
          <a:p>
            <a:fld id="{BC79BDEF-6165-4E72-B1A6-6E8034CEC248}" type="slidenum">
              <a:rPr lang="en-US" smtClean="0"/>
              <a:t>31</a:t>
            </a:fld>
            <a:endParaRPr lang="en-US"/>
          </a:p>
        </p:txBody>
      </p:sp>
    </p:spTree>
    <p:extLst>
      <p:ext uri="{BB962C8B-B14F-4D97-AF65-F5344CB8AC3E}">
        <p14:creationId xmlns:p14="http://schemas.microsoft.com/office/powerpoint/2010/main" val="1438948911"/>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4" name="AutoShape 2" descr="data:image/png;base64,/9j/4AAQSkZJRgABAQEAYABgAAD/4QAiRXhpZgAATU0AKgAAAAgAAQESAAMAAAABAAEAAAAAAAD/2wBDAAIBAQIBAQICAgICAgICAwUDAwMDAwYEBAMFBwYHBwcGBwcICQsJCAgKCAcHCg0KCgsMDAwMBwkODw0MDgsMDAz/2wBDAQICAgMDAwYDAwYMCAcIDAwMDAwMDAwMDAwMDAwMDAwMDAwMDAwMDAwMDAwMDAwMDAwMDAwMDAwMDAwMDAwMDAz/wAARCAIAAg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gC33f9mgsxpdm8cdT70qAr1x1rsOf1BF207bhd1KRyD2oB+YDgr6UAGSg+vNCpzRhm5+X/ClXIPUUFRXUco2igHcKKjU7Rxu/KgOUcWXd8w6U7/W4buKQxk4YetPUhu2KCgxtSmhdwX2pzruXFKuQPm/SgVwBJLHHegJveljHDZ9adt+bjhcc+9BA3JJpwG9MelNXdjb/SnJ0/Hn60AI4wae42rzzTVB2nNCjZ6n8KAAbStK3Ea4pCu856U5VyKAGn5lwaGIHX8Kk/H9KGXd/wDqoAQJuFGxvRfxpQfkNNIPvQVyjhuA/hpuc9l+opVOVamgf5xQHKOCbhRN0pYzlaHXcKAsCsCadTVGO+M0rfK2M9RQUkLRTWVpMBTg9zmpF2gdfmoAbTd/zY/WnbGBp4XC0AMU/ODUnVsU1iv8XWjo/wDtYoAUf/rpaRc5OfwpMNjtmgB1B6e9IxwKGBCe9AChd3TNNYMP7350NkfdpwDMv3s0ANL/ACE856Uin5vvfhTscbefXNJwT93n1oAdSEMelLjYf73tTdpkbj5fxoAVsBPQ0Khx13UpyE2nnnFIf3n3fl296ADOeKFO0/L0pcbfz/OldsrleuetABOcR0xXYOPTHNPT5h81KMMrcUAOBzTH+/0/D1pMsPX8qcFJINACLuD9ML3pOjfKM/0pzfKppFXPzHrj86nW4BvyeTj2pZP/ANXtTXYbvu/jTlBB/wBn09KOYBIwxfFKz7TQg6+9DjDL6d6VwEC7OuMY5oJ8rr0bp7UN8zH0FOyHFIBFfeflpzc/limNHgfL+lKq/MPbtQBk4AHy+vWgU0n5vbvTq0FyoOp54UU4gA7vw4pM7+Pu49aVY/XmggEX5P8AeoVArZpUU5b0FLnNBa2Buc4prD3b8KD8u40IDuagZJFnHPTt60YVKVeFFIcPQDAH5sY5pyfO3cU1WKqGxyvFPk5TvQTsJnadvdqcDtOG/DFNXknPbpStHvZW7j9aCRSdr/h0700H7oH404jY+71oUbTn1oACed3UdMCjzBg/e49aANgpwGI2oAAQU3fNSkAH+KkROce1AX5e/NA0AGT95vzp2z3b86aBk96Xyx6tQVyoI2+v1pTJg96RHwACP0pSoDUDALt3e9Cr8lAbP9PegspHNAA3yYxwM0ucdf5VWnu8puVlK9K5bxf8cfCPw7l8vXvEekaNIib2Sa4UOq+pGaTkluB2JCtz/WnAjjv618I/tL/8F0vh38HGtY/Cs0Pi955XSR42KxR7R13Ywecd6+RPFv8AwcifFDVru4XQo/C+hruIWKS0eSQDsQxbByMdqweIj0DlbP2odmVmKxv+XaohIodcntnpjFfhfH/wcZ/HazuZEk1Dw2syEHJsT+89P4q6rwT/AMHInxQsNdi/4Sbw54R8QWMh2MluklrIQeuGLkA/UUvrKHyn7XI3yE84HenDrXx3+yx/wWm+DHxx8JW8mveIbfwNrm/yZNPvnLLEf4cSkBWB9e1fTWgfFvw341j3aHr+ia1HgOTa3sbnB6Hg1tGpFoWp1DDeOOtC+/Wq8GrRGZV3beOnpVgSZkYGrvcBxPFC/MvofehmwI6ColbOeF/WgBqNl+T+FSKd5PpTXRZPm3cUCTaMDmgAU9etEY8sgf3v0p5PHY8ZpkjfOuOaAFdsttx+NIwwacvPNGdw5+X60AMA2+rUqrubOe9Ea4Yn8KdHH5fegCNl+9160EMTtHHrUjpgH/OaFGDz+FADScEKc4HpUmM1H94kcdetORvWgAf5UpFGGpX5x9aEbGfY0AOpOd3tSg5ozxQAnUUnDnb6UN8xx+NKo2gj2qepPUMbegpaCcCjoT7ipH1DoKjzkc9c96cD8+PajbuH40DDbx+GM0ICD/8AWoXI4/Wl6UAKxwKQDJ3d6WigDJK5wVx8tCNnnj5qFUqe3vTsVoTENvzZpNmWz3oJwKeM7MUFEZLBunymnbvLO3jrQg2vTkG9QTyaABkzu/2qVBtFMOSe/WnoMhR3oF1Bjgfzpp+VvlFKOSeD1/OhAQTk0B1HFsJj+dP3AimMv7qnlQRQKQwgqR3NPXpSLyFPpQAd/tQSK3Az+dIy4H3aVhkUMu4fexQA7bmOkTr92mr8vU8UFW+b68UAOcYf7tSCmpyKGYL2P4UGg6ikDZWkD5J9qAGl/n9u1PHKA9+9MKBvlP3l9KZcySRweYq4A4ZuOPej1AkO5uNu7vwOlcN8bvjvoPwY8M32o61qFrai3iLCN5RGZCB718Q/8FWP+CtDfAEXvgnwlf3Fv4iVik15EwAt2GD8p755Ffjv8ef2zfGvxw8U3E/iLxBqWpNJHsIuZ2bb15XsP/rVy1MR0iEYt6n6Pftjf8F3ZvGOj/2L4P01tPEMrJcXTXO6STAIGAMYHfqe1fmr8Rf2hta8a32oyaheXN2ZGMgneZmZQTuBBJ6jOPwryfW/Fs11GrNI+9fkfJzuArMttX82TO5mjckKccqD/DWdpS+I2UUtTrtY8bv4g0uQJGsU0DhmAP8ArSMgkfXP6VzE88srQvH5hO/kHuP7tXo9LnB+V9zLzGQcAj0rVtYIYdNWZ2DeYfLlBH3M9/zrojSUVoHNdmdBqUniWwZWXbJnCAdc9qraPqVwY2tpVkEkIyD3Yen4VbtAuj6nJH8qyRnfGOze1Sa7eQ6dren30TFlaUB1/vBuP5GrVOPUjmfQ09O1uVZo45Fkj3KNpJ61u6f8Qb7w9+/tr7ULaRm2bre4ZGXHQ1hX6r/azBSoTbvQ9lzyBULWcksDRt92QZXNRLCxeqKVVWsz6j/Zp/4Ks/F/9n3WbdrXxXf+ILe0O42eqzPNA6EdPvcYFfpF+yL/AMHBnhP4oahb6D4+0Sbw7q00qRQ3MM6vbyFjjPzYIx+Nfhha7rOK1kBAHMbcckZq+buS80pdu9ZEZtrZ5x6Vz+zqQd0L3Wj+trQ/EFv4n0uO8s7qG7t5I1ZXikDBge/FaUbgRhe/ev5x/wDgmT/wVH8SfsteLrf7dqOsar4djAt7qx87cyLnCsgY4+X+7kAiv3a/Za/bC8I/ta+Bf7a8K33nNbkJcwOm2RGPYj+orqp1k9GRKm46nr6DMOPegoR6U2CXd0+7jJ9qfnjOflrQQKNtNK+UD/tUsYYMc0gGR+GaAHR/cFEib144xSKwHU08dKBR2GI20c0sZ65pJRll+v50KOWxQMcG3UMu6mqmG68dDSElGJP3aAHIvNDDdIB+NOByKbJ99aAA5ZW478UgXCdP0pUOWb607FADYurfSmo3/fNSAYpMYNBOwiDvTjzTYvu/jTs1DF1uDHLUZxRSKu3/AGvrTZYjR7yT+lKp4pCfp+VKpyKkBaCcCmy528UL/s9M80AG9v7tGcqPl70pbB60mf3g9MUAZJT5+lSIQQ3qtHagHhuPxrQmw0/Nj2pyNzyaD8vWnIvFAagrbm+lOVdoxTflQ/8A16XO7gHmgoQp82adGdrj6UhXb96kR/3mewFBNx6j731pdgzTVO3v948U8feNBNxC/wA1CtkUije/tmnBWQdc/hQAgAXavrSluaFUsOfw4pxGMY/lQAwmjPv+lSY/zijIHp+VAEYb3/SlBx3p+5f8ilIAFBURsRzmlDZzRGO/ahQQx9KCkDHaKAjIfmx81OHLiqOveILXQ7bzruTbztVRyzH0AoAreNPGFn4K0CbUbw7YYFJZicdBk5PYDrz6V+Tf/BSz/gsxqWqX134Z8B65NpEdmrR3M1sBl2I4AcZ/T1r0P/gtT/wUSm8EeHbz4aaLPFb6tfQRy38sch821Rhu8rj7pK4znnmvxH+IvjubWNWlaSTY75LshyCa461bWyNKUHJXLXxM+MGqfEDU55tW1Ka6vpXLmSVtzE+uTXDzalJdTMu8NHjaxJ5zSW9n9vfzGk8zHGCuCB9aZeLZ2V0oUMxXnIP55HepjTRqloTtYgWLSFXO3jnvV3SLe3SNGVgJDyVyMP7Co5tchuYlhhIbccFcciqV1bWtrIWhnZmj5BzkA+ldEVpqiGzppdVtREvkLLHtHKN1B9fpVCTXo723kheQfN8oKd/r+Nc3Jrl5DKqy7l3Z2tt6/jRYwTXN0du4Kw5IHFaJaWISLF9cXDRqruxmtzuVmPUegp17qL3nhxl+YtbsGUn0rd0Pw62pWP763ZmQ8BlPT61Wv/A1xBLNahX8qQZikxg+uDQ2luWovoXNN1WO7g0tWkzNcRgAf3tp5rb0e8jmvIsyZjQSNk9lGP8AEV52dL1LSJLORY5CunsyK2OuevH41bPiSXTbB16M0Yj3fU5P/oI/OiNaPQmUX1Ow0tJNRu4Itq+XwT9TW5c6KyWch+6I32r2BbHSuV8BeKDZ4edV8zBEa455GP0FdJqHiX7fDDaRyqyr87tjnce2a6IpNGexDollb+GrWSZfMae5lSJCclSQecflX0r+wt+3B4h/ZO+MVq1rd30eg3txE9zBB96PBGWUe/cHg4GRXz7Y2f8AbFzCEhPk2YJHB2s3c5/XNa2g+TDJNdN5xmtxiFF5z3yT2FcVak4vnR0R1Vj+pP4QfErTvi14A0vX9Nuo7qHUrZJy0f3SGAORXVKAVx29K/HX/gip/wAFHtU8O+MYfhx4o1C1/wCEZ+y4sJ5flaCUEYjB75BbC+wr9e/DviG11/TUuLW4S5gcZWRTwR/nj8KunUUkYyi1ozR700LtFLnmlrQkTYPSkUBelOqMff8AxoAkNN3Etigttk9sUAfPntjNArgcg96UnzPl647UtNLhf96gEKPlO3+VIwy306U5hgj6ZpM7T1+btQNiY2fjTgaafX0pw+5u5/KgExjnDinnrxQQXHP8qaQdw9KUiXe9gHymhz8uaXqf/rUu3nBP6VA3sJ/FSKdy5/OnSNg8elA+VsfwkUCTFJG3/wCtTFBzhadhS23LUL97aM/WgYgbJ289KMADjI9adsCnK5z6kUxRkN+Q4oJuxd3H3h+VJj5t2RT0TaP/AK1KOh9uvFBXMY7ttX6Uu6lf7i8Zo8vzBhuNtaE3HY3qDTVOD+nFSHmmhMn6mgcmCoHP93+tOFuA2cmmtl3X2qZRhaBDH+VQP50o4x/tU6mw/coEOHNA6UyNgFApzfTNACKu1f508nd649abzsPy/wD1qXk/Nt+tAAvH96guQeKAtHQUDWoLJyc5/KgLl/4sU5QR9aRPvfzoHyi+V7mnEZFFIq7aA2EQbUFOzQpw1NK7hjnpzj8qCkMvbpbC1kmbpGpb8q+Jv+Cln/BWTTf2FrDT4tLs9P8AFnxA1RG+z2Ekw+z6REOrzBfmLc4A46HmvZv2+v2lh+zR8FLzVoYWvNQWNzDEXATjALH1x1x3xX85fxo8Ual4r8bX2r6xcTSXd9LJJJLJIXJ3nP17Vy4itbRGkIX3D9q3466t8dvHmqeNNavIZtc1uY3Ny0J4UkZI29lA4714HqWsS39zuZt3T7o+Va6LV9MkW0kDXRd1Pylh/B781im1McjTDa49QcKPwrnp7am8dFoWJ9Ra20rEaqZD39aw5rqSdd0ituzzg5/SpJ55L+VooIVLE5LDoK1tL8PPIkcbbZHk44Hyj/eraFSEdx+xnP4UYCaZPqj+XDH5Xzcv9wfmc1oaH8PJJLhQbgzMp6j7gH17101v4Qa7P72ZWWP5dxHC/SvUfhX+zzqXjOy8yPZDagg+bINu76DrUyxkErvY6I5fOXurc8703wbBs2tIr7R0lOAMeldB4W8KpJGkc0LvG2SuB0FfQWlfsumG1TbiackNwnyge4PU16j8M/2ZFh1a3vZYbdlXAKgYx254/SvPlmyb9w9bD5BNL3z5q8JfAn/hJnaOPzI/MHWLLKPr717h8O/2Fk1CG0a6ZtoiDKGB+9j19q+jvCPwi0+2vSy2iNIi8pBEOMc57Y6+9ew+A/hq0VnbXE3zSBcncPun2rGpipNXO+nlcI7o+JvGn7AFq9tIVR2BG5QQV3N3I9hXzt8Uv2I9S8LLG0kMyW+c+cYjsAr9edc8BTPNJ5Uo2zYOw9D/AIV574o+FT6lZzWt0n7qRt6ORu2nupHpXJDGSi9TWrlMJx2Pxo8Q/CC+0a4kXMm1eQ7LtzWbpGlyW9y32q5a3VTzgfMT7V+kvxi/Zit83EyR2v3CQogHzjoT19a+ZfiD8F/7IZt1vENo3bioYr9K9nC5hF7nzuMy1w2R5RZ+JzFpK2qrHDYKpiBU5kdM9M/z71p2XjG20rSI/LgWSSZjhenl47tzWdqmhyWW1lEbfMQwx94VUt/s+oziN7Voxkc5BzXq/WIzVjyZU5Rep0nh/wCJFx4b1ezntJ40uoZQ8bQ5yr5yDnPNfrx/wSc/4Ka3Gv6LpfhXxJbrJcQXaW8kxk2+UshADqvcHqcng5PtX5R6DYWc9sVtZoftUK5ZQfLcZ98YJ/GrXhTXb3wd4ysbq3mure6s5FMeZd24sepxgfrXFWThrErk5kf1NRtsf13DOfWps18n/wDBNL/goRo/7ZfgCPSTN5fiXw3bRw3IB2+aAMFsnq2e9fVkIZkJ2k7cZ9OldNGopRuc/WxJ1NIx7ZGaTJ/u/rSMu05FagIOA30p6jhfpTVI3D1pem0+1BNrDqj+43NSEYNBOBQNO4Z3AfTFNYZIoK8fL/FSbCDxUyBiocv9DTjwrNzSLuzzj8KU9KEwiwHXdznFIvSgDK9KRmwOlPRkXHNx/epGb5j1pQNo78+lB5bioL3QDn1xQOR3/Oggkj5cf1obr93bTsLlG+Yw5pzuy/8A1qAcA0i/1pDWgqOzH5s0iDaP4uuaXFDHAoBq47zP978qOisfmqIDfnNSBOKBGYCA2PSkckk5p2OaHTPHetChCSPyzSKWB+7z9aeMDbwemD70oTkUGYkfzHldpFOXdgZpwooAGGVpqf3e9Opqrg+/rQAIgYn26c09RlecfnTYxt/u/jSthqAHcBOn60bRj/69RnbmlVlU0AP2j/JpuPm9vrTdo59qcIqCoknWgDFAGKachuvFBQ49KaWARuehpS20ULtC5/PFACAE+3HU96hv75bCzeRnCKoJyfTrU/DH/ZrnvFt9Hfz/AGIMNsS+ZMB2HXB+ood+gknc+Df+Cl3gPUv2kfi7Y2ZuPK8OaDprzXEBlKJdM+7GB3KgA4PYivyL/aT+DE3hUTTXMl40a3DxRu8IR9w7MueB6EZBr94/2j/D+n6PBqWvXV5pthbqmQ8zLnYUVDsU/fbA+6Aee1fiH+3V8YG8aeOriPTJrkaWrNGzXUcazzkMcEoowv5A15uKtHXqddFc2h8j33hK51C/ZJbiTy/cnAqzF4Ka52wwybYU++T/AB1uKnnvt3FmJyWHQe1bvhrTFNyokX5N2Rjv7VyTrOMbnoYfD80iLw18Oo4LZbiZVtrVV+aRuOPatqDwwJ5LeKGDy7eZgIRsPmXPPUADJrsvDnh248TXcNrJZzXMbNttLOJcvcMPUf3R3J4FfTP7Pf7MkWnpb6prenrc6usgMUJw0enqOgGOA3evExGNau7n1GCyznsoo8y+FP7Ft/qVqt1q1tBbgAeVbj5iM/xP6H25r6H8E/s3TWdpAlvGquBtGI87PTFe1+Avhr9skZjCyqAD04c165ofw9t7KzjKptbIPAHWvHWJlVlZn0ywtGhHRang/g79le+kut1zIZtoxudjn8BXrHhj9nSwsEtxJaxytgcFjg/hXqWg+HFhTczqvYkdSa2rbS44ZNxweODXuYag7eR5tfEWdjh9L+C0NnIfKhgjVsZCLgV09n4BFla+W8KuuNqgcFfpXRWqR2yL833uOO1WpJ8xKFyzZxXoRpq2p5sq0mzir74dLMqjaIfLHA6lvqapn4eQxwZkUOzHIGO1d04y53NuI4J7Cqko+dRu+YdfcVxVqasaUq0tjxT4h/A2x1bTZHW1iZuWxjH518kftGfs0S2cQuI7BpE+Yl4MqAPRgO1fo3JpVveI3ylmbj6V538RPhhJqcE6+XlWjwVx98c5zXLTnys2qU41VaR+Nnj3wMqQ3Cxxi3l3HDYwBg9D/iK8v8RaLPoUkcN/F5czD93MjBkcexHFff8A+07+z1FaW9+1jZjzYcuijrGep+o9etfIvjLSo7qSOG/tlRo42URgbdrdiK9mjWl0Pn8VgbPVHm2gSzabf7Jl3qoLhCok3gdhnvWxbLdX0jXFmZPk+ZbaRRHuHpnpxUselTWtxFG0cbrG2bdm4L+oyPb1rSt7OFL7zHhkjVeZFVjkE+nbFetSkqkbM8Wph3Bnq/7BX7RGpfs+fHvTdQka6sRdOYpVtCVk2fTjIr+i34Q+NovH/wAP9K1BJBIbq2jlLZ5cMoIb8civ5jdBlbTtbju3mWVl4SSM/Mq9sE1/QH/wTq8br4j/AGa/AeorceckunR2c47RsOFz3zwBUYePI7HFiIWVz6V2L/k05ht69zxSSDLdSOccUgbcO/Fd5z2Q1hsdcetODc/Q8UMhc5o2c8/WgXUdgFf/AK9BVdvQfnTWGabv2nGKCrDh+H50pfb/AAt+FKeEHAoDEH1/CpkS4jQ+T0P404YK/wD16HX5eqn+lIoxUhEUnA6frQyhlzQRznHtxRtxweAfaq5SQVQAPbkc07+L9etG3npSYz/dNIBeP8mg4IH+NN6HpR/APrSLUbCsBj/69IOKPujnv2o6jigWiAc//rozn0/Og9B/nFNRQnXGeooKBQAf/r1IXC00YJ9+vSlIzzhelBOpnHpQx/eU1xlaE3HHStA5hVQxGpEbcuaCuVxSqMCgkKM0185GKaA28frQBJTWGTt/GnHpSKgMp9MdaAER8jn86VV5PzfpTtn+1j2pCCv8X6UAhynjAb9KNrf3v0pI8k/e/Cn0Fco3GFI3fpTl6UUUFB3o60HmgtkfSgBUXP0piqGRvlNTAbRSBdo4oAZtAPzfcHJrjb22j1PxBcN5stokY23FwMbW46c9ce1dRqMzwnCgMWPSuV8f30ml+Gxb2+GvLxxAB/zx3cs+O+ACfwoA+Mf+Cl/xl0j4ceBdUukWbVLmztZIxM6na6nIwHA2IQD3BJ4xX4W/Efx1J4m1WS9uAoyxZIwemT1PrX61f8FrdCvJPgdqV0fEVvZ6D4P2obaWfy5vEF1K4ZtqdGEe5CeeK/GKzmOsXbPJxzuHoCa8fFSvOx6mFSUbs29FDOq7wFByzV2XgyzhnmHnO0aAbunOO2Pc/wBK5FrpbFYV3buAMd69q/Zq+H39s6q2sXEfnCGRRaxFfvP6/QV4+OxHLA+gy3CupPTY+gP2V/g0mnSpq0yzf2xqiBUiYcafD1zj+8cLnNfXXwy+GwWKOGPc0e7fLKRnex61wfwD8CfYbGG3VvMupU33EpHIPcV9GeDtPj0zTobded3Qjt618rKrKUrn3dKnGhCy3NKx8Ox6TbqkO1VAHJFXIZWhb5iuAfWrF0qw2jSM24Z24FYF/cb58b+/K1UZKLujBXnqzrrHUVjAGfvc4q+dVUxbVK5x37Vx9vckRhdyjA6DrV21u1bbu3E57161HEyscNTD63Z0NvrLxgD5cg1Zt/EBVG3MnynPWsC4vEijlYLu2jj8qpyauq2kcm1lYjkV1xxEmZRwsWdU2tK3f5W5alW6G4fz9K5y11Nbi3ywUtgEAn5k96uW10ysvyn3zUOq5bkSoqOxuW+Irjr8snBNWtX037am05G4YzjrWdaXXmhVbhepPpWzb3iiJY25DdD711YXDxk7s5ara2Pnz9oP4VD+wJtUt4ZGu7fBlTGVdBwR+Xevz/8A2kvg3BaXczaek0y25xkjBZGGT+RzX64+M9J/tzQrq3kVQyp1x94Y5r4j/aL8ALPqAWZfL+0W7xJIB8pkUnbn3OfyAr0PYqm7rYzq2qQsfm94thutFuZob6GSSFnDwyfdVXXp+BrpfCtpB4n0JZIwv2yMBZAvQHqK1vjD4euLjwFIJH8xrNi6EDcwAPI9vp7V5b8MfHj6Rr6xq7PFnZLEx+/n+oB4r0sPaOvQ+cxEkrpnrXwp+Dl78Sbi4t9H86+vo8SyW0SfMiggPknpjI5r9sP2CfCCeAPgpZ6BG00PkQwzCCcjczgI4denfj3FfjZ+z/4g/wCEd+Nmn7ZJkjvf4raTDHJ9fX1FfuL8GPCtxF8NtFvpI9PupdPGVu4ExLJEc4VvZVOMeorbTnujya3w6nv0M++3ST73Az9akUYFV7CVZbcOp3xsPlHpwKsjOT/nFdBxWaFBzQBkfe/SiLh6Ixz/ADoDzD7vRv060gPFOMdJ/wAsx9aA5g+8P0pzPtPrSLHSlcvSC9xrfJ60gOT3p7cnb60Kqg5HbimPUaDz2X605uE559KaBuc/Wl344qZBoGwv3pVXDHPpTSWPr+FOYZRakga+T/F+lAOOlAHIoBwFO7vQVzAeTTSgJzmpHOePxzTUDEZFAWAEH3ppXce+R+lSbiPvU1QaBx2HBvk+9zTf730/OgjaKUITQLmKCpsxzQ0eW7U4UVoSIo2j1pN+f507rSBcfjQAsXzDpS4CrkrTdoB6UgGH6cUAOxv+7xSgEH7v60mKdHQAmDn7v60pGetAQZz3p3SgBMgUj8rxTs0ZoK5ho3H+H9aBkMaAg3U4cE0B1DGDQpGf6+lHSjPFANjvMz/9andBULLk87qUzMFb26UDTKt5P5N993OVwB9f/wBVeceLNbV2uNWnBks7NmCqPvMEOG/NgMe1dj471ZtJtY5FDGaf9zGVH3XbOGPsMV5z8c9d0r4WfAzVtaum22djZtd3LSNtwIxlfzbGfWlKVlcZ+JH/AAX/APjlJ4w/aF0PwVb3ErWOiwHUJoz8oSW5+baR3xGIxXwla3sUFyqrwsQ5yO9ekftl/GG6/aC/aR8V+NNQwsmp3e23VfurCihEAz/sqD+NeQW06vFIZf7/AFrxpSu2eth73R2HgLS28V+Kba33f66Tcx6bVHX9K+/v2WfAy2mii4jtVHmHy7ZD/Co6n86+Pf2ZvB41bV9PbYGmuZsOB1MWf8iv0m+AXhdYIAfK8kx4CKv8IHXivjM1xPNU5EfpGQ4Tlpe0kevfCfTo9HsEhRcSbV3nHX8a9G00vHLncFbGQK43QbCRb9cL5cJA+prtNOsG3Kv9/wB+a4IM9OrJbsvXF0Ws8gLuzycViT2jGVmx948muna1jNuEjX5QuWHvUBsvPiYp2HHvVcjexhTqLoZVshjPy5k+XAHpVy2VvLX727PTNXtOsF80Ki8/xexq/JYxQ7T905x9TXoYeNo6nLXqNszzLuJUAhyPzpYrTciqy7uuGPer0qRmRflyx46cVPBIqiMFflU/Nx0rqjoYqbKlvoAY7m2lOv0q5b6b5xYox2Lx1rSgiiEGUXIPPI6VoWdpCnLKqBuSBWqiuhyVK0r6mXBZAWu1WxMTnn+IVftnMQw21m6cCrsNopcNsDHPA9qkSzXYWCZyefau3Dtp2OepNA9uwsGPLNjI5ryH45fDGz1/wnNIsC7drBMDmOQjhh7eteyXY8u1ZRnheah/s63ubUJOivFIuHRulexGN4nD7Q/HP4p+C91/qsRjRFvHLbT/AAHPP6mvlL4k/D+68I+OlvLZ1wsgKhTwSOv51+l37avwlk+F3j+S5az3aLqUsg3ddmfftjr+FfE3xy8JmG5mktUaSNQCvzZwp/iFTzW0OLFUVLfYxfBPi9bu2jkjWRZoWDA5ww+h+tft1/wSu/a+j+L/AMANN03Vre5W60tDZSTSHK3AAwG+uCOvpX4J6X9qsy8LN5bTHAwOncZ/Wv3G/wCCUnwfvPh5+zt4LvJZYbqw8UW/2qfJ3bZGJG0HsAQOvfiujDvmmeHiaaij7k8FStb6UqSN5nJwc9eTx/KtjeEf26DmsXwmJFsHimVllhfpgfhW3s2RrkZJPeu6J5shwOOnXFKMlqCMH096cWwM9+lUERuGz3/OnbBjofzppckdqEj55X9aCR7HC0z8/wA6Oh/HFO8r3NABnJWjJZW+tAjwe9KFxn65oLiNVcH7v60/FMc4NKG3Dip6iuDNg/xUIWPXvQwycDO3vQFVW9/ek9yQBVuffFO7U0KB+eaGOMe5pB5Ct0/pS4/woFNJPbmgpO24rEY5pR04po+f7w/WmhuegoJHOcrSg4FIR8vr+FIG9RTKvApAbRRRQaskaWwDjtQhLGmt95tvTvUm/MfUA0wEbg0uOKHOcdKcWO3tmkAijPWgjDDb/Ok3t/s05XJP8NAAzMD04+tCtnr+FD8L+NNJxj26UFW6khO0UVGZNwxS+btUUFaD+9HrSK25aULuU0E2YH5TzQF3H270+SP5qFG0UFAVyO9MK4DfpUhOBTWbHrj6UAYPiaBbrUIlbDeXEZAD3IPFfE//AAWl+M8fwe/YY8RwzFri48QyQaJBCqktIzAudoHXAQk/SvuDxHa+b5ciZ3Rcj/a9q/N3/gs1YR/Fr49/s/8Aw3i8ySLxTrv2y9jiP7yFQVjc+wWOZ2yf7tRU+EI6ysfi9+0J8PL74fapZwakdlxdabbXgVk2HZJGpXjAwcV51pGjm+mjhKlmmOTz2FfVP/BYLS7XQv24vF/h+wukvNN8Opa6Vby95EhgjRSMfTn3zXh3wK8ESeL/ABokZWT7pC4HpXgYqqqcZM+hy+i6lRQR9NfsXfDHzLqzumtWVcfISMEAcV93/C3QWa42xrtXIwfp1Ga8W/Zk8CjR/CFn+7bzF4Xjrg44/LNe0eIPiro37PvhtrnUrqKPULhGaCI/MSPcDoPc18LK9SpzI/UfdoYZI9o0vRF82NpFWOPqSWwMVral4m0Pw5Y+ZcajY27RjKmSdVz+Zr8xvif+39408ReYdCjdriRyVIQzFPQ4XH0r50+IHx0+J/iG4mk1X+2I5ZmOV+zlFIPU8juO1elhcvUl70j5nGZrKPwxbR+y2rftQ+B9AiZW8SaO77cuEuFfb+RrJh/a58E3aq1trlnJtIDFJAQM9OK/EnS9f163aSS4s76EyHLBlfL11Pg/VNWsb9GWS6WCY9kPANdNTBQh9ozoZhUevKftPpnxq0nV7YXFnqEDx8F3Rsjmuw07X4NSsIZlm8xW5DA5r8xP2Y/FWsWc1xp87yyRTNtYEdV4Of0r75+G2sKuhWu3+GLG30rh57Oy2PYp3qK7R6VPqSrGo3nGeuKp3/jGHS7ZWeRfvbeT1rL/ALQ3W+5TuPTbXFfFK1lvtILRI4beCFHsRXTCV9h8sUb+vftPaN4RvUt7i/jUOCzc52BSevp0NcDJ/wAFT/AM+pPZfariSXJC+XCSJMdxXzr8Y/hjrnifxNqHlR3H2VYvKfaOobLcfixrxu+/ZO8QaVetcxSeQu3arvgbQ3LHBPfAAr1sLGC+M8TG1J39xH6Iad/wVO+FMU0cd1rE1r6u9u4C/Xj+dekeBP24Phh41g/4lvinT5dzYKvIFOT04PNfkTd/s1+LdblWH7XbRwxgiKPcnyrg9STzn+ta3gr9irxj57Na3tnGu8FMyrwfchh716XNh31seTL61L7J+0Wi/ETQfFMrw2d/bzTMdoQNya0tSszKq+WflI4xX5e/Dfw78SvhjqVvNdWOoWf2Nc+dAfPhlwR6ZOPfNfbH7P37WcHxEhl0nV2jg1G3RQsjDb5mexHanKUoRutUXFStyyLH7Wfwlh+LfwyvLNoDJdRnzYiT0YDpn0Pf2r8qf2jfh3q3grWbqG5t5oWt0KyBeVCgfyx0NftFriJLY+YPnVgDgHOa+Mf28Pg3DqkF1qkcbN9nhKuw+6ysTwfzNctTEcsrnXToqpTcZH5VTanM89uZBsk2/KwH3vc1+5//AARo8XTeIv2MfDtvqH2rZDLNbWAcEptUswKt6bgeM8V+IvxC8NS+HvEEtlcRuuxBLCzDHy5xX7Of8EFvH1n4u/Y0XQZLjfqXh7WJHhiA6xsAd35tiu3BzftF5nzGYU3FH3V4I8SfbzJLI27zpNgZT8ueg/kfyrqivyqOu01wHga3XQNR+wyN+7diQx6g5z/U16Ar7lDZ69/WvaPGkOHMbUnTrwOtCnt/epyHnH93igSY3r05p2W9Kaxw5oM24UDHHlffFEZ4py7cDk9KYxXd940BZCuaRfkb60eYQOaUJk5oFcaBuc/WlYH6fSkztkal3bzip6j5g3YSkVQ3WnAhDjNGFU0nuFr7h5arzihh93/OKGcCl2/OMcKetIS3FJwKadynp+tOdcHHUdaImypagb3Gv939D7UKMA5on/i+tH/LT8KAjvYDwuFo27hzTj0oHSgfKjPph/1tPzgUVtykCKVUdTSjpTf++qUg7eP1pdAFJx/SgOoHekxzS7cITSAMqPXHapB0FRPwnVv8KWN87f1oKiPXnP1o280o/rRQGzGlu23v1zQF+ZqFB2807pQGg5/ldaE+831pxGajPyyUFEnSmt/rVodtqj1zSsO+MkUAKzbRTIx/k0jPu/OpCd1BO+xDcQLcIwP8OTX5mf8ABTLwXdaZ/wAFFvgLqimZXaa/WJlTdErLBujB9iVAIr9OVb/Z+7zXzX/wUf8ABen2Xwy8M/EW6tfOb4W+IbbXCU/1ot2JhmVfbbKWI6fLUzV4lxsmfg7/AMFefAFx4d/bx8TxTzeZJeR2t5cNGu1AZYUdgB7EkfhTf2FfhZJrmrNNGdx3gAgdsHP51q/8FlvHN98UP2y9Y8W282NE8TW9vLpxAC5h8tdoGPQEZ9817d/wTQ0izuvhLdXflq0qSLGzqMEYH/16+Tzy/snyn2vDNvb6ntEusw/CPwDJqcyrusYj5SY+8+OPwr510fwxq37VXieTWNWuryzsYSV2MCVl5+7z24/WvqHx94Rh8S2yfaFElja/MU/vkZrkrvWYPCfh9pGhitIOfLUdeO+K+PjU5D7yrhXXqXlsVdM8O6L8L9LRbe3t1Vl2mVkC7cds1zPjHUPDsui3WpT6hYbIVJdJnUsD7V89ftE/EXWfiN4rGkNrMljbrulc52i3iGCWbHfoAPevL9Q+LPhXwjcw6foei3Hi+dv9HnvLr5QZ2+UAbie/P412YXB1az5u5z43EYbCKzsdx47+NWgW07CzaW4VmJLKRtH41l+DvjXp895H5aRszH5kfGV+oryK7/afvv7NuVm8PwuoOI9gVTGM/TngVBDrFn4lW3vVtJdPkuh5kLHjcPYj3Br1K2UzhD3jx8PnGHrT5YH3d8DviVY3OtIzwwxyeX8pyK+mPBHjC4uxCVVfLxwV/lX5i/C7xFf6RfRmR5m2nKOrZyK/Rz9li+fxXoWnyN/zxy4Pc+tfMV+enPlTPrKKh7PmR714caTUrE5+Tdx9ap+JoJrWDa7oix5Ib2967DwLobMq71BUNg1z37VqDwx8PLqS0XZPs2YA5zX0+Do3o+0PnK1b99yHzJ8cPjLH4ZlnhV1lfBBKNgmvkP4z/tdXaatFDZxtfFgT5UMu4J9fSsX9pjxvrWpeLbyyhkmhC/61nOCfUZ7V43DaX/8AwjOpappdpvs9NKC6unO2MFmCjPckk+lb06Lm+UjE1adJc8j3fwN8UvFUpju2sYpIZPkCtcEEHrgDbyfavb/hP8fo4r4WeuWNxodwuBtu18tZs/3Setfn7fePvGmjeZJDdJEumztLEYZflVwcEgdxjP1r7M/Zy+KfxW8OfCaXxX8QfAB8aeEbizTUZbuHyjPDas0kYby+O8MvAOeOlelRyWrKLlA8mPEWG5uRo+2/hX4+E11bxmVZoHBOd3OK9J8V/DCy+ImjLqWmxQ2OpWOTvRNrSjryRX59eANQtvDniWHxZ4L8R/2p4C1hkdbIMwuNFZyMIynnAJK8HgCvtL4J+PL20VUkvHljmAeJwcgjvWNOc6M3CR6WIwtOrBVKR6b8EPiJda3pNxpWpR7bjT2IRyfvgZBzntVf42eHY/FfgXVIJFwvkSPnHBOMj+ldNZSafd3a3zMi3DjkbOTnqC1VfGEn9o6VN1MPltv9MAcCuSpJ81u5y048vQ/FP9qgyaf4vs5JPm/cNCP7w2n/AOvX6Xf8G83izyfgzrenx2rTXCX5uY5R/EuEBU/TrX5f/teauL7433lqpbbHcSooB9GNfq//AMG73hVrb4AaxfQ7lju7lxj+7Iu3IH1Ar2cJdTij5fNJxSlc/QLw1of/AAkGof2lJ5ifYyyqn99jg/pj9a7eHt9KzNKeOHS4vJUDeCMejE9a0k/dqor3T5xoey7zx9KQvvFIrcn6Z6UKv8qCBU4U/Wk3/wCc0sZwKcNxP3f1oKiNDc//AF6UttakbaCf8aXiT8KAlYXPze1KTgU37gppUtzQKweZlvug0u4ntt96Rvk207bluelT5iBOn3t1OBzTT8ox09qau4jjjHNSymiQ9KFj3s30pGbHHrSjigNgAwvv6UZ44pV5kpg6fN3oDfUD93n5qFOT93FIh3nA4p/kt/eoHLe6AngflRSFd5A96Vs4460DM7O6lEW4feYU0LgcY/OnBwF/+vW5mP8Azoxn/wCvTNzU6NufvfN6VAAQC30pScCkbcW4pvzFtv6UAOK55+ahUK+lHb/69OPNADd+04p3ejg0DBNBUhu/8fpRuzmnRgqePu0E7Wbj9KCSSmkb2VqdQDQVzMa67h+NAX52NCtlj+lKDmgfQUHB5pu36040Kfl96PMylfoxpYKw/vfz9qy/EngrS/iPo2p+HdetlvNH1yB7O7gbo8Tja4P4GtC6mW1t5ZnI8uFC7E9gBnrXwp4n/wCCoevX/jTUtP0S60e1msriRLeO4tyyyBSRy2Rk454Nedj8yoYT+P1PayrI8VmEpRwq+Hc/K/8A4Kn/AAw/4Ud4w1L4dXWnPaR+CdbvJNDll+dzpk+xoQGPzFVO4D0xjtXpf/BJi1kk+DOrblkKNdqwHoCtY/8AwV4+JHij9pv4oWutalo+jo+n2Cxy3enxOrXWSQQ2WPTqPrXrH/BMjwp/Y/wBZo1j/wBIu9jkDn5UGP5181jsZSrUuamz6rKctr4TFctbTQ7zxdZzKrLi4WHJOQCzfpzXh/x3vbu7EMGl2mtaheW+XX92ViVvUk4PFfZmm+E7dizSKz9cMRnNY/iL4JW9+fO+eNiOQuPm+tfKW5p3Pv6eIio8h+S3jf8AZ18eeL9S1CXUlkjt7h97qshYzt2DN1I9s11dz8D7qH9mTUPDuq6K2m61ZzLNo95p4RY25VmMxHz544OM5r7c+IHwg1qwE32MW7QxtuKNbbmYZ6Ag4H415v4gk1KeWa0m8M3cojAVpEjba/fkAdq9ijmEqWkTxsXlMMQ7yPz88Ofs7+LvEAmtUvtP22yBgJJsLz0/H2r1Xwz4cvLH4aaZ4Rk0TTdUmszJ5twy5YyOxb5TnoCa9h/4Qu8t7pvsvg6aHzG+bduXjscmup8HfBW8uVW4ulNuXP8Ax726KGP/AALk5+ld7zapUVmcdHhujRlzHjfwV+CeqeHNZla+aK4s2jIMAbeVbt16Cv0C/Yy8NSad4XsP3LRq8RyD2rhfhl+z3tDTXVq0KyYG0Z3AepNfTHwj8HxeH7eOOHiIEBRjrjFeHiGp1Fbc9yneFJpbHq/gDTWNg2FG5WyTivO/2rdMuNT8GXixozOrA5Xkn5ga9r8IWkcVh8qjaxycVi/EvwRFf2bKylklHPtX0UOanBSWx8z7TmrNs/Hr9oj4MjxH4omlkf7PwQ8UucSnsTgVxNhoesReB9S8K3FjZzaXqEYSUJDy+CCGyBnPFfop8Y/2RovE1zcXlnG/nDJMY+YP+dfPniP4Ct4buWWVr7SpNx/eEbgw9wRSlKfNzUz0o4WnXXLM+K7T9ifMWJ7zUt2fkjH3WHXpjH9a+xP2Pfhx8TvCXwqvvBWk+JLqHw/qg5e5P2mdl5AiAcMqRjcx+UDljVrTvBGtWUkZguLLUo4zkNJbjOPrmvTvhrqXifw+8axxwxsp/wCWMJOP1rtw+cVqfu1Ph62OGtw3hb86SbWx5bZ/8EwL34Z3NxqXhnVtS0vVJGOV80NFMM870wVIP0r1f4PaH408FRfYtY0+1nbcNjW48se+FXCj8BXuvh201TWIIAZGaR0y+YzXceHfh6DGGuE3c5LY5/KsK2Lg5WRpCl7KJl+FLLULjTIvMheBQudrsCf0Na2uxSP4duol3MywsQB6gZrr7XwvGLH5W8tu3HUVQvtHaOKddgYMjZz9K5pavmOWVZSlofz2/GfV5NW+PesXMm7bHcSgA9Sd/NfuJ/wQ709fA/7Dmhy+TKt7dX817cBovKxEzFVw7AZBXB5OOa/IPx3+z1r3jP47+ILbQ9FudQum1GYRqqkBgWPzE9Biv08/ZY8Aat8E/g3pNrrmvaxfSaXpo863WcxRAKuRFtTjHQc5Net9aVLlkfP08nq4us4X6n6VeF7uLVYWm3QNHu+VInDKv128ZrcJr4+/4J+ftSal8WfHOq6TdafBZWMSK0MaE7l5xkkn+WK+vRyOnGPWvSy3HRxdP2i6Ox5ed5NWyzE/V629r/JkgGe9HQ/pTYxuHpUhNehseLyroN2HP45oI5/iNOzQTigLDSFA+7+lBX249qFOXx0HrUhVf8mgFEiMivS/e6cCk7/MBtpW2rJj1HWgNwfhgcUoOaAwPFBI49qm4dQ2/P6dqQLhv4j9acG3UqfepBzCqMZ3D6CmP9MUsjZPB/8Ar0jswK5xSFe4qrtj96AGHG1fxoY5OGA/OlRWVuvHpQWI3X7uPcU3cM8AnnHFSclv9mm45G1cc+lADQrHqppwGCM9+KHkZf68dKEkzy3HvQBnDdjn9KX/ADzRjPPFGf8AZX8q0MxxDEfw01Rtk/SlVs/3fwFKg796ACI8H60FPmzTgMUjHC0AKelNJ+X/AGvahZPWnUANXoNvSlJ5pM4dVx1pzx4NADwNopSNwoooAF+7RRRQAd6bGMKtDtigPkDjnNADutIF38+lARk53UjyeVG2ePSqjuHQy/HMu3wNrw6MtjIQf+AmvxT0PwuusfEaLdJ8zX8nmherfMwOPfrX7XeKbb+1/CmqxMSvmWsi8cZ+Wvx78H6HLa/Fa4jMhU2+os+M43Aue/41+d8bXVWjfzP2TwulH2WJvvZHJ/tT/DO9sLK6a1WVLGSAb1ZNx45BJ9K9M/YQ0WHQPgStvHyy3JkYerFRzXrHxN0OHxF4ft7SZYYbVoy8rsPvKOT9enfFeI/sQeL7HX08babp80jQ6fqf7vd6HcAR+VeDh6kUnTPXzChzNYhL1PpTw4rMse4fKx6V0cWmrcp82B3xXNaQ/myRQ7ivy8tXV6Vb5McSsWCg/NnlqcdGcU9dWYmv+Dre8gzj5WPzYrktc+H0CRt5ahWPXA5xXq8uneTFvf7p/hNCadbSoHaNMt7V6NCMZ6SI9pKOsT53vfhJLq91tjhOB0fbxXReGvgla6MnmSLvkU5x2FetXa2ttu2j94Ogx0rlfGHjO10iRY9v3lz/APrrWtSUY7m8K06nu2M2x8Oq0rKnyr0Ndp4VsfKvo1XbsXHNcX4Z8XQ6vuaFW+9tzXoXhy1+VGHzdMjNedS+NaFVpNQPTvDsAfTl7KTjirOr2CX8Hl/3uOapeH9RitbBRluvTPStK8kzZLJ0HXdX1nL7qS2Pk6nMqjcjz3XNIXT7mRGU7ux9a4vxP8LbPxnH5MihgTliRwK7j4u+MoNJ0XzJFb5QQzd1HavMfBvxRjd5JG7njJzXLVlGlo2erg6daa50ZFz+zDa6bM3kyExqc4C/oK6Pwj8GYdPOf7xGCR0xXoGi+Iob+GNtvEo3ZPrWxbospDY4/ugVKpp6lzxNSK5WYvhTSLP7bLBHGyvbgBif4s+ldNFp6qNwXCj1qzpOnK8gZU2sep9a07qx32uG/djPpXdRw8d2jxq1duWpmfZl8lXUdOwrA1l2fzNy4GGAA/rXSxR/ZUZdxOe+a5TxvfLYWV1Luz5cTkjHHSirCPYVOSufIvwW8FQ6T4o1nUIbcS3V9cuFwMsrA9vwJr6Mj8HppfwL1y+mZXkFrJM2R0wM4P5V81/EX4t6p+zJ4x8GtHYRXmn65PK8zE/MGVQMD8HJ/CvrbU7qx8a/s861fWO5Y7vSZpSuPu5jOciuejUhKcv5kj3qNCdL2U39qS1+Z5J/wSonfVfjRrEh/dqkC9uvzGv0Md3kO0bfm5zXwh/wSWsprjxDrt8sMXlsVQEjBG3r/OvuwDyhuZSM55Brv4XjJYZyf2m/zPn/ABMqRqZtyw2SS/BE0Z2fKfTrTnGWX602NgSvfjmnt1/l7V9Kfn8hucSH3pZOg+tL5exR3J70Hn+GgjUQdvpR0pWICj24pJFxtagrQAf9rtQTlOtDJgt2/pR39qBS0Go2D0pwTdTqbtY/xY/pUyJ9R23ZR09u1CplfU05jgLu9akaVxoC5560i/ODn+HkUjHBHXk05Ov4UDiNKs5BboKkZgOFbHejf+821G8is/070FDjJknmnZJT/apEj4+bBz+lIDszn8PagWo0licfrTnT9yPr0oc7nHahzldp4OeDQMooT9PrR1U/NTQQTzu/pTtintW2hmEQ4zTqKKkApoLZ+7x65p1IHzxVRAUrntRRRSYB3oY7jRR1NIADZm+tPdtopETZx196cRkUAICCOpP4UZpScnpijZuVsVUkA0Pzypp4AOf5U2N88becd6Uwlu5/OpAdsx1OfY1CRkc4bn8qmePeuMn/ABqMDY3Y1UdwGzRrLE0bAMJAUyegzxX5YfEj4cXHw1/akMFxF5cdxqQgcEfKCG4I+v8AWv1NWLzW+Zm+Uk4H6V8+/tvfs6QeLdCXxRpFn5mr6fMtzPjlnCkYOPbvXy/FOVvF4dVI/FDU+54HzyOAxkqVT4aqtfsz5H/aV8bR2aanYxqyMkJgG04xx0/HNeM/8E9/Ca6EviC+H3r28MEiYwVxypP6816B8fdKuNdVdSjhkkEkZ88IOjjg59+KpfATSbf4aQbtQEmntqjK0YkBAkPbPoeTX5tG8a6Z+x1qcJYGSju9j2/T3xfLtJ64Ndlo0irIWxwOhzXCWUrQ6owbG1h8vvXQ22qrEPlboM/SvQejPleXmVjsbzUoGs9rMPTPpWJqOvx2K4Vsqg6461l6j4nVLZlDKWxngciuR8S+LTb2zESbSR09a19rZaG1HC9y3448bC2snkWRt+eCrYzXgnxH+Kk15q0NlbySNdXDhFw2d2SOKsfE74gtHblo5iF3EBQeprP+GXwi1DxFLH4guIWVoT5tvn271m6kpaHsU406Kuz6M8C+D18LeF4VkKPcFFZ9vY45rstF8aWOn6FJvlX7UThfYV8o/EP9rtvh1bbL5rtWU7CqxfO2PSuW+HX7dXhv4j+Il0201Ca31DcSLW6haJ2A/ukjDfQc0vrMofCjCpl/NrJ7n3L4c8XwvNzNuCnOTxmvX9Mjj1LwcpVw8kxwB6D618SeD/idJq7KsEys+7JXo2PpXQeM/wBvPRfgvcR6VdXmqX2qAAfYNOt5LiSIn+8QCq9e5FfR5fjEo2kr+Z87mOWOUvcdme2fHj4c3eqfD7WlRF837M7ICeSQMjFfCPgT4ztZ6g8LySpJCdjxuepFfTfhH9q+T4p+Hbi4jjvbcyRsq290n709eoFfPnxh/Zp1KC3OsaDay/ao3LTQr1YHqcVy5pSdSCqU+h6mVSjh/cr9T3z4WfE9NSsrX/SPmbnYT0r2bwz4gjuI1LSBmY4ODXwr8GvG5t5bZZpWiuFO2QMCNpHBGK+oPh54sjmgG2b3Ge5rmy/E3lyzHmmDjbmgfQHhlkklC+YvHv1ravTGtuy43N9K4jwtr0MUKtuy+MsMd627vW1mj3BigxzX2nNBUk1ufAVqcvaFO+vVEzHOMHnFcN8Rbv8AtAxabFnztQkCL7gYJz+FdDdagpkkwec8/SuflRbn4g2ssmfLsIt/TjLA/wD1q4L86szrpJx1R8y/8FDr7TdG8PeHdHKhtTt9WN6u1dxt4ChXGe2Tjj2r1T4AeKovEnwfvNPhkbzptLliQA8YKEcj9K5747/s36r8dNZ1a8W3EN9ay5s2LYSVMn+nT611P7Gvwa1Dwxr1laX1uY0mkEbIWyQhPzD6Yz0rw43eMtHaWh9dWrUY5enJ6w1PeP2BvgfdfCX4e3FxfRrHNfPlQq/MQOp/UflXv8PzKT1696ihjjs4ljt1WONcKqgcKO9TRruhUfd4ya+8wmFjhqEaUT8dzXMZ43ETxNTd7DchAG6BqlPz/KeDiogCIwsnY8VMuS+SO1dR5uuwfcTrnFCPvpxNNIOBt4oCIONjZ5+lDpk80Y2j14zQHz1DUA0DHIPf2o6t746U5n3J05puMMGoFfuONNMwBpT0pMegWpkJgo8wbs/hTt/mR01gSn+FKrBvwqQjoKxLnIHaiIY/rTs5HFG1h/nrQaAwUHdimqm4t8u0UpT59xP4ZpVb1oAAoU8c8VHI/mr0xinQth2P6e1KDuXpjHP1oAYj8jhvx706U7h70b/9mnDlc+/NAGd5Y9WpcbBxup1Ga25jMKM80ZoxzRygGajTqtSYpoLH0o2Ad1oABHJwaaWw4WnIwI9aLXAFXjrihhjBzmhWyAq9z19KHQK+M4/rRygPz8xFLmhMmRfT1o5R2+lHKA1JN1ODN8y/3qRPlXa1KUVV/wBrtVMAXifHtUlRl22c/e/nUingfSp5QA9KhRN/T5amoIzRZrYCvKGhfjGO5qvqFt/aFtJC/McyFDgfeB4I/EZq+VzVZodjZVju7e/NEo3Wuo4y5XdHwJ+0l4AvPhv8TtSs7OMHT7qUTLG653q3JI+nI/CuL8Yvb3D232yNI2uCVsnfgzFOWCj2yPzr7W/a4+Hdn4k+Hl1qzxgXmjr5iNjkjPNfE3j7xDpnjaXwqsNrIuqQ393FFLIwZRawIgYx+hdpUz/uivy/O8olRrykno9fQ/YeH8+eIoU6TTctjft5y1nbyt94xKSfcdaZcaubaPcrqQxo00ef4eG7/WRsyHHpk4rn9Xu3tJvlVc4xjHSvLq2PXoWcm+ly1f8AifzA0jMFfoQK4Px/4/jtFaMsoXbkk9aq+MfEclu22FGk+b5sdq43UtKkvVkvriRvKj+Yp/Q1jGR7MKaUbmp8J/hy3xV8UfaNUWWHTrPLbBx5hPQ19PaZpFrp2iR2ltGVhCBFHoBXifw/8U/2JZx/u1hMirwDyTXrmh+MGv7GN9u1MYOO9dVOSR5WLqSbt0OH+JPwV0/4g2nl3tvGu1s7iK8o8SfsLeHZIlmgV7e9hcSwzRnBiIOQfzr6E8RzSywK67mBOcKen1rn9V0y9ewaQTYZv4S3NTLyNaVeckl2PKPBGk6r4R8QrCskd7JkAs69e3OD7V754K+AGg36m7aNWu7smeV35ZWPJ5rzqPwTqD6lDI0ZcyEfN2UZr2/wZ4auLLSIpPOTc2Aeev0r3Mni+bklsceaydlOD1Lnhr4G6R4bt3kjZhIx3Eeuav6lpcemXEYhX92RzuGee9adnbTPboPvL3NN8VIyaTu5yCDn0FfSRowtZI+XqYirKp+8Z8yfHn4BroPiSbV9IjcR3DGXaBwG5z+Gaf8AB/xnIimK8Xy5FO3n0r1fXtX+22F1bybfljYq3rivOtJ8NLrYa7hZQ27B/CvnsThYKpzxPocNjHKk4yPaPAHi55ZlVtsgkGMj+HHQ12kusMZfvKflryfwLazWksGMsuMGvQLTLRtu6+ldMakvhPGxVKKldFuxf7TfNubAkrOsNcgtta8QzyOo8mLaobuqqc/lWqsP2eAzN8u0ZX8ua+ffDvxUsx+0H4gs764VbWaLyI1LcAENuIHrzWsq3s43ZGGo+2lY9x+Fnis+LdFl1CEf6DtjeN0+dZVbdzn24z9RXo37PXhK+ufGTahdPvhtt3l7Y/lBPAGfoa+U/wDgn/4uvvDOmSaUbjz9Dub/AFDS0nJyVCmB0I7AfKR/wIetfe3wmhmsPB9qvlhFnYyAMORnNell+Hp1PZ1PK/zPns2x06SqUfOx0zRbLjYuTxlP61YEW1erdKhIMs3pxirCDCKvHpX0Oh8j6ke7fOqj+HmpiCxO7pnrSBGHZaVQQedv4UGfqHQ/7NOJxH9DUcr7WWpChBBzQVEaXyygY9KJHIpw24poXK5y3WgdmCqEGd3PfNCvlv60Dg9+adjK0C5RpCoAd3zE04/ff6U3zFYcdutODZ5wtTIkMfL746UKgKt/exzSSNtPbb7UuNx9akfUcoAbr2p2aTAz7VGHZy393tQWKyNITTGDKvy/w9aeox/Fik6btvLUE8wu/pjHIpoO3gc7v0p0Sbht4z1ocED60FBTi22DHem00BiegxQBVNNcEinDgUV0GY3GBtHXqacOlGPzopcqADzRkL16Um7k+1KeRS5QE2hh8o+9+tKMJmj5gPlpuGGc9aLLqBIi8Ujp3A70iIeDxUlGgCEncf7tOjGC3vSEbqA/lD5vx96oBqMCPm5alxuf2pWh+YY6U7bheKADfsX5utOB4phxI2PSnKMCgBaKDQDmgBP4/bFM3fJnHPen96iB2nGf0pq99AK+pWFvrGnT2t3Cs1vcIY5Eb+JSMEV8U/Gr/gmz4wPxg0zVvh/daJHo9vZTwpZzO0DozshLEhTnIUZPU4r7gk4H4cfWqM6rHrMOW2q0TLg9+RXBjcvo4qHJUR6GX5pWwVVVcPZNd9T4N1H9nrxL+z9of2PxLfWeoX187XTG2YmO3ySAgYgE9M5x3rgfEUmbiNu5Xsa+5f2tvBa+IvhJcXkMLNdadKJSw6hAMH+dfDHiiMMm7q8Z5btivguIMt+rStDax+k8O5tPGxbqP3rnP3mmLdZyoyx/HrWH480KOy8NTIo+98xx+Fb0F2q3reXIrd9uelZfjm+WbRpIm3fMpzxXy0bpn2/SyPAfiV8fj8PLqO5ZLqZIflYIOorN8Nf8FUI9bsJrPRbC4JhbYzOwBjPTGK9Q8LfCWw8ZaVOJ7eOdmYH51zgVzvjL9gyz0XWF8U+EtLsFkkTN/ZmMGOcj+LbjGSPpXq4fladznUPePP8AXP26/EV+kbvrUllDJwVMnQ/hWcPjBqniiM3Fr4m1CSVyWyly2D+Ga7n4TfsufC3xdr8lp4m01LORfnTzWbk9xXbf8O4vh7qGsTDR76bTYCTte2nYYPqPxr06WHU1sexSw8Wrxkjlfh/8XtYm8Pz2t5qmq3DRj5Sk53IT0PXt/Wuu8LfFm+8OXMPl6zfGWRSg824O1vfk1R0//gnjJoviQMPHWqLagjKiRVZh3/hz6V6J4A/YA8A6NembUbjVtakmGQby9dhHnrxnAr2sJGSXKo6ixGEptc0paGen7WHibwcjY1KSeGNgzlZd2Aa177/gqlo/hLw/N/wkayQxYQmUqG6nHT612+tfsifCaLw1LYx201vfSLjZDcSeZIewHP8AnNcT4f8A+Cbvh7xJraa74y0tbqC3hEOn6e0haLGc7nXox6da9aWHrwjzdz4/HSwa9xLXudM/x10/4heGIdasN0cN7GHQYwCrDiup/Z/sG1Dw67TKrFpSw5riviB8IovA/hsWun2yw2sbALFGeI1z0x2xXafATNl4c2Nu3K34Cvm8RzKpaRyRio0XynrGh6aLcH7o24wBW3ZFTKWHTH61zmlSsg3bj82Bn1rbhuVj2iPknrXTFK559W99SLx5r66F4G1S+mYhLWBmI9a+Hfhn4Xf466b8StStbqSDWNMnlubLcm5WAiBADDlelfS37cHjseB/gFfNu2teSRwnaMkqWG79K8r/AOCNc9r4p034tvt86RZQkIbnhkKkemCK6sNGNSpyS2PGxladGHPB2dz1z/gkhqvhr4r/AA3vHn0f7F4i0m4RpVdt0MqOpAlVem4lTnjPSvvzTv3cCqVA8vjg8D2Ffl7/AMEx9fX4car4ot7qJobzwzrjR3iKufMspcrgeu2RE47An3r9PreJZFjuLdiVkUN97cGB6Hn8K97BwioWS2PlMwrSnV55u7e5cbg8/e9akB3CoYpA3X7uefrU0f8AKus4xVTP3hTgoWlzR2oDQa0atTjluvSgGigVhpKj+7RnH3RkfXFIVO77vH86UJvXIJ444oGA3Hpx+NOwy/nSKNp6nn1pWRj3oAHRjjFNACjafvdvanxBgPm3fWkZOp/iqeoWuEP7tDuxSAFTinj5x0/OhhxzTYnEjI3svoOTmnKmE3HP4UMMHinKMp7VA0NXDDd/DTQfK5/vUK2N393rigjd/u9qCRynb97qe9K/JGPu0hIZfej86BsPlMf/ANemhmJ+X6U5MIgU/nTlxj5aBlDdyKUnijpR/kV0GYN8vf8AGjNNEhY8r8vpTh93PrQA1uD/AL3WnE0UxTl6AHfNGM9fQYpSd3f8qV+i0ipk/wBfWk1cB0ZwuM0obJPtTFPz044/2uaLALESx/GpCgamBtidvxpyPupgM3liGH3aekm6m42jFNVMNQBIQFPpmnZprjpQCAvPYUAONA4FJnK0oOaAGtnctDoGpS200tAELKzeu0dvWs/xCWhhhuFUbreUNj1BBH9a1XGVP9KiubdZoWVhlWHSgCjrWmwa5oV5YS7ZI7yJo2GeoYYr88f2hvh7d/DzxhcadIpVV+Yf3SK/RSCHyNP8tWBEZxj+Ijt+lfMv7cngL/hIr23vo8f6PEYpwOvc/wAq8PPsGq+Hut0fQ8N5g8Nik38LPiu6cWV60irtaTg4bpWfq0k16GG5irDHI6Voazpnl3MkeWjYEnntRp06pahWXzMMFODyRX5ZOLjJo/aaNTnjc1vhTpS2byrj7xHXiu4t7j+zJpFUgxSEggelYPhPQl0y6kDOsokG5cnbj2zW/caN8vmZbmrpyaZjKSvZnnnxL+BWi+JAt5FJJZXRcsJITtIz7V5rIPF3w81BYrW8TULeNvvOApVevPPWvaPFUNxDF+5k+UHJBHSvOfFmsXmpxyQx2sLMoxvYH5v1rqoYqcZaHoYfEzpx5VqiO38U+L/EFu0oibdCQcpt5x6+1eh/DfTdX8SXcdtdXywqyZbn5g3X1z+deN6CuuKZFa5aHzOPLiX5cfjXqvwTuri01tDJsZivJJ5NfQYXHT5k7I5sZjJODstD6A+HHwi0/RCt9cTSahds4/eSfNnHp6Y6fhXcXlvHdQquzaFPA9K53wVrHmWsPmMq88KK7S3ihkg3nrnp619VRqe2heT1PzvGVJqrdnmHxF8MQ3dtdB1UvKCcHqwrkvA+hyaRb+TtZMH5snjFes+J7Hz45mZVZFbHviuUvrG3tp8eY3OCFFeRjqK5uY9DC1+em0SaKzzDaW4U5Wt6wi8yf73yqOcVy+lXLCb5fug10MN81vaOq7d0nA9q56fcWI0dj5Y/4Kr+M7rSfhXaLG2RPOWjTOMhODn17Vi/8EGPFWLn4jWdxIkdxqiRyRxFeZPlYkA9q5//AILJavNZ6X4NsYjuXbPLJn0Xb/PNeKf8E4/jXeeAfjdoOmwt9nh8Ty+S0+OYeWUN9B3+ldeBklUUjxcyipx5D77/AGNfAlt4r/bC+LvhtZLiG21KxGoRrDtyHjlb7rEH1FfcnwO8XTal8NtGXUla3vFtliBZciYp8pOegPB4r5N/Yk0a38N/tn+L51nhjVtAlBuWPyH94DgfWvr74NWrv8MtF89d5kthIwxjDMS3H519Bh9r+Z8jil77j5HSGVkfbGA27mryI2xfpz7VFb26wL8vXpg1MH2LjHT3roOPZDgu2lz8uPWm7/lz+lKTtoEtxFG1cU4HcetIG3LTTx938cUFisdg67sHilzu56LjoKFXzFx7UBssR6UAIo3ODz+NSOfkNMhG0D2604cMR26/WgAG4H73yn1oCfvd278KU4znPSmq3LNQGw5nz8y/Smp+8/woY7ufmojTZ6c+lTJgDoQ3y/ypz/LFSIxZtrdu/rSuu7B9DUgNA+c5wOOKPujBFK5+bHr3pJEDbctjigTGmNV/ix+NO3YFNUKQRyee9NziTHbNAS2Hsxxtx170ix7Rw22lXl/xpSMMaAjsU8fLu/TFNcBnzSrJgfKPmal2tn7o+tdDIuORsihuZAO1Cja3vjpTdwEhoJjuEa4PzH6cU2MqwU+lSECQj0ppQHBUUFCE5br+FLtxx6/pQigAt+hpwfGKABsx7fXNSPx2zTc7vvdqd/rB6UEdSNUEnPPHaiPG9scDtTni2IaETj+tTcfMOj+br2pw5FNUbF5pQaLhvsBO2kBVv7pP0odiBTVG0bh/KncBxIUelG3B/wA802QMQD0z7VJjilcGRzDIG3inKcKM0L0246frSlQ1O5QhYHvRJ93mmyQqOfu01WbO1ccdfamBWv8AdHZySJnd5ZJA4OMfzrw747iH/hDPIkeSaSZX3k/eZjnnP0r2TxGF8lY97LJJJgtnp3H5V4/8X3todRbTY4dzrEDgt93rliffP6Vhiv4b+f5HRhv4i9T4e8d2S39rcTRn99DxIMc8cZriLG5MaMAwYIf+Bc16F4jP2C9nbbubcVYeorzvxP8A6LqJlh2lW5dMYwa/KK1HmXN1P2/L6zjFJ9jtvCWqSS3I+TCdQc9K9C03V4dRsVUrtKjBGeteGeFPGsdvcYkkYKo2kV2uneMI0ZSCevXHWvPknB2O+VG+x2c+lw3Uvls25v8Aa6Vh6z4A0+9kb5vLfdj5F4q1F4ojkKMrKd3BAHU0k8hurncku1evPGK66MVIzjGUdDHtvg5b3d0zfaHXaR0rp/C3wut7CbasshZejHtWd/bn2CdVdt27jKt1rqvD/iSOYKB95R0zXr4fRpHLiJSkro63wx4e/s6EHzmbYc59B3r0nTz9otI5PlbC5AI6j3rz/wAOa9EVG7oeCMdu9dQfFUEIWNHVVKhcDtX02FqRjG7Pl8ZRcmTeIBG+nys3yMfvV5tq995M/HVeg9a3/GPjOGNzbxuzOf4RXG3+o/a7hlwGbsfSscVW5wwdNwWpsaJeCeYFQN3U8dK3bQedOo/u+lc7or+XGkcagy9CRXX6Ja/Z4M4VnY/lXJqaVY3d2fCP/Bae3kk8QeBLdflj8meRifqnH05r5S8Fa9BompaPcRxlbrSLpSkqnqrMCePbJ719b/8ABaa1Mep+EZZJAwW3n2r3X5o8mviH4ca6moazqFvvXy7pQg3cDgcYP1rpwq0seXjFoftl8Ffh2njf4tLounsyQzeFbWbVtREg3IDKGGMdSzLgZ7bq+1LGFLaFYI1VUjUIoAwAAPTtXxf/AMEfPDFv/wAKEsNeEssl5qyCG6knJaQ7FUhDnnC54+tfasA/dD+63avpKKtE+JxUr1GSKMDjijaPQUpOBQDkVsYX0EC4PHpSKMDj1pc4NKcKB/tCgSdhMZpCm2Lr3pyjP+FNIJG2gNWSLwmfao/4x+ePWnB2xt2+31o8o/Nx97igoQ/ex/Cf5UoXa/XcvY+lN8tgV4pdrLuPb0oCIu3JztoB2DnNORsimyIXPHegJajVGB/SljznpT/L2j5uKY48s9aiW5MR7cn3XnFN81s/d/WlhIJOeDjim+cVfHFIbdhWchN2PwpZCdgpGkz8v8VBXK7d2KBidR3pCPm/hoO5D68YoYDetACxnMn40rn971/CgcNRw75HXpQBTEfln0oST5OvfipBHubP4U1kwQP7pzXQY7sR/ugdzQT8lDDcclT8tPBoJGo2fQUBWdFx8tPT71KvIX0oK5iFhtO37wPWjoBjrT32sTmkEePegOZgfnWhtwOFbFOiXEbfpRuCnB/Ki5I1g4By34U5BkL7daFXzGDdqCCrcUXAf1FIPlFOpjHL/wC71oAUjeP5UKPl/GgNupWG4ccetACj3/Cmh80FwtCpg5zQA4cUm7nFG7JNAPNBUbiSkBOfwpiREKc/LnrStzJTLucRBtvXpQVdHI+NNcisNSmkkk/c2sJZV/vv/k4rxL4k+IYfD+mXOraxI3+k27xxvnHzj7n4cn8q77xn/wAVL41mhEjTWtn+7IHG6TGSP1zXzH/wUY+IFr4di8K6Db3axh5y9yq/NlDgde2P61x4moowvI78HT56qijy3xLFKbyRguVZicH3rz3xjbFJZJPmHAxXp2olrg8/d6LjuK5XxXoiy2zM27GDxX5TWrclVn7Vg6alSieS3k48ppIWO/PzAUzTviU9nmGebbzwST+FVvFWnXOkXBaFWZWJ6iuXm1KOeSRb1RC3QNjGaxlKMkeirrVnqWi/FNYN0bXC7W+6c5resPissg+a4Xd93GeMV883FuyNutbkttPHPSqNxreo21yyld692HpVUpWZUpp6H01qvxFS+uFjhkj+XB3VqeC/iPcR6lGsjR+XyM9q+XdM8Z6jNOxaF42UDBB6ivQPD2raiyRnj7udu4cV61GV5HFNWXKfVlr8TLWwtF3Tr5nXiqOp/HW3itvLtJPtFw5+6BnafevBYZNR1iLZNMwU8EKMcfWug8MWtrog+9ls4wWyTXoxm7nlVKaT1PWtM8QXF2q3VxJ+9bqT2FaFnq3nyNs9M7q4ewvp9QXaqN5TEDdjrXZeG9FZYhw3B71rza2RjKK3Oy8G2st1ex7flVuST3FeiWdmnlgYxs5+tc74N03Cr/CzL+Qrqp7ZjAu1vu9/WuxUbQ5jya1RN2Pgv/guXo7DQ/AOobmXzI7qLaOrcrjP5V+fegXDN9l1CG3kj/s6SPz2UfuwoPOfciv0S/4L33Uul/AzwHeQhWMOqtAW7R7o3OPxxX52/D7U7rV9B1GzhjZzeIGZVXJ+XkkfTrWmHg7XOGs9bH7rf8EZ0vpvgDdfal2x/aRNaE/dMboOnvxX2hbE+Wqt/dBGK/P/AP4IP/E5fFX7PGq2EksZvdJnSNlDZZo9uFcjt0NfoFChEfXpivoaPwHxeMjaqyQ80DiiitTjEH3jSE5I/wBkU7NFBfQEOMGkyd1KTRjJoGB6U0LIf4qA2zhvXinK2G+tACBWVsseKfuDDHzetNlfBPpimwnLUASMVUYNA6fL2NJKuStNGRlqWotR8h8wdQxpJRlV9aYjkMalZd34HNK3cEMDMo+YAUi7XXv709xk0xRtQ81IWFO1lyvXoKNmTnv0oQceu3mhTlxQO1hBuz8xzSBSX5oPyux9Tihhzn0oAPlV+ppcfNkZpi/M/wCtSZoArnpUZ+dVpxb5z6YpAMf7v1roMEK3zBVpQaEUbhShcUCDOD7/AM6kJ5pkXBan7uaAI5l3CgRsRztqQjIqN4/nHFADowQOeuad/FTcbVO3iiMlhmlyoBxoPOPaihulHKgGhs8U7oKQLikZM+x9aYDnGwf/AFqbnc+O9O789KaDiTnuKAHN8/XBoBzQoAH16c0bdhx6UDQ3DBj/AFoAOO2aGOZOuM1HM4jQ92zjA9aLX2He2g2Y/NwcAcGs/wAQamujae00q7vLUsBnrxxWN8W/jZ4X+BPg+41jxVrVro9rboXYyHLkf7o5r8vP+Cgv/Be3Q73wzdeH/he19cXF1hm1N41jiQA8BerZPXoK5q+Kp0lq/kdeFwVSq/dR91fE34x6F+z78K9Q8V+JtSs7G1sY5NTlSaZVaR3BIjGcZJyMDua/Df8AaA/b71r9of4hwaZoCXVmuv6ktuJZ2PnEs2AEx91cfXNfNvxz/ae8TfFrxHdaj4m1zVNavJJCxkurgvsx0VQThQOgA4r37/gkV+zi/wAVfGt78T9cjZtF8PyG30uN1+aW8Xa5kA7BAV5/2q+ex2Oco80tEj6nKsGoVUoayP0gnUwxKPvLEqqCevAwajn0v+1bTzE57MtV7K+JVvM+7k4/PipbOeS2mO19oZ+PcV+c4ibk22fqVOm0kkcX4v8ACYvgybdrDleK8113wLGBIGX5scjFfQ2q2UepyKoXy3x1znNcZ4i8LKtw8bKrNjk+lYxfY6Oa+jPmnxD8OZCxe1doGz0A6+9YbRa1pgZfLS6CDAznc1fQOp6CLaLbJsznCkDtWNN4diuFZNqfMeCBXVTlfQiaVtDxfTdf1LY27Tzuz2BzXZeG9b1i5iUxWJj4zzmu4s/B8MT/AMPX7u2u00TwtDiP5U6dhXrYe/MefWlJHH+ENH1TUyGmk2+YcbADxXpng/4ZLDIvmyMxYZHHStzwr4XV5Ywscaqp64r0jStGjhVVWJWbHWvYowurs8qtUZh6R4aS2jjj2/dGRxXVeHtOE/8AD901aj0dWRflG4Vv+HrTLLtjCqvGB3NbU6ScjjnW9029EsgETqFwAK2LkIkH8TECnW8XkEbhjjp6USQtIo546163K+Sx48qjcrHyp/wVe/Zw1r9pj9ku50zw7EZ9a0e/j1S3hwS04VWRo1A53EOceuK/JD4QW+qfDvxp/ZurWd1pmpWFwYrm1uEMci84KkH1/ka/f6/2yyt/ErHBHt3ryf4x/su/D/42PPH4i8P6Xd6pCpe0ujCFumQ9hIPm+Qgnk9CBXm1cQ6Ts9jT6vztSW54//wAEQ/Fa/Cr4nzWd9OotNSRomYnaNpwQW/3SAP8AgdfrlbPutUbtnr3/AP1V+Ttj+zJrHwyjtf8AhGZoL5LViGhkcxSGLg4HUE5VeSe1fpd+zr4um8a/BrQL67jaK8ltUE8bsGdHUYYHHuDXvZfjKdSPLF6nzOcYWpSfNJHdA5FFNUEL/LPFIj8jO3npzXpHg27Clvm9qC+D/eoIBY0YGaDQCD604Hnj8aP880xiwNFxcy7jwcU3dtYfWjJxQq5OaBvyH+ZxyOlEcgf+Hp3pU6H1pMsAenFADEO4t+VJ947qecZG3v1qN4i7cfLzS1J1JVxMCfT3pGXL+oNCjC8H2pI12nn6UncofI2KHHmMPu02RwO26mk8424z0qQFdVRiP73pQDtP8qXzVRQNpPFNQZ5/mKAAZLnihky2RTsYpo3Fjx8tADusa+uaHVlXd6UdqTbQBUAZgeacRuTjmniPK85pVAUcV0HOCttQU4U07X+X9BSgbVoARF20LEFbPehCSTmnUAMdyCafRtyaM0AIy7h/KlFFGaACg8ijNG7igAFHU0HpTcZPagBe9BGe3TmgAen60n8WKABtxPSiQ7DTg3PXvikb5UJZsKvJY8AULUai3ojN8UeKtO8HaHcajqt5b2NjboXlnmO1YwMkn9K+EPjt/wAFIviJ+02194b/AGX9Hnea1kaO48U6taCGxjjU7S8TyYXrzlhnAOK96/bJ/ai+AvgU6f4V+KvjS1sl1hvksYJGkDjO3Mpj5UEkjkgdak8bav4D+HXwyk0jwna6THb3EISG10pVihkQ/dZin3vXB655rjxdaFKLc5WO/C4OpKaXK/uPxw/by/aZ8N/BTSJNN+JHja4+MfxqkVnuo1uXk0DSJTgBFVdocrjJXDJnHHWvhjQ/h38UP2h9Ukbw/wCG7pUumMr3HkC3hOfQ8AD2Xiv1v1v/AIJh/CvWviRqnizVdCOra1ql013J9pkLRQk/wqgwuPqDXomlfA7SPC9pHa6Zp8NjCAAI402qAPbtXwuMz2KbjSV35n6BluQuylWnZdlufBf7JH/BJuy+02N141tjq15MymSFpS0asSO3Q193/wDCLeH/AADpkGh+F9PtdK0XT1McNvBGI13HkkgdTnPJ9q6bw54d/sTUbVbeJn8qQFQPvFhz+PSuF8NSvrOkQ3MjM0kksmfwcivmcRiq9aV5/d0PqcLhKFB8tNW/M0tOtVQYYHd6nvReaW1u5mVi0efmU9vpV66hVLdeqsvf0qra6irMIydy989655a7nq8r3RNCytEmGbb3J+9VW+hWVmL5ZmGVx1IqzJEsZbywdvv0qsXkmLZXbtHUDpUrQk5vxFosFzErQr8+Pm3/ANK5ttGdE+XaWU5Ndw8CzyMzKFXGDkVk3Ghm2vCqjdG3zZHauqFNvYylUsznY9PlhUs0e7cOldF4Xinknj+XdgdBim3FosAwSw44yOta3h2KO1uVbf8Aw8+1d9O8Xc5a000dx4P0tnjVmXb83513MFisEanndjoK5bwlcK8MfJK5zmumN6JGHzLx05r6HCz93U8Gs3c1LBleRVZSOM5rotCj8kY28HkZFc1pUXnsuCwya7DTflj+b5j24r0KFnqediJNaGjGXaTPyhcdT1NNluWWLC4yOtVpbplO0446Yp8KGV25xx3rqcuhx8vUy7kbJsbcbulZeuadCdS0+927msplVjnpG5Ak/wDHc1raknkMzfebHT0rD8V6v/ZPha4utoZosHb/AHzngV5eaQTptnfQaaHal4VS1u3jVSPLbaQe5q94X8X6x4Jv1k0y+uLXafuq3yt7FTxW1est9fSSsqhpQHIHYms+50kDc+0jvmvFpc1NKUNGzepyVFy1ldHi37f3/BXTxp+z1H4b0Pw62kw+Jr15Li6mnthIkkI2hFAPGSd2eO1ew/s3f8FYNL8ZaBp//Cead/Zd3NAjTT2MTGGOTHORknB9hX5J/wDBUPxlJrP7azWsc3nR6XZQQqm77hLMx69Oorr/AAP8TZ5fBUmfOs2ZI4Yi7blnYsF64wOtfqXDuHVegnWd79THL+HcJivaO1tT9yfBP7THgH4iJbyaR4p0qb7WxSKN5RFIxBxja2DmvQBYzSjcsMhUdwua/Ezwh4307TUs4bz7VZTQ7T9rtywML8fOHHTmus8bftC/FrwCq6t4b+JmvX1nCPvG5WZE9AwOR+de7iMhSXNSdzjxPBL19jL7z9gWBU7SMN6UH5hnn+Vfk18F/wDgt98SfCN/HY+MG8P+ILRZVV55oPJn29/mjIX8SK/RX9nL9r7wd+0tpCy6LqVtHqYRWksXky4yOq5xu/AV49TA1qerR81jsixmEXPOKa8j1BSwGKXDFufSnsuW6nPvS5wPw71yeZ4m3zEB2x00MSfrThx1b8KSPn5qLlEcbBAwwWPtRjn5eO+KfsxTSBGB/ex3oDoSbQR8uM1GyYft70+E5Wm9OT+tACMqryN30py7m9PlpCOD9KeMD8amQCCTHPb6UnU8d6CRjrwOoxR/KpAbJwufQ5oDkMRxyKUnINOKYfpxQAmaQvhsUZ+b/Z6UtAEDht49KWL7v404dKANtdBzjf8AVtupse4Nz0606UfL+NOHSgAooooAKO9FH8K0ANctj5cUJu/ip1Iw3d8UADHaKRhkUhUgcnPbFPKEdsfzoHq9gkPP3v0oVsn71V9Tv7fRNPkvLy4htbaNSWeRgMCvnf40f8FPvAPwomuLXTYdR8TX0AwRbKI4A3oXbn8lNaRoykdmFy3E4i0aEHL5H0nEjM/ysM45ye1eMftEftyeAf2bLSddV1JdQ1KEf8eNlKjSgnswzxXwp+1T/wAFRviF8YdBTSdLs7Twjp8j7ma2nZriX0UsMcV8pLpNxr2qzXWoXMtxI7l2Z23b89etdVPBv7Wx9zlfA9WbUsXoux+gL/8ABb+31XVpYtJ+H00kMK5jnnvSVB98KK8S+PX/AAVV8f8Axgi1Dw1NJp+m6OwDMlihBkH90uSTx6jHSvm/U9QFnaeVF9pXnJWHC8VyOuPHb6rb+WHmDxv8pfI455Jx+NbxoQT2PtsPwtl9BqUKV2u5wf7Uni37X8UPBt4si3Cx3iGQs5k6SZ6n61+wWk2P2nRLV0XajQoy4HYgV+Kf7UU/9p2OnXEflhreUoUjBCpnBHJHPSv2Q/ZX8dQ/E39nnwjrMX3bvSrdyW6g7BnNfAcXUf3ikjwsVBUsbNRVlpp8v8zYutE2NyD65qg+lqzszZ+XgD1rtrm33xdsMBgY61mXVqwbdt3Y7mvg6lO520apzvhbS7U+LtM+0XBtbfz1EkpIHlL3PPtXkHgjw/8A2VoCwmRmWK4m2sR1BkYivYNZhEbspTeow7DsR9f/AK1c7qPh3dq11EI0jhlZZoto4AIx/MGsHJpcrOiN/bc9+ljk9RuvtMPlqvzY59qzjZNDHlR0rsP+EUW3nZvl3NkHI6Vn6ro+2OTa2FVfzrCSPUp1uhz9jfSbCjDJq9ZNsh+dQdx59qw5naxbc33Seo+9WnptytzHvXcFz0NTGWp1Sp31Lz6ZDdHb6HgCqE3h2KC6Y7ZNwPTPBrWBzb4XqetOFiWiLbm3qN3WvWw+qPLxCs7MpzaJA0S7l+Uj8VrPn8HRlP3cjYznOa0LqWRSv8W49KdY3W2Zu/b6VvonqZqD5NDa8Lw/Y7RYwxbYBXT6fH579vWuW0a42MQxxuP8Ndj4egW4K46jp7110K3NJRRw1aPKm2dT4dsVjCZzW48qwqfbmqtla+RbRs33sDildc7mU5r6qlScYanzdWV5aCxyCSb+L5jxWhZlSWz94e9Z+nWrO24ttB6CpkZbS8/efd/nVQ91anPUdytq8u252qp+bg1xnjbVI5PEvh/Q2cqdSvos7eSArgniu08SXiWto1w33EORjqa5vwL4HTxbrepeMLu4itxoqCOyiZSxkLZBx6dRXkZhU5lyLqehheWMOaR3D3X2u6kmb/loxPIxtqj4hu2stIuZg3EMbP8AXAzUaaj9q3Rxt8x5+grl/jn4yh8J/CfXbpv+XeylcY68ISa5o2SUWPZn4v8A7SvjFviH+1P4i1iSRh510EBjG7YFVRz+td4fiNFaeGrHT47r7V5cqMV8oKGxzwc15f8ABvR7z4k+MNUljMMc8zSORI+zKljjHByeK7Xx2k1na2VleWj2s1vIVZoH+Vxg/MOPpX69kdF0cLHToe/ksbUPad22eufDL4gzzW7+csc0bMQy7txCknivQ/C6RxM39j3MNu06nzLeb545R6EZz+Rr5T8GeI18J3Zk8weW75IbqR68V7x8O/iLY63IreWEVMZcLuX8R1r6bB1ozXveh7UHzLU5P9oXwRa2jTTeX/ZeosDI0S8wykd0zyPpzWD+yp+07rHwx8T7re4kt5IGG2RW6EelewftEW8OoeE4QyxTLJDvhmHBHfHNfIFxPJo/iYSBlA6Y9ea4cZSdOq7ao5sQrLuuq7n72/ssf8FKrT4keF9MXxRarb3DqsUl7GwXBwBuZT+pz+FfVHh/xVpfi2zW60rUrLUICOWhlDY+tfhR+zH8TWGh268tE3DLn5c4r2XQfixqvw21JrzTbiRYZfm2ByoGPTnrWdTIIV4e0ouz7HyWZcJ0Kr9rQ91vpbQ/X/5d23DZHXjikdcNxXwf8If+Col94aghg1mzk1S12gOZJMzL9GP+FfSPwn/bf8E/Faa1tY7i40u/umCRw3C8MT0+Yf1xXz+KynEUXrH7j4/G8O4zD+84XXkewb+MfxU0gsvIpZI2V/uqxblWUggj601327s85FeW7rdWPAemmq8hyMAuM80KTITu4FRkAxjpnPpSF/MPqM4xUtssfn5wAaAdm0e9CLljx92hPvlTz6H0qQDbkt/tUbtvFOcc7envTRHzjgmgBIwSzY9Keh2D5j3psP8ArCKfMhZfXigBCVKcdjmo9+W3fhihlwKMqD/FQAUUUE4FdBzhRRRQAUUUUAFITxj0paFUu+0detHmA0vg/rTl+YD7270ArP8AEniPT/Cejzajqd3DZ2VuNzzTNtQD0z3PtXxj+1L/AMFNmt/M03wLdNZwgnzL2WIeYe2F3dvwrSnTc9j1sryXE46fJRWnV9EfUnxR/aV8E/BiKb+39fsre4gGTbI3mTH0G0dD9a+ZvjH/AMFYbG6ja38HWLW5wc3l0ybv++eR+tfBfxK+L+oeNdYurrULyS9vLl9zSTNliT3rktR1aN7bauSyjLHPX8q9CngddT9Oy3gnCUIqeK95/ge5fFL9rTWPG80kmu+JL/UF37xG0pMSZ9FzivOW+Kei3tz99pHduSVwK8n8QzNsPlzMVwTtOOn/ANaszT7hlK7vwIHrXd7FU3qfX0aNGkuWjFJeR6r4nT7VaSeRdRrI3zI7R7mHsK5uK1acqzXTyfwthsc4qbwzrcNuR9rkby+ADjO2tiCLw5JJLma4ldm3gfdA79sVo6amro3pzipamLeIwXbHa3DFV5ZZT/Sub8R6ZCsIuGtJP3LDzEdjwp4PP4967i/1LSIWZVN0jEYwG2/yrkdfsBe/8e7xzLIeVeZhuz1zzUrDTaCtUSV4nnvxo8Kx+KfAtxDYWit5ETTRYlLtkZ6DpX2B/wAEX/j/ABeLfg3H4XuLhprrQ08po2P3Fy2wf98j9K+YbnwxMjSWsflLIoyT5xVVQ+mDzUn/AATf8XN+zr+2HNo19I1ppfiYOluz/caUcooPX7u4c9zXzPFGVudHnXQ+Rzqm1WjW6bP+vU/XxriKSFW+VdvH1+lZOp3SwxttPyk9qbb3qy2qybGIkX0+7/hWfdy43fM2OeK/J6lopt9DLDxTM6+f7dO2fm9M1Y8SO19e6beTSLmW0NrsVQqpsYnt1zvrOmla1m3LlvSqet6o+q6H5MDRx31tOtzbu/GQM7o/x4/KvNqNN3fr8jrqU9FYvXOktOGXbwOao3mkb42DKo4wK0rbX47u1Ux5G4ZbcPmB96r3GorLL0G4cc96WjemxrDmtocHrXg576XKx/6vPTvWHBp02nzGNuDu6HjNeo215GlxtZVxj0qDUfDVnrIMoTEi9COM1hUivsno0cRKOkjldLi/eMrY68c9a1n0dfszM27zAO1WI/DK2ybu6Guk0rR0vrLdt3NjmvWwCv7rOPHVF8SPL7zTZGmz8ygdvSqcMrxy8qwUnr6132ueF1M2SpQA5HvWbD4cW5mXEZLDOR2qsUnHQWFqc0NSvoFtIzLLt/dseOeleieCtNMlyu1u3cVz+naULRVjVRhe3pXoHgaw2o2VUMMYrpymPNVTZxZpUtTdjpYdIZoAp+9j8KqarH5GFx+VbMl5ttNqj2NYHiCSTzVC5wetfZ4rFQhGyPlaEJSd2Fo7FNtOnjEm3f8AM1R2v7uMbe/c1buFEUO5mXdivGnjzoeHb2MTxjFJqUEdvFtVmODzSaa4svC32KOFogZCHz0lx/F+eR+FZWratMWkWJXa4bKx4H3j0AH1rQujctdWtqWLeTAiPngqSNzA+4ZjXmVJ887p7HVHD/ZewJL9ki4Ztw7+lfM//BSv4ur4G/Zn8RMJmW71Qf2faopwzNIdpH4Ak/hX0V4q1G18M6FPd3t3b2drCN0s08gSNR7k8V+WP7W/x1vf2uv2kG0fQpmvPBOiyK0GxdsdxIn35ST1GdwHtivYyLBzxmKjG10nqGJvGKhDWUtLHFfBf4e/ZvCLTXMMcN/5omQs5V4xj1HXpmt3xp4d1TxdJMvnwwtaoQpZi3XrjI6131slvomhR3EUUh3LsG6ISKxHbIBrlPEviqL4b6zbw6grNa3n+tcjLRseTzX7n9XVKkoLZH1WFw6oYeNL5Hi7wp4T1VobqGS8kVuSBnd9K9Z+C/ieO912GO3t5I2c45HArJ+J/gSz8T2a6po8jPbSJuLqcFT71wng681zwN4ktbhb0NHG2TyCQPoK8qMnSqJva50Rb6H178WNMGs/C+8Yx7pre3OwsPmQ46CvivxM62t9H5isrtxk19p+G9R/4Tz4ZmZmMjSRENg8njnIr42+MGly6beyFhho5Gx9M8V6ebJe7Uj1I5estz239mPxB9qht4z8oxwwPevoG6k+12aFl/1ecEDrXyR+y34hxd2iNIu3cQVBr6jn1lUsVzJt9OK7sprJUGhpvcpzagIrhyQFbPUNyPwrovCXxC+xyx7ZJhJHyGDd6851fVVF5u3Mfoa6LwNpf2yFbhsqrep61FSo6k/Z09WaQSS95H2N+zl+2/4g8B3fk3lxdaxp7KP9GnlL7cd1Jzj8K+tvhX+2D4L+LFzDZx3babqkg5trkbVJ9FfofxxX5b3OuL4XtDLG8qyZCqBzuz6V13gjxBNppt5Vm23GfMdlb5lPUAdwRWeI4do4ha6S/A+czbhvC4mHtErS8j9bJI2ik2svIGenWhUKx8Yx2b1r5N/ZW/bKuILltH8V3013aOQLa6cZkgJ4w7dxX1jaypNAskcivG6hlZTlSD0Ir4fM8rq4Kp7Or9/Rn5hmGXVcJU5Kn39BScZ459abuDSgdMDn3pxZUb170Jgnd7815Z545hu4+7701TxTs5Ylvuj9KYEX+6fUUALt3njj3FL0pkfD8cClTkevNAD8bvxGaapJz7HFOHGPpTVG0Nn1zQA3NGaKK6DnCiiigAozSE/NSKNh/vY9aAHdayfFvjTR/h3okmqa5qFvptjDwZZHxlj2HqT6VevryHTreW6nkEMMCtLI7HCxqBls+wxX5W/8FDP2z7r496/D/Z9u1vo/h2V/s1usuRe5O0yN26YPtW1Ki57HuZDk9TH4hQ2j1fYvftrftsa98YfGtxa2cyW/h21m2W8CfxxqeHPck9a+ftT1uPxNAyt80zc9a5G8+IqrbXlx8sgaNmRmOVwewrjvCHi+4vNQ3XLNH5nRCea9fCxhF6n7phcHhsHSjh8MtPzOp1SzktLuRm5aMbgSetVfPEkbSPtUhSB71qajZKWWRm3+Yozz071zvia6i0ezb+LzFIUFulevTw96nkbVPdhqYeo6qt1LIo2nbxx3p+jySEKNu0ZwOKy9OnaRm8xVXceGHtXRaLYedD50kgAVhhfxrlxtRc1kZYeDepqaUixQ7du5g2Mt6VLqdr5Xl3AYbs7S3Tn6VUimZolVEZUYfMc1n6/4otre4KyF9sOCDu4bivUyvCOSuzDEV4Qb1LOqai0R3Mytyfm9K5nWdRmnlX7POkbDgFfX8aran41jurZfL27pDuPOfaqelWyyT+e0nVvut2PtXoTVOEbM8323tXZEd89406SXV6zMo2MkZG50J5B/xqDxx4Fk1nwvDq2l/udc0mUXdiYm3Ozq2duc49D+FdAmpLDJsj2pgEMVXLMfT3q7pcN9ot6sgxHYzEBkm5W3Ynrtr5rFKNW8JbHdLCwq0vZ1NT7L/wCCbX7cln+0F8PLfwz4uvbHS/iFpLfZGtJW8ubUEA4kVT1IGcgZ6Z719PXOl7pG4zzjivx6+Ifwbn8d6vDrmk6lHpOuWLZtLu1bZudDlTxyCD3zX0B+zz/wWovvA93b+GfjJ4cuIfIAt4NasAd0u3A3Sq3XPXdu/Cvy7PuGKtKTqQV4s+br06mDfLPWPRn31c6BHJIyqrbm5FZd9oUlrJHJDmGeFt6nAOSOlavgD4leHfi74WtdT8N61putafdRiVZbWdZGQHna2D94dCK157NyNudrdfpXxVbDrVTWp0UsVFnP63pmlK0d3pnnA3EaNdQFCFglI+YKT2zmsm70jDeZ5e0qM9c11Vlo3n2+sRq+5/sokRMcyFZEO0D17/QVTtbUXEaqw+ZgN2Tzn0rnpYOUY6m1DFJS9munc5F7eaORWPzZ/iA6VNZsBt+VuOtdVJo8Zk2DCsvf1qrPYR2asmM7hnmpWHfMdn1hPcxby5SV1Vf4utaWhXvkv5KkVWuNMM0XH7ts5z61ZstOaB45Ou3r710qLhsZytKNhfElmzqrY5PYVk2+nSQOW+ZR9K7H7CLqJWPyljjNZt1ojLfE52qpzVV4uo7ioyUNCvpel+Y/mfM3A7V1thNHp0XyjlwDWUtssFtu3ZOM1aSYygZZfmGR7V6GF/dw03ODE/vH5HQafdi4h+Y/lVe+n8y5+Vd2OKr6ZKbfrzxWh8szddueuK1cpTWpwygov3SqsDCQfwrTntWvItufu81NKdh746Zqtf38dlYu0jKiquSS2MdeTUSoyasTGprYxYireJo5BJtWxzLnGQH6Jn/gRFTeK/Gmk+AdAvta1/VLHTbaFWnnuLiVY0z1J5/lXzB+1d/wU/8ABP7N2h/2P4dgh8aeL7ybdKltOrQ27gHCsRkjGeR3Ir4l+JVv4+/bg8SP4u8a6jNoulxKPI0qIPsjQeik4GfXv6V7WR8M18bLmUWkZVK0qs+SlqzuP25v26dY/ba1SXwB4DsZ/wDhFYJhJdXkYKyXu0naSSBtTuB3z1qH4cfD21+Fvh3TYbeC6a4bm4lK7fNJByORxWx4U8Aaf4dgto9NW2htfs4QoiBCSO5NYvi6dhbYNzKtnA2FVZM+dznA9q/asj4fo5fTcnu0e1g8H7GXtarvJ/gbWiLb6lqypbPNHYwuJVAPytJ3GSOg/rVP9ozwomv+GnXB8yEh0BTv9e9Q+A9fit7WQLGypuwBXoni22j17wzG20sNoOdudtetCCrU5I9eVRSaPkPwt8SJ/BM82l3ksa20jEPv420eKovLsheWtyk6SN91RwPTmtn4v/Dqz1DU7zaQskg67cHNeaaZqMvgWdrectdQt03HpivlMT7SE3CWwko2sz6p/ZD8VG88JS6bNIp85yNpPK59K8c+Pnh5bPxTeQvub5yuMe5qb4E/EZdK8UWjx/u45plyucA813v7ZWixy6jpOpQ7lF5GUbHQsOev416cpe1wcb/ZHGUdWjw34F6j/wAI98QEtG+VRISpPoa+uL7WIbnRkbepyhAIr43EH9i+L7G+DKVaUKyntX0foGtef4VUrIHyCoCHgGubL6zi5QTOinJNXLnhuVvEPiNbZuYw+SR6V6ddTLoMEccP+qjAz9a4/wCFmk/2TBcXk2FzEfwrD134hl9Jvlt40uLg3IhRWPIOQARX1eX04Yai681qzmxEpyfunpPhHxFD4hvJpmkjaOzYiNgcqXPVT9B/OulsLua2lXyRhWPXrivP9Eljgiht4z5EkQ+dhwGbHJrsPBt+1xqEUPyjac7jXXh6ntEZW1v1PUNB146TbxyqCfU+9faX7Gn7Sw8QWmn+F9Wlh8xUK207HBY9QnvnoK+DrmQLJvDbscfjXYfDjxXJoWr2cySbXhcOu08g5pZvl1PGUHSmttjz80y2njMO4T33XqfqkiqVxtZT6HqDSOnz5/hFcL+zx8Wf+Fu+AFvpFVby1b7POm7PbIb8q7uTgKO1fjuIoSo1HTnuj8fxFGVKbpy3Qg5VvpTRzGBmnI3ljFN4B56N6Vz26GIKe2OnejduHHOKGcbMrTpAUAPqOfapACcCkY5Q/SmY2nd2607bl80ANJ4pueOtOoxXQc4UUUUANOFP1607qv8Aez2pGXfS5VBueQxxj5i390DqaCouzPln/gqD8e2+H3w2tvCdrNLBceJ0YzPGcbYlI4PfBwRX5b+KNYkkvfkZmhj5bPoe1e8f8FH/AI6SfEf9pbW7i3umm0/S2FjbqOFCpwePdtx49a+d7+7jeVmmy0TDO3+8TXvYOMYxP2bhfAxwuEXNvLU5DUyIY763UAr5gaNewU42qPYZxXHardSacwuFLL5bYP1rr/GELTRrdKvkyR/Lgf8APIn5vyyTXDeJ7hm09kw27ONo7ipnHU+mlUbirdD1fRdb+26Pbybi3mIG59CK5fxXdvqd43zbYxwOc4qX4ZXbXnw/jaT5mSEqG9wcVVmnjRLhvQYA96+pw8o/VFLqc05SlNRZR0eVvOWPKt2Ax0/z1rqrS1Pk7dxXkEc/eFYXhaLz7hW28Y9a6ErsGBuZs8e1eBGPtKtj1FPlpNroTadK1tDM0kbYHC4PrXM+L7iKW1mt5BGQQSST079K3PFmqDS7QfcjXHJJ71494l8SSX17MoflmwoWvsqclhqOu589iG5y5UXEtbV5Vk8x1BbAKDr+FdXo2mLfzxW8aFj1JJ6Vi+BdKaC2WS4tTJJnGfTNdtDMkvlx2e4TN97joK+ZxGKc3e56mFoRUfeNCw0aHTJ44cJJKw3FVH3ffNbsGmRmNgsSnzVIV8Zz9RWfoemNbRbmVndj87k5H4GtpblWYQIrA4Ktn0rTB4fm95m1apFaI4jWPB81veGa28uDaTvhx8sp9c/wn6VgyaHD4g+1afd29pI0ZLFbhd+QOBjIPrXperWqCxZWyWIPc8gVxGp6YJHXEZfys/eNVjMPyrkMKfJNe9q/M8zX4Iax4Oux4g8GeIr3w3qVu/7n7LcPESwPYqe/pXvv7O3/AAV8+IH7NF1Nofxk0u68aWtxtaC+idY7i2XuRgfvP+BMOleYzPcrcRRxvtCtlIn+vr3/ABrT1G7svEU8NrrGmrMI4yEW4AKk9znvXyeMyLD4hNzWp52MymlN3pe6/Lb7j9Mv2bv2xvBP7UOmjVvhz4iWTUrWLzWt54vLuLQnghlPDdwdpNenWkkl/HJcSK3mM2JztC/vP4jjsD149a/E+x+D8ejXVxrXg3VtR8J6/auXhksbuSFR65IOR9BxXsn7PX/BT34vfs96paWfxHt5vGHgvfi71FYPMvIU6ZSQYBI9ZMnivhM04VxNJKVDWNzxauHq0Xasrvuj9TkjHmBiqtt4PtVW5iW4P7zlfpXnf7P/AO2D8O/2prQt4J1+PUrqNBLPYSIYrmEHuUYAsPdcivTE24YZy3cHtXz0qUqb5ZqxVOtezbuUW09XPy/Nx37VGmnMDtZvvH8KvTQeX7c9hTZImVV+9tY9qmdNM7Y1EgtYzAu1m34PHPSpmhaSNsYPPemxw4uNqY56lqsW0fkyjkbM8iqjTIqS00GuilApX26U2GFYn/h+mOlTXDABvm2qegI5NZ97ILeNizcnkV0fDojmeisaDziFvvbdw6Yps3iCO28wl4oVjXc7O4CqPqa+d/2rv28/B/7MGjXkOo6rHd+Ikj/0fSoSXmZyPl3gcKvc5IOK+APHXxf+M37X1zBqHiHUtS8O+E5pfKjt7ItbxFT1+VeW47tkV7WW5JiMc/3SsurOSrJKShBOTfbb5vofZ/7Qf/BYnwD8NZL3R/DS33izxFbytbiKFDHbpIMjlzzgH0Br5E8e+P8A4zftd6nLPrnia50TRY/mi0+GcwjYevypgN/wKpfh58KdF8EW98h0VTdWNxtjvFUySEKTnLHIBOK6SLxFH4lZGt9Nv/tkcgPmKVClR2Jz+lfo+W8H0MOlOpaTO7D5Q6i5sQ9Oy/zK/h/4P6J8K7uz+z29ms0sZ33TqXkkwOTyOOeetbV5rc1rZTQr5F59rwFTozDtk4oj8OzPdQ3Wo3k7RgPiDduVR6Enn8jTfB8EL64yqdsau2zaAV9sk88V95QorDWjCNmz26FGhCPLBW9B/hvTYR4ijjuCZbjyz+7GSsZ/risL4vQTRw7gyC3hAB2DHzduK3PD8iH4gTKszfNGSeeAc9BR8X9HZ7e4WORZMjcF4wCKqrzPDzXYq/vI5b4YieaCVZGUKwMijgk9v6V6T4Q8VQQXSxyhmt5sQuMZ2E8frXjfgLUpLLV42uSIzkAlMY/GvSfA+uKbz7IzQzeZJxtX74B4zXDldboxytujnf2jvBtvpt5Kz26Kvl+ajoeQOw/z6187a7o32+wLrGG8v7xPWvrP9onw/JeaJDLJH+7aA5YH06CvmqW2EcTJtdMnaG/vCsM8w/LUT7kOSlo0cH4e1R9C1MRnKlWyvevofxHcyfFL4DyNbsJLjS3jkyeSBjBH614F420eJZPNj3+ao7GvTv2NvHqXms3mj30iqt5EVKnoSK8XAYjlq/V57SNadKNuZbnl+olmtzJ3jcH64NeyfCu6/tbS7ZMMcyAsAegryv4iaM3hbxpqtgysoguHReeNuSV/TFei/szSreXUceS3IUc9TmunDRjHEqHnY57SV0e2fFDUj4J8HQxjdtmxvC8tEP69a8w0O0j1nxjJeI3mW+norKSeC7DqffpWt8avGGfF15BIx8u0JSPuBsHQ+/Fcn4XvpLLSmlLGJrwmUgHG/k4/IYr63MqkZWpraJhRk3KzZ0t/4rbRblY3upMtyDzg+1ev/C7Wv7WSzhXP2m5XJHZR65r5ruPEaxztcagWaGEfIDXvH7PniK3uvBN1r6hl8mF0iDDo/QYFefl+J9piOSJ18l17x6brOsgX6w2zfu4eC3qfWt/wvfMl5HjP97d65ryfw1rsl2rbv300pxgGvRPDk/l2SRMx87oQvWvrqdnKzMYy1sfXH7Gvxjj+HvjKOF5JJLXUNsMq5yFJPX8K+4jyePm7fWvyr+H2rSWCwycq2/7y9sV+lnwa8Yx+Ofhho2oeb5kxgVJ8ddwGCT9SK/N+M8AoVI4iK3ep8BxZg1GSxC3Z0gPmN/umpAVAyVppHPy4FA7c9a+H3bZ8Va2wF8Zx/KlD5RueooJ2+pzxSkbD1qZARhs8H7tO3YXNDtuX600cH3qQCiignAroOcKKKKAEYkdP1rzn9rL4i/8ACrP2evFGsrL5My2hgtj/ANNHIQY9+c/hXozH88cCvj3/AILB/FKLw78JND8OxyxtNqF39onQN8wVAQM/XcDWtGPNNI9DKcO6+Mp0+l9fQ/MT4i+IptS1u9uLlnlmmYvISPvOSSTmsDTdabWrfay5uI+q47U7xrcSrqMjqD5MnJPpXLy6qNC1OO5RvvfKw7EH/CvX1i0j96p04xioR6I2Nd1KO3gkVh5kjfKQf4QRg15vfySafcXIvNzDhbbbySpzyfyrv9cjhl02acSf6xDj/arznxHq81lpxuoR5rW/7sg/3D3/ADArapFSjdGVSpaSR1Xwd1Jh4L2sxZFaRcLz/EetPZPOnkUqzBj2rM+EE62/hyXdIFkkldXw3HPNbGij7ZcSDO2ENnfXVh63+y8tzWydVM6Tw7pK2tnA6p95TkVcRPKVpmJVVPSjTvNlPl7WjtYyMMwwWrN8b+KP7LsmijCsoViTnvXZlFFTlzyOjH1FCPLE86+J3jaa5m8lZNy85GO9cdoCtqGrRs0it82DisvxX4qbUrg4X/VnGRXXfCDwtJqN4kzoyj7xPatMzxvtJOEDw8PFyku53/hmxk1IR+XuKqeT0H412thcaPo6IuVe4Y4kI7YHbH/6q4nxL4nTw/ara2uAxBLMPWs/wnDcapqHmSMwTr/jXiXu0j6GnJRVj2DQrddQtrhomby+do44+tLdtBZWbS53SKMA5xn0qt4GiS3tOMSfMfvHoPar2q2e6wklOEIG5B64Ir7XA4aKw/MeTiKknMy7y6kNupkXazrlST61izWqys2PmO4h8Vc1nVl1K+tVmUK+Np7ewqsLiOxuJcKG+Ynr1rzsRJTlqXCStocpqVssMiSY+ZGxuY9OauxWQ1/T3Xas1wv3M8YB9D+VWPEdv50rMq/u3GcDsao6RfLp90h3bgo78d68qCUKrhLY2Ukznr25uNJnZbdlhZkEZSUkDdxnnvW3pnjHzfCn9k6r5CrctsdZYspICcemPxrf17wvZ+ONECo22TqSvXNeea/Yap4Nka1e3+3WQG0q6ncVPBwRzWbpypNtao1lKNrMfqXwa8RfDTX7XxF8LdSuNH1rlHFlckFl64znH/AScV9vfsJ/8FOdL8f6Xa+D/idfR+H/AIh28/2U/aovJj1HspB+6HPfoCTxXxl4A8XW+kGX+z3kkWRgZLZ3+deD8y9/bFW/HvwT0H4weGVvbeSSHxGuTbXCS7TEQc/OD/8AWrwc0yOhjoc1NWkeJjMrh/EofF1R+xhZpo93r834Usgd41G3dx1HavhP/gmV/wAFDtW8ba5L8NfijdWdjrWnxKukX037g3qp8rRnPylgBkEdea+7QyOD+84x8v0r8xxGX1MNN06h5FGs5e6DxRwLvYnco9etQpOo8xjuXdyM9qS5fEXLce9Y2o6uyu+GUBffpXNzdDrjqixq2stGGYyKqxLnJOAB6mvjH9tj/gpra+CdLXw/8MdQt/Eni+aVluJoYvtEFkg4OCPlL5+uBmuA/wCCg/8AwUg1KHxbq3wz+H8Vrd+bbmz1XV48yMjyZDxRgcAhTgnnk9sV418KPglpPgnwra6p9sa4W+iEVw/llmhOM9unfrX2vDPDFTFzVXEaR6HNzTxE/Z0NlpJ9vTzMvw18EL34iw33ivxtqE9/4u1ENdpJdOGiwfug9t3ovQdK6xdT14aDo2n/ANpfvHmIltrRQzhAcZIIwv6UXvgjQ9Q0I2sLzSQk/NdGYhRg/dUf15qPQvL8ITtBpsBWEfeLEszn3Jr9cp4CjhaSUVbQ9vCYenRjyW/4PmX7JZdG3rNqV3dTNKxaJ32oSc4JC4z79q7nwNayRaRJJcRrBubcqqBz/nFee6DZTa14gRpONzZH+zXrGnsLOxAfHIwDW+X0nUrOT2R1VKlo26mT46vpLPw3JtkjG1Dj15qj8JAZNM86RlJ356cmj4j3v2jRZF+/jsBVfwHrX2HTbRWX5JCVHY5rvk3UxKctLGStCNupNeXY0vxlDKqxx+YCAcYzzW14+t7eVGO0cAb1DHkEVieI5ll1a1G4+WhOT1x0xWrrUqyW3y9WUYz/ABe9EY8vPGT3JnJO3KeP6vYf2ZdM0YdAzDAz0q58OvFktj4gV5H+bdhc9jnmtTxhpZlhZozy5+YelcLYzyWOoQ7VzgkknvXzdafsKl1tc2s3E+ofGemf8Jr8H5LiNfOktYy2Aecd+B+NfJWq28mnXjQyfN83Qnkda+qv2d9eXX/CstlM+PtCtCQOuCCDXzt8aNLfw54juYWjaGSORlPGc4NexmEPrGGjVXRGF7bnC39h9ukkTyVbcOo5YVy2m31x8MvGNvexhohu5b2rtNMkVnXcfmJzuNc/8T9M/tGy3rmRs8EV8jXp2Smt1r9x1U5aXR1n7TGl/bdS0zxLbI32PW7aN3cfdMoGD+PFTfst6zHZ+NIYX+5JIuzPY5qx4I1aP4lfsl3unyLu1LwzP58QH3igYbuPQBjXK/BG8bT/AB1p+fm23Cjp1yRXoqzqwxEftW+/qY8ybZ2XxJvZ77x1qMZbMl1eMVGeg3Et+ma14Xt49OWKSNWEaFQf7orjtX1u5vvi5qlrLGu3SZ54FkH8eW6k+2KdqHiPyAwjlU7Qd+T6V24rFWcnIwp0/euYvjO7k1TUrPR7GTzJbiUtJ3wor6Hi1GL4f/CbR/DNu23VboLcSxY+Y55A9QMYryH9jfwMvxH+J+o6xqG9bGxRtr4wvXPX8q9JW4h1PxtqGvXR2ztIyW6n7qxj5V/SunI6L9nLFy+1oi3N1J8stEdl4QcaArSTNlmHGOoFejeF5pI9Fm1C4bEcakoScbvSvF9E1GbXtbZbXMsK43EDIB9K9C+IPiZNC8KQ6fHMouJtqCPPzc+1fVYeSlFyey/EUvd0R618Jdak1DwubhmYfviuMZr7i/YC+IDagmoaLNMWUxCeFT2wcHH518K/DFv7L+HEMYTDB8sT3NfRX7F3xB/4Rz4q6XJIyrHM3kMT0IcY/niuLPsL9Yy9q2tro8bPMGq+El3WqPvjG0BaQL/9alklVzuXlRyCO4pN4HfpX4k9G0z8ls02mIzbU9+lBk2t/e4pwbNBPFLfUCHOPzoB2g9etDnH8JoX+EUSAdmm5yeRxTiMrioyrAHd92tjnHM+Hz8uPSgkjkfN7U1WIbJ5oGHP90+1PoA8fMyj+I8CvyQ/4KWfFKT4hftE+JY1LC102drOH5sj5BtJH121+rXjbxFD4J8Gaxq852pptnJcdepUZr8Mfi74nk17xrqNxNK0jXEzSEHnljkn9a6sItbn3HBOD9pWnXf2Tzm41GSdZLdvmZSeGPWuN1iMTW7wySECQ5jI7ewrovFkn2a8a4i/5YjLYrJv5ob+ySaNFmgYYdehDDvXfpLRn6tJpLQh0fUP7U8IzW+V+0W8bR+/HSvP/BevfbVmWZtoVtuD261t2dy2h+JlkWRkhmbYyY45HFcr4kto/Cvj9Zkfba3244xwrdcf/XqqdS0fZT3OHEe7NTOr+F7w6dpOp26hmaG5YLjqwwCD+Veh+CNPj07SZdSvmENuuTsbgtXl3hTWF0rW7iVV3KyCRu2RxWT8cvi7dX+nxwQtIkO08A4yKyVZQgzq9olH2x6XoX7TFv4t8ZCxjsWS0R9isrcjFVvi7r8MdpdMrBdwJUE8815b+zJbldP1C+yNxIGWGT1NTfFTXGvr3y++SDz1r28pxT+rykzkxFbmipnP6JY/2rebY23PM3A9K970aOPwd4Uh+VWkCAYHHavMPg7Zi31xppo1ZYo+APU133il/wDiUNIzeXhegrile7bHhL8vMzAvLyTWNRO1jHt+YjPWu68L4lgXKlFjXqOprgPA0S6jfttO8ofmPtXrmkaUtvYqF2+ZIQCy/WlThzVEjsjLS51HgR1gsWyecZBYdRWnqzeTYFWXcrLnGOMVnw6Y0FpHHv3MRuBBPNWbiRrywMIYrIoxnrmvvKelBR8jB6u5yusQpJf28m0RhAMcdKmEUcMzMrRt5hOAe341Yu4d/kR7mZuhJHoax7nUY4ZRIsewZ24A4yK+fqRs2y5pW0IoxJPfzBWVdpJFZl5cmWPc8ancxXhelahAkzJt+8eqjk5qq8C2snlqrlc55PeuaVP3jLVsy7HXJNHMWGUrG/8AexXX219Z+M7MCRo0Zl2jLZI61xWq+H5hZNI21SzdAeneszT5LrTp0YyMqq/Hv71dHEuD5ZK6FUitPeLfjX4QSW10lxYs0ciMSHVcCsTSPGN1oevwfaP3N9ZAlkcFYdQVSTjPZxyBwc8V6Lo3jqaSDbMWcgAfMOKseINKs/GOnNJ9njX5dpcqCcjpRWw8P4lN2Li79bnG/HPRbX4+6ZZXVpNDot9pERnhmJ24Jx8uRz24r62/4Jqf8FF7X4o6Npfw18XSG38a6NAbeO6ll+TVEjGARuOfM29RznBNfCXirS7z4bamrW7RrBeAIWdQQjA56e/9K4rxZY3niDWZ9fs4fs11YlW+0RNsMZBADZGMHNfH8QYGli12kfO586OFh9be+1u5+8GpeKtPtCsM+pWKSyD5Y3nVWP0Gea+Of+Cqn7YQ+BXws/4RfRbiKfxL4uRrc+VN81hBwWcgc5YEBf8AezX5iXCyatrkEd9ruovqV4C0cjyPyQcZ69eleh+A9G1PxRbXVxruzVdQ8Ozw+RfSANPLFg5jbP3htHUnjaAOtfN5fw2lXjKrLS6PlI8Re0tShHlvpfsdJ8AfAt/oo0rxE1k2rW94T57q2ZI25BJ4655r0SKySctDZyanZwxuVkhlk+Vifw6cVoeENJ0bX9ItGttGaxuNQlOyRZSoJUDOQOAT2rY1i3sfB9vCt7pO7zsqZ926TcPU1+5YOhDC0o27H3mDw6o04xXU5/UVK23+sWOKPhFByOKdpujTajp0kizM+RnCjJqa+l0/VbNmt12uxwmRhQa1NF06S102Tc3kyRxk71OAR+FebWlLEVNdjvj7tibwRozWl9CzK3yDJyfu/Wu2lSM2i7ym5Tgljtx9PWuI8KapdWcrNI63LSoRH23fWuitL66vrGP7VtJUnKY4PpXv4KEYIUtXqil45ulg0+3aF1eZnw+8fw/41DpNyptYHfhY9x2nuaxPFOoyS3+FXG5sBOwrR0WDytODlehwc9q86Va1bQqME9WixNG011GysVZFwD6VqTD7RE3zbmxj5frWYlwWmy7bivHTg1bWGTyFdlX1BDc1vGd73M6lk9EYviGFUhdcduM15e8bHV2z8qlsAk8DmvVtXIktm4X5QcZNeT6nMq6j825mUkgZ4rws0hy6lR5krHqXwQ8SNpOqxqrfKsoBIOK3v2zfBMOoW9hrlvs2XkZSXj7knXr715T8P9Ua31e3bcV/eAlQepzX0pdeGl+Jnw3vtFKq011Dvty/8Dj7v59Pxr2Mln7bDypMzqU7as+K9NnXz5IQ24xHb+NQ6vp73NmYyyj5iwbt9Kr+INGuvCPxHvdOuNsdzazmKRQeAR1rrLjRVuoIxtWO4mwVbOQRXzeIwt5umujCFaxxf7K2sNpH7Q7aDcMy2evW8tuQT8mXQqMj61qWvhi4+HvxNbT7kOJLe4U7sYwN3Fcn44tJvh98RtH1tVEb2N/C5dTj5dwyK+gv2kNEXxpqHh7xtpqqbTUo1huCF5Dqep/A/pV4ClJ0pUusXdehz0anvuLPN/Hyw+H/AIjeJvmKzT3ssp4xjcxI/nXD3199vEkcbMJLkiJAD3rqP2i76GP4qatCq7WkEblx3+QGo/gD4Ebxl45sWZVa2t5QW3fn+lViaXtMR9Xp6u4oy5bpH0J8NfDlv8HfgHcSbjJJe+WoGNuOMmvMb3xM/iHW10+0Vg08gDMp4ArtP2sfiP8AYdPsdDsmZZQTtCgBQP8AIrP+CXw88iCG+eMNcHLSSHv7V9RXknyYKj03L5JKzPSfhdoK+GNOWFfL4GWcjn8a8/fxNJ44/aAhjXcbW3lCjJyGIOPyrqviP4r/AOED8HTzrujk2EDPfg1zX7FvhZ/EXjSLUJlBBZp5C/JHetcTUUZ08JT6vU0cHa7Pqe+1T/hGvCEcLfNJJwq57etdv8JNUmtE06WNgsrISo9CCD/SvLdS1FPEPjBxH80NuAqgjiu18M61Jb65YKvyIsmwenzcdK+iqQ5ocnyOesrwsfp/8FPEx8WfC3R75mzJJbhHBOfmX5T/ACrqmcMfujNeKfsOeI/7R8AX2mSSb5tPuN4B6FW/+uDXta4dfujjivwfOML7DGVKfmz8hzKg6OJnTfRjd+P4R9aaW3NjjinOuO30xTUGUryThHYpOmG96N30/OkY7f8AdoAdTHBDf7PcU0Zdfvc9h60oBjVl6k+tdBzjQdy/LzQQwH92nQjBH0pzjP54zVWs7AvM+ZP+CqnxZn+HH7PlrZ29wYZteujCwHV4gp3D/wAeFfkl8QL1Gvm3Kx3dWXrniv0A/wCC0Pi9tS8SeH9CEn/IMsjdsg7NIzA5/BBX50+Irx5VLb2ZmO0Db1H1r08NT9y5+wcG4f2eDUmtZamHetG0U0e7dGen96uS0++XS9TaCVj9mmHKt6it3U5Gg+aN1R1OWRj/AC9awdZt45YfOVct374qt1y9T62ra9kY3igG2nKll2ucxfzHNZHxHsG8S+FFmjH+kQsHUjqp7/nWy6rr2mzWsiBbqNS8TE9SOg/GsbSL03KyWzfu2B+ZD/Cw/wAmlKV/eMK1NOPJL5HNeAPE7ahextM43eU0Lj6Z/wAKxPifcfKxY5KnCnsPaob/AH+CvissYjK2N5ICpPRS3UfzqP4nWzSX8Nvubby7Yrz6l2mjz1XccPKk90z0H4Sf8U98IIbhhiS8LEn6EgVzepqdT8Q7izMWICmuuvo10v4aaPBErn/Rk+Xb6qCT+dRfDjwTJqupRTTRN5e/5dwr1sPJ+x5UbfV3JRiux2Xw58GtpNpuZcySAFmJ7VF8SdQ+yafPHu24+4prsrxY/D+miSRtvAxk4FeQeP8AxT/bWptDFumVjjB/oa6JS0u9zsklGNkb3wgEo02TyVDNcvt6dRXt+g3EfnRQrGyrCBn0NeYfBLQ2tdE3yIFaMlgCelemaIvnTltrMP48d67MvheqmOnpDU6y7mVIULccYAFZVxqMCQlo5X3LwvPQ1sz24msom8stlcKpHSse40Q7d6jYyj5lC55r7GUvc0Ih2KzahGG3SRSSb+B8vQjvWFrcq/ZWMMccbKcYYd60pTN5rKHxsBbH+elZdzaSXMbBmYDJwcZyK8fExaV2DkralM3hCBVkVZGO7itiNLO+CtPlmZc4Bxg1y96dkzL/AKvb8ucdB61raHcZgk3/ADMvQ46iuPDx5pe8KcrbEU8NvcwtDuXcrZUld3T1rmvEG4OsaqSytyR2710kv+iMJvLVvmzjB4FGsaPJdQmeG3jbzFD8A5/nV1KN3yxMJc1uY5i41IJCmxgyxpnIPU1QbX7jT4zcebIFxkgEjH5VPqmmm2fy9mEB647+mK5jWbqa7MkbK6RcAYB559v6151ZyjubUrSjys574g6nqGs219M00k3kopRZGyoO7H9a2vEEK3/wJmuNJmjkSzmjfWIUfDREYBkZP7m7GG6ZxWNdaVJeC63eYq4/iPB9K43xJqms/DWeTWtDZ4JprYQ3CTKJbe8jONySI2VYHrjscHtXiYqVvektGfO8V5XPEYXmpPWGv/DnNQ6DJ/bMipdXn9nzQlvOMpM0L542nsPpxXeeFfHi6LcTLNqFxb272rwkhstM2PkHvlgM14ncfFvVL7VDF/Ykcc83zYikYR/gM9PbNeufCH4U6trPj21l1KL7dYRojlGTy4l3gfifzrHL6MqtVKmrq6PzvKctq4mukum59RfDzX/sHwfhknmjFytms4AkGQ+SemeuMVu+O/GSeIPDmnSWe2SZx5kg28jj36VDpeh6HoVhIBAs8aoI/JAMuxgOgxzjkcHpWjpur6bqI8tbeOONQACIwPlH4V+nVJe4o9bWP1zD07Q97oc9E0d5pMiw27LJMvcY2N1JzVrTLbUDYtHI+7zE27T0rpLtrOGPcqoF4IKj/PaoxdW9yCsL7eCp46en9ax9lUirRSR2R5U7mXoul+S0Sj5GjHTPp1rqrC2Z7f5mYL6f54rGhtCblSWXbyCffNahu208LGrtgkcH+KuzDUZR3MZ1knY5zxTaLDLlVPs+KZYT+Rp2GmyzdMnitHXJ2nULtyhHK+lZ1vDG0CqY13ZyBnoK4alJKrdmvMnHRlmwmVJfv5z8xxWhFcRtbsTI25QOM4xVC2hjRj8ihxwMNjNW5bWH7NJ95XzxgZG2uiFOLRyuq0zN1W4DxnG3aB3HJryrWlZtSk+6qlyBXpurALAzZb+6MCvNdbi8i/brjeefWvFzanoaqWqaKnh67e11LDS7WU/Lg9Bmvpf4feM5tF8GzapJJujtgp3mvlib9xdLIemSc5/nX0N8ITH4y+CPiSxU+ZJb23moFPI2j+VPhio413F9mPELRHk37Yei2994u0/xhpkedP1uAee8f8FwnDZ9MjafxqPwgq67pMbeX+8Vc/LycVH8KPFUfxB8I+JvA2pFGuVeSXTc/wCsEijcFH1IAqh8Mr+402R4ZFaNlHlsvoRXfKEatb2kFu9fU5eZR90wf2ifBcl54I1CZY2LW8RdfbHNei/sU/EiXxt8MItPuGinthJxHKu4L249K2da8OW/jPw/dWsjZW5iaLHqSMZryz9iOyu/APi/VtBu0aOSwutnlvxgHBH86zpYf2GPpzW0k0znq+7W5o9Tz/4+eIm1v49eJRD8qreNaxqvRdhKf0r3b4C2tv8AD34arf3G2GYgyO7d6+fLnTv7W/af8URSL+5tdYuZXP8ACMSnr2r0fW/EN54suF0uxYf2ZCBG+w8KOprz8LV9nXqYmW92kRg71KlzU8JQXXxZ8e3GoXzSMm4/Z933Y1zXvVtqFtoGlrAg2RwoC7D6c4rjfhh4XtfDujecoXlAzZ/gHp6Vy/xC+IbTfatl0sUMIOWB+9XvYGKw9J16vxPU9KUtbHO/tFfFN/F+q22k2crLZ/eYgYZj05r6F/Z70Bfh58ElvpF8u6vEPlYOWweM/wA6+Tfhf4euPin8So1SNplEiqMc8Zr7I8U3MGkR2+j2u3ybFBGOepHX9azySUsTVnjJbbIJz05Ub/gL9wdzeY7Sclj611i3rLprShtskfzg/wB09q4fw3qbC2h27t8fBx0/GtjxLrUmk6FuO3dIygD1zX2EZK1zCN9mfaX7CnxHntvGejq0xFvq0axTL/fbBUfrX2wzbfoPavzN/Z28STeHbfwvfJuWSKZZc+mHziv0wguFuLWGRTlZYw6n1Br8l4zw6hiY1Y7SX5H57xZQcK8an8yBm3r8v8qGU+lOO1h1x9KTOOMtzXxbPkhpU4z3+lATIxTto/vN+dI5AXG5s1IEIXmnSLuLe1NxuWkVmORXTZnOPjGW3U8sFGSflX5iKSNcKK5f43+Lk8AfBvxPrTf8w7TLiUe52MF/XFO95GlGnzzUVu2flj+3x8YF+MH7Q3iC+XatvKgtoyDnAUY/nmvkjW9S+y3Kx5YrCxzkc8V6N8Q9Uke+aZeZHkLnB7sSa878XIAu6Rj5cw+Rx7161O9rH75gcL9Xw9OHZGJerDraSyMcMCcZrlhPJp/3maaPGNuPmH/6q05kktp2G7cmeT6iqeqWD3Nqirjafulu3+FUo3VzopzV2pGLrETWN9HdKTtX5ty9/rWH4lTEMeq2vzZIjkjHfvW5e3qvayWr5XsprnbDVV0jUnhuOEmyDnnB9axlvfvuUvfV5dDm/ilaf8JD4Se8jX/SbdxNGB2K81ha/rsfifSbPVEjKGeLGD2I4/pXR+JI5fDlyyyfNayNgH61yrad/Zfh67t1+aOOVmTnoGA/wNcda0aljycVRbbmvn6nsXh3xIv9j6abuHdEttHtIP3flH510I+LWl6DEsNrD9qmxxgjaprzzw9pcnizwjpflSFVFsm455XCgGtfRfCUfh0NN8txJyeRwtddGrLk0PajJKEZrsafibxXfeJQvnMtuvJUdRXG6enmar8rfvC+AR/n1q14p1vpu6ZI4qx8IbFfEXjO3h2/u1fzXJHG0dq29o5NXMqmrVj2jwppA0bw/bxsSJGG8gdR7V1nhaPMwXOFYnHPesYRSFyqDaF6tnk10PhCJ3njXHGOMfr+tfQ5bHmkrDnGx10MAltlXcdyY4pk0KiHdtxvGD3P4VL5SqV5ZX4BwOBUMkHlRfPIrfMNpIr7GEFGHvHK5tS9057XbdYJ/k3KrLhvl4J9zWJdSNBEqgqyfTp9K6jVmMRkXCsqjJ981z99MsVygb7u3gjtXkYnkTujTmk47GA8ZkcrIrFTlQwXt1qTT0a2tpApZw/QY6Gp75dgTnhsYA9KdaRI+5Q3MgwAO9eTGSvZC9m0TR3TfYwvl7gUIx61paJ5Zs0ibeohPy5HOD2H0OazfIaF1Q/LtIGPepL7U20+MyM5zDg7R0FenSgk7sjmbVibxN4LhubfzIf3u4/LnsfesFNKtZbYRtFt2na3HBFdJpfjpLKVmaOOSK4A3gnp7ik1bRI7izjubaQ+S3zjJ7H1FZVqUKkrR+ZMOZKxxmteALLUR+8i2soJBU9sGvH/AI3aRDZfCybzJkabGI44+w//AFV754kk8vTFma3l/dEqTG4+ZSOM/rXz/wDF240+PwffNBDcLc+U2VJBCtzmvLzfCwjSaS6HHXc5Up3elmfOcC+Tf2si7mXG0HuBmvt34OGBvC3+kz2625ih+Yt8w45r4msrpre8USw7lxuz9cV9kfCi0tNX8PQ2ZtF2yRxfvsDOFXnnPf6V5fDb9+T9D4/hON6s16fqdrYa7aaZcSLZ3UKwfaC3zSDa3yqMZx7Z/Gu00m0h1BxtMPzdWRs4ryWK20dNDu186ZpLeZ1WB36ckZHFZ2hfEaXwbqCbZC8Uy8B2PSvovrns6qlU2Z91q04o9yufD8dwG6Lu4A9RVGPQH09ZGZNwxxgGofh/8T9P8SzR7gImYYBHQ135MN9aKGK8DIwOtfQ05wqrmixQWuqOIjga3mX737wc/L0rQUecyyLu28gZ9sV0B0pHhb5UAYcDHPFZ9/prDnaq7jgbO1ay5lqi1Rjuzl9RkSYeZ8y/Ljb7d6LWzjktVYtt75z2qxqGlmWZiOncA4plpbiG22bd3PGa8+NpT1HP3VcW3s9yN/Cy8A+9Xkt2hgw21wCM1HaXCyoQdo3YH0PNX4Y1jj7DcMHjINdFmtDB2krnO6xF5Nu6/NtJzwOK808Zx/Z38xt3zt0x0r1rUbNpmkWPlV9TiuJ8X2D3CuvlqDH8wJ7iuDMKN4FRdrHmd1fGJWTBYEZ6V7V+xBrkc3iDUNLmbbHeR+USfQgg/wA68a1e58m7dsKdoORiup/Z38Uy6D8QbWQxqVbjjsSRXz2VVlTxkZPa9jqqRcoaHl/xD1yb4C/tY6lNbEf8S7VC4Dj7y5z/ACNe/eOPCNnpEum+JNJbztL1oebtU7vszEZKn868n/4KR+DWi+Mi61GF8rWLGGcBRjDAbD+q1pfsO/tE2eiWl94b8Qwte6TfAEb/AJjbsOAVzXuYStGhmE8LU2lqn+J5MrrSW56ckStaR3Ub7GQD5W/iH0rj9UmT4fftDarr3y/ZtR0RdUkXsrxlkI/JRXrXiT4T3WgaW95p0kN9osn7yKTGGAYdPYjNfP8A+1bqzad4WspWVo5LjTL2zGG7fIRk/ia9nMounRc39mzTDFPlp866HjHhbWJtTvdR1lpFjvPEM7yykjhFdiePzr0v4VW63N/a6dbrujaTlj/G3U15L4GjW9+zCX5be3QE4PXFe2fBrWrPTVvdbZfLtNFRpTxy5AJA/GvgMDW9tWXPtuVgfdpc0fU7z41eMY/BunWOg2M8bXEyCS4YHPlAcbPrmvDfiL4vkhga0UZ3KNzL/n1qH/hKbjX9WvNTuD+8upTJ8xzjPNUfh14dk+JvxZ0/T4d7K0yvIT0IHrXXmWYTrTVGlrd2R1SkmtD6k/YJ+HA0rw9feItQUrcx8x8YDcZ/pXYXd/8A2lrMtwWVm80kAnFbAnj8BeDbXSYwPmUk7eOegzXO6IVtpN8ir97nvtr77BYeOFw8MPH1fqTGL2O18MwiW02rG27PUc1DqHiGTxj4z0vRU/eLHPukA6jFYXiPx3F4K0ppplw3JRVP3jjitb9kzwtcTeI5PEl95eLgGUIedozkV0SqXmqMXr19CttT6Y8KuthYQwRjadPIRee5AP8AWv0O+BHjFfGXwq0m4+XNvEtu4B7hRX5reAfFf9t6zrixhQqSo3TqDxx+Vfbv7Bev/b/CGrabJjzLWdZh6YYH/wCJr5jjjB3wqnFfC/zPkuKabq4VVGvhZ70Bg+vbrSN16f8A1qXlsYH603DN2xzjrX5K7o/OhxX5c0daaU428UvQVJXKyArhv60qDke9OjGV/Cheo6da67o5R7HCivn3/gp949j8Dfsh6tD5myfxBdQWEYBwWG9WYf8AfKtX0CxwR+VfnX/wWi+M0k/xH8L+BoZd1va241K4j67JDvAz+BFXRjd3Pa4ewvt8fTj0TufCXji5WC6kYGTphG9K4WO/a9iktnywUEqrda6/xXe/bfvcrkL8ozXCa3P9luvMjxHNGTtPY/WvQlKyTXQ/eHZsydQi+zTSbm27Rnae/vWfbXrC45XdGR0LcNWhqhW8aO6aRWZfvKDww7/1rJ/49Jty/NFyRntVuTaU0YyglIr69o321PMtzG2fmChvmFcf4gtJNUttrJtuoz34yK62e8jZN0PyyAHpWHrpa4QFtySKPvjvQ48yuZzs/dZyR1ddf0KaxnY/abYFRu9q5CS/8i4k0+6/cyyfcOeG9K3fFtnNo9wuqRIdyMDMoHDL0PH0rnPiLDa6xaw3VnPtkb54pN2MgdR9c15Vfbk6rY8bHVpRfN1W/mj034JXqr4LaN22tp5ZJc+hJK/oKn8Q+KJZnKRyeVF2/wBoVznwI1yHVvCOrSKwW5j8vzlJ6PgjkelWrtmubhV6sT0x0rXD1LU+U9fDT9pQjLyKsKTarcLsDcHkete5fBfwbH4d8MC+uIxHNcMTvI+7GfWuF+HXgaS+1Nf3OVQZc57V1fxV8fR+HNDbT7WfayIEwD0GK6acvZvmkdFKNnzvoelaJq1jqcvkx3kPndAp7k9BXW6Ppkunks0RXHAbHBzzxXyT8H/Ed5q3jFXjnkk8s7m56KCOfrX11oWvprFjEyMWzGDgn+LFfXcL1I17yfQwxdZN88dmaEd4fMXOQoPNM1S58y29FY8Z/pUEsKx3PzK3zJnv19KraneAQBRu/d857Gvq8RyxjoctOqmQXNyH3R7d68fNisHXCpmj3BW5yB1FbFrcq8uzco3Dc2f0rP1iDzvmUx7VwOorxKyctjeTVr3MuY+bcq23lTt21JDF5UgTYY3AycnilhtG+1GRdy9Md+9WXb7RtbO6QHD5GMVz0MNrdj9vZEsFvIYdzruVmJU5zkCqWpWjTLJIIt0eMEZ6VoadceSFV+Y29ecH2qaeNnhcLtC+mOte5RorlszmlJSloec6rJNpdxuXzDH6Z6VNpfxBNjALWXdJwcE/wVua9ojXR4j3DvisLUvDaw3f+rw23OMdK8mthXTqc0S1U1szRbxvp09rNC0zw7xuLDJ5H0+teM/FzU7FfCl867prhkcZVic9etekL4dW4LFYWkXofLIrz34iaZDbeDtWmk0+SOVUdUbHykeua8nMqsqtNpmFSP7qXoz5xsNZ8uaJ5FbawKkY+mK+ufhjDpWo+GtPmvrW9G+FfniTaBgf7J/nXyKbhfIsyIz5iyNkbe3FfXfwY16+tPAdrJDA80hjGxGh+Vh36ivHyKXvSXkfF8J6Ymcf63O28BeHvDuo6RerJDJNM7MsXnKxLDJ6E9D2ri/iT8I7jTIhcWys0OflB/hHauu8EatqN1bXH2uzhhty7mV0Kq0GfxyK3Bqtt4h0hreSdZJM4HPUV9W8PCvTUex93GTjKR4r4b1b/hHLqNQ0mY2G7Br3T4a/Ei3mtPLkkaVlI6mvG/FvhX7Fqc3lqwTNTeE7ttOm3bxtyD1xXlYTETwtXkkzaKufVVndWt7bwpz5v3iM1JqVnl1wGUYyfSuF8FeM7e9ljVphuYYGeDXfW0y3lptDNI3bHUV93hqkKy0ManNFaHM31grbfmUMnBwfvVm3u+F+PLjUcnntXU6lo7CJW2DLMMH19KwNU0vc7fd+UkNzWFTD8srozlUbVmiiu1FZlCtkA9K07RlW3Y8Z/mDWdbRi5f5V+5wOcfpWpYxK1sAyFW3fN9MY4/CqilzakK/L8KKVyhVNzBWXnvyK5bxbaNLasy7epHH9a6+eJcMqqxUk4J/CsjxJpaxQkD+I5Pp9aKlFTVmKSbSZ4j4ptfst+V8ld38yai8NX8mk61C0aYbcCP8AZrf8d6Vm5LAOwXkYrj4XeKdW/eAMee/FfC4in7PE+70dzrhK0bNnsX7S/gWX4ufsxx69axo9x4ZVzOSPnaM47+3zE18h/DlmOsFo5NrL6V91fs86rD4o8GXWgXj5sdUie0nRuhV1K5P59a+J7rwNq3wX+LN5o2tW/wBlmtZ2jG8fJLHuIDg9wcda9fNsK6k6GLjs9GebWmudH13+zj8fF0+wt9D1ebzIZgUdZGyuDxwD/SvI/wDgpg1n4L1TQbW12+RdxTzxqvYHYP6VnfHvwreaR4Os/Enh+T5bONJJViPzKo6n+teJ/tP/ABruPjF8M/Bep3E3nX2ntc6dcN6jKMufzP5V051mXs8DUwdXey5X3Rw5liHTp6GXoVzNdm3s4SQ90QoweRXbeMPEjabpFn4Y0+Qj+O/ZDwx4wp9emfxrhPBqTeHtLk1m6AWaSMLZqeoY/wAWP1rQ8NGa+nkuJmkkubhtxf1PfNfnOHrShC32n+CDDVpyil5G7faiLWyj2E7hjJHrX0l+xj8MF0DTI9bvIoxc3AZ1c/eFeEfDrwYfF/iaK3WJnjjG6Q9ia+p4dTh8FeFY7dZI1McYCgH8/wCtfW8M4DnqPE1dkelGP2olzxp4lOo635m4sqt8uD2pLTVodJ09ri5Y+XCMtu6tXHW+swyXH2q4k8u3X7pJ2jNYN94jvvH2vfYbNpG08vtO0ffxX1+IzGFPXd9DblnN3Oo0awvvjj4uXy45JLK1xgE8YzXqnj/9pLwl8DIYfDplk/tQQndDbRmRkQYJJx04qb4R+Hrb4b+EvOkj8ia446fMa+a/2prez1b9qa3TUN1na/Yd141udkkkRaIOAe5Ck/lU1J1sHh3itPaSaWvS7PKzjF/VcLKpDdHuvwh/4KA/D3RvEslxc6y9vHwkqPG38h9a/Rv/AIJV/tKeEfjT451iy8M63balJcWm9YVJWT5WH8J56E18v+Cf+CD/AOzz4j8PeFdeXxF4zgj8QWVve+WskUnnGRQ21QVJJycYFeP/ALcf/BPL4o/8Er55vib8Gda1TT9Ftwisy3SG+tEdsZkUcFfujAyQTXzuZZli8RhpUKiWqv5n51V4tliaM6NWx+8MqGFyu3DKcFT2pOg+prxX/gnZ8YNc+PP7FPgDxV4m+2Lr2oacFv2vIfKmnlRihkIwPvbc575r2hz02/jX5vKLi+WXQ8dSuuYdUbJgZpyvuoJzJ7YpblczG48sAD8aQH+dSkYUt3qPO/pxt4ro1OUdnLr/ABZI/Wvxj/4KPePm8cft5eNZEZXj0uVdNjweMRIqH/x4Gv2fhdY45pGwRHBJJz7IT/Sv5+Pi54xbxP8AHXxRqb7me81G4mLE5J3SMf61tQ1Z97wFh+bFSq9l+ZmaoxuQ5zjy2+U/41xGvvJI8itGYw2QX9a6V7h52kZN7Ddk47Vha1qhTMcwXaucnHrXfTs7pn6fW0kkc1Be/ZbzyZlCxuOG9azhG1ndyWxZRE3zKT/Kr3iCH7WDJEy7YwMHp0rNN5/a9u0cg8qROQxooytLkewStLXsRz6e0SmaLB55X+7Wbqc6yoSzLleB70r6gwlwmY5l656VnX95FqMbeYPJkzjep4NabSfYzld7mT4kkR7KSObpt4x3ryfU7LY0tiZPL2Ez2+e7Hgr+gP416dr1w1tEYpVEoxkP615j4/ja6ZZlI3wtuUjrmvKxsXueDm3w6nUfs0W41i08QBQ3nM8XmKO2M16tYeE9t3HwTyO3rXlf7PDbPGt5dQt+71WzLvH/AHXUrn8etfQ/gnT0W0k1G4k2R2o3Ij/xmtcDZwuz0sni3hEl5lu8uYfh7oLsGVZpAFO7+HFfOfxH+Jkl7q06lkx3P4V1nx5+LX2sqCM4PA3cGvB9S17+3r99q7WZsZHQ/SuXH4j3rRMsyx/s0qcHqz3z9mhRHomrakzYV5Ft4ie/BLY/MV9C+APGTWqqvmJtVMHPHX3rx74b+Cn8G/DXStOmy1wwaeQ46Mx/wxXXeH52lja3DLu67/pX0WS1J0YpI6cPJ+xSaPbNO8aid23NH8qfLVPWdX81FkTZJFyeD0rzk3k0D/LLkbecHgfWpoNYaFn+bzN/XB4r63605K7H6o6ibU/Lf76oQM5PcVXl1IdWVV3Ddnd61gy6iJ4Mn/lnxjPrVWOc3MnytJt4x9OaSxFpE6M6SO/V3JVgyjIxnrmm3F9k7Cm7bz1rHtbyQNhY+/p2o1PU8zr8rKuRnA65rSVa6B7anRWepKIvvYYcBc1oSX+y0+UsGx97Oa5ewn2qfmwqgAZ7VpQXDOoj8zOR1J4r0MLUSV2YSXQkvNTMc3zSMT6kc06bRV1g7hJhZF25HB6VjaxcusYZirDdtyO9NfxI2lrFIu79ypYLn7wrzsTjHKdnsP2aWqE1PwPLp1951vdruViGUsBxg15b8XbC/wD+EE1KaS+zarA6pGQP7xxXrT+ONL8XRs0hghmVSNkn3Scfzrxf4s+Hbey8D6he+dN+8jbapPyHPpXjZnyKm3HsZzv7CbfZnz6keVt1yJP3hIAGR2r6m/Z/1jWNM8OafJHbx3FoFzbs3VWwfl618t6R5IvbVV+QtuUg9unNfVHwKutO13wTDpd7ugkjO+O5jXDE5Pf8a8XI170mfF8L6YyVux618OLe78Sxas11FHAJXf7RGZF4yvHHUVkXPwzi0ks8Mcvls2PlbI71Z+HXh+10RdUmk1qSREYoUkk/1wI+Xj1Ga7TwpBDeJtW8DEKCeeDX3FGUJ01HqfoNNJyZ434n8PPbqyxyO4z0NcissljMqSQsqseDivpTxV4JhvY5JlWFZM4GB1rzvU/BrTPJ8ifu1I4H615ePy9qXMi6dTl2scr4X8YjT9ThH/PNtvNe6fD3xTHqtiZFlG9WzxXgmseG/wCzpFk+YkcggYxxXTfCzxO+m3eyQeWpPc9a0yvFSoVFGaHK8lc+gL0+fFHJyuf0rntXVo7xlzuZuQcdq3NDumvrRZFaNlkH5VR8QWpmYsW2sgI47Cvs6sYThzJHLynPwNHBOuTyuSanjh81Ny5yrfnUQjispMbmk3Lu3HtViMrOyt9wfcyOn1rjjGJMeZ6MdHvl3cghjxt/i9aPE+lI+nKd2TjPzcZqe3ji/edWYd84q7qFmPsEYWTzMgEV20aam9QqStFWPFfG+n7nZVVl45rz2bT2tZC38Ocda9f8e6a0N9I7FT8vK4654615leGNpivlNtRscDrXx+a4XlrMiNSXU9K+CYnis1mhkBjiPKgfe9q3P2xvgh/wujwfa+KrG2km1vQ4lt5YoVy89v2OPVT39zWV8E5F02Fmhf8AdyN80Zr3r4f6rJYXMci+WxxgA9GB619VktCFXCezqGGIjFtM+E4fGclr4amsbhlfT1gaN93BwRivlm0tV1qaTR4332dvfG5dh2HH8/6V9t/8FM/gHN8JfD+peONFZW0PXJtktug2mymYHPTjYSODxy1fEXw2tvsmk3E7cvIxJBr854wqTo144apvHX5M8PMaidaNM6u9uX1q/jhztjiG0KOgA6VsWt0dNRbe3HmTTYAx2rnNKuvvNnmu9+E/h5NU1AX0xASFxxjsK+WwNJ1Jpdzuw9nJKPU9m+BHhePwjpU15dsY45OSznBJ4zirXiTxj/burzc7bWM8MDwQK4nxr8Sm8QtHY26iK3txyQfvHpWZHqdxrM0NnbrtVwEYd/c191Vx0MPSWHof8Oe3TjH7R1Gp65ceK7yPTdPTdGo+Z+oBPT+te7fBT4bJoOn213dKVW3TJLcEGuV/Z7+ECwQySTZZcgs4HT3/AA/xrrPiH8R1gmj02z2rHC4hBVvmbHevSynBzX+2Yv5I3vyq0Tr31VvHuqw2sLbobdxgJ9a+Z/26o/s37SzR8q0ujy4XuCEQ4/SvqL9nvRtkE11JjdnjNfNP7fBg/wCGq/DrZ3G4tZUfJ4JMIr2M+k3gfave6/M+U4gpt4Kpd/I/Wj9gHX7fxZ+zb8P/ABpeKJL/AMK6DY2mlqzERi5lka3O4d8BUNVv+CiN3qX7UX7Hvxe03S9NkntdJWKNbwSfvri4inVmGP4V25OMfjXHf8EnfHVin7I3g3w/rNvNNp3ixLvTIpk+7bTQXMzBmJ4BIZAp9RX2x4x8AW9r8Kdes4FhaPULGVZ5Y4tjO6xswdh/G5xy3FfLOok3KWt7WfRLr+p+AOnVWNc/sPb11vf8DU/YS1KPWf2KfhPdRtHtm8KaeTgd/IQH9c16oz4+7jnj614n/wAE2dQF1+wd8L2Ufc0dYTjplGZf6dK9ukOV3f5Ffn9ZWqyt0bProaxQ0789BQg2gk01hmOjf/8AqzXPfUfKxO/T8aR17imlmZf8KepyK6jmMzxvqC6X4H1idn2+XYy5b0+Uiv53dX1fzvHOpfM3+vkJ9Opr98P2rfEv/CJfs6eKr4sI/LtNobHqyiv5+b1vsfjfU42b/WzO2Pqc12YWnzJtH6NwLJxVRryNj+01t0K7mAxztOKy9aY3EfzfxEYNEjuQ38Rx+lVrqUsPmZtuM4+ldHKr3P0T20nujCvy0d15TKApPpnOaw79VsbtbhM46EeorXursNPtw5Vm6njv6Vmawu6MY9eBUyi9kVGpf3rFTU7f+29Oa4i2rKuTnoWxXNDVba5O3aysvDAjvWpZXjJM8JbbuJK8dTWR4r01pirwssdx6jgGiMnytM5sRN3547Gbr2oNZWbLJ+8UD8hXn/iq4juEaSPjjGMdK27/AFOVJXhuW2svG09653xCfOi3Q/K3pXn1qieiPnM0rc6dv+GK/wAGvGv/AAiXj63Zy3lrJjHbB4/XNe1fEX40SXdq8C7o4VjwAOBn1/lXy/f3jWd6sg+Vgcg11fifxi154XtJg7MWh2/Vhx/SuFVpU4uMTny3OPY4ecHutjE8feMpvEOrCBZJJOSevSuy+APgGbxd450u1aLKrMssrHoEX5j+gqr8Jfg1cPA1/qsGZLgB4lY8gH/9dfT/AMFvAtp4Q8OXF+sKwzSIY0cjkA1pQoubUmdGW5TXxVT6ziNEaOv3Jur2VRn93hTz044qnZM0MjtGzKFOM56VJHM1zcTb2RjjBIP61Ve0c3TBA5BbpnrivrsLCyuz6ao4r3I9DRW/mmH7uZhtHOR1qaxvJBMzSEMnfaen4VBZaZK43LE2OhHvW1aaNIjNtiVdwwwx0rujUSehjySZVtreSd9yr/rCcc9a07eymmCkNtYY6dqv2Gj+SsbKoyOCPWt6DRYZoWPluV6ntiuqN5alxpxMeyjkRl+9tXgn1q9b2KSxbTHvPv3rUh8P/uo9v8Xyhs9B1obRfJb92PmX+PNdkeZJByK3crxaJHKDlfvKPlI6Y70CxjXaojG4A7c9+tXPKkgG1j8xPLg0Odn3lJZeeD0rqUmZOBk6dplvqMzxtjbuIAIPBFS3/hKNJljKZbdheMjHpWhLB5kim3kCzMo5dvlkepFtr68iRoVbzFOx1bqj1hKHMzTlW6OdtvDVnpl1NJdWkJ4wAU3AYB56e9eUfGnwf/xafUtQWb/RthRByRESegBr2i5vtU0iOZrjcAU25dCyr+VeF/Hu91ZvhveR3Nx/opQMqKh2v7nIrzMyoqNGT8jlxEv3M/R/kfOGmwrY6hEzqzxyLw3cV9N/A7WdHsfD1qurWbPGygwTquSnb+tfNegKz6mAHzGIyPpmvq79mma31TTLXTtQhaa3jizF8v3vXBrxMji3PQ+H4VlFYyT8jp7Hw7Y3nhDULmza4b98xiLNtzjkcAmue0XxJd+HrtlLT+m0HhcV6dpOhadbw339mwx2qrKzL5kfX5RnJHvmuc8ReA766sPtCrbzlupi6/iK+srYeaipU910PvObXQ6Tw78VGmW3hmcyOQMBlGTW5J4ksr4HzF8llOGKruB9BXiVxpmoaepk+bMbDGO1dHo/iKQycyMCODvxz+FOnmU/hqI0jTXLqdvqOlWerFo1aMrJwCw+7xXMaz4Dkspo2tWXrlW7+39acL7eyssjNj7wB6U+61WaBYwrFRk7QeaqryVLOxUbpWO6+GWqyLBHAzM82MnPAyDzXWajcLmTcu1mH1ryXwj41W01FY5NqkZGcHJr0zTtUW9tNzMjKy+vNfQYKsnS5Wzl5PesZ95F/pca+XldpJHqKZFatIrbM7hzgHpVq9iVgoQqpbpuIqvGwTcCq7lGCUFF9TVU+X4mTKWtxvaRvn4XPINbb2LXOlRMv+rYbgQMEVmxoqwMGUA4yD2Wtu3fzfD8K/MzIdoY9hXdh5WkjLeLPPvG+kyz7mH3SpU+/pXlGuaPJBdQscRFG+bn71e8+I9NkuI2jk/u8Y64FeV+N9LaGb5Vbdn+L05rx82w3M+ZB5Gp8LomSF5FkG0MDjb+FeweG52hnWP5mCjcCf4a8e8BXDWlkFC88bhnt716VoWqRyzDbu34wwz0r1sn5oU1FGckro+df+Cof7S66Nqn/CATrIbHVNI82VSfkMpJKHHsQv5V8OeFNQ8rQWj/ANsjI719af8ABY34VTah4k8N+JIo/wB2+mrau69N4Zzz74FfGvhuUx2yQKDtj5bPrX5PxrWrTzN06nTb0Pj8bXqLFty26eh6B4T0yS+kj+6ytzXcTa0NC09beFth2ndt7muT0O4+w2CsvyyFRtAFa2j6W2oss11IVXO45btXjUajprlp7v8AA9zBR5ad11Nbw3FNr955cLZyMnP+Ne3fAr4cm61O2jVY5pN+Hf3rx/wv4qWDVVt9LjAUD94Sv3q+qPCV9b/Dj4U/25Kiw3D2+Ydw58wjqK+iyHCRxFTml9nVvoe1Q5be7qzU+LPj21+F2lx6bCSt0V3SGPgH2rg/hfoF34n1NL2Vg0bMSAeTnPWvL9S8T33xP8VSTT3M1wWwMk/pX0x8I/Dy6NpFpvTb5agsfWvq8LiJYzEpQ+GJ0SqJbnonglG0yy2/6ticYHrXyP8A8FBBJB8ffDt0kZ3tLhSHzkbBmvryGJZrJpF3b1kCj8e9fIP7c2m6pqfxTsWtbdmk0sNN5mzhlVQXI+ign8K9LiaXJlzUdXp+Z4edR58HUS7H3h/wSk/aS8BaL+x3H4X8VXsn22PxBeIbX7JJIuGZXUhwu0HLZHPBr7y+HHxkk07w1eafqU2p6hY6jby/2dcXtsqvbgRsACylt4weWY56V+KX7LH/AAVZj/Zt/Z6HgGPR7LUo31htZiuCqMk7MULRuGYcDZ0x3r7B/ZP/AOC83hvW9a0zwz4/8N2+l+FfKe1juLXc7/MABu3ORjj+HpXydOrRlho82r/I/EJZfXVVStoj71/4JE602tfsIeHonkLy6XqWpWZbsQt7NjH4Yr6T++59v1r5G/4I2+JdLv8A4CeMtP0afz9EsPGOqHTm3Fgbdrh2Q5PJ+Vh1r65DbhXxOYU3DETitr3/ABPV5VFId1pvlr/k0oPzUorz7aku5WV8BfenIcv1qNY2LD7tShsjnGV6V2cpyngf/BTbxAPD37HniRvMC/aJIYFOcZy4P9K/Cr4lO2h/FblSI522nPvX7O/8FmNdbSf2SraBfvX2swIPoEcn+lfjr+0DpDyadFrS/M1vJvx7KxU/pXTg6nK3E/UeC6LWDlW6NlK9kDjbEzejH0FZj3clvdNGzNtbIQnuPWnW+pIyxyqrFZQG+lQ668lrGWVlOOhP610yXU+8p7WZQvN1td5wr7hwSOlZlzKsj5dCWY8Vcvblrq3VowFkXq1Z99e4uAjMVwPvAcVVlbmM3eJg6wy28zSIG/dtnH41n+KpX1PS45rfhj/d6ir+tFSqq3zZ54rF06VoJmtCy+W2Wz/drlqXTu9hNRceTZs4bUruPUmeO64uFbCv0KmuX1e9m0iVobjDbuVf+Fq6Tx1YfZNTkkxt3NjJrmtWlE9r5Uy74z0INefVldnxeYXTa6o5HxQisu+Ns98ZrufgR8Of+FhaVBdXvmf2fp07BgOkh64+ma4S+0yafVIbSMBmupRFE/qScDNfVPwn8BHwZ4FsdMVdzY3XBHV2Y5P5Z/Ss6NFzqJ9DHIcEsRivf+Fav1NfwJ4aPiHUfL2Yhj+XAHRfWvQ/FVymk6N9hgVFSMBVPrU/hzQofCtqvkssjSrl8dq5zxjqzNcusihdp6Zr1qajE/Q5XUbIZo+hTXoeRdvTnFbGk+HppXUFNuW4z/FWF4f8ZfZovLCp+7ORz1rotO8ex3M0SjaWXPI617VPEU+WzZx8sr6m5H4eWxh+VvfJPWrUtlKiLIBzJUMHiEX1tGrBWVckH0q4dQGRtYsGxnHauiEYtXTNI1orRojWZoVwGAIPethZmltCq/KwAJwetZ0c/nII9qlcklz/AA1b8xIoW+6pcjmu6i2tDKNnqaVtIV09XZwWDgAVYF4oUbdpA4I9jWI1+1vGFJXy+xzSvqEm3cnb72f4q6/aaDSdtDXjliuZlVuGbJI7H0qWW3hljO4qnbjviuZs/EOLoltqtjauexqxJ4jLnazR5U8471vCWtiG3szUuLTfEyrtVnPHGCO4IFTWvmXiySm4khvo1XIAO24A9fRh6965e88c+VN8p8zbxg1lt8QWtrmaKMhN2D1yK1Tindk81m0dpqesalHo907TWs0O3LI0PXtnr1+lfPn7SWoahF8PJreZ4/s7Ip2iLa3P15r0/wASzzar4euLq3utyyEJKmM4bIPA7ivIv2lNI1R/AklxPtaFUVInRSAee9eZnkkqD5UcuKTWFnJ9mfPekxNZ6guwhvMi3Dnjr3FfVP7Pk2oad4Xt76CaFgycB4C3kH0HOOee1fKvhyY/2pGoUbxGQcjrzX1D+yF4sjW8uNPuFXylVcfNz9RXzvD7/e8tz4Hhl8uLal2PUrJL680jWriPUHjumdVW3W3KxksoOQT0JzW7oEF5pkMdtM23zUyWI4b/AAqOLxvp+i+JNatbpfMkkuI3hkHRQIk6it23ubHVghhu0+7uwxHt3r7jmUXe/vH6HGNzltd8JSOm2NmbcxYoB7etcXq/hy6sbzJjkj28nNe3QaWjbZGZXX7wIPNV9Y8Jx65Ekkw4UELnilWwEa2sdx87TPJdEv2kmj3BVbjLdiO+a6G1sl1KL9+2zdxle3pVnV/hpJFGwiLdd3zD+VU4dPvbGJl8xl29ABmuSnRdOXLJG0npzIpXOgTWF6swYlc4D7eldz4OvZJrNVZldl4HvXO2Us1xCscrLub5jk1e0QGxvwnyyKxyOa7sLHkehnLvY7G5MYiyQu4deen0qPyfN3MVZeM7R0x6mord1a3Lso24win8K0LYGaPIDfvFwR6V6cdUJP8AmJrKBHhbc3ysOD1rc00KtjGiqeucnv2rL06L7NYhGGNx/irc0Zx5cZUoDjvXp0F70TKVmmosh1WwFzJn5SVU5VevpXn/AIx8PLKimT5Sr7cY5r06e4Hn8KMtwxri/iUpCrIw+V+OO3p+tPG0eaGgUd/eOb0Pw/HDHuVWVVYhW/viuw0zT/s93uVW2svJ4rK8Jq0ui/61GVXbOR0rqbEyNZb12JtHcfep5fTcd2V7jZwX7fPw9t/iJ+x9qFysbPfeH5UukK8llyFYH8GJr8ptLhln8RLYxKyqXDSeoWv2k1nwp/wnHwo1/RpH+XUbOVAAOQxU4/WvyG8Q+HJPAnxX1i0ZTvhITBFfn/iJg+WrTxMeqsz5XOsPJTjNbI6nTrSPcrSEhF7VV8SeKzaP9ntSvPAx1rN1vxS2lWIzgzMQqD0Jo8A+HpNf1FbiYfdfjHc96/PuZv8Ad0tE9zaNdXUKR6/+zF8O/wC3vEa/aGZYcb5XbsK7H9oT4wy65qz6HpskbaZYkQQhf4scZrjb3x23w50KSy09lNzeYLuew9KrfDbwzPruoxXEnzSyyY/OvpaWI9jh1hKO73Z72Hly2jHfqz039nr4Z/arpZZ/M2xsCSe5zX0xDaRaZZLbr2UHJ9K80+HugR+FdIUMshIOW2nvXb2mpte20bLIrLuGN3UCvvskwqw9FJ7sqt5HVeHZFFvLvaZtzhueoIHSsX41aLp+q+DryW60+ASSRtGs7D94gIw2CP7wyMehrU0ZriadvMkySR0HcVxv7QPi1rTQltlYsztkl/X/AOvXtYycKeHlOa6GKp+0fLLY8n+Bf7K3g3xl5zXmmxHyJmSP5TyD7V9LaD+wd4D8V/CeTRrjTBDG1wDDdwjbPDgdVb+nvXnn7KGiyasLh+d0kwZdvbmvrKWVNEs7OzUMxwHYE9Ca8/I8DRq0HKcU7+RjUwNBStyr7j3X/gjf8ObX4EeHdb8F2d5d31vETc+ZckGRydgycAD9K+4Nh3cDpXx7+wHJ9m+NWorn/j80/cB6Y2n+lfYm50zz1Nfl/F1GNPMXGKsrH5vnWHjQxLhDYa2M/wC1TkPy+lA/eH0oQ8Yr5e+p4/Mf/9k="/>
          <p:cNvSpPr>
            <a:spLocks noGrp="1" noChangeAspect="1" noChangeArrowheads="1"/>
          </p:cNvSpPr>
          <p:nvPr>
            <p:ph type="pic" sz="quarter" idx="10"/>
          </p:nvPr>
        </p:nvSpPr>
        <p:spPr bwMode="auto">
          <a:xfrm>
            <a:off x="354013" y="5211763"/>
            <a:ext cx="1352550" cy="1352550"/>
          </a:xfrm>
          <a:prstGeom prst="rect">
            <a:avLst/>
          </a:prstGeom>
          <a:noFill/>
          <a:extLst>
            <a:ext uri="{909E8E84-426E-40DD-AFC4-6F175D3DCCD1}">
              <a14:hiddenFill xmlns:a14="http://schemas.microsoft.com/office/drawing/2010/main">
                <a:solidFill>
                  <a:srgbClr val="FFFFFF"/>
                </a:solidFill>
              </a14:hiddenFill>
            </a:ext>
          </a:extLst>
        </p:spPr>
        <p:txBody>
          <a:bodyPr wrap="square"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i="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Thank You</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08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03 – Methods and Arrays</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03 – Methods and Arrays</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5"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03 – Methods and Arrays</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8" name="Picture 17">
              <a:extLst>
                <a:ext uri="{FF2B5EF4-FFF2-40B4-BE49-F238E27FC236}">
                  <a16:creationId xmlns:a16="http://schemas.microsoft.com/office/drawing/2014/main" id="{538C9597-8AB6-41B2-8903-FB3D0B47ADD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F2FD45BD-9964-4102-8DE9-72CDDDD20A49}"/>
              </a:ext>
            </a:extLst>
          </p:cNvPr>
          <p:cNvSpPr txBox="1">
            <a:spLocks/>
          </p:cNvSpPr>
          <p:nvPr userDrawn="1"/>
        </p:nvSpPr>
        <p:spPr>
          <a:xfrm>
            <a:off x="924339" y="6602874"/>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cxnSp>
        <p:nvCxnSpPr>
          <p:cNvPr id="13" name="Straight Connector 12">
            <a:extLst>
              <a:ext uri="{FF2B5EF4-FFF2-40B4-BE49-F238E27FC236}">
                <a16:creationId xmlns:a16="http://schemas.microsoft.com/office/drawing/2014/main" id="{86C86632-7EFD-4A64-85B1-0CE7D13E0C97}"/>
              </a:ext>
            </a:extLst>
          </p:cNvPr>
          <p:cNvCxnSpPr/>
          <p:nvPr userDrawn="1"/>
        </p:nvCxnSpPr>
        <p:spPr>
          <a:xfrm>
            <a:off x="86139" y="6605125"/>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2"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03 – Methods and Arrays</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Swati R Sharma</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5" y="6604000"/>
            <a:ext cx="5246204"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#3140705(OOP)  Unit 03 – Methods and Arrays</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3/23/2023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82"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avi"/><Relationship Id="rId1" Type="http://schemas.microsoft.com/office/2007/relationships/media" Target="../media/media1.avi"/><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avi"/><Relationship Id="rId1" Type="http://schemas.microsoft.com/office/2007/relationships/media" Target="../media/media2.avi"/><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741674" cy="2578780"/>
          </a:xfrm>
        </p:spPr>
        <p:txBody>
          <a:bodyPr/>
          <a:lstStyle/>
          <a:p>
            <a:br>
              <a:rPr lang="en-IN" b="0" dirty="0"/>
            </a:br>
            <a:r>
              <a:rPr lang="en-US" dirty="0"/>
              <a:t>Arrays</a:t>
            </a:r>
            <a:endParaRPr lang="en-US" sz="6000" b="0" dirty="0">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a:xfrm>
            <a:off x="1837678" y="5947244"/>
            <a:ext cx="3735998" cy="290081"/>
          </a:xfrm>
        </p:spPr>
        <p:txBody>
          <a:bodyPr/>
          <a:lstStyle/>
          <a:p>
            <a:r>
              <a:rPr lang="en-US" dirty="0"/>
              <a:t>chirag.joshi@marwadieducation.edu.in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Department of ICT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Dr.Chirag Joshi</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Object-Oriented Programming</a:t>
            </a:r>
          </a:p>
          <a:p>
            <a:r>
              <a:rPr lang="en-IN" dirty="0"/>
              <a:t>3140705</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4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WAP to store 5 numbers in an array and print them</a:t>
            </a:r>
            <a:endParaRPr lang="en-IN" dirty="0"/>
          </a:p>
        </p:txBody>
      </p:sp>
      <p:sp>
        <p:nvSpPr>
          <p:cNvPr id="3" name="Content Placeholder 2"/>
          <p:cNvSpPr>
            <a:spLocks noGrp="1"/>
          </p:cNvSpPr>
          <p:nvPr>
            <p:ph idx="1"/>
          </p:nvPr>
        </p:nvSpPr>
        <p:spPr/>
        <p:txBody>
          <a:bodyPr/>
          <a:lstStyle/>
          <a:p>
            <a:pPr marL="457200"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import </a:t>
            </a:r>
            <a:r>
              <a:rPr lang="en-IN" sz="2000" dirty="0" err="1">
                <a:solidFill>
                  <a:srgbClr val="0000FF"/>
                </a:solidFill>
                <a:latin typeface="Consolas" panose="020B0609020204030204" pitchFamily="49" charset="0"/>
              </a:rPr>
              <a:t>java.util</a:t>
            </a:r>
            <a:r>
              <a:rPr lang="en-IN" sz="2000" dirty="0">
                <a:solidFill>
                  <a:srgbClr val="0000FF"/>
                </a:solidFill>
                <a:latin typeface="Consolas" panose="020B0609020204030204" pitchFamily="49" charset="0"/>
              </a:rPr>
              <a:t>.*</a:t>
            </a:r>
            <a:r>
              <a:rPr lang="en-IN" sz="2000" dirty="0">
                <a:solidFill>
                  <a:srgbClr val="666666"/>
                </a:solidFill>
                <a:latin typeface="Consolas" panose="020B0609020204030204" pitchFamily="49" charset="0"/>
              </a:rPr>
              <a:t>;</a:t>
            </a:r>
          </a:p>
          <a:p>
            <a:pPr marL="457200"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class </a:t>
            </a:r>
            <a:r>
              <a:rPr lang="en-IN" sz="2000" b="1" dirty="0">
                <a:solidFill>
                  <a:srgbClr val="0000FF"/>
                </a:solidFill>
                <a:latin typeface="Consolas" panose="020B0609020204030204" pitchFamily="49" charset="0"/>
              </a:rPr>
              <a:t>ArrayDemo1</a:t>
            </a:r>
            <a:r>
              <a:rPr lang="en-IN" sz="2000" dirty="0">
                <a:solidFill>
                  <a:srgbClr val="666666"/>
                </a:solidFill>
                <a:latin typeface="Consolas" panose="020B0609020204030204" pitchFamily="49" charset="0"/>
              </a:rPr>
              <a:t>{</a:t>
            </a:r>
          </a:p>
          <a:p>
            <a:pPr marL="457200" indent="-457200">
              <a:lnSpc>
                <a:spcPct val="100000"/>
              </a:lnSpc>
              <a:spcBef>
                <a:spcPts val="0"/>
              </a:spcBef>
              <a:buFont typeface="+mj-lt"/>
              <a:buAutoNum type="arabicPeriod"/>
            </a:pPr>
            <a:r>
              <a:rPr lang="en-US" sz="2000" dirty="0">
                <a:solidFill>
                  <a:srgbClr val="008000"/>
                </a:solidFill>
                <a:latin typeface="Consolas" panose="020B0609020204030204" pitchFamily="49" charset="0"/>
              </a:rPr>
              <a:t>public static </a:t>
            </a:r>
            <a:r>
              <a:rPr lang="en-US" sz="2000" dirty="0">
                <a:solidFill>
                  <a:srgbClr val="B00040"/>
                </a:solidFill>
                <a:latin typeface="Consolas" panose="020B0609020204030204" pitchFamily="49" charset="0"/>
              </a:rPr>
              <a:t>void </a:t>
            </a:r>
            <a:r>
              <a:rPr lang="en-US" sz="2000" dirty="0">
                <a:solidFill>
                  <a:srgbClr val="0000FF"/>
                </a:solidFill>
                <a:latin typeface="Consolas" panose="020B0609020204030204" pitchFamily="49" charset="0"/>
              </a:rPr>
              <a:t>main </a:t>
            </a:r>
            <a:r>
              <a:rPr lang="en-US" sz="2000" dirty="0">
                <a:solidFill>
                  <a:srgbClr val="666666"/>
                </a:solidFill>
                <a:latin typeface="Consolas" panose="020B0609020204030204" pitchFamily="49" charset="0"/>
              </a:rPr>
              <a:t>(String[] </a:t>
            </a:r>
            <a:r>
              <a:rPr lang="en-US" sz="2000" dirty="0" err="1">
                <a:solidFill>
                  <a:srgbClr val="666666"/>
                </a:solidFill>
                <a:latin typeface="Consolas" panose="020B0609020204030204" pitchFamily="49" charset="0"/>
              </a:rPr>
              <a:t>args</a:t>
            </a:r>
            <a:r>
              <a:rPr lang="en-US" sz="2000" dirty="0">
                <a:solidFill>
                  <a:srgbClr val="666666"/>
                </a:solidFill>
                <a:latin typeface="Consolas" panose="020B0609020204030204" pitchFamily="49" charset="0"/>
              </a:rPr>
              <a:t>){</a:t>
            </a:r>
          </a:p>
          <a:p>
            <a:pPr marL="1171575" indent="-1171575">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 n;</a:t>
            </a:r>
          </a:p>
          <a:p>
            <a:pPr marL="1171575" indent="-1171575">
              <a:lnSpc>
                <a:spcPct val="100000"/>
              </a:lnSpc>
              <a:spcBef>
                <a:spcPts val="0"/>
              </a:spcBef>
              <a:buFont typeface="+mj-lt"/>
              <a:buAutoNum type="arabicPeriod"/>
            </a:pPr>
            <a:r>
              <a:rPr lang="en-IN" sz="2000" b="1" dirty="0" err="1">
                <a:solidFill>
                  <a:srgbClr val="B00040"/>
                </a:solidFill>
                <a:latin typeface="Consolas" panose="020B0609020204030204" pitchFamily="49" charset="0"/>
              </a:rPr>
              <a:t>int</a:t>
            </a:r>
            <a:r>
              <a:rPr lang="en-IN" sz="2000" b="1" dirty="0">
                <a:solidFill>
                  <a:srgbClr val="666666"/>
                </a:solidFill>
                <a:latin typeface="Consolas" panose="020B0609020204030204" pitchFamily="49" charset="0"/>
              </a:rPr>
              <a:t>[] a=</a:t>
            </a:r>
            <a:r>
              <a:rPr lang="en-IN" sz="2000" b="1" dirty="0">
                <a:solidFill>
                  <a:srgbClr val="008000"/>
                </a:solidFill>
                <a:latin typeface="Consolas" panose="020B0609020204030204" pitchFamily="49" charset="0"/>
              </a:rPr>
              <a:t>new </a:t>
            </a:r>
            <a:r>
              <a:rPr lang="en-IN" sz="2000" b="1" dirty="0" err="1">
                <a:solidFill>
                  <a:srgbClr val="B00040"/>
                </a:solidFill>
                <a:latin typeface="Consolas" panose="020B0609020204030204" pitchFamily="49" charset="0"/>
              </a:rPr>
              <a:t>int</a:t>
            </a:r>
            <a:r>
              <a:rPr lang="en-IN" sz="2000" b="1" dirty="0">
                <a:solidFill>
                  <a:srgbClr val="666666"/>
                </a:solidFill>
                <a:latin typeface="Consolas" panose="020B0609020204030204" pitchFamily="49" charset="0"/>
              </a:rPr>
              <a:t>[5];  </a:t>
            </a:r>
          </a:p>
          <a:p>
            <a:pPr marL="1171575" indent="-1171575">
              <a:lnSpc>
                <a:spcPct val="100000"/>
              </a:lnSpc>
              <a:spcBef>
                <a:spcPts val="0"/>
              </a:spcBef>
              <a:buFont typeface="+mj-lt"/>
              <a:buAutoNum type="arabicPeriod"/>
            </a:pPr>
            <a:r>
              <a:rPr lang="en-IN" sz="2000" dirty="0">
                <a:latin typeface="Consolas" panose="020B0609020204030204" pitchFamily="49" charset="0"/>
              </a:rPr>
              <a:t>Scanner </a:t>
            </a:r>
            <a:r>
              <a:rPr lang="en-IN" sz="2000" dirty="0" err="1">
                <a:latin typeface="Consolas" panose="020B0609020204030204" pitchFamily="49" charset="0"/>
              </a:rPr>
              <a:t>sc</a:t>
            </a:r>
            <a:r>
              <a:rPr lang="en-IN" sz="2000" dirty="0">
                <a:latin typeface="Consolas" panose="020B0609020204030204" pitchFamily="49" charset="0"/>
              </a:rPr>
              <a:t> </a:t>
            </a:r>
            <a:r>
              <a:rPr lang="en-IN" sz="2000" dirty="0">
                <a:solidFill>
                  <a:srgbClr val="666666"/>
                </a:solidFill>
                <a:latin typeface="Consolas" panose="020B0609020204030204" pitchFamily="49" charset="0"/>
              </a:rPr>
              <a:t>= </a:t>
            </a:r>
            <a:r>
              <a:rPr lang="en-IN" sz="2000" dirty="0">
                <a:solidFill>
                  <a:srgbClr val="008000"/>
                </a:solidFill>
                <a:latin typeface="Consolas" panose="020B0609020204030204" pitchFamily="49" charset="0"/>
              </a:rPr>
              <a:t>new Scanner</a:t>
            </a:r>
            <a:r>
              <a:rPr lang="en-IN" sz="2000" dirty="0">
                <a:solidFill>
                  <a:srgbClr val="666666"/>
                </a:solidFill>
                <a:latin typeface="Consolas" panose="020B0609020204030204" pitchFamily="49" charset="0"/>
              </a:rPr>
              <a:t>(System.</a:t>
            </a:r>
            <a:r>
              <a:rPr lang="en-IN" sz="2000" dirty="0">
                <a:solidFill>
                  <a:srgbClr val="7D9029"/>
                </a:solidFill>
                <a:latin typeface="Consolas" panose="020B0609020204030204" pitchFamily="49" charset="0"/>
              </a:rPr>
              <a:t>in</a:t>
            </a:r>
            <a:r>
              <a:rPr lang="en-IN" sz="2000" dirty="0">
                <a:solidFill>
                  <a:srgbClr val="666666"/>
                </a:solidFill>
                <a:latin typeface="Consolas" panose="020B0609020204030204" pitchFamily="49" charset="0"/>
              </a:rPr>
              <a:t>); </a:t>
            </a:r>
          </a:p>
          <a:p>
            <a:pPr marL="1171575" indent="-1171575">
              <a:lnSpc>
                <a:spcPct val="100000"/>
              </a:lnSpc>
              <a:spcBef>
                <a:spcPts val="0"/>
              </a:spcBef>
              <a:buFont typeface="+mj-lt"/>
              <a:buAutoNum type="arabicPeriod"/>
            </a:pP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"enter Array Length:"</a:t>
            </a:r>
            <a:r>
              <a:rPr lang="en-IN" sz="2000" dirty="0">
                <a:solidFill>
                  <a:srgbClr val="666666"/>
                </a:solidFill>
                <a:latin typeface="Consolas" panose="020B0609020204030204" pitchFamily="49" charset="0"/>
              </a:rPr>
              <a:t>);</a:t>
            </a:r>
          </a:p>
          <a:p>
            <a:pPr marL="1171575" indent="-1171575">
              <a:lnSpc>
                <a:spcPct val="100000"/>
              </a:lnSpc>
              <a:spcBef>
                <a:spcPts val="0"/>
              </a:spcBef>
              <a:buFont typeface="+mj-lt"/>
              <a:buAutoNum type="arabicPeriod"/>
            </a:pPr>
            <a:r>
              <a:rPr lang="en-IN" sz="2000" dirty="0">
                <a:latin typeface="Consolas" panose="020B0609020204030204" pitchFamily="49" charset="0"/>
              </a:rPr>
              <a:t>n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  </a:t>
            </a:r>
          </a:p>
          <a:p>
            <a:pPr marL="1171575" indent="-1171575">
              <a:lnSpc>
                <a:spcPct val="100000"/>
              </a:lnSpc>
              <a:spcBef>
                <a:spcPts val="0"/>
              </a:spcBef>
              <a:buFont typeface="+mj-lt"/>
              <a:buAutoNum type="arabicPeriod"/>
            </a:pPr>
            <a:r>
              <a:rPr lang="en-IN" sz="2000" b="1" dirty="0">
                <a:solidFill>
                  <a:srgbClr val="008000"/>
                </a:solidFill>
                <a:latin typeface="Consolas" panose="020B0609020204030204" pitchFamily="49" charset="0"/>
              </a:rPr>
              <a:t>for</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=0;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&lt;n;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 {</a:t>
            </a:r>
          </a:p>
          <a:p>
            <a:pPr marL="1171575" indent="-1171575">
              <a:lnSpc>
                <a:spcPct val="100000"/>
              </a:lnSpc>
              <a:spcBef>
                <a:spcPts val="0"/>
              </a:spcBef>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System</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out</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print</a:t>
            </a:r>
            <a:r>
              <a:rPr lang="en-IN" sz="2000" b="1" dirty="0">
                <a:solidFill>
                  <a:srgbClr val="666666"/>
                </a:solidFill>
                <a:latin typeface="Consolas" panose="020B0609020204030204" pitchFamily="49" charset="0"/>
              </a:rPr>
              <a:t>(</a:t>
            </a:r>
            <a:r>
              <a:rPr lang="en-IN" sz="2000" b="1" dirty="0">
                <a:solidFill>
                  <a:srgbClr val="BA2121"/>
                </a:solidFill>
                <a:latin typeface="Consolas" panose="020B0609020204030204" pitchFamily="49" charset="0"/>
              </a:rPr>
              <a:t>"enter a["</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r>
              <a:rPr lang="en-IN" sz="2000" b="1" dirty="0">
                <a:solidFill>
                  <a:srgbClr val="BA2121"/>
                </a:solidFill>
                <a:latin typeface="Consolas" panose="020B0609020204030204" pitchFamily="49" charset="0"/>
              </a:rPr>
              <a:t>"]:"</a:t>
            </a:r>
            <a:r>
              <a:rPr lang="en-IN" sz="2000" b="1" dirty="0">
                <a:solidFill>
                  <a:srgbClr val="666666"/>
                </a:solidFill>
                <a:latin typeface="Consolas" panose="020B0609020204030204" pitchFamily="49" charset="0"/>
              </a:rPr>
              <a:t>);</a:t>
            </a:r>
          </a:p>
          <a:p>
            <a:pPr marL="1171575" indent="-1171575">
              <a:lnSpc>
                <a:spcPct val="100000"/>
              </a:lnSpc>
              <a:spcBef>
                <a:spcPts val="0"/>
              </a:spcBef>
              <a:buFont typeface="+mj-lt"/>
              <a:buAutoNum type="arabicPeriod"/>
            </a:pPr>
            <a:r>
              <a:rPr lang="en-IN" sz="2000" b="1" dirty="0">
                <a:latin typeface="Consolas" panose="020B0609020204030204" pitchFamily="49" charset="0"/>
              </a:rPr>
              <a:t>	a</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 = </a:t>
            </a:r>
            <a:r>
              <a:rPr lang="en-IN" sz="2000" b="1" dirty="0" err="1">
                <a:solidFill>
                  <a:srgbClr val="666666"/>
                </a:solidFill>
                <a:latin typeface="Consolas" panose="020B0609020204030204" pitchFamily="49" charset="0"/>
              </a:rPr>
              <a:t>sc.</a:t>
            </a:r>
            <a:r>
              <a:rPr lang="en-IN" sz="2000" b="1" dirty="0" err="1">
                <a:solidFill>
                  <a:srgbClr val="7D9029"/>
                </a:solidFill>
                <a:latin typeface="Consolas" panose="020B0609020204030204" pitchFamily="49" charset="0"/>
              </a:rPr>
              <a:t>nextInt</a:t>
            </a:r>
            <a:r>
              <a:rPr lang="en-IN" sz="2000" b="1" dirty="0">
                <a:solidFill>
                  <a:srgbClr val="666666"/>
                </a:solidFill>
                <a:latin typeface="Consolas" panose="020B0609020204030204" pitchFamily="49" charset="0"/>
              </a:rPr>
              <a:t>();</a:t>
            </a:r>
          </a:p>
          <a:p>
            <a:pPr marL="1171575" indent="-1171575">
              <a:lnSpc>
                <a:spcPct val="100000"/>
              </a:lnSpc>
              <a:spcBef>
                <a:spcPts val="0"/>
              </a:spcBef>
              <a:buFont typeface="+mj-lt"/>
              <a:buAutoNum type="arabicPeriod"/>
            </a:pPr>
            <a:r>
              <a:rPr lang="en-IN" sz="2000" b="1" dirty="0">
                <a:solidFill>
                  <a:srgbClr val="666666"/>
                </a:solidFill>
                <a:latin typeface="Consolas" panose="020B0609020204030204" pitchFamily="49" charset="0"/>
              </a:rPr>
              <a:t>}  </a:t>
            </a:r>
          </a:p>
          <a:p>
            <a:pPr marL="1171575" indent="-1171575">
              <a:lnSpc>
                <a:spcPct val="100000"/>
              </a:lnSpc>
              <a:spcBef>
                <a:spcPts val="0"/>
              </a:spcBef>
              <a:buFont typeface="+mj-lt"/>
              <a:buAutoNum type="arabicPeriod"/>
            </a:pPr>
            <a:r>
              <a:rPr lang="en-IN" sz="2000" b="1" dirty="0">
                <a:solidFill>
                  <a:srgbClr val="008000"/>
                </a:solidFill>
                <a:latin typeface="Consolas" panose="020B0609020204030204" pitchFamily="49" charset="0"/>
              </a:rPr>
              <a:t>for</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=0;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&lt;n;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  </a:t>
            </a:r>
          </a:p>
          <a:p>
            <a:pPr marL="1171575" indent="-1171575">
              <a:lnSpc>
                <a:spcPct val="100000"/>
              </a:lnSpc>
              <a:spcBef>
                <a:spcPts val="0"/>
              </a:spcBef>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System</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out</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println</a:t>
            </a:r>
            <a:r>
              <a:rPr lang="en-IN" sz="2000" b="1" dirty="0">
                <a:solidFill>
                  <a:srgbClr val="666666"/>
                </a:solidFill>
                <a:latin typeface="Consolas" panose="020B0609020204030204" pitchFamily="49" charset="0"/>
              </a:rPr>
              <a:t>(a[</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p>
          <a:p>
            <a:pPr marL="457200"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   }</a:t>
            </a:r>
          </a:p>
          <a:p>
            <a:pPr marL="457200"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a:t>
            </a:r>
          </a:p>
        </p:txBody>
      </p:sp>
      <p:sp>
        <p:nvSpPr>
          <p:cNvPr id="4" name="Rectangle 3"/>
          <p:cNvSpPr/>
          <p:nvPr/>
        </p:nvSpPr>
        <p:spPr>
          <a:xfrm>
            <a:off x="9434515" y="2928920"/>
            <a:ext cx="2495550" cy="3416320"/>
          </a:xfrm>
          <a:prstGeom prst="rect">
            <a:avLst/>
          </a:prstGeom>
          <a:solidFill>
            <a:schemeClr val="tx1"/>
          </a:solidFill>
        </p:spPr>
        <p:txBody>
          <a:bodyPr wrap="square">
            <a:spAutoFit/>
          </a:bodyPr>
          <a:lstStyle/>
          <a:p>
            <a:r>
              <a:rPr lang="en-IN" dirty="0">
                <a:solidFill>
                  <a:schemeClr val="bg1"/>
                </a:solidFill>
                <a:latin typeface="Consolas" panose="020B0609020204030204" pitchFamily="49" charset="0"/>
              </a:rPr>
              <a:t>enter Array Length:5</a:t>
            </a:r>
          </a:p>
          <a:p>
            <a:r>
              <a:rPr lang="en-IN" dirty="0">
                <a:solidFill>
                  <a:schemeClr val="bg1"/>
                </a:solidFill>
                <a:latin typeface="Consolas" panose="020B0609020204030204" pitchFamily="49" charset="0"/>
              </a:rPr>
              <a:t>enter a[0]:1</a:t>
            </a:r>
          </a:p>
          <a:p>
            <a:r>
              <a:rPr lang="en-IN" dirty="0">
                <a:solidFill>
                  <a:schemeClr val="bg1"/>
                </a:solidFill>
                <a:latin typeface="Consolas" panose="020B0609020204030204" pitchFamily="49" charset="0"/>
              </a:rPr>
              <a:t>enter a[1]:2</a:t>
            </a:r>
          </a:p>
          <a:p>
            <a:r>
              <a:rPr lang="en-IN" dirty="0">
                <a:solidFill>
                  <a:schemeClr val="bg1"/>
                </a:solidFill>
                <a:latin typeface="Consolas" panose="020B0609020204030204" pitchFamily="49" charset="0"/>
              </a:rPr>
              <a:t>enter a[2]:4</a:t>
            </a:r>
          </a:p>
          <a:p>
            <a:r>
              <a:rPr lang="en-IN" dirty="0">
                <a:solidFill>
                  <a:schemeClr val="bg1"/>
                </a:solidFill>
                <a:latin typeface="Consolas" panose="020B0609020204030204" pitchFamily="49" charset="0"/>
              </a:rPr>
              <a:t>enter a[3]:5</a:t>
            </a:r>
          </a:p>
          <a:p>
            <a:r>
              <a:rPr lang="en-IN" dirty="0">
                <a:solidFill>
                  <a:schemeClr val="bg1"/>
                </a:solidFill>
                <a:latin typeface="Consolas" panose="020B0609020204030204" pitchFamily="49" charset="0"/>
              </a:rPr>
              <a:t>enter a[4]:6</a:t>
            </a:r>
          </a:p>
          <a:p>
            <a:r>
              <a:rPr lang="en-IN" dirty="0">
                <a:solidFill>
                  <a:schemeClr val="bg1"/>
                </a:solidFill>
                <a:latin typeface="Consolas" panose="020B0609020204030204" pitchFamily="49" charset="0"/>
              </a:rPr>
              <a:t>1</a:t>
            </a:r>
          </a:p>
          <a:p>
            <a:r>
              <a:rPr lang="en-IN" dirty="0">
                <a:solidFill>
                  <a:schemeClr val="bg1"/>
                </a:solidFill>
                <a:latin typeface="Consolas" panose="020B0609020204030204" pitchFamily="49" charset="0"/>
              </a:rPr>
              <a:t>2</a:t>
            </a:r>
          </a:p>
          <a:p>
            <a:r>
              <a:rPr lang="en-IN" dirty="0">
                <a:solidFill>
                  <a:schemeClr val="bg1"/>
                </a:solidFill>
                <a:latin typeface="Consolas" panose="020B0609020204030204" pitchFamily="49" charset="0"/>
              </a:rPr>
              <a:t>4</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6</a:t>
            </a:r>
          </a:p>
        </p:txBody>
      </p:sp>
      <p:sp>
        <p:nvSpPr>
          <p:cNvPr id="5" name="Rectangle: Top Corners Rounded 7">
            <a:extLst>
              <a:ext uri="{FF2B5EF4-FFF2-40B4-BE49-F238E27FC236}">
                <a16:creationId xmlns:a16="http://schemas.microsoft.com/office/drawing/2014/main" id="{44F07624-C23C-4B43-A144-CB0878CB992A}"/>
              </a:ext>
            </a:extLst>
          </p:cNvPr>
          <p:cNvSpPr/>
          <p:nvPr/>
        </p:nvSpPr>
        <p:spPr>
          <a:xfrm>
            <a:off x="9434515" y="2599736"/>
            <a:ext cx="12954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Tree>
    <p:extLst>
      <p:ext uri="{BB962C8B-B14F-4D97-AF65-F5344CB8AC3E}">
        <p14:creationId xmlns:p14="http://schemas.microsoft.com/office/powerpoint/2010/main" val="6753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WAP to print elements of an array in reverse order</a:t>
            </a:r>
            <a:endParaRPr lang="en-IN" dirty="0"/>
          </a:p>
        </p:txBody>
      </p:sp>
      <p:sp>
        <p:nvSpPr>
          <p:cNvPr id="7" name="Content Placeholder 2"/>
          <p:cNvSpPr>
            <a:spLocks noGrp="1"/>
          </p:cNvSpPr>
          <p:nvPr>
            <p:ph idx="1"/>
          </p:nvPr>
        </p:nvSpPr>
        <p:spPr>
          <a:xfrm>
            <a:off x="131180" y="863444"/>
            <a:ext cx="11929641" cy="5590565"/>
          </a:xfrm>
        </p:spPr>
        <p:txBody>
          <a:bodyPr/>
          <a:lstStyle/>
          <a:p>
            <a:pPr marL="457200" indent="-457200">
              <a:spcBef>
                <a:spcPts val="0"/>
              </a:spcBef>
              <a:buFont typeface="+mj-lt"/>
              <a:buAutoNum type="arabicPeriod"/>
            </a:pPr>
            <a:r>
              <a:rPr lang="en-IN" sz="2000" dirty="0">
                <a:solidFill>
                  <a:srgbClr val="008000"/>
                </a:solidFill>
                <a:latin typeface="Consolas" panose="020B0609020204030204" pitchFamily="49" charset="0"/>
              </a:rPr>
              <a:t>import </a:t>
            </a:r>
            <a:r>
              <a:rPr lang="en-IN" sz="2000" dirty="0" err="1">
                <a:solidFill>
                  <a:srgbClr val="0000FF"/>
                </a:solidFill>
                <a:latin typeface="Consolas" panose="020B0609020204030204" pitchFamily="49" charset="0"/>
              </a:rPr>
              <a:t>java.util</a:t>
            </a:r>
            <a:r>
              <a:rPr lang="en-IN" sz="2000" dirty="0">
                <a:solidFill>
                  <a:srgbClr val="0000FF"/>
                </a:solidFill>
                <a:latin typeface="Consolas" panose="020B0609020204030204" pitchFamily="49" charset="0"/>
              </a:rPr>
              <a:t>.*</a:t>
            </a:r>
            <a:r>
              <a:rPr lang="en-IN" sz="2000" dirty="0">
                <a:solidFill>
                  <a:srgbClr val="666666"/>
                </a:solidFill>
                <a:latin typeface="Consolas" panose="020B0609020204030204" pitchFamily="49" charset="0"/>
              </a:rPr>
              <a:t>;</a:t>
            </a:r>
          </a:p>
          <a:p>
            <a:pPr marL="457200" indent="-457200">
              <a:spcBef>
                <a:spcPts val="0"/>
              </a:spcBef>
              <a:buFont typeface="+mj-lt"/>
              <a:buAutoNum type="arabicPeriod"/>
            </a:pPr>
            <a:r>
              <a:rPr lang="en-IN" sz="2000" dirty="0">
                <a:solidFill>
                  <a:srgbClr val="008000"/>
                </a:solidFill>
                <a:latin typeface="Consolas" panose="020B0609020204030204" pitchFamily="49" charset="0"/>
              </a:rPr>
              <a:t>public class </a:t>
            </a:r>
            <a:r>
              <a:rPr lang="en-IN" sz="2000" b="1" dirty="0" err="1">
                <a:solidFill>
                  <a:srgbClr val="0000FF"/>
                </a:solidFill>
                <a:latin typeface="Consolas" panose="020B0609020204030204" pitchFamily="49" charset="0"/>
              </a:rPr>
              <a:t>RevArray</a:t>
            </a:r>
            <a:r>
              <a:rPr lang="en-IN" sz="2000" dirty="0">
                <a:solidFill>
                  <a:srgbClr val="666666"/>
                </a:solidFill>
                <a:latin typeface="Consolas" panose="020B0609020204030204" pitchFamily="49" charset="0"/>
              </a:rPr>
              <a:t>{</a:t>
            </a:r>
          </a:p>
          <a:p>
            <a:pPr marL="457200" indent="-457200">
              <a:spcBef>
                <a:spcPts val="0"/>
              </a:spcBef>
              <a:buFont typeface="+mj-lt"/>
              <a:buAutoNum type="arabicPeriod"/>
            </a:pPr>
            <a:r>
              <a:rPr lang="en-US" sz="2000" dirty="0">
                <a:solidFill>
                  <a:srgbClr val="008000"/>
                </a:solidFill>
                <a:latin typeface="Consolas" panose="020B0609020204030204" pitchFamily="49" charset="0"/>
              </a:rPr>
              <a:t>public static </a:t>
            </a:r>
            <a:r>
              <a:rPr lang="en-US" sz="2000" dirty="0">
                <a:solidFill>
                  <a:srgbClr val="B00040"/>
                </a:solidFill>
                <a:latin typeface="Consolas" panose="020B0609020204030204" pitchFamily="49" charset="0"/>
              </a:rPr>
              <a:t>void  </a:t>
            </a:r>
            <a:r>
              <a:rPr lang="en-US" sz="2000" dirty="0">
                <a:solidFill>
                  <a:srgbClr val="0000FF"/>
                </a:solidFill>
                <a:latin typeface="Consolas" panose="020B0609020204030204" pitchFamily="49" charset="0"/>
              </a:rPr>
              <a:t>main</a:t>
            </a:r>
            <a:r>
              <a:rPr lang="en-US" sz="2000" dirty="0">
                <a:solidFill>
                  <a:srgbClr val="666666"/>
                </a:solidFill>
                <a:latin typeface="Consolas" panose="020B0609020204030204" pitchFamily="49" charset="0"/>
              </a:rPr>
              <a:t>(String[] </a:t>
            </a:r>
            <a:r>
              <a:rPr lang="en-US" sz="2000" dirty="0" err="1">
                <a:solidFill>
                  <a:srgbClr val="666666"/>
                </a:solidFill>
                <a:latin typeface="Consolas" panose="020B0609020204030204" pitchFamily="49" charset="0"/>
              </a:rPr>
              <a:t>args</a:t>
            </a:r>
            <a:r>
              <a:rPr lang="en-US" sz="2000" dirty="0">
                <a:solidFill>
                  <a:srgbClr val="666666"/>
                </a:solidFill>
                <a:latin typeface="Consolas" panose="020B0609020204030204" pitchFamily="49" charset="0"/>
              </a:rPr>
              <a:t>) {</a:t>
            </a:r>
          </a:p>
          <a:p>
            <a:pPr marL="457200" indent="-457200">
              <a:spcBef>
                <a:spcPts val="0"/>
              </a:spcBef>
              <a:buFont typeface="+mj-lt"/>
              <a:buAutoNum type="arabicPeriod"/>
            </a:pPr>
            <a:r>
              <a:rPr lang="en-IN" sz="2000" dirty="0">
                <a:latin typeface="Consolas" panose="020B0609020204030204" pitchFamily="49" charset="0"/>
              </a:rPr>
              <a:t>  </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 n;</a:t>
            </a:r>
          </a:p>
          <a:p>
            <a:pPr marL="457200" indent="-457200">
              <a:spcBef>
                <a:spcPts val="0"/>
              </a:spcBef>
              <a:buFont typeface="+mj-lt"/>
              <a:buAutoNum type="arabicPeriod"/>
            </a:pPr>
            <a:r>
              <a:rPr lang="en-IN" sz="2000" dirty="0">
                <a:latin typeface="Consolas" panose="020B0609020204030204" pitchFamily="49" charset="0"/>
              </a:rPr>
              <a:t>  </a:t>
            </a:r>
            <a:r>
              <a:rPr lang="en-IN" sz="2000" b="1" dirty="0" err="1">
                <a:solidFill>
                  <a:srgbClr val="B00040"/>
                </a:solidFill>
                <a:latin typeface="Consolas" panose="020B0609020204030204" pitchFamily="49" charset="0"/>
              </a:rPr>
              <a:t>int</a:t>
            </a:r>
            <a:r>
              <a:rPr lang="en-IN" sz="2000" b="1" dirty="0">
                <a:solidFill>
                  <a:srgbClr val="666666"/>
                </a:solidFill>
                <a:latin typeface="Consolas" panose="020B0609020204030204" pitchFamily="49" charset="0"/>
              </a:rPr>
              <a:t>[] a;</a:t>
            </a:r>
          </a:p>
          <a:p>
            <a:pPr marL="457200" indent="-457200">
              <a:spcBef>
                <a:spcPts val="0"/>
              </a:spcBef>
              <a:buFont typeface="+mj-lt"/>
              <a:buAutoNum type="arabicPeriod"/>
            </a:pPr>
            <a:r>
              <a:rPr lang="en-IN" sz="2000" dirty="0">
                <a:latin typeface="Consolas" panose="020B0609020204030204" pitchFamily="49" charset="0"/>
              </a:rPr>
              <a:t>  Scanner </a:t>
            </a:r>
            <a:r>
              <a:rPr lang="en-IN" sz="2000" dirty="0" err="1">
                <a:latin typeface="Consolas" panose="020B0609020204030204" pitchFamily="49" charset="0"/>
              </a:rPr>
              <a:t>sc</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new Scanner</a:t>
            </a:r>
            <a:r>
              <a:rPr lang="en-IN" sz="2000" dirty="0">
                <a:solidFill>
                  <a:srgbClr val="666666"/>
                </a:solidFill>
                <a:latin typeface="Consolas" panose="020B0609020204030204" pitchFamily="49" charset="0"/>
              </a:rPr>
              <a:t>(System.</a:t>
            </a:r>
            <a:r>
              <a:rPr lang="en-IN" sz="2000" dirty="0">
                <a:solidFill>
                  <a:srgbClr val="7D9029"/>
                </a:solidFill>
                <a:latin typeface="Consolas" panose="020B0609020204030204" pitchFamily="49" charset="0"/>
              </a:rPr>
              <a:t>in</a:t>
            </a:r>
            <a:r>
              <a:rPr lang="en-IN" sz="2000" dirty="0">
                <a:solidFill>
                  <a:srgbClr val="666666"/>
                </a:solidFill>
                <a:latin typeface="Consolas" panose="020B0609020204030204" pitchFamily="49" charset="0"/>
              </a:rPr>
              <a:t>);    </a:t>
            </a:r>
          </a:p>
          <a:p>
            <a:pPr marL="457200" indent="-457200">
              <a:spcBef>
                <a:spcPts val="0"/>
              </a:spcBef>
              <a:buFont typeface="+mj-lt"/>
              <a:buAutoNum type="arabicPeriod"/>
            </a:pPr>
            <a:r>
              <a:rPr lang="en-US" sz="2000" dirty="0">
                <a:latin typeface="Consolas" panose="020B0609020204030204" pitchFamily="49" charset="0"/>
              </a:rPr>
              <a:t>  </a:t>
            </a:r>
            <a:r>
              <a:rPr lang="en-US" sz="2000" dirty="0" err="1">
                <a:latin typeface="Consolas" panose="020B0609020204030204" pitchFamily="49" charset="0"/>
              </a:rPr>
              <a:t>System</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out</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print</a:t>
            </a:r>
            <a:r>
              <a:rPr lang="en-US" sz="2000" dirty="0">
                <a:solidFill>
                  <a:srgbClr val="666666"/>
                </a:solidFill>
                <a:latin typeface="Consolas" panose="020B0609020204030204" pitchFamily="49" charset="0"/>
              </a:rPr>
              <a:t>(</a:t>
            </a:r>
            <a:r>
              <a:rPr lang="en-US" sz="2000" dirty="0">
                <a:solidFill>
                  <a:srgbClr val="BA2121"/>
                </a:solidFill>
                <a:latin typeface="Consolas" panose="020B0609020204030204" pitchFamily="49" charset="0"/>
              </a:rPr>
              <a:t>"Enter Size of an Array:"</a:t>
            </a:r>
            <a:r>
              <a:rPr lang="en-US" sz="2000" dirty="0">
                <a:solidFill>
                  <a:srgbClr val="666666"/>
                </a:solidFill>
                <a:latin typeface="Consolas" panose="020B0609020204030204" pitchFamily="49" charset="0"/>
              </a:rPr>
              <a:t>);    </a:t>
            </a:r>
          </a:p>
          <a:p>
            <a:pPr marL="457200" indent="-457200">
              <a:spcBef>
                <a:spcPts val="0"/>
              </a:spcBef>
              <a:buFont typeface="+mj-lt"/>
              <a:buAutoNum type="arabicPeriod"/>
            </a:pPr>
            <a:r>
              <a:rPr lang="en-IN" sz="2000" dirty="0">
                <a:latin typeface="Consolas" panose="020B0609020204030204" pitchFamily="49" charset="0"/>
              </a:rPr>
              <a:t>  n</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457200" indent="-457200">
              <a:spcBef>
                <a:spcPts val="0"/>
              </a:spcBef>
              <a:buFont typeface="+mj-lt"/>
              <a:buAutoNum type="arabicPeriod"/>
            </a:pPr>
            <a:r>
              <a:rPr lang="en-US" sz="2000" dirty="0">
                <a:solidFill>
                  <a:srgbClr val="666666"/>
                </a:solidFill>
                <a:latin typeface="Consolas" panose="020B0609020204030204" pitchFamily="49" charset="0"/>
              </a:rPr>
              <a:t>  </a:t>
            </a:r>
            <a:r>
              <a:rPr lang="en-IN" sz="2000" b="1" dirty="0">
                <a:solidFill>
                  <a:srgbClr val="666666"/>
                </a:solidFill>
                <a:latin typeface="Consolas" panose="020B0609020204030204" pitchFamily="49" charset="0"/>
              </a:rPr>
              <a:t>a=</a:t>
            </a:r>
            <a:r>
              <a:rPr lang="en-IN" sz="2000" b="1" dirty="0">
                <a:solidFill>
                  <a:srgbClr val="008000"/>
                </a:solidFill>
                <a:latin typeface="Consolas" panose="020B0609020204030204" pitchFamily="49" charset="0"/>
              </a:rPr>
              <a:t>new </a:t>
            </a:r>
            <a:r>
              <a:rPr lang="en-IN" sz="2000" b="1" dirty="0" err="1">
                <a:solidFill>
                  <a:srgbClr val="B00040"/>
                </a:solidFill>
                <a:latin typeface="Consolas" panose="020B0609020204030204" pitchFamily="49" charset="0"/>
              </a:rPr>
              <a:t>int</a:t>
            </a:r>
            <a:r>
              <a:rPr lang="en-IN" sz="2000" b="1" dirty="0">
                <a:solidFill>
                  <a:srgbClr val="666666"/>
                </a:solidFill>
                <a:latin typeface="Consolas" panose="020B0609020204030204" pitchFamily="49" charset="0"/>
              </a:rPr>
              <a:t>[n];</a:t>
            </a:r>
          </a:p>
          <a:p>
            <a:pPr marL="457200" indent="-457200">
              <a:spcBef>
                <a:spcPts val="0"/>
              </a:spcBef>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for</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=0;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&lt;n;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p>
          <a:p>
            <a:pPr marL="457200" indent="-457200">
              <a:spcBef>
                <a:spcPts val="0"/>
              </a:spcBef>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System</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out</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print</a:t>
            </a:r>
            <a:r>
              <a:rPr lang="en-IN" sz="2000" b="1" dirty="0">
                <a:solidFill>
                  <a:srgbClr val="666666"/>
                </a:solidFill>
                <a:latin typeface="Consolas" panose="020B0609020204030204" pitchFamily="49" charset="0"/>
              </a:rPr>
              <a:t>(</a:t>
            </a:r>
            <a:r>
              <a:rPr lang="en-IN" sz="2000" b="1" dirty="0">
                <a:solidFill>
                  <a:srgbClr val="BA2121"/>
                </a:solidFill>
                <a:latin typeface="Consolas" panose="020B0609020204030204" pitchFamily="49" charset="0"/>
              </a:rPr>
              <a:t>"</a:t>
            </a:r>
            <a:r>
              <a:rPr lang="en-IN" sz="2000" b="1" dirty="0">
                <a:solidFill>
                  <a:srgbClr val="008000"/>
                </a:solidFill>
                <a:latin typeface="Consolas" panose="020B0609020204030204" pitchFamily="49" charset="0"/>
              </a:rPr>
              <a:t>enter</a:t>
            </a:r>
            <a:r>
              <a:rPr lang="en-IN" sz="2000" b="1" dirty="0">
                <a:solidFill>
                  <a:srgbClr val="BA2121"/>
                </a:solidFill>
                <a:latin typeface="Consolas" panose="020B0609020204030204" pitchFamily="49" charset="0"/>
              </a:rPr>
              <a:t> a["</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r>
              <a:rPr lang="en-IN" sz="2000" b="1" dirty="0">
                <a:solidFill>
                  <a:srgbClr val="BA2121"/>
                </a:solidFill>
                <a:latin typeface="Consolas" panose="020B0609020204030204" pitchFamily="49" charset="0"/>
              </a:rPr>
              <a:t>"]:"</a:t>
            </a:r>
            <a:r>
              <a:rPr lang="en-IN" sz="2000" b="1" dirty="0">
                <a:solidFill>
                  <a:srgbClr val="666666"/>
                </a:solidFill>
                <a:latin typeface="Consolas" panose="020B0609020204030204" pitchFamily="49" charset="0"/>
              </a:rPr>
              <a:t>);</a:t>
            </a:r>
          </a:p>
          <a:p>
            <a:pPr marL="457200" indent="-457200">
              <a:spcBef>
                <a:spcPts val="0"/>
              </a:spcBef>
              <a:buFont typeface="+mj-lt"/>
              <a:buAutoNum type="arabicPeriod"/>
            </a:pPr>
            <a:r>
              <a:rPr lang="en-IN" sz="2000" b="1" dirty="0">
                <a:latin typeface="Consolas" panose="020B0609020204030204" pitchFamily="49" charset="0"/>
              </a:rPr>
              <a:t>      a</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sc.</a:t>
            </a:r>
            <a:r>
              <a:rPr lang="en-IN" sz="2000" b="1" dirty="0" err="1">
                <a:solidFill>
                  <a:srgbClr val="7D9029"/>
                </a:solidFill>
                <a:latin typeface="Consolas" panose="020B0609020204030204" pitchFamily="49" charset="0"/>
              </a:rPr>
              <a:t>nextInt</a:t>
            </a:r>
            <a:r>
              <a:rPr lang="en-IN" sz="2000" b="1" dirty="0">
                <a:solidFill>
                  <a:srgbClr val="666666"/>
                </a:solidFill>
                <a:latin typeface="Consolas" panose="020B0609020204030204" pitchFamily="49" charset="0"/>
              </a:rPr>
              <a:t>();</a:t>
            </a:r>
          </a:p>
          <a:p>
            <a:pPr marL="457200" indent="-457200">
              <a:spcBef>
                <a:spcPts val="0"/>
              </a:spcBef>
              <a:buFont typeface="+mj-lt"/>
              <a:buAutoNum type="arabicPeriod"/>
            </a:pPr>
            <a:r>
              <a:rPr lang="en-IN" sz="2000" b="1" dirty="0">
                <a:latin typeface="Consolas" panose="020B0609020204030204" pitchFamily="49" charset="0"/>
              </a:rPr>
              <a:t>  </a:t>
            </a:r>
            <a:r>
              <a:rPr lang="en-IN" sz="2000" b="1" dirty="0">
                <a:solidFill>
                  <a:srgbClr val="666666"/>
                </a:solidFill>
                <a:latin typeface="Consolas" panose="020B0609020204030204" pitchFamily="49" charset="0"/>
              </a:rPr>
              <a:t>}</a:t>
            </a:r>
          </a:p>
          <a:p>
            <a:pPr marL="457200" indent="-457200">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"Reverse Array"</a:t>
            </a:r>
            <a:r>
              <a:rPr lang="en-IN" sz="2000" dirty="0">
                <a:solidFill>
                  <a:srgbClr val="666666"/>
                </a:solidFill>
                <a:latin typeface="Consolas" panose="020B0609020204030204" pitchFamily="49" charset="0"/>
              </a:rPr>
              <a:t>);</a:t>
            </a:r>
          </a:p>
          <a:p>
            <a:pPr marL="457200" indent="-457200">
              <a:spcBef>
                <a:spcPts val="0"/>
              </a:spcBef>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for</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=n-1;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&gt;=0;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 </a:t>
            </a:r>
          </a:p>
          <a:p>
            <a:pPr marL="457200" indent="-457200">
              <a:spcBef>
                <a:spcPts val="0"/>
              </a:spcBef>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System</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out</a:t>
            </a:r>
            <a:r>
              <a:rPr lang="en-IN" sz="2000" b="1" dirty="0" err="1">
                <a:solidFill>
                  <a:srgbClr val="666666"/>
                </a:solidFill>
                <a:latin typeface="Consolas" panose="020B0609020204030204" pitchFamily="49" charset="0"/>
              </a:rPr>
              <a:t>.</a:t>
            </a:r>
            <a:r>
              <a:rPr lang="en-IN" sz="2000" b="1" dirty="0" err="1">
                <a:solidFill>
                  <a:srgbClr val="7D9029"/>
                </a:solidFill>
                <a:latin typeface="Consolas" panose="020B0609020204030204" pitchFamily="49" charset="0"/>
              </a:rPr>
              <a:t>println</a:t>
            </a:r>
            <a:r>
              <a:rPr lang="en-IN" sz="2000" b="1" dirty="0">
                <a:solidFill>
                  <a:srgbClr val="666666"/>
                </a:solidFill>
                <a:latin typeface="Consolas" panose="020B0609020204030204" pitchFamily="49" charset="0"/>
              </a:rPr>
              <a:t>(a[</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 </a:t>
            </a:r>
            <a:r>
              <a:rPr lang="en-IN" sz="2000" dirty="0">
                <a:solidFill>
                  <a:srgbClr val="666666"/>
                </a:solidFill>
                <a:latin typeface="Consolas" panose="020B0609020204030204" pitchFamily="49" charset="0"/>
              </a:rPr>
              <a:t> </a:t>
            </a:r>
          </a:p>
          <a:p>
            <a:pPr marL="457200" indent="-457200">
              <a:spcBef>
                <a:spcPts val="0"/>
              </a:spcBef>
              <a:buFont typeface="+mj-lt"/>
              <a:buAutoNum type="arabicPeriod"/>
            </a:pPr>
            <a:r>
              <a:rPr lang="en-IN" sz="2000" dirty="0">
                <a:solidFill>
                  <a:srgbClr val="666666"/>
                </a:solidFill>
                <a:latin typeface="Consolas" panose="020B0609020204030204" pitchFamily="49" charset="0"/>
              </a:rPr>
              <a:t> }</a:t>
            </a:r>
          </a:p>
          <a:p>
            <a:pPr marL="457200" indent="-457200">
              <a:spcBef>
                <a:spcPts val="0"/>
              </a:spcBef>
              <a:buFont typeface="+mj-lt"/>
              <a:buAutoNum type="arabicPeriod"/>
            </a:pPr>
            <a:r>
              <a:rPr lang="en-IN" sz="2000" dirty="0">
                <a:solidFill>
                  <a:srgbClr val="666666"/>
                </a:solidFill>
                <a:latin typeface="Consolas" panose="020B0609020204030204" pitchFamily="49" charset="0"/>
              </a:rPr>
              <a:t>}</a:t>
            </a:r>
          </a:p>
          <a:p>
            <a:pPr marL="457200" indent="-457200">
              <a:lnSpc>
                <a:spcPct val="100000"/>
              </a:lnSpc>
              <a:spcBef>
                <a:spcPts val="0"/>
              </a:spcBef>
              <a:buFont typeface="+mj-lt"/>
              <a:buAutoNum type="arabicPeriod"/>
            </a:pPr>
            <a:endParaRPr lang="en-IN" sz="2000" dirty="0">
              <a:solidFill>
                <a:srgbClr val="666666"/>
              </a:solidFill>
              <a:latin typeface="Consolas" panose="020B0609020204030204" pitchFamily="49" charset="0"/>
            </a:endParaRPr>
          </a:p>
        </p:txBody>
      </p:sp>
      <p:sp>
        <p:nvSpPr>
          <p:cNvPr id="8" name="Rectangle 7"/>
          <p:cNvSpPr/>
          <p:nvPr/>
        </p:nvSpPr>
        <p:spPr>
          <a:xfrm>
            <a:off x="9434515" y="2928920"/>
            <a:ext cx="2495550" cy="3693319"/>
          </a:xfrm>
          <a:prstGeom prst="rect">
            <a:avLst/>
          </a:prstGeom>
          <a:solidFill>
            <a:schemeClr val="tx1"/>
          </a:solidFill>
        </p:spPr>
        <p:txBody>
          <a:bodyPr wrap="square">
            <a:spAutoFit/>
          </a:bodyPr>
          <a:lstStyle/>
          <a:p>
            <a:r>
              <a:rPr lang="en-IN" dirty="0">
                <a:solidFill>
                  <a:schemeClr val="bg1"/>
                </a:solidFill>
                <a:latin typeface="Consolas" panose="020B0609020204030204" pitchFamily="49" charset="0"/>
              </a:rPr>
              <a:t>Enter Size of an Array:5</a:t>
            </a:r>
          </a:p>
          <a:p>
            <a:r>
              <a:rPr lang="en-IN" dirty="0">
                <a:solidFill>
                  <a:schemeClr val="bg1"/>
                </a:solidFill>
                <a:latin typeface="Consolas" panose="020B0609020204030204" pitchFamily="49" charset="0"/>
              </a:rPr>
              <a:t>enter a[0]:1</a:t>
            </a:r>
          </a:p>
          <a:p>
            <a:r>
              <a:rPr lang="en-IN" dirty="0">
                <a:solidFill>
                  <a:schemeClr val="bg1"/>
                </a:solidFill>
                <a:latin typeface="Consolas" panose="020B0609020204030204" pitchFamily="49" charset="0"/>
              </a:rPr>
              <a:t>enter a[1]:2</a:t>
            </a:r>
          </a:p>
          <a:p>
            <a:r>
              <a:rPr lang="en-IN" dirty="0">
                <a:solidFill>
                  <a:schemeClr val="bg1"/>
                </a:solidFill>
                <a:latin typeface="Consolas" panose="020B0609020204030204" pitchFamily="49" charset="0"/>
              </a:rPr>
              <a:t>enter a[2]:3</a:t>
            </a:r>
          </a:p>
          <a:p>
            <a:r>
              <a:rPr lang="en-IN" dirty="0">
                <a:solidFill>
                  <a:schemeClr val="bg1"/>
                </a:solidFill>
                <a:latin typeface="Consolas" panose="020B0609020204030204" pitchFamily="49" charset="0"/>
              </a:rPr>
              <a:t>enter a[3]:4</a:t>
            </a:r>
          </a:p>
          <a:p>
            <a:r>
              <a:rPr lang="en-IN" dirty="0">
                <a:solidFill>
                  <a:schemeClr val="bg1"/>
                </a:solidFill>
                <a:latin typeface="Consolas" panose="020B0609020204030204" pitchFamily="49" charset="0"/>
              </a:rPr>
              <a:t>enter a[4]:5</a:t>
            </a:r>
          </a:p>
          <a:p>
            <a:r>
              <a:rPr lang="en-IN" dirty="0">
                <a:solidFill>
                  <a:schemeClr val="bg1"/>
                </a:solidFill>
                <a:latin typeface="Consolas" panose="020B0609020204030204" pitchFamily="49" charset="0"/>
              </a:rPr>
              <a:t>Reverse Array</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4</a:t>
            </a:r>
          </a:p>
          <a:p>
            <a:r>
              <a:rPr lang="en-IN" dirty="0">
                <a:solidFill>
                  <a:schemeClr val="bg1"/>
                </a:solidFill>
                <a:latin typeface="Consolas" panose="020B0609020204030204" pitchFamily="49" charset="0"/>
              </a:rPr>
              <a:t>3</a:t>
            </a:r>
          </a:p>
          <a:p>
            <a:r>
              <a:rPr lang="en-IN" dirty="0">
                <a:solidFill>
                  <a:schemeClr val="bg1"/>
                </a:solidFill>
                <a:latin typeface="Consolas" panose="020B0609020204030204" pitchFamily="49" charset="0"/>
              </a:rPr>
              <a:t>2</a:t>
            </a:r>
          </a:p>
          <a:p>
            <a:r>
              <a:rPr lang="en-IN" dirty="0">
                <a:solidFill>
                  <a:schemeClr val="bg1"/>
                </a:solidFill>
                <a:latin typeface="Consolas" panose="020B0609020204030204" pitchFamily="49" charset="0"/>
              </a:rPr>
              <a:t>1</a:t>
            </a:r>
          </a:p>
        </p:txBody>
      </p:sp>
      <p:sp>
        <p:nvSpPr>
          <p:cNvPr id="9" name="Rectangle: Top Corners Rounded 7">
            <a:extLst>
              <a:ext uri="{FF2B5EF4-FFF2-40B4-BE49-F238E27FC236}">
                <a16:creationId xmlns:a16="http://schemas.microsoft.com/office/drawing/2014/main" id="{44F07624-C23C-4B43-A144-CB0878CB992A}"/>
              </a:ext>
            </a:extLst>
          </p:cNvPr>
          <p:cNvSpPr/>
          <p:nvPr/>
        </p:nvSpPr>
        <p:spPr>
          <a:xfrm>
            <a:off x="9434515" y="2599736"/>
            <a:ext cx="12954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Tree>
    <p:extLst>
      <p:ext uri="{BB962C8B-B14F-4D97-AF65-F5344CB8AC3E}">
        <p14:creationId xmlns:p14="http://schemas.microsoft.com/office/powerpoint/2010/main" val="185220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6" end="1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WAP to count positive number, negative number and zero from an array of n size</a:t>
            </a:r>
            <a:endParaRPr lang="en-IN" sz="2800" dirty="0"/>
          </a:p>
        </p:txBody>
      </p:sp>
      <p:sp>
        <p:nvSpPr>
          <p:cNvPr id="4" name="Content Placeholder 2"/>
          <p:cNvSpPr>
            <a:spLocks noGrp="1"/>
          </p:cNvSpPr>
          <p:nvPr>
            <p:ph idx="1"/>
          </p:nvPr>
        </p:nvSpPr>
        <p:spPr/>
        <p:txBody>
          <a:bodyPr/>
          <a:lstStyle/>
          <a:p>
            <a:pPr marL="457200" indent="-457200">
              <a:spcBef>
                <a:spcPts val="0"/>
              </a:spcBef>
              <a:buFont typeface="+mj-lt"/>
              <a:buAutoNum type="arabicPeriod"/>
            </a:pPr>
            <a:r>
              <a:rPr lang="en-IN" sz="1800" dirty="0">
                <a:solidFill>
                  <a:srgbClr val="008000"/>
                </a:solidFill>
                <a:latin typeface="Consolas" panose="020B0609020204030204" pitchFamily="49" charset="0"/>
              </a:rPr>
              <a:t>import </a:t>
            </a:r>
            <a:r>
              <a:rPr lang="en-IN" sz="1800" dirty="0" err="1">
                <a:solidFill>
                  <a:srgbClr val="0000FF"/>
                </a:solidFill>
                <a:latin typeface="Consolas" panose="020B0609020204030204" pitchFamily="49" charset="0"/>
              </a:rPr>
              <a:t>java.util</a:t>
            </a:r>
            <a:r>
              <a:rPr lang="en-IN" sz="1800" dirty="0">
                <a:solidFill>
                  <a:srgbClr val="0000FF"/>
                </a:solidFill>
                <a:latin typeface="Consolas" panose="020B0609020204030204" pitchFamily="49" charset="0"/>
              </a:rPr>
              <a:t>.*</a:t>
            </a:r>
            <a:r>
              <a:rPr lang="en-IN" sz="1800" dirty="0">
                <a:solidFill>
                  <a:srgbClr val="666666"/>
                </a:solidFill>
                <a:latin typeface="Consolas" panose="020B0609020204030204" pitchFamily="49" charset="0"/>
              </a:rPr>
              <a:t>;</a:t>
            </a:r>
          </a:p>
          <a:p>
            <a:pPr marL="457200" indent="-457200">
              <a:spcBef>
                <a:spcPts val="0"/>
              </a:spcBef>
              <a:buFont typeface="+mj-lt"/>
              <a:buAutoNum type="arabicPeriod"/>
            </a:pPr>
            <a:r>
              <a:rPr lang="en-IN" sz="1800" dirty="0">
                <a:solidFill>
                  <a:srgbClr val="008000"/>
                </a:solidFill>
                <a:latin typeface="Consolas" panose="020B0609020204030204" pitchFamily="49" charset="0"/>
              </a:rPr>
              <a:t>class </a:t>
            </a:r>
            <a:r>
              <a:rPr lang="en-IN" sz="1800" b="1" dirty="0">
                <a:solidFill>
                  <a:srgbClr val="0000FF"/>
                </a:solidFill>
                <a:latin typeface="Consolas" panose="020B0609020204030204" pitchFamily="49" charset="0"/>
              </a:rPr>
              <a:t>ArrayDemo1</a:t>
            </a:r>
            <a:r>
              <a:rPr lang="en-IN" sz="1800" dirty="0">
                <a:solidFill>
                  <a:srgbClr val="666666"/>
                </a:solidFill>
                <a:latin typeface="Consolas" panose="020B0609020204030204" pitchFamily="49" charset="0"/>
              </a:rPr>
              <a:t>{</a:t>
            </a:r>
          </a:p>
          <a:p>
            <a:pPr marL="457200" indent="-457200">
              <a:spcBef>
                <a:spcPts val="0"/>
              </a:spcBef>
              <a:buFont typeface="+mj-lt"/>
              <a:buAutoNum type="arabicPeriod"/>
            </a:pPr>
            <a:r>
              <a:rPr lang="en-US" sz="1800" dirty="0">
                <a:solidFill>
                  <a:srgbClr val="008000"/>
                </a:solidFill>
                <a:latin typeface="Consolas" panose="020B0609020204030204" pitchFamily="49" charset="0"/>
              </a:rPr>
              <a:t>public static </a:t>
            </a:r>
            <a:r>
              <a:rPr lang="en-US" sz="1800" dirty="0">
                <a:solidFill>
                  <a:srgbClr val="B00040"/>
                </a:solidFill>
                <a:latin typeface="Consolas" panose="020B0609020204030204" pitchFamily="49" charset="0"/>
              </a:rPr>
              <a:t>void </a:t>
            </a:r>
            <a:r>
              <a:rPr lang="en-US" sz="1800" dirty="0">
                <a:solidFill>
                  <a:srgbClr val="0000FF"/>
                </a:solidFill>
                <a:latin typeface="Consolas" panose="020B0609020204030204" pitchFamily="49" charset="0"/>
              </a:rPr>
              <a:t>main </a:t>
            </a:r>
            <a:r>
              <a:rPr lang="en-US" sz="1800" dirty="0">
                <a:solidFill>
                  <a:srgbClr val="666666"/>
                </a:solidFill>
                <a:latin typeface="Consolas" panose="020B0609020204030204" pitchFamily="49" charset="0"/>
              </a:rPr>
              <a:t>(String[] </a:t>
            </a:r>
            <a:r>
              <a:rPr lang="en-US" sz="1800" dirty="0" err="1">
                <a:solidFill>
                  <a:srgbClr val="666666"/>
                </a:solidFill>
                <a:latin typeface="Consolas" panose="020B0609020204030204" pitchFamily="49" charset="0"/>
              </a:rPr>
              <a:t>args</a:t>
            </a:r>
            <a:r>
              <a:rPr lang="en-US" sz="1800" dirty="0">
                <a:solidFill>
                  <a:srgbClr val="666666"/>
                </a:solidFill>
                <a:latin typeface="Consolas" panose="020B0609020204030204" pitchFamily="49" charset="0"/>
              </a:rPr>
              <a:t>){</a:t>
            </a:r>
          </a:p>
          <a:p>
            <a:pPr marL="1071563" indent="-1071563">
              <a:spcBef>
                <a:spcPts val="0"/>
              </a:spcBef>
              <a:buFont typeface="+mj-lt"/>
              <a:buAutoNum type="arabicPeriod"/>
            </a:pP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a:t>
            </a:r>
            <a:r>
              <a:rPr lang="en-IN" sz="1800" dirty="0" err="1">
                <a:solidFill>
                  <a:srgbClr val="B00040"/>
                </a:solidFill>
                <a:latin typeface="Consolas" panose="020B0609020204030204" pitchFamily="49" charset="0"/>
              </a:rPr>
              <a:t>n</a:t>
            </a:r>
            <a:r>
              <a:rPr lang="en-IN" sz="1800" dirty="0" err="1">
                <a:solidFill>
                  <a:srgbClr val="666666"/>
                </a:solidFill>
                <a:latin typeface="Consolas" panose="020B0609020204030204" pitchFamily="49" charset="0"/>
              </a:rPr>
              <a:t>,pos</a:t>
            </a:r>
            <a:r>
              <a:rPr lang="en-IN" sz="1800" dirty="0">
                <a:solidFill>
                  <a:srgbClr val="666666"/>
                </a:solidFill>
                <a:latin typeface="Consolas" panose="020B0609020204030204" pitchFamily="49" charset="0"/>
              </a:rPr>
              <a:t>=0,neg=0,z=0;</a:t>
            </a:r>
          </a:p>
          <a:p>
            <a:pPr marL="1071563" indent="-1071563">
              <a:spcBef>
                <a:spcPts val="0"/>
              </a:spcBef>
              <a:buFont typeface="+mj-lt"/>
              <a:buAutoNum type="arabicPeriod"/>
            </a:pPr>
            <a:r>
              <a:rPr lang="en-IN" sz="1800" b="1" dirty="0" err="1">
                <a:solidFill>
                  <a:srgbClr val="B00040"/>
                </a:solidFill>
                <a:latin typeface="Consolas" panose="020B0609020204030204" pitchFamily="49" charset="0"/>
              </a:rPr>
              <a:t>int</a:t>
            </a:r>
            <a:r>
              <a:rPr lang="en-IN" sz="1800" b="1" dirty="0">
                <a:solidFill>
                  <a:srgbClr val="666666"/>
                </a:solidFill>
                <a:latin typeface="Consolas" panose="020B0609020204030204" pitchFamily="49" charset="0"/>
              </a:rPr>
              <a:t>[] a=</a:t>
            </a:r>
            <a:r>
              <a:rPr lang="en-IN" sz="1800" b="1" dirty="0">
                <a:solidFill>
                  <a:srgbClr val="008000"/>
                </a:solidFill>
                <a:latin typeface="Consolas" panose="020B0609020204030204" pitchFamily="49" charset="0"/>
              </a:rPr>
              <a:t>new </a:t>
            </a:r>
            <a:r>
              <a:rPr lang="en-IN" sz="1800" b="1" dirty="0" err="1">
                <a:solidFill>
                  <a:srgbClr val="B00040"/>
                </a:solidFill>
                <a:latin typeface="Consolas" panose="020B0609020204030204" pitchFamily="49" charset="0"/>
              </a:rPr>
              <a:t>int</a:t>
            </a:r>
            <a:r>
              <a:rPr lang="en-IN" sz="1800" b="1" dirty="0">
                <a:solidFill>
                  <a:srgbClr val="666666"/>
                </a:solidFill>
                <a:latin typeface="Consolas" panose="020B0609020204030204" pitchFamily="49" charset="0"/>
              </a:rPr>
              <a:t>[5];  </a:t>
            </a:r>
          </a:p>
          <a:p>
            <a:pPr marL="1071563" indent="-1071563">
              <a:spcBef>
                <a:spcPts val="0"/>
              </a:spcBef>
              <a:buFont typeface="+mj-lt"/>
              <a:buAutoNum type="arabicPeriod"/>
            </a:pPr>
            <a:r>
              <a:rPr lang="en-IN" sz="1800" dirty="0">
                <a:latin typeface="Consolas" panose="020B0609020204030204" pitchFamily="49" charset="0"/>
              </a:rPr>
              <a:t>Scanner </a:t>
            </a:r>
            <a:r>
              <a:rPr lang="en-IN" sz="1800" dirty="0" err="1">
                <a:latin typeface="Consolas" panose="020B0609020204030204" pitchFamily="49" charset="0"/>
              </a:rPr>
              <a:t>sc</a:t>
            </a:r>
            <a:r>
              <a:rPr lang="en-IN" sz="1800" dirty="0">
                <a:latin typeface="Consolas" panose="020B0609020204030204" pitchFamily="49" charset="0"/>
              </a:rPr>
              <a:t> </a:t>
            </a:r>
            <a:r>
              <a:rPr lang="en-IN" sz="1800" dirty="0">
                <a:solidFill>
                  <a:srgbClr val="666666"/>
                </a:solidFill>
                <a:latin typeface="Consolas" panose="020B0609020204030204" pitchFamily="49" charset="0"/>
              </a:rPr>
              <a:t>= </a:t>
            </a:r>
            <a:r>
              <a:rPr lang="en-IN" sz="1800" dirty="0">
                <a:solidFill>
                  <a:srgbClr val="008000"/>
                </a:solidFill>
                <a:latin typeface="Consolas" panose="020B0609020204030204" pitchFamily="49" charset="0"/>
              </a:rPr>
              <a:t>new Scanner</a:t>
            </a:r>
            <a:r>
              <a:rPr lang="en-IN" sz="1800" dirty="0">
                <a:solidFill>
                  <a:srgbClr val="666666"/>
                </a:solidFill>
                <a:latin typeface="Consolas" panose="020B0609020204030204" pitchFamily="49" charset="0"/>
              </a:rPr>
              <a:t>(System.</a:t>
            </a:r>
            <a:r>
              <a:rPr lang="en-IN" sz="1800" dirty="0">
                <a:solidFill>
                  <a:srgbClr val="7D9029"/>
                </a:solidFill>
                <a:latin typeface="Consolas" panose="020B0609020204030204" pitchFamily="49" charset="0"/>
              </a:rPr>
              <a:t>in</a:t>
            </a:r>
            <a:r>
              <a:rPr lang="en-IN" sz="1800" dirty="0">
                <a:solidFill>
                  <a:srgbClr val="666666"/>
                </a:solidFill>
                <a:latin typeface="Consolas" panose="020B0609020204030204" pitchFamily="49" charset="0"/>
              </a:rPr>
              <a:t>); </a:t>
            </a:r>
          </a:p>
          <a:p>
            <a:pPr marL="1071563" indent="-1071563">
              <a:spcBef>
                <a:spcPts val="0"/>
              </a:spcBef>
              <a:buFont typeface="+mj-lt"/>
              <a:buAutoNum type="arabicPeriod"/>
            </a:pPr>
            <a:r>
              <a:rPr lang="en-IN" sz="1800" b="1" dirty="0" err="1">
                <a:latin typeface="Consolas" panose="020B0609020204030204" pitchFamily="49" charset="0"/>
              </a:rPr>
              <a:t>System</a:t>
            </a:r>
            <a:r>
              <a:rPr lang="en-IN" sz="1800" b="1" dirty="0" err="1">
                <a:solidFill>
                  <a:srgbClr val="666666"/>
                </a:solidFill>
                <a:latin typeface="Consolas" panose="020B0609020204030204" pitchFamily="49" charset="0"/>
              </a:rPr>
              <a:t>.</a:t>
            </a:r>
            <a:r>
              <a:rPr lang="en-IN" sz="1800" b="1" dirty="0" err="1">
                <a:solidFill>
                  <a:srgbClr val="7D9029"/>
                </a:solidFill>
                <a:latin typeface="Consolas" panose="020B0609020204030204" pitchFamily="49" charset="0"/>
              </a:rPr>
              <a:t>out</a:t>
            </a:r>
            <a:r>
              <a:rPr lang="en-IN" sz="1800" b="1" dirty="0" err="1">
                <a:solidFill>
                  <a:srgbClr val="666666"/>
                </a:solidFill>
                <a:latin typeface="Consolas" panose="020B0609020204030204" pitchFamily="49" charset="0"/>
              </a:rPr>
              <a:t>.</a:t>
            </a:r>
            <a:r>
              <a:rPr lang="en-IN" sz="1800" b="1" dirty="0" err="1">
                <a:solidFill>
                  <a:srgbClr val="7D9029"/>
                </a:solidFill>
                <a:latin typeface="Consolas" panose="020B0609020204030204" pitchFamily="49" charset="0"/>
              </a:rPr>
              <a:t>print</a:t>
            </a:r>
            <a:r>
              <a:rPr lang="en-IN" sz="1800" b="1" dirty="0">
                <a:solidFill>
                  <a:srgbClr val="666666"/>
                </a:solidFill>
                <a:latin typeface="Consolas" panose="020B0609020204030204" pitchFamily="49" charset="0"/>
              </a:rPr>
              <a:t>(</a:t>
            </a:r>
            <a:r>
              <a:rPr lang="en-IN" sz="1800" b="1" dirty="0">
                <a:solidFill>
                  <a:srgbClr val="BA2121"/>
                </a:solidFill>
                <a:latin typeface="Consolas" panose="020B0609020204030204" pitchFamily="49" charset="0"/>
              </a:rPr>
              <a:t>"enter Array Length:"</a:t>
            </a:r>
            <a:r>
              <a:rPr lang="en-IN" sz="1800" b="1" dirty="0">
                <a:solidFill>
                  <a:srgbClr val="666666"/>
                </a:solidFill>
                <a:latin typeface="Consolas" panose="020B0609020204030204" pitchFamily="49" charset="0"/>
              </a:rPr>
              <a:t>);</a:t>
            </a:r>
          </a:p>
          <a:p>
            <a:pPr marL="1071563" indent="-1071563">
              <a:spcBef>
                <a:spcPts val="0"/>
              </a:spcBef>
              <a:buFont typeface="+mj-lt"/>
              <a:buAutoNum type="arabicPeriod"/>
            </a:pPr>
            <a:r>
              <a:rPr lang="en-IN" sz="1800" b="1" dirty="0">
                <a:latin typeface="Consolas" panose="020B0609020204030204" pitchFamily="49" charset="0"/>
              </a:rPr>
              <a:t>n </a:t>
            </a:r>
            <a:r>
              <a:rPr lang="en-IN" sz="1800" b="1" dirty="0">
                <a:solidFill>
                  <a:srgbClr val="666666"/>
                </a:solidFill>
                <a:latin typeface="Consolas" panose="020B0609020204030204" pitchFamily="49" charset="0"/>
              </a:rPr>
              <a:t>= </a:t>
            </a:r>
            <a:r>
              <a:rPr lang="en-IN" sz="1800" b="1" dirty="0" err="1">
                <a:solidFill>
                  <a:srgbClr val="666666"/>
                </a:solidFill>
                <a:latin typeface="Consolas" panose="020B0609020204030204" pitchFamily="49" charset="0"/>
              </a:rPr>
              <a:t>sc.</a:t>
            </a:r>
            <a:r>
              <a:rPr lang="en-IN" sz="1800" b="1" dirty="0" err="1">
                <a:solidFill>
                  <a:srgbClr val="7D9029"/>
                </a:solidFill>
                <a:latin typeface="Consolas" panose="020B0609020204030204" pitchFamily="49" charset="0"/>
              </a:rPr>
              <a:t>nextInt</a:t>
            </a:r>
            <a:r>
              <a:rPr lang="en-IN" sz="1800" b="1" dirty="0">
                <a:solidFill>
                  <a:srgbClr val="666666"/>
                </a:solidFill>
                <a:latin typeface="Consolas" panose="020B0609020204030204" pitchFamily="49" charset="0"/>
              </a:rPr>
              <a:t>();  </a:t>
            </a:r>
          </a:p>
          <a:p>
            <a:pPr marL="1071563" indent="-1071563">
              <a:spcBef>
                <a:spcPts val="0"/>
              </a:spcBef>
              <a:buFont typeface="+mj-lt"/>
              <a:buAutoNum type="arabicPeriod"/>
            </a:pPr>
            <a:r>
              <a:rPr lang="en-IN" sz="1800" b="1" dirty="0">
                <a:solidFill>
                  <a:srgbClr val="008000"/>
                </a:solidFill>
                <a:latin typeface="Consolas" panose="020B0609020204030204" pitchFamily="49" charset="0"/>
              </a:rPr>
              <a:t>for</a:t>
            </a:r>
            <a:r>
              <a:rPr lang="en-IN" sz="1800" b="1" dirty="0">
                <a:solidFill>
                  <a:srgbClr val="666666"/>
                </a:solidFill>
                <a:latin typeface="Consolas" panose="020B0609020204030204" pitchFamily="49" charset="0"/>
              </a:rPr>
              <a:t>(</a:t>
            </a:r>
            <a:r>
              <a:rPr lang="en-IN" sz="1800" b="1" dirty="0" err="1">
                <a:solidFill>
                  <a:srgbClr val="B00040"/>
                </a:solidFill>
                <a:latin typeface="Consolas" panose="020B0609020204030204" pitchFamily="49" charset="0"/>
              </a:rPr>
              <a:t>int</a:t>
            </a:r>
            <a:r>
              <a:rPr lang="en-IN" sz="1800" b="1" dirty="0">
                <a:solidFill>
                  <a:srgbClr val="B00040"/>
                </a:solidFill>
                <a:latin typeface="Consolas" panose="020B0609020204030204" pitchFamily="49" charset="0"/>
              </a:rPr>
              <a:t> </a:t>
            </a:r>
            <a:r>
              <a:rPr lang="en-IN" sz="1800" b="1" dirty="0" err="1">
                <a:solidFill>
                  <a:srgbClr val="B00040"/>
                </a:solidFill>
                <a:latin typeface="Consolas" panose="020B0609020204030204" pitchFamily="49" charset="0"/>
              </a:rPr>
              <a:t>i</a:t>
            </a:r>
            <a:r>
              <a:rPr lang="en-IN" sz="1800" b="1" dirty="0">
                <a:solidFill>
                  <a:srgbClr val="666666"/>
                </a:solidFill>
                <a:latin typeface="Consolas" panose="020B0609020204030204" pitchFamily="49" charset="0"/>
              </a:rPr>
              <a:t>=0; </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&lt;n; </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 {</a:t>
            </a:r>
          </a:p>
          <a:p>
            <a:pPr marL="1614488" indent="-1614488">
              <a:spcBef>
                <a:spcPts val="0"/>
              </a:spcBef>
              <a:buFont typeface="+mj-lt"/>
              <a:buAutoNum type="arabicPeriod"/>
            </a:pPr>
            <a:r>
              <a:rPr lang="en-IN" sz="1800" b="1" dirty="0" err="1">
                <a:latin typeface="Consolas" panose="020B0609020204030204" pitchFamily="49" charset="0"/>
              </a:rPr>
              <a:t>System</a:t>
            </a:r>
            <a:r>
              <a:rPr lang="en-IN" sz="1800" b="1" dirty="0" err="1">
                <a:solidFill>
                  <a:srgbClr val="666666"/>
                </a:solidFill>
                <a:latin typeface="Consolas" panose="020B0609020204030204" pitchFamily="49" charset="0"/>
              </a:rPr>
              <a:t>.</a:t>
            </a:r>
            <a:r>
              <a:rPr lang="en-IN" sz="1800" b="1" dirty="0" err="1">
                <a:solidFill>
                  <a:srgbClr val="7D9029"/>
                </a:solidFill>
                <a:latin typeface="Consolas" panose="020B0609020204030204" pitchFamily="49" charset="0"/>
              </a:rPr>
              <a:t>out</a:t>
            </a:r>
            <a:r>
              <a:rPr lang="en-IN" sz="1800" b="1" dirty="0" err="1">
                <a:solidFill>
                  <a:srgbClr val="666666"/>
                </a:solidFill>
                <a:latin typeface="Consolas" panose="020B0609020204030204" pitchFamily="49" charset="0"/>
              </a:rPr>
              <a:t>.</a:t>
            </a:r>
            <a:r>
              <a:rPr lang="en-IN" sz="1800" b="1" dirty="0" err="1">
                <a:solidFill>
                  <a:srgbClr val="7D9029"/>
                </a:solidFill>
                <a:latin typeface="Consolas" panose="020B0609020204030204" pitchFamily="49" charset="0"/>
              </a:rPr>
              <a:t>print</a:t>
            </a:r>
            <a:r>
              <a:rPr lang="en-IN" sz="1800" b="1" dirty="0">
                <a:solidFill>
                  <a:srgbClr val="666666"/>
                </a:solidFill>
                <a:latin typeface="Consolas" panose="020B0609020204030204" pitchFamily="49" charset="0"/>
              </a:rPr>
              <a:t>(</a:t>
            </a:r>
            <a:r>
              <a:rPr lang="en-IN" sz="1800" b="1" dirty="0">
                <a:solidFill>
                  <a:srgbClr val="BA2121"/>
                </a:solidFill>
                <a:latin typeface="Consolas" panose="020B0609020204030204" pitchFamily="49" charset="0"/>
              </a:rPr>
              <a:t>"enter a["</a:t>
            </a:r>
            <a:r>
              <a:rPr lang="en-IN" sz="1800" b="1" dirty="0">
                <a:solidFill>
                  <a:srgbClr val="666666"/>
                </a:solidFill>
                <a:latin typeface="Consolas" panose="020B0609020204030204" pitchFamily="49" charset="0"/>
              </a:rPr>
              <a:t>+</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a:t>
            </a:r>
            <a:r>
              <a:rPr lang="en-IN" sz="1800" b="1" dirty="0">
                <a:solidFill>
                  <a:srgbClr val="BA2121"/>
                </a:solidFill>
                <a:latin typeface="Consolas" panose="020B0609020204030204" pitchFamily="49" charset="0"/>
              </a:rPr>
              <a:t>"]:"</a:t>
            </a:r>
            <a:r>
              <a:rPr lang="en-IN" sz="1800" b="1" dirty="0">
                <a:solidFill>
                  <a:srgbClr val="666666"/>
                </a:solidFill>
                <a:latin typeface="Consolas" panose="020B0609020204030204" pitchFamily="49" charset="0"/>
              </a:rPr>
              <a:t>);</a:t>
            </a:r>
          </a:p>
          <a:p>
            <a:pPr marL="1614488" indent="-1614488">
              <a:spcBef>
                <a:spcPts val="0"/>
              </a:spcBef>
              <a:buFont typeface="+mj-lt"/>
              <a:buAutoNum type="arabicPeriod"/>
            </a:pPr>
            <a:r>
              <a:rPr lang="en-IN" sz="1800" b="1" dirty="0">
                <a:latin typeface="Consolas" panose="020B0609020204030204" pitchFamily="49" charset="0"/>
              </a:rPr>
              <a:t>a</a:t>
            </a:r>
            <a:r>
              <a:rPr lang="en-IN" sz="1800" b="1" dirty="0">
                <a:solidFill>
                  <a:srgbClr val="666666"/>
                </a:solidFill>
                <a:latin typeface="Consolas" panose="020B0609020204030204" pitchFamily="49" charset="0"/>
              </a:rPr>
              <a:t>[</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 = </a:t>
            </a:r>
            <a:r>
              <a:rPr lang="en-IN" sz="1800" b="1" dirty="0" err="1">
                <a:solidFill>
                  <a:srgbClr val="666666"/>
                </a:solidFill>
                <a:latin typeface="Consolas" panose="020B0609020204030204" pitchFamily="49" charset="0"/>
              </a:rPr>
              <a:t>sc.</a:t>
            </a:r>
            <a:r>
              <a:rPr lang="en-IN" sz="1800" b="1" dirty="0" err="1">
                <a:solidFill>
                  <a:srgbClr val="7D9029"/>
                </a:solidFill>
                <a:latin typeface="Consolas" panose="020B0609020204030204" pitchFamily="49" charset="0"/>
              </a:rPr>
              <a:t>nextInt</a:t>
            </a:r>
            <a:r>
              <a:rPr lang="en-IN" sz="1800" b="1" dirty="0">
                <a:solidFill>
                  <a:srgbClr val="666666"/>
                </a:solidFill>
                <a:latin typeface="Consolas" panose="020B0609020204030204" pitchFamily="49" charset="0"/>
              </a:rPr>
              <a:t>();</a:t>
            </a:r>
          </a:p>
          <a:p>
            <a:pPr marL="1614488" indent="-1614488">
              <a:spcBef>
                <a:spcPts val="0"/>
              </a:spcBef>
              <a:buFont typeface="+mj-lt"/>
              <a:buAutoNum type="arabicPeriod"/>
            </a:pPr>
            <a:r>
              <a:rPr lang="en-IN" sz="1800" b="1" dirty="0">
                <a:solidFill>
                  <a:srgbClr val="008000"/>
                </a:solidFill>
                <a:latin typeface="Consolas" panose="020B0609020204030204" pitchFamily="49" charset="0"/>
              </a:rPr>
              <a:t>if</a:t>
            </a:r>
            <a:r>
              <a:rPr lang="en-IN" sz="1800" b="1" dirty="0">
                <a:solidFill>
                  <a:srgbClr val="666666"/>
                </a:solidFill>
                <a:latin typeface="Consolas" panose="020B0609020204030204" pitchFamily="49" charset="0"/>
              </a:rPr>
              <a:t>(a[</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]&gt;0)</a:t>
            </a:r>
          </a:p>
          <a:p>
            <a:pPr marL="1614488" indent="-1614488">
              <a:spcBef>
                <a:spcPts val="0"/>
              </a:spcBef>
              <a:buFont typeface="+mj-lt"/>
              <a:buAutoNum type="arabicPeriod"/>
            </a:pPr>
            <a:r>
              <a:rPr lang="en-IN" sz="1800" b="1" dirty="0">
                <a:latin typeface="Consolas" panose="020B0609020204030204" pitchFamily="49" charset="0"/>
              </a:rPr>
              <a:t>	</a:t>
            </a:r>
            <a:r>
              <a:rPr lang="en-IN" sz="1800" b="1" dirty="0" err="1">
                <a:latin typeface="Consolas" panose="020B0609020204030204" pitchFamily="49" charset="0"/>
              </a:rPr>
              <a:t>pos</a:t>
            </a:r>
            <a:r>
              <a:rPr lang="en-IN" sz="1800" b="1" dirty="0">
                <a:solidFill>
                  <a:srgbClr val="666666"/>
                </a:solidFill>
                <a:latin typeface="Consolas" panose="020B0609020204030204" pitchFamily="49" charset="0"/>
              </a:rPr>
              <a:t>++;</a:t>
            </a:r>
          </a:p>
          <a:p>
            <a:pPr marL="1614488" indent="-1614488">
              <a:spcBef>
                <a:spcPts val="0"/>
              </a:spcBef>
              <a:buFont typeface="+mj-lt"/>
              <a:buAutoNum type="arabicPeriod"/>
            </a:pPr>
            <a:r>
              <a:rPr lang="en-IN" sz="1800" b="1" dirty="0">
                <a:solidFill>
                  <a:srgbClr val="008000"/>
                </a:solidFill>
                <a:latin typeface="Consolas" panose="020B0609020204030204" pitchFamily="49" charset="0"/>
              </a:rPr>
              <a:t>else </a:t>
            </a:r>
            <a:r>
              <a:rPr lang="en-IN" sz="1800" b="1" dirty="0">
                <a:solidFill>
                  <a:srgbClr val="0000FF"/>
                </a:solidFill>
                <a:latin typeface="Consolas" panose="020B0609020204030204" pitchFamily="49" charset="0"/>
              </a:rPr>
              <a:t>if</a:t>
            </a:r>
            <a:r>
              <a:rPr lang="en-IN" sz="1800" b="1" dirty="0">
                <a:solidFill>
                  <a:srgbClr val="666666"/>
                </a:solidFill>
                <a:latin typeface="Consolas" panose="020B0609020204030204" pitchFamily="49" charset="0"/>
              </a:rPr>
              <a:t>(a[</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]&lt;0)</a:t>
            </a:r>
          </a:p>
          <a:p>
            <a:pPr marL="1614488" indent="-1614488">
              <a:spcBef>
                <a:spcPts val="0"/>
              </a:spcBef>
              <a:buFont typeface="+mj-lt"/>
              <a:buAutoNum type="arabicPeriod"/>
            </a:pPr>
            <a:r>
              <a:rPr lang="en-IN" sz="1800" b="1" dirty="0">
                <a:latin typeface="Consolas" panose="020B0609020204030204" pitchFamily="49" charset="0"/>
              </a:rPr>
              <a:t>	</a:t>
            </a:r>
            <a:r>
              <a:rPr lang="en-IN" sz="1800" b="1" dirty="0" err="1">
                <a:latin typeface="Consolas" panose="020B0609020204030204" pitchFamily="49" charset="0"/>
              </a:rPr>
              <a:t>neg</a:t>
            </a:r>
            <a:r>
              <a:rPr lang="en-IN" sz="1800" b="1" dirty="0">
                <a:solidFill>
                  <a:srgbClr val="666666"/>
                </a:solidFill>
                <a:latin typeface="Consolas" panose="020B0609020204030204" pitchFamily="49" charset="0"/>
              </a:rPr>
              <a:t>++;</a:t>
            </a:r>
          </a:p>
          <a:p>
            <a:pPr marL="1614488" indent="-1614488">
              <a:spcBef>
                <a:spcPts val="0"/>
              </a:spcBef>
              <a:buFont typeface="+mj-lt"/>
              <a:buAutoNum type="arabicPeriod"/>
            </a:pPr>
            <a:r>
              <a:rPr lang="en-IN" sz="1800" b="1" dirty="0">
                <a:solidFill>
                  <a:srgbClr val="008000"/>
                </a:solidFill>
                <a:latin typeface="Consolas" panose="020B0609020204030204" pitchFamily="49" charset="0"/>
              </a:rPr>
              <a:t>else</a:t>
            </a:r>
          </a:p>
          <a:p>
            <a:pPr marL="1614488" indent="-1614488">
              <a:spcBef>
                <a:spcPts val="0"/>
              </a:spcBef>
              <a:buFont typeface="+mj-lt"/>
              <a:buAutoNum type="arabicPeriod"/>
            </a:pPr>
            <a:r>
              <a:rPr lang="en-IN" sz="1800" b="1" dirty="0">
                <a:latin typeface="Consolas" panose="020B0609020204030204" pitchFamily="49" charset="0"/>
              </a:rPr>
              <a:t>	z</a:t>
            </a:r>
            <a:r>
              <a:rPr lang="en-IN" sz="1800" b="1" dirty="0">
                <a:solidFill>
                  <a:srgbClr val="666666"/>
                </a:solidFill>
                <a:latin typeface="Consolas" panose="020B0609020204030204" pitchFamily="49" charset="0"/>
              </a:rPr>
              <a:t>++;</a:t>
            </a:r>
          </a:p>
          <a:p>
            <a:pPr marL="1071563" indent="-1071563">
              <a:spcBef>
                <a:spcPts val="0"/>
              </a:spcBef>
              <a:buFont typeface="+mj-lt"/>
              <a:buAutoNum type="arabicPeriod"/>
            </a:pPr>
            <a:r>
              <a:rPr lang="en-IN" sz="1800" b="1" dirty="0">
                <a:solidFill>
                  <a:srgbClr val="666666"/>
                </a:solidFill>
                <a:latin typeface="Consolas" panose="020B0609020204030204" pitchFamily="49" charset="0"/>
              </a:rPr>
              <a:t>} </a:t>
            </a:r>
          </a:p>
          <a:p>
            <a:pPr marL="1071563" indent="-1071563">
              <a:spcBef>
                <a:spcPts val="0"/>
              </a:spcBef>
              <a:buFont typeface="+mj-lt"/>
              <a:buAutoNum type="arabicPeriod"/>
            </a:pPr>
            <a:r>
              <a:rPr lang="en-IN" sz="1800" dirty="0" err="1">
                <a:latin typeface="Consolas" panose="020B0609020204030204" pitchFamily="49" charset="0"/>
              </a:rPr>
              <a:t>System</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out</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println</a:t>
            </a:r>
            <a:r>
              <a:rPr lang="en-IN" sz="1800" dirty="0">
                <a:solidFill>
                  <a:srgbClr val="666666"/>
                </a:solidFill>
                <a:latin typeface="Consolas" panose="020B0609020204030204" pitchFamily="49" charset="0"/>
              </a:rPr>
              <a:t>(</a:t>
            </a:r>
            <a:r>
              <a:rPr lang="en-IN" sz="1800" dirty="0">
                <a:solidFill>
                  <a:srgbClr val="BA2121"/>
                </a:solidFill>
                <a:latin typeface="Consolas" panose="020B0609020204030204" pitchFamily="49" charset="0"/>
              </a:rPr>
              <a:t>"Positive no="</a:t>
            </a:r>
            <a:r>
              <a:rPr lang="en-IN" sz="1800" dirty="0">
                <a:solidFill>
                  <a:srgbClr val="666666"/>
                </a:solidFill>
                <a:latin typeface="Consolas" panose="020B0609020204030204" pitchFamily="49" charset="0"/>
              </a:rPr>
              <a:t>+</a:t>
            </a:r>
            <a:r>
              <a:rPr lang="en-IN" sz="1800" dirty="0" err="1">
                <a:solidFill>
                  <a:srgbClr val="666666"/>
                </a:solidFill>
                <a:latin typeface="Consolas" panose="020B0609020204030204" pitchFamily="49" charset="0"/>
              </a:rPr>
              <a:t>pos</a:t>
            </a:r>
            <a:r>
              <a:rPr lang="en-IN" sz="1800" dirty="0">
                <a:solidFill>
                  <a:srgbClr val="666666"/>
                </a:solidFill>
                <a:latin typeface="Consolas" panose="020B0609020204030204" pitchFamily="49" charset="0"/>
              </a:rPr>
              <a:t>);</a:t>
            </a:r>
          </a:p>
          <a:p>
            <a:pPr marL="1071563" indent="-1071563">
              <a:spcBef>
                <a:spcPts val="0"/>
              </a:spcBef>
              <a:buFont typeface="+mj-lt"/>
              <a:buAutoNum type="arabicPeriod"/>
            </a:pPr>
            <a:r>
              <a:rPr lang="en-IN" sz="1800" dirty="0" err="1">
                <a:latin typeface="Consolas" panose="020B0609020204030204" pitchFamily="49" charset="0"/>
              </a:rPr>
              <a:t>System</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out</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println</a:t>
            </a:r>
            <a:r>
              <a:rPr lang="en-IN" sz="1800" dirty="0">
                <a:solidFill>
                  <a:srgbClr val="666666"/>
                </a:solidFill>
                <a:latin typeface="Consolas" panose="020B0609020204030204" pitchFamily="49" charset="0"/>
              </a:rPr>
              <a:t>(</a:t>
            </a:r>
            <a:r>
              <a:rPr lang="en-IN" sz="1800" dirty="0">
                <a:solidFill>
                  <a:srgbClr val="BA2121"/>
                </a:solidFill>
                <a:latin typeface="Consolas" panose="020B0609020204030204" pitchFamily="49" charset="0"/>
              </a:rPr>
              <a:t>"Negative no="</a:t>
            </a:r>
            <a:r>
              <a:rPr lang="en-IN" sz="1800" dirty="0">
                <a:solidFill>
                  <a:srgbClr val="666666"/>
                </a:solidFill>
                <a:latin typeface="Consolas" panose="020B0609020204030204" pitchFamily="49" charset="0"/>
              </a:rPr>
              <a:t>+</a:t>
            </a:r>
            <a:r>
              <a:rPr lang="en-IN" sz="1800" dirty="0" err="1">
                <a:solidFill>
                  <a:srgbClr val="666666"/>
                </a:solidFill>
                <a:latin typeface="Consolas" panose="020B0609020204030204" pitchFamily="49" charset="0"/>
              </a:rPr>
              <a:t>neg</a:t>
            </a:r>
            <a:r>
              <a:rPr lang="en-IN" sz="1800" dirty="0">
                <a:solidFill>
                  <a:srgbClr val="666666"/>
                </a:solidFill>
                <a:latin typeface="Consolas" panose="020B0609020204030204" pitchFamily="49" charset="0"/>
              </a:rPr>
              <a:t>);</a:t>
            </a:r>
          </a:p>
          <a:p>
            <a:pPr marL="1071563" indent="-1071563">
              <a:spcBef>
                <a:spcPts val="0"/>
              </a:spcBef>
              <a:buFont typeface="+mj-lt"/>
              <a:buAutoNum type="arabicPeriod"/>
            </a:pPr>
            <a:r>
              <a:rPr lang="en-IN" sz="1800" dirty="0" err="1">
                <a:latin typeface="Consolas" panose="020B0609020204030204" pitchFamily="49" charset="0"/>
              </a:rPr>
              <a:t>System</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out</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println</a:t>
            </a:r>
            <a:r>
              <a:rPr lang="en-IN" sz="1800" dirty="0">
                <a:solidFill>
                  <a:srgbClr val="666666"/>
                </a:solidFill>
                <a:latin typeface="Consolas" panose="020B0609020204030204" pitchFamily="49" charset="0"/>
              </a:rPr>
              <a:t>(</a:t>
            </a:r>
            <a:r>
              <a:rPr lang="en-IN" sz="1800" dirty="0">
                <a:solidFill>
                  <a:srgbClr val="BA2121"/>
                </a:solidFill>
                <a:latin typeface="Consolas" panose="020B0609020204030204" pitchFamily="49" charset="0"/>
              </a:rPr>
              <a:t>"Zero no="</a:t>
            </a:r>
            <a:r>
              <a:rPr lang="en-IN" sz="1800" dirty="0">
                <a:solidFill>
                  <a:srgbClr val="666666"/>
                </a:solidFill>
                <a:latin typeface="Consolas" panose="020B0609020204030204" pitchFamily="49" charset="0"/>
              </a:rPr>
              <a:t>+z);</a:t>
            </a:r>
          </a:p>
          <a:p>
            <a:pPr marL="457200" indent="-457200">
              <a:spcBef>
                <a:spcPts val="0"/>
              </a:spcBef>
              <a:buFont typeface="+mj-lt"/>
              <a:buAutoNum type="arabicPeriod"/>
            </a:pPr>
            <a:r>
              <a:rPr lang="en-IN" sz="1800" dirty="0">
                <a:solidFill>
                  <a:srgbClr val="666666"/>
                </a:solidFill>
                <a:latin typeface="Consolas" panose="020B0609020204030204" pitchFamily="49" charset="0"/>
              </a:rPr>
              <a:t>}}</a:t>
            </a:r>
          </a:p>
        </p:txBody>
      </p:sp>
      <p:sp>
        <p:nvSpPr>
          <p:cNvPr id="5" name="Rectangle 4"/>
          <p:cNvSpPr/>
          <p:nvPr/>
        </p:nvSpPr>
        <p:spPr>
          <a:xfrm>
            <a:off x="9434515" y="2928920"/>
            <a:ext cx="2495550" cy="2862322"/>
          </a:xfrm>
          <a:prstGeom prst="rect">
            <a:avLst/>
          </a:prstGeom>
          <a:solidFill>
            <a:schemeClr val="tx1"/>
          </a:solidFill>
        </p:spPr>
        <p:txBody>
          <a:bodyPr wrap="square">
            <a:spAutoFit/>
          </a:bodyPr>
          <a:lstStyle/>
          <a:p>
            <a:r>
              <a:rPr lang="pt-BR" dirty="0">
                <a:solidFill>
                  <a:schemeClr val="bg1"/>
                </a:solidFill>
                <a:latin typeface="Consolas" panose="020B0609020204030204" pitchFamily="49" charset="0"/>
              </a:rPr>
              <a:t>enter Array Length:5</a:t>
            </a:r>
          </a:p>
          <a:p>
            <a:r>
              <a:rPr lang="pt-BR" dirty="0">
                <a:solidFill>
                  <a:schemeClr val="bg1"/>
                </a:solidFill>
                <a:latin typeface="Consolas" panose="020B0609020204030204" pitchFamily="49" charset="0"/>
              </a:rPr>
              <a:t>enter a[0]:-3</a:t>
            </a:r>
          </a:p>
          <a:p>
            <a:r>
              <a:rPr lang="pt-BR" dirty="0">
                <a:solidFill>
                  <a:schemeClr val="bg1"/>
                </a:solidFill>
                <a:latin typeface="Consolas" panose="020B0609020204030204" pitchFamily="49" charset="0"/>
              </a:rPr>
              <a:t>enter a[1]:5</a:t>
            </a:r>
          </a:p>
          <a:p>
            <a:r>
              <a:rPr lang="pt-BR" dirty="0">
                <a:solidFill>
                  <a:schemeClr val="bg1"/>
                </a:solidFill>
                <a:latin typeface="Consolas" panose="020B0609020204030204" pitchFamily="49" charset="0"/>
              </a:rPr>
              <a:t>enter a[2]:0</a:t>
            </a:r>
          </a:p>
          <a:p>
            <a:r>
              <a:rPr lang="pt-BR" dirty="0">
                <a:solidFill>
                  <a:schemeClr val="bg1"/>
                </a:solidFill>
                <a:latin typeface="Consolas" panose="020B0609020204030204" pitchFamily="49" charset="0"/>
              </a:rPr>
              <a:t>enter a[3]:-2</a:t>
            </a:r>
          </a:p>
          <a:p>
            <a:r>
              <a:rPr lang="pt-BR" dirty="0">
                <a:solidFill>
                  <a:schemeClr val="bg1"/>
                </a:solidFill>
                <a:latin typeface="Consolas" panose="020B0609020204030204" pitchFamily="49" charset="0"/>
              </a:rPr>
              <a:t>enter a[4]:00</a:t>
            </a:r>
          </a:p>
          <a:p>
            <a:r>
              <a:rPr lang="pt-BR" dirty="0">
                <a:solidFill>
                  <a:schemeClr val="bg1"/>
                </a:solidFill>
                <a:latin typeface="Consolas" panose="020B0609020204030204" pitchFamily="49" charset="0"/>
              </a:rPr>
              <a:t>Positive no=1</a:t>
            </a:r>
          </a:p>
          <a:p>
            <a:r>
              <a:rPr lang="pt-BR" dirty="0">
                <a:solidFill>
                  <a:schemeClr val="bg1"/>
                </a:solidFill>
                <a:latin typeface="Consolas" panose="020B0609020204030204" pitchFamily="49" charset="0"/>
              </a:rPr>
              <a:t>Negative no=2</a:t>
            </a:r>
          </a:p>
          <a:p>
            <a:r>
              <a:rPr lang="pt-BR" dirty="0">
                <a:solidFill>
                  <a:schemeClr val="bg1"/>
                </a:solidFill>
                <a:latin typeface="Consolas" panose="020B0609020204030204" pitchFamily="49" charset="0"/>
              </a:rPr>
              <a:t>Zero no=2</a:t>
            </a:r>
            <a:endParaRPr lang="en-IN" dirty="0">
              <a:solidFill>
                <a:schemeClr val="bg1"/>
              </a:solidFill>
              <a:latin typeface="Consolas" panose="020B0609020204030204" pitchFamily="49" charset="0"/>
            </a:endParaRPr>
          </a:p>
        </p:txBody>
      </p:sp>
      <p:sp>
        <p:nvSpPr>
          <p:cNvPr id="6" name="Rectangle: Top Corners Rounded 7">
            <a:extLst>
              <a:ext uri="{FF2B5EF4-FFF2-40B4-BE49-F238E27FC236}">
                <a16:creationId xmlns:a16="http://schemas.microsoft.com/office/drawing/2014/main" id="{44F07624-C23C-4B43-A144-CB0878CB992A}"/>
              </a:ext>
            </a:extLst>
          </p:cNvPr>
          <p:cNvSpPr/>
          <p:nvPr/>
        </p:nvSpPr>
        <p:spPr>
          <a:xfrm>
            <a:off x="9434515" y="2599736"/>
            <a:ext cx="12954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Tree>
    <p:extLst>
      <p:ext uri="{BB962C8B-B14F-4D97-AF65-F5344CB8AC3E}">
        <p14:creationId xmlns:p14="http://schemas.microsoft.com/office/powerpoint/2010/main" val="420610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Array</a:t>
            </a:r>
          </a:p>
        </p:txBody>
      </p:sp>
      <p:sp>
        <p:nvSpPr>
          <p:cNvPr id="3" name="Content Placeholder 2"/>
          <p:cNvSpPr>
            <a:spLocks noGrp="1"/>
          </p:cNvSpPr>
          <p:nvPr>
            <p:ph idx="1"/>
          </p:nvPr>
        </p:nvSpPr>
        <p:spPr/>
        <p:txBody>
          <a:bodyPr/>
          <a:lstStyle/>
          <a:p>
            <a:pPr marL="457200" indent="-457200">
              <a:buFont typeface="+mj-lt"/>
              <a:buAutoNum type="arabicPeriod"/>
            </a:pPr>
            <a:r>
              <a:rPr lang="en-US" dirty="0"/>
              <a:t>WAP to count odd and even elements of an array.</a:t>
            </a:r>
          </a:p>
          <a:p>
            <a:pPr marL="457200" indent="-457200">
              <a:buFont typeface="+mj-lt"/>
              <a:buAutoNum type="arabicPeriod"/>
            </a:pPr>
            <a:r>
              <a:rPr lang="en-US" dirty="0"/>
              <a:t>WAP to calculate sum and average of n numbers from an array.</a:t>
            </a:r>
          </a:p>
          <a:p>
            <a:pPr marL="457200" indent="-457200">
              <a:buFont typeface="+mj-lt"/>
              <a:buAutoNum type="arabicPeriod"/>
            </a:pPr>
            <a:r>
              <a:rPr lang="en-US" dirty="0"/>
              <a:t>WAP to find largest and smallest from an array.</a:t>
            </a:r>
          </a:p>
          <a:p>
            <a:pPr marL="457200" indent="-457200">
              <a:buFont typeface="+mj-lt"/>
              <a:buAutoNum type="arabicPeriod"/>
            </a:pPr>
            <a:endParaRPr lang="en-US" dirty="0"/>
          </a:p>
        </p:txBody>
      </p:sp>
    </p:spTree>
    <p:extLst>
      <p:ext uri="{BB962C8B-B14F-4D97-AF65-F5344CB8AC3E}">
        <p14:creationId xmlns:p14="http://schemas.microsoft.com/office/powerpoint/2010/main" val="87976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Multidimensional Array</a:t>
            </a:r>
            <a:endParaRPr lang="en-IN" dirty="0"/>
          </a:p>
        </p:txBody>
      </p:sp>
      <p:sp>
        <p:nvSpPr>
          <p:cNvPr id="5" name="Text Placeholder 4"/>
          <p:cNvSpPr>
            <a:spLocks noGrp="1"/>
          </p:cNvSpPr>
          <p:nvPr>
            <p:ph type="body" idx="1"/>
          </p:nvPr>
        </p:nvSpPr>
        <p:spPr/>
        <p:txBody>
          <a:bodyPr/>
          <a:lstStyle/>
          <a:p>
            <a:endParaRPr lang="en-IN" dirty="0"/>
          </a:p>
        </p:txBody>
      </p:sp>
      <p:pic>
        <p:nvPicPr>
          <p:cNvPr id="2050" name="Picture 2" descr="Cardboard Box games - Scratch Studio"/>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456613" y="2161380"/>
            <a:ext cx="209550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0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a:t>
            </a:r>
          </a:p>
        </p:txBody>
      </p:sp>
      <p:pic>
        <p:nvPicPr>
          <p:cNvPr id="6" name="Picture 5"/>
          <p:cNvPicPr>
            <a:picLocks noChangeAspect="1"/>
          </p:cNvPicPr>
          <p:nvPr/>
        </p:nvPicPr>
        <p:blipFill>
          <a:blip r:embed="rId2"/>
          <a:stretch>
            <a:fillRect/>
          </a:stretch>
        </p:blipFill>
        <p:spPr>
          <a:xfrm>
            <a:off x="1647825" y="942975"/>
            <a:ext cx="8896350" cy="4972050"/>
          </a:xfrm>
          <a:prstGeom prst="rect">
            <a:avLst/>
          </a:prstGeom>
        </p:spPr>
      </p:pic>
    </p:spTree>
    <p:extLst>
      <p:ext uri="{BB962C8B-B14F-4D97-AF65-F5344CB8AC3E}">
        <p14:creationId xmlns:p14="http://schemas.microsoft.com/office/powerpoint/2010/main" val="265075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WAP to read 3 x 3 elements in 2d array</a:t>
            </a:r>
          </a:p>
        </p:txBody>
      </p:sp>
      <p:sp>
        <p:nvSpPr>
          <p:cNvPr id="4" name="Content Placeholder 2"/>
          <p:cNvSpPr>
            <a:spLocks noGrp="1"/>
          </p:cNvSpPr>
          <p:nvPr>
            <p:ph idx="1"/>
          </p:nvPr>
        </p:nvSpPr>
        <p:spPr>
          <a:xfrm>
            <a:off x="131179" y="734852"/>
            <a:ext cx="7996821" cy="5590565"/>
          </a:xfrm>
        </p:spPr>
        <p:txBody>
          <a:bodyPr/>
          <a:lstStyle/>
          <a:p>
            <a:pPr marL="342900" indent="-342900">
              <a:spcBef>
                <a:spcPts val="0"/>
              </a:spcBef>
              <a:buFont typeface="+mj-lt"/>
              <a:buAutoNum type="arabicPeriod"/>
            </a:pPr>
            <a:r>
              <a:rPr lang="en-IN" sz="1800" dirty="0">
                <a:solidFill>
                  <a:srgbClr val="008000"/>
                </a:solidFill>
                <a:latin typeface="Consolas" panose="020B0609020204030204" pitchFamily="49" charset="0"/>
              </a:rPr>
              <a:t>import </a:t>
            </a:r>
            <a:r>
              <a:rPr lang="en-IN" sz="1800" dirty="0" err="1">
                <a:solidFill>
                  <a:srgbClr val="0000FF"/>
                </a:solidFill>
                <a:latin typeface="Consolas" panose="020B0609020204030204" pitchFamily="49" charset="0"/>
              </a:rPr>
              <a:t>java.util</a:t>
            </a:r>
            <a:r>
              <a:rPr lang="en-IN" sz="1800" dirty="0">
                <a:solidFill>
                  <a:srgbClr val="0000FF"/>
                </a:solidFill>
                <a:latin typeface="Consolas" panose="020B0609020204030204" pitchFamily="49" charset="0"/>
              </a:rPr>
              <a:t>.*</a:t>
            </a:r>
            <a:r>
              <a:rPr lang="en-IN" sz="1800" dirty="0">
                <a:solidFill>
                  <a:srgbClr val="666666"/>
                </a:solidFill>
                <a:latin typeface="Consolas" panose="020B0609020204030204" pitchFamily="49" charset="0"/>
              </a:rPr>
              <a:t>;</a:t>
            </a:r>
          </a:p>
          <a:p>
            <a:pPr marL="342900" indent="-342900">
              <a:spcBef>
                <a:spcPts val="0"/>
              </a:spcBef>
              <a:buFont typeface="+mj-lt"/>
              <a:buAutoNum type="arabicPeriod"/>
            </a:pPr>
            <a:r>
              <a:rPr lang="en-IN" sz="1800" dirty="0">
                <a:solidFill>
                  <a:srgbClr val="008000"/>
                </a:solidFill>
                <a:latin typeface="Consolas" panose="020B0609020204030204" pitchFamily="49" charset="0"/>
              </a:rPr>
              <a:t>class </a:t>
            </a:r>
            <a:r>
              <a:rPr lang="en-IN" sz="1800" dirty="0">
                <a:solidFill>
                  <a:srgbClr val="0000FF"/>
                </a:solidFill>
                <a:latin typeface="Consolas" panose="020B0609020204030204" pitchFamily="49" charset="0"/>
              </a:rPr>
              <a:t>Array2Demo</a:t>
            </a:r>
            <a:r>
              <a:rPr lang="en-IN" sz="1800" dirty="0">
                <a:solidFill>
                  <a:srgbClr val="666666"/>
                </a:solidFill>
                <a:latin typeface="Consolas" panose="020B0609020204030204" pitchFamily="49" charset="0"/>
              </a:rPr>
              <a:t>{</a:t>
            </a:r>
          </a:p>
          <a:p>
            <a:pPr marL="342900" indent="-342900">
              <a:spcBef>
                <a:spcPts val="0"/>
              </a:spcBef>
              <a:buFont typeface="+mj-lt"/>
              <a:buAutoNum type="arabicPeriod"/>
            </a:pPr>
            <a:r>
              <a:rPr lang="en-US" sz="1800" dirty="0">
                <a:solidFill>
                  <a:srgbClr val="008000"/>
                </a:solidFill>
                <a:latin typeface="Consolas" panose="020B0609020204030204" pitchFamily="49" charset="0"/>
              </a:rPr>
              <a:t>public static </a:t>
            </a:r>
            <a:r>
              <a:rPr lang="en-US" sz="1800" dirty="0">
                <a:solidFill>
                  <a:srgbClr val="B00040"/>
                </a:solidFill>
                <a:latin typeface="Consolas" panose="020B0609020204030204" pitchFamily="49" charset="0"/>
              </a:rPr>
              <a:t>void </a:t>
            </a:r>
            <a:r>
              <a:rPr lang="en-US" sz="1800" dirty="0">
                <a:solidFill>
                  <a:srgbClr val="0000FF"/>
                </a:solidFill>
                <a:latin typeface="Consolas" panose="020B0609020204030204" pitchFamily="49" charset="0"/>
              </a:rPr>
              <a:t>main</a:t>
            </a:r>
            <a:r>
              <a:rPr lang="en-US" sz="1800" dirty="0">
                <a:solidFill>
                  <a:srgbClr val="666666"/>
                </a:solidFill>
                <a:latin typeface="Consolas" panose="020B0609020204030204" pitchFamily="49" charset="0"/>
              </a:rPr>
              <a:t>(String[] </a:t>
            </a:r>
            <a:r>
              <a:rPr lang="en-US" sz="1800" dirty="0" err="1">
                <a:solidFill>
                  <a:srgbClr val="666666"/>
                </a:solidFill>
                <a:latin typeface="Consolas" panose="020B0609020204030204" pitchFamily="49" charset="0"/>
              </a:rPr>
              <a:t>args</a:t>
            </a:r>
            <a:r>
              <a:rPr lang="en-US" sz="1800" dirty="0">
                <a:solidFill>
                  <a:srgbClr val="666666"/>
                </a:solidFill>
                <a:latin typeface="Consolas" panose="020B0609020204030204" pitchFamily="49" charset="0"/>
              </a:rPr>
              <a:t>) {</a:t>
            </a:r>
          </a:p>
          <a:p>
            <a:pPr marL="622300" indent="-622300">
              <a:spcBef>
                <a:spcPts val="0"/>
              </a:spcBef>
              <a:buFont typeface="+mj-lt"/>
              <a:buAutoNum type="arabicPeriod"/>
            </a:pP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size</a:t>
            </a:r>
            <a:r>
              <a:rPr lang="en-IN" sz="1800" dirty="0">
                <a:solidFill>
                  <a:srgbClr val="666666"/>
                </a:solidFill>
                <a:latin typeface="Consolas" panose="020B0609020204030204" pitchFamily="49" charset="0"/>
              </a:rPr>
              <a:t>;</a:t>
            </a:r>
          </a:p>
          <a:p>
            <a:pPr marL="622300" indent="-622300">
              <a:spcBef>
                <a:spcPts val="0"/>
              </a:spcBef>
              <a:buFont typeface="+mj-lt"/>
              <a:buAutoNum type="arabicPeriod"/>
            </a:pPr>
            <a:r>
              <a:rPr lang="en-IN" sz="1800" dirty="0">
                <a:latin typeface="Consolas" panose="020B0609020204030204" pitchFamily="49" charset="0"/>
              </a:rPr>
              <a:t>Scanner </a:t>
            </a:r>
            <a:r>
              <a:rPr lang="en-IN" sz="1800" dirty="0" err="1">
                <a:latin typeface="Consolas" panose="020B0609020204030204" pitchFamily="49" charset="0"/>
              </a:rPr>
              <a:t>sc</a:t>
            </a:r>
            <a:r>
              <a:rPr lang="en-IN" sz="1800" dirty="0">
                <a:solidFill>
                  <a:srgbClr val="666666"/>
                </a:solidFill>
                <a:latin typeface="Consolas" panose="020B0609020204030204" pitchFamily="49" charset="0"/>
              </a:rPr>
              <a:t>=</a:t>
            </a:r>
            <a:r>
              <a:rPr lang="en-IN" sz="1800" dirty="0">
                <a:solidFill>
                  <a:srgbClr val="008000"/>
                </a:solidFill>
                <a:latin typeface="Consolas" panose="020B0609020204030204" pitchFamily="49" charset="0"/>
              </a:rPr>
              <a:t>new Scanner</a:t>
            </a:r>
            <a:r>
              <a:rPr lang="en-IN" sz="1800" dirty="0">
                <a:solidFill>
                  <a:srgbClr val="666666"/>
                </a:solidFill>
                <a:latin typeface="Consolas" panose="020B0609020204030204" pitchFamily="49" charset="0"/>
              </a:rPr>
              <a:t>(System.</a:t>
            </a:r>
            <a:r>
              <a:rPr lang="en-IN" sz="1800" dirty="0">
                <a:solidFill>
                  <a:srgbClr val="7D9029"/>
                </a:solidFill>
                <a:latin typeface="Consolas" panose="020B0609020204030204" pitchFamily="49" charset="0"/>
              </a:rPr>
              <a:t>in</a:t>
            </a:r>
            <a:r>
              <a:rPr lang="en-IN" sz="1800" dirty="0">
                <a:solidFill>
                  <a:srgbClr val="666666"/>
                </a:solidFill>
                <a:latin typeface="Consolas" panose="020B0609020204030204" pitchFamily="49" charset="0"/>
              </a:rPr>
              <a:t>);</a:t>
            </a:r>
          </a:p>
          <a:p>
            <a:pPr marL="622300" indent="-622300">
              <a:spcBef>
                <a:spcPts val="0"/>
              </a:spcBef>
              <a:buFont typeface="+mj-lt"/>
              <a:buAutoNum type="arabicPeriod"/>
            </a:pPr>
            <a:r>
              <a:rPr lang="en-US" sz="1800" dirty="0" err="1">
                <a:latin typeface="Consolas" panose="020B0609020204030204" pitchFamily="49" charset="0"/>
              </a:rPr>
              <a:t>System</a:t>
            </a:r>
            <a:r>
              <a:rPr lang="en-US" sz="1800" dirty="0" err="1">
                <a:solidFill>
                  <a:srgbClr val="666666"/>
                </a:solidFill>
                <a:latin typeface="Consolas" panose="020B0609020204030204" pitchFamily="49" charset="0"/>
              </a:rPr>
              <a:t>.</a:t>
            </a:r>
            <a:r>
              <a:rPr lang="en-US" sz="1800" dirty="0" err="1">
                <a:solidFill>
                  <a:srgbClr val="7D9029"/>
                </a:solidFill>
                <a:latin typeface="Consolas" panose="020B0609020204030204" pitchFamily="49" charset="0"/>
              </a:rPr>
              <a:t>out</a:t>
            </a:r>
            <a:r>
              <a:rPr lang="en-US" sz="1800" dirty="0" err="1">
                <a:solidFill>
                  <a:srgbClr val="666666"/>
                </a:solidFill>
                <a:latin typeface="Consolas" panose="020B0609020204030204" pitchFamily="49" charset="0"/>
              </a:rPr>
              <a:t>.</a:t>
            </a:r>
            <a:r>
              <a:rPr lang="en-US" sz="1800" dirty="0" err="1">
                <a:solidFill>
                  <a:srgbClr val="7D9029"/>
                </a:solidFill>
                <a:latin typeface="Consolas" panose="020B0609020204030204" pitchFamily="49" charset="0"/>
              </a:rPr>
              <a:t>print</a:t>
            </a:r>
            <a:r>
              <a:rPr lang="en-US" sz="1800" dirty="0">
                <a:solidFill>
                  <a:srgbClr val="666666"/>
                </a:solidFill>
                <a:latin typeface="Consolas" panose="020B0609020204030204" pitchFamily="49" charset="0"/>
              </a:rPr>
              <a:t>(</a:t>
            </a:r>
            <a:r>
              <a:rPr lang="en-US" sz="1800" dirty="0">
                <a:solidFill>
                  <a:srgbClr val="BA2121"/>
                </a:solidFill>
                <a:latin typeface="Consolas" panose="020B0609020204030204" pitchFamily="49" charset="0"/>
              </a:rPr>
              <a:t>"Enter size of an array"</a:t>
            </a:r>
            <a:r>
              <a:rPr lang="en-US" sz="1800" dirty="0">
                <a:solidFill>
                  <a:srgbClr val="666666"/>
                </a:solidFill>
                <a:latin typeface="Consolas" panose="020B0609020204030204" pitchFamily="49" charset="0"/>
              </a:rPr>
              <a:t>);</a:t>
            </a:r>
          </a:p>
          <a:p>
            <a:pPr marL="622300" indent="-622300">
              <a:spcBef>
                <a:spcPts val="0"/>
              </a:spcBef>
              <a:buFont typeface="+mj-lt"/>
              <a:buAutoNum type="arabicPeriod"/>
            </a:pPr>
            <a:r>
              <a:rPr lang="en-IN" sz="1800" dirty="0">
                <a:latin typeface="Consolas" panose="020B0609020204030204" pitchFamily="49" charset="0"/>
              </a:rPr>
              <a:t>size</a:t>
            </a:r>
            <a:r>
              <a:rPr lang="en-IN" sz="1800" dirty="0">
                <a:solidFill>
                  <a:srgbClr val="666666"/>
                </a:solidFill>
                <a:latin typeface="Consolas" panose="020B0609020204030204" pitchFamily="49" charset="0"/>
              </a:rPr>
              <a:t>=</a:t>
            </a:r>
            <a:r>
              <a:rPr lang="en-IN" sz="1800" dirty="0" err="1">
                <a:solidFill>
                  <a:srgbClr val="666666"/>
                </a:solidFill>
                <a:latin typeface="Consolas" panose="020B0609020204030204" pitchFamily="49" charset="0"/>
              </a:rPr>
              <a:t>sc.</a:t>
            </a:r>
            <a:r>
              <a:rPr lang="en-IN" sz="1800" dirty="0" err="1">
                <a:solidFill>
                  <a:srgbClr val="7D9029"/>
                </a:solidFill>
                <a:latin typeface="Consolas" panose="020B0609020204030204" pitchFamily="49" charset="0"/>
              </a:rPr>
              <a:t>nextInt</a:t>
            </a:r>
            <a:r>
              <a:rPr lang="en-IN" sz="1800" dirty="0">
                <a:solidFill>
                  <a:srgbClr val="666666"/>
                </a:solidFill>
                <a:latin typeface="Consolas" panose="020B0609020204030204" pitchFamily="49" charset="0"/>
              </a:rPr>
              <a:t>();</a:t>
            </a:r>
          </a:p>
          <a:p>
            <a:pPr marL="622300" indent="-622300">
              <a:spcBef>
                <a:spcPts val="0"/>
              </a:spcBef>
              <a:buFont typeface="+mj-lt"/>
              <a:buAutoNum type="arabicPeriod"/>
            </a:pP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a</a:t>
            </a:r>
            <a:r>
              <a:rPr lang="en-IN" sz="1800" dirty="0">
                <a:solidFill>
                  <a:srgbClr val="666666"/>
                </a:solidFill>
                <a:latin typeface="Consolas" panose="020B0609020204030204" pitchFamily="49" charset="0"/>
              </a:rPr>
              <a:t>[][]=</a:t>
            </a:r>
            <a:r>
              <a:rPr lang="en-IN" sz="1800" dirty="0">
                <a:solidFill>
                  <a:srgbClr val="008000"/>
                </a:solidFill>
                <a:latin typeface="Consolas" panose="020B0609020204030204" pitchFamily="49" charset="0"/>
              </a:rPr>
              <a:t>new </a:t>
            </a:r>
            <a:r>
              <a:rPr lang="en-IN" sz="1800" dirty="0" err="1">
                <a:solidFill>
                  <a:srgbClr val="B00040"/>
                </a:solidFill>
                <a:latin typeface="Consolas" panose="020B0609020204030204" pitchFamily="49" charset="0"/>
              </a:rPr>
              <a:t>int</a:t>
            </a:r>
            <a:r>
              <a:rPr lang="en-IN" sz="1800" dirty="0">
                <a:solidFill>
                  <a:srgbClr val="666666"/>
                </a:solidFill>
                <a:latin typeface="Consolas" panose="020B0609020204030204" pitchFamily="49" charset="0"/>
              </a:rPr>
              <a:t>[size][size];</a:t>
            </a:r>
          </a:p>
          <a:p>
            <a:pPr marL="622300" indent="-622300">
              <a:spcBef>
                <a:spcPts val="0"/>
              </a:spcBef>
              <a:buFont typeface="+mj-lt"/>
              <a:buAutoNum type="arabicPeriod"/>
            </a:pPr>
            <a:r>
              <a:rPr lang="en-IN" sz="1800" dirty="0">
                <a:solidFill>
                  <a:srgbClr val="008000"/>
                </a:solidFill>
                <a:latin typeface="Consolas" panose="020B0609020204030204" pitchFamily="49" charset="0"/>
              </a:rPr>
              <a:t>for</a:t>
            </a:r>
            <a:r>
              <a:rPr lang="en-IN" sz="1800" dirty="0">
                <a:solidFill>
                  <a:srgbClr val="666666"/>
                </a:solidFill>
                <a:latin typeface="Consolas" panose="020B0609020204030204" pitchFamily="49" charset="0"/>
              </a:rPr>
              <a:t>(</a:t>
            </a: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a:t>
            </a:r>
            <a:r>
              <a:rPr lang="en-IN" sz="1800" dirty="0" err="1">
                <a:solidFill>
                  <a:srgbClr val="B00040"/>
                </a:solidFill>
                <a:latin typeface="Consolas" panose="020B0609020204030204" pitchFamily="49" charset="0"/>
              </a:rPr>
              <a:t>i</a:t>
            </a:r>
            <a:r>
              <a:rPr lang="en-IN" sz="1800" dirty="0">
                <a:solidFill>
                  <a:srgbClr val="666666"/>
                </a:solidFill>
                <a:latin typeface="Consolas" panose="020B0609020204030204" pitchFamily="49" charset="0"/>
              </a:rPr>
              <a:t>=0;i&lt;</a:t>
            </a:r>
            <a:r>
              <a:rPr lang="en-IN" sz="1800" dirty="0" err="1">
                <a:solidFill>
                  <a:srgbClr val="666666"/>
                </a:solidFill>
                <a:latin typeface="Consolas" panose="020B0609020204030204" pitchFamily="49" charset="0"/>
              </a:rPr>
              <a:t>a.</a:t>
            </a:r>
            <a:r>
              <a:rPr lang="en-IN" sz="1800" dirty="0" err="1">
                <a:solidFill>
                  <a:srgbClr val="7D9029"/>
                </a:solidFill>
                <a:latin typeface="Consolas" panose="020B0609020204030204" pitchFamily="49" charset="0"/>
              </a:rPr>
              <a:t>length</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a:t>
            </a:r>
          </a:p>
          <a:p>
            <a:pPr marL="901700" indent="-901700">
              <a:spcBef>
                <a:spcPts val="0"/>
              </a:spcBef>
              <a:buFont typeface="+mj-lt"/>
              <a:buAutoNum type="arabicPeriod"/>
            </a:pPr>
            <a:r>
              <a:rPr lang="en-IN" sz="1800" dirty="0">
                <a:solidFill>
                  <a:srgbClr val="008000"/>
                </a:solidFill>
                <a:latin typeface="Consolas" panose="020B0609020204030204" pitchFamily="49" charset="0"/>
              </a:rPr>
              <a:t>for</a:t>
            </a:r>
            <a:r>
              <a:rPr lang="en-IN" sz="1800" dirty="0">
                <a:solidFill>
                  <a:srgbClr val="666666"/>
                </a:solidFill>
                <a:latin typeface="Consolas" panose="020B0609020204030204" pitchFamily="49" charset="0"/>
              </a:rPr>
              <a:t>(</a:t>
            </a: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j</a:t>
            </a:r>
            <a:r>
              <a:rPr lang="en-IN" sz="1800" dirty="0">
                <a:solidFill>
                  <a:srgbClr val="666666"/>
                </a:solidFill>
                <a:latin typeface="Consolas" panose="020B0609020204030204" pitchFamily="49" charset="0"/>
              </a:rPr>
              <a:t>=0;j&lt;</a:t>
            </a:r>
            <a:r>
              <a:rPr lang="en-IN" sz="1800" dirty="0" err="1">
                <a:solidFill>
                  <a:srgbClr val="666666"/>
                </a:solidFill>
                <a:latin typeface="Consolas" panose="020B0609020204030204" pitchFamily="49" charset="0"/>
              </a:rPr>
              <a:t>a.</a:t>
            </a:r>
            <a:r>
              <a:rPr lang="en-IN" sz="1800" dirty="0" err="1">
                <a:solidFill>
                  <a:srgbClr val="7D9029"/>
                </a:solidFill>
                <a:latin typeface="Consolas" panose="020B0609020204030204" pitchFamily="49" charset="0"/>
              </a:rPr>
              <a:t>length</a:t>
            </a:r>
            <a:r>
              <a:rPr lang="en-IN" sz="1800" dirty="0" err="1">
                <a:solidFill>
                  <a:srgbClr val="666666"/>
                </a:solidFill>
                <a:latin typeface="Consolas" panose="020B0609020204030204" pitchFamily="49" charset="0"/>
              </a:rPr>
              <a:t>;j</a:t>
            </a:r>
            <a:r>
              <a:rPr lang="en-IN" sz="1800" dirty="0">
                <a:solidFill>
                  <a:srgbClr val="666666"/>
                </a:solidFill>
                <a:latin typeface="Consolas" panose="020B0609020204030204" pitchFamily="49" charset="0"/>
              </a:rPr>
              <a:t>++){</a:t>
            </a:r>
          </a:p>
          <a:p>
            <a:pPr marL="901700" indent="-901700">
              <a:spcBef>
                <a:spcPts val="0"/>
              </a:spcBef>
              <a:buFont typeface="+mj-lt"/>
              <a:buAutoNum type="arabicPeriod"/>
            </a:pPr>
            <a:r>
              <a:rPr lang="en-IN" sz="1800" dirty="0">
                <a:latin typeface="Consolas" panose="020B0609020204030204" pitchFamily="49" charset="0"/>
              </a:rPr>
              <a:t>		a</a:t>
            </a:r>
            <a:r>
              <a:rPr lang="en-IN" sz="1800" dirty="0">
                <a:solidFill>
                  <a:srgbClr val="666666"/>
                </a:solidFill>
                <a:latin typeface="Consolas" panose="020B0609020204030204" pitchFamily="49" charset="0"/>
              </a:rPr>
              <a:t>[</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][j]=</a:t>
            </a:r>
            <a:r>
              <a:rPr lang="en-IN" sz="1800" dirty="0" err="1">
                <a:solidFill>
                  <a:srgbClr val="666666"/>
                </a:solidFill>
                <a:latin typeface="Consolas" panose="020B0609020204030204" pitchFamily="49" charset="0"/>
              </a:rPr>
              <a:t>sc.</a:t>
            </a:r>
            <a:r>
              <a:rPr lang="en-IN" sz="1800" dirty="0" err="1">
                <a:solidFill>
                  <a:srgbClr val="7D9029"/>
                </a:solidFill>
                <a:latin typeface="Consolas" panose="020B0609020204030204" pitchFamily="49" charset="0"/>
              </a:rPr>
              <a:t>nextInt</a:t>
            </a:r>
            <a:r>
              <a:rPr lang="en-IN" sz="1800" dirty="0">
                <a:solidFill>
                  <a:srgbClr val="666666"/>
                </a:solidFill>
                <a:latin typeface="Consolas" panose="020B0609020204030204" pitchFamily="49" charset="0"/>
              </a:rPr>
              <a:t>();</a:t>
            </a:r>
          </a:p>
          <a:p>
            <a:pPr marL="901700" indent="-901700">
              <a:spcBef>
                <a:spcPts val="0"/>
              </a:spcBef>
              <a:buFont typeface="+mj-lt"/>
              <a:buAutoNum type="arabicPeriod"/>
            </a:pPr>
            <a:r>
              <a:rPr lang="en-IN" sz="1800" dirty="0">
                <a:solidFill>
                  <a:srgbClr val="666666"/>
                </a:solidFill>
                <a:latin typeface="Consolas" panose="020B0609020204030204" pitchFamily="49" charset="0"/>
              </a:rPr>
              <a:t>}</a:t>
            </a:r>
          </a:p>
          <a:p>
            <a:pPr marL="622300" indent="-622300">
              <a:spcBef>
                <a:spcPts val="0"/>
              </a:spcBef>
              <a:buFont typeface="+mj-lt"/>
              <a:buAutoNum type="arabicPeriod"/>
            </a:pPr>
            <a:r>
              <a:rPr lang="en-IN" sz="1800" dirty="0">
                <a:solidFill>
                  <a:srgbClr val="666666"/>
                </a:solidFill>
                <a:latin typeface="Consolas" panose="020B0609020204030204" pitchFamily="49" charset="0"/>
              </a:rPr>
              <a:t>}</a:t>
            </a:r>
          </a:p>
          <a:p>
            <a:pPr marL="622300" indent="-622300">
              <a:spcBef>
                <a:spcPts val="0"/>
              </a:spcBef>
              <a:buFont typeface="+mj-lt"/>
              <a:buAutoNum type="arabicPeriod"/>
            </a:pPr>
            <a:endParaRPr lang="en-IN" sz="1800" dirty="0">
              <a:solidFill>
                <a:srgbClr val="666666"/>
              </a:solidFill>
              <a:latin typeface="Consolas" panose="020B0609020204030204" pitchFamily="49" charset="0"/>
            </a:endParaRPr>
          </a:p>
          <a:p>
            <a:pPr marL="622300" indent="-622300">
              <a:spcBef>
                <a:spcPts val="0"/>
              </a:spcBef>
              <a:buFont typeface="+mj-lt"/>
              <a:buAutoNum type="arabicPeriod"/>
            </a:pPr>
            <a:r>
              <a:rPr lang="en-IN" sz="1800" dirty="0">
                <a:solidFill>
                  <a:srgbClr val="008000"/>
                </a:solidFill>
                <a:latin typeface="Consolas" panose="020B0609020204030204" pitchFamily="49" charset="0"/>
              </a:rPr>
              <a:t>for</a:t>
            </a:r>
            <a:r>
              <a:rPr lang="en-IN" sz="1800" dirty="0">
                <a:solidFill>
                  <a:srgbClr val="666666"/>
                </a:solidFill>
                <a:latin typeface="Consolas" panose="020B0609020204030204" pitchFamily="49" charset="0"/>
              </a:rPr>
              <a:t>(</a:t>
            </a: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a:t>
            </a:r>
            <a:r>
              <a:rPr lang="en-IN" sz="1800" dirty="0" err="1">
                <a:solidFill>
                  <a:srgbClr val="B00040"/>
                </a:solidFill>
                <a:latin typeface="Consolas" panose="020B0609020204030204" pitchFamily="49" charset="0"/>
              </a:rPr>
              <a:t>i</a:t>
            </a:r>
            <a:r>
              <a:rPr lang="en-IN" sz="1800" dirty="0">
                <a:solidFill>
                  <a:srgbClr val="666666"/>
                </a:solidFill>
                <a:latin typeface="Consolas" panose="020B0609020204030204" pitchFamily="49" charset="0"/>
              </a:rPr>
              <a:t>=0;i&lt;</a:t>
            </a:r>
            <a:r>
              <a:rPr lang="en-IN" sz="1800" dirty="0" err="1">
                <a:solidFill>
                  <a:srgbClr val="666666"/>
                </a:solidFill>
                <a:latin typeface="Consolas" panose="020B0609020204030204" pitchFamily="49" charset="0"/>
              </a:rPr>
              <a:t>a.</a:t>
            </a:r>
            <a:r>
              <a:rPr lang="en-IN" sz="1800" dirty="0" err="1">
                <a:solidFill>
                  <a:srgbClr val="7D9029"/>
                </a:solidFill>
                <a:latin typeface="Consolas" panose="020B0609020204030204" pitchFamily="49" charset="0"/>
              </a:rPr>
              <a:t>length</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a:t>
            </a:r>
          </a:p>
          <a:p>
            <a:pPr marL="901700" indent="-901700">
              <a:spcBef>
                <a:spcPts val="0"/>
              </a:spcBef>
              <a:buFont typeface="+mj-lt"/>
              <a:buAutoNum type="arabicPeriod"/>
            </a:pPr>
            <a:r>
              <a:rPr lang="en-IN" sz="1800" dirty="0">
                <a:solidFill>
                  <a:srgbClr val="008000"/>
                </a:solidFill>
                <a:latin typeface="Consolas" panose="020B0609020204030204" pitchFamily="49" charset="0"/>
              </a:rPr>
              <a:t>for</a:t>
            </a:r>
            <a:r>
              <a:rPr lang="en-IN" sz="1800" dirty="0">
                <a:solidFill>
                  <a:srgbClr val="666666"/>
                </a:solidFill>
                <a:latin typeface="Consolas" panose="020B0609020204030204" pitchFamily="49" charset="0"/>
              </a:rPr>
              <a:t>(</a:t>
            </a: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j</a:t>
            </a:r>
            <a:r>
              <a:rPr lang="en-IN" sz="1800" dirty="0">
                <a:solidFill>
                  <a:srgbClr val="666666"/>
                </a:solidFill>
                <a:latin typeface="Consolas" panose="020B0609020204030204" pitchFamily="49" charset="0"/>
              </a:rPr>
              <a:t>=0;j&lt;</a:t>
            </a:r>
            <a:r>
              <a:rPr lang="en-IN" sz="1800" dirty="0" err="1">
                <a:solidFill>
                  <a:srgbClr val="666666"/>
                </a:solidFill>
                <a:latin typeface="Consolas" panose="020B0609020204030204" pitchFamily="49" charset="0"/>
              </a:rPr>
              <a:t>a.</a:t>
            </a:r>
            <a:r>
              <a:rPr lang="en-IN" sz="1800" dirty="0" err="1">
                <a:solidFill>
                  <a:srgbClr val="7D9029"/>
                </a:solidFill>
                <a:latin typeface="Consolas" panose="020B0609020204030204" pitchFamily="49" charset="0"/>
              </a:rPr>
              <a:t>length</a:t>
            </a:r>
            <a:r>
              <a:rPr lang="en-IN" sz="1800" dirty="0" err="1">
                <a:solidFill>
                  <a:srgbClr val="666666"/>
                </a:solidFill>
                <a:latin typeface="Consolas" panose="020B0609020204030204" pitchFamily="49" charset="0"/>
              </a:rPr>
              <a:t>;j</a:t>
            </a:r>
            <a:r>
              <a:rPr lang="en-IN" sz="1800" dirty="0">
                <a:solidFill>
                  <a:srgbClr val="666666"/>
                </a:solidFill>
                <a:latin typeface="Consolas" panose="020B0609020204030204" pitchFamily="49" charset="0"/>
              </a:rPr>
              <a:t>++){</a:t>
            </a:r>
          </a:p>
          <a:p>
            <a:pPr marL="901700" indent="-901700">
              <a:spcBef>
                <a:spcPts val="0"/>
              </a:spcBef>
              <a:buFont typeface="+mj-lt"/>
              <a:buAutoNum type="arabicPeriod"/>
            </a:pPr>
            <a:r>
              <a:rPr lang="en-IN" sz="1800" dirty="0">
                <a:latin typeface="Consolas" panose="020B0609020204030204" pitchFamily="49" charset="0"/>
              </a:rPr>
              <a:t>     </a:t>
            </a:r>
            <a:r>
              <a:rPr lang="en-IN" sz="1800" dirty="0" err="1">
                <a:latin typeface="Consolas" panose="020B0609020204030204" pitchFamily="49" charset="0"/>
              </a:rPr>
              <a:t>System</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out</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print</a:t>
            </a:r>
            <a:r>
              <a:rPr lang="en-IN" sz="1800" dirty="0">
                <a:solidFill>
                  <a:srgbClr val="666666"/>
                </a:solidFill>
                <a:latin typeface="Consolas" panose="020B0609020204030204" pitchFamily="49" charset="0"/>
              </a:rPr>
              <a:t>(</a:t>
            </a:r>
            <a:r>
              <a:rPr lang="en-IN" sz="1800" dirty="0">
                <a:solidFill>
                  <a:srgbClr val="BA2121"/>
                </a:solidFill>
                <a:latin typeface="Consolas" panose="020B0609020204030204" pitchFamily="49" charset="0"/>
              </a:rPr>
              <a:t>"a["</a:t>
            </a:r>
            <a:r>
              <a:rPr lang="en-IN" sz="1800" dirty="0">
                <a:solidFill>
                  <a:srgbClr val="666666"/>
                </a:solidFill>
                <a:latin typeface="Consolas" panose="020B0609020204030204" pitchFamily="49" charset="0"/>
              </a:rPr>
              <a:t>+</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a:t>
            </a:r>
            <a:r>
              <a:rPr lang="en-IN" sz="1800" dirty="0">
                <a:solidFill>
                  <a:srgbClr val="BA2121"/>
                </a:solidFill>
                <a:latin typeface="Consolas" panose="020B0609020204030204" pitchFamily="49" charset="0"/>
              </a:rPr>
              <a:t>"]["</a:t>
            </a:r>
            <a:r>
              <a:rPr lang="en-IN" sz="1800" dirty="0">
                <a:solidFill>
                  <a:srgbClr val="666666"/>
                </a:solidFill>
                <a:latin typeface="Consolas" panose="020B0609020204030204" pitchFamily="49" charset="0"/>
              </a:rPr>
              <a:t>+j+</a:t>
            </a:r>
            <a:r>
              <a:rPr lang="en-IN" sz="1800" dirty="0">
                <a:solidFill>
                  <a:srgbClr val="BA2121"/>
                </a:solidFill>
                <a:latin typeface="Consolas" panose="020B0609020204030204" pitchFamily="49" charset="0"/>
              </a:rPr>
              <a:t>"]:"</a:t>
            </a:r>
            <a:r>
              <a:rPr lang="en-IN" sz="1800" dirty="0">
                <a:solidFill>
                  <a:srgbClr val="666666"/>
                </a:solidFill>
                <a:latin typeface="Consolas" panose="020B0609020204030204" pitchFamily="49" charset="0"/>
              </a:rPr>
              <a:t>+a[</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][j]+</a:t>
            </a:r>
            <a:r>
              <a:rPr lang="en-IN" sz="1800" dirty="0">
                <a:solidFill>
                  <a:srgbClr val="BA2121"/>
                </a:solidFill>
                <a:latin typeface="Consolas" panose="020B0609020204030204" pitchFamily="49" charset="0"/>
              </a:rPr>
              <a:t>"\t"</a:t>
            </a:r>
            <a:r>
              <a:rPr lang="en-IN" sz="1800" dirty="0">
                <a:solidFill>
                  <a:srgbClr val="666666"/>
                </a:solidFill>
                <a:latin typeface="Consolas" panose="020B0609020204030204" pitchFamily="49" charset="0"/>
              </a:rPr>
              <a:t>);</a:t>
            </a:r>
          </a:p>
          <a:p>
            <a:pPr marL="901700" indent="-901700">
              <a:spcBef>
                <a:spcPts val="0"/>
              </a:spcBef>
              <a:buFont typeface="+mj-lt"/>
              <a:buAutoNum type="arabicPeriod"/>
            </a:pPr>
            <a:r>
              <a:rPr lang="en-IN" sz="1800" dirty="0">
                <a:solidFill>
                  <a:srgbClr val="666666"/>
                </a:solidFill>
                <a:latin typeface="Consolas" panose="020B0609020204030204" pitchFamily="49" charset="0"/>
              </a:rPr>
              <a:t>}</a:t>
            </a:r>
          </a:p>
          <a:p>
            <a:pPr marL="901700" indent="-901700">
              <a:spcBef>
                <a:spcPts val="0"/>
              </a:spcBef>
              <a:buFont typeface="+mj-lt"/>
              <a:buAutoNum type="arabicPeriod"/>
            </a:pPr>
            <a:r>
              <a:rPr lang="en-IN" sz="1800" dirty="0" err="1">
                <a:latin typeface="Consolas" panose="020B0609020204030204" pitchFamily="49" charset="0"/>
              </a:rPr>
              <a:t>System</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out</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println</a:t>
            </a:r>
            <a:r>
              <a:rPr lang="en-IN" sz="1800" dirty="0">
                <a:solidFill>
                  <a:srgbClr val="666666"/>
                </a:solidFill>
                <a:latin typeface="Consolas" panose="020B0609020204030204" pitchFamily="49" charset="0"/>
              </a:rPr>
              <a:t>();</a:t>
            </a:r>
          </a:p>
          <a:p>
            <a:pPr marL="622300" indent="-622300">
              <a:spcBef>
                <a:spcPts val="0"/>
              </a:spcBef>
              <a:buFont typeface="+mj-lt"/>
              <a:buAutoNum type="arabicPeriod"/>
            </a:pPr>
            <a:r>
              <a:rPr lang="en-IN" sz="1800" dirty="0">
                <a:solidFill>
                  <a:srgbClr val="666666"/>
                </a:solidFill>
                <a:latin typeface="Consolas" panose="020B0609020204030204" pitchFamily="49" charset="0"/>
              </a:rPr>
              <a:t>}</a:t>
            </a:r>
          </a:p>
          <a:p>
            <a:pPr marL="342900" indent="-342900">
              <a:spcBef>
                <a:spcPts val="0"/>
              </a:spcBef>
              <a:buFont typeface="+mj-lt"/>
              <a:buAutoNum type="arabicPeriod"/>
            </a:pPr>
            <a:r>
              <a:rPr lang="en-IN" sz="1800" dirty="0">
                <a:solidFill>
                  <a:srgbClr val="666666"/>
                </a:solidFill>
                <a:latin typeface="Consolas" panose="020B0609020204030204" pitchFamily="49" charset="0"/>
              </a:rPr>
              <a:t> }</a:t>
            </a:r>
          </a:p>
          <a:p>
            <a:pPr marL="342900" indent="-342900">
              <a:spcBef>
                <a:spcPts val="0"/>
              </a:spcBef>
              <a:buFont typeface="+mj-lt"/>
              <a:buAutoNum type="arabicPeriod"/>
            </a:pPr>
            <a:r>
              <a:rPr lang="en-IN" sz="1800" dirty="0">
                <a:solidFill>
                  <a:srgbClr val="666666"/>
                </a:solidFill>
                <a:latin typeface="Consolas" panose="020B0609020204030204" pitchFamily="49" charset="0"/>
              </a:rPr>
              <a:t>}</a:t>
            </a:r>
          </a:p>
          <a:p>
            <a:pPr marL="0" lvl="0" indent="-342900" algn="l">
              <a:lnSpc>
                <a:spcPct val="100000"/>
              </a:lnSpc>
              <a:spcBef>
                <a:spcPts val="0"/>
              </a:spcBef>
              <a:buClr>
                <a:schemeClr val="tx1"/>
              </a:buClr>
              <a:buFont typeface="+mj-lt"/>
              <a:buAutoNum type="arabicPeriod"/>
            </a:pPr>
            <a:endParaRPr lang="en-IN" sz="1800"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13016273"/>
              </p:ext>
            </p:extLst>
          </p:nvPr>
        </p:nvGraphicFramePr>
        <p:xfrm>
          <a:off x="7289767" y="867608"/>
          <a:ext cx="4760686" cy="2303384"/>
        </p:xfrm>
        <a:graphic>
          <a:graphicData uri="http://schemas.openxmlformats.org/drawingml/2006/table">
            <a:tbl>
              <a:tblPr firstRow="1" bandRow="1"/>
              <a:tblGrid>
                <a:gridCol w="902227">
                  <a:extLst>
                    <a:ext uri="{9D8B030D-6E8A-4147-A177-3AD203B41FA5}">
                      <a16:colId xmlns:a16="http://schemas.microsoft.com/office/drawing/2014/main" val="20000"/>
                    </a:ext>
                  </a:extLst>
                </a:gridCol>
                <a:gridCol w="1286153">
                  <a:extLst>
                    <a:ext uri="{9D8B030D-6E8A-4147-A177-3AD203B41FA5}">
                      <a16:colId xmlns:a16="http://schemas.microsoft.com/office/drawing/2014/main" val="20001"/>
                    </a:ext>
                  </a:extLst>
                </a:gridCol>
                <a:gridCol w="1286153">
                  <a:extLst>
                    <a:ext uri="{9D8B030D-6E8A-4147-A177-3AD203B41FA5}">
                      <a16:colId xmlns:a16="http://schemas.microsoft.com/office/drawing/2014/main" val="20002"/>
                    </a:ext>
                  </a:extLst>
                </a:gridCol>
                <a:gridCol w="1286153">
                  <a:extLst>
                    <a:ext uri="{9D8B030D-6E8A-4147-A177-3AD203B41FA5}">
                      <a16:colId xmlns:a16="http://schemas.microsoft.com/office/drawing/2014/main" val="20003"/>
                    </a:ext>
                  </a:extLst>
                </a:gridCol>
              </a:tblGrid>
              <a:tr h="575846">
                <a:tc>
                  <a:txBody>
                    <a:bodyPr/>
                    <a:lstStyle/>
                    <a:p>
                      <a:pPr>
                        <a:lnSpc>
                          <a:spcPct val="107000"/>
                        </a:lnSpc>
                      </a:pPr>
                      <a:endParaRPr lang="en-US" sz="1100" dirty="0">
                        <a:solidFill>
                          <a:schemeClr val="tx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Column-0</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a:solidFill>
                            <a:schemeClr val="tx1"/>
                          </a:solidFill>
                          <a:effectLst/>
                          <a:latin typeface="Calibri" panose="020F0502020204030204" pitchFamily="34" charset="0"/>
                          <a:ea typeface="Times New Roman" panose="02020603050405020304" pitchFamily="18" charset="0"/>
                          <a:cs typeface="Arial" panose="020B0604020202020204" pitchFamily="34" charset="0"/>
                        </a:rPr>
                        <a:t>Column-1</a:t>
                      </a:r>
                      <a:endParaRPr lang="en-US" sz="110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a:solidFill>
                            <a:schemeClr val="tx1"/>
                          </a:solidFill>
                          <a:effectLst/>
                          <a:latin typeface="Calibri" panose="020F0502020204030204" pitchFamily="34" charset="0"/>
                          <a:ea typeface="Times New Roman" panose="02020603050405020304" pitchFamily="18" charset="0"/>
                          <a:cs typeface="Arial" panose="020B0604020202020204" pitchFamily="34" charset="0"/>
                        </a:rPr>
                        <a:t>Column-2</a:t>
                      </a:r>
                      <a:endParaRPr lang="en-US" sz="110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75846">
                <a:tc>
                  <a:txBody>
                    <a:bodyPr/>
                    <a:lstStyle/>
                    <a:p>
                      <a:pPr marL="0" marR="0" algn="ctr">
                        <a:lnSpc>
                          <a:spcPct val="107000"/>
                        </a:lnSpc>
                        <a:spcBef>
                          <a:spcPts val="0"/>
                        </a:spcBef>
                        <a:spcAft>
                          <a:spcPts val="0"/>
                        </a:spcAft>
                      </a:pPr>
                      <a:r>
                        <a:rPr lang="en-US" sz="2000" kern="1200">
                          <a:solidFill>
                            <a:schemeClr val="tx1"/>
                          </a:solidFill>
                          <a:effectLst/>
                          <a:latin typeface="Calibri" panose="020F0502020204030204" pitchFamily="34" charset="0"/>
                          <a:ea typeface="Times New Roman" panose="02020603050405020304" pitchFamily="18" charset="0"/>
                          <a:cs typeface="Arial" panose="020B0604020202020204" pitchFamily="34" charset="0"/>
                        </a:rPr>
                        <a:t>Row-0</a:t>
                      </a:r>
                      <a:endParaRPr lang="en-US" sz="110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solidFill>
                            <a:schemeClr val="tx1"/>
                          </a:solidFill>
                          <a:effectLst/>
                          <a:latin typeface="Consolas" panose="020B0609020204030204" pitchFamily="49" charset="0"/>
                        </a:rPr>
                        <a:t>11</a:t>
                      </a:r>
                      <a:endParaRPr lang="en-US" sz="2000" b="1" dirty="0">
                        <a:solidFill>
                          <a:schemeClr val="tx1"/>
                        </a:solidFill>
                        <a:effectLst/>
                        <a:latin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5846">
                <a:tc>
                  <a:txBody>
                    <a:bodyPr/>
                    <a:lstStyle/>
                    <a:p>
                      <a:pPr marL="0" marR="0" algn="ctr">
                        <a:lnSpc>
                          <a:spcPct val="107000"/>
                        </a:lnSpc>
                        <a:spcBef>
                          <a:spcPts val="0"/>
                        </a:spcBef>
                        <a:spcAft>
                          <a:spcPts val="0"/>
                        </a:spcAft>
                      </a:pPr>
                      <a:r>
                        <a:rPr lang="en-US" sz="2000" kern="12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Row-1</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5846">
                <a:tc>
                  <a:txBody>
                    <a:bodyPr/>
                    <a:lstStyle/>
                    <a:p>
                      <a:pPr marL="0" marR="0" algn="ctr">
                        <a:lnSpc>
                          <a:spcPct val="107000"/>
                        </a:lnSpc>
                        <a:spcBef>
                          <a:spcPts val="0"/>
                        </a:spcBef>
                        <a:spcAft>
                          <a:spcPts val="0"/>
                        </a:spcAft>
                      </a:pPr>
                      <a:r>
                        <a:rPr lang="en-US" sz="2000" kern="12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Row-2</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tx1"/>
                          </a:solidFill>
                          <a:effectLst/>
                          <a:latin typeface="Consolas" panose="020B0609020204030204" pitchFamily="49" charset="0"/>
                        </a:rPr>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tangle 5"/>
          <p:cNvSpPr/>
          <p:nvPr/>
        </p:nvSpPr>
        <p:spPr>
          <a:xfrm>
            <a:off x="7315200" y="3551221"/>
            <a:ext cx="4876800" cy="3046988"/>
          </a:xfrm>
          <a:prstGeom prst="rect">
            <a:avLst/>
          </a:prstGeom>
          <a:solidFill>
            <a:schemeClr val="tx1"/>
          </a:solidFill>
        </p:spPr>
        <p:txBody>
          <a:bodyPr wrap="square">
            <a:spAutoFit/>
          </a:bodyPr>
          <a:lstStyle/>
          <a:p>
            <a:r>
              <a:rPr lang="pt-BR" sz="1600" dirty="0">
                <a:solidFill>
                  <a:schemeClr val="bg1"/>
                </a:solidFill>
                <a:latin typeface="Consolas" panose="020B0609020204030204" pitchFamily="49" charset="0"/>
              </a:rPr>
              <a:t>11</a:t>
            </a:r>
          </a:p>
          <a:p>
            <a:r>
              <a:rPr lang="pt-BR" sz="1600" dirty="0">
                <a:solidFill>
                  <a:schemeClr val="bg1"/>
                </a:solidFill>
                <a:latin typeface="Consolas" panose="020B0609020204030204" pitchFamily="49" charset="0"/>
              </a:rPr>
              <a:t>12</a:t>
            </a:r>
          </a:p>
          <a:p>
            <a:r>
              <a:rPr lang="pt-BR" sz="1600" dirty="0">
                <a:solidFill>
                  <a:schemeClr val="bg1"/>
                </a:solidFill>
                <a:latin typeface="Consolas" panose="020B0609020204030204" pitchFamily="49" charset="0"/>
              </a:rPr>
              <a:t>13</a:t>
            </a:r>
          </a:p>
          <a:p>
            <a:r>
              <a:rPr lang="pt-BR" sz="1600" dirty="0">
                <a:solidFill>
                  <a:schemeClr val="bg1"/>
                </a:solidFill>
                <a:latin typeface="Consolas" panose="020B0609020204030204" pitchFamily="49" charset="0"/>
              </a:rPr>
              <a:t>14</a:t>
            </a:r>
          </a:p>
          <a:p>
            <a:r>
              <a:rPr lang="pt-BR" sz="1600" dirty="0">
                <a:solidFill>
                  <a:schemeClr val="bg1"/>
                </a:solidFill>
                <a:latin typeface="Consolas" panose="020B0609020204030204" pitchFamily="49" charset="0"/>
              </a:rPr>
              <a:t>15</a:t>
            </a:r>
          </a:p>
          <a:p>
            <a:r>
              <a:rPr lang="pt-BR" sz="1600" dirty="0">
                <a:solidFill>
                  <a:schemeClr val="bg1"/>
                </a:solidFill>
                <a:latin typeface="Consolas" panose="020B0609020204030204" pitchFamily="49" charset="0"/>
              </a:rPr>
              <a:t>16</a:t>
            </a:r>
          </a:p>
          <a:p>
            <a:r>
              <a:rPr lang="pt-BR" sz="1600" dirty="0">
                <a:solidFill>
                  <a:schemeClr val="bg1"/>
                </a:solidFill>
                <a:latin typeface="Consolas" panose="020B0609020204030204" pitchFamily="49" charset="0"/>
              </a:rPr>
              <a:t>17</a:t>
            </a:r>
          </a:p>
          <a:p>
            <a:r>
              <a:rPr lang="pt-BR" sz="1600" dirty="0">
                <a:solidFill>
                  <a:schemeClr val="bg1"/>
                </a:solidFill>
                <a:latin typeface="Consolas" panose="020B0609020204030204" pitchFamily="49" charset="0"/>
              </a:rPr>
              <a:t>18</a:t>
            </a:r>
          </a:p>
          <a:p>
            <a:r>
              <a:rPr lang="pt-BR" sz="1600" dirty="0">
                <a:solidFill>
                  <a:schemeClr val="bg1"/>
                </a:solidFill>
                <a:latin typeface="Consolas" panose="020B0609020204030204" pitchFamily="49" charset="0"/>
              </a:rPr>
              <a:t>19</a:t>
            </a:r>
          </a:p>
          <a:p>
            <a:r>
              <a:rPr lang="pt-BR" sz="1600" dirty="0">
                <a:solidFill>
                  <a:schemeClr val="bg1"/>
                </a:solidFill>
                <a:latin typeface="Consolas" panose="020B0609020204030204" pitchFamily="49" charset="0"/>
              </a:rPr>
              <a:t>a[0][0]:11      a[0][1]:12      a[0][2]:13</a:t>
            </a:r>
          </a:p>
          <a:p>
            <a:r>
              <a:rPr lang="pt-BR" sz="1600" dirty="0">
                <a:solidFill>
                  <a:schemeClr val="bg1"/>
                </a:solidFill>
                <a:latin typeface="Consolas" panose="020B0609020204030204" pitchFamily="49" charset="0"/>
              </a:rPr>
              <a:t>a[1][0]:14      a[1][1]:15      a[1][2]:16</a:t>
            </a:r>
          </a:p>
          <a:p>
            <a:r>
              <a:rPr lang="pt-BR" sz="1600" dirty="0">
                <a:solidFill>
                  <a:schemeClr val="bg1"/>
                </a:solidFill>
                <a:latin typeface="Consolas" panose="020B0609020204030204" pitchFamily="49" charset="0"/>
              </a:rPr>
              <a:t>a[2][0]:17      a[2][1]:18      a[2][2]:19</a:t>
            </a:r>
            <a:endParaRPr lang="en-IN" sz="1600" dirty="0">
              <a:solidFill>
                <a:schemeClr val="bg1"/>
              </a:solidFill>
              <a:latin typeface="Consolas" panose="020B0609020204030204" pitchFamily="49" charset="0"/>
            </a:endParaRPr>
          </a:p>
        </p:txBody>
      </p:sp>
      <p:sp>
        <p:nvSpPr>
          <p:cNvPr id="7" name="Rectangle: Top Corners Rounded 7">
            <a:extLst>
              <a:ext uri="{FF2B5EF4-FFF2-40B4-BE49-F238E27FC236}">
                <a16:creationId xmlns:a16="http://schemas.microsoft.com/office/drawing/2014/main" id="{44F07624-C23C-4B43-A144-CB0878CB992A}"/>
              </a:ext>
            </a:extLst>
          </p:cNvPr>
          <p:cNvSpPr/>
          <p:nvPr/>
        </p:nvSpPr>
        <p:spPr>
          <a:xfrm>
            <a:off x="7315200" y="3222036"/>
            <a:ext cx="18329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Tree>
    <p:extLst>
      <p:ext uri="{BB962C8B-B14F-4D97-AF65-F5344CB8AC3E}">
        <p14:creationId xmlns:p14="http://schemas.microsoft.com/office/powerpoint/2010/main" val="109488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711200"/>
          </a:xfrm>
        </p:spPr>
        <p:txBody>
          <a:bodyPr/>
          <a:lstStyle/>
          <a:p>
            <a:r>
              <a:rPr lang="en-US" sz="3600" dirty="0"/>
              <a:t>WAP to perform addition of two 3 x 3 matrices</a:t>
            </a:r>
            <a:endParaRPr lang="en-IN" dirty="0"/>
          </a:p>
        </p:txBody>
      </p:sp>
      <p:sp>
        <p:nvSpPr>
          <p:cNvPr id="3" name="Content Placeholder 2"/>
          <p:cNvSpPr>
            <a:spLocks noGrp="1"/>
          </p:cNvSpPr>
          <p:nvPr>
            <p:ph idx="4294967295"/>
          </p:nvPr>
        </p:nvSpPr>
        <p:spPr>
          <a:xfrm>
            <a:off x="0" y="723900"/>
            <a:ext cx="6440488" cy="5591175"/>
          </a:xfrm>
        </p:spPr>
        <p:txBody>
          <a:bodyPr>
            <a:normAutofit lnSpcReduction="10000"/>
          </a:bodyPr>
          <a:lstStyle/>
          <a:p>
            <a:pPr marL="192087" indent="-457200" algn="l">
              <a:lnSpc>
                <a:spcPct val="100000"/>
              </a:lnSpc>
              <a:spcBef>
                <a:spcPts val="0"/>
              </a:spcBef>
              <a:buFont typeface="+mj-lt"/>
              <a:buAutoNum type="arabicPeriod"/>
            </a:pPr>
            <a:r>
              <a:rPr lang="en-IN" sz="2000" dirty="0">
                <a:solidFill>
                  <a:srgbClr val="008000"/>
                </a:solidFill>
                <a:latin typeface="Consolas" panose="020B0609020204030204" pitchFamily="49" charset="0"/>
              </a:rPr>
              <a:t>import </a:t>
            </a:r>
            <a:r>
              <a:rPr lang="en-IN" sz="2000" dirty="0" err="1">
                <a:solidFill>
                  <a:srgbClr val="0000FF"/>
                </a:solidFill>
                <a:latin typeface="Consolas" panose="020B0609020204030204" pitchFamily="49" charset="0"/>
              </a:rPr>
              <a:t>java.util</a:t>
            </a:r>
            <a:r>
              <a:rPr lang="en-IN" sz="2000" dirty="0">
                <a:solidFill>
                  <a:srgbClr val="0000FF"/>
                </a:solidFill>
                <a:latin typeface="Consolas" panose="020B0609020204030204" pitchFamily="49" charset="0"/>
              </a:rPr>
              <a:t>.*</a:t>
            </a:r>
            <a:r>
              <a:rPr lang="en-IN"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IN" sz="2000" dirty="0">
                <a:solidFill>
                  <a:srgbClr val="008000"/>
                </a:solidFill>
                <a:latin typeface="Consolas" panose="020B0609020204030204" pitchFamily="49" charset="0"/>
              </a:rPr>
              <a:t>class </a:t>
            </a:r>
            <a:r>
              <a:rPr lang="en-IN" sz="2000" dirty="0">
                <a:solidFill>
                  <a:srgbClr val="0000FF"/>
                </a:solidFill>
                <a:latin typeface="Consolas" panose="020B0609020204030204" pitchFamily="49" charset="0"/>
              </a:rPr>
              <a:t>Array2Demo</a:t>
            </a:r>
            <a:r>
              <a:rPr lang="en-IN"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US" sz="2000" dirty="0">
                <a:solidFill>
                  <a:srgbClr val="008000"/>
                </a:solidFill>
                <a:latin typeface="Consolas" panose="020B0609020204030204" pitchFamily="49" charset="0"/>
              </a:rPr>
              <a:t>public static </a:t>
            </a:r>
            <a:r>
              <a:rPr lang="en-US" sz="2000" dirty="0">
                <a:solidFill>
                  <a:srgbClr val="B00040"/>
                </a:solidFill>
                <a:latin typeface="Consolas" panose="020B0609020204030204" pitchFamily="49" charset="0"/>
              </a:rPr>
              <a:t>void </a:t>
            </a:r>
            <a:r>
              <a:rPr lang="en-US" sz="2000" dirty="0">
                <a:solidFill>
                  <a:srgbClr val="0000FF"/>
                </a:solidFill>
                <a:latin typeface="Consolas" panose="020B0609020204030204" pitchFamily="49" charset="0"/>
              </a:rPr>
              <a:t>main</a:t>
            </a:r>
            <a:r>
              <a:rPr lang="en-US" sz="2000" dirty="0">
                <a:solidFill>
                  <a:srgbClr val="666666"/>
                </a:solidFill>
                <a:latin typeface="Consolas" panose="020B0609020204030204" pitchFamily="49" charset="0"/>
              </a:rPr>
              <a:t>(String[] </a:t>
            </a:r>
            <a:r>
              <a:rPr lang="en-US" sz="2000" dirty="0" err="1">
                <a:solidFill>
                  <a:srgbClr val="666666"/>
                </a:solidFill>
                <a:latin typeface="Consolas" panose="020B0609020204030204" pitchFamily="49" charset="0"/>
              </a:rPr>
              <a:t>args</a:t>
            </a:r>
            <a:r>
              <a:rPr lang="en-US" sz="2000" dirty="0">
                <a:solidFill>
                  <a:srgbClr val="666666"/>
                </a:solidFill>
                <a:latin typeface="Consolas" panose="020B0609020204030204" pitchFamily="49" charset="0"/>
              </a:rPr>
              <a:t>) {</a:t>
            </a:r>
          </a:p>
          <a:p>
            <a:pPr marL="192087" indent="-457200" algn="l">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size</a:t>
            </a:r>
            <a:r>
              <a:rPr lang="en-IN"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a:t>
            </a:r>
            <a:r>
              <a:rPr lang="en-IN" sz="2000" dirty="0">
                <a:solidFill>
                  <a:srgbClr val="666666"/>
                </a:solidFill>
                <a:latin typeface="Consolas" panose="020B0609020204030204" pitchFamily="49" charset="0"/>
              </a:rPr>
              <a:t>[][],b[][],c[][];</a:t>
            </a:r>
          </a:p>
          <a:p>
            <a:pPr marL="192087" indent="-457200" algn="l">
              <a:lnSpc>
                <a:spcPct val="100000"/>
              </a:lnSpc>
              <a:spcBef>
                <a:spcPts val="0"/>
              </a:spcBef>
              <a:buFont typeface="+mj-lt"/>
              <a:buAutoNum type="arabicPeriod"/>
            </a:pPr>
            <a:r>
              <a:rPr lang="en-IN" sz="2000" dirty="0">
                <a:latin typeface="Consolas" panose="020B0609020204030204" pitchFamily="49" charset="0"/>
              </a:rPr>
              <a:t>Scanner </a:t>
            </a:r>
            <a:r>
              <a:rPr lang="en-IN" sz="2000" dirty="0" err="1">
                <a:latin typeface="Consolas" panose="020B0609020204030204" pitchFamily="49" charset="0"/>
              </a:rPr>
              <a:t>sc</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new Scanner</a:t>
            </a:r>
            <a:r>
              <a:rPr lang="en-IN" sz="2000" dirty="0">
                <a:solidFill>
                  <a:srgbClr val="666666"/>
                </a:solidFill>
                <a:latin typeface="Consolas" panose="020B0609020204030204" pitchFamily="49" charset="0"/>
              </a:rPr>
              <a:t>(System.</a:t>
            </a:r>
            <a:r>
              <a:rPr lang="en-IN" sz="2000" dirty="0">
                <a:solidFill>
                  <a:srgbClr val="7D9029"/>
                </a:solidFill>
                <a:latin typeface="Consolas" panose="020B0609020204030204" pitchFamily="49" charset="0"/>
              </a:rPr>
              <a:t>in</a:t>
            </a:r>
            <a:r>
              <a:rPr lang="en-IN"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US" sz="2000" dirty="0">
                <a:latin typeface="Consolas" panose="020B0609020204030204" pitchFamily="49" charset="0"/>
              </a:rPr>
              <a:t> </a:t>
            </a:r>
            <a:r>
              <a:rPr lang="en-US" sz="2000" dirty="0" err="1">
                <a:latin typeface="Consolas" panose="020B0609020204030204" pitchFamily="49" charset="0"/>
              </a:rPr>
              <a:t>System</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out</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print</a:t>
            </a:r>
            <a:r>
              <a:rPr lang="en-US" sz="2000" dirty="0">
                <a:solidFill>
                  <a:srgbClr val="666666"/>
                </a:solidFill>
                <a:latin typeface="Consolas" panose="020B0609020204030204" pitchFamily="49" charset="0"/>
              </a:rPr>
              <a:t>(</a:t>
            </a:r>
            <a:r>
              <a:rPr lang="en-US" sz="2000" dirty="0">
                <a:solidFill>
                  <a:srgbClr val="BA2121"/>
                </a:solidFill>
                <a:latin typeface="Consolas" panose="020B0609020204030204" pitchFamily="49" charset="0"/>
              </a:rPr>
              <a:t>"Enter size of an 					array:"</a:t>
            </a:r>
            <a:r>
              <a:rPr lang="en-US"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IN" sz="2000" dirty="0">
                <a:latin typeface="Consolas" panose="020B0609020204030204" pitchFamily="49" charset="0"/>
              </a:rPr>
              <a:t> size</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IN" sz="2000" dirty="0">
                <a:latin typeface="Consolas" panose="020B0609020204030204" pitchFamily="49" charset="0"/>
              </a:rPr>
              <a:t> a</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new </a:t>
            </a:r>
            <a:r>
              <a:rPr lang="en-IN" sz="2000" dirty="0" err="1">
                <a:solidFill>
                  <a:srgbClr val="B00040"/>
                </a:solidFill>
                <a:latin typeface="Consolas" panose="020B0609020204030204" pitchFamily="49" charset="0"/>
              </a:rPr>
              <a:t>int</a:t>
            </a:r>
            <a:r>
              <a:rPr lang="en-IN" sz="2000" dirty="0">
                <a:solidFill>
                  <a:srgbClr val="666666"/>
                </a:solidFill>
                <a:latin typeface="Consolas" panose="020B0609020204030204" pitchFamily="49" charset="0"/>
              </a:rPr>
              <a:t>[size][size];</a:t>
            </a:r>
          </a:p>
          <a:p>
            <a:pPr marL="192087" indent="-457200" algn="l">
              <a:lnSpc>
                <a:spcPct val="100000"/>
              </a:lnSpc>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"Enter array 					      elements:"</a:t>
            </a:r>
            <a:r>
              <a:rPr lang="en-IN"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IN" sz="2000" dirty="0">
                <a:solidFill>
                  <a:srgbClr val="008000"/>
                </a:solidFill>
                <a:latin typeface="Consolas" panose="020B0609020204030204" pitchFamily="49" charset="0"/>
              </a:rPr>
              <a:t>for</a:t>
            </a:r>
            <a:r>
              <a:rPr lang="en-IN" sz="2000" dirty="0">
                <a:solidFill>
                  <a:srgbClr val="666666"/>
                </a:solidFill>
                <a:latin typeface="Consolas" panose="020B0609020204030204" pitchFamily="49" charset="0"/>
              </a:rPr>
              <a:t>(</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=0;i&lt;</a:t>
            </a:r>
            <a:r>
              <a:rPr lang="en-IN" sz="2000" dirty="0" err="1">
                <a:solidFill>
                  <a:srgbClr val="666666"/>
                </a:solidFill>
                <a:latin typeface="Consolas" panose="020B0609020204030204" pitchFamily="49" charset="0"/>
              </a:rPr>
              <a:t>a.</a:t>
            </a:r>
            <a:r>
              <a:rPr lang="en-IN" sz="2000" dirty="0" err="1">
                <a:solidFill>
                  <a:srgbClr val="7D9029"/>
                </a:solidFill>
                <a:latin typeface="Consolas" panose="020B0609020204030204" pitchFamily="49" charset="0"/>
              </a:rPr>
              <a:t>length</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711200" indent="-977900" algn="l">
              <a:lnSpc>
                <a:spcPct val="100000"/>
              </a:lnSpc>
              <a:spcBef>
                <a:spcPts val="0"/>
              </a:spcBef>
              <a:buFont typeface="+mj-lt"/>
              <a:buAutoNum type="arabicPeriod"/>
            </a:pPr>
            <a:r>
              <a:rPr lang="en-IN" sz="2000" dirty="0">
                <a:solidFill>
                  <a:srgbClr val="008000"/>
                </a:solidFill>
                <a:latin typeface="Consolas" panose="020B0609020204030204" pitchFamily="49" charset="0"/>
              </a:rPr>
              <a:t>for</a:t>
            </a:r>
            <a:r>
              <a:rPr lang="en-IN" sz="2000" dirty="0">
                <a:solidFill>
                  <a:srgbClr val="666666"/>
                </a:solidFill>
                <a:latin typeface="Consolas" panose="020B0609020204030204" pitchFamily="49" charset="0"/>
              </a:rPr>
              <a:t>(</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j</a:t>
            </a:r>
            <a:r>
              <a:rPr lang="en-IN" sz="2000" dirty="0">
                <a:solidFill>
                  <a:srgbClr val="666666"/>
                </a:solidFill>
                <a:latin typeface="Consolas" panose="020B0609020204030204" pitchFamily="49" charset="0"/>
              </a:rPr>
              <a:t>=0;j&lt;</a:t>
            </a:r>
            <a:r>
              <a:rPr lang="en-IN" sz="2000" dirty="0" err="1">
                <a:solidFill>
                  <a:srgbClr val="666666"/>
                </a:solidFill>
                <a:latin typeface="Consolas" panose="020B0609020204030204" pitchFamily="49" charset="0"/>
              </a:rPr>
              <a:t>a.</a:t>
            </a:r>
            <a:r>
              <a:rPr lang="en-IN" sz="2000" dirty="0" err="1">
                <a:solidFill>
                  <a:srgbClr val="7D9029"/>
                </a:solidFill>
                <a:latin typeface="Consolas" panose="020B0609020204030204" pitchFamily="49" charset="0"/>
              </a:rPr>
              <a:t>length</a:t>
            </a:r>
            <a:r>
              <a:rPr lang="en-IN" sz="2000" dirty="0" err="1">
                <a:solidFill>
                  <a:srgbClr val="666666"/>
                </a:solidFill>
                <a:latin typeface="Consolas" panose="020B0609020204030204" pitchFamily="49" charset="0"/>
              </a:rPr>
              <a:t>;j</a:t>
            </a:r>
            <a:r>
              <a:rPr lang="en-IN" sz="2000" dirty="0">
                <a:solidFill>
                  <a:srgbClr val="666666"/>
                </a:solidFill>
                <a:latin typeface="Consolas" panose="020B0609020204030204" pitchFamily="49" charset="0"/>
              </a:rPr>
              <a:t>++){</a:t>
            </a:r>
          </a:p>
          <a:p>
            <a:pPr marL="711200" indent="-977900" algn="l">
              <a:lnSpc>
                <a:spcPct val="100000"/>
              </a:lnSpc>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"Enter				    a["</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a:t>
            </a:r>
            <a:r>
              <a:rPr lang="en-IN" sz="2000" dirty="0">
                <a:solidFill>
                  <a:srgbClr val="666666"/>
                </a:solidFill>
                <a:latin typeface="Consolas" panose="020B0609020204030204" pitchFamily="49" charset="0"/>
              </a:rPr>
              <a:t>+j+</a:t>
            </a:r>
            <a:r>
              <a:rPr lang="en-IN" sz="2000" dirty="0">
                <a:solidFill>
                  <a:srgbClr val="BA2121"/>
                </a:solidFill>
                <a:latin typeface="Consolas" panose="020B0609020204030204" pitchFamily="49" charset="0"/>
              </a:rPr>
              <a:t>"]:"</a:t>
            </a:r>
            <a:r>
              <a:rPr lang="en-IN" sz="2000" dirty="0">
                <a:solidFill>
                  <a:srgbClr val="666666"/>
                </a:solidFill>
                <a:latin typeface="Consolas" panose="020B0609020204030204" pitchFamily="49" charset="0"/>
              </a:rPr>
              <a:t>);</a:t>
            </a:r>
          </a:p>
          <a:p>
            <a:pPr marL="711200" indent="-977900" algn="l">
              <a:lnSpc>
                <a:spcPct val="100000"/>
              </a:lnSpc>
              <a:spcBef>
                <a:spcPts val="0"/>
              </a:spcBef>
              <a:buFont typeface="+mj-lt"/>
              <a:buAutoNum type="arabicPeriod"/>
            </a:pPr>
            <a:r>
              <a:rPr lang="en-IN" sz="2000" dirty="0">
                <a:latin typeface="Consolas" panose="020B0609020204030204" pitchFamily="49" charset="0"/>
              </a:rPr>
              <a:t>   a</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][j]=</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711200" indent="-977900" algn="l">
              <a:lnSpc>
                <a:spcPct val="100000"/>
              </a:lnSpc>
              <a:spcBef>
                <a:spcPts val="0"/>
              </a:spcBef>
              <a:buFont typeface="+mj-lt"/>
              <a:buAutoNum type="arabicPeriod"/>
            </a:pPr>
            <a:r>
              <a:rPr lang="en-IN" sz="2000" dirty="0">
                <a:solidFill>
                  <a:srgbClr val="666666"/>
                </a:solidFill>
                <a:latin typeface="Consolas" panose="020B0609020204030204" pitchFamily="49" charset="0"/>
              </a:rPr>
              <a:t>}</a:t>
            </a:r>
          </a:p>
          <a:p>
            <a:pPr marL="192087" indent="-457200" algn="l">
              <a:lnSpc>
                <a:spcPct val="100000"/>
              </a:lnSpc>
              <a:spcBef>
                <a:spcPts val="0"/>
              </a:spcBef>
              <a:buFont typeface="+mj-lt"/>
              <a:buAutoNum type="arabicPeriod"/>
            </a:pPr>
            <a:r>
              <a:rPr lang="en-IN" sz="2000" dirty="0">
                <a:solidFill>
                  <a:srgbClr val="666666"/>
                </a:solidFill>
                <a:latin typeface="Consolas" panose="020B0609020204030204" pitchFamily="49" charset="0"/>
              </a:rPr>
              <a:t>}</a:t>
            </a:r>
          </a:p>
        </p:txBody>
      </p:sp>
      <p:sp>
        <p:nvSpPr>
          <p:cNvPr id="4" name="Content Placeholder 2"/>
          <p:cNvSpPr txBox="1">
            <a:spLocks/>
          </p:cNvSpPr>
          <p:nvPr/>
        </p:nvSpPr>
        <p:spPr>
          <a:xfrm>
            <a:off x="6299200" y="723743"/>
            <a:ext cx="5803900"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smtClean="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7" indent="-457200">
              <a:lnSpc>
                <a:spcPct val="100000"/>
              </a:lnSpc>
              <a:spcBef>
                <a:spcPts val="0"/>
              </a:spcBef>
              <a:buFont typeface="+mj-lt"/>
              <a:buAutoNum type="arabicPeriod"/>
            </a:pPr>
            <a:r>
              <a:rPr lang="en-IN" sz="2000" dirty="0">
                <a:latin typeface="Consolas" panose="020B0609020204030204" pitchFamily="49" charset="0"/>
              </a:rPr>
              <a:t>b</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new </a:t>
            </a:r>
            <a:r>
              <a:rPr lang="en-IN" sz="2000" dirty="0" err="1">
                <a:solidFill>
                  <a:srgbClr val="B00040"/>
                </a:solidFill>
                <a:latin typeface="Consolas" panose="020B0609020204030204" pitchFamily="49" charset="0"/>
              </a:rPr>
              <a:t>int</a:t>
            </a:r>
            <a:r>
              <a:rPr lang="en-IN" sz="2000" dirty="0">
                <a:solidFill>
                  <a:srgbClr val="666666"/>
                </a:solidFill>
                <a:latin typeface="Consolas" panose="020B0609020204030204" pitchFamily="49" charset="0"/>
              </a:rPr>
              <a:t>[size][size];</a:t>
            </a:r>
          </a:p>
          <a:p>
            <a:pPr marL="192087"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for</a:t>
            </a:r>
            <a:r>
              <a:rPr lang="en-IN" sz="2000" dirty="0">
                <a:solidFill>
                  <a:srgbClr val="666666"/>
                </a:solidFill>
                <a:latin typeface="Consolas" panose="020B0609020204030204" pitchFamily="49" charset="0"/>
              </a:rPr>
              <a:t>(</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=0;i&lt;</a:t>
            </a:r>
            <a:r>
              <a:rPr lang="en-IN" sz="2000" dirty="0" err="1">
                <a:solidFill>
                  <a:srgbClr val="666666"/>
                </a:solidFill>
                <a:latin typeface="Consolas" panose="020B0609020204030204" pitchFamily="49" charset="0"/>
              </a:rPr>
              <a:t>b.</a:t>
            </a:r>
            <a:r>
              <a:rPr lang="en-IN" sz="2000" dirty="0" err="1">
                <a:solidFill>
                  <a:srgbClr val="7D9029"/>
                </a:solidFill>
                <a:latin typeface="Consolas" panose="020B0609020204030204" pitchFamily="49" charset="0"/>
              </a:rPr>
              <a:t>length</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 for</a:t>
            </a:r>
            <a:r>
              <a:rPr lang="en-IN" sz="2000" dirty="0">
                <a:solidFill>
                  <a:srgbClr val="666666"/>
                </a:solidFill>
                <a:latin typeface="Consolas" panose="020B0609020204030204" pitchFamily="49" charset="0"/>
              </a:rPr>
              <a:t>(</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j</a:t>
            </a:r>
            <a:r>
              <a:rPr lang="en-IN" sz="2000" dirty="0">
                <a:solidFill>
                  <a:srgbClr val="666666"/>
                </a:solidFill>
                <a:latin typeface="Consolas" panose="020B0609020204030204" pitchFamily="49" charset="0"/>
              </a:rPr>
              <a:t>=0;j&lt;</a:t>
            </a:r>
            <a:r>
              <a:rPr lang="en-IN" sz="2000" dirty="0" err="1">
                <a:solidFill>
                  <a:srgbClr val="666666"/>
                </a:solidFill>
                <a:latin typeface="Consolas" panose="020B0609020204030204" pitchFamily="49" charset="0"/>
              </a:rPr>
              <a:t>b.</a:t>
            </a:r>
            <a:r>
              <a:rPr lang="en-IN" sz="2000" dirty="0" err="1">
                <a:solidFill>
                  <a:srgbClr val="7D9029"/>
                </a:solidFill>
                <a:latin typeface="Consolas" panose="020B0609020204030204" pitchFamily="49" charset="0"/>
              </a:rPr>
              <a:t>length</a:t>
            </a:r>
            <a:r>
              <a:rPr lang="en-IN" sz="2000" dirty="0" err="1">
                <a:solidFill>
                  <a:srgbClr val="666666"/>
                </a:solidFill>
                <a:latin typeface="Consolas" panose="020B0609020204030204" pitchFamily="49" charset="0"/>
              </a:rPr>
              <a:t>;j</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"Enter 					b["</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a:t>
            </a:r>
            <a:r>
              <a:rPr lang="en-IN" sz="2000" dirty="0">
                <a:solidFill>
                  <a:srgbClr val="666666"/>
                </a:solidFill>
                <a:latin typeface="Consolas" panose="020B0609020204030204" pitchFamily="49" charset="0"/>
              </a:rPr>
              <a:t>+j+</a:t>
            </a:r>
            <a:r>
              <a:rPr lang="en-IN" sz="2000" dirty="0">
                <a:solidFill>
                  <a:srgbClr val="BA2121"/>
                </a:solidFill>
                <a:latin typeface="Consolas" panose="020B0609020204030204" pitchFamily="49" charset="0"/>
              </a:rPr>
              <a:t>"]:"</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latin typeface="Consolas" panose="020B0609020204030204" pitchFamily="49" charset="0"/>
              </a:rPr>
              <a:t>   b</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][j]=</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 }</a:t>
            </a:r>
          </a:p>
          <a:p>
            <a:pPr marL="192087"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latin typeface="Consolas" panose="020B0609020204030204" pitchFamily="49" charset="0"/>
              </a:rPr>
              <a:t>c</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new </a:t>
            </a:r>
            <a:r>
              <a:rPr lang="en-IN" sz="2000" dirty="0" err="1">
                <a:solidFill>
                  <a:srgbClr val="B00040"/>
                </a:solidFill>
                <a:latin typeface="Consolas" panose="020B0609020204030204" pitchFamily="49" charset="0"/>
              </a:rPr>
              <a:t>int</a:t>
            </a:r>
            <a:r>
              <a:rPr lang="en-IN" sz="2000" dirty="0">
                <a:solidFill>
                  <a:srgbClr val="666666"/>
                </a:solidFill>
                <a:latin typeface="Consolas" panose="020B0609020204030204" pitchFamily="49" charset="0"/>
              </a:rPr>
              <a:t>[size][size];</a:t>
            </a:r>
          </a:p>
          <a:p>
            <a:pPr marL="192087"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for</a:t>
            </a:r>
            <a:r>
              <a:rPr lang="en-IN" sz="2000" dirty="0">
                <a:solidFill>
                  <a:srgbClr val="666666"/>
                </a:solidFill>
                <a:latin typeface="Consolas" panose="020B0609020204030204" pitchFamily="49" charset="0"/>
              </a:rPr>
              <a:t>(</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=0;i&lt;</a:t>
            </a:r>
            <a:r>
              <a:rPr lang="en-IN" sz="2000" dirty="0" err="1">
                <a:solidFill>
                  <a:srgbClr val="666666"/>
                </a:solidFill>
                <a:latin typeface="Consolas" panose="020B0609020204030204" pitchFamily="49" charset="0"/>
              </a:rPr>
              <a:t>c.</a:t>
            </a:r>
            <a:r>
              <a:rPr lang="en-IN" sz="2000" dirty="0" err="1">
                <a:solidFill>
                  <a:srgbClr val="7D9029"/>
                </a:solidFill>
                <a:latin typeface="Consolas" panose="020B0609020204030204" pitchFamily="49" charset="0"/>
              </a:rPr>
              <a:t>length</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 for</a:t>
            </a:r>
            <a:r>
              <a:rPr lang="en-IN" sz="2000" dirty="0">
                <a:solidFill>
                  <a:srgbClr val="666666"/>
                </a:solidFill>
                <a:latin typeface="Consolas" panose="020B0609020204030204" pitchFamily="49" charset="0"/>
              </a:rPr>
              <a:t>(</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j</a:t>
            </a:r>
            <a:r>
              <a:rPr lang="en-IN" sz="2000" dirty="0">
                <a:solidFill>
                  <a:srgbClr val="666666"/>
                </a:solidFill>
                <a:latin typeface="Consolas" panose="020B0609020204030204" pitchFamily="49" charset="0"/>
              </a:rPr>
              <a:t>=0;j&lt;</a:t>
            </a:r>
            <a:r>
              <a:rPr lang="en-IN" sz="2000" dirty="0" err="1">
                <a:solidFill>
                  <a:srgbClr val="666666"/>
                </a:solidFill>
                <a:latin typeface="Consolas" panose="020B0609020204030204" pitchFamily="49" charset="0"/>
              </a:rPr>
              <a:t>c.</a:t>
            </a:r>
            <a:r>
              <a:rPr lang="en-IN" sz="2000" dirty="0" err="1">
                <a:solidFill>
                  <a:srgbClr val="7D9029"/>
                </a:solidFill>
                <a:latin typeface="Consolas" panose="020B0609020204030204" pitchFamily="49" charset="0"/>
              </a:rPr>
              <a:t>length</a:t>
            </a:r>
            <a:r>
              <a:rPr lang="en-IN" sz="2000" dirty="0" err="1">
                <a:solidFill>
                  <a:srgbClr val="666666"/>
                </a:solidFill>
                <a:latin typeface="Consolas" panose="020B0609020204030204" pitchFamily="49" charset="0"/>
              </a:rPr>
              <a:t>;j</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"c["</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a:t>
            </a:r>
            <a:r>
              <a:rPr lang="en-IN" sz="2000" dirty="0">
                <a:solidFill>
                  <a:srgbClr val="666666"/>
                </a:solidFill>
                <a:latin typeface="Consolas" panose="020B0609020204030204" pitchFamily="49" charset="0"/>
              </a:rPr>
              <a:t>+j+</a:t>
            </a:r>
            <a:r>
              <a:rPr lang="en-IN" sz="2000" dirty="0">
                <a:solidFill>
                  <a:srgbClr val="BA2121"/>
                </a:solidFill>
                <a:latin typeface="Consolas" panose="020B0609020204030204" pitchFamily="49" charset="0"/>
              </a:rPr>
              <a:t>"]:“ 		  </a:t>
            </a:r>
            <a:r>
              <a:rPr lang="en-IN" sz="2000" dirty="0">
                <a:solidFill>
                  <a:srgbClr val="666666"/>
                </a:solidFill>
                <a:latin typeface="Consolas" panose="020B0609020204030204" pitchFamily="49" charset="0"/>
              </a:rPr>
              <a:t>+(a[</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][j]+b[</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][j])+</a:t>
            </a:r>
            <a:r>
              <a:rPr lang="en-IN" sz="2000" dirty="0">
                <a:solidFill>
                  <a:srgbClr val="BA2121"/>
                </a:solidFill>
                <a:latin typeface="Consolas" panose="020B0609020204030204" pitchFamily="49" charset="0"/>
              </a:rPr>
              <a:t>"\t"</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  }</a:t>
            </a:r>
          </a:p>
          <a:p>
            <a:pPr marL="192087" indent="-457200">
              <a:lnSpc>
                <a:spcPct val="100000"/>
              </a:lnSpc>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p>
          <a:p>
            <a:pPr marL="192087"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  }</a:t>
            </a:r>
          </a:p>
          <a:p>
            <a:pPr marL="192087"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 }//main()</a:t>
            </a:r>
          </a:p>
          <a:p>
            <a:pPr marL="192087" indent="-457200">
              <a:lnSpc>
                <a:spcPct val="100000"/>
              </a:lnSpc>
              <a:spcBef>
                <a:spcPts val="0"/>
              </a:spcBef>
              <a:buFont typeface="+mj-lt"/>
              <a:buAutoNum type="arabicPeriod"/>
            </a:pPr>
            <a:r>
              <a:rPr lang="en-IN" sz="2000" dirty="0">
                <a:solidFill>
                  <a:srgbClr val="666666"/>
                </a:solidFill>
                <a:latin typeface="Consolas" panose="020B0609020204030204" pitchFamily="49" charset="0"/>
              </a:rPr>
              <a:t>}//class</a:t>
            </a:r>
          </a:p>
          <a:p>
            <a:pPr marL="192087" indent="-457200">
              <a:lnSpc>
                <a:spcPct val="100000"/>
              </a:lnSpc>
              <a:spcBef>
                <a:spcPts val="0"/>
              </a:spcBef>
              <a:buFont typeface="+mj-lt"/>
              <a:buAutoNum type="arabicPeriod"/>
            </a:pPr>
            <a:endParaRPr lang="en-IN" sz="2000" dirty="0">
              <a:latin typeface="Consolas" panose="020B0609020204030204" pitchFamily="49" charset="0"/>
            </a:endParaRPr>
          </a:p>
        </p:txBody>
      </p:sp>
    </p:spTree>
    <p:extLst>
      <p:ext uri="{BB962C8B-B14F-4D97-AF65-F5344CB8AC3E}">
        <p14:creationId xmlns:p14="http://schemas.microsoft.com/office/powerpoint/2010/main" val="36380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186613" y="1040385"/>
            <a:ext cx="4876800" cy="5755422"/>
          </a:xfrm>
          <a:prstGeom prst="rect">
            <a:avLst/>
          </a:prstGeom>
          <a:solidFill>
            <a:schemeClr val="tx1"/>
          </a:solidFill>
        </p:spPr>
        <p:txBody>
          <a:bodyPr wrap="square">
            <a:spAutoFit/>
          </a:bodyPr>
          <a:lstStyle/>
          <a:p>
            <a:r>
              <a:rPr lang="pt-BR" sz="1600" dirty="0">
                <a:solidFill>
                  <a:schemeClr val="bg1"/>
                </a:solidFill>
                <a:latin typeface="Consolas" panose="020B0609020204030204" pitchFamily="49" charset="0"/>
              </a:rPr>
              <a:t>Enter size of an array:3</a:t>
            </a:r>
          </a:p>
          <a:p>
            <a:r>
              <a:rPr lang="pt-BR" sz="1600" dirty="0">
                <a:solidFill>
                  <a:schemeClr val="bg1"/>
                </a:solidFill>
                <a:latin typeface="Consolas" panose="020B0609020204030204" pitchFamily="49" charset="0"/>
              </a:rPr>
              <a:t>Enter array elements:</a:t>
            </a:r>
          </a:p>
          <a:p>
            <a:r>
              <a:rPr lang="pt-BR" sz="1600" dirty="0">
                <a:solidFill>
                  <a:schemeClr val="bg1"/>
                </a:solidFill>
                <a:latin typeface="Consolas" panose="020B0609020204030204" pitchFamily="49" charset="0"/>
              </a:rPr>
              <a:t>Enter a[0][0]:1</a:t>
            </a:r>
          </a:p>
          <a:p>
            <a:r>
              <a:rPr lang="pt-BR" sz="1600" dirty="0">
                <a:solidFill>
                  <a:schemeClr val="bg1"/>
                </a:solidFill>
                <a:latin typeface="Consolas" panose="020B0609020204030204" pitchFamily="49" charset="0"/>
              </a:rPr>
              <a:t>Enter a[0][1]:1</a:t>
            </a:r>
          </a:p>
          <a:p>
            <a:r>
              <a:rPr lang="pt-BR" sz="1600" dirty="0">
                <a:solidFill>
                  <a:schemeClr val="bg1"/>
                </a:solidFill>
                <a:latin typeface="Consolas" panose="020B0609020204030204" pitchFamily="49" charset="0"/>
              </a:rPr>
              <a:t>Enter a[0][2]:1</a:t>
            </a:r>
          </a:p>
          <a:p>
            <a:r>
              <a:rPr lang="pt-BR" sz="1600" dirty="0">
                <a:solidFill>
                  <a:schemeClr val="bg1"/>
                </a:solidFill>
                <a:latin typeface="Consolas" panose="020B0609020204030204" pitchFamily="49" charset="0"/>
              </a:rPr>
              <a:t>Enter a[1][0]:1</a:t>
            </a:r>
          </a:p>
          <a:p>
            <a:r>
              <a:rPr lang="pt-BR" sz="1600" dirty="0">
                <a:solidFill>
                  <a:schemeClr val="bg1"/>
                </a:solidFill>
                <a:latin typeface="Consolas" panose="020B0609020204030204" pitchFamily="49" charset="0"/>
              </a:rPr>
              <a:t>Enter a[1][1]:1</a:t>
            </a:r>
          </a:p>
          <a:p>
            <a:r>
              <a:rPr lang="pt-BR" sz="1600" dirty="0">
                <a:solidFill>
                  <a:schemeClr val="bg1"/>
                </a:solidFill>
                <a:latin typeface="Consolas" panose="020B0609020204030204" pitchFamily="49" charset="0"/>
              </a:rPr>
              <a:t>Enter a[1][2]:1</a:t>
            </a:r>
          </a:p>
          <a:p>
            <a:r>
              <a:rPr lang="pt-BR" sz="1600" dirty="0">
                <a:solidFill>
                  <a:schemeClr val="bg1"/>
                </a:solidFill>
                <a:latin typeface="Consolas" panose="020B0609020204030204" pitchFamily="49" charset="0"/>
              </a:rPr>
              <a:t>Enter a[2][0]:1</a:t>
            </a:r>
          </a:p>
          <a:p>
            <a:r>
              <a:rPr lang="pt-BR" sz="1600" dirty="0">
                <a:solidFill>
                  <a:schemeClr val="bg1"/>
                </a:solidFill>
                <a:latin typeface="Consolas" panose="020B0609020204030204" pitchFamily="49" charset="0"/>
              </a:rPr>
              <a:t>Enter a[2][1]:1</a:t>
            </a:r>
          </a:p>
          <a:p>
            <a:r>
              <a:rPr lang="pt-BR" sz="1600" dirty="0">
                <a:solidFill>
                  <a:schemeClr val="bg1"/>
                </a:solidFill>
                <a:latin typeface="Consolas" panose="020B0609020204030204" pitchFamily="49" charset="0"/>
              </a:rPr>
              <a:t>Enter a[2][2]:1</a:t>
            </a:r>
          </a:p>
          <a:p>
            <a:r>
              <a:rPr lang="pt-BR" sz="1600" dirty="0">
                <a:solidFill>
                  <a:schemeClr val="bg1"/>
                </a:solidFill>
                <a:latin typeface="Consolas" panose="020B0609020204030204" pitchFamily="49" charset="0"/>
              </a:rPr>
              <a:t>Enter b[0][0]:4</a:t>
            </a:r>
          </a:p>
          <a:p>
            <a:r>
              <a:rPr lang="pt-BR" sz="1600" dirty="0">
                <a:solidFill>
                  <a:schemeClr val="bg1"/>
                </a:solidFill>
                <a:latin typeface="Consolas" panose="020B0609020204030204" pitchFamily="49" charset="0"/>
              </a:rPr>
              <a:t>Enter b[0][1]:4</a:t>
            </a:r>
          </a:p>
          <a:p>
            <a:r>
              <a:rPr lang="pt-BR" sz="1600" dirty="0">
                <a:solidFill>
                  <a:schemeClr val="bg1"/>
                </a:solidFill>
                <a:latin typeface="Consolas" panose="020B0609020204030204" pitchFamily="49" charset="0"/>
              </a:rPr>
              <a:t>Enter b[0][2]:4</a:t>
            </a:r>
          </a:p>
          <a:p>
            <a:r>
              <a:rPr lang="pt-BR" sz="1600" dirty="0">
                <a:solidFill>
                  <a:schemeClr val="bg1"/>
                </a:solidFill>
                <a:latin typeface="Consolas" panose="020B0609020204030204" pitchFamily="49" charset="0"/>
              </a:rPr>
              <a:t>Enter b[1][0]:4</a:t>
            </a:r>
          </a:p>
          <a:p>
            <a:r>
              <a:rPr lang="pt-BR" sz="1600" dirty="0">
                <a:solidFill>
                  <a:schemeClr val="bg1"/>
                </a:solidFill>
                <a:latin typeface="Consolas" panose="020B0609020204030204" pitchFamily="49" charset="0"/>
              </a:rPr>
              <a:t>Enter b[1][1]:4</a:t>
            </a:r>
          </a:p>
          <a:p>
            <a:r>
              <a:rPr lang="pt-BR" sz="1600" dirty="0">
                <a:solidFill>
                  <a:schemeClr val="bg1"/>
                </a:solidFill>
                <a:latin typeface="Consolas" panose="020B0609020204030204" pitchFamily="49" charset="0"/>
              </a:rPr>
              <a:t>Enter b[1][2]:4</a:t>
            </a:r>
          </a:p>
          <a:p>
            <a:r>
              <a:rPr lang="pt-BR" sz="1600" dirty="0">
                <a:solidFill>
                  <a:schemeClr val="bg1"/>
                </a:solidFill>
                <a:latin typeface="Consolas" panose="020B0609020204030204" pitchFamily="49" charset="0"/>
              </a:rPr>
              <a:t>Enter b[2][0]:4</a:t>
            </a:r>
          </a:p>
          <a:p>
            <a:r>
              <a:rPr lang="pt-BR" sz="1600" dirty="0">
                <a:solidFill>
                  <a:schemeClr val="bg1"/>
                </a:solidFill>
                <a:latin typeface="Consolas" panose="020B0609020204030204" pitchFamily="49" charset="0"/>
              </a:rPr>
              <a:t>Enter b[2][1]:4</a:t>
            </a:r>
          </a:p>
          <a:p>
            <a:r>
              <a:rPr lang="pt-BR" sz="1600" dirty="0">
                <a:solidFill>
                  <a:schemeClr val="bg1"/>
                </a:solidFill>
                <a:latin typeface="Consolas" panose="020B0609020204030204" pitchFamily="49" charset="0"/>
              </a:rPr>
              <a:t>Enter b[2][2]:4</a:t>
            </a:r>
          </a:p>
          <a:p>
            <a:r>
              <a:rPr lang="pt-BR" sz="1600" dirty="0">
                <a:solidFill>
                  <a:schemeClr val="bg1"/>
                </a:solidFill>
                <a:latin typeface="Consolas" panose="020B0609020204030204" pitchFamily="49" charset="0"/>
              </a:rPr>
              <a:t>c[0][0]:5       c[0][1]:5       c[0][2]:5</a:t>
            </a:r>
          </a:p>
          <a:p>
            <a:r>
              <a:rPr lang="pt-BR" sz="1600" dirty="0">
                <a:solidFill>
                  <a:schemeClr val="bg1"/>
                </a:solidFill>
                <a:latin typeface="Consolas" panose="020B0609020204030204" pitchFamily="49" charset="0"/>
              </a:rPr>
              <a:t>c[1][0]:5       c[1][1]:5       c[1][2]:5</a:t>
            </a:r>
          </a:p>
          <a:p>
            <a:r>
              <a:rPr lang="pt-BR" sz="1600" dirty="0">
                <a:solidFill>
                  <a:schemeClr val="bg1"/>
                </a:solidFill>
                <a:latin typeface="Consolas" panose="020B0609020204030204" pitchFamily="49" charset="0"/>
              </a:rPr>
              <a:t>c[2][0]:5       c[2][1]:5       c[2][2]:5</a:t>
            </a:r>
            <a:endParaRPr lang="en-IN" sz="1600" dirty="0">
              <a:solidFill>
                <a:schemeClr val="bg1"/>
              </a:solidFill>
              <a:latin typeface="Consolas" panose="020B0609020204030204" pitchFamily="49" charset="0"/>
            </a:endParaRPr>
          </a:p>
        </p:txBody>
      </p:sp>
      <p:sp>
        <p:nvSpPr>
          <p:cNvPr id="3" name="Rectangle: Top Corners Rounded 7">
            <a:extLst>
              <a:ext uri="{FF2B5EF4-FFF2-40B4-BE49-F238E27FC236}">
                <a16:creationId xmlns:a16="http://schemas.microsoft.com/office/drawing/2014/main" id="{44F07624-C23C-4B43-A144-CB0878CB992A}"/>
              </a:ext>
            </a:extLst>
          </p:cNvPr>
          <p:cNvSpPr/>
          <p:nvPr/>
        </p:nvSpPr>
        <p:spPr>
          <a:xfrm>
            <a:off x="7186613" y="711200"/>
            <a:ext cx="18329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
        <p:nvSpPr>
          <p:cNvPr id="4" name="Title 1"/>
          <p:cNvSpPr txBox="1">
            <a:spLocks/>
          </p:cNvSpPr>
          <p:nvPr/>
        </p:nvSpPr>
        <p:spPr>
          <a:xfrm>
            <a:off x="0" y="0"/>
            <a:ext cx="12192000" cy="711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WAP to perform addition of two 3 x 3 matrices</a:t>
            </a:r>
            <a:endParaRPr lang="en-IN" dirty="0"/>
          </a:p>
        </p:txBody>
      </p:sp>
    </p:spTree>
    <p:extLst>
      <p:ext uri="{BB962C8B-B14F-4D97-AF65-F5344CB8AC3E}">
        <p14:creationId xmlns:p14="http://schemas.microsoft.com/office/powerpoint/2010/main" val="25639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of an array elements</a:t>
            </a:r>
          </a:p>
        </p:txBody>
      </p:sp>
      <p:sp>
        <p:nvSpPr>
          <p:cNvPr id="3" name="Content Placeholder 2"/>
          <p:cNvSpPr>
            <a:spLocks noGrp="1"/>
          </p:cNvSpPr>
          <p:nvPr>
            <p:ph idx="1"/>
          </p:nvPr>
        </p:nvSpPr>
        <p:spPr>
          <a:xfrm>
            <a:off x="131180" y="863444"/>
            <a:ext cx="12060820" cy="5590565"/>
          </a:xfrm>
        </p:spPr>
        <p:txBody>
          <a:bodyPr/>
          <a:lstStyle/>
          <a:p>
            <a:pPr marL="457200" indent="-457200">
              <a:buFont typeface="+mj-lt"/>
              <a:buAutoNum type="arabicPeriod"/>
            </a:pPr>
            <a:r>
              <a:rPr lang="en-US" b="1" dirty="0"/>
              <a:t>One dimensional Array</a:t>
            </a:r>
          </a:p>
          <a:p>
            <a:pPr marL="1001712" lvl="1" indent="-457200">
              <a:buFont typeface="+mj-lt"/>
              <a:buAutoNum type="arabicPeriod"/>
            </a:pPr>
            <a:r>
              <a:rPr lang="en-US" sz="2000" dirty="0" err="1"/>
              <a:t>int</a:t>
            </a:r>
            <a:r>
              <a:rPr lang="en-US" sz="2000" dirty="0"/>
              <a:t> a[5] = { 7, 3, -5, 0, 11 };		</a:t>
            </a:r>
            <a:r>
              <a:rPr lang="en-US" sz="2000" dirty="0">
                <a:solidFill>
                  <a:schemeClr val="tx1">
                    <a:lumMod val="75000"/>
                    <a:lumOff val="25000"/>
                  </a:schemeClr>
                </a:solidFill>
              </a:rPr>
              <a:t>// a[0]=7, a[1] = 3, a[2] = -5, a[3] = 0, a[4] = 11</a:t>
            </a:r>
          </a:p>
          <a:p>
            <a:pPr marL="1001712" lvl="1" indent="-457200">
              <a:buFont typeface="+mj-lt"/>
              <a:buAutoNum type="arabicPeriod"/>
            </a:pPr>
            <a:r>
              <a:rPr lang="en-US" sz="2000" dirty="0" err="1"/>
              <a:t>int</a:t>
            </a:r>
            <a:r>
              <a:rPr lang="en-US" sz="2000" dirty="0"/>
              <a:t> a[5] = { 7, 3 };			</a:t>
            </a:r>
            <a:r>
              <a:rPr lang="en-US" sz="2000" dirty="0">
                <a:solidFill>
                  <a:schemeClr val="tx1">
                    <a:lumMod val="75000"/>
                    <a:lumOff val="25000"/>
                  </a:schemeClr>
                </a:solidFill>
              </a:rPr>
              <a:t>// a[0] = 7, a[1] = 3, a[2], a[3] and a[4] are 0</a:t>
            </a:r>
          </a:p>
          <a:p>
            <a:pPr marL="1001712" lvl="1" indent="-457200">
              <a:buFont typeface="+mj-lt"/>
              <a:buAutoNum type="arabicPeriod"/>
            </a:pPr>
            <a:r>
              <a:rPr lang="en-US" sz="2000" dirty="0" err="1"/>
              <a:t>int</a:t>
            </a:r>
            <a:r>
              <a:rPr lang="en-US" sz="2000" dirty="0"/>
              <a:t> a[5] = { 0 };			</a:t>
            </a:r>
            <a:r>
              <a:rPr lang="en-US" sz="2000" dirty="0">
                <a:solidFill>
                  <a:schemeClr val="tx1">
                    <a:lumMod val="75000"/>
                    <a:lumOff val="25000"/>
                  </a:schemeClr>
                </a:solidFill>
              </a:rPr>
              <a:t>// all elements of an array are initialized to 0</a:t>
            </a:r>
          </a:p>
          <a:p>
            <a:pPr marL="1001712" lvl="1" indent="-457200">
              <a:buFont typeface="+mj-lt"/>
              <a:buAutoNum type="arabicPeriod"/>
            </a:pPr>
            <a:endParaRPr lang="en-US" dirty="0"/>
          </a:p>
          <a:p>
            <a:pPr marL="1001712" lvl="1" indent="-457200">
              <a:buFont typeface="+mj-lt"/>
              <a:buAutoNum type="arabicPeriod"/>
            </a:pPr>
            <a:endParaRPr lang="en-US" dirty="0"/>
          </a:p>
          <a:p>
            <a:pPr marL="1001712" lvl="1" indent="-457200">
              <a:buFont typeface="+mj-lt"/>
              <a:buAutoNum type="arabicPeriod"/>
            </a:pPr>
            <a:endParaRPr lang="en-US" dirty="0"/>
          </a:p>
          <a:p>
            <a:pPr marL="457200" indent="-457200">
              <a:buFont typeface="+mj-lt"/>
              <a:buAutoNum type="arabicPeriod"/>
            </a:pPr>
            <a:r>
              <a:rPr lang="en-US" sz="2000" b="1" dirty="0"/>
              <a:t>Two dimensional Array</a:t>
            </a:r>
          </a:p>
          <a:p>
            <a:pPr marL="1001712" lvl="1" indent="-457200">
              <a:buFont typeface="+mj-lt"/>
              <a:buAutoNum type="arabicPeriod"/>
            </a:pPr>
            <a:r>
              <a:rPr lang="en-US" sz="2000" dirty="0" err="1"/>
              <a:t>int</a:t>
            </a:r>
            <a:r>
              <a:rPr lang="en-US" sz="2000" dirty="0"/>
              <a:t> a[2][4] = { { 7, 3, -5, 10 }, { 11, 13, -15, 2} };	</a:t>
            </a:r>
            <a:r>
              <a:rPr lang="en-US" sz="2000" dirty="0">
                <a:solidFill>
                  <a:schemeClr val="tx1">
                    <a:lumMod val="75000"/>
                    <a:lumOff val="25000"/>
                  </a:schemeClr>
                </a:solidFill>
              </a:rPr>
              <a:t>// 1st row is 7, 3, -5, 10 &amp; 2nd row is 11, 13, -15, 2</a:t>
            </a:r>
          </a:p>
          <a:p>
            <a:pPr marL="1001712" lvl="1" indent="-457200">
              <a:buFont typeface="+mj-lt"/>
              <a:buAutoNum type="arabicPeriod"/>
            </a:pPr>
            <a:r>
              <a:rPr lang="en-US" sz="2000" dirty="0" err="1"/>
              <a:t>int</a:t>
            </a:r>
            <a:r>
              <a:rPr lang="en-US" sz="2000" dirty="0"/>
              <a:t> a[2][4] = { 7, 3, -5, 10, 11, 13, -15, 2 };		</a:t>
            </a:r>
            <a:r>
              <a:rPr lang="en-US" sz="2000" dirty="0">
                <a:solidFill>
                  <a:schemeClr val="tx1">
                    <a:lumMod val="75000"/>
                    <a:lumOff val="25000"/>
                  </a:schemeClr>
                </a:solidFill>
              </a:rPr>
              <a:t>// 1st row is 7, 3, -5, 10 &amp; 2nd row is 11, 13, -15, 2</a:t>
            </a:r>
          </a:p>
          <a:p>
            <a:pPr marL="1001712" lvl="1" indent="-457200">
              <a:buFont typeface="+mj-lt"/>
              <a:buAutoNum type="arabicPeriod"/>
            </a:pPr>
            <a:r>
              <a:rPr lang="en-US" sz="2000" dirty="0" err="1"/>
              <a:t>int</a:t>
            </a:r>
            <a:r>
              <a:rPr lang="en-US" sz="2000" dirty="0"/>
              <a:t> a[2][4] = { { 7, 3 }, { 11} };			</a:t>
            </a:r>
            <a:r>
              <a:rPr lang="en-US" sz="2000" dirty="0">
                <a:solidFill>
                  <a:schemeClr val="tx1">
                    <a:lumMod val="75000"/>
                    <a:lumOff val="25000"/>
                  </a:schemeClr>
                </a:solidFill>
              </a:rPr>
              <a:t>// 1st row is 7, 3, 0, 0 &amp; 2nd row is 11, 0, 0, 0</a:t>
            </a:r>
          </a:p>
          <a:p>
            <a:pPr marL="1001712" lvl="1" indent="-457200">
              <a:buFont typeface="+mj-lt"/>
              <a:buAutoNum type="arabicPeriod"/>
            </a:pPr>
            <a:r>
              <a:rPr lang="en-US" sz="2000" dirty="0" err="1"/>
              <a:t>int</a:t>
            </a:r>
            <a:r>
              <a:rPr lang="en-US" sz="2000" dirty="0"/>
              <a:t> a[2][4] = { 7, 3 };				</a:t>
            </a:r>
            <a:r>
              <a:rPr lang="en-US" sz="2000" dirty="0">
                <a:solidFill>
                  <a:schemeClr val="tx1">
                    <a:lumMod val="75000"/>
                    <a:lumOff val="25000"/>
                  </a:schemeClr>
                </a:solidFill>
              </a:rPr>
              <a:t>// 1st row is 7, 3, 0, 0 &amp; 2nd row is 0, 0, 0, 0</a:t>
            </a:r>
          </a:p>
          <a:p>
            <a:pPr marL="1001712" lvl="1" indent="-457200">
              <a:buFont typeface="+mj-lt"/>
              <a:buAutoNum type="arabicPeriod"/>
            </a:pPr>
            <a:r>
              <a:rPr lang="en-US" sz="2000" dirty="0" err="1"/>
              <a:t>int</a:t>
            </a:r>
            <a:r>
              <a:rPr lang="en-US" sz="2000" dirty="0"/>
              <a:t> a[2][4] = { 0 };					</a:t>
            </a:r>
            <a:r>
              <a:rPr lang="en-US" sz="2000" dirty="0">
                <a:solidFill>
                  <a:schemeClr val="tx1">
                    <a:lumMod val="75000"/>
                    <a:lumOff val="25000"/>
                  </a:schemeClr>
                </a:solidFill>
              </a:rPr>
              <a:t>// 1st row is 0, 0, 0, 0 &amp; 2nd row is 0, 0, 0, 0</a:t>
            </a:r>
          </a:p>
          <a:p>
            <a:pPr marL="1001712" lvl="1" indent="-457200">
              <a:buFont typeface="+mj-lt"/>
              <a:buAutoNum type="arabicPeriod"/>
            </a:pPr>
            <a:endParaRPr lang="en-US" dirty="0"/>
          </a:p>
          <a:p>
            <a:pPr marL="1001712" lvl="1" indent="-457200">
              <a:buFont typeface="+mj-lt"/>
              <a:buAutoNum type="arabicPeriod"/>
            </a:pPr>
            <a:endParaRPr lang="en-US" dirty="0"/>
          </a:p>
          <a:p>
            <a:pPr marL="1001712" lvl="1" indent="-457200">
              <a:buFont typeface="+mj-lt"/>
              <a:buAutoNum type="arabicPeriod"/>
            </a:pPr>
            <a:endParaRPr lang="en-US" dirty="0"/>
          </a:p>
          <a:p>
            <a:pPr marL="1001712" lvl="1" indent="-457200">
              <a:buFont typeface="+mj-lt"/>
              <a:buAutoNum type="arabicPeriod"/>
            </a:pPr>
            <a:endParaRPr lang="en-US" dirty="0"/>
          </a:p>
          <a:p>
            <a:pPr marL="1001712" lvl="1" indent="-457200">
              <a:buFont typeface="+mj-lt"/>
              <a:buAutoNum type="arabicPeriod"/>
            </a:pPr>
            <a:endParaRPr lang="en-US" dirty="0"/>
          </a:p>
          <a:p>
            <a:pPr marL="1001712" lvl="1" indent="-457200">
              <a:buFont typeface="+mj-lt"/>
              <a:buAutoNum type="arabicPeriod"/>
            </a:pPr>
            <a:endParaRPr lang="en-US" dirty="0"/>
          </a:p>
        </p:txBody>
      </p:sp>
      <p:pic>
        <p:nvPicPr>
          <p:cNvPr id="4" name="Picture 3"/>
          <p:cNvPicPr>
            <a:picLocks noChangeAspect="1"/>
          </p:cNvPicPr>
          <p:nvPr/>
        </p:nvPicPr>
        <p:blipFill rotWithShape="1">
          <a:blip r:embed="rId2"/>
          <a:srcRect t="63928" r="69861" b="10345"/>
          <a:stretch/>
        </p:blipFill>
        <p:spPr>
          <a:xfrm>
            <a:off x="10152331" y="1243013"/>
            <a:ext cx="1737030" cy="828675"/>
          </a:xfrm>
          <a:prstGeom prst="rect">
            <a:avLst/>
          </a:prstGeom>
        </p:spPr>
      </p:pic>
      <p:pic>
        <p:nvPicPr>
          <p:cNvPr id="5" name="Picture 4"/>
          <p:cNvPicPr>
            <a:picLocks noChangeAspect="1"/>
          </p:cNvPicPr>
          <p:nvPr/>
        </p:nvPicPr>
        <p:blipFill rotWithShape="1">
          <a:blip r:embed="rId2"/>
          <a:srcRect l="33351" t="51293" r="39508" b="10632"/>
          <a:stretch/>
        </p:blipFill>
        <p:spPr>
          <a:xfrm>
            <a:off x="10066620" y="2473482"/>
            <a:ext cx="1769058" cy="1386985"/>
          </a:xfrm>
          <a:prstGeom prst="rect">
            <a:avLst/>
          </a:prstGeom>
        </p:spPr>
      </p:pic>
    </p:spTree>
    <p:extLst>
      <p:ext uri="{BB962C8B-B14F-4D97-AF65-F5344CB8AC3E}">
        <p14:creationId xmlns:p14="http://schemas.microsoft.com/office/powerpoint/2010/main" val="40290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1316038" y="3035300"/>
            <a:ext cx="10515600" cy="2852737"/>
          </a:xfrm>
        </p:spPr>
        <p:txBody>
          <a:bodyPr/>
          <a:lstStyle/>
          <a:p>
            <a:endParaRPr lang="en-US" dirty="0"/>
          </a:p>
        </p:txBody>
      </p:sp>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257800"/>
            <a:ext cx="0" cy="1600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5763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8773056" cy="2862322"/>
          </a:xfrm>
          <a:prstGeom prst="rect">
            <a:avLst/>
          </a:prstGeom>
          <a:noFill/>
        </p:spPr>
        <p:txBody>
          <a:bodyPr wrap="square" rtlCol="0">
            <a:spAutoFit/>
          </a:bodyPr>
          <a:lstStyle/>
          <a:p>
            <a:r>
              <a:rPr lang="en-US" sz="2000" b="1" dirty="0"/>
              <a:t>What we will learn</a:t>
            </a:r>
          </a:p>
          <a:p>
            <a:endParaRPr lang="en-US" sz="2000" b="1" dirty="0"/>
          </a:p>
          <a:p>
            <a:pPr indent="446088">
              <a:buFont typeface="Wingdings" pitchFamily="2" charset="2"/>
              <a:buChar char="ü"/>
            </a:pPr>
            <a:r>
              <a:rPr lang="en-US" sz="2000" dirty="0"/>
              <a:t>Single Dimensional arrays</a:t>
            </a:r>
          </a:p>
          <a:p>
            <a:pPr indent="446088">
              <a:buFont typeface="Wingdings" pitchFamily="2" charset="2"/>
              <a:buChar char="ü"/>
            </a:pPr>
            <a:r>
              <a:rPr lang="en-US" sz="2000" dirty="0"/>
              <a:t>Copying arrays</a:t>
            </a:r>
          </a:p>
          <a:p>
            <a:pPr indent="446088">
              <a:buFont typeface="Wingdings" pitchFamily="2" charset="2"/>
              <a:buChar char="ü"/>
            </a:pPr>
            <a:r>
              <a:rPr lang="en-US" sz="2000" dirty="0"/>
              <a:t>Passing and returning array from method </a:t>
            </a:r>
          </a:p>
          <a:p>
            <a:pPr indent="446088">
              <a:buFont typeface="Wingdings" pitchFamily="2" charset="2"/>
              <a:buChar char="ü"/>
            </a:pPr>
            <a:r>
              <a:rPr lang="en-US" sz="2000" dirty="0"/>
              <a:t>Searching and sorting arrays and the Array class</a:t>
            </a:r>
          </a:p>
          <a:p>
            <a:pPr indent="446088">
              <a:buFont typeface="Wingdings" pitchFamily="2" charset="2"/>
              <a:buChar char="ü"/>
            </a:pPr>
            <a:r>
              <a:rPr lang="en-US" sz="2000" dirty="0"/>
              <a:t>Two-Dimensional array and its processing </a:t>
            </a:r>
          </a:p>
          <a:p>
            <a:pPr indent="446088">
              <a:buFont typeface="Wingdings" pitchFamily="2" charset="2"/>
              <a:buChar char="ü"/>
            </a:pPr>
            <a:r>
              <a:rPr lang="en-US" sz="2000" dirty="0"/>
              <a:t>Passing Two-dimensional Array to methods</a:t>
            </a:r>
          </a:p>
          <a:p>
            <a:pPr indent="446088">
              <a:buFont typeface="Wingdings" pitchFamily="2" charset="2"/>
              <a:buChar char="ü"/>
            </a:pPr>
            <a:r>
              <a:rPr lang="en-US" sz="2000" dirty="0"/>
              <a:t>Multidimensional Arrays</a:t>
            </a:r>
          </a:p>
        </p:txBody>
      </p:sp>
    </p:spTree>
    <p:extLst>
      <p:ext uri="{BB962C8B-B14F-4D97-AF65-F5344CB8AC3E}">
        <p14:creationId xmlns:p14="http://schemas.microsoft.com/office/powerpoint/2010/main" val="135863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10" presetClass="entr" presetSubtype="0" fill="hold" grpId="0" nodeType="withEffect" nodePh="1">
                                  <p:stCondLst>
                                    <p:cond delay="0"/>
                                  </p:stCondLst>
                                  <p:endCondLst>
                                    <p:cond evt="begin" delay="0">
                                      <p:tn val="24"/>
                                    </p:cond>
                                  </p:end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a:t>
            </a:r>
          </a:p>
        </p:txBody>
      </p:sp>
      <p:sp>
        <p:nvSpPr>
          <p:cNvPr id="3" name="Content Placeholder 2"/>
          <p:cNvSpPr>
            <a:spLocks noGrp="1"/>
          </p:cNvSpPr>
          <p:nvPr>
            <p:ph idx="1"/>
          </p:nvPr>
        </p:nvSpPr>
        <p:spPr/>
        <p:txBody>
          <a:bodyPr/>
          <a:lstStyle/>
          <a:p>
            <a:r>
              <a:rPr lang="en-US" dirty="0"/>
              <a:t>In java, multidimensional array is actually </a:t>
            </a:r>
            <a:r>
              <a:rPr lang="en-US" b="1" dirty="0"/>
              <a:t>array of arrays.</a:t>
            </a:r>
          </a:p>
          <a:p>
            <a:r>
              <a:rPr lang="en-US" b="1" dirty="0"/>
              <a:t>Example</a:t>
            </a:r>
            <a:r>
              <a:rPr lang="en-US" dirty="0"/>
              <a:t>: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new </a:t>
            </a:r>
            <a:r>
              <a:rPr lang="en-US" dirty="0" err="1">
                <a:latin typeface="Cambria" pitchFamily="18" charset="0"/>
                <a:ea typeface="Cambria" pitchFamily="18" charset="0"/>
              </a:rPr>
              <a:t>int</a:t>
            </a:r>
            <a:r>
              <a:rPr lang="en-US" dirty="0">
                <a:latin typeface="Cambria" pitchFamily="18" charset="0"/>
                <a:ea typeface="Cambria" pitchFamily="18" charset="0"/>
              </a:rPr>
              <a:t>[3][6];</a:t>
            </a:r>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lvl="2">
              <a:buNone/>
            </a:pPr>
            <a:endParaRPr lang="en-US" dirty="0"/>
          </a:p>
          <a:p>
            <a:pPr marL="342900" lvl="2" indent="-342900"/>
            <a:r>
              <a:rPr lang="en-US" sz="2400" b="1" dirty="0">
                <a:latin typeface="Courier New" pitchFamily="49" charset="0"/>
                <a:cs typeface="Courier New" pitchFamily="49" charset="0"/>
              </a:rPr>
              <a:t>length</a:t>
            </a:r>
            <a:r>
              <a:rPr lang="en-US" sz="2400" b="1" dirty="0"/>
              <a:t> field:</a:t>
            </a:r>
          </a:p>
          <a:p>
            <a:pPr marL="800100" lvl="3" indent="-342900">
              <a:buFont typeface="Wingdings" panose="05000000000000000000" pitchFamily="2" charset="2"/>
              <a:buChar char="§"/>
            </a:pPr>
            <a:r>
              <a:rPr lang="en-US" sz="2200" dirty="0"/>
              <a:t>If we use length field with multidimensional array, it will return length of first dimension.</a:t>
            </a:r>
          </a:p>
          <a:p>
            <a:pPr marL="800100" lvl="3" indent="-342900">
              <a:buFont typeface="Wingdings" panose="05000000000000000000" pitchFamily="2" charset="2"/>
              <a:buChar char="§"/>
            </a:pPr>
            <a:r>
              <a:rPr lang="en-US" sz="2200" dirty="0"/>
              <a:t>Here, if </a:t>
            </a:r>
            <a:r>
              <a:rPr lang="en-US" sz="2200" b="1" dirty="0" err="1">
                <a:solidFill>
                  <a:schemeClr val="accent2">
                    <a:lumMod val="75000"/>
                  </a:schemeClr>
                </a:solidFill>
              </a:rPr>
              <a:t>runPerOver.length</a:t>
            </a:r>
            <a:r>
              <a:rPr lang="en-US" sz="2200" dirty="0">
                <a:solidFill>
                  <a:schemeClr val="accent2">
                    <a:lumMod val="75000"/>
                  </a:schemeClr>
                </a:solidFill>
              </a:rPr>
              <a:t> </a:t>
            </a:r>
            <a:r>
              <a:rPr lang="en-US" sz="2200" dirty="0"/>
              <a:t>is accessed it will return </a:t>
            </a:r>
            <a:r>
              <a:rPr lang="en-US" sz="2200" b="1" dirty="0">
                <a:solidFill>
                  <a:schemeClr val="accent2">
                    <a:lumMod val="75000"/>
                  </a:schemeClr>
                </a:solidFill>
              </a:rPr>
              <a:t>3</a:t>
            </a:r>
          </a:p>
          <a:p>
            <a:pPr marL="800100" lvl="3" indent="-342900">
              <a:buFont typeface="Wingdings" panose="05000000000000000000" pitchFamily="2" charset="2"/>
              <a:buChar char="§"/>
            </a:pPr>
            <a:r>
              <a:rPr lang="en-US" sz="2200" dirty="0"/>
              <a:t>Also if </a:t>
            </a:r>
            <a:r>
              <a:rPr lang="en-US" sz="2200" b="1" dirty="0" err="1">
                <a:solidFill>
                  <a:schemeClr val="accent2">
                    <a:lumMod val="75000"/>
                  </a:schemeClr>
                </a:solidFill>
              </a:rPr>
              <a:t>runPerOver</a:t>
            </a:r>
            <a:r>
              <a:rPr lang="en-US" sz="2200" b="1" dirty="0">
                <a:solidFill>
                  <a:schemeClr val="accent2">
                    <a:lumMod val="75000"/>
                  </a:schemeClr>
                </a:solidFill>
              </a:rPr>
              <a:t>[0].length </a:t>
            </a:r>
            <a:r>
              <a:rPr lang="en-US" sz="2200" dirty="0"/>
              <a:t>is accessed it will be </a:t>
            </a:r>
            <a:r>
              <a:rPr lang="en-US" sz="2200" b="1" dirty="0">
                <a:solidFill>
                  <a:schemeClr val="accent2">
                    <a:lumMod val="75000"/>
                  </a:schemeClr>
                </a:solidFill>
              </a:rPr>
              <a:t>6</a:t>
            </a:r>
          </a:p>
          <a:p>
            <a:pPr lvl="2">
              <a:buNone/>
            </a:pPr>
            <a:endParaRPr lang="en-US" dirty="0"/>
          </a:p>
          <a:p>
            <a:endParaRPr lang="en-US" dirty="0"/>
          </a:p>
        </p:txBody>
      </p:sp>
      <p:grpSp>
        <p:nvGrpSpPr>
          <p:cNvPr id="4" name="Group 3"/>
          <p:cNvGrpSpPr/>
          <p:nvPr/>
        </p:nvGrpSpPr>
        <p:grpSpPr>
          <a:xfrm>
            <a:off x="3737008" y="1795335"/>
            <a:ext cx="811441" cy="674132"/>
            <a:chOff x="1026884" y="3212068"/>
            <a:chExt cx="811441" cy="674132"/>
          </a:xfrm>
        </p:grpSpPr>
        <p:sp>
          <p:nvSpPr>
            <p:cNvPr id="5" name="Rectangle 4"/>
            <p:cNvSpPr/>
            <p:nvPr/>
          </p:nvSpPr>
          <p:spPr>
            <a:xfrm>
              <a:off x="1066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4</a:t>
              </a:r>
              <a:endParaRPr lang="en-US" sz="2400" b="1" dirty="0">
                <a:solidFill>
                  <a:schemeClr val="tx1"/>
                </a:solidFill>
              </a:endParaRPr>
            </a:p>
          </p:txBody>
        </p:sp>
        <p:sp>
          <p:nvSpPr>
            <p:cNvPr id="6" name="TextBox 5"/>
            <p:cNvSpPr txBox="1"/>
            <p:nvPr/>
          </p:nvSpPr>
          <p:spPr>
            <a:xfrm>
              <a:off x="1026884" y="3516868"/>
              <a:ext cx="811441" cy="369332"/>
            </a:xfrm>
            <a:prstGeom prst="rect">
              <a:avLst/>
            </a:prstGeom>
            <a:noFill/>
          </p:spPr>
          <p:txBody>
            <a:bodyPr wrap="none" rtlCol="0">
              <a:spAutoFit/>
            </a:bodyPr>
            <a:lstStyle/>
            <a:p>
              <a:r>
                <a:rPr lang="en-IN" dirty="0">
                  <a:solidFill>
                    <a:srgbClr val="0070C0"/>
                  </a:solidFill>
                </a:rPr>
                <a:t>a[0][0]</a:t>
              </a:r>
              <a:endParaRPr lang="en-US" dirty="0">
                <a:solidFill>
                  <a:srgbClr val="0070C0"/>
                </a:solidFill>
              </a:endParaRPr>
            </a:p>
          </p:txBody>
        </p:sp>
      </p:grpSp>
      <p:grpSp>
        <p:nvGrpSpPr>
          <p:cNvPr id="7" name="Group 6"/>
          <p:cNvGrpSpPr/>
          <p:nvPr/>
        </p:nvGrpSpPr>
        <p:grpSpPr>
          <a:xfrm>
            <a:off x="4422808" y="1795335"/>
            <a:ext cx="811441" cy="674132"/>
            <a:chOff x="1712684" y="3212068"/>
            <a:chExt cx="811441" cy="674132"/>
          </a:xfrm>
        </p:grpSpPr>
        <p:sp>
          <p:nvSpPr>
            <p:cNvPr id="8" name="Rectangle 7"/>
            <p:cNvSpPr/>
            <p:nvPr/>
          </p:nvSpPr>
          <p:spPr>
            <a:xfrm>
              <a:off x="17526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9" name="TextBox 8"/>
            <p:cNvSpPr txBox="1"/>
            <p:nvPr/>
          </p:nvSpPr>
          <p:spPr>
            <a:xfrm>
              <a:off x="1712684" y="3516868"/>
              <a:ext cx="811441" cy="369332"/>
            </a:xfrm>
            <a:prstGeom prst="rect">
              <a:avLst/>
            </a:prstGeom>
            <a:noFill/>
          </p:spPr>
          <p:txBody>
            <a:bodyPr wrap="none" rtlCol="0">
              <a:spAutoFit/>
            </a:bodyPr>
            <a:lstStyle/>
            <a:p>
              <a:r>
                <a:rPr lang="en-IN" dirty="0">
                  <a:solidFill>
                    <a:srgbClr val="0070C0"/>
                  </a:solidFill>
                </a:rPr>
                <a:t>a[0][1]</a:t>
              </a:r>
              <a:endParaRPr lang="en-US" dirty="0">
                <a:solidFill>
                  <a:srgbClr val="0070C0"/>
                </a:solidFill>
              </a:endParaRPr>
            </a:p>
          </p:txBody>
        </p:sp>
      </p:grpSp>
      <p:grpSp>
        <p:nvGrpSpPr>
          <p:cNvPr id="10" name="Group 9"/>
          <p:cNvGrpSpPr/>
          <p:nvPr/>
        </p:nvGrpSpPr>
        <p:grpSpPr>
          <a:xfrm>
            <a:off x="5108608" y="1795335"/>
            <a:ext cx="811441" cy="674132"/>
            <a:chOff x="2398484" y="3212068"/>
            <a:chExt cx="811441" cy="674132"/>
          </a:xfrm>
        </p:grpSpPr>
        <p:sp>
          <p:nvSpPr>
            <p:cNvPr id="11" name="Rectangle 10"/>
            <p:cNvSpPr/>
            <p:nvPr/>
          </p:nvSpPr>
          <p:spPr>
            <a:xfrm>
              <a:off x="24384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12" name="TextBox 11"/>
            <p:cNvSpPr txBox="1"/>
            <p:nvPr/>
          </p:nvSpPr>
          <p:spPr>
            <a:xfrm>
              <a:off x="2398484" y="3516868"/>
              <a:ext cx="811441" cy="369332"/>
            </a:xfrm>
            <a:prstGeom prst="rect">
              <a:avLst/>
            </a:prstGeom>
            <a:noFill/>
          </p:spPr>
          <p:txBody>
            <a:bodyPr wrap="none" rtlCol="0">
              <a:spAutoFit/>
            </a:bodyPr>
            <a:lstStyle/>
            <a:p>
              <a:r>
                <a:rPr lang="en-IN" dirty="0">
                  <a:solidFill>
                    <a:srgbClr val="0070C0"/>
                  </a:solidFill>
                </a:rPr>
                <a:t>a[0][2]</a:t>
              </a:r>
              <a:endParaRPr lang="en-US" dirty="0">
                <a:solidFill>
                  <a:srgbClr val="0070C0"/>
                </a:solidFill>
              </a:endParaRPr>
            </a:p>
          </p:txBody>
        </p:sp>
      </p:grpSp>
      <p:grpSp>
        <p:nvGrpSpPr>
          <p:cNvPr id="13" name="Group 12"/>
          <p:cNvGrpSpPr/>
          <p:nvPr/>
        </p:nvGrpSpPr>
        <p:grpSpPr>
          <a:xfrm>
            <a:off x="5794408" y="1795335"/>
            <a:ext cx="811441" cy="674132"/>
            <a:chOff x="3084284" y="3212068"/>
            <a:chExt cx="811441" cy="674132"/>
          </a:xfrm>
        </p:grpSpPr>
        <p:sp>
          <p:nvSpPr>
            <p:cNvPr id="14" name="Rectangle 13"/>
            <p:cNvSpPr/>
            <p:nvPr/>
          </p:nvSpPr>
          <p:spPr>
            <a:xfrm>
              <a:off x="31242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3</a:t>
              </a:r>
              <a:endParaRPr lang="en-US" sz="2400" b="1" dirty="0">
                <a:solidFill>
                  <a:schemeClr val="tx1"/>
                </a:solidFill>
              </a:endParaRPr>
            </a:p>
          </p:txBody>
        </p:sp>
        <p:sp>
          <p:nvSpPr>
            <p:cNvPr id="15" name="TextBox 14"/>
            <p:cNvSpPr txBox="1"/>
            <p:nvPr/>
          </p:nvSpPr>
          <p:spPr>
            <a:xfrm>
              <a:off x="3084284" y="3516868"/>
              <a:ext cx="811441" cy="369332"/>
            </a:xfrm>
            <a:prstGeom prst="rect">
              <a:avLst/>
            </a:prstGeom>
            <a:noFill/>
          </p:spPr>
          <p:txBody>
            <a:bodyPr wrap="none" rtlCol="0">
              <a:spAutoFit/>
            </a:bodyPr>
            <a:lstStyle/>
            <a:p>
              <a:r>
                <a:rPr lang="en-IN" dirty="0">
                  <a:solidFill>
                    <a:srgbClr val="0070C0"/>
                  </a:solidFill>
                </a:rPr>
                <a:t>a[0][3]</a:t>
              </a:r>
              <a:endParaRPr lang="en-US" dirty="0">
                <a:solidFill>
                  <a:srgbClr val="0070C0"/>
                </a:solidFill>
              </a:endParaRPr>
            </a:p>
          </p:txBody>
        </p:sp>
      </p:grpSp>
      <p:grpSp>
        <p:nvGrpSpPr>
          <p:cNvPr id="16" name="Group 15"/>
          <p:cNvGrpSpPr/>
          <p:nvPr/>
        </p:nvGrpSpPr>
        <p:grpSpPr>
          <a:xfrm>
            <a:off x="6480208" y="1795335"/>
            <a:ext cx="811441" cy="674132"/>
            <a:chOff x="3770084" y="3212068"/>
            <a:chExt cx="811441" cy="674132"/>
          </a:xfrm>
        </p:grpSpPr>
        <p:sp>
          <p:nvSpPr>
            <p:cNvPr id="17" name="Rectangle 16"/>
            <p:cNvSpPr/>
            <p:nvPr/>
          </p:nvSpPr>
          <p:spPr>
            <a:xfrm>
              <a:off x="38100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6</a:t>
              </a:r>
              <a:endParaRPr lang="en-US" sz="2400" b="1" dirty="0">
                <a:solidFill>
                  <a:schemeClr val="tx1"/>
                </a:solidFill>
              </a:endParaRPr>
            </a:p>
          </p:txBody>
        </p:sp>
        <p:sp>
          <p:nvSpPr>
            <p:cNvPr id="18" name="TextBox 17"/>
            <p:cNvSpPr txBox="1"/>
            <p:nvPr/>
          </p:nvSpPr>
          <p:spPr>
            <a:xfrm>
              <a:off x="3770084" y="3516868"/>
              <a:ext cx="811441" cy="369332"/>
            </a:xfrm>
            <a:prstGeom prst="rect">
              <a:avLst/>
            </a:prstGeom>
            <a:noFill/>
          </p:spPr>
          <p:txBody>
            <a:bodyPr wrap="none" rtlCol="0">
              <a:spAutoFit/>
            </a:bodyPr>
            <a:lstStyle/>
            <a:p>
              <a:r>
                <a:rPr lang="en-IN" dirty="0">
                  <a:solidFill>
                    <a:srgbClr val="0070C0"/>
                  </a:solidFill>
                </a:rPr>
                <a:t>a[0][4]</a:t>
              </a:r>
              <a:endParaRPr lang="en-US" dirty="0">
                <a:solidFill>
                  <a:srgbClr val="0070C0"/>
                </a:solidFill>
              </a:endParaRPr>
            </a:p>
          </p:txBody>
        </p:sp>
      </p:grpSp>
      <p:grpSp>
        <p:nvGrpSpPr>
          <p:cNvPr id="19" name="Group 18"/>
          <p:cNvGrpSpPr/>
          <p:nvPr/>
        </p:nvGrpSpPr>
        <p:grpSpPr>
          <a:xfrm>
            <a:off x="7166008" y="1795335"/>
            <a:ext cx="811441" cy="674132"/>
            <a:chOff x="4455884" y="3212068"/>
            <a:chExt cx="811441" cy="674132"/>
          </a:xfrm>
        </p:grpSpPr>
        <p:sp>
          <p:nvSpPr>
            <p:cNvPr id="20" name="Rectangle 19"/>
            <p:cNvSpPr/>
            <p:nvPr/>
          </p:nvSpPr>
          <p:spPr>
            <a:xfrm>
              <a:off x="4495800" y="3212068"/>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1" name="TextBox 20"/>
            <p:cNvSpPr txBox="1"/>
            <p:nvPr/>
          </p:nvSpPr>
          <p:spPr>
            <a:xfrm>
              <a:off x="4455884" y="3516868"/>
              <a:ext cx="811441" cy="369332"/>
            </a:xfrm>
            <a:prstGeom prst="rect">
              <a:avLst/>
            </a:prstGeom>
            <a:noFill/>
          </p:spPr>
          <p:txBody>
            <a:bodyPr wrap="none" rtlCol="0">
              <a:spAutoFit/>
            </a:bodyPr>
            <a:lstStyle/>
            <a:p>
              <a:r>
                <a:rPr lang="en-IN" dirty="0">
                  <a:solidFill>
                    <a:srgbClr val="0070C0"/>
                  </a:solidFill>
                </a:rPr>
                <a:t>a[0][5]</a:t>
              </a:r>
              <a:endParaRPr lang="en-US" dirty="0">
                <a:solidFill>
                  <a:srgbClr val="0070C0"/>
                </a:solidFill>
              </a:endParaRPr>
            </a:p>
          </p:txBody>
        </p:sp>
      </p:grpSp>
      <p:grpSp>
        <p:nvGrpSpPr>
          <p:cNvPr id="22" name="Group 21"/>
          <p:cNvGrpSpPr/>
          <p:nvPr/>
        </p:nvGrpSpPr>
        <p:grpSpPr>
          <a:xfrm>
            <a:off x="3737008" y="2469467"/>
            <a:ext cx="4240441" cy="674132"/>
            <a:chOff x="1026884" y="3886200"/>
            <a:chExt cx="4240441" cy="674132"/>
          </a:xfrm>
        </p:grpSpPr>
        <p:sp>
          <p:nvSpPr>
            <p:cNvPr id="23" name="Rectangle 22"/>
            <p:cNvSpPr/>
            <p:nvPr/>
          </p:nvSpPr>
          <p:spPr>
            <a:xfrm>
              <a:off x="1066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4" name="TextBox 23"/>
            <p:cNvSpPr txBox="1"/>
            <p:nvPr/>
          </p:nvSpPr>
          <p:spPr>
            <a:xfrm>
              <a:off x="1026884" y="4191000"/>
              <a:ext cx="811441" cy="369332"/>
            </a:xfrm>
            <a:prstGeom prst="rect">
              <a:avLst/>
            </a:prstGeom>
            <a:noFill/>
          </p:spPr>
          <p:txBody>
            <a:bodyPr wrap="none" rtlCol="0">
              <a:spAutoFit/>
            </a:bodyPr>
            <a:lstStyle/>
            <a:p>
              <a:r>
                <a:rPr lang="en-IN" dirty="0">
                  <a:solidFill>
                    <a:srgbClr val="0070C0"/>
                  </a:solidFill>
                </a:rPr>
                <a:t>a[1][0]</a:t>
              </a:r>
              <a:endParaRPr lang="en-US" dirty="0">
                <a:solidFill>
                  <a:srgbClr val="0070C0"/>
                </a:solidFill>
              </a:endParaRPr>
            </a:p>
          </p:txBody>
        </p:sp>
        <p:sp>
          <p:nvSpPr>
            <p:cNvPr id="25" name="Rectangle 24"/>
            <p:cNvSpPr/>
            <p:nvPr/>
          </p:nvSpPr>
          <p:spPr>
            <a:xfrm>
              <a:off x="17526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26" name="TextBox 25"/>
            <p:cNvSpPr txBox="1"/>
            <p:nvPr/>
          </p:nvSpPr>
          <p:spPr>
            <a:xfrm>
              <a:off x="1712684" y="4191000"/>
              <a:ext cx="811441" cy="369332"/>
            </a:xfrm>
            <a:prstGeom prst="rect">
              <a:avLst/>
            </a:prstGeom>
            <a:noFill/>
          </p:spPr>
          <p:txBody>
            <a:bodyPr wrap="none" rtlCol="0">
              <a:spAutoFit/>
            </a:bodyPr>
            <a:lstStyle/>
            <a:p>
              <a:r>
                <a:rPr lang="en-IN" dirty="0">
                  <a:solidFill>
                    <a:srgbClr val="0070C0"/>
                  </a:solidFill>
                </a:rPr>
                <a:t>a[1][1]</a:t>
              </a:r>
              <a:endParaRPr lang="en-US" dirty="0">
                <a:solidFill>
                  <a:srgbClr val="0070C0"/>
                </a:solidFill>
              </a:endParaRPr>
            </a:p>
          </p:txBody>
        </p:sp>
        <p:sp>
          <p:nvSpPr>
            <p:cNvPr id="27" name="Rectangle 26"/>
            <p:cNvSpPr/>
            <p:nvPr/>
          </p:nvSpPr>
          <p:spPr>
            <a:xfrm>
              <a:off x="24384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28" name="TextBox 27"/>
            <p:cNvSpPr txBox="1"/>
            <p:nvPr/>
          </p:nvSpPr>
          <p:spPr>
            <a:xfrm>
              <a:off x="2398484" y="4191000"/>
              <a:ext cx="811441" cy="369332"/>
            </a:xfrm>
            <a:prstGeom prst="rect">
              <a:avLst/>
            </a:prstGeom>
            <a:noFill/>
          </p:spPr>
          <p:txBody>
            <a:bodyPr wrap="none" rtlCol="0">
              <a:spAutoFit/>
            </a:bodyPr>
            <a:lstStyle/>
            <a:p>
              <a:r>
                <a:rPr lang="en-IN" dirty="0">
                  <a:solidFill>
                    <a:srgbClr val="0070C0"/>
                  </a:solidFill>
                </a:rPr>
                <a:t>a[1][2]</a:t>
              </a:r>
              <a:endParaRPr lang="en-US" dirty="0">
                <a:solidFill>
                  <a:srgbClr val="0070C0"/>
                </a:solidFill>
              </a:endParaRPr>
            </a:p>
          </p:txBody>
        </p:sp>
        <p:sp>
          <p:nvSpPr>
            <p:cNvPr id="29" name="Rectangle 28"/>
            <p:cNvSpPr/>
            <p:nvPr/>
          </p:nvSpPr>
          <p:spPr>
            <a:xfrm>
              <a:off x="31242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6</a:t>
              </a:r>
              <a:endParaRPr lang="en-US" sz="2400" b="1" dirty="0">
                <a:solidFill>
                  <a:schemeClr val="tx1"/>
                </a:solidFill>
              </a:endParaRPr>
            </a:p>
          </p:txBody>
        </p:sp>
        <p:sp>
          <p:nvSpPr>
            <p:cNvPr id="30" name="TextBox 29"/>
            <p:cNvSpPr txBox="1"/>
            <p:nvPr/>
          </p:nvSpPr>
          <p:spPr>
            <a:xfrm>
              <a:off x="3084284" y="4191000"/>
              <a:ext cx="811441" cy="369332"/>
            </a:xfrm>
            <a:prstGeom prst="rect">
              <a:avLst/>
            </a:prstGeom>
            <a:noFill/>
          </p:spPr>
          <p:txBody>
            <a:bodyPr wrap="none" rtlCol="0">
              <a:spAutoFit/>
            </a:bodyPr>
            <a:lstStyle/>
            <a:p>
              <a:r>
                <a:rPr lang="en-IN" dirty="0">
                  <a:solidFill>
                    <a:srgbClr val="0070C0"/>
                  </a:solidFill>
                </a:rPr>
                <a:t>a[1][3]</a:t>
              </a:r>
              <a:endParaRPr lang="en-US" dirty="0">
                <a:solidFill>
                  <a:srgbClr val="0070C0"/>
                </a:solidFill>
              </a:endParaRPr>
            </a:p>
          </p:txBody>
        </p:sp>
        <p:sp>
          <p:nvSpPr>
            <p:cNvPr id="31" name="Rectangle 30"/>
            <p:cNvSpPr/>
            <p:nvPr/>
          </p:nvSpPr>
          <p:spPr>
            <a:xfrm>
              <a:off x="38100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32" name="TextBox 31"/>
            <p:cNvSpPr txBox="1"/>
            <p:nvPr/>
          </p:nvSpPr>
          <p:spPr>
            <a:xfrm>
              <a:off x="3770084" y="4191000"/>
              <a:ext cx="811441" cy="369332"/>
            </a:xfrm>
            <a:prstGeom prst="rect">
              <a:avLst/>
            </a:prstGeom>
            <a:noFill/>
          </p:spPr>
          <p:txBody>
            <a:bodyPr wrap="none" rtlCol="0">
              <a:spAutoFit/>
            </a:bodyPr>
            <a:lstStyle/>
            <a:p>
              <a:r>
                <a:rPr lang="en-IN" dirty="0">
                  <a:solidFill>
                    <a:srgbClr val="0070C0"/>
                  </a:solidFill>
                </a:rPr>
                <a:t>a[1][4]</a:t>
              </a:r>
              <a:endParaRPr lang="en-US" dirty="0">
                <a:solidFill>
                  <a:srgbClr val="0070C0"/>
                </a:solidFill>
              </a:endParaRPr>
            </a:p>
          </p:txBody>
        </p:sp>
        <p:sp>
          <p:nvSpPr>
            <p:cNvPr id="33" name="Rectangle 32"/>
            <p:cNvSpPr/>
            <p:nvPr/>
          </p:nvSpPr>
          <p:spPr>
            <a:xfrm>
              <a:off x="4495800" y="38862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4</a:t>
              </a:r>
              <a:endParaRPr lang="en-US" sz="2400" b="1" dirty="0">
                <a:solidFill>
                  <a:schemeClr val="tx1"/>
                </a:solidFill>
              </a:endParaRPr>
            </a:p>
          </p:txBody>
        </p:sp>
        <p:sp>
          <p:nvSpPr>
            <p:cNvPr id="34" name="TextBox 33"/>
            <p:cNvSpPr txBox="1"/>
            <p:nvPr/>
          </p:nvSpPr>
          <p:spPr>
            <a:xfrm>
              <a:off x="4455884" y="4191000"/>
              <a:ext cx="811441" cy="369332"/>
            </a:xfrm>
            <a:prstGeom prst="rect">
              <a:avLst/>
            </a:prstGeom>
            <a:noFill/>
          </p:spPr>
          <p:txBody>
            <a:bodyPr wrap="none" rtlCol="0">
              <a:spAutoFit/>
            </a:bodyPr>
            <a:lstStyle/>
            <a:p>
              <a:r>
                <a:rPr lang="en-IN" dirty="0">
                  <a:solidFill>
                    <a:srgbClr val="0070C0"/>
                  </a:solidFill>
                </a:rPr>
                <a:t>a[1][5]</a:t>
              </a:r>
              <a:endParaRPr lang="en-US" dirty="0">
                <a:solidFill>
                  <a:srgbClr val="0070C0"/>
                </a:solidFill>
              </a:endParaRPr>
            </a:p>
          </p:txBody>
        </p:sp>
      </p:grpSp>
      <p:grpSp>
        <p:nvGrpSpPr>
          <p:cNvPr id="35" name="Group 34"/>
          <p:cNvGrpSpPr/>
          <p:nvPr/>
        </p:nvGrpSpPr>
        <p:grpSpPr>
          <a:xfrm>
            <a:off x="3737008" y="3155267"/>
            <a:ext cx="4240441" cy="674132"/>
            <a:chOff x="1026884" y="4572000"/>
            <a:chExt cx="4240441" cy="674132"/>
          </a:xfrm>
        </p:grpSpPr>
        <p:sp>
          <p:nvSpPr>
            <p:cNvPr id="36" name="Rectangle 35"/>
            <p:cNvSpPr/>
            <p:nvPr/>
          </p:nvSpPr>
          <p:spPr>
            <a:xfrm>
              <a:off x="1066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2</a:t>
              </a:r>
              <a:endParaRPr lang="en-US" sz="2400" b="1" dirty="0">
                <a:solidFill>
                  <a:schemeClr val="tx1"/>
                </a:solidFill>
              </a:endParaRPr>
            </a:p>
          </p:txBody>
        </p:sp>
        <p:sp>
          <p:nvSpPr>
            <p:cNvPr id="37" name="TextBox 36"/>
            <p:cNvSpPr txBox="1"/>
            <p:nvPr/>
          </p:nvSpPr>
          <p:spPr>
            <a:xfrm>
              <a:off x="1026884" y="4876800"/>
              <a:ext cx="811441" cy="369332"/>
            </a:xfrm>
            <a:prstGeom prst="rect">
              <a:avLst/>
            </a:prstGeom>
            <a:noFill/>
          </p:spPr>
          <p:txBody>
            <a:bodyPr wrap="none" rtlCol="0">
              <a:spAutoFit/>
            </a:bodyPr>
            <a:lstStyle/>
            <a:p>
              <a:r>
                <a:rPr lang="en-IN" dirty="0">
                  <a:solidFill>
                    <a:srgbClr val="0070C0"/>
                  </a:solidFill>
                </a:rPr>
                <a:t>a[2][0]</a:t>
              </a:r>
              <a:endParaRPr lang="en-US" dirty="0">
                <a:solidFill>
                  <a:srgbClr val="0070C0"/>
                </a:solidFill>
              </a:endParaRPr>
            </a:p>
          </p:txBody>
        </p:sp>
        <p:sp>
          <p:nvSpPr>
            <p:cNvPr id="38" name="Rectangle 37"/>
            <p:cNvSpPr/>
            <p:nvPr/>
          </p:nvSpPr>
          <p:spPr>
            <a:xfrm>
              <a:off x="17526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39" name="TextBox 38"/>
            <p:cNvSpPr txBox="1"/>
            <p:nvPr/>
          </p:nvSpPr>
          <p:spPr>
            <a:xfrm>
              <a:off x="1712684" y="4876800"/>
              <a:ext cx="811441" cy="369332"/>
            </a:xfrm>
            <a:prstGeom prst="rect">
              <a:avLst/>
            </a:prstGeom>
            <a:noFill/>
          </p:spPr>
          <p:txBody>
            <a:bodyPr wrap="none" rtlCol="0">
              <a:spAutoFit/>
            </a:bodyPr>
            <a:lstStyle/>
            <a:p>
              <a:r>
                <a:rPr lang="en-IN" dirty="0">
                  <a:solidFill>
                    <a:srgbClr val="0070C0"/>
                  </a:solidFill>
                </a:rPr>
                <a:t>a[2][1]</a:t>
              </a:r>
              <a:endParaRPr lang="en-US" dirty="0">
                <a:solidFill>
                  <a:srgbClr val="0070C0"/>
                </a:solidFill>
              </a:endParaRPr>
            </a:p>
          </p:txBody>
        </p:sp>
        <p:sp>
          <p:nvSpPr>
            <p:cNvPr id="40" name="Rectangle 39"/>
            <p:cNvSpPr/>
            <p:nvPr/>
          </p:nvSpPr>
          <p:spPr>
            <a:xfrm>
              <a:off x="24384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1" name="TextBox 40"/>
            <p:cNvSpPr txBox="1"/>
            <p:nvPr/>
          </p:nvSpPr>
          <p:spPr>
            <a:xfrm>
              <a:off x="2398484" y="4876800"/>
              <a:ext cx="811441" cy="369332"/>
            </a:xfrm>
            <a:prstGeom prst="rect">
              <a:avLst/>
            </a:prstGeom>
            <a:noFill/>
          </p:spPr>
          <p:txBody>
            <a:bodyPr wrap="none" rtlCol="0">
              <a:spAutoFit/>
            </a:bodyPr>
            <a:lstStyle/>
            <a:p>
              <a:r>
                <a:rPr lang="en-IN" dirty="0">
                  <a:solidFill>
                    <a:srgbClr val="0070C0"/>
                  </a:solidFill>
                </a:rPr>
                <a:t>a[2][2]</a:t>
              </a:r>
              <a:endParaRPr lang="en-US" dirty="0">
                <a:solidFill>
                  <a:srgbClr val="0070C0"/>
                </a:solidFill>
              </a:endParaRPr>
            </a:p>
          </p:txBody>
        </p:sp>
        <p:sp>
          <p:nvSpPr>
            <p:cNvPr id="42" name="Rectangle 41"/>
            <p:cNvSpPr/>
            <p:nvPr/>
          </p:nvSpPr>
          <p:spPr>
            <a:xfrm>
              <a:off x="31242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0</a:t>
              </a:r>
              <a:endParaRPr lang="en-US" sz="2400" b="1" dirty="0">
                <a:solidFill>
                  <a:schemeClr val="tx1"/>
                </a:solidFill>
              </a:endParaRPr>
            </a:p>
          </p:txBody>
        </p:sp>
        <p:sp>
          <p:nvSpPr>
            <p:cNvPr id="43" name="TextBox 42"/>
            <p:cNvSpPr txBox="1"/>
            <p:nvPr/>
          </p:nvSpPr>
          <p:spPr>
            <a:xfrm>
              <a:off x="3084284" y="4876800"/>
              <a:ext cx="811441" cy="369332"/>
            </a:xfrm>
            <a:prstGeom prst="rect">
              <a:avLst/>
            </a:prstGeom>
            <a:noFill/>
          </p:spPr>
          <p:txBody>
            <a:bodyPr wrap="none" rtlCol="0">
              <a:spAutoFit/>
            </a:bodyPr>
            <a:lstStyle/>
            <a:p>
              <a:r>
                <a:rPr lang="en-IN" dirty="0">
                  <a:solidFill>
                    <a:srgbClr val="0070C0"/>
                  </a:solidFill>
                </a:rPr>
                <a:t>a[2][3]</a:t>
              </a:r>
              <a:endParaRPr lang="en-US" dirty="0">
                <a:solidFill>
                  <a:srgbClr val="0070C0"/>
                </a:solidFill>
              </a:endParaRPr>
            </a:p>
          </p:txBody>
        </p:sp>
        <p:sp>
          <p:nvSpPr>
            <p:cNvPr id="44" name="Rectangle 43"/>
            <p:cNvSpPr/>
            <p:nvPr/>
          </p:nvSpPr>
          <p:spPr>
            <a:xfrm>
              <a:off x="38100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5" name="TextBox 44"/>
            <p:cNvSpPr txBox="1"/>
            <p:nvPr/>
          </p:nvSpPr>
          <p:spPr>
            <a:xfrm>
              <a:off x="3770084" y="4876800"/>
              <a:ext cx="811441" cy="369332"/>
            </a:xfrm>
            <a:prstGeom prst="rect">
              <a:avLst/>
            </a:prstGeom>
            <a:noFill/>
          </p:spPr>
          <p:txBody>
            <a:bodyPr wrap="none" rtlCol="0">
              <a:spAutoFit/>
            </a:bodyPr>
            <a:lstStyle/>
            <a:p>
              <a:r>
                <a:rPr lang="en-IN" dirty="0">
                  <a:solidFill>
                    <a:srgbClr val="0070C0"/>
                  </a:solidFill>
                </a:rPr>
                <a:t>a[2][4]</a:t>
              </a:r>
              <a:endParaRPr lang="en-US" dirty="0">
                <a:solidFill>
                  <a:srgbClr val="0070C0"/>
                </a:solidFill>
              </a:endParaRPr>
            </a:p>
          </p:txBody>
        </p:sp>
        <p:sp>
          <p:nvSpPr>
            <p:cNvPr id="46" name="Rectangle 45"/>
            <p:cNvSpPr/>
            <p:nvPr/>
          </p:nvSpPr>
          <p:spPr>
            <a:xfrm>
              <a:off x="4495800" y="4572000"/>
              <a:ext cx="685800" cy="674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400" b="1" dirty="0">
                  <a:solidFill>
                    <a:schemeClr val="tx1"/>
                  </a:solidFill>
                </a:rPr>
                <a:t>1</a:t>
              </a:r>
              <a:endParaRPr lang="en-US" sz="2400" b="1" dirty="0">
                <a:solidFill>
                  <a:schemeClr val="tx1"/>
                </a:solidFill>
              </a:endParaRPr>
            </a:p>
          </p:txBody>
        </p:sp>
        <p:sp>
          <p:nvSpPr>
            <p:cNvPr id="47" name="TextBox 46"/>
            <p:cNvSpPr txBox="1"/>
            <p:nvPr/>
          </p:nvSpPr>
          <p:spPr>
            <a:xfrm>
              <a:off x="4455884" y="4876800"/>
              <a:ext cx="811441" cy="369332"/>
            </a:xfrm>
            <a:prstGeom prst="rect">
              <a:avLst/>
            </a:prstGeom>
            <a:noFill/>
          </p:spPr>
          <p:txBody>
            <a:bodyPr wrap="none" rtlCol="0">
              <a:spAutoFit/>
            </a:bodyPr>
            <a:lstStyle/>
            <a:p>
              <a:r>
                <a:rPr lang="en-IN" dirty="0">
                  <a:solidFill>
                    <a:srgbClr val="0070C0"/>
                  </a:solidFill>
                </a:rPr>
                <a:t>a[2][5]</a:t>
              </a:r>
              <a:endParaRPr lang="en-US" dirty="0">
                <a:solidFill>
                  <a:srgbClr val="0070C0"/>
                </a:solidFill>
              </a:endParaRPr>
            </a:p>
          </p:txBody>
        </p:sp>
      </p:grpSp>
      <p:sp>
        <p:nvSpPr>
          <p:cNvPr id="48" name="TextBox 47"/>
          <p:cNvSpPr txBox="1"/>
          <p:nvPr/>
        </p:nvSpPr>
        <p:spPr>
          <a:xfrm>
            <a:off x="1500449" y="1924399"/>
            <a:ext cx="2133600" cy="369332"/>
          </a:xfrm>
          <a:prstGeom prst="rect">
            <a:avLst/>
          </a:prstGeom>
          <a:noFill/>
        </p:spPr>
        <p:txBody>
          <a:bodyPr wrap="square" rtlCol="0">
            <a:spAutoFit/>
          </a:bodyPr>
          <a:lstStyle/>
          <a:p>
            <a:pPr algn="r"/>
            <a:r>
              <a:rPr lang="en-IN" dirty="0">
                <a:solidFill>
                  <a:srgbClr val="0070C0"/>
                </a:solidFill>
              </a:rPr>
              <a:t>First Over (a[0])</a:t>
            </a:r>
          </a:p>
        </p:txBody>
      </p:sp>
      <p:sp>
        <p:nvSpPr>
          <p:cNvPr id="49" name="TextBox 48"/>
          <p:cNvSpPr txBox="1"/>
          <p:nvPr/>
        </p:nvSpPr>
        <p:spPr>
          <a:xfrm>
            <a:off x="967049" y="2610199"/>
            <a:ext cx="2667000" cy="369332"/>
          </a:xfrm>
          <a:prstGeom prst="rect">
            <a:avLst/>
          </a:prstGeom>
          <a:noFill/>
        </p:spPr>
        <p:txBody>
          <a:bodyPr wrap="square" rtlCol="0">
            <a:spAutoFit/>
          </a:bodyPr>
          <a:lstStyle/>
          <a:p>
            <a:pPr algn="r"/>
            <a:r>
              <a:rPr lang="en-IN" dirty="0">
                <a:solidFill>
                  <a:srgbClr val="0070C0"/>
                </a:solidFill>
              </a:rPr>
              <a:t>Second Over (a[1])</a:t>
            </a:r>
          </a:p>
        </p:txBody>
      </p:sp>
      <p:sp>
        <p:nvSpPr>
          <p:cNvPr id="50" name="TextBox 49"/>
          <p:cNvSpPr txBox="1"/>
          <p:nvPr/>
        </p:nvSpPr>
        <p:spPr>
          <a:xfrm>
            <a:off x="1271849" y="3295999"/>
            <a:ext cx="2362200" cy="369332"/>
          </a:xfrm>
          <a:prstGeom prst="rect">
            <a:avLst/>
          </a:prstGeom>
          <a:noFill/>
        </p:spPr>
        <p:txBody>
          <a:bodyPr wrap="square" rtlCol="0">
            <a:spAutoFit/>
          </a:bodyPr>
          <a:lstStyle/>
          <a:p>
            <a:pPr algn="r"/>
            <a:r>
              <a:rPr lang="en-IN" dirty="0">
                <a:solidFill>
                  <a:srgbClr val="0070C0"/>
                </a:solidFill>
              </a:rPr>
              <a:t>Third Over (a[2])</a:t>
            </a:r>
          </a:p>
        </p:txBody>
      </p:sp>
    </p:spTree>
    <p:extLst>
      <p:ext uri="{BB962C8B-B14F-4D97-AF65-F5344CB8AC3E}">
        <p14:creationId xmlns:p14="http://schemas.microsoft.com/office/powerpoint/2010/main" val="206532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(Example)</a:t>
            </a:r>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dirty="0">
                <a:solidFill>
                  <a:srgbClr val="000000"/>
                </a:solidFill>
                <a:latin typeface="Consolas"/>
              </a:rPr>
              <a:t>Scanner </a:t>
            </a:r>
            <a:r>
              <a:rPr lang="en-US" dirty="0">
                <a:solidFill>
                  <a:srgbClr val="6A3E3E"/>
                </a:solidFill>
                <a:latin typeface="Consolas"/>
              </a:rPr>
              <a:t>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Scanner(</a:t>
            </a:r>
            <a:r>
              <a:rPr lang="en-US" b="1" dirty="0" err="1">
                <a:solidFill>
                  <a:srgbClr val="000000"/>
                </a:solidFill>
                <a:latin typeface="Consolas"/>
              </a:rPr>
              <a:t>System.</a:t>
            </a:r>
            <a:r>
              <a:rPr lang="en-US" b="1" i="1" dirty="0" err="1">
                <a:solidFill>
                  <a:srgbClr val="0000C0"/>
                </a:solidFill>
                <a:latin typeface="Consolas"/>
              </a:rPr>
              <a:t>in</a:t>
            </a:r>
            <a:r>
              <a:rPr lang="en-US" b="1" i="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runPerOver</a:t>
            </a:r>
            <a:r>
              <a:rPr lang="en-US" b="1"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[3][6];</a:t>
            </a:r>
          </a:p>
          <a:p>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3; </a:t>
            </a:r>
            <a:r>
              <a:rPr lang="nn-NO" b="1" dirty="0">
                <a:solidFill>
                  <a:srgbClr val="6A3E3E"/>
                </a:solidFill>
                <a:latin typeface="Consolas"/>
              </a:rPr>
              <a:t>i</a:t>
            </a:r>
            <a:r>
              <a:rPr lang="nn-NO" b="1" dirty="0">
                <a:solidFill>
                  <a:srgbClr val="000000"/>
                </a:solidFill>
                <a:latin typeface="Consolas"/>
              </a:rPr>
              <a:t>++) {</a:t>
            </a:r>
          </a:p>
          <a:p>
            <a:pPr lvl="1"/>
            <a:r>
              <a:rPr lang="en-US" b="1" dirty="0">
                <a:solidFill>
                  <a:srgbClr val="7F0055"/>
                </a:solidFill>
                <a:latin typeface="Consolas"/>
              </a:rPr>
              <a:t>for</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j</a:t>
            </a:r>
            <a:r>
              <a:rPr lang="en-US" b="1" dirty="0">
                <a:solidFill>
                  <a:srgbClr val="000000"/>
                </a:solidFill>
                <a:latin typeface="Consolas"/>
              </a:rPr>
              <a:t> = 0; </a:t>
            </a:r>
            <a:r>
              <a:rPr lang="en-US" b="1" dirty="0">
                <a:solidFill>
                  <a:srgbClr val="6A3E3E"/>
                </a:solidFill>
                <a:latin typeface="Consolas"/>
              </a:rPr>
              <a:t>j</a:t>
            </a:r>
            <a:r>
              <a:rPr lang="en-US" b="1" dirty="0">
                <a:solidFill>
                  <a:srgbClr val="000000"/>
                </a:solidFill>
                <a:latin typeface="Consolas"/>
              </a:rPr>
              <a:t> &lt; 6; </a:t>
            </a:r>
            <a:r>
              <a:rPr lang="en-US" b="1" dirty="0">
                <a:solidFill>
                  <a:srgbClr val="6A3E3E"/>
                </a:solidFill>
                <a:latin typeface="Consolas"/>
              </a:rPr>
              <a:t>j</a:t>
            </a:r>
            <a:r>
              <a:rPr lang="en-US" b="1" dirty="0">
                <a:solidFill>
                  <a:srgbClr val="000000"/>
                </a:solidFill>
                <a:latin typeface="Consolas"/>
              </a:rPr>
              <a:t>++) {</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2A00FF"/>
                </a:solidFill>
                <a:latin typeface="Consolas"/>
              </a:rPr>
              <a:t>"Enter Run taken"</a:t>
            </a:r>
            <a:r>
              <a:rPr lang="en-US" b="1" i="1" dirty="0">
                <a:solidFill>
                  <a:srgbClr val="000000"/>
                </a:solidFill>
                <a:latin typeface="Consolas"/>
              </a:rPr>
              <a:t> + </a:t>
            </a:r>
          </a:p>
          <a:p>
            <a:pPr lvl="2"/>
            <a:r>
              <a:rPr lang="en-US" b="1" i="1" dirty="0">
                <a:solidFill>
                  <a:srgbClr val="2A00FF"/>
                </a:solidFill>
                <a:latin typeface="Consolas"/>
              </a:rPr>
              <a:t>" in Over </a:t>
            </a:r>
            <a:r>
              <a:rPr lang="en-US" b="1" i="1" dirty="0" err="1">
                <a:solidFill>
                  <a:srgbClr val="2A00FF"/>
                </a:solidFill>
                <a:latin typeface="Consolas"/>
              </a:rPr>
              <a:t>numner</a:t>
            </a:r>
            <a:r>
              <a:rPr lang="en-US" b="1" i="1" dirty="0">
                <a:solidFill>
                  <a:srgbClr val="2A00FF"/>
                </a:solidFill>
                <a:latin typeface="Consolas"/>
              </a:rPr>
              <a:t> "</a:t>
            </a:r>
            <a:r>
              <a:rPr lang="en-US" b="1" i="1" dirty="0">
                <a:solidFill>
                  <a:srgbClr val="000000"/>
                </a:solidFill>
                <a:latin typeface="Consolas"/>
              </a:rPr>
              <a:t> + (</a:t>
            </a:r>
            <a:r>
              <a:rPr lang="en-US" b="1" i="1" dirty="0" err="1">
                <a:solidFill>
                  <a:srgbClr val="6A3E3E"/>
                </a:solidFill>
                <a:latin typeface="Consolas"/>
              </a:rPr>
              <a:t>i</a:t>
            </a:r>
            <a:r>
              <a:rPr lang="en-US" b="1" i="1" dirty="0">
                <a:solidFill>
                  <a:srgbClr val="000000"/>
                </a:solidFill>
                <a:latin typeface="Consolas"/>
              </a:rPr>
              <a:t> + 1) + </a:t>
            </a:r>
          </a:p>
          <a:p>
            <a:pPr lvl="2"/>
            <a:r>
              <a:rPr lang="en-US" b="1" i="1" dirty="0">
                <a:solidFill>
                  <a:srgbClr val="2A00FF"/>
                </a:solidFill>
                <a:latin typeface="Consolas"/>
              </a:rPr>
              <a:t>" and Ball number "</a:t>
            </a:r>
            <a:r>
              <a:rPr lang="en-US" b="1" i="1" dirty="0">
                <a:solidFill>
                  <a:srgbClr val="000000"/>
                </a:solidFill>
                <a:latin typeface="Consolas"/>
              </a:rPr>
              <a:t> + (</a:t>
            </a:r>
            <a:r>
              <a:rPr lang="en-US" b="1" i="1" dirty="0">
                <a:solidFill>
                  <a:srgbClr val="6A3E3E"/>
                </a:solidFill>
                <a:latin typeface="Consolas"/>
              </a:rPr>
              <a:t>j</a:t>
            </a:r>
            <a:r>
              <a:rPr lang="en-US" b="1" i="1" dirty="0">
                <a:solidFill>
                  <a:srgbClr val="000000"/>
                </a:solidFill>
                <a:latin typeface="Consolas"/>
              </a:rPr>
              <a:t> + 1) + </a:t>
            </a:r>
            <a:r>
              <a:rPr lang="en-US" b="1" i="1" dirty="0">
                <a:solidFill>
                  <a:srgbClr val="2A00FF"/>
                </a:solidFill>
                <a:latin typeface="Consolas"/>
              </a:rPr>
              <a:t>" = "</a:t>
            </a:r>
            <a:r>
              <a:rPr lang="en-US" b="1" i="1" dirty="0">
                <a:solidFill>
                  <a:srgbClr val="000000"/>
                </a:solidFill>
                <a:latin typeface="Consolas"/>
              </a:rPr>
              <a:t>);</a:t>
            </a:r>
          </a:p>
          <a:p>
            <a:pPr lvl="2"/>
            <a:r>
              <a:rPr lang="en-US" dirty="0" err="1">
                <a:solidFill>
                  <a:srgbClr val="6A3E3E"/>
                </a:solidFill>
                <a:latin typeface="Consolas"/>
              </a:rPr>
              <a:t>runPerOver</a:t>
            </a:r>
            <a:r>
              <a:rPr lang="en-US" dirty="0">
                <a:solidFill>
                  <a:srgbClr val="000000"/>
                </a:solidFill>
                <a:latin typeface="Consolas"/>
              </a:rPr>
              <a:t>[</a:t>
            </a:r>
            <a:r>
              <a:rPr lang="en-US" dirty="0" err="1">
                <a:solidFill>
                  <a:srgbClr val="6A3E3E"/>
                </a:solidFill>
                <a:latin typeface="Consolas"/>
              </a:rPr>
              <a:t>i</a:t>
            </a:r>
            <a:r>
              <a:rPr lang="en-US" dirty="0">
                <a:solidFill>
                  <a:srgbClr val="000000"/>
                </a:solidFill>
                <a:latin typeface="Consolas"/>
              </a:rPr>
              <a:t>][</a:t>
            </a:r>
            <a:r>
              <a:rPr lang="en-US" dirty="0">
                <a:solidFill>
                  <a:srgbClr val="6A3E3E"/>
                </a:solidFill>
                <a:latin typeface="Consolas"/>
              </a:rPr>
              <a:t>j</a:t>
            </a:r>
            <a:r>
              <a:rPr lang="en-US" dirty="0">
                <a:solidFill>
                  <a:srgbClr val="000000"/>
                </a:solidFill>
                <a:latin typeface="Consolas"/>
              </a:rPr>
              <a:t>] = </a:t>
            </a:r>
            <a:r>
              <a:rPr lang="en-US" dirty="0" err="1">
                <a:solidFill>
                  <a:srgbClr val="6A3E3E"/>
                </a:solidFill>
                <a:latin typeface="Consolas"/>
              </a:rPr>
              <a:t>s</a:t>
            </a:r>
            <a:r>
              <a:rPr lang="en-US" dirty="0" err="1">
                <a:solidFill>
                  <a:srgbClr val="000000"/>
                </a:solidFill>
                <a:latin typeface="Consolas"/>
              </a:rPr>
              <a:t>.nextInt</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totalRun</a:t>
            </a:r>
            <a:r>
              <a:rPr lang="en-US" b="1" dirty="0">
                <a:solidFill>
                  <a:srgbClr val="000000"/>
                </a:solidFill>
                <a:latin typeface="Consolas"/>
              </a:rPr>
              <a:t> = 0;</a:t>
            </a:r>
          </a:p>
          <a:p>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3; </a:t>
            </a:r>
            <a:r>
              <a:rPr lang="nn-NO" b="1" dirty="0">
                <a:solidFill>
                  <a:srgbClr val="6A3E3E"/>
                </a:solidFill>
                <a:latin typeface="Consolas"/>
              </a:rPr>
              <a:t>i</a:t>
            </a:r>
            <a:r>
              <a:rPr lang="nn-NO" b="1" dirty="0">
                <a:solidFill>
                  <a:srgbClr val="000000"/>
                </a:solidFill>
                <a:latin typeface="Consolas"/>
              </a:rPr>
              <a:t>++) {</a:t>
            </a:r>
          </a:p>
          <a:p>
            <a:pPr lvl="1"/>
            <a:r>
              <a:rPr lang="en-US" b="1" dirty="0">
                <a:solidFill>
                  <a:srgbClr val="7F0055"/>
                </a:solidFill>
                <a:latin typeface="Consolas"/>
              </a:rPr>
              <a:t>for</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j</a:t>
            </a:r>
            <a:r>
              <a:rPr lang="en-US" b="1" dirty="0">
                <a:solidFill>
                  <a:srgbClr val="000000"/>
                </a:solidFill>
                <a:latin typeface="Consolas"/>
              </a:rPr>
              <a:t> = 0; </a:t>
            </a:r>
            <a:r>
              <a:rPr lang="en-US" b="1" dirty="0">
                <a:solidFill>
                  <a:srgbClr val="6A3E3E"/>
                </a:solidFill>
                <a:latin typeface="Consolas"/>
              </a:rPr>
              <a:t>j</a:t>
            </a:r>
            <a:r>
              <a:rPr lang="en-US" b="1" dirty="0">
                <a:solidFill>
                  <a:srgbClr val="000000"/>
                </a:solidFill>
                <a:latin typeface="Consolas"/>
              </a:rPr>
              <a:t> &lt; 6; </a:t>
            </a:r>
            <a:r>
              <a:rPr lang="en-US" b="1" dirty="0">
                <a:solidFill>
                  <a:srgbClr val="6A3E3E"/>
                </a:solidFill>
                <a:latin typeface="Consolas"/>
              </a:rPr>
              <a:t>j</a:t>
            </a:r>
            <a:r>
              <a:rPr lang="en-US" b="1" dirty="0">
                <a:solidFill>
                  <a:srgbClr val="000000"/>
                </a:solidFill>
                <a:latin typeface="Consolas"/>
              </a:rPr>
              <a:t>++) {</a:t>
            </a:r>
          </a:p>
          <a:p>
            <a:pPr lvl="1"/>
            <a:r>
              <a:rPr lang="en-US" dirty="0">
                <a:solidFill>
                  <a:srgbClr val="6A3E3E"/>
                </a:solidFill>
                <a:latin typeface="Consolas"/>
              </a:rPr>
              <a:t>	</a:t>
            </a:r>
            <a:r>
              <a:rPr lang="en-US" dirty="0" err="1">
                <a:solidFill>
                  <a:srgbClr val="6A3E3E"/>
                </a:solidFill>
                <a:latin typeface="Consolas"/>
              </a:rPr>
              <a:t>totalRun</a:t>
            </a:r>
            <a:r>
              <a:rPr lang="en-US" dirty="0">
                <a:solidFill>
                  <a:srgbClr val="000000"/>
                </a:solidFill>
                <a:latin typeface="Consolas"/>
              </a:rPr>
              <a:t> += </a:t>
            </a:r>
            <a:r>
              <a:rPr lang="en-US" dirty="0" err="1">
                <a:solidFill>
                  <a:srgbClr val="6A3E3E"/>
                </a:solidFill>
                <a:latin typeface="Consolas"/>
              </a:rPr>
              <a:t>runPerOver</a:t>
            </a:r>
            <a:r>
              <a:rPr lang="en-US" dirty="0">
                <a:solidFill>
                  <a:srgbClr val="000000"/>
                </a:solidFill>
                <a:latin typeface="Consolas"/>
              </a:rPr>
              <a:t>[</a:t>
            </a:r>
            <a:r>
              <a:rPr lang="en-US" dirty="0" err="1">
                <a:solidFill>
                  <a:srgbClr val="6A3E3E"/>
                </a:solidFill>
                <a:latin typeface="Consolas"/>
              </a:rPr>
              <a:t>i</a:t>
            </a:r>
            <a:r>
              <a:rPr lang="en-US" dirty="0">
                <a:solidFill>
                  <a:srgbClr val="000000"/>
                </a:solidFill>
                <a:latin typeface="Consolas"/>
              </a:rPr>
              <a:t>][</a:t>
            </a:r>
            <a:r>
              <a:rPr lang="en-US" dirty="0">
                <a:solidFill>
                  <a:srgbClr val="6A3E3E"/>
                </a:solidFill>
                <a:latin typeface="Consolas"/>
              </a:rPr>
              <a:t>j</a:t>
            </a:r>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double</a:t>
            </a:r>
            <a:r>
              <a:rPr lang="en-US" b="1" dirty="0">
                <a:solidFill>
                  <a:srgbClr val="000000"/>
                </a:solidFill>
                <a:latin typeface="Consolas"/>
              </a:rPr>
              <a:t> </a:t>
            </a:r>
            <a:r>
              <a:rPr lang="en-US" b="1" dirty="0">
                <a:solidFill>
                  <a:srgbClr val="6A3E3E"/>
                </a:solidFill>
                <a:latin typeface="Consolas"/>
              </a:rPr>
              <a:t>average</a:t>
            </a:r>
            <a:r>
              <a:rPr lang="en-US" b="1" dirty="0">
                <a:solidFill>
                  <a:srgbClr val="000000"/>
                </a:solidFill>
                <a:latin typeface="Consolas"/>
              </a:rPr>
              <a:t> = </a:t>
            </a:r>
            <a:r>
              <a:rPr lang="en-US" b="1" dirty="0" err="1">
                <a:solidFill>
                  <a:srgbClr val="6A3E3E"/>
                </a:solidFill>
                <a:latin typeface="Consolas"/>
              </a:rPr>
              <a:t>totalRun</a:t>
            </a:r>
            <a:r>
              <a:rPr lang="en-US" b="1" dirty="0">
                <a:solidFill>
                  <a:srgbClr val="000000"/>
                </a:solidFill>
                <a:latin typeface="Consolas"/>
              </a:rPr>
              <a:t> / (</a:t>
            </a:r>
            <a:r>
              <a:rPr lang="en-US" b="1" dirty="0">
                <a:solidFill>
                  <a:srgbClr val="7F0055"/>
                </a:solidFill>
                <a:latin typeface="Consolas"/>
              </a:rPr>
              <a:t>double</a:t>
            </a:r>
            <a:r>
              <a:rPr lang="en-US" b="1" dirty="0">
                <a:solidFill>
                  <a:srgbClr val="000000"/>
                </a:solidFill>
                <a:latin typeface="Consolas"/>
              </a:rPr>
              <a:t>) </a:t>
            </a:r>
            <a:r>
              <a:rPr lang="en-US" b="1" dirty="0" err="1">
                <a:solidFill>
                  <a:srgbClr val="6A3E3E"/>
                </a:solidFill>
                <a:latin typeface="Consolas"/>
              </a:rPr>
              <a:t>runPerOver</a:t>
            </a:r>
            <a:r>
              <a:rPr lang="en-US" b="1" dirty="0" err="1">
                <a:solidFill>
                  <a:srgbClr val="000000"/>
                </a:solidFill>
                <a:latin typeface="Consolas"/>
              </a:rPr>
              <a:t>.</a:t>
            </a:r>
            <a:r>
              <a:rPr lang="en-US" b="1" dirty="0" err="1">
                <a:solidFill>
                  <a:srgbClr val="0000C0"/>
                </a:solidFill>
                <a:latin typeface="Consolas"/>
              </a:rPr>
              <a:t>length</a:t>
            </a:r>
            <a:r>
              <a:rPr lang="en-US" b="1" dirty="0">
                <a:solidFill>
                  <a:srgbClr val="000000"/>
                </a:solidFill>
                <a:latin typeface="Consolas"/>
              </a:rPr>
              <a:t>;</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"Total Run = "</a:t>
            </a:r>
            <a:r>
              <a:rPr lang="en-US" b="1" i="1" dirty="0">
                <a:solidFill>
                  <a:srgbClr val="000000"/>
                </a:solidFill>
                <a:latin typeface="Consolas"/>
              </a:rPr>
              <a:t> + </a:t>
            </a:r>
            <a:r>
              <a:rPr lang="en-US" b="1" i="1" dirty="0" err="1">
                <a:solidFill>
                  <a:srgbClr val="6A3E3E"/>
                </a:solidFill>
                <a:latin typeface="Consolas"/>
              </a:rPr>
              <a:t>totalRun</a:t>
            </a:r>
            <a:r>
              <a:rPr lang="en-US" b="1" i="1" dirty="0">
                <a:solidFill>
                  <a:srgbClr val="000000"/>
                </a:solidFill>
                <a:latin typeface="Consolas"/>
              </a:rPr>
              <a:t>);</a:t>
            </a:r>
          </a:p>
          <a:p>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"Average per over = "</a:t>
            </a:r>
            <a:r>
              <a:rPr lang="en-US" b="1" i="1" dirty="0">
                <a:solidFill>
                  <a:srgbClr val="000000"/>
                </a:solidFill>
                <a:latin typeface="Consolas"/>
              </a:rPr>
              <a:t> + </a:t>
            </a:r>
            <a:r>
              <a:rPr lang="en-US" b="1" i="1" dirty="0">
                <a:solidFill>
                  <a:srgbClr val="6A3E3E"/>
                </a:solidFill>
                <a:latin typeface="Consolas"/>
              </a:rPr>
              <a:t>average</a:t>
            </a:r>
            <a:r>
              <a:rPr lang="en-US" b="1" i="1" dirty="0">
                <a:solidFill>
                  <a:srgbClr val="000000"/>
                </a:solidFill>
                <a:latin typeface="Consolas"/>
              </a:rPr>
              <a:t>);</a:t>
            </a:r>
            <a:endParaRPr lang="en-US" dirty="0">
              <a:solidFill>
                <a:srgbClr val="000000"/>
              </a:solidFill>
              <a:latin typeface="Consolas"/>
            </a:endParaRPr>
          </a:p>
        </p:txBody>
      </p:sp>
      <p:pic>
        <p:nvPicPr>
          <p:cNvPr id="5" name="Picture 2"/>
          <p:cNvPicPr>
            <a:picLocks noChangeAspect="1" noChangeArrowheads="1"/>
          </p:cNvPicPr>
          <p:nvPr/>
        </p:nvPicPr>
        <p:blipFill>
          <a:blip r:embed="rId2" cstate="print"/>
          <a:srcRect/>
          <a:stretch>
            <a:fillRect/>
          </a:stretch>
        </p:blipFill>
        <p:spPr bwMode="auto">
          <a:xfrm>
            <a:off x="6138358" y="711201"/>
            <a:ext cx="6011284" cy="4733635"/>
          </a:xfrm>
          <a:prstGeom prst="rect">
            <a:avLst/>
          </a:prstGeom>
          <a:noFill/>
          <a:ln w="9525">
            <a:noFill/>
            <a:miter lim="800000"/>
            <a:headEnd/>
            <a:tailEnd/>
          </a:ln>
        </p:spPr>
      </p:pic>
    </p:spTree>
    <p:extLst>
      <p:ext uri="{BB962C8B-B14F-4D97-AF65-F5344CB8AC3E}">
        <p14:creationId xmlns:p14="http://schemas.microsoft.com/office/powerpoint/2010/main" val="296263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 (Cont.)</a:t>
            </a:r>
          </a:p>
        </p:txBody>
      </p:sp>
      <p:sp>
        <p:nvSpPr>
          <p:cNvPr id="3" name="Content Placeholder 2"/>
          <p:cNvSpPr>
            <a:spLocks noGrp="1"/>
          </p:cNvSpPr>
          <p:nvPr>
            <p:ph idx="1"/>
          </p:nvPr>
        </p:nvSpPr>
        <p:spPr/>
        <p:txBody>
          <a:bodyPr/>
          <a:lstStyle/>
          <a:p>
            <a:r>
              <a:rPr lang="en-US" b="1" dirty="0"/>
              <a:t>manually</a:t>
            </a:r>
            <a:r>
              <a:rPr lang="en-US" dirty="0"/>
              <a:t> allocate </a:t>
            </a:r>
            <a:r>
              <a:rPr lang="en-US" b="1" dirty="0"/>
              <a:t>different</a:t>
            </a:r>
            <a:r>
              <a:rPr lang="en-US" dirty="0"/>
              <a:t> size:</a:t>
            </a:r>
          </a:p>
          <a:p>
            <a:pPr lvl="2">
              <a:buNone/>
            </a:pPr>
            <a:r>
              <a:rPr lang="en-US" sz="2000" dirty="0" err="1">
                <a:latin typeface="Cambria" pitchFamily="18" charset="0"/>
                <a:ea typeface="Cambria" pitchFamily="18" charset="0"/>
              </a:rPr>
              <a:t>int</a:t>
            </a:r>
            <a:r>
              <a:rPr lang="en-US" sz="2000" dirty="0">
                <a:latin typeface="Cambria" pitchFamily="18" charset="0"/>
                <a:ea typeface="Cambria" pitchFamily="18" charset="0"/>
              </a:rPr>
              <a:t> </a:t>
            </a:r>
            <a:r>
              <a:rPr lang="en-US" sz="2000" dirty="0" err="1">
                <a:latin typeface="Cambria" pitchFamily="18" charset="0"/>
                <a:ea typeface="Cambria" pitchFamily="18" charset="0"/>
              </a:rPr>
              <a:t>runPerOver</a:t>
            </a:r>
            <a:r>
              <a:rPr lang="en-US" sz="2000" dirty="0">
                <a:latin typeface="Cambria" pitchFamily="18" charset="0"/>
                <a:ea typeface="Cambria" pitchFamily="18" charset="0"/>
              </a:rPr>
              <a:t>[][]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[3][];</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[0]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[1]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[7];</a:t>
            </a:r>
          </a:p>
          <a:p>
            <a:pPr lvl="2">
              <a:buNone/>
            </a:pPr>
            <a:r>
              <a:rPr lang="en-US" sz="2000" dirty="0" err="1">
                <a:latin typeface="Cambria" pitchFamily="18" charset="0"/>
                <a:ea typeface="Cambria" pitchFamily="18" charset="0"/>
              </a:rPr>
              <a:t>runPerOver</a:t>
            </a:r>
            <a:r>
              <a:rPr lang="en-US" sz="2000" dirty="0">
                <a:latin typeface="Cambria" pitchFamily="18" charset="0"/>
                <a:ea typeface="Cambria" pitchFamily="18" charset="0"/>
              </a:rPr>
              <a:t>[2]  =  new </a:t>
            </a:r>
            <a:r>
              <a:rPr lang="en-US" sz="2000" dirty="0" err="1">
                <a:latin typeface="Cambria" pitchFamily="18" charset="0"/>
                <a:ea typeface="Cambria" pitchFamily="18" charset="0"/>
              </a:rPr>
              <a:t>int</a:t>
            </a:r>
            <a:r>
              <a:rPr lang="en-US" sz="2000" dirty="0">
                <a:latin typeface="Cambria" pitchFamily="18" charset="0"/>
                <a:ea typeface="Cambria" pitchFamily="18" charset="0"/>
              </a:rPr>
              <a:t>[6]; </a:t>
            </a:r>
          </a:p>
          <a:p>
            <a:r>
              <a:rPr lang="en-US" b="1" dirty="0"/>
              <a:t>initialization</a:t>
            </a:r>
            <a:r>
              <a:rPr lang="en-US" dirty="0"/>
              <a:t>:</a:t>
            </a:r>
          </a:p>
          <a:p>
            <a:pPr lvl="1">
              <a:buNone/>
            </a:pP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runPerOver</a:t>
            </a:r>
            <a:r>
              <a:rPr lang="en-US" dirty="0">
                <a:latin typeface="Cambria" pitchFamily="18" charset="0"/>
                <a:ea typeface="Cambria" pitchFamily="18" charset="0"/>
              </a:rPr>
              <a:t>[][] = {</a:t>
            </a:r>
          </a:p>
          <a:p>
            <a:pPr lvl="1">
              <a:buNone/>
            </a:pPr>
            <a:r>
              <a:rPr lang="en-US" dirty="0">
                <a:latin typeface="Cambria" pitchFamily="18" charset="0"/>
                <a:ea typeface="Cambria" pitchFamily="18" charset="0"/>
              </a:rPr>
              <a:t>				{0,4,2,1,0,6},</a:t>
            </a:r>
          </a:p>
          <a:p>
            <a:pPr lvl="1">
              <a:buNone/>
            </a:pPr>
            <a:r>
              <a:rPr lang="en-US" dirty="0">
                <a:latin typeface="Cambria" pitchFamily="18" charset="0"/>
                <a:ea typeface="Cambria" pitchFamily="18" charset="0"/>
              </a:rPr>
              <a:t>				{1,-1,4,1,2,4,0},</a:t>
            </a:r>
          </a:p>
          <a:p>
            <a:pPr lvl="1">
              <a:buNone/>
            </a:pPr>
            <a:r>
              <a:rPr lang="en-US" dirty="0">
                <a:latin typeface="Cambria" pitchFamily="18" charset="0"/>
                <a:ea typeface="Cambria" pitchFamily="18" charset="0"/>
              </a:rPr>
              <a:t>				{6,4,1,0,2,2},</a:t>
            </a:r>
          </a:p>
          <a:p>
            <a:pPr lvl="1">
              <a:buNone/>
            </a:pPr>
            <a:r>
              <a:rPr lang="en-US" dirty="0">
                <a:latin typeface="Cambria" pitchFamily="18" charset="0"/>
                <a:ea typeface="Cambria" pitchFamily="18" charset="0"/>
              </a:rPr>
              <a:t>			}</a:t>
            </a:r>
          </a:p>
          <a:p>
            <a:pPr lvl="1">
              <a:buNone/>
            </a:pPr>
            <a:r>
              <a:rPr lang="en-IN" dirty="0">
                <a:solidFill>
                  <a:schemeClr val="accent2">
                    <a:lumMod val="75000"/>
                  </a:schemeClr>
                </a:solidFill>
              </a:rPr>
              <a:t>Note : here to specify extra runs (Wide, No Ball etc.. ) negative values are used</a:t>
            </a:r>
            <a:endParaRPr lang="en-US" dirty="0">
              <a:solidFill>
                <a:schemeClr val="accent2">
                  <a:lumMod val="75000"/>
                </a:schemeClr>
              </a:solidFill>
            </a:endParaRPr>
          </a:p>
          <a:p>
            <a:endParaRPr lang="en-US" dirty="0"/>
          </a:p>
        </p:txBody>
      </p:sp>
    </p:spTree>
    <p:extLst>
      <p:ext uri="{BB962C8B-B14F-4D97-AF65-F5344CB8AC3E}">
        <p14:creationId xmlns:p14="http://schemas.microsoft.com/office/powerpoint/2010/main" val="107220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Searching in Array</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766110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in Array</a:t>
            </a:r>
          </a:p>
        </p:txBody>
      </p:sp>
      <p:sp>
        <p:nvSpPr>
          <p:cNvPr id="3" name="Content Placeholder 2"/>
          <p:cNvSpPr>
            <a:spLocks noGrp="1"/>
          </p:cNvSpPr>
          <p:nvPr>
            <p:ph idx="1"/>
          </p:nvPr>
        </p:nvSpPr>
        <p:spPr/>
        <p:txBody>
          <a:bodyPr/>
          <a:lstStyle/>
          <a:p>
            <a:r>
              <a:rPr lang="en-US" dirty="0"/>
              <a:t>Searching is the process of looking for a specific element in an array. for example, discovering whether a certain element is included in the array.</a:t>
            </a:r>
          </a:p>
          <a:p>
            <a:r>
              <a:rPr lang="en-US" dirty="0"/>
              <a:t>Searching is a common task in computer programming. Many algorithms and data structures are devoted to searching.</a:t>
            </a:r>
          </a:p>
          <a:p>
            <a:r>
              <a:rPr lang="en-US" dirty="0"/>
              <a:t>We will discuss two commonly used approaches,</a:t>
            </a:r>
          </a:p>
          <a:p>
            <a:pPr lvl="1"/>
            <a:r>
              <a:rPr lang="en-US" b="1" dirty="0"/>
              <a:t>Linear Search: </a:t>
            </a:r>
            <a:r>
              <a:rPr lang="en-US" dirty="0"/>
              <a:t>The linear search approach compares the key element key sequentially with each element in the array. It continues to do so until the key matches an element in the array or the array is exhausted without a match being found.</a:t>
            </a:r>
          </a:p>
          <a:p>
            <a:pPr lvl="1"/>
            <a:r>
              <a:rPr lang="en-US" b="1" dirty="0"/>
              <a:t>Binary Search: </a:t>
            </a:r>
            <a:r>
              <a:rPr lang="en-US" dirty="0"/>
              <a:t>The binary search first compares the key with the element in the middle of the array. Consider the following three cases: </a:t>
            </a:r>
          </a:p>
          <a:p>
            <a:pPr lvl="2"/>
            <a:r>
              <a:rPr lang="en-US" sz="2000" dirty="0"/>
              <a:t>If the key is less than the middle element, you need to continue to search for the key only in the first half of the array.</a:t>
            </a:r>
          </a:p>
          <a:p>
            <a:pPr lvl="2"/>
            <a:r>
              <a:rPr lang="en-US" sz="2000" dirty="0"/>
              <a:t>If the key is equal to the middle element, the search ends with a match.</a:t>
            </a:r>
          </a:p>
          <a:p>
            <a:pPr lvl="2"/>
            <a:r>
              <a:rPr lang="en-US" sz="2000" dirty="0"/>
              <a:t>If the key is greater than the middle element, you need to continue to search for the key only in the second half of the array.</a:t>
            </a:r>
          </a:p>
          <a:p>
            <a:pPr marL="914400" lvl="2" indent="0">
              <a:buNone/>
            </a:pPr>
            <a:r>
              <a:rPr lang="en-US" sz="2000" dirty="0"/>
              <a:t>Note: Array should be sorted in ascending order if we want to use Binary Search.</a:t>
            </a:r>
          </a:p>
        </p:txBody>
      </p:sp>
    </p:spTree>
    <p:extLst>
      <p:ext uri="{BB962C8B-B14F-4D97-AF65-F5344CB8AC3E}">
        <p14:creationId xmlns:p14="http://schemas.microsoft.com/office/powerpoint/2010/main" val="424719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a:t>
            </a:r>
            <a:endParaRPr lang="en-IN" dirty="0"/>
          </a:p>
        </p:txBody>
      </p:sp>
      <p:sp>
        <p:nvSpPr>
          <p:cNvPr id="3" name="Content Placeholder 2"/>
          <p:cNvSpPr>
            <a:spLocks noGrp="1"/>
          </p:cNvSpPr>
          <p:nvPr>
            <p:ph idx="1"/>
          </p:nvPr>
        </p:nvSpPr>
        <p:spPr>
          <a:xfrm>
            <a:off x="31165" y="749140"/>
            <a:ext cx="9570036" cy="5837398"/>
          </a:xfrm>
        </p:spPr>
        <p:txBody>
          <a:bodyPr/>
          <a:lstStyle/>
          <a:p>
            <a:pPr marL="192087" indent="-457200">
              <a:spcBef>
                <a:spcPts val="0"/>
              </a:spcBef>
              <a:buFont typeface="+mj-lt"/>
              <a:buAutoNum type="arabicPeriod"/>
            </a:pPr>
            <a:r>
              <a:rPr lang="en-IN" sz="2000" b="1" dirty="0">
                <a:solidFill>
                  <a:srgbClr val="008000"/>
                </a:solidFill>
                <a:latin typeface="Consolas" panose="020B0609020204030204" pitchFamily="49" charset="0"/>
              </a:rPr>
              <a:t>import </a:t>
            </a:r>
            <a:r>
              <a:rPr lang="en-IN" sz="2000" b="1" dirty="0" err="1">
                <a:solidFill>
                  <a:srgbClr val="0000FF"/>
                </a:solidFill>
                <a:latin typeface="Consolas" panose="020B0609020204030204" pitchFamily="49" charset="0"/>
              </a:rPr>
              <a:t>java.util</a:t>
            </a:r>
            <a:r>
              <a:rPr lang="en-IN" sz="2000" b="1" dirty="0">
                <a:solidFill>
                  <a:srgbClr val="0000FF"/>
                </a:solidFill>
                <a:latin typeface="Consolas" panose="020B0609020204030204" pitchFamily="49" charset="0"/>
              </a:rPr>
              <a:t>.*</a:t>
            </a:r>
            <a:r>
              <a:rPr lang="en-IN" sz="2000" b="1" dirty="0">
                <a:solidFill>
                  <a:srgbClr val="666666"/>
                </a:solidFill>
                <a:latin typeface="Consolas" panose="020B0609020204030204" pitchFamily="49" charset="0"/>
              </a:rPr>
              <a:t>;</a:t>
            </a:r>
          </a:p>
          <a:p>
            <a:pPr marL="192087" indent="-457200">
              <a:spcBef>
                <a:spcPts val="0"/>
              </a:spcBef>
              <a:buFont typeface="+mj-lt"/>
              <a:buAutoNum type="arabicPeriod"/>
            </a:pPr>
            <a:r>
              <a:rPr lang="en-IN" sz="2000" b="1" dirty="0">
                <a:solidFill>
                  <a:srgbClr val="008000"/>
                </a:solidFill>
                <a:latin typeface="Consolas" panose="020B0609020204030204" pitchFamily="49" charset="0"/>
              </a:rPr>
              <a:t>class </a:t>
            </a:r>
            <a:r>
              <a:rPr lang="en-IN" sz="2000" b="1" dirty="0" err="1">
                <a:solidFill>
                  <a:srgbClr val="0000FF"/>
                </a:solidFill>
                <a:latin typeface="Consolas" panose="020B0609020204030204" pitchFamily="49" charset="0"/>
              </a:rPr>
              <a:t>LinearSearchDemo</a:t>
            </a:r>
            <a:r>
              <a:rPr lang="en-IN" sz="2000" b="1" dirty="0">
                <a:solidFill>
                  <a:srgbClr val="666666"/>
                </a:solidFill>
                <a:latin typeface="Consolas" panose="020B0609020204030204" pitchFamily="49" charset="0"/>
              </a:rPr>
              <a:t>{</a:t>
            </a:r>
          </a:p>
          <a:p>
            <a:pPr marL="192087" indent="-457200">
              <a:spcBef>
                <a:spcPts val="0"/>
              </a:spcBef>
              <a:buFont typeface="+mj-lt"/>
              <a:buAutoNum type="arabicPeriod"/>
            </a:pPr>
            <a:r>
              <a:rPr lang="en-US" sz="2000" b="1" dirty="0">
                <a:solidFill>
                  <a:srgbClr val="008000"/>
                </a:solidFill>
                <a:latin typeface="Consolas" panose="020B0609020204030204" pitchFamily="49" charset="0"/>
              </a:rPr>
              <a:t>public static </a:t>
            </a:r>
            <a:r>
              <a:rPr lang="en-US" sz="2000" b="1" dirty="0">
                <a:solidFill>
                  <a:srgbClr val="B00040"/>
                </a:solidFill>
                <a:latin typeface="Consolas" panose="020B0609020204030204" pitchFamily="49" charset="0"/>
              </a:rPr>
              <a:t>void </a:t>
            </a:r>
            <a:r>
              <a:rPr lang="en-US" sz="2000" b="1" dirty="0">
                <a:solidFill>
                  <a:srgbClr val="0000FF"/>
                </a:solidFill>
                <a:latin typeface="Consolas" panose="020B0609020204030204" pitchFamily="49" charset="0"/>
              </a:rPr>
              <a:t>main</a:t>
            </a:r>
            <a:r>
              <a:rPr lang="en-US" sz="2000" b="1" dirty="0">
                <a:solidFill>
                  <a:srgbClr val="666666"/>
                </a:solidFill>
                <a:latin typeface="Consolas" panose="020B0609020204030204" pitchFamily="49" charset="0"/>
              </a:rPr>
              <a:t>(String[] </a:t>
            </a:r>
            <a:r>
              <a:rPr lang="en-US" sz="2000" b="1" dirty="0" err="1">
                <a:solidFill>
                  <a:srgbClr val="666666"/>
                </a:solidFill>
                <a:latin typeface="Consolas" panose="020B0609020204030204" pitchFamily="49" charset="0"/>
              </a:rPr>
              <a:t>args</a:t>
            </a:r>
            <a:r>
              <a:rPr lang="en-US" sz="2000" b="1" dirty="0">
                <a:solidFill>
                  <a:srgbClr val="666666"/>
                </a:solidFill>
                <a:latin typeface="Consolas" panose="020B0609020204030204" pitchFamily="49" charset="0"/>
              </a:rPr>
              <a:t>) {</a:t>
            </a:r>
          </a:p>
          <a:p>
            <a:pPr marL="709613" indent="-976313">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size</a:t>
            </a:r>
            <a:r>
              <a:rPr lang="en-IN" sz="2000" dirty="0">
                <a:solidFill>
                  <a:srgbClr val="666666"/>
                </a:solidFill>
                <a:latin typeface="Consolas" panose="020B0609020204030204" pitchFamily="49" charset="0"/>
              </a:rPr>
              <a:t>;</a:t>
            </a:r>
          </a:p>
          <a:p>
            <a:pPr marL="709613" indent="-976313">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a:t>
            </a:r>
            <a:r>
              <a:rPr lang="en-IN" sz="2000" dirty="0">
                <a:solidFill>
                  <a:srgbClr val="666666"/>
                </a:solidFill>
                <a:latin typeface="Consolas" panose="020B0609020204030204" pitchFamily="49" charset="0"/>
              </a:rPr>
              <a:t>[]={1,2,3,4,5,6,7,8,9};</a:t>
            </a:r>
          </a:p>
          <a:p>
            <a:pPr marL="709613" indent="-976313">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search</a:t>
            </a:r>
            <a:r>
              <a:rPr lang="en-IN" sz="2000" dirty="0">
                <a:solidFill>
                  <a:srgbClr val="666666"/>
                </a:solidFill>
                <a:latin typeface="Consolas" panose="020B0609020204030204" pitchFamily="49" charset="0"/>
              </a:rPr>
              <a:t>;</a:t>
            </a:r>
          </a:p>
          <a:p>
            <a:pPr marL="709613" indent="-976313">
              <a:spcBef>
                <a:spcPts val="0"/>
              </a:spcBef>
              <a:buFont typeface="+mj-lt"/>
              <a:buAutoNum type="arabicPeriod"/>
            </a:pPr>
            <a:r>
              <a:rPr lang="en-IN" sz="2000" dirty="0" err="1">
                <a:solidFill>
                  <a:srgbClr val="B00040"/>
                </a:solidFill>
                <a:latin typeface="Consolas" panose="020B0609020204030204" pitchFamily="49" charset="0"/>
              </a:rPr>
              <a:t>boolean</a:t>
            </a:r>
            <a:r>
              <a:rPr lang="en-IN" sz="2000" dirty="0">
                <a:solidFill>
                  <a:srgbClr val="B00040"/>
                </a:solidFill>
                <a:latin typeface="Consolas" panose="020B0609020204030204" pitchFamily="49" charset="0"/>
              </a:rPr>
              <a:t> flag</a:t>
            </a:r>
            <a:r>
              <a:rPr lang="en-IN" sz="2000" dirty="0">
                <a:solidFill>
                  <a:srgbClr val="666666"/>
                </a:solidFill>
                <a:latin typeface="Consolas" panose="020B0609020204030204" pitchFamily="49" charset="0"/>
              </a:rPr>
              <a:t>=</a:t>
            </a:r>
            <a:r>
              <a:rPr lang="en-IN" sz="2000" b="1" dirty="0">
                <a:solidFill>
                  <a:srgbClr val="008000"/>
                </a:solidFill>
                <a:latin typeface="Consolas" panose="020B0609020204030204" pitchFamily="49" charset="0"/>
              </a:rPr>
              <a:t>false</a:t>
            </a:r>
            <a:r>
              <a:rPr lang="en-IN" sz="2000" b="1" dirty="0">
                <a:solidFill>
                  <a:srgbClr val="666666"/>
                </a:solidFill>
                <a:latin typeface="Consolas" panose="020B0609020204030204" pitchFamily="49" charset="0"/>
              </a:rPr>
              <a:t>;</a:t>
            </a:r>
          </a:p>
          <a:p>
            <a:pPr marL="709613" indent="-976313">
              <a:spcBef>
                <a:spcPts val="0"/>
              </a:spcBef>
              <a:buFont typeface="+mj-lt"/>
              <a:buAutoNum type="arabicPeriod"/>
            </a:pPr>
            <a:r>
              <a:rPr lang="en-IN" sz="2000" dirty="0">
                <a:latin typeface="Consolas" panose="020B0609020204030204" pitchFamily="49" charset="0"/>
              </a:rPr>
              <a:t>Scanner </a:t>
            </a:r>
            <a:r>
              <a:rPr lang="en-IN" sz="2000" dirty="0" err="1">
                <a:latin typeface="Consolas" panose="020B0609020204030204" pitchFamily="49" charset="0"/>
              </a:rPr>
              <a:t>sc</a:t>
            </a:r>
            <a:r>
              <a:rPr lang="en-IN" sz="2000" dirty="0">
                <a:solidFill>
                  <a:srgbClr val="666666"/>
                </a:solidFill>
                <a:latin typeface="Consolas" panose="020B0609020204030204" pitchFamily="49" charset="0"/>
              </a:rPr>
              <a:t>=</a:t>
            </a:r>
            <a:r>
              <a:rPr lang="en-IN" sz="2000" b="1" dirty="0">
                <a:solidFill>
                  <a:srgbClr val="008000"/>
                </a:solidFill>
                <a:latin typeface="Consolas" panose="020B0609020204030204" pitchFamily="49" charset="0"/>
              </a:rPr>
              <a:t>new Scanner</a:t>
            </a:r>
            <a:r>
              <a:rPr lang="en-IN" sz="2000" b="1" dirty="0">
                <a:solidFill>
                  <a:srgbClr val="666666"/>
                </a:solidFill>
                <a:latin typeface="Consolas" panose="020B0609020204030204" pitchFamily="49" charset="0"/>
              </a:rPr>
              <a:t>(System.</a:t>
            </a:r>
            <a:r>
              <a:rPr lang="en-IN" sz="2000" b="1" dirty="0">
                <a:solidFill>
                  <a:srgbClr val="7D9029"/>
                </a:solidFill>
                <a:latin typeface="Consolas" panose="020B0609020204030204" pitchFamily="49" charset="0"/>
              </a:rPr>
              <a:t>in</a:t>
            </a:r>
            <a:r>
              <a:rPr lang="en-IN" sz="2000" b="1" dirty="0">
                <a:solidFill>
                  <a:srgbClr val="666666"/>
                </a:solidFill>
                <a:latin typeface="Consolas" panose="020B0609020204030204" pitchFamily="49" charset="0"/>
              </a:rPr>
              <a:t>);</a:t>
            </a:r>
          </a:p>
          <a:p>
            <a:pPr marL="709613" indent="-976313">
              <a:spcBef>
                <a:spcPts val="0"/>
              </a:spcBef>
              <a:buFont typeface="+mj-lt"/>
              <a:buAutoNum type="arabicPeriod"/>
            </a:pPr>
            <a:r>
              <a:rPr lang="en-US" sz="2000" dirty="0" err="1">
                <a:latin typeface="Consolas" panose="020B0609020204030204" pitchFamily="49" charset="0"/>
              </a:rPr>
              <a:t>System</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out</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print</a:t>
            </a:r>
            <a:r>
              <a:rPr lang="en-US" sz="2000" dirty="0">
                <a:solidFill>
                  <a:srgbClr val="666666"/>
                </a:solidFill>
                <a:latin typeface="Consolas" panose="020B0609020204030204" pitchFamily="49" charset="0"/>
              </a:rPr>
              <a:t>(</a:t>
            </a:r>
            <a:r>
              <a:rPr lang="en-US" sz="2000" dirty="0">
                <a:solidFill>
                  <a:srgbClr val="BA2121"/>
                </a:solidFill>
                <a:latin typeface="Consolas" panose="020B0609020204030204" pitchFamily="49" charset="0"/>
              </a:rPr>
              <a:t>"Enter element to search"</a:t>
            </a:r>
            <a:r>
              <a:rPr lang="en-US" sz="2000" dirty="0">
                <a:solidFill>
                  <a:srgbClr val="666666"/>
                </a:solidFill>
                <a:latin typeface="Consolas" panose="020B0609020204030204" pitchFamily="49" charset="0"/>
              </a:rPr>
              <a:t>);</a:t>
            </a:r>
          </a:p>
          <a:p>
            <a:pPr marL="709613" indent="-976313">
              <a:spcBef>
                <a:spcPts val="0"/>
              </a:spcBef>
              <a:buFont typeface="+mj-lt"/>
              <a:buAutoNum type="arabicPeriod"/>
            </a:pPr>
            <a:r>
              <a:rPr lang="en-IN" sz="2000" dirty="0">
                <a:latin typeface="Consolas" panose="020B0609020204030204" pitchFamily="49" charset="0"/>
              </a:rPr>
              <a:t>search</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 </a:t>
            </a:r>
          </a:p>
          <a:p>
            <a:pPr marL="1166813" indent="-1433513">
              <a:spcBef>
                <a:spcPts val="0"/>
              </a:spcBef>
              <a:buFont typeface="+mj-lt"/>
              <a:buAutoNum type="arabicPeriod"/>
              <a:tabLst>
                <a:tab pos="900113" algn="l"/>
                <a:tab pos="985838" algn="l"/>
              </a:tabLst>
            </a:pPr>
            <a:r>
              <a:rPr lang="en-IN" sz="2000" b="1" dirty="0">
                <a:solidFill>
                  <a:srgbClr val="008000"/>
                </a:solidFill>
                <a:latin typeface="Consolas" panose="020B0609020204030204" pitchFamily="49" charset="0"/>
              </a:rPr>
              <a:t>for</a:t>
            </a:r>
            <a:r>
              <a:rPr lang="en-IN" sz="2000" b="1" dirty="0">
                <a:solidFill>
                  <a:srgbClr val="666666"/>
                </a:solidFill>
                <a:latin typeface="Consolas" panose="020B0609020204030204" pitchFamily="49" charset="0"/>
              </a:rPr>
              <a:t>(</a:t>
            </a:r>
            <a:r>
              <a:rPr lang="en-IN" sz="2000" b="1" dirty="0" err="1">
                <a:solidFill>
                  <a:srgbClr val="B00040"/>
                </a:solidFill>
                <a:latin typeface="Consolas" panose="020B0609020204030204" pitchFamily="49" charset="0"/>
              </a:rPr>
              <a:t>int</a:t>
            </a:r>
            <a:r>
              <a:rPr lang="en-IN" sz="2000" b="1" dirty="0">
                <a:solidFill>
                  <a:srgbClr val="B00040"/>
                </a:solidFill>
                <a:latin typeface="Consolas" panose="020B0609020204030204" pitchFamily="49" charset="0"/>
              </a:rPr>
              <a:t> </a:t>
            </a:r>
            <a:r>
              <a:rPr lang="en-IN" sz="2000" b="1" dirty="0" err="1">
                <a:solidFill>
                  <a:srgbClr val="B00040"/>
                </a:solidFill>
                <a:latin typeface="Consolas" panose="020B0609020204030204" pitchFamily="49" charset="0"/>
              </a:rPr>
              <a:t>i</a:t>
            </a:r>
            <a:r>
              <a:rPr lang="en-IN" sz="2000" b="1" dirty="0">
                <a:solidFill>
                  <a:srgbClr val="666666"/>
                </a:solidFill>
                <a:latin typeface="Consolas" panose="020B0609020204030204" pitchFamily="49" charset="0"/>
              </a:rPr>
              <a:t>=0;i&lt;</a:t>
            </a:r>
            <a:r>
              <a:rPr lang="en-IN" sz="2000" b="1" dirty="0" err="1">
                <a:solidFill>
                  <a:srgbClr val="666666"/>
                </a:solidFill>
                <a:latin typeface="Consolas" panose="020B0609020204030204" pitchFamily="49" charset="0"/>
              </a:rPr>
              <a:t>a.</a:t>
            </a:r>
            <a:r>
              <a:rPr lang="en-IN" sz="2000" b="1" dirty="0" err="1">
                <a:solidFill>
                  <a:srgbClr val="7D9029"/>
                </a:solidFill>
                <a:latin typeface="Consolas" panose="020B0609020204030204" pitchFamily="49" charset="0"/>
              </a:rPr>
              <a:t>length</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p>
          <a:p>
            <a:pPr marL="1695450" indent="-1962150">
              <a:spcBef>
                <a:spcPts val="0"/>
              </a:spcBef>
              <a:buFont typeface="+mj-lt"/>
              <a:buAutoNum type="arabicPeriod"/>
              <a:tabLst>
                <a:tab pos="900113" algn="l"/>
                <a:tab pos="1171575" algn="l"/>
              </a:tabLst>
            </a:pPr>
            <a:r>
              <a:rPr lang="en-IN" sz="2000" b="1" dirty="0">
                <a:solidFill>
                  <a:srgbClr val="008000"/>
                </a:solidFill>
                <a:latin typeface="Consolas" panose="020B0609020204030204" pitchFamily="49" charset="0"/>
              </a:rPr>
              <a:t>if</a:t>
            </a:r>
            <a:r>
              <a:rPr lang="en-IN" sz="2000" b="1" dirty="0">
                <a:solidFill>
                  <a:srgbClr val="666666"/>
                </a:solidFill>
                <a:latin typeface="Consolas" panose="020B0609020204030204" pitchFamily="49" charset="0"/>
              </a:rPr>
              <a:t>(a[</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]==search){</a:t>
            </a:r>
          </a:p>
          <a:p>
            <a:pPr marL="1695450" indent="-1962150">
              <a:spcBef>
                <a:spcPts val="0"/>
              </a:spcBef>
              <a:buFont typeface="+mj-lt"/>
              <a:buAutoNum type="arabicPeriod"/>
              <a:tabLst>
                <a:tab pos="900113" algn="l"/>
                <a:tab pos="1171575" algn="l"/>
              </a:tabLst>
            </a:pPr>
            <a:r>
              <a:rPr lang="en-US" sz="2000" dirty="0" err="1">
                <a:latin typeface="Consolas" panose="020B0609020204030204" pitchFamily="49" charset="0"/>
              </a:rPr>
              <a:t>System</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out</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println</a:t>
            </a:r>
            <a:r>
              <a:rPr lang="en-US" sz="2000" dirty="0">
                <a:solidFill>
                  <a:srgbClr val="666666"/>
                </a:solidFill>
                <a:latin typeface="Consolas" panose="020B0609020204030204" pitchFamily="49" charset="0"/>
              </a:rPr>
              <a:t>(</a:t>
            </a:r>
            <a:r>
              <a:rPr lang="en-US" sz="2000" dirty="0">
                <a:solidFill>
                  <a:srgbClr val="BA2121"/>
                </a:solidFill>
                <a:latin typeface="Consolas" panose="020B0609020204030204" pitchFamily="49" charset="0"/>
              </a:rPr>
              <a:t>"element found at "</a:t>
            </a:r>
            <a:r>
              <a:rPr lang="en-US" sz="2000" dirty="0">
                <a:solidFill>
                  <a:srgbClr val="666666"/>
                </a:solidFill>
                <a:latin typeface="Consolas" panose="020B0609020204030204" pitchFamily="49" charset="0"/>
              </a:rPr>
              <a:t>+</a:t>
            </a:r>
            <a:r>
              <a:rPr lang="en-US" sz="2000" dirty="0" err="1">
                <a:solidFill>
                  <a:srgbClr val="666666"/>
                </a:solidFill>
                <a:latin typeface="Consolas" panose="020B0609020204030204" pitchFamily="49" charset="0"/>
              </a:rPr>
              <a:t>i</a:t>
            </a:r>
            <a:r>
              <a:rPr lang="en-US" sz="2000" dirty="0">
                <a:solidFill>
                  <a:srgbClr val="666666"/>
                </a:solidFill>
                <a:latin typeface="Consolas" panose="020B0609020204030204" pitchFamily="49" charset="0"/>
              </a:rPr>
              <a:t>+</a:t>
            </a:r>
            <a:r>
              <a:rPr lang="en-US" sz="2000" dirty="0">
                <a:solidFill>
                  <a:srgbClr val="BA2121"/>
                </a:solidFill>
                <a:latin typeface="Consolas" panose="020B0609020204030204" pitchFamily="49" charset="0"/>
              </a:rPr>
              <a:t>"</a:t>
            </a:r>
            <a:r>
              <a:rPr lang="en-US" sz="2000" dirty="0" err="1">
                <a:solidFill>
                  <a:srgbClr val="BA2121"/>
                </a:solidFill>
                <a:latin typeface="Consolas" panose="020B0609020204030204" pitchFamily="49" charset="0"/>
              </a:rPr>
              <a:t>th</a:t>
            </a:r>
            <a:r>
              <a:rPr lang="en-US" sz="2000" dirty="0">
                <a:solidFill>
                  <a:srgbClr val="BA2121"/>
                </a:solidFill>
                <a:latin typeface="Consolas" panose="020B0609020204030204" pitchFamily="49" charset="0"/>
              </a:rPr>
              <a:t> index"</a:t>
            </a:r>
            <a:r>
              <a:rPr lang="en-US" sz="2000" dirty="0">
                <a:solidFill>
                  <a:srgbClr val="666666"/>
                </a:solidFill>
                <a:latin typeface="Consolas" panose="020B0609020204030204" pitchFamily="49" charset="0"/>
              </a:rPr>
              <a:t>);</a:t>
            </a:r>
          </a:p>
          <a:p>
            <a:pPr marL="1695450" indent="-1962150">
              <a:spcBef>
                <a:spcPts val="0"/>
              </a:spcBef>
              <a:buFont typeface="+mj-lt"/>
              <a:buAutoNum type="arabicPeriod"/>
              <a:tabLst>
                <a:tab pos="900113" algn="l"/>
                <a:tab pos="1171575" algn="l"/>
              </a:tabLst>
            </a:pPr>
            <a:r>
              <a:rPr lang="en-IN" sz="2000" dirty="0">
                <a:latin typeface="Consolas" panose="020B0609020204030204" pitchFamily="49" charset="0"/>
              </a:rPr>
              <a:t>flag</a:t>
            </a:r>
            <a:r>
              <a:rPr lang="en-IN" sz="2000" dirty="0">
                <a:solidFill>
                  <a:srgbClr val="666666"/>
                </a:solidFill>
                <a:latin typeface="Consolas" panose="020B0609020204030204" pitchFamily="49" charset="0"/>
              </a:rPr>
              <a:t>=</a:t>
            </a:r>
            <a:r>
              <a:rPr lang="en-IN" sz="2000" b="1" dirty="0">
                <a:solidFill>
                  <a:srgbClr val="008000"/>
                </a:solidFill>
                <a:latin typeface="Consolas" panose="020B0609020204030204" pitchFamily="49" charset="0"/>
              </a:rPr>
              <a:t>true</a:t>
            </a:r>
            <a:r>
              <a:rPr lang="en-IN" sz="2000" b="1" dirty="0">
                <a:solidFill>
                  <a:srgbClr val="666666"/>
                </a:solidFill>
                <a:latin typeface="Consolas" panose="020B0609020204030204" pitchFamily="49" charset="0"/>
              </a:rPr>
              <a:t>;</a:t>
            </a:r>
          </a:p>
          <a:p>
            <a:pPr marL="1695450" indent="-1962150">
              <a:spcBef>
                <a:spcPts val="0"/>
              </a:spcBef>
              <a:buFont typeface="+mj-lt"/>
              <a:buAutoNum type="arabicPeriod"/>
              <a:tabLst>
                <a:tab pos="900113" algn="l"/>
                <a:tab pos="1171575" algn="l"/>
              </a:tabLst>
            </a:pPr>
            <a:r>
              <a:rPr lang="en-IN" sz="2000" b="1" dirty="0">
                <a:solidFill>
                  <a:srgbClr val="008000"/>
                </a:solidFill>
                <a:latin typeface="Consolas" panose="020B0609020204030204" pitchFamily="49" charset="0"/>
              </a:rPr>
              <a:t>break</a:t>
            </a:r>
            <a:r>
              <a:rPr lang="en-IN" sz="2000" b="1" dirty="0">
                <a:solidFill>
                  <a:srgbClr val="666666"/>
                </a:solidFill>
                <a:latin typeface="Consolas" panose="020B0609020204030204" pitchFamily="49" charset="0"/>
              </a:rPr>
              <a:t>;</a:t>
            </a:r>
          </a:p>
          <a:p>
            <a:pPr marL="1695450" indent="-1962150">
              <a:spcBef>
                <a:spcPts val="0"/>
              </a:spcBef>
              <a:buFont typeface="+mj-lt"/>
              <a:buAutoNum type="arabicPeriod"/>
              <a:tabLst>
                <a:tab pos="900113" algn="l"/>
                <a:tab pos="1171575" algn="l"/>
              </a:tabLst>
            </a:pPr>
            <a:r>
              <a:rPr lang="en-IN" sz="2000" dirty="0">
                <a:solidFill>
                  <a:srgbClr val="666666"/>
                </a:solidFill>
                <a:latin typeface="Consolas" panose="020B0609020204030204" pitchFamily="49" charset="0"/>
              </a:rPr>
              <a:t>} </a:t>
            </a:r>
          </a:p>
          <a:p>
            <a:pPr marL="1066800" indent="-1333500">
              <a:spcBef>
                <a:spcPts val="0"/>
              </a:spcBef>
              <a:buFont typeface="+mj-lt"/>
              <a:buAutoNum type="arabicPeriod"/>
              <a:tabLst>
                <a:tab pos="900113" algn="l"/>
                <a:tab pos="1171575" algn="l"/>
              </a:tabLst>
            </a:pPr>
            <a:r>
              <a:rPr lang="en-IN" sz="2000" dirty="0">
                <a:solidFill>
                  <a:srgbClr val="666666"/>
                </a:solidFill>
                <a:latin typeface="Consolas" panose="020B0609020204030204" pitchFamily="49" charset="0"/>
              </a:rPr>
              <a:t>}</a:t>
            </a:r>
          </a:p>
          <a:p>
            <a:pPr marL="809625" indent="-1076325">
              <a:spcBef>
                <a:spcPts val="0"/>
              </a:spcBef>
              <a:buFont typeface="+mj-lt"/>
              <a:buAutoNum type="arabicPeriod"/>
            </a:pPr>
            <a:r>
              <a:rPr lang="en-IN" sz="2000" b="1" dirty="0">
                <a:solidFill>
                  <a:srgbClr val="008000"/>
                </a:solidFill>
                <a:latin typeface="Consolas" panose="020B0609020204030204" pitchFamily="49" charset="0"/>
              </a:rPr>
              <a:t>if</a:t>
            </a:r>
            <a:r>
              <a:rPr lang="en-IN" sz="2000" b="1" dirty="0">
                <a:solidFill>
                  <a:srgbClr val="666666"/>
                </a:solidFill>
                <a:latin typeface="Consolas" panose="020B0609020204030204" pitchFamily="49" charset="0"/>
              </a:rPr>
              <a:t>(!flag)</a:t>
            </a:r>
          </a:p>
          <a:p>
            <a:pPr marL="1881188" indent="-2147888">
              <a:spcBef>
                <a:spcPts val="0"/>
              </a:spcBef>
              <a:buFont typeface="+mj-lt"/>
              <a:buAutoNum type="arabicPeriod"/>
            </a:pP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"element NOT found!"</a:t>
            </a:r>
            <a:r>
              <a:rPr lang="en-IN" sz="2000" dirty="0">
                <a:solidFill>
                  <a:srgbClr val="666666"/>
                </a:solidFill>
                <a:latin typeface="Consolas" panose="020B0609020204030204" pitchFamily="49" charset="0"/>
              </a:rPr>
              <a:t>);</a:t>
            </a:r>
          </a:p>
          <a:p>
            <a:pPr marL="709613" indent="-976313">
              <a:spcBef>
                <a:spcPts val="0"/>
              </a:spcBef>
              <a:buFont typeface="+mj-lt"/>
              <a:buAutoNum type="arabicPeriod"/>
            </a:pPr>
            <a:r>
              <a:rPr lang="en-IN" sz="2000" dirty="0">
                <a:solidFill>
                  <a:srgbClr val="666666"/>
                </a:solidFill>
                <a:latin typeface="Consolas" panose="020B0609020204030204" pitchFamily="49" charset="0"/>
              </a:rPr>
              <a:t>}</a:t>
            </a:r>
          </a:p>
          <a:p>
            <a:pPr marL="192087" indent="-457200">
              <a:spcBef>
                <a:spcPts val="0"/>
              </a:spcBef>
              <a:buFont typeface="+mj-lt"/>
              <a:buAutoNum type="arabicPeriod"/>
            </a:pPr>
            <a:r>
              <a:rPr lang="en-IN" sz="2000" dirty="0">
                <a:solidFill>
                  <a:srgbClr val="666666"/>
                </a:solidFill>
                <a:latin typeface="Consolas" panose="020B0609020204030204" pitchFamily="49" charset="0"/>
              </a:rPr>
              <a:t>}</a:t>
            </a:r>
          </a:p>
          <a:p>
            <a:pPr marL="192087" indent="-457200">
              <a:spcBef>
                <a:spcPts val="0"/>
              </a:spcBef>
              <a:buFont typeface="+mj-lt"/>
              <a:buAutoNum type="arabicPeriod"/>
            </a:pPr>
            <a:endParaRPr lang="en-IN" sz="2000" dirty="0">
              <a:latin typeface="Consolas" panose="020B0609020204030204" pitchFamily="49" charset="0"/>
            </a:endParaRPr>
          </a:p>
        </p:txBody>
      </p:sp>
      <p:sp>
        <p:nvSpPr>
          <p:cNvPr id="4" name="Rectangle 3"/>
          <p:cNvSpPr/>
          <p:nvPr/>
        </p:nvSpPr>
        <p:spPr>
          <a:xfrm>
            <a:off x="7186613" y="1040385"/>
            <a:ext cx="4876800" cy="1077218"/>
          </a:xfrm>
          <a:prstGeom prst="rect">
            <a:avLst/>
          </a:prstGeom>
          <a:solidFill>
            <a:schemeClr val="tx1"/>
          </a:solidFill>
        </p:spPr>
        <p:txBody>
          <a:bodyPr wrap="square">
            <a:spAutoFit/>
          </a:bodyPr>
          <a:lstStyle/>
          <a:p>
            <a:r>
              <a:rPr lang="en-US" sz="1600" dirty="0">
                <a:solidFill>
                  <a:schemeClr val="bg1"/>
                </a:solidFill>
                <a:latin typeface="Consolas" panose="020B0609020204030204" pitchFamily="49" charset="0"/>
              </a:rPr>
              <a:t>Enter element to search 6</a:t>
            </a:r>
          </a:p>
          <a:p>
            <a:r>
              <a:rPr lang="en-US" sz="1600" dirty="0">
                <a:solidFill>
                  <a:schemeClr val="bg1"/>
                </a:solidFill>
                <a:latin typeface="Consolas" panose="020B0609020204030204" pitchFamily="49" charset="0"/>
              </a:rPr>
              <a:t>element found at 5th index</a:t>
            </a:r>
          </a:p>
          <a:p>
            <a:r>
              <a:rPr lang="en-US" sz="1600" dirty="0">
                <a:solidFill>
                  <a:schemeClr val="bg1"/>
                </a:solidFill>
                <a:latin typeface="Consolas" panose="020B0609020204030204" pitchFamily="49" charset="0"/>
              </a:rPr>
              <a:t>Enter element to search 35</a:t>
            </a:r>
          </a:p>
          <a:p>
            <a:r>
              <a:rPr lang="en-US" sz="1600" dirty="0">
                <a:solidFill>
                  <a:schemeClr val="bg1"/>
                </a:solidFill>
                <a:latin typeface="Consolas" panose="020B0609020204030204" pitchFamily="49" charset="0"/>
              </a:rPr>
              <a:t>element NOT found!</a:t>
            </a:r>
            <a:endParaRPr lang="en-IN" sz="1600" dirty="0">
              <a:solidFill>
                <a:schemeClr val="bg1"/>
              </a:solidFill>
              <a:latin typeface="Consolas" panose="020B0609020204030204" pitchFamily="49" charset="0"/>
            </a:endParaRPr>
          </a:p>
        </p:txBody>
      </p:sp>
      <p:sp>
        <p:nvSpPr>
          <p:cNvPr id="5" name="Rectangle: Top Corners Rounded 7">
            <a:extLst>
              <a:ext uri="{FF2B5EF4-FFF2-40B4-BE49-F238E27FC236}">
                <a16:creationId xmlns:a16="http://schemas.microsoft.com/office/drawing/2014/main" id="{44F07624-C23C-4B43-A144-CB0878CB992A}"/>
              </a:ext>
            </a:extLst>
          </p:cNvPr>
          <p:cNvSpPr/>
          <p:nvPr/>
        </p:nvSpPr>
        <p:spPr>
          <a:xfrm>
            <a:off x="7186613" y="711200"/>
            <a:ext cx="18329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Tree>
    <p:extLst>
      <p:ext uri="{BB962C8B-B14F-4D97-AF65-F5344CB8AC3E}">
        <p14:creationId xmlns:p14="http://schemas.microsoft.com/office/powerpoint/2010/main" val="197856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9" end="1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(Animation)</a:t>
            </a:r>
          </a:p>
        </p:txBody>
      </p:sp>
      <p:pic>
        <p:nvPicPr>
          <p:cNvPr id="4" name="Untitled 2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06825" y="1899862"/>
            <a:ext cx="11928475" cy="3500438"/>
          </a:xfrm>
        </p:spPr>
      </p:pic>
    </p:spTree>
    <p:extLst>
      <p:ext uri="{BB962C8B-B14F-4D97-AF65-F5344CB8AC3E}">
        <p14:creationId xmlns:p14="http://schemas.microsoft.com/office/powerpoint/2010/main" val="19596375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endParaRPr lang="en-IN" dirty="0"/>
          </a:p>
        </p:txBody>
      </p:sp>
      <p:sp>
        <p:nvSpPr>
          <p:cNvPr id="3" name="Content Placeholder 2"/>
          <p:cNvSpPr>
            <a:spLocks noGrp="1"/>
          </p:cNvSpPr>
          <p:nvPr>
            <p:ph idx="1"/>
          </p:nvPr>
        </p:nvSpPr>
        <p:spPr>
          <a:xfrm>
            <a:off x="0" y="711201"/>
            <a:ext cx="5553074" cy="5590565"/>
          </a:xfrm>
        </p:spPr>
        <p:txBody>
          <a:bodyPr/>
          <a:lstStyle/>
          <a:p>
            <a:pPr marL="0"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import </a:t>
            </a:r>
            <a:r>
              <a:rPr lang="en-IN" sz="2000" dirty="0" err="1">
                <a:solidFill>
                  <a:srgbClr val="0000FF"/>
                </a:solidFill>
                <a:latin typeface="Consolas" panose="020B0609020204030204" pitchFamily="49" charset="0"/>
              </a:rPr>
              <a:t>java.util</a:t>
            </a:r>
            <a:r>
              <a:rPr lang="en-IN" sz="2000" dirty="0">
                <a:solidFill>
                  <a:srgbClr val="0000FF"/>
                </a:solidFill>
                <a:latin typeface="Consolas" panose="020B0609020204030204" pitchFamily="49" charset="0"/>
              </a:rPr>
              <a:t>.*</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IN" sz="2000" dirty="0">
                <a:solidFill>
                  <a:srgbClr val="008000"/>
                </a:solidFill>
                <a:latin typeface="Consolas" panose="020B0609020204030204" pitchFamily="49" charset="0"/>
              </a:rPr>
              <a:t>class </a:t>
            </a:r>
            <a:r>
              <a:rPr lang="en-IN" sz="2000" dirty="0" err="1">
                <a:solidFill>
                  <a:srgbClr val="0000FF"/>
                </a:solidFill>
                <a:latin typeface="Consolas" panose="020B0609020204030204" pitchFamily="49" charset="0"/>
              </a:rPr>
              <a:t>BinaryDemo</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US" sz="2000" dirty="0">
                <a:solidFill>
                  <a:srgbClr val="008000"/>
                </a:solidFill>
                <a:latin typeface="Consolas" panose="020B0609020204030204" pitchFamily="49" charset="0"/>
              </a:rPr>
              <a:t>public static </a:t>
            </a:r>
            <a:r>
              <a:rPr lang="en-US" sz="2000" dirty="0">
                <a:solidFill>
                  <a:srgbClr val="B00040"/>
                </a:solidFill>
                <a:latin typeface="Consolas" panose="020B0609020204030204" pitchFamily="49" charset="0"/>
              </a:rPr>
              <a:t>void </a:t>
            </a:r>
            <a:r>
              <a:rPr lang="en-US" sz="2000" dirty="0">
                <a:solidFill>
                  <a:srgbClr val="0000FF"/>
                </a:solidFill>
                <a:latin typeface="Consolas" panose="020B0609020204030204" pitchFamily="49" charset="0"/>
              </a:rPr>
              <a:t>main</a:t>
            </a:r>
            <a:r>
              <a:rPr lang="en-US" sz="2000" dirty="0">
                <a:solidFill>
                  <a:srgbClr val="666666"/>
                </a:solidFill>
                <a:latin typeface="Consolas" panose="020B0609020204030204" pitchFamily="49" charset="0"/>
              </a:rPr>
              <a:t>(String[] 				</a:t>
            </a:r>
            <a:r>
              <a:rPr lang="en-US" sz="2000" dirty="0" err="1">
                <a:solidFill>
                  <a:srgbClr val="666666"/>
                </a:solidFill>
                <a:latin typeface="Consolas" panose="020B0609020204030204" pitchFamily="49" charset="0"/>
              </a:rPr>
              <a:t>args</a:t>
            </a:r>
            <a:r>
              <a:rPr lang="en-US"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size</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a:t>
            </a:r>
            <a:r>
              <a:rPr lang="en-IN" sz="2000" dirty="0">
                <a:solidFill>
                  <a:srgbClr val="666666"/>
                </a:solidFill>
                <a:latin typeface="Consolas" panose="020B0609020204030204" pitchFamily="49" charset="0"/>
              </a:rPr>
              <a:t>[]={1,2,3,4,5,6,7,8,9};</a:t>
            </a:r>
          </a:p>
          <a:p>
            <a:pPr marL="0" indent="-457200">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search</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IN" sz="2000" dirty="0" err="1">
                <a:solidFill>
                  <a:srgbClr val="B00040"/>
                </a:solidFill>
                <a:latin typeface="Consolas" panose="020B0609020204030204" pitchFamily="49" charset="0"/>
              </a:rPr>
              <a:t>boolean</a:t>
            </a:r>
            <a:r>
              <a:rPr lang="en-IN" sz="2000" dirty="0">
                <a:solidFill>
                  <a:srgbClr val="B00040"/>
                </a:solidFill>
                <a:latin typeface="Consolas" panose="020B0609020204030204" pitchFamily="49" charset="0"/>
              </a:rPr>
              <a:t> flag</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false</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IN" sz="2000" dirty="0">
                <a:latin typeface="Consolas" panose="020B0609020204030204" pitchFamily="49" charset="0"/>
              </a:rPr>
              <a:t>Scanner </a:t>
            </a:r>
            <a:r>
              <a:rPr lang="en-IN" sz="2000" dirty="0" err="1">
                <a:latin typeface="Consolas" panose="020B0609020204030204" pitchFamily="49" charset="0"/>
              </a:rPr>
              <a:t>sc</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new Scanner</a:t>
            </a:r>
            <a:r>
              <a:rPr lang="en-IN" sz="2000" dirty="0">
                <a:solidFill>
                  <a:srgbClr val="666666"/>
                </a:solidFill>
                <a:latin typeface="Consolas" panose="020B0609020204030204" pitchFamily="49" charset="0"/>
              </a:rPr>
              <a:t>(System.</a:t>
            </a:r>
            <a:r>
              <a:rPr lang="en-IN" sz="2000" dirty="0">
                <a:solidFill>
                  <a:srgbClr val="7D9029"/>
                </a:solidFill>
                <a:latin typeface="Consolas" panose="020B0609020204030204" pitchFamily="49" charset="0"/>
              </a:rPr>
              <a:t>in</a:t>
            </a:r>
            <a:r>
              <a:rPr lang="en-IN" sz="2000" dirty="0">
                <a:solidFill>
                  <a:srgbClr val="666666"/>
                </a:solidFill>
                <a:latin typeface="Consolas" panose="020B0609020204030204" pitchFamily="49" charset="0"/>
              </a:rPr>
              <a:t>);</a:t>
            </a:r>
          </a:p>
          <a:p>
            <a:pPr marL="0" indent="-457200" algn="l">
              <a:lnSpc>
                <a:spcPct val="100000"/>
              </a:lnSpc>
              <a:spcBef>
                <a:spcPts val="0"/>
              </a:spcBef>
              <a:buFont typeface="+mj-lt"/>
              <a:buAutoNum type="arabicPeriod"/>
            </a:pPr>
            <a:r>
              <a:rPr lang="en-US" sz="2000" dirty="0" err="1">
                <a:latin typeface="Consolas" panose="020B0609020204030204" pitchFamily="49" charset="0"/>
              </a:rPr>
              <a:t>System</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out</a:t>
            </a:r>
            <a:r>
              <a:rPr lang="en-US" sz="2000" dirty="0" err="1">
                <a:solidFill>
                  <a:srgbClr val="666666"/>
                </a:solidFill>
                <a:latin typeface="Consolas" panose="020B0609020204030204" pitchFamily="49" charset="0"/>
              </a:rPr>
              <a:t>.</a:t>
            </a:r>
            <a:r>
              <a:rPr lang="en-US" sz="2000" dirty="0" err="1">
                <a:solidFill>
                  <a:srgbClr val="7D9029"/>
                </a:solidFill>
                <a:latin typeface="Consolas" panose="020B0609020204030204" pitchFamily="49" charset="0"/>
              </a:rPr>
              <a:t>print</a:t>
            </a:r>
            <a:r>
              <a:rPr lang="en-US" sz="2000" dirty="0">
                <a:solidFill>
                  <a:srgbClr val="666666"/>
                </a:solidFill>
                <a:latin typeface="Consolas" panose="020B0609020204030204" pitchFamily="49" charset="0"/>
              </a:rPr>
              <a:t>(</a:t>
            </a:r>
            <a:r>
              <a:rPr lang="en-US" sz="2000" dirty="0">
                <a:solidFill>
                  <a:srgbClr val="BA2121"/>
                </a:solidFill>
                <a:latin typeface="Consolas" panose="020B0609020204030204" pitchFamily="49" charset="0"/>
              </a:rPr>
              <a:t>"Enter element to 			        search:"</a:t>
            </a:r>
            <a:r>
              <a:rPr lang="en-US"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IN" sz="2000" dirty="0">
                <a:latin typeface="Consolas" panose="020B0609020204030204" pitchFamily="49" charset="0"/>
              </a:rPr>
              <a:t>search</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low</a:t>
            </a:r>
            <a:r>
              <a:rPr lang="en-IN" sz="2000" dirty="0">
                <a:solidFill>
                  <a:srgbClr val="666666"/>
                </a:solidFill>
                <a:latin typeface="Consolas" panose="020B0609020204030204" pitchFamily="49" charset="0"/>
              </a:rPr>
              <a:t>=0;</a:t>
            </a:r>
          </a:p>
          <a:p>
            <a:pPr marL="0" indent="-457200">
              <a:lnSpc>
                <a:spcPct val="100000"/>
              </a:lnSpc>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high</a:t>
            </a:r>
            <a:r>
              <a:rPr lang="en-IN" sz="2000" dirty="0">
                <a:solidFill>
                  <a:srgbClr val="666666"/>
                </a:solidFill>
                <a:latin typeface="Consolas" panose="020B0609020204030204" pitchFamily="49" charset="0"/>
              </a:rPr>
              <a:t>= a.</a:t>
            </a:r>
            <a:r>
              <a:rPr lang="en-IN" sz="2000" dirty="0">
                <a:solidFill>
                  <a:srgbClr val="7D9029"/>
                </a:solidFill>
                <a:latin typeface="Consolas" panose="020B0609020204030204" pitchFamily="49" charset="0"/>
              </a:rPr>
              <a:t>length</a:t>
            </a:r>
            <a:r>
              <a:rPr lang="en-IN" sz="2000" dirty="0">
                <a:solidFill>
                  <a:srgbClr val="666666"/>
                </a:solidFill>
                <a:latin typeface="Consolas" panose="020B0609020204030204" pitchFamily="49" charset="0"/>
              </a:rPr>
              <a:t>-1;</a:t>
            </a:r>
          </a:p>
          <a:p>
            <a:pPr marL="0" indent="-457200">
              <a:lnSpc>
                <a:spcPct val="100000"/>
              </a:lnSpc>
              <a:spcBef>
                <a:spcPts val="0"/>
              </a:spcBef>
              <a:buFont typeface="+mj-lt"/>
              <a:buAutoNum type="arabicPeriod"/>
            </a:pPr>
            <a:endParaRPr lang="en-IN" sz="2000" dirty="0">
              <a:solidFill>
                <a:srgbClr val="666666"/>
              </a:solidFill>
              <a:latin typeface="Consolas" panose="020B0609020204030204" pitchFamily="49" charset="0"/>
            </a:endParaRPr>
          </a:p>
          <a:p>
            <a:pPr marL="0" indent="-457200">
              <a:lnSpc>
                <a:spcPct val="100000"/>
              </a:lnSpc>
              <a:spcBef>
                <a:spcPts val="0"/>
              </a:spcBef>
              <a:buFont typeface="+mj-lt"/>
              <a:buAutoNum type="arabicPeriod"/>
            </a:pPr>
            <a:endParaRPr lang="en-IN" sz="2000" dirty="0">
              <a:latin typeface="Consolas" panose="020B0609020204030204" pitchFamily="49" charset="0"/>
            </a:endParaRPr>
          </a:p>
        </p:txBody>
      </p:sp>
      <p:sp>
        <p:nvSpPr>
          <p:cNvPr id="5" name="Content Placeholder 2"/>
          <p:cNvSpPr txBox="1">
            <a:spLocks/>
          </p:cNvSpPr>
          <p:nvPr/>
        </p:nvSpPr>
        <p:spPr>
          <a:xfrm>
            <a:off x="5712830" y="677709"/>
            <a:ext cx="6479170"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smtClean="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Font typeface="+mj-lt"/>
              <a:buAutoNum type="arabicPeriod" startAt="13"/>
            </a:pPr>
            <a:r>
              <a:rPr lang="en-IN" sz="2000" dirty="0">
                <a:solidFill>
                  <a:srgbClr val="008000"/>
                </a:solidFill>
                <a:latin typeface="Consolas" panose="020B0609020204030204" pitchFamily="49" charset="0"/>
              </a:rPr>
              <a:t>while</a:t>
            </a:r>
            <a:r>
              <a:rPr lang="en-IN" sz="2000" dirty="0">
                <a:solidFill>
                  <a:srgbClr val="666666"/>
                </a:solidFill>
                <a:latin typeface="Consolas" panose="020B0609020204030204" pitchFamily="49" charset="0"/>
              </a:rPr>
              <a:t>(high&gt;=low){</a:t>
            </a:r>
          </a:p>
          <a:p>
            <a:pPr marL="728663" indent="-1185863">
              <a:lnSpc>
                <a:spcPct val="100000"/>
              </a:lnSpc>
              <a:spcBef>
                <a:spcPts val="0"/>
              </a:spcBef>
              <a:buFont typeface="+mj-lt"/>
              <a:buAutoNum type="arabicPeriod" startAt="13"/>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mid</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high+low</a:t>
            </a:r>
            <a:r>
              <a:rPr lang="en-IN" sz="2000" dirty="0">
                <a:solidFill>
                  <a:srgbClr val="666666"/>
                </a:solidFill>
                <a:latin typeface="Consolas" panose="020B0609020204030204" pitchFamily="49" charset="0"/>
              </a:rPr>
              <a:t>)/2;</a:t>
            </a:r>
          </a:p>
          <a:p>
            <a:pPr marL="728663" indent="-1185863">
              <a:lnSpc>
                <a:spcPct val="100000"/>
              </a:lnSpc>
              <a:spcBef>
                <a:spcPts val="0"/>
              </a:spcBef>
              <a:buFont typeface="+mj-lt"/>
              <a:buAutoNum type="arabicPeriod" startAt="13"/>
              <a:tabLst>
                <a:tab pos="900113" algn="l"/>
                <a:tab pos="1071563" algn="l"/>
              </a:tabLst>
            </a:pPr>
            <a:r>
              <a:rPr lang="en-IN" sz="2000" dirty="0">
                <a:solidFill>
                  <a:srgbClr val="008000"/>
                </a:solidFill>
                <a:latin typeface="Consolas" panose="020B0609020204030204" pitchFamily="49" charset="0"/>
              </a:rPr>
              <a:t>if</a:t>
            </a:r>
            <a:r>
              <a:rPr lang="en-IN" sz="2000" dirty="0">
                <a:solidFill>
                  <a:srgbClr val="666666"/>
                </a:solidFill>
                <a:latin typeface="Consolas" panose="020B0609020204030204" pitchFamily="49" charset="0"/>
              </a:rPr>
              <a:t>(search==a[mid]){</a:t>
            </a:r>
          </a:p>
          <a:p>
            <a:pPr marL="728663" indent="-1185863">
              <a:lnSpc>
                <a:spcPct val="100000"/>
              </a:lnSpc>
              <a:spcBef>
                <a:spcPts val="0"/>
              </a:spcBef>
              <a:buFont typeface="+mj-lt"/>
              <a:buAutoNum type="arabicPeriod" startAt="13"/>
            </a:pPr>
            <a:r>
              <a:rPr lang="en-IN" sz="2000" dirty="0">
                <a:latin typeface="Consolas" panose="020B0609020204030204" pitchFamily="49" charset="0"/>
              </a:rPr>
              <a:t>  flag</a:t>
            </a:r>
            <a:r>
              <a:rPr lang="en-IN" sz="2000" dirty="0">
                <a:solidFill>
                  <a:srgbClr val="666666"/>
                </a:solidFill>
                <a:latin typeface="Consolas" panose="020B0609020204030204" pitchFamily="49" charset="0"/>
              </a:rPr>
              <a:t>=</a:t>
            </a:r>
            <a:r>
              <a:rPr lang="en-IN" sz="2000" dirty="0">
                <a:solidFill>
                  <a:srgbClr val="008000"/>
                </a:solidFill>
                <a:latin typeface="Consolas" panose="020B0609020204030204" pitchFamily="49" charset="0"/>
              </a:rPr>
              <a:t>true</a:t>
            </a:r>
            <a:r>
              <a:rPr lang="en-IN" sz="2000" dirty="0">
                <a:solidFill>
                  <a:srgbClr val="666666"/>
                </a:solidFill>
                <a:latin typeface="Consolas" panose="020B0609020204030204" pitchFamily="49" charset="0"/>
              </a:rPr>
              <a:t>;</a:t>
            </a:r>
          </a:p>
          <a:p>
            <a:pPr marL="728663" indent="-1185863" algn="l">
              <a:lnSpc>
                <a:spcPct val="100000"/>
              </a:lnSpc>
              <a:spcBef>
                <a:spcPts val="0"/>
              </a:spcBef>
              <a:buFont typeface="+mj-lt"/>
              <a:buAutoNum type="arabicPeriod" startAt="13"/>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"element found 			    at "</a:t>
            </a:r>
            <a:r>
              <a:rPr lang="en-IN" sz="2000" dirty="0">
                <a:solidFill>
                  <a:srgbClr val="666666"/>
                </a:solidFill>
                <a:latin typeface="Consolas" panose="020B0609020204030204" pitchFamily="49" charset="0"/>
              </a:rPr>
              <a:t>+mid+</a:t>
            </a:r>
            <a:r>
              <a:rPr lang="en-IN" sz="2000" dirty="0">
                <a:solidFill>
                  <a:srgbClr val="BA2121"/>
                </a:solidFill>
                <a:latin typeface="Consolas" panose="020B0609020204030204" pitchFamily="49" charset="0"/>
              </a:rPr>
              <a:t>" index "</a:t>
            </a:r>
            <a:r>
              <a:rPr lang="en-IN" sz="2000" dirty="0">
                <a:solidFill>
                  <a:srgbClr val="666666"/>
                </a:solidFill>
                <a:latin typeface="Consolas" panose="020B0609020204030204" pitchFamily="49" charset="0"/>
              </a:rPr>
              <a:t>);</a:t>
            </a:r>
          </a:p>
          <a:p>
            <a:pPr marL="728663" indent="-1185863">
              <a:lnSpc>
                <a:spcPct val="100000"/>
              </a:lnSpc>
              <a:spcBef>
                <a:spcPts val="0"/>
              </a:spcBef>
              <a:buFont typeface="+mj-lt"/>
              <a:buAutoNum type="arabicPeriod" startAt="13"/>
            </a:pPr>
            <a:r>
              <a:rPr lang="en-IN" sz="2000" dirty="0">
                <a:solidFill>
                  <a:srgbClr val="008000"/>
                </a:solidFill>
                <a:latin typeface="Consolas" panose="020B0609020204030204" pitchFamily="49" charset="0"/>
              </a:rPr>
              <a:t>  break</a:t>
            </a:r>
            <a:r>
              <a:rPr lang="en-IN" sz="2000" dirty="0">
                <a:solidFill>
                  <a:srgbClr val="666666"/>
                </a:solidFill>
                <a:latin typeface="Consolas" panose="020B0609020204030204" pitchFamily="49" charset="0"/>
              </a:rPr>
              <a:t>;</a:t>
            </a:r>
          </a:p>
          <a:p>
            <a:pPr marL="728663" indent="-1185863">
              <a:lnSpc>
                <a:spcPct val="100000"/>
              </a:lnSpc>
              <a:spcBef>
                <a:spcPts val="0"/>
              </a:spcBef>
              <a:buFont typeface="+mj-lt"/>
              <a:buAutoNum type="arabicPeriod" startAt="13"/>
            </a:pPr>
            <a:r>
              <a:rPr lang="en-IN" sz="2000" dirty="0">
                <a:solidFill>
                  <a:srgbClr val="666666"/>
                </a:solidFill>
                <a:latin typeface="Consolas" panose="020B0609020204030204" pitchFamily="49" charset="0"/>
              </a:rPr>
              <a:t>}</a:t>
            </a:r>
          </a:p>
          <a:p>
            <a:pPr marL="728663" indent="-1185863">
              <a:lnSpc>
                <a:spcPct val="100000"/>
              </a:lnSpc>
              <a:spcBef>
                <a:spcPts val="0"/>
              </a:spcBef>
              <a:buFont typeface="+mj-lt"/>
              <a:buAutoNum type="arabicPeriod" startAt="13"/>
            </a:pPr>
            <a:r>
              <a:rPr lang="en-IN" sz="2000" dirty="0">
                <a:solidFill>
                  <a:srgbClr val="008000"/>
                </a:solidFill>
                <a:latin typeface="Consolas" panose="020B0609020204030204" pitchFamily="49" charset="0"/>
              </a:rPr>
              <a:t>else </a:t>
            </a:r>
            <a:r>
              <a:rPr lang="en-IN" sz="2000" dirty="0">
                <a:solidFill>
                  <a:srgbClr val="0000FF"/>
                </a:solidFill>
                <a:latin typeface="Consolas" panose="020B0609020204030204" pitchFamily="49" charset="0"/>
              </a:rPr>
              <a:t>if</a:t>
            </a:r>
            <a:r>
              <a:rPr lang="en-IN" sz="2000" dirty="0">
                <a:solidFill>
                  <a:srgbClr val="666666"/>
                </a:solidFill>
                <a:latin typeface="Consolas" panose="020B0609020204030204" pitchFamily="49" charset="0"/>
              </a:rPr>
              <a:t>(search&lt;a[mid]){</a:t>
            </a:r>
          </a:p>
          <a:p>
            <a:pPr marL="728663" indent="-1185863">
              <a:lnSpc>
                <a:spcPct val="100000"/>
              </a:lnSpc>
              <a:spcBef>
                <a:spcPts val="0"/>
              </a:spcBef>
              <a:buFont typeface="+mj-lt"/>
              <a:buAutoNum type="arabicPeriod" startAt="13"/>
            </a:pPr>
            <a:r>
              <a:rPr lang="en-IN" sz="2000" dirty="0">
                <a:latin typeface="Consolas" panose="020B0609020204030204" pitchFamily="49" charset="0"/>
              </a:rPr>
              <a:t>	high</a:t>
            </a:r>
            <a:r>
              <a:rPr lang="en-IN" sz="2000" dirty="0">
                <a:solidFill>
                  <a:srgbClr val="666666"/>
                </a:solidFill>
                <a:latin typeface="Consolas" panose="020B0609020204030204" pitchFamily="49" charset="0"/>
              </a:rPr>
              <a:t>=mid-1;</a:t>
            </a:r>
          </a:p>
          <a:p>
            <a:pPr marL="728663" indent="-1185863">
              <a:lnSpc>
                <a:spcPct val="100000"/>
              </a:lnSpc>
              <a:spcBef>
                <a:spcPts val="0"/>
              </a:spcBef>
              <a:buFont typeface="+mj-lt"/>
              <a:buAutoNum type="arabicPeriod" startAt="13"/>
            </a:pPr>
            <a:r>
              <a:rPr lang="en-IN" sz="2000" dirty="0">
                <a:solidFill>
                  <a:srgbClr val="666666"/>
                </a:solidFill>
                <a:latin typeface="Consolas" panose="020B0609020204030204" pitchFamily="49" charset="0"/>
              </a:rPr>
              <a:t>}</a:t>
            </a:r>
          </a:p>
          <a:p>
            <a:pPr marL="728663" indent="-1185863">
              <a:lnSpc>
                <a:spcPct val="100000"/>
              </a:lnSpc>
              <a:spcBef>
                <a:spcPts val="0"/>
              </a:spcBef>
              <a:buFont typeface="+mj-lt"/>
              <a:buAutoNum type="arabicPeriod" startAt="13"/>
            </a:pPr>
            <a:r>
              <a:rPr lang="en-IN" sz="2000" dirty="0">
                <a:solidFill>
                  <a:srgbClr val="008000"/>
                </a:solidFill>
                <a:latin typeface="Consolas" panose="020B0609020204030204" pitchFamily="49" charset="0"/>
              </a:rPr>
              <a:t>else </a:t>
            </a:r>
            <a:r>
              <a:rPr lang="en-IN" sz="2000" dirty="0">
                <a:solidFill>
                  <a:srgbClr val="0000FF"/>
                </a:solidFill>
                <a:latin typeface="Consolas" panose="020B0609020204030204" pitchFamily="49" charset="0"/>
              </a:rPr>
              <a:t>if</a:t>
            </a:r>
            <a:r>
              <a:rPr lang="en-IN" sz="2000" dirty="0">
                <a:solidFill>
                  <a:srgbClr val="666666"/>
                </a:solidFill>
                <a:latin typeface="Consolas" panose="020B0609020204030204" pitchFamily="49" charset="0"/>
              </a:rPr>
              <a:t>(search&gt;a[mid]){</a:t>
            </a:r>
          </a:p>
          <a:p>
            <a:pPr marL="728663" indent="-1185863">
              <a:lnSpc>
                <a:spcPct val="100000"/>
              </a:lnSpc>
              <a:spcBef>
                <a:spcPts val="0"/>
              </a:spcBef>
              <a:buFont typeface="+mj-lt"/>
              <a:buAutoNum type="arabicPeriod" startAt="13"/>
            </a:pPr>
            <a:r>
              <a:rPr lang="en-IN" sz="2000" dirty="0">
                <a:latin typeface="Consolas" panose="020B0609020204030204" pitchFamily="49" charset="0"/>
              </a:rPr>
              <a:t>	low</a:t>
            </a:r>
            <a:r>
              <a:rPr lang="en-IN" sz="2000" dirty="0">
                <a:solidFill>
                  <a:srgbClr val="666666"/>
                </a:solidFill>
                <a:latin typeface="Consolas" panose="020B0609020204030204" pitchFamily="49" charset="0"/>
              </a:rPr>
              <a:t>=mid+1;</a:t>
            </a:r>
          </a:p>
          <a:p>
            <a:pPr marL="728663" indent="-1185863">
              <a:lnSpc>
                <a:spcPct val="100000"/>
              </a:lnSpc>
              <a:spcBef>
                <a:spcPts val="0"/>
              </a:spcBef>
              <a:buFont typeface="+mj-lt"/>
              <a:buAutoNum type="arabicPeriod" startAt="13"/>
            </a:pP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startAt="13"/>
            </a:pPr>
            <a:r>
              <a:rPr lang="en-IN" sz="2000" dirty="0">
                <a:solidFill>
                  <a:srgbClr val="666666"/>
                </a:solidFill>
                <a:latin typeface="Consolas" panose="020B0609020204030204" pitchFamily="49" charset="0"/>
              </a:rPr>
              <a:t>}</a:t>
            </a:r>
            <a:r>
              <a:rPr lang="en-IN" sz="2000" i="1" dirty="0">
                <a:solidFill>
                  <a:srgbClr val="408080"/>
                </a:solidFill>
                <a:latin typeface="Consolas" panose="020B0609020204030204" pitchFamily="49" charset="0"/>
              </a:rPr>
              <a:t>//while</a:t>
            </a:r>
          </a:p>
          <a:p>
            <a:pPr marL="0" indent="-457200">
              <a:lnSpc>
                <a:spcPct val="100000"/>
              </a:lnSpc>
              <a:spcBef>
                <a:spcPts val="0"/>
              </a:spcBef>
              <a:buFont typeface="+mj-lt"/>
              <a:buAutoNum type="arabicPeriod" startAt="13"/>
            </a:pPr>
            <a:r>
              <a:rPr lang="en-IN" sz="2000" dirty="0">
                <a:solidFill>
                  <a:srgbClr val="008000"/>
                </a:solidFill>
                <a:latin typeface="Consolas" panose="020B0609020204030204" pitchFamily="49" charset="0"/>
              </a:rPr>
              <a:t>if</a:t>
            </a:r>
            <a:r>
              <a:rPr lang="en-IN" sz="2000" dirty="0">
                <a:solidFill>
                  <a:srgbClr val="666666"/>
                </a:solidFill>
                <a:latin typeface="Consolas" panose="020B0609020204030204" pitchFamily="49" charset="0"/>
              </a:rPr>
              <a:t>(!flag)</a:t>
            </a:r>
          </a:p>
          <a:p>
            <a:pPr marL="0" indent="-457200">
              <a:lnSpc>
                <a:spcPct val="100000"/>
              </a:lnSpc>
              <a:spcBef>
                <a:spcPts val="0"/>
              </a:spcBef>
              <a:buFont typeface="+mj-lt"/>
              <a:buAutoNum type="arabicPeriod" startAt="13"/>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"element not found"</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startAt="13"/>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startAt="13"/>
            </a:pPr>
            <a:r>
              <a:rPr lang="en-IN" sz="2000" dirty="0">
                <a:solidFill>
                  <a:srgbClr val="666666"/>
                </a:solidFill>
                <a:latin typeface="Consolas" panose="020B0609020204030204" pitchFamily="49" charset="0"/>
              </a:rPr>
              <a:t>}</a:t>
            </a:r>
          </a:p>
          <a:p>
            <a:pPr marL="0" indent="-457200">
              <a:lnSpc>
                <a:spcPct val="100000"/>
              </a:lnSpc>
              <a:spcBef>
                <a:spcPts val="0"/>
              </a:spcBef>
              <a:buFont typeface="+mj-lt"/>
              <a:buAutoNum type="arabicPeriod" startAt="13"/>
            </a:pPr>
            <a:endParaRPr lang="en-IN" sz="1800" dirty="0"/>
          </a:p>
        </p:txBody>
      </p:sp>
      <p:sp>
        <p:nvSpPr>
          <p:cNvPr id="6" name="Rectangle 5"/>
          <p:cNvSpPr/>
          <p:nvPr/>
        </p:nvSpPr>
        <p:spPr>
          <a:xfrm>
            <a:off x="0" y="4544306"/>
            <a:ext cx="4876800" cy="2062103"/>
          </a:xfrm>
          <a:prstGeom prst="rect">
            <a:avLst/>
          </a:prstGeom>
          <a:solidFill>
            <a:schemeClr val="tx1"/>
          </a:solidFill>
        </p:spPr>
        <p:txBody>
          <a:bodyPr wrap="square">
            <a:spAutoFit/>
          </a:bodyPr>
          <a:lstStyle/>
          <a:p>
            <a:r>
              <a:rPr lang="en-US" sz="1600" dirty="0">
                <a:solidFill>
                  <a:schemeClr val="bg1"/>
                </a:solidFill>
                <a:latin typeface="Consolas" panose="020B0609020204030204" pitchFamily="49" charset="0"/>
              </a:rPr>
              <a:t>Enter element to search:5</a:t>
            </a:r>
          </a:p>
          <a:p>
            <a:r>
              <a:rPr lang="en-US" sz="1600" dirty="0">
                <a:solidFill>
                  <a:schemeClr val="bg1"/>
                </a:solidFill>
                <a:latin typeface="Consolas" panose="020B0609020204030204" pitchFamily="49" charset="0"/>
              </a:rPr>
              <a:t>element found at 4 index</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Enter element to search:9</a:t>
            </a:r>
          </a:p>
          <a:p>
            <a:r>
              <a:rPr lang="en-US" sz="1600" dirty="0">
                <a:solidFill>
                  <a:schemeClr val="bg1"/>
                </a:solidFill>
                <a:latin typeface="Consolas" panose="020B0609020204030204" pitchFamily="49" charset="0"/>
              </a:rPr>
              <a:t>element found at 8 index</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Enter element to search:56</a:t>
            </a:r>
          </a:p>
          <a:p>
            <a:r>
              <a:rPr lang="en-US" sz="1600" dirty="0">
                <a:solidFill>
                  <a:schemeClr val="bg1"/>
                </a:solidFill>
                <a:latin typeface="Consolas" panose="020B0609020204030204" pitchFamily="49" charset="0"/>
              </a:rPr>
              <a:t>element not found</a:t>
            </a:r>
            <a:endParaRPr lang="en-IN" sz="1600" dirty="0">
              <a:solidFill>
                <a:schemeClr val="bg1"/>
              </a:solidFill>
              <a:latin typeface="Consolas" panose="020B0609020204030204" pitchFamily="49" charset="0"/>
            </a:endParaRPr>
          </a:p>
        </p:txBody>
      </p:sp>
      <p:sp>
        <p:nvSpPr>
          <p:cNvPr id="7" name="Rectangle: Top Corners Rounded 7">
            <a:extLst>
              <a:ext uri="{FF2B5EF4-FFF2-40B4-BE49-F238E27FC236}">
                <a16:creationId xmlns:a16="http://schemas.microsoft.com/office/drawing/2014/main" id="{44F07624-C23C-4B43-A144-CB0878CB992A}"/>
              </a:ext>
            </a:extLst>
          </p:cNvPr>
          <p:cNvSpPr/>
          <p:nvPr/>
        </p:nvSpPr>
        <p:spPr>
          <a:xfrm>
            <a:off x="0" y="4215121"/>
            <a:ext cx="18329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Tree>
    <p:extLst>
      <p:ext uri="{BB962C8B-B14F-4D97-AF65-F5344CB8AC3E}">
        <p14:creationId xmlns:p14="http://schemas.microsoft.com/office/powerpoint/2010/main" val="7452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11" end="1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4" end="1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Array</a:t>
            </a:r>
          </a:p>
        </p:txBody>
      </p:sp>
      <p:sp>
        <p:nvSpPr>
          <p:cNvPr id="3" name="Content Placeholder 2"/>
          <p:cNvSpPr>
            <a:spLocks noGrp="1"/>
          </p:cNvSpPr>
          <p:nvPr>
            <p:ph idx="1"/>
          </p:nvPr>
        </p:nvSpPr>
        <p:spPr/>
        <p:txBody>
          <a:bodyPr/>
          <a:lstStyle/>
          <a:p>
            <a:r>
              <a:rPr lang="en-US" dirty="0"/>
              <a:t>Sorting, like searching, is a common task in computer programming. Many different algorithms have been developed for sorting.</a:t>
            </a:r>
          </a:p>
          <a:p>
            <a:r>
              <a:rPr lang="en-US" dirty="0"/>
              <a:t>There are many sorting techniques available, we are going to explore selection sort.</a:t>
            </a:r>
          </a:p>
          <a:p>
            <a:r>
              <a:rPr lang="en-US" dirty="0"/>
              <a:t>Selection sort</a:t>
            </a:r>
          </a:p>
          <a:p>
            <a:pPr lvl="1"/>
            <a:r>
              <a:rPr lang="en-US" dirty="0"/>
              <a:t>finds the smallest number in the list and swaps it with the first element.</a:t>
            </a:r>
          </a:p>
          <a:p>
            <a:pPr lvl="1"/>
            <a:r>
              <a:rPr lang="en-US" dirty="0"/>
              <a:t>It then finds the smallest number remaining and swaps it with the second element, and so on, until only a single number remains.</a:t>
            </a:r>
          </a:p>
        </p:txBody>
      </p:sp>
      <p:pic>
        <p:nvPicPr>
          <p:cNvPr id="4" name="Untitled 1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151160" y="3782926"/>
            <a:ext cx="4724400" cy="2381250"/>
          </a:xfrm>
          <a:prstGeom prst="rect">
            <a:avLst/>
          </a:prstGeom>
        </p:spPr>
      </p:pic>
    </p:spTree>
    <p:extLst>
      <p:ext uri="{BB962C8B-B14F-4D97-AF65-F5344CB8AC3E}">
        <p14:creationId xmlns:p14="http://schemas.microsoft.com/office/powerpoint/2010/main" val="428699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p:stCondLst>
                        <p:cond delay="0"/>
                      </p:stCondLst>
                      <p:childTnLst>
                        <p:par>
                          <p:cTn id="21" fill="hold">
                            <p:stCondLst>
                              <p:cond delay="0"/>
                            </p:stCondLst>
                            <p:childTnLst>
                              <p:par>
                                <p:cTn id="22" presetID="2" presetClass="mediacall" presetSubtype="0" fill="hold" nodeType="clickEffect">
                                  <p:stCondLst>
                                    <p:cond delay="0"/>
                                  </p:stCondLst>
                                  <p:childTnLst>
                                    <p:cmd type="call" cmd="togglePause">
                                      <p:cBhvr>
                                        <p:cTn id="23" dur="1" fill="hold"/>
                                        <p:tgtEl>
                                          <p:spTgt spid="4"/>
                                        </p:tgtEl>
                                      </p:cBhvr>
                                    </p:cmd>
                                  </p:childTnLst>
                                </p:cTn>
                              </p:par>
                            </p:childTnLst>
                          </p:cTn>
                        </p:par>
                      </p:childTnLst>
                    </p:cTn>
                  </p:par>
                </p:childTnLst>
              </p:cTn>
              <p:nextCondLst>
                <p:cond evt="onClick" delay="0">
                  <p:tgtEl>
                    <p:spTgt spid="4"/>
                  </p:tgtEl>
                </p:cond>
              </p:nextCondLst>
            </p:seq>
            <p:video>
              <p:cMediaNode vol="80000">
                <p:cTn id="24" fill="hold" display="0">
                  <p:stCondLst>
                    <p:cond delay="indefinite"/>
                  </p:stCondLst>
                </p:cTn>
                <p:tgtEl>
                  <p:spTgt spid="4"/>
                </p:tgtEl>
              </p:cMediaNode>
            </p:video>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(Example)</a:t>
            </a:r>
            <a:endParaRPr lang="en-IN" dirty="0"/>
          </a:p>
        </p:txBody>
      </p:sp>
      <p:sp>
        <p:nvSpPr>
          <p:cNvPr id="3" name="Content Placeholder 2"/>
          <p:cNvSpPr>
            <a:spLocks noGrp="1"/>
          </p:cNvSpPr>
          <p:nvPr>
            <p:ph idx="1"/>
          </p:nvPr>
        </p:nvSpPr>
        <p:spPr>
          <a:xfrm>
            <a:off x="1" y="754064"/>
            <a:ext cx="5574294" cy="1531937"/>
          </a:xfrm>
          <a:ln>
            <a:solidFill>
              <a:schemeClr val="accent1"/>
            </a:solidFill>
            <a:prstDash val="dash"/>
          </a:ln>
        </p:spPr>
        <p:txBody>
          <a:bodyPr/>
          <a:lstStyle/>
          <a:p>
            <a:pPr marL="0" indent="-342900">
              <a:lnSpc>
                <a:spcPct val="100000"/>
              </a:lnSpc>
              <a:spcBef>
                <a:spcPts val="0"/>
              </a:spcBef>
              <a:buFont typeface="+mj-lt"/>
              <a:buAutoNum type="arabicPeriod"/>
            </a:pPr>
            <a:r>
              <a:rPr lang="en-IN" sz="1800" b="1" dirty="0">
                <a:solidFill>
                  <a:srgbClr val="008000"/>
                </a:solidFill>
                <a:latin typeface="Consolas" panose="020B0609020204030204" pitchFamily="49" charset="0"/>
              </a:rPr>
              <a:t>import </a:t>
            </a:r>
            <a:r>
              <a:rPr lang="en-IN" sz="1800" b="1" dirty="0" err="1">
                <a:solidFill>
                  <a:srgbClr val="0000FF"/>
                </a:solidFill>
                <a:latin typeface="Consolas" panose="020B0609020204030204" pitchFamily="49" charset="0"/>
              </a:rPr>
              <a:t>java.util</a:t>
            </a:r>
            <a:r>
              <a:rPr lang="en-IN" sz="1800" b="1" dirty="0">
                <a:solidFill>
                  <a:srgbClr val="0000FF"/>
                </a:solidFill>
                <a:latin typeface="Consolas" panose="020B0609020204030204" pitchFamily="49" charset="0"/>
              </a:rPr>
              <a:t>.*</a:t>
            </a:r>
            <a:r>
              <a:rPr lang="en-IN" sz="1800" b="1" dirty="0">
                <a:solidFill>
                  <a:srgbClr val="666666"/>
                </a:solidFill>
                <a:latin typeface="Consolas" panose="020B0609020204030204" pitchFamily="49" charset="0"/>
              </a:rPr>
              <a:t>;</a:t>
            </a:r>
          </a:p>
          <a:p>
            <a:pPr marL="0" indent="-342900">
              <a:lnSpc>
                <a:spcPct val="100000"/>
              </a:lnSpc>
              <a:spcBef>
                <a:spcPts val="0"/>
              </a:spcBef>
              <a:buFont typeface="+mj-lt"/>
              <a:buAutoNum type="arabicPeriod"/>
            </a:pPr>
            <a:r>
              <a:rPr lang="en-IN" sz="1800" b="1" dirty="0">
                <a:solidFill>
                  <a:srgbClr val="008000"/>
                </a:solidFill>
                <a:latin typeface="Consolas" panose="020B0609020204030204" pitchFamily="49" charset="0"/>
              </a:rPr>
              <a:t>class </a:t>
            </a:r>
            <a:r>
              <a:rPr lang="en-IN" sz="1800" b="1" dirty="0" err="1">
                <a:solidFill>
                  <a:srgbClr val="0000FF"/>
                </a:solidFill>
                <a:latin typeface="Consolas" panose="020B0609020204030204" pitchFamily="49" charset="0"/>
              </a:rPr>
              <a:t>SelectionSearchDemo</a:t>
            </a:r>
            <a:r>
              <a:rPr lang="en-IN" sz="1800" b="1" dirty="0">
                <a:solidFill>
                  <a:srgbClr val="666666"/>
                </a:solidFill>
                <a:latin typeface="Consolas" panose="020B0609020204030204" pitchFamily="49" charset="0"/>
              </a:rPr>
              <a:t>{</a:t>
            </a:r>
          </a:p>
          <a:p>
            <a:pPr marL="0" indent="-342900">
              <a:lnSpc>
                <a:spcPct val="100000"/>
              </a:lnSpc>
              <a:spcBef>
                <a:spcPts val="0"/>
              </a:spcBef>
              <a:buFont typeface="+mj-lt"/>
              <a:buAutoNum type="arabicPeriod"/>
            </a:pPr>
            <a:r>
              <a:rPr lang="en-US" sz="1800" dirty="0">
                <a:latin typeface="Consolas" panose="020B0609020204030204" pitchFamily="49" charset="0"/>
              </a:rPr>
              <a:t> </a:t>
            </a:r>
            <a:r>
              <a:rPr lang="en-US" sz="1800" b="1" dirty="0">
                <a:solidFill>
                  <a:srgbClr val="008000"/>
                </a:solidFill>
                <a:latin typeface="Consolas" panose="020B0609020204030204" pitchFamily="49" charset="0"/>
              </a:rPr>
              <a:t>public static </a:t>
            </a:r>
            <a:r>
              <a:rPr lang="en-US" sz="1800" b="1" dirty="0">
                <a:solidFill>
                  <a:srgbClr val="B00040"/>
                </a:solidFill>
                <a:latin typeface="Consolas" panose="020B0609020204030204" pitchFamily="49" charset="0"/>
              </a:rPr>
              <a:t>void </a:t>
            </a:r>
            <a:r>
              <a:rPr lang="en-US" sz="1800" b="1" dirty="0">
                <a:solidFill>
                  <a:srgbClr val="0000FF"/>
                </a:solidFill>
                <a:latin typeface="Consolas" panose="020B0609020204030204" pitchFamily="49" charset="0"/>
              </a:rPr>
              <a:t>main</a:t>
            </a:r>
            <a:r>
              <a:rPr lang="en-US" sz="1800" b="1" dirty="0">
                <a:solidFill>
                  <a:srgbClr val="666666"/>
                </a:solidFill>
                <a:latin typeface="Consolas" panose="020B0609020204030204" pitchFamily="49" charset="0"/>
              </a:rPr>
              <a:t>(String[] </a:t>
            </a:r>
            <a:r>
              <a:rPr lang="en-US" sz="1800" b="1" dirty="0" err="1">
                <a:solidFill>
                  <a:srgbClr val="666666"/>
                </a:solidFill>
                <a:latin typeface="Consolas" panose="020B0609020204030204" pitchFamily="49" charset="0"/>
              </a:rPr>
              <a:t>args</a:t>
            </a:r>
            <a:r>
              <a:rPr lang="en-US" sz="1800" b="1" dirty="0">
                <a:solidFill>
                  <a:srgbClr val="666666"/>
                </a:solidFill>
                <a:latin typeface="Consolas" panose="020B0609020204030204" pitchFamily="49" charset="0"/>
              </a:rPr>
              <a:t>) {</a:t>
            </a:r>
          </a:p>
          <a:p>
            <a:pPr marL="0" indent="-342900">
              <a:lnSpc>
                <a:spcPct val="100000"/>
              </a:lnSpc>
              <a:spcBef>
                <a:spcPts val="0"/>
              </a:spcBef>
              <a:buFont typeface="+mj-lt"/>
              <a:buAutoNum type="arabicPeriod"/>
            </a:pPr>
            <a:r>
              <a:rPr lang="en-IN" sz="1800" dirty="0">
                <a:solidFill>
                  <a:srgbClr val="B00040"/>
                </a:solidFill>
                <a:latin typeface="Consolas" panose="020B0609020204030204" pitchFamily="49" charset="0"/>
              </a:rPr>
              <a:t> </a:t>
            </a: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a</a:t>
            </a:r>
            <a:r>
              <a:rPr lang="en-IN" sz="1800" dirty="0">
                <a:solidFill>
                  <a:srgbClr val="666666"/>
                </a:solidFill>
                <a:latin typeface="Consolas" panose="020B0609020204030204" pitchFamily="49" charset="0"/>
              </a:rPr>
              <a:t>[]={ 5, 2, 9, 3, 4, 1, 8, 6, 7 };</a:t>
            </a:r>
          </a:p>
          <a:p>
            <a:pPr marL="0" indent="-342900">
              <a:lnSpc>
                <a:spcPct val="100000"/>
              </a:lnSpc>
              <a:spcBef>
                <a:spcPts val="0"/>
              </a:spcBef>
              <a:buFont typeface="+mj-lt"/>
              <a:buAutoNum type="arabicPeriod"/>
            </a:pPr>
            <a:endParaRPr lang="en-IN" sz="1800" i="1" dirty="0">
              <a:solidFill>
                <a:srgbClr val="408080"/>
              </a:solidFill>
              <a:latin typeface="Consolas" panose="020B0609020204030204" pitchFamily="49" charset="0"/>
            </a:endParaRPr>
          </a:p>
          <a:p>
            <a:pPr marL="0" indent="-342900">
              <a:lnSpc>
                <a:spcPct val="100000"/>
              </a:lnSpc>
              <a:spcBef>
                <a:spcPts val="0"/>
              </a:spcBef>
              <a:buFont typeface="+mj-lt"/>
              <a:buAutoNum type="arabicPeriod"/>
            </a:pPr>
            <a:endParaRPr lang="en-IN" sz="1800" dirty="0">
              <a:latin typeface="Consolas" panose="020B0609020204030204" pitchFamily="49" charset="0"/>
            </a:endParaRPr>
          </a:p>
        </p:txBody>
      </p:sp>
      <p:sp>
        <p:nvSpPr>
          <p:cNvPr id="4" name="Content Placeholder 2"/>
          <p:cNvSpPr txBox="1">
            <a:spLocks/>
          </p:cNvSpPr>
          <p:nvPr/>
        </p:nvSpPr>
        <p:spPr>
          <a:xfrm>
            <a:off x="5574295" y="739777"/>
            <a:ext cx="6486524" cy="5837394"/>
          </a:xfrm>
          <a:prstGeom prst="rect">
            <a:avLst/>
          </a:prstGeom>
          <a:ln>
            <a:solidFill>
              <a:schemeClr val="accent1"/>
            </a:solidFill>
            <a:prstDash val="dash"/>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smtClean="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42900">
              <a:lnSpc>
                <a:spcPct val="100000"/>
              </a:lnSpc>
              <a:spcBef>
                <a:spcPts val="0"/>
              </a:spcBef>
              <a:buFont typeface="+mj-lt"/>
              <a:buAutoNum type="arabicPeriod" startAt="5"/>
            </a:pPr>
            <a:r>
              <a:rPr lang="en-IN" sz="1800" b="1" dirty="0">
                <a:solidFill>
                  <a:srgbClr val="008000"/>
                </a:solidFill>
                <a:latin typeface="Consolas" panose="020B0609020204030204" pitchFamily="49" charset="0"/>
              </a:rPr>
              <a:t>for </a:t>
            </a:r>
            <a:r>
              <a:rPr lang="en-IN" sz="1800" b="1" dirty="0">
                <a:solidFill>
                  <a:srgbClr val="666666"/>
                </a:solidFill>
                <a:latin typeface="Consolas" panose="020B0609020204030204" pitchFamily="49" charset="0"/>
              </a:rPr>
              <a:t>(</a:t>
            </a:r>
            <a:r>
              <a:rPr lang="en-IN" sz="1800" b="1" dirty="0" err="1">
                <a:solidFill>
                  <a:srgbClr val="B00040"/>
                </a:solidFill>
                <a:latin typeface="Consolas" panose="020B0609020204030204" pitchFamily="49" charset="0"/>
              </a:rPr>
              <a:t>int</a:t>
            </a:r>
            <a:r>
              <a:rPr lang="en-IN" sz="1800" b="1" dirty="0">
                <a:solidFill>
                  <a:srgbClr val="B00040"/>
                </a:solidFill>
                <a:latin typeface="Consolas" panose="020B0609020204030204" pitchFamily="49" charset="0"/>
              </a:rPr>
              <a:t> </a:t>
            </a:r>
            <a:r>
              <a:rPr lang="en-IN" sz="1800" b="1" dirty="0" err="1">
                <a:solidFill>
                  <a:srgbClr val="B00040"/>
                </a:solidFill>
                <a:latin typeface="Consolas" panose="020B0609020204030204" pitchFamily="49" charset="0"/>
              </a:rPr>
              <a:t>i</a:t>
            </a:r>
            <a:r>
              <a:rPr lang="en-IN" sz="1800" b="1" dirty="0">
                <a:solidFill>
                  <a:srgbClr val="B00040"/>
                </a:solidFill>
                <a:latin typeface="Consolas" panose="020B0609020204030204" pitchFamily="49" charset="0"/>
              </a:rPr>
              <a:t> </a:t>
            </a:r>
            <a:r>
              <a:rPr lang="en-IN" sz="1800" b="1" dirty="0">
                <a:solidFill>
                  <a:srgbClr val="666666"/>
                </a:solidFill>
                <a:latin typeface="Consolas" panose="020B0609020204030204" pitchFamily="49" charset="0"/>
              </a:rPr>
              <a:t>= 0; </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 &lt; </a:t>
            </a:r>
            <a:r>
              <a:rPr lang="en-IN" sz="1800" b="1" dirty="0" err="1">
                <a:solidFill>
                  <a:srgbClr val="666666"/>
                </a:solidFill>
                <a:latin typeface="Consolas" panose="020B0609020204030204" pitchFamily="49" charset="0"/>
              </a:rPr>
              <a:t>a.</a:t>
            </a:r>
            <a:r>
              <a:rPr lang="en-IN" sz="1800" b="1" dirty="0" err="1">
                <a:solidFill>
                  <a:srgbClr val="7D9029"/>
                </a:solidFill>
                <a:latin typeface="Consolas" panose="020B0609020204030204" pitchFamily="49" charset="0"/>
              </a:rPr>
              <a:t>length</a:t>
            </a:r>
            <a:r>
              <a:rPr lang="en-IN" sz="1800" b="1" dirty="0">
                <a:solidFill>
                  <a:srgbClr val="7D9029"/>
                </a:solidFill>
                <a:latin typeface="Consolas" panose="020B0609020204030204" pitchFamily="49" charset="0"/>
              </a:rPr>
              <a:t> </a:t>
            </a:r>
            <a:r>
              <a:rPr lang="en-IN" sz="1800" b="1" dirty="0">
                <a:solidFill>
                  <a:srgbClr val="666666"/>
                </a:solidFill>
                <a:latin typeface="Consolas" panose="020B0609020204030204" pitchFamily="49" charset="0"/>
              </a:rPr>
              <a:t>- 1; </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 {</a:t>
            </a:r>
          </a:p>
          <a:p>
            <a:pPr marL="0" indent="-342900">
              <a:lnSpc>
                <a:spcPct val="100000"/>
              </a:lnSpc>
              <a:spcBef>
                <a:spcPts val="0"/>
              </a:spcBef>
              <a:buFont typeface="+mj-lt"/>
              <a:buAutoNum type="arabicPeriod" startAt="5"/>
            </a:pPr>
            <a:r>
              <a:rPr lang="en-IN" sz="1800" i="1" dirty="0">
                <a:solidFill>
                  <a:srgbClr val="408080"/>
                </a:solidFill>
                <a:latin typeface="Consolas" panose="020B0609020204030204" pitchFamily="49" charset="0"/>
              </a:rPr>
              <a:t>// Find the minimum in the list[i..a.length-1]</a:t>
            </a:r>
          </a:p>
          <a:p>
            <a:pPr marL="0" indent="-342900">
              <a:lnSpc>
                <a:spcPct val="100000"/>
              </a:lnSpc>
              <a:spcBef>
                <a:spcPts val="0"/>
              </a:spcBef>
              <a:buFont typeface="+mj-lt"/>
              <a:buAutoNum type="arabicPeriod" startAt="5"/>
            </a:pPr>
            <a:r>
              <a:rPr lang="en-IN" sz="1800" dirty="0">
                <a:solidFill>
                  <a:srgbClr val="B00040"/>
                </a:solidFill>
                <a:latin typeface="Consolas" panose="020B0609020204030204" pitchFamily="49" charset="0"/>
              </a:rPr>
              <a:t>  </a:t>
            </a: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min </a:t>
            </a:r>
            <a:r>
              <a:rPr lang="en-IN" sz="1800" dirty="0">
                <a:solidFill>
                  <a:srgbClr val="666666"/>
                </a:solidFill>
                <a:latin typeface="Consolas" panose="020B0609020204030204" pitchFamily="49" charset="0"/>
              </a:rPr>
              <a:t>= a[</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a:t>
            </a:r>
          </a:p>
          <a:p>
            <a:pPr marL="0" indent="-342900">
              <a:lnSpc>
                <a:spcPct val="100000"/>
              </a:lnSpc>
              <a:spcBef>
                <a:spcPts val="0"/>
              </a:spcBef>
              <a:buFont typeface="+mj-lt"/>
              <a:buAutoNum type="arabicPeriod" startAt="5"/>
            </a:pPr>
            <a:r>
              <a:rPr lang="en-IN" sz="1800" dirty="0">
                <a:solidFill>
                  <a:srgbClr val="B00040"/>
                </a:solidFill>
                <a:latin typeface="Consolas" panose="020B0609020204030204" pitchFamily="49" charset="0"/>
              </a:rPr>
              <a:t>  </a:t>
            </a:r>
            <a:r>
              <a:rPr lang="en-IN" sz="1800" dirty="0" err="1">
                <a:solidFill>
                  <a:srgbClr val="B00040"/>
                </a:solidFill>
                <a:latin typeface="Consolas" panose="020B0609020204030204" pitchFamily="49" charset="0"/>
              </a:rPr>
              <a:t>int</a:t>
            </a:r>
            <a:r>
              <a:rPr lang="en-IN" sz="1800" dirty="0">
                <a:solidFill>
                  <a:srgbClr val="B00040"/>
                </a:solidFill>
                <a:latin typeface="Consolas" panose="020B0609020204030204" pitchFamily="49" charset="0"/>
              </a:rPr>
              <a:t> </a:t>
            </a:r>
            <a:r>
              <a:rPr lang="en-IN" sz="1800" dirty="0" err="1">
                <a:solidFill>
                  <a:srgbClr val="B00040"/>
                </a:solidFill>
                <a:latin typeface="Consolas" panose="020B0609020204030204" pitchFamily="49" charset="0"/>
              </a:rPr>
              <a:t>minIndex</a:t>
            </a:r>
            <a:r>
              <a:rPr lang="en-IN" sz="1800" dirty="0">
                <a:solidFill>
                  <a:srgbClr val="B00040"/>
                </a:solidFill>
                <a:latin typeface="Consolas" panose="020B0609020204030204" pitchFamily="49" charset="0"/>
              </a:rPr>
              <a:t> </a:t>
            </a:r>
            <a:r>
              <a:rPr lang="en-IN" sz="1800" dirty="0">
                <a:solidFill>
                  <a:srgbClr val="666666"/>
                </a:solidFill>
                <a:latin typeface="Consolas" panose="020B0609020204030204" pitchFamily="49" charset="0"/>
              </a:rPr>
              <a:t>= </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a:t>
            </a:r>
          </a:p>
          <a:p>
            <a:pPr marL="0" indent="-342900">
              <a:lnSpc>
                <a:spcPct val="100000"/>
              </a:lnSpc>
              <a:spcBef>
                <a:spcPts val="0"/>
              </a:spcBef>
              <a:buFont typeface="+mj-lt"/>
              <a:buAutoNum type="arabicPeriod" startAt="5"/>
            </a:pPr>
            <a:r>
              <a:rPr lang="en-IN" sz="1800" b="1" dirty="0">
                <a:solidFill>
                  <a:srgbClr val="008000"/>
                </a:solidFill>
                <a:latin typeface="Consolas" panose="020B0609020204030204" pitchFamily="49" charset="0"/>
              </a:rPr>
              <a:t>  for </a:t>
            </a:r>
            <a:r>
              <a:rPr lang="en-IN" sz="1800" b="1" dirty="0">
                <a:solidFill>
                  <a:srgbClr val="666666"/>
                </a:solidFill>
                <a:latin typeface="Consolas" panose="020B0609020204030204" pitchFamily="49" charset="0"/>
              </a:rPr>
              <a:t>(</a:t>
            </a:r>
            <a:r>
              <a:rPr lang="en-IN" sz="1800" b="1" dirty="0" err="1">
                <a:solidFill>
                  <a:srgbClr val="B00040"/>
                </a:solidFill>
                <a:latin typeface="Consolas" panose="020B0609020204030204" pitchFamily="49" charset="0"/>
              </a:rPr>
              <a:t>int</a:t>
            </a:r>
            <a:r>
              <a:rPr lang="en-IN" sz="1800" b="1" dirty="0">
                <a:solidFill>
                  <a:srgbClr val="B00040"/>
                </a:solidFill>
                <a:latin typeface="Consolas" panose="020B0609020204030204" pitchFamily="49" charset="0"/>
              </a:rPr>
              <a:t> j </a:t>
            </a:r>
            <a:r>
              <a:rPr lang="en-IN" sz="1800" b="1" dirty="0">
                <a:solidFill>
                  <a:srgbClr val="666666"/>
                </a:solidFill>
                <a:latin typeface="Consolas" panose="020B0609020204030204" pitchFamily="49" charset="0"/>
              </a:rPr>
              <a:t>= </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 + 1; j &lt; </a:t>
            </a:r>
            <a:r>
              <a:rPr lang="en-IN" sz="1800" b="1" dirty="0" err="1">
                <a:solidFill>
                  <a:srgbClr val="666666"/>
                </a:solidFill>
                <a:latin typeface="Consolas" panose="020B0609020204030204" pitchFamily="49" charset="0"/>
              </a:rPr>
              <a:t>a.</a:t>
            </a:r>
            <a:r>
              <a:rPr lang="en-IN" sz="1800" b="1" dirty="0" err="1">
                <a:solidFill>
                  <a:srgbClr val="7D9029"/>
                </a:solidFill>
                <a:latin typeface="Consolas" panose="020B0609020204030204" pitchFamily="49" charset="0"/>
              </a:rPr>
              <a:t>length</a:t>
            </a:r>
            <a:r>
              <a:rPr lang="en-IN" sz="1800" b="1" dirty="0">
                <a:solidFill>
                  <a:srgbClr val="666666"/>
                </a:solidFill>
                <a:latin typeface="Consolas" panose="020B0609020204030204" pitchFamily="49" charset="0"/>
              </a:rPr>
              <a:t>; j++) {</a:t>
            </a:r>
          </a:p>
          <a:p>
            <a:pPr marL="0" indent="-342900">
              <a:lnSpc>
                <a:spcPct val="100000"/>
              </a:lnSpc>
              <a:spcBef>
                <a:spcPts val="0"/>
              </a:spcBef>
              <a:buFont typeface="+mj-lt"/>
              <a:buAutoNum type="arabicPeriod" startAt="5"/>
            </a:pPr>
            <a:r>
              <a:rPr lang="en-IN" sz="1800" b="1" dirty="0">
                <a:solidFill>
                  <a:srgbClr val="008000"/>
                </a:solidFill>
                <a:latin typeface="Consolas" panose="020B0609020204030204" pitchFamily="49" charset="0"/>
              </a:rPr>
              <a:t>   if </a:t>
            </a:r>
            <a:r>
              <a:rPr lang="en-IN" sz="1800" b="1" dirty="0">
                <a:solidFill>
                  <a:srgbClr val="666666"/>
                </a:solidFill>
                <a:latin typeface="Consolas" panose="020B0609020204030204" pitchFamily="49" charset="0"/>
              </a:rPr>
              <a:t>(min &gt; a[j]) {</a:t>
            </a:r>
          </a:p>
          <a:p>
            <a:pPr marL="0" indent="-342900">
              <a:lnSpc>
                <a:spcPct val="100000"/>
              </a:lnSpc>
              <a:spcBef>
                <a:spcPts val="0"/>
              </a:spcBef>
              <a:buFont typeface="+mj-lt"/>
              <a:buAutoNum type="arabicPeriod" startAt="5"/>
            </a:pPr>
            <a:r>
              <a:rPr lang="en-IN" sz="1800" dirty="0">
                <a:latin typeface="Consolas" panose="020B0609020204030204" pitchFamily="49" charset="0"/>
              </a:rPr>
              <a:t>     min </a:t>
            </a:r>
            <a:r>
              <a:rPr lang="en-IN" sz="1800" dirty="0">
                <a:solidFill>
                  <a:srgbClr val="666666"/>
                </a:solidFill>
                <a:latin typeface="Consolas" panose="020B0609020204030204" pitchFamily="49" charset="0"/>
              </a:rPr>
              <a:t>= a[j];</a:t>
            </a:r>
          </a:p>
          <a:p>
            <a:pPr marL="0" indent="-342900">
              <a:lnSpc>
                <a:spcPct val="100000"/>
              </a:lnSpc>
              <a:spcBef>
                <a:spcPts val="0"/>
              </a:spcBef>
              <a:buFont typeface="+mj-lt"/>
              <a:buAutoNum type="arabicPeriod" startAt="5"/>
            </a:pPr>
            <a:r>
              <a:rPr lang="en-IN" sz="1800" dirty="0">
                <a:latin typeface="Consolas" panose="020B0609020204030204" pitchFamily="49" charset="0"/>
              </a:rPr>
              <a:t>     </a:t>
            </a:r>
            <a:r>
              <a:rPr lang="en-IN" sz="1800" dirty="0" err="1">
                <a:latin typeface="Consolas" panose="020B0609020204030204" pitchFamily="49" charset="0"/>
              </a:rPr>
              <a:t>minIndex</a:t>
            </a:r>
            <a:r>
              <a:rPr lang="en-IN" sz="1800" dirty="0">
                <a:latin typeface="Consolas" panose="020B0609020204030204" pitchFamily="49" charset="0"/>
              </a:rPr>
              <a:t> </a:t>
            </a:r>
            <a:r>
              <a:rPr lang="en-IN" sz="1800" dirty="0">
                <a:solidFill>
                  <a:srgbClr val="666666"/>
                </a:solidFill>
                <a:latin typeface="Consolas" panose="020B0609020204030204" pitchFamily="49" charset="0"/>
              </a:rPr>
              <a:t>= j;</a:t>
            </a:r>
          </a:p>
          <a:p>
            <a:pPr marL="0" indent="-342900">
              <a:lnSpc>
                <a:spcPct val="100000"/>
              </a:lnSpc>
              <a:spcBef>
                <a:spcPts val="0"/>
              </a:spcBef>
              <a:buFont typeface="+mj-lt"/>
              <a:buAutoNum type="arabicPeriod" startAt="5"/>
            </a:pPr>
            <a:r>
              <a:rPr lang="en-IN" sz="1800" dirty="0">
                <a:solidFill>
                  <a:srgbClr val="666666"/>
                </a:solidFill>
                <a:latin typeface="Consolas" panose="020B0609020204030204" pitchFamily="49" charset="0"/>
              </a:rPr>
              <a:t>   }</a:t>
            </a:r>
          </a:p>
          <a:p>
            <a:pPr marL="0" indent="-342900">
              <a:lnSpc>
                <a:spcPct val="100000"/>
              </a:lnSpc>
              <a:spcBef>
                <a:spcPts val="0"/>
              </a:spcBef>
              <a:buFont typeface="+mj-lt"/>
              <a:buAutoNum type="arabicPeriod" startAt="5"/>
            </a:pPr>
            <a:r>
              <a:rPr lang="en-IN" sz="1800" dirty="0">
                <a:solidFill>
                  <a:srgbClr val="666666"/>
                </a:solidFill>
                <a:latin typeface="Consolas" panose="020B0609020204030204" pitchFamily="49" charset="0"/>
              </a:rPr>
              <a:t>  }</a:t>
            </a:r>
            <a:r>
              <a:rPr lang="en-IN" sz="1800" i="1" dirty="0">
                <a:solidFill>
                  <a:srgbClr val="408080"/>
                </a:solidFill>
                <a:latin typeface="Consolas" panose="020B0609020204030204" pitchFamily="49" charset="0"/>
              </a:rPr>
              <a:t>//inner for loop j  </a:t>
            </a:r>
          </a:p>
          <a:p>
            <a:pPr marL="0" indent="-342900">
              <a:lnSpc>
                <a:spcPct val="100000"/>
              </a:lnSpc>
              <a:spcBef>
                <a:spcPts val="0"/>
              </a:spcBef>
              <a:buFont typeface="+mj-lt"/>
              <a:buAutoNum type="arabicPeriod" startAt="5"/>
            </a:pPr>
            <a:r>
              <a:rPr lang="en-IN" sz="1800" i="1" dirty="0">
                <a:solidFill>
                  <a:srgbClr val="408080"/>
                </a:solidFill>
                <a:latin typeface="Consolas" panose="020B0609020204030204" pitchFamily="49" charset="0"/>
              </a:rPr>
              <a:t>// Swap a[</a:t>
            </a:r>
            <a:r>
              <a:rPr lang="en-IN" sz="1800" i="1" dirty="0" err="1">
                <a:solidFill>
                  <a:srgbClr val="408080"/>
                </a:solidFill>
                <a:latin typeface="Consolas" panose="020B0609020204030204" pitchFamily="49" charset="0"/>
              </a:rPr>
              <a:t>i</a:t>
            </a:r>
            <a:r>
              <a:rPr lang="en-IN" sz="1800" i="1" dirty="0">
                <a:solidFill>
                  <a:srgbClr val="408080"/>
                </a:solidFill>
                <a:latin typeface="Consolas" panose="020B0609020204030204" pitchFamily="49" charset="0"/>
              </a:rPr>
              <a:t>] with a[</a:t>
            </a:r>
            <a:r>
              <a:rPr lang="en-IN" sz="1800" i="1" dirty="0" err="1">
                <a:solidFill>
                  <a:srgbClr val="408080"/>
                </a:solidFill>
                <a:latin typeface="Consolas" panose="020B0609020204030204" pitchFamily="49" charset="0"/>
              </a:rPr>
              <a:t>minIndex</a:t>
            </a:r>
            <a:r>
              <a:rPr lang="en-IN" sz="1800" i="1" dirty="0">
                <a:solidFill>
                  <a:srgbClr val="408080"/>
                </a:solidFill>
                <a:latin typeface="Consolas" panose="020B0609020204030204" pitchFamily="49" charset="0"/>
              </a:rPr>
              <a:t>] </a:t>
            </a:r>
          </a:p>
          <a:p>
            <a:pPr marL="0" indent="-342900">
              <a:lnSpc>
                <a:spcPct val="100000"/>
              </a:lnSpc>
              <a:spcBef>
                <a:spcPts val="0"/>
              </a:spcBef>
              <a:buFont typeface="+mj-lt"/>
              <a:buAutoNum type="arabicPeriod" startAt="5"/>
            </a:pPr>
            <a:r>
              <a:rPr lang="en-IN" sz="1800" b="1" dirty="0">
                <a:solidFill>
                  <a:srgbClr val="008000"/>
                </a:solidFill>
                <a:latin typeface="Consolas" panose="020B0609020204030204" pitchFamily="49" charset="0"/>
              </a:rPr>
              <a:t>  if </a:t>
            </a:r>
            <a:r>
              <a:rPr lang="en-IN" sz="1800" b="1" dirty="0">
                <a:solidFill>
                  <a:srgbClr val="666666"/>
                </a:solidFill>
                <a:latin typeface="Consolas" panose="020B0609020204030204" pitchFamily="49" charset="0"/>
              </a:rPr>
              <a:t>(</a:t>
            </a:r>
            <a:r>
              <a:rPr lang="en-IN" sz="1800" b="1" dirty="0" err="1">
                <a:solidFill>
                  <a:srgbClr val="666666"/>
                </a:solidFill>
                <a:latin typeface="Consolas" panose="020B0609020204030204" pitchFamily="49" charset="0"/>
              </a:rPr>
              <a:t>minIndex</a:t>
            </a:r>
            <a:r>
              <a:rPr lang="en-IN" sz="1800" b="1" dirty="0">
                <a:solidFill>
                  <a:srgbClr val="666666"/>
                </a:solidFill>
                <a:latin typeface="Consolas" panose="020B0609020204030204" pitchFamily="49" charset="0"/>
              </a:rPr>
              <a:t> != </a:t>
            </a:r>
            <a:r>
              <a:rPr lang="en-IN" sz="1800" b="1" dirty="0" err="1">
                <a:solidFill>
                  <a:srgbClr val="666666"/>
                </a:solidFill>
                <a:latin typeface="Consolas" panose="020B0609020204030204" pitchFamily="49" charset="0"/>
              </a:rPr>
              <a:t>i</a:t>
            </a:r>
            <a:r>
              <a:rPr lang="en-IN" sz="1800" b="1" dirty="0">
                <a:solidFill>
                  <a:srgbClr val="666666"/>
                </a:solidFill>
                <a:latin typeface="Consolas" panose="020B0609020204030204" pitchFamily="49" charset="0"/>
              </a:rPr>
              <a:t>) {</a:t>
            </a:r>
          </a:p>
          <a:p>
            <a:pPr marL="0" indent="-342900">
              <a:lnSpc>
                <a:spcPct val="100000"/>
              </a:lnSpc>
              <a:spcBef>
                <a:spcPts val="0"/>
              </a:spcBef>
              <a:buFont typeface="+mj-lt"/>
              <a:buAutoNum type="arabicPeriod" startAt="5"/>
            </a:pPr>
            <a:r>
              <a:rPr lang="en-IN" sz="1800" dirty="0">
                <a:latin typeface="Consolas" panose="020B0609020204030204" pitchFamily="49" charset="0"/>
              </a:rPr>
              <a:t>	a</a:t>
            </a:r>
            <a:r>
              <a:rPr lang="en-IN" sz="1800" dirty="0">
                <a:solidFill>
                  <a:srgbClr val="666666"/>
                </a:solidFill>
                <a:latin typeface="Consolas" panose="020B0609020204030204" pitchFamily="49" charset="0"/>
              </a:rPr>
              <a:t>[</a:t>
            </a:r>
            <a:r>
              <a:rPr lang="en-IN" sz="1800" dirty="0" err="1">
                <a:solidFill>
                  <a:srgbClr val="666666"/>
                </a:solidFill>
                <a:latin typeface="Consolas" panose="020B0609020204030204" pitchFamily="49" charset="0"/>
              </a:rPr>
              <a:t>minIndex</a:t>
            </a:r>
            <a:r>
              <a:rPr lang="en-IN" sz="1800" dirty="0">
                <a:solidFill>
                  <a:srgbClr val="666666"/>
                </a:solidFill>
                <a:latin typeface="Consolas" panose="020B0609020204030204" pitchFamily="49" charset="0"/>
              </a:rPr>
              <a:t>] = a[</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a:t>
            </a:r>
          </a:p>
          <a:p>
            <a:pPr marL="0" indent="-342900">
              <a:lnSpc>
                <a:spcPct val="100000"/>
              </a:lnSpc>
              <a:spcBef>
                <a:spcPts val="0"/>
              </a:spcBef>
              <a:buFont typeface="+mj-lt"/>
              <a:buAutoNum type="arabicPeriod" startAt="5"/>
            </a:pPr>
            <a:r>
              <a:rPr lang="en-IN" sz="1800" dirty="0">
                <a:latin typeface="Consolas" panose="020B0609020204030204" pitchFamily="49" charset="0"/>
              </a:rPr>
              <a:t>	a</a:t>
            </a:r>
            <a:r>
              <a:rPr lang="en-IN" sz="1800" dirty="0">
                <a:solidFill>
                  <a:srgbClr val="666666"/>
                </a:solidFill>
                <a:latin typeface="Consolas" panose="020B0609020204030204" pitchFamily="49" charset="0"/>
              </a:rPr>
              <a:t>[</a:t>
            </a:r>
            <a:r>
              <a:rPr lang="en-IN" sz="1800" dirty="0" err="1">
                <a:solidFill>
                  <a:srgbClr val="666666"/>
                </a:solidFill>
                <a:latin typeface="Consolas" panose="020B0609020204030204" pitchFamily="49" charset="0"/>
              </a:rPr>
              <a:t>i</a:t>
            </a:r>
            <a:r>
              <a:rPr lang="en-IN" sz="1800" dirty="0">
                <a:solidFill>
                  <a:srgbClr val="666666"/>
                </a:solidFill>
                <a:latin typeface="Consolas" panose="020B0609020204030204" pitchFamily="49" charset="0"/>
              </a:rPr>
              <a:t>] = min;</a:t>
            </a:r>
          </a:p>
          <a:p>
            <a:pPr marL="0" indent="-342900">
              <a:lnSpc>
                <a:spcPct val="100000"/>
              </a:lnSpc>
              <a:spcBef>
                <a:spcPts val="0"/>
              </a:spcBef>
              <a:buFont typeface="+mj-lt"/>
              <a:buAutoNum type="arabicPeriod" startAt="5"/>
            </a:pPr>
            <a:r>
              <a:rPr lang="en-IN" sz="1800" dirty="0">
                <a:solidFill>
                  <a:srgbClr val="666666"/>
                </a:solidFill>
                <a:latin typeface="Consolas" panose="020B0609020204030204" pitchFamily="49" charset="0"/>
              </a:rPr>
              <a:t>	}</a:t>
            </a:r>
          </a:p>
          <a:p>
            <a:pPr marL="0" indent="-342900">
              <a:lnSpc>
                <a:spcPct val="100000"/>
              </a:lnSpc>
              <a:spcBef>
                <a:spcPts val="0"/>
              </a:spcBef>
              <a:buFont typeface="+mj-lt"/>
              <a:buAutoNum type="arabicPeriod" startAt="5"/>
            </a:pPr>
            <a:r>
              <a:rPr lang="en-IN" sz="1800" dirty="0">
                <a:solidFill>
                  <a:srgbClr val="666666"/>
                </a:solidFill>
                <a:latin typeface="Consolas" panose="020B0609020204030204" pitchFamily="49" charset="0"/>
              </a:rPr>
              <a:t> }</a:t>
            </a:r>
            <a:r>
              <a:rPr lang="en-IN" sz="1800" i="1" dirty="0">
                <a:solidFill>
                  <a:srgbClr val="408080"/>
                </a:solidFill>
                <a:latin typeface="Consolas" panose="020B0609020204030204" pitchFamily="49" charset="0"/>
              </a:rPr>
              <a:t>//outer for </a:t>
            </a:r>
            <a:r>
              <a:rPr lang="en-IN" sz="1800" i="1" dirty="0" err="1">
                <a:solidFill>
                  <a:srgbClr val="408080"/>
                </a:solidFill>
                <a:latin typeface="Consolas" panose="020B0609020204030204" pitchFamily="49" charset="0"/>
              </a:rPr>
              <a:t>i</a:t>
            </a:r>
            <a:endParaRPr lang="en-IN" sz="1800" i="1" dirty="0">
              <a:solidFill>
                <a:srgbClr val="408080"/>
              </a:solidFill>
              <a:latin typeface="Consolas" panose="020B0609020204030204" pitchFamily="49" charset="0"/>
            </a:endParaRPr>
          </a:p>
          <a:p>
            <a:pPr marL="0" indent="-342900">
              <a:lnSpc>
                <a:spcPct val="100000"/>
              </a:lnSpc>
              <a:spcBef>
                <a:spcPts val="0"/>
              </a:spcBef>
              <a:buFont typeface="+mj-lt"/>
              <a:buAutoNum type="arabicPeriod" startAt="5"/>
            </a:pPr>
            <a:r>
              <a:rPr lang="en-IN" sz="1800" b="1" dirty="0">
                <a:solidFill>
                  <a:srgbClr val="008000"/>
                </a:solidFill>
                <a:latin typeface="Consolas" panose="020B0609020204030204" pitchFamily="49" charset="0"/>
              </a:rPr>
              <a:t> for</a:t>
            </a:r>
            <a:r>
              <a:rPr lang="en-IN" sz="1800" b="1" dirty="0">
                <a:solidFill>
                  <a:srgbClr val="666666"/>
                </a:solidFill>
                <a:latin typeface="Consolas" panose="020B0609020204030204" pitchFamily="49" charset="0"/>
              </a:rPr>
              <a:t>(</a:t>
            </a:r>
            <a:r>
              <a:rPr lang="en-IN" sz="1800" b="1" dirty="0" err="1">
                <a:solidFill>
                  <a:srgbClr val="B00040"/>
                </a:solidFill>
                <a:latin typeface="Consolas" panose="020B0609020204030204" pitchFamily="49" charset="0"/>
              </a:rPr>
              <a:t>int</a:t>
            </a:r>
            <a:r>
              <a:rPr lang="en-IN" sz="1800" b="1" dirty="0">
                <a:solidFill>
                  <a:srgbClr val="B00040"/>
                </a:solidFill>
                <a:latin typeface="Consolas" panose="020B0609020204030204" pitchFamily="49" charset="0"/>
              </a:rPr>
              <a:t> </a:t>
            </a:r>
            <a:r>
              <a:rPr lang="en-IN" sz="1800" b="1" dirty="0">
                <a:solidFill>
                  <a:srgbClr val="A0A000"/>
                </a:solidFill>
                <a:latin typeface="Consolas" panose="020B0609020204030204" pitchFamily="49" charset="0"/>
              </a:rPr>
              <a:t>temp: a</a:t>
            </a:r>
            <a:r>
              <a:rPr lang="en-IN" sz="1800" b="1" dirty="0">
                <a:solidFill>
                  <a:srgbClr val="666666"/>
                </a:solidFill>
                <a:latin typeface="Consolas" panose="020B0609020204030204" pitchFamily="49" charset="0"/>
              </a:rPr>
              <a:t>) { </a:t>
            </a:r>
            <a:r>
              <a:rPr lang="en-IN" sz="1800" b="1" i="1" dirty="0">
                <a:solidFill>
                  <a:srgbClr val="408080"/>
                </a:solidFill>
                <a:latin typeface="Consolas" panose="020B0609020204030204" pitchFamily="49" charset="0"/>
              </a:rPr>
              <a:t>// this is </a:t>
            </a:r>
            <a:r>
              <a:rPr lang="en-IN" sz="1800" b="1" i="1" dirty="0" err="1">
                <a:solidFill>
                  <a:srgbClr val="408080"/>
                </a:solidFill>
                <a:latin typeface="Consolas" panose="020B0609020204030204" pitchFamily="49" charset="0"/>
              </a:rPr>
              <a:t>foreach</a:t>
            </a:r>
            <a:r>
              <a:rPr lang="en-IN" sz="1800" b="1" i="1" dirty="0">
                <a:solidFill>
                  <a:srgbClr val="408080"/>
                </a:solidFill>
                <a:latin typeface="Consolas" panose="020B0609020204030204" pitchFamily="49" charset="0"/>
              </a:rPr>
              <a:t> loop </a:t>
            </a:r>
          </a:p>
          <a:p>
            <a:pPr marL="0" indent="-342900">
              <a:lnSpc>
                <a:spcPct val="100000"/>
              </a:lnSpc>
              <a:spcBef>
                <a:spcPts val="0"/>
              </a:spcBef>
              <a:buFont typeface="+mj-lt"/>
              <a:buAutoNum type="arabicPeriod" startAt="5"/>
            </a:pPr>
            <a:r>
              <a:rPr lang="en-IN" sz="1800" dirty="0">
                <a:latin typeface="Consolas" panose="020B0609020204030204" pitchFamily="49" charset="0"/>
              </a:rPr>
              <a:t>	</a:t>
            </a:r>
            <a:r>
              <a:rPr lang="en-IN" sz="1800" dirty="0" err="1">
                <a:latin typeface="Consolas" panose="020B0609020204030204" pitchFamily="49" charset="0"/>
              </a:rPr>
              <a:t>System</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out</a:t>
            </a:r>
            <a:r>
              <a:rPr lang="en-IN" sz="1800" dirty="0" err="1">
                <a:solidFill>
                  <a:srgbClr val="666666"/>
                </a:solidFill>
                <a:latin typeface="Consolas" panose="020B0609020204030204" pitchFamily="49" charset="0"/>
              </a:rPr>
              <a:t>.</a:t>
            </a:r>
            <a:r>
              <a:rPr lang="en-IN" sz="1800" dirty="0" err="1">
                <a:solidFill>
                  <a:srgbClr val="7D9029"/>
                </a:solidFill>
                <a:latin typeface="Consolas" panose="020B0609020204030204" pitchFamily="49" charset="0"/>
              </a:rPr>
              <a:t>print</a:t>
            </a:r>
            <a:r>
              <a:rPr lang="en-IN" sz="1800" dirty="0">
                <a:solidFill>
                  <a:srgbClr val="666666"/>
                </a:solidFill>
                <a:latin typeface="Consolas" panose="020B0609020204030204" pitchFamily="49" charset="0"/>
              </a:rPr>
              <a:t>(temp + </a:t>
            </a:r>
            <a:r>
              <a:rPr lang="en-IN" sz="1800" dirty="0">
                <a:solidFill>
                  <a:srgbClr val="BA2121"/>
                </a:solidFill>
                <a:latin typeface="Consolas" panose="020B0609020204030204" pitchFamily="49" charset="0"/>
              </a:rPr>
              <a:t>", "</a:t>
            </a:r>
            <a:r>
              <a:rPr lang="en-IN" sz="1800" dirty="0">
                <a:solidFill>
                  <a:srgbClr val="666666"/>
                </a:solidFill>
                <a:latin typeface="Consolas" panose="020B0609020204030204" pitchFamily="49" charset="0"/>
              </a:rPr>
              <a:t>);</a:t>
            </a:r>
          </a:p>
          <a:p>
            <a:pPr marL="0" indent="-342900">
              <a:lnSpc>
                <a:spcPct val="100000"/>
              </a:lnSpc>
              <a:spcBef>
                <a:spcPts val="0"/>
              </a:spcBef>
              <a:buFont typeface="+mj-lt"/>
              <a:buAutoNum type="arabicPeriod" startAt="5"/>
            </a:pPr>
            <a:r>
              <a:rPr lang="en-IN" sz="1800" dirty="0">
                <a:solidFill>
                  <a:srgbClr val="666666"/>
                </a:solidFill>
                <a:latin typeface="Consolas" panose="020B0609020204030204" pitchFamily="49" charset="0"/>
              </a:rPr>
              <a:t>   }</a:t>
            </a:r>
          </a:p>
          <a:p>
            <a:pPr marL="0" indent="-342900">
              <a:lnSpc>
                <a:spcPct val="100000"/>
              </a:lnSpc>
              <a:spcBef>
                <a:spcPts val="0"/>
              </a:spcBef>
              <a:buFont typeface="+mj-lt"/>
              <a:buAutoNum type="arabicPeriod" startAt="5"/>
            </a:pPr>
            <a:r>
              <a:rPr lang="en-IN" sz="1800" dirty="0">
                <a:latin typeface="Consolas" panose="020B0609020204030204" pitchFamily="49" charset="0"/>
              </a:rPr>
              <a:t>  </a:t>
            </a:r>
            <a:r>
              <a:rPr lang="en-IN" sz="1800" dirty="0">
                <a:solidFill>
                  <a:srgbClr val="666666"/>
                </a:solidFill>
                <a:latin typeface="Consolas" panose="020B0609020204030204" pitchFamily="49" charset="0"/>
              </a:rPr>
              <a:t>}</a:t>
            </a:r>
            <a:r>
              <a:rPr lang="en-IN" sz="1800" i="1" dirty="0">
                <a:solidFill>
                  <a:srgbClr val="408080"/>
                </a:solidFill>
                <a:latin typeface="Consolas" panose="020B0609020204030204" pitchFamily="49" charset="0"/>
              </a:rPr>
              <a:t>//main()</a:t>
            </a:r>
          </a:p>
          <a:p>
            <a:pPr marL="0" indent="-342900">
              <a:lnSpc>
                <a:spcPct val="100000"/>
              </a:lnSpc>
              <a:spcBef>
                <a:spcPts val="0"/>
              </a:spcBef>
              <a:buFont typeface="+mj-lt"/>
              <a:buAutoNum type="arabicPeriod" startAt="5"/>
            </a:pPr>
            <a:r>
              <a:rPr lang="en-IN" sz="1800" dirty="0">
                <a:solidFill>
                  <a:srgbClr val="666666"/>
                </a:solidFill>
                <a:latin typeface="Consolas" panose="020B0609020204030204" pitchFamily="49" charset="0"/>
              </a:rPr>
              <a:t>}</a:t>
            </a:r>
            <a:r>
              <a:rPr lang="en-IN" sz="1800" i="1" dirty="0">
                <a:solidFill>
                  <a:srgbClr val="408080"/>
                </a:solidFill>
                <a:latin typeface="Consolas" panose="020B0609020204030204" pitchFamily="49" charset="0"/>
              </a:rPr>
              <a:t>//class</a:t>
            </a:r>
          </a:p>
          <a:p>
            <a:pPr marL="0" indent="-342900">
              <a:lnSpc>
                <a:spcPct val="100000"/>
              </a:lnSpc>
              <a:spcBef>
                <a:spcPts val="0"/>
              </a:spcBef>
              <a:buFont typeface="+mj-lt"/>
              <a:buAutoNum type="arabicPeriod" startAt="5"/>
            </a:pPr>
            <a:endParaRPr lang="en-IN" sz="1800" dirty="0">
              <a:latin typeface="Consolas" panose="020B0609020204030204" pitchFamily="49" charset="0"/>
            </a:endParaRPr>
          </a:p>
        </p:txBody>
      </p:sp>
      <p:sp>
        <p:nvSpPr>
          <p:cNvPr id="5" name="Rectangle 4"/>
          <p:cNvSpPr/>
          <p:nvPr/>
        </p:nvSpPr>
        <p:spPr>
          <a:xfrm>
            <a:off x="157163" y="4358568"/>
            <a:ext cx="3128962" cy="338554"/>
          </a:xfrm>
          <a:prstGeom prst="rect">
            <a:avLst/>
          </a:prstGeom>
          <a:solidFill>
            <a:schemeClr val="tx1"/>
          </a:solidFill>
        </p:spPr>
        <p:txBody>
          <a:bodyPr wrap="square">
            <a:spAutoFit/>
          </a:bodyPr>
          <a:lstStyle/>
          <a:p>
            <a:r>
              <a:rPr lang="en-IN" sz="1600" dirty="0">
                <a:solidFill>
                  <a:schemeClr val="bg1"/>
                </a:solidFill>
                <a:latin typeface="Consolas" panose="020B0609020204030204" pitchFamily="49" charset="0"/>
              </a:rPr>
              <a:t>1, 2, 3, 4, 5, 6, 7, 8, 9,</a:t>
            </a:r>
          </a:p>
        </p:txBody>
      </p:sp>
      <p:sp>
        <p:nvSpPr>
          <p:cNvPr id="6" name="Rectangle: Top Corners Rounded 7">
            <a:extLst>
              <a:ext uri="{FF2B5EF4-FFF2-40B4-BE49-F238E27FC236}">
                <a16:creationId xmlns:a16="http://schemas.microsoft.com/office/drawing/2014/main" id="{44F07624-C23C-4B43-A144-CB0878CB992A}"/>
              </a:ext>
            </a:extLst>
          </p:cNvPr>
          <p:cNvSpPr/>
          <p:nvPr/>
        </p:nvSpPr>
        <p:spPr>
          <a:xfrm>
            <a:off x="157163" y="4029384"/>
            <a:ext cx="18329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2000" dirty="0"/>
              <a:t>Output:</a:t>
            </a:r>
          </a:p>
        </p:txBody>
      </p:sp>
    </p:spTree>
    <p:extLst>
      <p:ext uri="{BB962C8B-B14F-4D97-AF65-F5344CB8AC3E}">
        <p14:creationId xmlns:p14="http://schemas.microsoft.com/office/powerpoint/2010/main" val="38503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9" end="1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endParaRPr lang="en-IN" dirty="0"/>
          </a:p>
        </p:txBody>
      </p:sp>
      <p:sp>
        <p:nvSpPr>
          <p:cNvPr id="5" name="Text Placeholder 4"/>
          <p:cNvSpPr>
            <a:spLocks noGrp="1"/>
          </p:cNvSpPr>
          <p:nvPr>
            <p:ph type="body" idx="1"/>
          </p:nvPr>
        </p:nvSpPr>
        <p:spPr/>
        <p:txBody>
          <a:bodyPr/>
          <a:lstStyle/>
          <a:p>
            <a:r>
              <a:rPr lang="en-IN" dirty="0"/>
              <a:t>Large Data Handling</a:t>
            </a:r>
          </a:p>
        </p:txBody>
      </p:sp>
    </p:spTree>
    <p:extLst>
      <p:ext uri="{BB962C8B-B14F-4D97-AF65-F5344CB8AC3E}">
        <p14:creationId xmlns:p14="http://schemas.microsoft.com/office/powerpoint/2010/main" val="171794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Scope, Lifetime and </a:t>
            </a:r>
            <a:br>
              <a:rPr lang="en-US" dirty="0"/>
            </a:br>
            <a:r>
              <a:rPr lang="en-US" dirty="0"/>
              <a:t>Visibility of a Variable</a:t>
            </a:r>
            <a:endParaRPr lang="en-IN" dirty="0"/>
          </a:p>
        </p:txBody>
      </p:sp>
      <p:sp>
        <p:nvSpPr>
          <p:cNvPr id="5" name="Text Placeholder 4"/>
          <p:cNvSpPr>
            <a:spLocks noGrp="1"/>
          </p:cNvSpPr>
          <p:nvPr>
            <p:ph type="body" idx="1"/>
          </p:nvPr>
        </p:nvSpPr>
        <p:spPr/>
        <p:txBody>
          <a:bodyPr/>
          <a:lstStyle/>
          <a:p>
            <a:endParaRPr lang="en-IN" dirty="0"/>
          </a:p>
        </p:txBody>
      </p:sp>
      <p:pic>
        <p:nvPicPr>
          <p:cNvPr id="1026" name="Picture 2" descr="Office - SSE"/>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9357" y="2718568"/>
            <a:ext cx="949116" cy="206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225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 Variable</a:t>
            </a:r>
            <a:endParaRPr lang="en-IN" dirty="0"/>
          </a:p>
        </p:txBody>
      </p:sp>
      <p:sp>
        <p:nvSpPr>
          <p:cNvPr id="3" name="Content Placeholder 2"/>
          <p:cNvSpPr>
            <a:spLocks noGrp="1"/>
          </p:cNvSpPr>
          <p:nvPr>
            <p:ph idx="1"/>
          </p:nvPr>
        </p:nvSpPr>
        <p:spPr/>
        <p:txBody>
          <a:bodyPr/>
          <a:lstStyle/>
          <a:p>
            <a:r>
              <a:rPr lang="en-US" dirty="0"/>
              <a:t>Whenever we declare a variable, we also determine its </a:t>
            </a:r>
            <a:r>
              <a:rPr lang="en-US" dirty="0">
                <a:solidFill>
                  <a:srgbClr val="002060"/>
                </a:solidFill>
              </a:rPr>
              <a:t>scope</a:t>
            </a:r>
            <a:r>
              <a:rPr lang="en-US" dirty="0"/>
              <a:t>, </a:t>
            </a:r>
            <a:r>
              <a:rPr lang="en-US" dirty="0">
                <a:solidFill>
                  <a:srgbClr val="002060"/>
                </a:solidFill>
              </a:rPr>
              <a:t>lifetime</a:t>
            </a:r>
            <a:r>
              <a:rPr lang="en-US" dirty="0"/>
              <a:t> and </a:t>
            </a:r>
            <a:r>
              <a:rPr lang="en-US" dirty="0">
                <a:solidFill>
                  <a:srgbClr val="002060"/>
                </a:solidFill>
              </a:rPr>
              <a:t>visibility</a:t>
            </a:r>
            <a:r>
              <a:rPr lang="en-US" dirty="0"/>
              <a:t>.</a:t>
            </a:r>
            <a:endParaRPr lang="en-IN" dirty="0"/>
          </a:p>
        </p:txBody>
      </p:sp>
      <p:graphicFrame>
        <p:nvGraphicFramePr>
          <p:cNvPr id="4" name="Table 3"/>
          <p:cNvGraphicFramePr>
            <a:graphicFrameLocks noGrp="1"/>
          </p:cNvGraphicFramePr>
          <p:nvPr/>
        </p:nvGraphicFramePr>
        <p:xfrm>
          <a:off x="391316" y="1519766"/>
          <a:ext cx="11441114" cy="1188720"/>
        </p:xfrm>
        <a:graphic>
          <a:graphicData uri="http://schemas.openxmlformats.org/drawingml/2006/table">
            <a:tbl>
              <a:tblPr firstRow="1" bandRow="1">
                <a:tableStyleId>{616DA210-FB5B-4158-B5E0-FEB733F419BA}</a:tableStyleId>
              </a:tblPr>
              <a:tblGrid>
                <a:gridCol w="1882777">
                  <a:extLst>
                    <a:ext uri="{9D8B030D-6E8A-4147-A177-3AD203B41FA5}">
                      <a16:colId xmlns:a16="http://schemas.microsoft.com/office/drawing/2014/main" val="20000"/>
                    </a:ext>
                  </a:extLst>
                </a:gridCol>
                <a:gridCol w="9558337">
                  <a:extLst>
                    <a:ext uri="{9D8B030D-6E8A-4147-A177-3AD203B41FA5}">
                      <a16:colId xmlns:a16="http://schemas.microsoft.com/office/drawing/2014/main" val="20001"/>
                    </a:ext>
                  </a:extLst>
                </a:gridCol>
              </a:tblGrid>
              <a:tr h="370840">
                <a:tc>
                  <a:txBody>
                    <a:bodyPr/>
                    <a:lstStyle/>
                    <a:p>
                      <a:r>
                        <a:rPr lang="en-US" dirty="0"/>
                        <a:t>Scope</a:t>
                      </a:r>
                      <a:endParaRPr lang="en-IN" dirty="0"/>
                    </a:p>
                  </a:txBody>
                  <a:tcPr/>
                </a:tc>
                <a:tc>
                  <a:txBody>
                    <a:bodyPr/>
                    <a:lstStyle/>
                    <a:p>
                      <a:r>
                        <a:rPr lang="en-US" sz="1800" b="0" i="0" kern="1200" dirty="0">
                          <a:solidFill>
                            <a:schemeClr val="tx1"/>
                          </a:solidFill>
                          <a:effectLst/>
                          <a:latin typeface="+mn-lt"/>
                          <a:ea typeface="+mn-ea"/>
                          <a:cs typeface="+mn-cs"/>
                        </a:rPr>
                        <a:t>Scope is defined as the area in which the declared variable is ‘</a:t>
                      </a:r>
                      <a:r>
                        <a:rPr lang="en-US" sz="1800" b="0" i="0" kern="1200" dirty="0">
                          <a:solidFill>
                            <a:srgbClr val="002060"/>
                          </a:solidFill>
                          <a:effectLst/>
                          <a:latin typeface="+mn-lt"/>
                          <a:ea typeface="+mn-ea"/>
                          <a:cs typeface="+mn-cs"/>
                        </a:rPr>
                        <a:t>accessible</a:t>
                      </a:r>
                      <a:r>
                        <a:rPr lang="en-US" sz="1800" b="0" i="0" kern="1200" dirty="0">
                          <a:solidFill>
                            <a:schemeClr val="tx1"/>
                          </a:solidFill>
                          <a:effectLst/>
                          <a:latin typeface="+mn-lt"/>
                          <a:ea typeface="+mn-ea"/>
                          <a:cs typeface="+mn-cs"/>
                        </a:rPr>
                        <a:t>’. </a:t>
                      </a:r>
                    </a:p>
                    <a:p>
                      <a:r>
                        <a:rPr lang="en-US" sz="1800" b="1" i="0" kern="1200" dirty="0">
                          <a:solidFill>
                            <a:schemeClr val="tx1"/>
                          </a:solidFill>
                          <a:effectLst/>
                          <a:latin typeface="+mn-lt"/>
                          <a:ea typeface="+mn-ea"/>
                          <a:cs typeface="+mn-cs"/>
                        </a:rPr>
                        <a:t>There are five scopes</a:t>
                      </a:r>
                      <a:r>
                        <a:rPr lang="en-US" sz="1800" b="0" i="0" kern="1200" dirty="0">
                          <a:solidFill>
                            <a:schemeClr val="tx1"/>
                          </a:solidFill>
                          <a:effectLst/>
                          <a:latin typeface="+mn-lt"/>
                          <a:ea typeface="+mn-ea"/>
                          <a:cs typeface="+mn-cs"/>
                        </a:rPr>
                        <a:t>: program, file, function, block, and class.</a:t>
                      </a:r>
                    </a:p>
                    <a:p>
                      <a:r>
                        <a:rPr lang="en-US" sz="1800" b="1" i="1" kern="1200" dirty="0">
                          <a:solidFill>
                            <a:schemeClr val="tx1"/>
                          </a:solidFill>
                          <a:effectLst/>
                          <a:latin typeface="+mn-lt"/>
                          <a:ea typeface="+mn-ea"/>
                          <a:cs typeface="+mn-cs"/>
                        </a:rPr>
                        <a:t>Scope</a:t>
                      </a:r>
                      <a:r>
                        <a:rPr lang="en-US" sz="1800" b="0" i="0" kern="1200" dirty="0">
                          <a:solidFill>
                            <a:schemeClr val="tx1"/>
                          </a:solidFill>
                          <a:effectLst/>
                          <a:latin typeface="+mn-lt"/>
                          <a:ea typeface="+mn-ea"/>
                          <a:cs typeface="+mn-cs"/>
                        </a:rPr>
                        <a:t> is the </a:t>
                      </a:r>
                      <a:r>
                        <a:rPr lang="en-US" sz="1800" b="0" i="0" kern="1200" dirty="0">
                          <a:solidFill>
                            <a:srgbClr val="002060"/>
                          </a:solidFill>
                          <a:effectLst/>
                          <a:latin typeface="+mn-lt"/>
                          <a:ea typeface="+mn-ea"/>
                          <a:cs typeface="+mn-cs"/>
                        </a:rPr>
                        <a:t>region</a:t>
                      </a:r>
                      <a:r>
                        <a:rPr lang="en-US" sz="1800" b="0" i="0" kern="1200" dirty="0">
                          <a:solidFill>
                            <a:schemeClr val="tx1"/>
                          </a:solidFill>
                          <a:effectLst/>
                          <a:latin typeface="+mn-lt"/>
                          <a:ea typeface="+mn-ea"/>
                          <a:cs typeface="+mn-cs"/>
                        </a:rPr>
                        <a:t> or </a:t>
                      </a:r>
                      <a:r>
                        <a:rPr lang="en-US" sz="1800" b="0" i="0" kern="1200" dirty="0">
                          <a:solidFill>
                            <a:srgbClr val="002060"/>
                          </a:solidFill>
                          <a:effectLst/>
                          <a:latin typeface="+mn-lt"/>
                          <a:ea typeface="+mn-ea"/>
                          <a:cs typeface="+mn-cs"/>
                        </a:rPr>
                        <a:t>section</a:t>
                      </a:r>
                      <a:r>
                        <a:rPr lang="en-US" sz="1800" b="0" i="0" kern="1200" dirty="0">
                          <a:solidFill>
                            <a:schemeClr val="tx1"/>
                          </a:solidFill>
                          <a:effectLst/>
                          <a:latin typeface="+mn-lt"/>
                          <a:ea typeface="+mn-ea"/>
                          <a:cs typeface="+mn-cs"/>
                        </a:rPr>
                        <a:t> of code where a variable can be </a:t>
                      </a:r>
                      <a:r>
                        <a:rPr lang="en-US" sz="1800" b="0" i="0" kern="1200" dirty="0">
                          <a:solidFill>
                            <a:srgbClr val="002060"/>
                          </a:solidFill>
                          <a:effectLst/>
                          <a:latin typeface="+mn-lt"/>
                          <a:ea typeface="+mn-ea"/>
                          <a:cs typeface="+mn-cs"/>
                        </a:rPr>
                        <a:t>accessed</a:t>
                      </a:r>
                      <a:r>
                        <a:rPr lang="en-US" sz="1800" b="0" i="0" kern="1200" dirty="0">
                          <a:solidFill>
                            <a:schemeClr val="tx1"/>
                          </a:solidFill>
                          <a:effectLst/>
                          <a:latin typeface="+mn-lt"/>
                          <a:ea typeface="+mn-ea"/>
                          <a:cs typeface="+mn-cs"/>
                        </a:rPr>
                        <a:t>.</a:t>
                      </a:r>
                    </a:p>
                    <a:p>
                      <a:r>
                        <a:rPr lang="en-US" sz="1800" b="0" i="0" kern="1200" dirty="0">
                          <a:solidFill>
                            <a:schemeClr val="tx1"/>
                          </a:solidFill>
                          <a:effectLst/>
                          <a:latin typeface="+mn-lt"/>
                          <a:ea typeface="+mn-ea"/>
                          <a:cs typeface="+mn-cs"/>
                        </a:rPr>
                        <a:t>Scoping has to do with </a:t>
                      </a:r>
                      <a:r>
                        <a:rPr lang="en-US" sz="1800" b="1" i="0" kern="1200" dirty="0">
                          <a:solidFill>
                            <a:srgbClr val="002060"/>
                          </a:solidFill>
                          <a:effectLst/>
                          <a:latin typeface="+mn-lt"/>
                          <a:ea typeface="+mn-ea"/>
                          <a:cs typeface="+mn-cs"/>
                        </a:rPr>
                        <a:t>when</a:t>
                      </a:r>
                      <a:r>
                        <a:rPr lang="en-US" sz="1800" b="0" i="0" kern="1200" dirty="0">
                          <a:solidFill>
                            <a:schemeClr val="tx1"/>
                          </a:solidFill>
                          <a:effectLst/>
                          <a:latin typeface="+mn-lt"/>
                          <a:ea typeface="+mn-ea"/>
                          <a:cs typeface="+mn-cs"/>
                        </a:rPr>
                        <a:t> a variable is accessible and used.</a:t>
                      </a:r>
                      <a:endParaRPr lang="en-IN"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391316" y="3897311"/>
          <a:ext cx="11441114" cy="640080"/>
        </p:xfrm>
        <a:graphic>
          <a:graphicData uri="http://schemas.openxmlformats.org/drawingml/2006/table">
            <a:tbl>
              <a:tblPr firstRow="1" bandRow="1">
                <a:tableStyleId>{616DA210-FB5B-4158-B5E0-FEB733F419BA}</a:tableStyleId>
              </a:tblPr>
              <a:tblGrid>
                <a:gridCol w="1882777">
                  <a:extLst>
                    <a:ext uri="{9D8B030D-6E8A-4147-A177-3AD203B41FA5}">
                      <a16:colId xmlns:a16="http://schemas.microsoft.com/office/drawing/2014/main" val="20000"/>
                    </a:ext>
                  </a:extLst>
                </a:gridCol>
                <a:gridCol w="9558337">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Visibility</a:t>
                      </a:r>
                    </a:p>
                  </a:txBody>
                  <a:tcPr/>
                </a:tc>
                <a:tc>
                  <a:txBody>
                    <a:bodyPr/>
                    <a:lstStyle/>
                    <a:p>
                      <a:r>
                        <a:rPr lang="en-US" sz="1800" b="0" i="0" kern="1200" dirty="0">
                          <a:solidFill>
                            <a:schemeClr val="tx1"/>
                          </a:solidFill>
                          <a:effectLst/>
                          <a:latin typeface="+mn-lt"/>
                          <a:ea typeface="+mn-ea"/>
                          <a:cs typeface="+mn-cs"/>
                        </a:rPr>
                        <a:t>Visibility is the “</a:t>
                      </a:r>
                      <a:r>
                        <a:rPr lang="en-US" sz="1800" b="0" i="0" kern="1200" dirty="0">
                          <a:solidFill>
                            <a:srgbClr val="002060"/>
                          </a:solidFill>
                          <a:effectLst/>
                          <a:latin typeface="+mn-lt"/>
                          <a:ea typeface="+mn-ea"/>
                          <a:cs typeface="+mn-cs"/>
                        </a:rPr>
                        <a:t>accessibility</a:t>
                      </a:r>
                      <a:r>
                        <a:rPr lang="en-US" sz="1800" b="0" i="0" kern="1200" dirty="0">
                          <a:solidFill>
                            <a:schemeClr val="tx1"/>
                          </a:solidFill>
                          <a:effectLst/>
                          <a:latin typeface="+mn-lt"/>
                          <a:ea typeface="+mn-ea"/>
                          <a:cs typeface="+mn-cs"/>
                        </a:rPr>
                        <a:t>” of the variable declared. It is the result of </a:t>
                      </a:r>
                      <a:r>
                        <a:rPr lang="en-US" sz="1800" b="0" i="0" kern="1200" dirty="0">
                          <a:solidFill>
                            <a:srgbClr val="002060"/>
                          </a:solidFill>
                          <a:effectLst/>
                          <a:latin typeface="+mn-lt"/>
                          <a:ea typeface="+mn-ea"/>
                          <a:cs typeface="+mn-cs"/>
                        </a:rPr>
                        <a:t>hiding</a:t>
                      </a:r>
                      <a:r>
                        <a:rPr lang="en-US" sz="1800" b="0" i="0" kern="1200" dirty="0">
                          <a:solidFill>
                            <a:schemeClr val="tx1"/>
                          </a:solidFill>
                          <a:effectLst/>
                          <a:latin typeface="+mn-lt"/>
                          <a:ea typeface="+mn-ea"/>
                          <a:cs typeface="+mn-cs"/>
                        </a:rPr>
                        <a:t> a variable in outer scopes. </a:t>
                      </a:r>
                      <a:endParaRPr lang="en-IN"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7364421"/>
              </p:ext>
            </p:extLst>
          </p:nvPr>
        </p:nvGraphicFramePr>
        <p:xfrm>
          <a:off x="391316" y="2708538"/>
          <a:ext cx="11441114" cy="1188720"/>
        </p:xfrm>
        <a:graphic>
          <a:graphicData uri="http://schemas.openxmlformats.org/drawingml/2006/table">
            <a:tbl>
              <a:tblPr firstRow="1" bandRow="1">
                <a:tableStyleId>{616DA210-FB5B-4158-B5E0-FEB733F419BA}</a:tableStyleId>
              </a:tblPr>
              <a:tblGrid>
                <a:gridCol w="1882777">
                  <a:extLst>
                    <a:ext uri="{9D8B030D-6E8A-4147-A177-3AD203B41FA5}">
                      <a16:colId xmlns:a16="http://schemas.microsoft.com/office/drawing/2014/main" val="20000"/>
                    </a:ext>
                  </a:extLst>
                </a:gridCol>
                <a:gridCol w="9558337">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mn-lt"/>
                          <a:ea typeface="+mn-ea"/>
                          <a:cs typeface="+mn-cs"/>
                        </a:rPr>
                        <a:t>Lifetime</a:t>
                      </a:r>
                    </a:p>
                  </a:txBody>
                  <a:tcPr/>
                </a:tc>
                <a:tc>
                  <a:txBody>
                    <a:bodyPr/>
                    <a:lstStyle/>
                    <a:p>
                      <a:r>
                        <a:rPr lang="en-US" sz="1800" b="0" i="0" kern="1200" dirty="0">
                          <a:solidFill>
                            <a:schemeClr val="tx1"/>
                          </a:solidFill>
                          <a:effectLst/>
                          <a:latin typeface="+mn-lt"/>
                          <a:ea typeface="+mn-ea"/>
                          <a:cs typeface="+mn-cs"/>
                        </a:rPr>
                        <a:t>The lifetime of a variable is </a:t>
                      </a:r>
                      <a:r>
                        <a:rPr lang="en-US" sz="1800" b="0" i="0" kern="1200" dirty="0">
                          <a:solidFill>
                            <a:srgbClr val="002060"/>
                          </a:solidFill>
                          <a:effectLst/>
                          <a:latin typeface="+mn-lt"/>
                          <a:ea typeface="+mn-ea"/>
                          <a:cs typeface="+mn-cs"/>
                        </a:rPr>
                        <a:t>the period of time</a:t>
                      </a:r>
                      <a:r>
                        <a:rPr lang="en-US" sz="1800" b="0" i="0" kern="1200" dirty="0">
                          <a:solidFill>
                            <a:schemeClr val="tx1"/>
                          </a:solidFill>
                          <a:effectLst/>
                          <a:latin typeface="+mn-lt"/>
                          <a:ea typeface="+mn-ea"/>
                          <a:cs typeface="+mn-cs"/>
                        </a:rPr>
                        <a:t> in which the variable is allocated a </a:t>
                      </a:r>
                      <a:r>
                        <a:rPr lang="en-US" sz="1800" b="0" i="0" kern="1200" dirty="0">
                          <a:solidFill>
                            <a:srgbClr val="002060"/>
                          </a:solidFill>
                          <a:effectLst/>
                          <a:latin typeface="+mn-lt"/>
                          <a:ea typeface="+mn-ea"/>
                          <a:cs typeface="+mn-cs"/>
                        </a:rPr>
                        <a:t>space</a:t>
                      </a:r>
                      <a:r>
                        <a:rPr lang="en-US" sz="1800" b="0" i="0" kern="1200" dirty="0">
                          <a:solidFill>
                            <a:schemeClr val="tx1"/>
                          </a:solidFill>
                          <a:effectLst/>
                          <a:latin typeface="+mn-lt"/>
                          <a:ea typeface="+mn-ea"/>
                          <a:cs typeface="+mn-cs"/>
                        </a:rPr>
                        <a:t> (i.e., the period of time for which it “</a:t>
                      </a:r>
                      <a:r>
                        <a:rPr lang="en-US" sz="1800" b="0" i="0" kern="1200" dirty="0">
                          <a:solidFill>
                            <a:srgbClr val="002060"/>
                          </a:solidFill>
                          <a:effectLst/>
                          <a:latin typeface="+mn-lt"/>
                          <a:ea typeface="+mn-ea"/>
                          <a:cs typeface="+mn-cs"/>
                        </a:rPr>
                        <a:t>lives</a:t>
                      </a:r>
                      <a:r>
                        <a:rPr lang="en-US" sz="1800" b="0" i="0" kern="1200" dirty="0">
                          <a:solidFill>
                            <a:schemeClr val="tx1"/>
                          </a:solidFill>
                          <a:effectLst/>
                          <a:latin typeface="+mn-lt"/>
                          <a:ea typeface="+mn-ea"/>
                          <a:cs typeface="+mn-cs"/>
                        </a:rPr>
                        <a:t>”). There are three lifetimes in C: </a:t>
                      </a:r>
                      <a:r>
                        <a:rPr lang="en-US" sz="1800" b="0" i="0" kern="1200" dirty="0">
                          <a:solidFill>
                            <a:srgbClr val="002060"/>
                          </a:solidFill>
                          <a:effectLst/>
                          <a:latin typeface="+mn-lt"/>
                          <a:ea typeface="+mn-ea"/>
                          <a:cs typeface="+mn-cs"/>
                        </a:rPr>
                        <a:t>static, automatic and dynamic.</a:t>
                      </a:r>
                    </a:p>
                    <a:p>
                      <a:r>
                        <a:rPr lang="en-US" sz="1800" b="1" i="1" kern="1200" dirty="0">
                          <a:solidFill>
                            <a:schemeClr val="tx1"/>
                          </a:solidFill>
                          <a:effectLst/>
                          <a:latin typeface="+mn-lt"/>
                          <a:ea typeface="+mn-ea"/>
                          <a:cs typeface="+mn-cs"/>
                        </a:rPr>
                        <a:t>Lifetime</a:t>
                      </a:r>
                      <a:r>
                        <a:rPr lang="en-US" sz="1800" b="1" i="0" kern="1200" dirty="0">
                          <a:solidFill>
                            <a:schemeClr val="tx1"/>
                          </a:solidFill>
                          <a:effectLst/>
                          <a:latin typeface="+mn-lt"/>
                          <a:ea typeface="+mn-ea"/>
                          <a:cs typeface="+mn-cs"/>
                        </a:rPr>
                        <a:t> is the </a:t>
                      </a:r>
                      <a:r>
                        <a:rPr lang="en-US" sz="1800" b="1" i="0" kern="1200" dirty="0">
                          <a:solidFill>
                            <a:srgbClr val="002060"/>
                          </a:solidFill>
                          <a:effectLst/>
                          <a:latin typeface="+mn-lt"/>
                          <a:ea typeface="+mn-ea"/>
                          <a:cs typeface="+mn-cs"/>
                        </a:rPr>
                        <a:t>time duration </a:t>
                      </a:r>
                      <a:r>
                        <a:rPr lang="en-US" sz="1800" b="1" i="0" kern="1200" dirty="0">
                          <a:solidFill>
                            <a:schemeClr val="tx1"/>
                          </a:solidFill>
                          <a:effectLst/>
                          <a:latin typeface="+mn-lt"/>
                          <a:ea typeface="+mn-ea"/>
                          <a:cs typeface="+mn-cs"/>
                        </a:rPr>
                        <a:t>where an object/variable is in a valid state.</a:t>
                      </a:r>
                    </a:p>
                    <a:p>
                      <a:r>
                        <a:rPr lang="en-US" sz="1800" b="0" i="0" kern="1200" dirty="0">
                          <a:solidFill>
                            <a:schemeClr val="tx1"/>
                          </a:solidFill>
                          <a:effectLst/>
                          <a:latin typeface="+mn-lt"/>
                          <a:ea typeface="+mn-ea"/>
                          <a:cs typeface="+mn-cs"/>
                        </a:rPr>
                        <a:t>Lifetime has to do with when a variable is </a:t>
                      </a:r>
                      <a:r>
                        <a:rPr lang="en-US" sz="1800" b="0" i="0" kern="1200" dirty="0">
                          <a:solidFill>
                            <a:srgbClr val="002060"/>
                          </a:solidFill>
                          <a:effectLst/>
                          <a:latin typeface="+mn-lt"/>
                          <a:ea typeface="+mn-ea"/>
                          <a:cs typeface="+mn-cs"/>
                        </a:rPr>
                        <a:t>created</a:t>
                      </a:r>
                      <a:r>
                        <a:rPr lang="en-US" sz="1800" b="0" i="0" kern="1200" dirty="0">
                          <a:solidFill>
                            <a:schemeClr val="tx1"/>
                          </a:solidFill>
                          <a:effectLst/>
                          <a:latin typeface="+mn-lt"/>
                          <a:ea typeface="+mn-ea"/>
                          <a:cs typeface="+mn-cs"/>
                        </a:rPr>
                        <a:t> and </a:t>
                      </a:r>
                      <a:r>
                        <a:rPr lang="en-US" sz="1800" b="0" i="0" kern="1200" dirty="0">
                          <a:solidFill>
                            <a:srgbClr val="002060"/>
                          </a:solidFill>
                          <a:effectLst/>
                          <a:latin typeface="+mn-lt"/>
                          <a:ea typeface="+mn-ea"/>
                          <a:cs typeface="+mn-cs"/>
                        </a:rPr>
                        <a:t>destroyed</a:t>
                      </a:r>
                      <a:endParaRPr lang="en-IN" dirty="0">
                        <a:solidFill>
                          <a:srgbClr val="002060"/>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0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AAB3-C6C9-4C15-B417-DB60B944C609}"/>
              </a:ext>
            </a:extLst>
          </p:cNvPr>
          <p:cNvSpPr>
            <a:spLocks noGrp="1"/>
          </p:cNvSpPr>
          <p:nvPr>
            <p:ph type="title"/>
          </p:nvPr>
        </p:nvSpPr>
        <p:spPr/>
        <p:txBody>
          <a:bodyPr/>
          <a:lstStyle/>
          <a:p>
            <a:r>
              <a:rPr lang="en-US" dirty="0"/>
              <a:t>Scope of a Variable</a:t>
            </a:r>
          </a:p>
        </p:txBody>
      </p:sp>
      <p:sp>
        <p:nvSpPr>
          <p:cNvPr id="4" name="Rectangle 3">
            <a:extLst>
              <a:ext uri="{FF2B5EF4-FFF2-40B4-BE49-F238E27FC236}">
                <a16:creationId xmlns:a16="http://schemas.microsoft.com/office/drawing/2014/main" id="{CE9CF278-0CFC-4F81-B2D4-28505379D37C}"/>
              </a:ext>
            </a:extLst>
          </p:cNvPr>
          <p:cNvSpPr/>
          <p:nvPr/>
        </p:nvSpPr>
        <p:spPr>
          <a:xfrm>
            <a:off x="123590" y="1386620"/>
            <a:ext cx="3534009" cy="5078313"/>
          </a:xfrm>
          <a:prstGeom prst="rect">
            <a:avLst/>
          </a:prstGeom>
          <a:noFill/>
          <a:ln>
            <a:solidFill>
              <a:schemeClr val="bg1">
                <a:lumMod val="85000"/>
              </a:schemeClr>
            </a:solidFill>
          </a:ln>
        </p:spPr>
        <p:txBody>
          <a:bodyPr wrap="square">
            <a:spAutoFit/>
          </a:bodyPr>
          <a:lstStyle/>
          <a:p>
            <a:r>
              <a:rPr lang="en-US" b="1" dirty="0">
                <a:latin typeface="Consolas" panose="020B0609020204030204" pitchFamily="49" charset="0"/>
                <a:cs typeface="Consolas" panose="020B0609020204030204" pitchFamily="49" charset="0"/>
              </a:rPr>
              <a:t>class </a:t>
            </a:r>
            <a:r>
              <a:rPr lang="en-US" b="1" dirty="0" err="1">
                <a:latin typeface="Consolas" panose="020B0609020204030204" pitchFamily="49" charset="0"/>
                <a:cs typeface="Consolas" panose="020B0609020204030204" pitchFamily="49" charset="0"/>
              </a:rPr>
              <a:t>FunctionDemo</a:t>
            </a:r>
            <a:r>
              <a:rPr lang="en-US" b="1" dirty="0">
                <a:latin typeface="Consolas" panose="020B0609020204030204" pitchFamily="49" charset="0"/>
                <a:cs typeface="Consolas" panose="020B0609020204030204" pitchFamily="49" charset="0"/>
              </a:rPr>
              <a:t>{</a:t>
            </a:r>
          </a:p>
          <a:p>
            <a:r>
              <a:rPr lang="en-US" b="1" dirty="0">
                <a:solidFill>
                  <a:srgbClr val="00B0F0"/>
                </a:solidFill>
                <a:latin typeface="Consolas" panose="020B0609020204030204" pitchFamily="49" charset="0"/>
                <a:cs typeface="Consolas" panose="020B0609020204030204" pitchFamily="49" charset="0"/>
              </a:rPr>
              <a:t>float f;</a:t>
            </a:r>
          </a:p>
          <a:p>
            <a:r>
              <a:rPr lang="en-US" b="1" dirty="0">
                <a:solidFill>
                  <a:srgbClr val="C00000"/>
                </a:solidFill>
                <a:latin typeface="Consolas" panose="020B0609020204030204" pitchFamily="49" charset="0"/>
                <a:cs typeface="Consolas" panose="020B0609020204030204" pitchFamily="49" charset="0"/>
              </a:rPr>
              <a:t>static </a:t>
            </a:r>
            <a:r>
              <a:rPr lang="en-US" b="1" dirty="0" err="1">
                <a:solidFill>
                  <a:srgbClr val="C00000"/>
                </a:solidFill>
                <a:latin typeface="Consolas" panose="020B0609020204030204" pitchFamily="49" charset="0"/>
                <a:cs typeface="Consolas" panose="020B0609020204030204" pitchFamily="49" charset="0"/>
              </a:rPr>
              <a:t>int</a:t>
            </a:r>
            <a:r>
              <a:rPr lang="en-US" b="1" dirty="0">
                <a:solidFill>
                  <a:srgbClr val="C00000"/>
                </a:solidFill>
                <a:latin typeface="Consolas" panose="020B0609020204030204" pitchFamily="49" charset="0"/>
                <a:cs typeface="Consolas" panose="020B0609020204030204" pitchFamily="49" charset="0"/>
              </a:rPr>
              <a:t> a;</a:t>
            </a:r>
            <a:endParaRPr lang="en-IN" b="1" dirty="0">
              <a:solidFill>
                <a:srgbClr val="C00000"/>
              </a:solidFill>
              <a:latin typeface="Consolas" panose="020B0609020204030204" pitchFamily="49" charset="0"/>
              <a:cs typeface="Consolas" panose="020B0609020204030204" pitchFamily="49" charset="0"/>
            </a:endParaRPr>
          </a:p>
          <a:p>
            <a:endParaRPr lang="en-IN" b="1" dirty="0">
              <a:latin typeface="Consolas" panose="020B0609020204030204" pitchFamily="49" charset="0"/>
              <a:cs typeface="Consolas" panose="020B0609020204030204" pitchFamily="49" charset="0"/>
            </a:endParaRPr>
          </a:p>
          <a:p>
            <a:r>
              <a:rPr lang="en-IN" b="1" dirty="0">
                <a:latin typeface="Consolas" panose="020B0609020204030204" pitchFamily="49" charset="0"/>
                <a:cs typeface="Consolas" panose="020B0609020204030204" pitchFamily="49" charset="0"/>
              </a:rPr>
              <a:t>public static void main() </a:t>
            </a:r>
          </a:p>
          <a:p>
            <a:r>
              <a:rPr lang="en-IN" b="1" dirty="0">
                <a:latin typeface="Consolas" panose="020B0609020204030204" pitchFamily="49" charset="0"/>
                <a:cs typeface="Consolas" panose="020B0609020204030204" pitchFamily="49" charset="0"/>
              </a:rPr>
              <a:t>{ </a:t>
            </a:r>
          </a:p>
          <a:p>
            <a:r>
              <a:rPr lang="en-IN" b="1" dirty="0">
                <a:latin typeface="Consolas" panose="020B0609020204030204" pitchFamily="49" charset="0"/>
                <a:cs typeface="Consolas" panose="020B0609020204030204" pitchFamily="49" charset="0"/>
              </a:rPr>
              <a:t>  </a:t>
            </a:r>
            <a:r>
              <a:rPr lang="en-IN" b="1" dirty="0" err="1">
                <a:solidFill>
                  <a:schemeClr val="accent3">
                    <a:lumMod val="50000"/>
                  </a:schemeClr>
                </a:solidFill>
                <a:latin typeface="Consolas" panose="020B0609020204030204" pitchFamily="49" charset="0"/>
                <a:cs typeface="Consolas" panose="020B0609020204030204" pitchFamily="49" charset="0"/>
              </a:rPr>
              <a:t>int</a:t>
            </a:r>
            <a:r>
              <a:rPr lang="en-IN" b="1" dirty="0">
                <a:solidFill>
                  <a:schemeClr val="accent3">
                    <a:lumMod val="50000"/>
                  </a:schemeClr>
                </a:solidFill>
                <a:latin typeface="Consolas" panose="020B0609020204030204" pitchFamily="49" charset="0"/>
                <a:cs typeface="Consolas" panose="020B0609020204030204" pitchFamily="49" charset="0"/>
              </a:rPr>
              <a:t> </a:t>
            </a:r>
            <a:r>
              <a:rPr lang="en-IN" b="1" dirty="0" err="1">
                <a:solidFill>
                  <a:schemeClr val="accent3">
                    <a:lumMod val="50000"/>
                  </a:schemeClr>
                </a:solidFill>
                <a:latin typeface="Consolas" panose="020B0609020204030204" pitchFamily="49" charset="0"/>
                <a:cs typeface="Consolas" panose="020B0609020204030204" pitchFamily="49" charset="0"/>
              </a:rPr>
              <a:t>i</a:t>
            </a:r>
            <a:r>
              <a:rPr lang="en-IN" b="1" dirty="0">
                <a:solidFill>
                  <a:schemeClr val="accent3">
                    <a:lumMod val="50000"/>
                  </a:schemeClr>
                </a:solidFill>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  </a:t>
            </a:r>
            <a:r>
              <a:rPr lang="en-US" b="1" dirty="0">
                <a:solidFill>
                  <a:schemeClr val="accent5">
                    <a:lumMod val="50000"/>
                  </a:schemeClr>
                </a:solidFill>
                <a:latin typeface="Consolas" panose="020B0609020204030204" pitchFamily="49" charset="0"/>
                <a:cs typeface="Consolas" panose="020B0609020204030204" pitchFamily="49" charset="0"/>
              </a:rPr>
              <a:t>static </a:t>
            </a:r>
            <a:r>
              <a:rPr lang="en-US" b="1" dirty="0" err="1">
                <a:solidFill>
                  <a:schemeClr val="accent5">
                    <a:lumMod val="50000"/>
                  </a:schemeClr>
                </a:solidFill>
                <a:latin typeface="Consolas" panose="020B0609020204030204" pitchFamily="49" charset="0"/>
                <a:cs typeface="Consolas" panose="020B0609020204030204" pitchFamily="49" charset="0"/>
              </a:rPr>
              <a:t>int</a:t>
            </a:r>
            <a:r>
              <a:rPr lang="en-US" b="1" dirty="0">
                <a:solidFill>
                  <a:schemeClr val="accent5">
                    <a:lumMod val="50000"/>
                  </a:schemeClr>
                </a:solidFill>
                <a:latin typeface="Consolas" panose="020B0609020204030204" pitchFamily="49" charset="0"/>
                <a:cs typeface="Consolas" panose="020B0609020204030204" pitchFamily="49" charset="0"/>
              </a:rPr>
              <a:t> j;</a:t>
            </a:r>
            <a:endParaRPr lang="en-IN" b="1" dirty="0">
              <a:solidFill>
                <a:schemeClr val="accent5">
                  <a:lumMod val="50000"/>
                </a:schemeClr>
              </a:solidFill>
              <a:latin typeface="Consolas" panose="020B0609020204030204" pitchFamily="49" charset="0"/>
              <a:cs typeface="Consolas" panose="020B0609020204030204" pitchFamily="49" charset="0"/>
            </a:endParaRPr>
          </a:p>
          <a:p>
            <a:r>
              <a:rPr lang="en-IN" b="1" dirty="0">
                <a:latin typeface="Consolas" panose="020B0609020204030204" pitchFamily="49" charset="0"/>
                <a:cs typeface="Consolas" panose="020B0609020204030204" pitchFamily="49" charset="0"/>
              </a:rPr>
              <a:t>  func1(</a:t>
            </a:r>
            <a:r>
              <a:rPr lang="en-IN" b="1" dirty="0" err="1">
                <a:latin typeface="Consolas" panose="020B0609020204030204" pitchFamily="49" charset="0"/>
                <a:cs typeface="Consolas" panose="020B0609020204030204" pitchFamily="49" charset="0"/>
              </a:rPr>
              <a:t>i</a:t>
            </a:r>
            <a:r>
              <a:rPr lang="en-IN" b="1" dirty="0">
                <a:latin typeface="Consolas" panose="020B0609020204030204" pitchFamily="49" charset="0"/>
                <a:cs typeface="Consolas" panose="020B0609020204030204" pitchFamily="49" charset="0"/>
              </a:rPr>
              <a:t>); </a:t>
            </a:r>
          </a:p>
          <a:p>
            <a:r>
              <a:rPr lang="en-IN" b="1" dirty="0">
                <a:latin typeface="Consolas" panose="020B0609020204030204" pitchFamily="49" charset="0"/>
                <a:cs typeface="Consolas" panose="020B0609020204030204" pitchFamily="49" charset="0"/>
              </a:rPr>
              <a:t>} </a:t>
            </a:r>
          </a:p>
          <a:p>
            <a:endParaRPr lang="en-IN" b="1" dirty="0">
              <a:latin typeface="Consolas" panose="020B0609020204030204" pitchFamily="49" charset="0"/>
              <a:cs typeface="Consolas" panose="020B0609020204030204" pitchFamily="49" charset="0"/>
            </a:endParaRPr>
          </a:p>
          <a:p>
            <a:r>
              <a:rPr lang="en-IN" b="1" dirty="0">
                <a:latin typeface="Consolas" panose="020B0609020204030204" pitchFamily="49" charset="0"/>
                <a:cs typeface="Consolas" panose="020B0609020204030204" pitchFamily="49" charset="0"/>
              </a:rPr>
              <a:t>void func1(</a:t>
            </a:r>
            <a:r>
              <a:rPr lang="en-IN" b="1" dirty="0" err="1">
                <a:latin typeface="Consolas" panose="020B0609020204030204" pitchFamily="49" charset="0"/>
                <a:cs typeface="Consolas" panose="020B0609020204030204" pitchFamily="49" charset="0"/>
              </a:rPr>
              <a:t>int</a:t>
            </a:r>
            <a:r>
              <a:rPr lang="en-IN" b="1" dirty="0">
                <a:latin typeface="Consolas" panose="020B0609020204030204" pitchFamily="49" charset="0"/>
                <a:cs typeface="Consolas" panose="020B0609020204030204" pitchFamily="49" charset="0"/>
              </a:rPr>
              <a:t> </a:t>
            </a:r>
            <a:r>
              <a:rPr lang="en-IN" b="1" dirty="0">
                <a:solidFill>
                  <a:schemeClr val="accent4">
                    <a:lumMod val="50000"/>
                  </a:schemeClr>
                </a:solidFill>
                <a:latin typeface="Consolas" panose="020B0609020204030204" pitchFamily="49" charset="0"/>
                <a:cs typeface="Consolas" panose="020B0609020204030204" pitchFamily="49" charset="0"/>
              </a:rPr>
              <a:t>value</a:t>
            </a:r>
            <a:r>
              <a:rPr lang="en-IN" b="1" dirty="0">
                <a:latin typeface="Consolas" panose="020B0609020204030204" pitchFamily="49" charset="0"/>
                <a:cs typeface="Consolas" panose="020B0609020204030204" pitchFamily="49" charset="0"/>
              </a:rPr>
              <a:t>) </a:t>
            </a:r>
          </a:p>
          <a:p>
            <a:r>
              <a:rPr lang="en-IN" b="1" dirty="0">
                <a:latin typeface="Consolas" panose="020B0609020204030204" pitchFamily="49" charset="0"/>
                <a:cs typeface="Consolas" panose="020B0609020204030204" pitchFamily="49" charset="0"/>
              </a:rPr>
              <a:t>{ </a:t>
            </a:r>
          </a:p>
          <a:p>
            <a:r>
              <a:rPr lang="en-IN" b="1" dirty="0">
                <a:solidFill>
                  <a:schemeClr val="accent3">
                    <a:lumMod val="50000"/>
                  </a:schemeClr>
                </a:solidFill>
                <a:latin typeface="Consolas" panose="020B0609020204030204" pitchFamily="49" charset="0"/>
                <a:cs typeface="Consolas" panose="020B0609020204030204" pitchFamily="49" charset="0"/>
              </a:rPr>
              <a:t>  </a:t>
            </a:r>
            <a:r>
              <a:rPr lang="en-IN" b="1" dirty="0" err="1">
                <a:solidFill>
                  <a:schemeClr val="accent3">
                    <a:lumMod val="50000"/>
                  </a:schemeClr>
                </a:solidFill>
                <a:latin typeface="Consolas" panose="020B0609020204030204" pitchFamily="49" charset="0"/>
                <a:cs typeface="Consolas" panose="020B0609020204030204" pitchFamily="49" charset="0"/>
              </a:rPr>
              <a:t>int</a:t>
            </a:r>
            <a:r>
              <a:rPr lang="en-IN" b="1" dirty="0">
                <a:solidFill>
                  <a:schemeClr val="accent3">
                    <a:lumMod val="50000"/>
                  </a:schemeClr>
                </a:solidFill>
                <a:latin typeface="Consolas" panose="020B0609020204030204" pitchFamily="49" charset="0"/>
                <a:cs typeface="Consolas" panose="020B0609020204030204" pitchFamily="49" charset="0"/>
              </a:rPr>
              <a:t> x; </a:t>
            </a:r>
          </a:p>
          <a:p>
            <a:r>
              <a:rPr lang="en-IN" b="1" dirty="0">
                <a:latin typeface="Consolas" panose="020B0609020204030204" pitchFamily="49" charset="0"/>
                <a:cs typeface="Consolas" panose="020B0609020204030204" pitchFamily="49" charset="0"/>
              </a:rPr>
              <a:t>  //function body</a:t>
            </a:r>
          </a:p>
          <a:p>
            <a:r>
              <a:rPr lang="en-IN" b="1" dirty="0">
                <a:latin typeface="Consolas" panose="020B0609020204030204" pitchFamily="49" charset="0"/>
                <a:cs typeface="Consolas" panose="020B0609020204030204" pitchFamily="49" charset="0"/>
              </a:rPr>
              <a:t>  .... </a:t>
            </a:r>
          </a:p>
          <a:p>
            <a:r>
              <a:rPr lang="en-IN" b="1"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a:t>
            </a:r>
            <a:endParaRPr lang="en-IN" b="1" dirty="0">
              <a:latin typeface="Consolas" panose="020B0609020204030204" pitchFamily="49" charset="0"/>
              <a:cs typeface="Consolas" panose="020B0609020204030204" pitchFamily="49" charset="0"/>
            </a:endParaRPr>
          </a:p>
        </p:txBody>
      </p:sp>
      <p:cxnSp>
        <p:nvCxnSpPr>
          <p:cNvPr id="8" name="Straight Arrow Connector 7">
            <a:extLst>
              <a:ext uri="{FF2B5EF4-FFF2-40B4-BE49-F238E27FC236}">
                <a16:creationId xmlns:a16="http://schemas.microsoft.com/office/drawing/2014/main" id="{5FC59192-ED8F-DB47-BE1B-257CF7CBC9D8}"/>
              </a:ext>
            </a:extLst>
          </p:cNvPr>
          <p:cNvCxnSpPr>
            <a:cxnSpLocks/>
            <a:stCxn id="19" idx="1"/>
          </p:cNvCxnSpPr>
          <p:nvPr/>
        </p:nvCxnSpPr>
        <p:spPr>
          <a:xfrm flipH="1">
            <a:off x="1628775" y="1576932"/>
            <a:ext cx="2919547" cy="27649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Top Corners Rounded 6">
            <a:extLst>
              <a:ext uri="{FF2B5EF4-FFF2-40B4-BE49-F238E27FC236}">
                <a16:creationId xmlns:a16="http://schemas.microsoft.com/office/drawing/2014/main" id="{8DC43890-D73C-5248-8702-C685F20572AD}"/>
              </a:ext>
            </a:extLst>
          </p:cNvPr>
          <p:cNvSpPr/>
          <p:nvPr/>
        </p:nvSpPr>
        <p:spPr>
          <a:xfrm>
            <a:off x="123591" y="842656"/>
            <a:ext cx="2653894" cy="522506"/>
          </a:xfrm>
          <a:prstGeom prst="round2Same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2000" dirty="0">
                <a:solidFill>
                  <a:schemeClr val="tx1"/>
                </a:solidFill>
              </a:rPr>
              <a:t>Function Structure</a:t>
            </a:r>
          </a:p>
        </p:txBody>
      </p:sp>
      <p:sp>
        <p:nvSpPr>
          <p:cNvPr id="19" name="Rectangle 18"/>
          <p:cNvSpPr/>
          <p:nvPr/>
        </p:nvSpPr>
        <p:spPr>
          <a:xfrm>
            <a:off x="4548322" y="1300440"/>
            <a:ext cx="2703394" cy="552983"/>
          </a:xfrm>
          <a:prstGeom prst="rect">
            <a:avLst/>
          </a:prstGeom>
          <a:solidFill>
            <a:schemeClr val="tx2">
              <a:lumMod val="20000"/>
              <a:lumOff val="80000"/>
            </a:schemeClr>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Global Variable</a:t>
            </a:r>
          </a:p>
        </p:txBody>
      </p:sp>
      <p:cxnSp>
        <p:nvCxnSpPr>
          <p:cNvPr id="22" name="Straight Arrow Connector 21">
            <a:extLst>
              <a:ext uri="{FF2B5EF4-FFF2-40B4-BE49-F238E27FC236}">
                <a16:creationId xmlns:a16="http://schemas.microsoft.com/office/drawing/2014/main" id="{5FC59192-ED8F-DB47-BE1B-257CF7CBC9D8}"/>
              </a:ext>
            </a:extLst>
          </p:cNvPr>
          <p:cNvCxnSpPr>
            <a:cxnSpLocks/>
            <a:stCxn id="23" idx="1"/>
          </p:cNvCxnSpPr>
          <p:nvPr/>
        </p:nvCxnSpPr>
        <p:spPr>
          <a:xfrm flipH="1" flipV="1">
            <a:off x="2014538" y="2151874"/>
            <a:ext cx="2533783" cy="177767"/>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548321" y="2053149"/>
            <a:ext cx="2703397" cy="552983"/>
          </a:xfrm>
          <a:prstGeom prst="rect">
            <a:avLst/>
          </a:prstGeom>
          <a:solidFill>
            <a:schemeClr val="accent6">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Static Global Variable</a:t>
            </a:r>
          </a:p>
        </p:txBody>
      </p:sp>
      <p:cxnSp>
        <p:nvCxnSpPr>
          <p:cNvPr id="25" name="Straight Arrow Connector 24">
            <a:extLst>
              <a:ext uri="{FF2B5EF4-FFF2-40B4-BE49-F238E27FC236}">
                <a16:creationId xmlns:a16="http://schemas.microsoft.com/office/drawing/2014/main" id="{5FC59192-ED8F-DB47-BE1B-257CF7CBC9D8}"/>
              </a:ext>
            </a:extLst>
          </p:cNvPr>
          <p:cNvCxnSpPr>
            <a:cxnSpLocks/>
            <a:stCxn id="26" idx="1"/>
          </p:cNvCxnSpPr>
          <p:nvPr/>
        </p:nvCxnSpPr>
        <p:spPr>
          <a:xfrm flipH="1" flipV="1">
            <a:off x="2128838" y="3501166"/>
            <a:ext cx="2419483" cy="189935"/>
          </a:xfrm>
          <a:prstGeom prst="straightConnector1">
            <a:avLst/>
          </a:prstGeom>
          <a:ln>
            <a:solidFill>
              <a:schemeClr val="accent5">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4548321" y="3462595"/>
            <a:ext cx="2703397" cy="457011"/>
          </a:xfrm>
          <a:prstGeom prst="rect">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Static Local Variable</a:t>
            </a:r>
          </a:p>
        </p:txBody>
      </p:sp>
      <p:cxnSp>
        <p:nvCxnSpPr>
          <p:cNvPr id="27" name="Straight Arrow Connector 26">
            <a:extLst>
              <a:ext uri="{FF2B5EF4-FFF2-40B4-BE49-F238E27FC236}">
                <a16:creationId xmlns:a16="http://schemas.microsoft.com/office/drawing/2014/main" id="{5FC59192-ED8F-DB47-BE1B-257CF7CBC9D8}"/>
              </a:ext>
            </a:extLst>
          </p:cNvPr>
          <p:cNvCxnSpPr>
            <a:cxnSpLocks/>
            <a:stCxn id="28" idx="1"/>
          </p:cNvCxnSpPr>
          <p:nvPr/>
        </p:nvCxnSpPr>
        <p:spPr>
          <a:xfrm flipH="1">
            <a:off x="1300163" y="3034364"/>
            <a:ext cx="3248158" cy="189687"/>
          </a:xfrm>
          <a:prstGeom prst="straightConnector1">
            <a:avLst/>
          </a:prstGeom>
          <a:ln>
            <a:solidFill>
              <a:schemeClr val="accent3">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548321" y="2805858"/>
            <a:ext cx="2703397" cy="457011"/>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Local Variables</a:t>
            </a:r>
          </a:p>
        </p:txBody>
      </p:sp>
      <p:cxnSp>
        <p:nvCxnSpPr>
          <p:cNvPr id="15" name="Straight Arrow Connector 14"/>
          <p:cNvCxnSpPr>
            <a:stCxn id="28" idx="1"/>
          </p:cNvCxnSpPr>
          <p:nvPr/>
        </p:nvCxnSpPr>
        <p:spPr>
          <a:xfrm flipH="1">
            <a:off x="1300163" y="3034364"/>
            <a:ext cx="3248158" cy="2066274"/>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C59192-ED8F-DB47-BE1B-257CF7CBC9D8}"/>
              </a:ext>
            </a:extLst>
          </p:cNvPr>
          <p:cNvCxnSpPr>
            <a:cxnSpLocks/>
            <a:stCxn id="32" idx="1"/>
          </p:cNvCxnSpPr>
          <p:nvPr/>
        </p:nvCxnSpPr>
        <p:spPr>
          <a:xfrm flipH="1">
            <a:off x="2777485" y="4347839"/>
            <a:ext cx="1770836" cy="244551"/>
          </a:xfrm>
          <a:prstGeom prst="straightConnector1">
            <a:avLst/>
          </a:prstGeom>
          <a:ln>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548321" y="4119333"/>
            <a:ext cx="2703397" cy="457011"/>
          </a:xfrm>
          <a:prstGeom prst="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Parameter Variable</a:t>
            </a:r>
          </a:p>
        </p:txBody>
      </p:sp>
      <p:graphicFrame>
        <p:nvGraphicFramePr>
          <p:cNvPr id="3" name="Table 2"/>
          <p:cNvGraphicFramePr>
            <a:graphicFrameLocks noGrp="1"/>
          </p:cNvGraphicFramePr>
          <p:nvPr/>
        </p:nvGraphicFramePr>
        <p:xfrm>
          <a:off x="7615236" y="1305747"/>
          <a:ext cx="4343403" cy="3200400"/>
        </p:xfrm>
        <a:graphic>
          <a:graphicData uri="http://schemas.openxmlformats.org/drawingml/2006/table">
            <a:tbl>
              <a:tblPr firstRow="1" bandRow="1">
                <a:tableStyleId>{BC89EF96-8CEA-46FF-86C4-4CE0E7609802}</a:tableStyleId>
              </a:tblPr>
              <a:tblGrid>
                <a:gridCol w="1385889">
                  <a:extLst>
                    <a:ext uri="{9D8B030D-6E8A-4147-A177-3AD203B41FA5}">
                      <a16:colId xmlns:a16="http://schemas.microsoft.com/office/drawing/2014/main" val="20000"/>
                    </a:ext>
                  </a:extLst>
                </a:gridCol>
                <a:gridCol w="2957514">
                  <a:extLst>
                    <a:ext uri="{9D8B030D-6E8A-4147-A177-3AD203B41FA5}">
                      <a16:colId xmlns:a16="http://schemas.microsoft.com/office/drawing/2014/main" val="20001"/>
                    </a:ext>
                  </a:extLst>
                </a:gridCol>
              </a:tblGrid>
              <a:tr h="284973">
                <a:tc>
                  <a:txBody>
                    <a:bodyPr/>
                    <a:lstStyle/>
                    <a:p>
                      <a:r>
                        <a:rPr lang="en-US" dirty="0"/>
                        <a:t>Scope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10000"/>
                  </a:ext>
                </a:extLst>
              </a:tr>
              <a:tr h="288931">
                <a:tc>
                  <a:txBody>
                    <a:bodyPr/>
                    <a:lstStyle/>
                    <a:p>
                      <a:r>
                        <a:rPr lang="en-IN" sz="1800" b="1" i="0" kern="1200" dirty="0">
                          <a:solidFill>
                            <a:schemeClr val="tx1"/>
                          </a:solidFill>
                          <a:effectLst/>
                          <a:latin typeface="+mn-lt"/>
                          <a:ea typeface="+mn-ea"/>
                          <a:cs typeface="+mn-cs"/>
                        </a:rPr>
                        <a:t>Local </a:t>
                      </a:r>
                    </a:p>
                    <a:p>
                      <a:r>
                        <a:rPr lang="en-US" sz="1800" b="1" i="0" kern="1200" dirty="0">
                          <a:solidFill>
                            <a:schemeClr val="tx1"/>
                          </a:solidFill>
                          <a:effectLst/>
                          <a:latin typeface="+mn-lt"/>
                          <a:ea typeface="+mn-ea"/>
                          <a:cs typeface="+mn-cs"/>
                        </a:rPr>
                        <a:t>(block/</a:t>
                      </a:r>
                    </a:p>
                    <a:p>
                      <a:r>
                        <a:rPr lang="en-US" sz="1800" b="1" i="0" kern="1200" dirty="0">
                          <a:solidFill>
                            <a:schemeClr val="tx1"/>
                          </a:solidFill>
                          <a:effectLst/>
                          <a:latin typeface="+mn-lt"/>
                          <a:ea typeface="+mn-ea"/>
                          <a:cs typeface="+mn-cs"/>
                        </a:rPr>
                        <a:t>function)</a:t>
                      </a:r>
                      <a:endParaRPr lang="en-IN" dirty="0"/>
                    </a:p>
                  </a:txBody>
                  <a:tcPr/>
                </a:tc>
                <a:tc>
                  <a:txBody>
                    <a:bodyPr/>
                    <a:lstStyle/>
                    <a:p>
                      <a:r>
                        <a:rPr lang="en-US" sz="1800" b="0" i="0" kern="1200" dirty="0">
                          <a:solidFill>
                            <a:schemeClr val="tx1"/>
                          </a:solidFill>
                          <a:effectLst/>
                          <a:latin typeface="+mn-lt"/>
                          <a:ea typeface="+mn-ea"/>
                          <a:cs typeface="+mn-cs"/>
                        </a:rPr>
                        <a:t>"</a:t>
                      </a:r>
                      <a:r>
                        <a:rPr lang="en-US" sz="1800" b="0" i="0" kern="1200" dirty="0">
                          <a:solidFill>
                            <a:srgbClr val="002060"/>
                          </a:solidFill>
                          <a:effectLst/>
                          <a:latin typeface="+mn-lt"/>
                          <a:ea typeface="+mn-ea"/>
                          <a:cs typeface="+mn-cs"/>
                        </a:rPr>
                        <a:t>visible</a:t>
                      </a:r>
                      <a:r>
                        <a:rPr lang="en-US" sz="1800" b="0" i="0" kern="1200" dirty="0">
                          <a:solidFill>
                            <a:schemeClr val="tx1"/>
                          </a:solidFill>
                          <a:effectLst/>
                          <a:latin typeface="+mn-lt"/>
                          <a:ea typeface="+mn-ea"/>
                          <a:cs typeface="+mn-cs"/>
                        </a:rPr>
                        <a:t>" within function or statement block from point of declaration until the end of the block.</a:t>
                      </a:r>
                    </a:p>
                  </a:txBody>
                  <a:tcPr/>
                </a:tc>
                <a:extLst>
                  <a:ext uri="{0D108BD9-81ED-4DB2-BD59-A6C34878D82A}">
                    <a16:rowId xmlns:a16="http://schemas.microsoft.com/office/drawing/2014/main" val="10001"/>
                  </a:ext>
                </a:extLst>
              </a:tr>
              <a:tr h="288931">
                <a:tc>
                  <a:txBody>
                    <a:bodyPr/>
                    <a:lstStyle/>
                    <a:p>
                      <a:r>
                        <a:rPr lang="en-IN" sz="1800" b="1" i="0" kern="1200" dirty="0">
                          <a:solidFill>
                            <a:schemeClr val="tx1"/>
                          </a:solidFill>
                          <a:effectLst/>
                          <a:latin typeface="+mn-lt"/>
                          <a:ea typeface="+mn-ea"/>
                          <a:cs typeface="+mn-cs"/>
                        </a:rPr>
                        <a:t>Class </a:t>
                      </a:r>
                      <a:endParaRPr lang="en-IN" dirty="0"/>
                    </a:p>
                  </a:txBody>
                  <a:tcPr/>
                </a:tc>
                <a:tc>
                  <a:txBody>
                    <a:bodyPr/>
                    <a:lstStyle/>
                    <a:p>
                      <a:r>
                        <a:rPr lang="en-IN" sz="1800" b="0" i="0" kern="1200" dirty="0">
                          <a:solidFill>
                            <a:schemeClr val="tx1"/>
                          </a:solidFill>
                          <a:effectLst/>
                          <a:latin typeface="+mn-lt"/>
                          <a:ea typeface="+mn-ea"/>
                          <a:cs typeface="+mn-cs"/>
                        </a:rPr>
                        <a:t>"</a:t>
                      </a:r>
                      <a:r>
                        <a:rPr lang="en-IN" sz="1800" b="0" i="0" kern="1200" dirty="0">
                          <a:solidFill>
                            <a:srgbClr val="002060"/>
                          </a:solidFill>
                          <a:effectLst/>
                          <a:latin typeface="+mn-lt"/>
                          <a:ea typeface="+mn-ea"/>
                          <a:cs typeface="+mn-cs"/>
                        </a:rPr>
                        <a:t>seen</a:t>
                      </a:r>
                      <a:r>
                        <a:rPr lang="en-IN" sz="1800" b="0" i="0" kern="1200" dirty="0">
                          <a:solidFill>
                            <a:schemeClr val="tx1"/>
                          </a:solidFill>
                          <a:effectLst/>
                          <a:latin typeface="+mn-lt"/>
                          <a:ea typeface="+mn-ea"/>
                          <a:cs typeface="+mn-cs"/>
                        </a:rPr>
                        <a:t>" by class members.</a:t>
                      </a:r>
                      <a:endParaRPr lang="en-IN" dirty="0"/>
                    </a:p>
                  </a:txBody>
                  <a:tcPr/>
                </a:tc>
                <a:extLst>
                  <a:ext uri="{0D108BD9-81ED-4DB2-BD59-A6C34878D82A}">
                    <a16:rowId xmlns:a16="http://schemas.microsoft.com/office/drawing/2014/main" val="10002"/>
                  </a:ext>
                </a:extLst>
              </a:tr>
              <a:tr h="288931">
                <a:tc>
                  <a:txBody>
                    <a:bodyPr/>
                    <a:lstStyle/>
                    <a:p>
                      <a:r>
                        <a:rPr lang="en-IN" sz="1800" b="1" i="0" kern="1200" dirty="0">
                          <a:solidFill>
                            <a:schemeClr val="tx1"/>
                          </a:solidFill>
                          <a:effectLst/>
                          <a:latin typeface="+mn-lt"/>
                          <a:ea typeface="+mn-ea"/>
                          <a:cs typeface="+mn-cs"/>
                        </a:rPr>
                        <a:t>File</a:t>
                      </a:r>
                    </a:p>
                    <a:p>
                      <a:r>
                        <a:rPr lang="en-IN" sz="1800" b="1" i="0" kern="1200" dirty="0">
                          <a:solidFill>
                            <a:schemeClr val="tx1"/>
                          </a:solidFill>
                          <a:effectLst/>
                          <a:latin typeface="+mn-lt"/>
                          <a:ea typeface="+mn-ea"/>
                          <a:cs typeface="+mn-cs"/>
                        </a:rPr>
                        <a:t>(program)</a:t>
                      </a:r>
                      <a:endParaRPr lang="en-IN" dirty="0"/>
                    </a:p>
                  </a:txBody>
                  <a:tcPr/>
                </a:tc>
                <a:tc>
                  <a:txBody>
                    <a:bodyPr/>
                    <a:lstStyle/>
                    <a:p>
                      <a:r>
                        <a:rPr lang="en-US" sz="1800" b="0" i="0" kern="1200" dirty="0">
                          <a:solidFill>
                            <a:schemeClr val="tx1"/>
                          </a:solidFill>
                          <a:effectLst/>
                          <a:latin typeface="+mn-lt"/>
                          <a:ea typeface="+mn-ea"/>
                          <a:cs typeface="+mn-cs"/>
                        </a:rPr>
                        <a:t>visible within current file.</a:t>
                      </a:r>
                      <a:endParaRPr lang="en-IN" dirty="0"/>
                    </a:p>
                  </a:txBody>
                  <a:tcPr/>
                </a:tc>
                <a:extLst>
                  <a:ext uri="{0D108BD9-81ED-4DB2-BD59-A6C34878D82A}">
                    <a16:rowId xmlns:a16="http://schemas.microsoft.com/office/drawing/2014/main" val="10003"/>
                  </a:ext>
                </a:extLst>
              </a:tr>
              <a:tr h="288931">
                <a:tc>
                  <a:txBody>
                    <a:bodyPr/>
                    <a:lstStyle/>
                    <a:p>
                      <a:r>
                        <a:rPr lang="en-IN" sz="1800" b="1" i="0" kern="1200" dirty="0">
                          <a:solidFill>
                            <a:schemeClr val="tx1"/>
                          </a:solidFill>
                          <a:effectLst/>
                          <a:latin typeface="+mn-lt"/>
                          <a:ea typeface="+mn-ea"/>
                          <a:cs typeface="+mn-cs"/>
                        </a:rPr>
                        <a:t>Global </a:t>
                      </a:r>
                      <a:endParaRPr lang="en-IN" dirty="0"/>
                    </a:p>
                  </a:txBody>
                  <a:tcPr/>
                </a:tc>
                <a:tc>
                  <a:txBody>
                    <a:bodyPr/>
                    <a:lstStyle/>
                    <a:p>
                      <a:r>
                        <a:rPr lang="en-IN" sz="1800" b="0" i="0" kern="1200" dirty="0">
                          <a:solidFill>
                            <a:schemeClr val="tx1"/>
                          </a:solidFill>
                          <a:effectLst/>
                          <a:latin typeface="+mn-lt"/>
                          <a:ea typeface="+mn-ea"/>
                          <a:cs typeface="+mn-cs"/>
                        </a:rPr>
                        <a:t>visible everywhere unless "</a:t>
                      </a:r>
                      <a:r>
                        <a:rPr lang="en-IN" sz="1800" b="0" i="0" kern="1200" dirty="0">
                          <a:solidFill>
                            <a:srgbClr val="002060"/>
                          </a:solidFill>
                          <a:effectLst/>
                          <a:latin typeface="+mn-lt"/>
                          <a:ea typeface="+mn-ea"/>
                          <a:cs typeface="+mn-cs"/>
                        </a:rPr>
                        <a:t>hidden</a:t>
                      </a:r>
                      <a:r>
                        <a:rPr lang="en-IN" sz="1800" b="0" i="0" kern="1200" dirty="0">
                          <a:solidFill>
                            <a:schemeClr val="tx1"/>
                          </a:solidFill>
                          <a:effectLst/>
                          <a:latin typeface="+mn-lt"/>
                          <a:ea typeface="+mn-ea"/>
                          <a:cs typeface="+mn-cs"/>
                        </a:rPr>
                        <a:t>".</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8942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par>
                          <p:cTn id="30" fill="hold">
                            <p:stCondLst>
                              <p:cond delay="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par>
                          <p:cTn id="48" fill="hold">
                            <p:stCondLst>
                              <p:cond delay="0"/>
                            </p:stCondLst>
                            <p:childTnLst>
                              <p:par>
                                <p:cTn id="49" presetID="10" presetClass="entr" presetSubtype="0"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9" grpId="0" animBg="1"/>
      <p:bldP spid="23" grpId="0" animBg="1"/>
      <p:bldP spid="26" grpId="0" animBg="1"/>
      <p:bldP spid="28"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Lifetime of a variable</a:t>
            </a:r>
            <a:endParaRPr lang="en-IN" dirty="0"/>
          </a:p>
        </p:txBody>
      </p:sp>
      <p:sp>
        <p:nvSpPr>
          <p:cNvPr id="3" name="Content Placeholder 2"/>
          <p:cNvSpPr>
            <a:spLocks noGrp="1"/>
          </p:cNvSpPr>
          <p:nvPr>
            <p:ph idx="1"/>
          </p:nvPr>
        </p:nvSpPr>
        <p:spPr/>
        <p:txBody>
          <a:bodyPr/>
          <a:lstStyle/>
          <a:p>
            <a:r>
              <a:rPr lang="en-US" dirty="0"/>
              <a:t>The </a:t>
            </a:r>
            <a:r>
              <a:rPr lang="en-US" b="1" dirty="0">
                <a:solidFill>
                  <a:srgbClr val="002060"/>
                </a:solidFill>
              </a:rPr>
              <a:t>lifetime</a:t>
            </a:r>
            <a:r>
              <a:rPr lang="en-US" dirty="0"/>
              <a:t> of a variable or object is the time period in which the variable/object has </a:t>
            </a:r>
            <a:r>
              <a:rPr lang="en-US" dirty="0">
                <a:solidFill>
                  <a:srgbClr val="002060"/>
                </a:solidFill>
              </a:rPr>
              <a:t>valid memory.</a:t>
            </a:r>
          </a:p>
          <a:p>
            <a:r>
              <a:rPr lang="en-US" dirty="0"/>
              <a:t>Lifetime is also called </a:t>
            </a:r>
            <a:r>
              <a:rPr lang="en-US" dirty="0">
                <a:solidFill>
                  <a:srgbClr val="002060"/>
                </a:solidFill>
              </a:rPr>
              <a:t>"allocation method" </a:t>
            </a:r>
            <a:r>
              <a:rPr lang="en-US" dirty="0"/>
              <a:t>or </a:t>
            </a:r>
            <a:r>
              <a:rPr lang="en-US" dirty="0">
                <a:solidFill>
                  <a:srgbClr val="002060"/>
                </a:solidFill>
              </a:rPr>
              <a:t>"storage duration“.</a:t>
            </a:r>
            <a:endParaRPr lang="en-IN" dirty="0">
              <a:solidFill>
                <a:srgbClr val="002060"/>
              </a:solidFill>
            </a:endParaRPr>
          </a:p>
        </p:txBody>
      </p:sp>
      <p:graphicFrame>
        <p:nvGraphicFramePr>
          <p:cNvPr id="4" name="Table 3"/>
          <p:cNvGraphicFramePr>
            <a:graphicFrameLocks noGrp="1"/>
          </p:cNvGraphicFramePr>
          <p:nvPr/>
        </p:nvGraphicFramePr>
        <p:xfrm>
          <a:off x="760412" y="2734203"/>
          <a:ext cx="9726614" cy="2296160"/>
        </p:xfrm>
        <a:graphic>
          <a:graphicData uri="http://schemas.openxmlformats.org/drawingml/2006/table">
            <a:tbl>
              <a:tblPr firstRow="1" bandRow="1">
                <a:tableStyleId>{BC89EF96-8CEA-46FF-86C4-4CE0E7609802}</a:tableStyleId>
              </a:tblPr>
              <a:tblGrid>
                <a:gridCol w="1254126">
                  <a:extLst>
                    <a:ext uri="{9D8B030D-6E8A-4147-A177-3AD203B41FA5}">
                      <a16:colId xmlns:a16="http://schemas.microsoft.com/office/drawing/2014/main" val="20000"/>
                    </a:ext>
                  </a:extLst>
                </a:gridCol>
                <a:gridCol w="6863419">
                  <a:extLst>
                    <a:ext uri="{9D8B030D-6E8A-4147-A177-3AD203B41FA5}">
                      <a16:colId xmlns:a16="http://schemas.microsoft.com/office/drawing/2014/main" val="20001"/>
                    </a:ext>
                  </a:extLst>
                </a:gridCol>
                <a:gridCol w="1609069">
                  <a:extLst>
                    <a:ext uri="{9D8B030D-6E8A-4147-A177-3AD203B41FA5}">
                      <a16:colId xmlns:a16="http://schemas.microsoft.com/office/drawing/2014/main" val="20002"/>
                    </a:ext>
                  </a:extLst>
                </a:gridCol>
              </a:tblGrid>
              <a:tr h="370840">
                <a:tc>
                  <a:txBody>
                    <a:bodyPr/>
                    <a:lstStyle/>
                    <a:p>
                      <a:endParaRPr lang="en-IN" dirty="0"/>
                    </a:p>
                  </a:txBody>
                  <a:tcPr/>
                </a:tc>
                <a:tc>
                  <a:txBody>
                    <a:bodyPr/>
                    <a:lstStyle/>
                    <a:p>
                      <a:r>
                        <a:rPr lang="en-US" dirty="0"/>
                        <a:t>Lifetime</a:t>
                      </a:r>
                      <a:endParaRPr lang="en-IN" dirty="0"/>
                    </a:p>
                  </a:txBody>
                  <a:tcPr/>
                </a:tc>
                <a:tc>
                  <a:txBody>
                    <a:bodyPr/>
                    <a:lstStyle/>
                    <a:p>
                      <a:r>
                        <a:rPr lang="en-US" dirty="0"/>
                        <a:t>Stored</a:t>
                      </a:r>
                      <a:endParaRPr lang="en-IN" dirty="0"/>
                    </a:p>
                  </a:txBody>
                  <a:tcPr/>
                </a:tc>
                <a:extLst>
                  <a:ext uri="{0D108BD9-81ED-4DB2-BD59-A6C34878D82A}">
                    <a16:rowId xmlns:a16="http://schemas.microsoft.com/office/drawing/2014/main" val="10000"/>
                  </a:ext>
                </a:extLst>
              </a:tr>
              <a:tr h="370840">
                <a:tc>
                  <a:txBody>
                    <a:bodyPr/>
                    <a:lstStyle/>
                    <a:p>
                      <a:r>
                        <a:rPr lang="en-IN" sz="1800" b="1" kern="1200" dirty="0">
                          <a:effectLst/>
                        </a:rPr>
                        <a:t>Static</a:t>
                      </a:r>
                      <a:endParaRPr lang="en-IN" b="1" dirty="0"/>
                    </a:p>
                  </a:txBody>
                  <a:tcPr/>
                </a:tc>
                <a:tc>
                  <a:txBody>
                    <a:bodyPr/>
                    <a:lstStyle/>
                    <a:p>
                      <a:r>
                        <a:rPr lang="en-US" sz="1800" kern="1200" dirty="0">
                          <a:effectLst/>
                        </a:rPr>
                        <a:t>Entire duration of the program's execution.</a:t>
                      </a:r>
                      <a:endParaRPr lang="en-IN" dirty="0"/>
                    </a:p>
                  </a:txBody>
                  <a:tcPr/>
                </a:tc>
                <a:tc>
                  <a:txBody>
                    <a:bodyPr/>
                    <a:lstStyle/>
                    <a:p>
                      <a:r>
                        <a:rPr lang="en-US" sz="1800" kern="1200" dirty="0">
                          <a:effectLst/>
                        </a:rPr>
                        <a:t>data segment</a:t>
                      </a:r>
                      <a:endParaRPr lang="en-IN" dirty="0"/>
                    </a:p>
                  </a:txBody>
                  <a:tcPr/>
                </a:tc>
                <a:extLst>
                  <a:ext uri="{0D108BD9-81ED-4DB2-BD59-A6C34878D82A}">
                    <a16:rowId xmlns:a16="http://schemas.microsoft.com/office/drawing/2014/main" val="10001"/>
                  </a:ext>
                </a:extLst>
              </a:tr>
              <a:tr h="370840">
                <a:tc>
                  <a:txBody>
                    <a:bodyPr/>
                    <a:lstStyle/>
                    <a:p>
                      <a:r>
                        <a:rPr lang="en-IN" sz="1800" b="1" kern="1200" dirty="0">
                          <a:effectLst/>
                        </a:rPr>
                        <a:t>Automatic</a:t>
                      </a:r>
                      <a:endParaRPr lang="en-IN" b="1" dirty="0"/>
                    </a:p>
                  </a:txBody>
                  <a:tcPr/>
                </a:tc>
                <a:tc>
                  <a:txBody>
                    <a:bodyPr/>
                    <a:lstStyle/>
                    <a:p>
                      <a:r>
                        <a:rPr lang="en-US" sz="1800" kern="1200" dirty="0">
                          <a:effectLst/>
                        </a:rPr>
                        <a:t>Begins when program execution enters the function or statement block and ends when execution leaves the block.</a:t>
                      </a:r>
                      <a:endParaRPr lang="en-IN" dirty="0"/>
                    </a:p>
                  </a:txBody>
                  <a:tcPr/>
                </a:tc>
                <a:tc>
                  <a:txBody>
                    <a:bodyPr/>
                    <a:lstStyle/>
                    <a:p>
                      <a:r>
                        <a:rPr lang="en-IN" sz="1800" kern="1200" dirty="0">
                          <a:effectLst/>
                        </a:rPr>
                        <a:t>function call stack</a:t>
                      </a:r>
                      <a:endParaRPr lang="en-IN" dirty="0"/>
                    </a:p>
                  </a:txBody>
                  <a:tcPr/>
                </a:tc>
                <a:extLst>
                  <a:ext uri="{0D108BD9-81ED-4DB2-BD59-A6C34878D82A}">
                    <a16:rowId xmlns:a16="http://schemas.microsoft.com/office/drawing/2014/main" val="10002"/>
                  </a:ext>
                </a:extLst>
              </a:tr>
              <a:tr h="370840">
                <a:tc>
                  <a:txBody>
                    <a:bodyPr/>
                    <a:lstStyle/>
                    <a:p>
                      <a:r>
                        <a:rPr lang="en-IN" sz="1800" b="1" kern="1200" dirty="0">
                          <a:effectLst/>
                        </a:rPr>
                        <a:t>Dynamic</a:t>
                      </a:r>
                      <a:endParaRPr lang="en-IN" b="1" dirty="0"/>
                    </a:p>
                  </a:txBody>
                  <a:tcPr/>
                </a:tc>
                <a:tc>
                  <a:txBody>
                    <a:bodyPr/>
                    <a:lstStyle/>
                    <a:p>
                      <a:r>
                        <a:rPr lang="en-US" sz="1800" kern="1200" dirty="0">
                          <a:effectLst/>
                        </a:rPr>
                        <a:t>Begins when memory is allocated for the object (e.g., by a call to </a:t>
                      </a:r>
                      <a:r>
                        <a:rPr lang="en-US" dirty="0" err="1"/>
                        <a:t>malloc</a:t>
                      </a:r>
                      <a:r>
                        <a:rPr lang="en-US" dirty="0"/>
                        <a:t>()</a:t>
                      </a:r>
                      <a:r>
                        <a:rPr lang="en-US" sz="1800" kern="1200" dirty="0">
                          <a:effectLst/>
                        </a:rPr>
                        <a:t> or using </a:t>
                      </a:r>
                      <a:r>
                        <a:rPr lang="en-US" dirty="0"/>
                        <a:t>new</a:t>
                      </a:r>
                      <a:r>
                        <a:rPr lang="en-US" sz="1800" kern="1200" dirty="0">
                          <a:effectLst/>
                        </a:rPr>
                        <a:t>) and ends when memory is </a:t>
                      </a:r>
                      <a:r>
                        <a:rPr lang="en-US" sz="1800" kern="1200" dirty="0" err="1">
                          <a:effectLst/>
                        </a:rPr>
                        <a:t>deallocated</a:t>
                      </a:r>
                      <a:r>
                        <a:rPr lang="en-US" sz="1800" kern="1200" dirty="0">
                          <a:effectLst/>
                        </a:rPr>
                        <a:t> (e.g., by a call to </a:t>
                      </a:r>
                      <a:r>
                        <a:rPr lang="en-US" dirty="0"/>
                        <a:t>free()</a:t>
                      </a:r>
                      <a:r>
                        <a:rPr lang="en-US" sz="1800" kern="1200" dirty="0">
                          <a:effectLst/>
                        </a:rPr>
                        <a:t> or using </a:t>
                      </a:r>
                      <a:r>
                        <a:rPr lang="en-US" dirty="0"/>
                        <a:t>delete</a:t>
                      </a:r>
                      <a:r>
                        <a:rPr lang="en-US" sz="1800" kern="1200" dirty="0">
                          <a:effectLst/>
                        </a:rPr>
                        <a:t>). </a:t>
                      </a:r>
                      <a:endParaRPr lang="en-IN" dirty="0"/>
                    </a:p>
                  </a:txBody>
                  <a:tcPr/>
                </a:tc>
                <a:tc>
                  <a:txBody>
                    <a:bodyPr/>
                    <a:lstStyle/>
                    <a:p>
                      <a:r>
                        <a:rPr lang="en-IN" sz="1800" kern="1200" dirty="0">
                          <a:effectLst/>
                        </a:rPr>
                        <a:t> heap</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38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t>
            </a:r>
            <a:r>
              <a:rPr lang="en-US" dirty="0" err="1"/>
              <a:t>vs</a:t>
            </a:r>
            <a:r>
              <a:rPr lang="en-US" dirty="0"/>
              <a:t> Lifetime of a variable</a:t>
            </a:r>
            <a:endParaRPr lang="en-IN" dirty="0"/>
          </a:p>
        </p:txBody>
      </p:sp>
      <p:graphicFrame>
        <p:nvGraphicFramePr>
          <p:cNvPr id="4" name="Content Placeholder 3"/>
          <p:cNvGraphicFramePr>
            <a:graphicFrameLocks noGrp="1"/>
          </p:cNvGraphicFramePr>
          <p:nvPr>
            <p:ph idx="1"/>
          </p:nvPr>
        </p:nvGraphicFramePr>
        <p:xfrm>
          <a:off x="763588" y="1006475"/>
          <a:ext cx="10726737" cy="370840"/>
        </p:xfrm>
        <a:graphic>
          <a:graphicData uri="http://schemas.openxmlformats.org/drawingml/2006/table">
            <a:tbl>
              <a:tblPr firstRow="1" bandRow="1">
                <a:tableStyleId>{BC89EF96-8CEA-46FF-86C4-4CE0E7609802}</a:tableStyleId>
              </a:tblPr>
              <a:tblGrid>
                <a:gridCol w="2154674">
                  <a:extLst>
                    <a:ext uri="{9D8B030D-6E8A-4147-A177-3AD203B41FA5}">
                      <a16:colId xmlns:a16="http://schemas.microsoft.com/office/drawing/2014/main" val="20000"/>
                    </a:ext>
                  </a:extLst>
                </a:gridCol>
                <a:gridCol w="4996484">
                  <a:extLst>
                    <a:ext uri="{9D8B030D-6E8A-4147-A177-3AD203B41FA5}">
                      <a16:colId xmlns:a16="http://schemas.microsoft.com/office/drawing/2014/main" val="20001"/>
                    </a:ext>
                  </a:extLst>
                </a:gridCol>
                <a:gridCol w="3575579">
                  <a:extLst>
                    <a:ext uri="{9D8B030D-6E8A-4147-A177-3AD203B41FA5}">
                      <a16:colId xmlns:a16="http://schemas.microsoft.com/office/drawing/2014/main" val="20002"/>
                    </a:ext>
                  </a:extLst>
                </a:gridCol>
              </a:tblGrid>
              <a:tr h="370840">
                <a:tc>
                  <a:txBody>
                    <a:bodyPr/>
                    <a:lstStyle/>
                    <a:p>
                      <a:r>
                        <a:rPr lang="en-US" dirty="0"/>
                        <a:t>Variable</a:t>
                      </a:r>
                      <a:r>
                        <a:rPr lang="en-US" baseline="0" dirty="0"/>
                        <a:t> Type</a:t>
                      </a:r>
                      <a:endParaRPr lang="en-IN" dirty="0"/>
                    </a:p>
                  </a:txBody>
                  <a:tcPr>
                    <a:solidFill>
                      <a:schemeClr val="bg1">
                        <a:lumMod val="95000"/>
                      </a:schemeClr>
                    </a:solidFill>
                  </a:tcPr>
                </a:tc>
                <a:tc>
                  <a:txBody>
                    <a:bodyPr/>
                    <a:lstStyle/>
                    <a:p>
                      <a:r>
                        <a:rPr lang="en-US" dirty="0">
                          <a:solidFill>
                            <a:srgbClr val="002060"/>
                          </a:solidFill>
                        </a:rPr>
                        <a:t>Scope</a:t>
                      </a:r>
                      <a:r>
                        <a:rPr lang="en-US" dirty="0"/>
                        <a:t> of a Variable</a:t>
                      </a:r>
                      <a:endParaRPr lang="en-IN" dirty="0"/>
                    </a:p>
                  </a:txBody>
                  <a:tcPr>
                    <a:solidFill>
                      <a:schemeClr val="bg1">
                        <a:lumMod val="95000"/>
                      </a:schemeClr>
                    </a:solidFill>
                  </a:tcPr>
                </a:tc>
                <a:tc>
                  <a:txBody>
                    <a:bodyPr/>
                    <a:lstStyle/>
                    <a:p>
                      <a:r>
                        <a:rPr lang="en-US" dirty="0">
                          <a:solidFill>
                            <a:srgbClr val="002060"/>
                          </a:solidFill>
                        </a:rPr>
                        <a:t>Lifetime</a:t>
                      </a:r>
                      <a:r>
                        <a:rPr lang="en-US" baseline="0" dirty="0">
                          <a:solidFill>
                            <a:srgbClr val="002060"/>
                          </a:solidFill>
                        </a:rPr>
                        <a:t> </a:t>
                      </a:r>
                      <a:r>
                        <a:rPr lang="en-US" baseline="0" dirty="0"/>
                        <a:t>of a Variable</a:t>
                      </a:r>
                      <a:endParaRPr lang="en-IN" dirty="0"/>
                    </a:p>
                  </a:txBody>
                  <a:tcP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763588" y="1375516"/>
          <a:ext cx="10726737" cy="640080"/>
        </p:xfrm>
        <a:graphic>
          <a:graphicData uri="http://schemas.openxmlformats.org/drawingml/2006/table">
            <a:tbl>
              <a:tblPr firstRow="1" bandRow="1">
                <a:tableStyleId>{BC89EF96-8CEA-46FF-86C4-4CE0E7609802}</a:tableStyleId>
              </a:tblPr>
              <a:tblGrid>
                <a:gridCol w="2154674">
                  <a:extLst>
                    <a:ext uri="{9D8B030D-6E8A-4147-A177-3AD203B41FA5}">
                      <a16:colId xmlns:a16="http://schemas.microsoft.com/office/drawing/2014/main" val="20000"/>
                    </a:ext>
                  </a:extLst>
                </a:gridCol>
                <a:gridCol w="4996484">
                  <a:extLst>
                    <a:ext uri="{9D8B030D-6E8A-4147-A177-3AD203B41FA5}">
                      <a16:colId xmlns:a16="http://schemas.microsoft.com/office/drawing/2014/main" val="20001"/>
                    </a:ext>
                  </a:extLst>
                </a:gridCol>
                <a:gridCol w="3575579">
                  <a:extLst>
                    <a:ext uri="{9D8B030D-6E8A-4147-A177-3AD203B41FA5}">
                      <a16:colId xmlns:a16="http://schemas.microsoft.com/office/drawing/2014/main" val="20002"/>
                    </a:ext>
                  </a:extLst>
                </a:gridCol>
              </a:tblGrid>
              <a:tr h="370840">
                <a:tc>
                  <a:txBody>
                    <a:bodyPr/>
                    <a:lstStyle/>
                    <a:p>
                      <a:r>
                        <a:rPr lang="en-US" b="1" dirty="0"/>
                        <a:t>Instance Variable</a:t>
                      </a:r>
                      <a:endParaRPr lang="en-IN" b="1" dirty="0"/>
                    </a:p>
                  </a:txBody>
                  <a:tcPr/>
                </a:tc>
                <a:tc>
                  <a:txBody>
                    <a:bodyPr/>
                    <a:lstStyle/>
                    <a:p>
                      <a:r>
                        <a:rPr lang="en-US" b="0" dirty="0"/>
                        <a:t>Throughout</a:t>
                      </a:r>
                      <a:r>
                        <a:rPr lang="en-US" b="0" baseline="0" dirty="0"/>
                        <a:t> the class except in static methods</a:t>
                      </a:r>
                      <a:endParaRPr lang="en-IN" b="0" dirty="0"/>
                    </a:p>
                  </a:txBody>
                  <a:tcPr/>
                </a:tc>
                <a:tc>
                  <a:txBody>
                    <a:bodyPr/>
                    <a:lstStyle/>
                    <a:p>
                      <a:r>
                        <a:rPr lang="en-US" b="0" dirty="0"/>
                        <a:t>Until object is available in the memory</a:t>
                      </a:r>
                      <a:endParaRPr lang="en-IN" b="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763588" y="2013797"/>
          <a:ext cx="10726737" cy="370840"/>
        </p:xfrm>
        <a:graphic>
          <a:graphicData uri="http://schemas.openxmlformats.org/drawingml/2006/table">
            <a:tbl>
              <a:tblPr firstRow="1" bandRow="1">
                <a:tableStyleId>{BC89EF96-8CEA-46FF-86C4-4CE0E7609802}</a:tableStyleId>
              </a:tblPr>
              <a:tblGrid>
                <a:gridCol w="2154674">
                  <a:extLst>
                    <a:ext uri="{9D8B030D-6E8A-4147-A177-3AD203B41FA5}">
                      <a16:colId xmlns:a16="http://schemas.microsoft.com/office/drawing/2014/main" val="20000"/>
                    </a:ext>
                  </a:extLst>
                </a:gridCol>
                <a:gridCol w="4996484">
                  <a:extLst>
                    <a:ext uri="{9D8B030D-6E8A-4147-A177-3AD203B41FA5}">
                      <a16:colId xmlns:a16="http://schemas.microsoft.com/office/drawing/2014/main" val="20001"/>
                    </a:ext>
                  </a:extLst>
                </a:gridCol>
                <a:gridCol w="3575579">
                  <a:extLst>
                    <a:ext uri="{9D8B030D-6E8A-4147-A177-3AD203B41FA5}">
                      <a16:colId xmlns:a16="http://schemas.microsoft.com/office/drawing/2014/main" val="20002"/>
                    </a:ext>
                  </a:extLst>
                </a:gridCol>
              </a:tblGrid>
              <a:tr h="370840">
                <a:tc>
                  <a:txBody>
                    <a:bodyPr/>
                    <a:lstStyle/>
                    <a:p>
                      <a:r>
                        <a:rPr lang="en-US" b="1" dirty="0"/>
                        <a:t>Class Variable</a:t>
                      </a:r>
                      <a:endParaRPr lang="en-IN" b="1" dirty="0"/>
                    </a:p>
                  </a:txBody>
                  <a:tcPr>
                    <a:solidFill>
                      <a:schemeClr val="bg1">
                        <a:lumMod val="95000"/>
                      </a:schemeClr>
                    </a:solidFill>
                  </a:tcPr>
                </a:tc>
                <a:tc>
                  <a:txBody>
                    <a:bodyPr/>
                    <a:lstStyle/>
                    <a:p>
                      <a:r>
                        <a:rPr lang="en-US" b="0" dirty="0"/>
                        <a:t>Throughout</a:t>
                      </a:r>
                      <a:r>
                        <a:rPr lang="en-US" b="0" baseline="0" dirty="0"/>
                        <a:t> the class</a:t>
                      </a:r>
                      <a:endParaRPr lang="en-IN" b="0" dirty="0"/>
                    </a:p>
                  </a:txBody>
                  <a:tcPr>
                    <a:solidFill>
                      <a:schemeClr val="bg1">
                        <a:lumMod val="95000"/>
                      </a:schemeClr>
                    </a:solidFill>
                  </a:tcPr>
                </a:tc>
                <a:tc>
                  <a:txBody>
                    <a:bodyPr/>
                    <a:lstStyle/>
                    <a:p>
                      <a:r>
                        <a:rPr lang="en-US" b="0" dirty="0"/>
                        <a:t>Until end of the Class</a:t>
                      </a:r>
                      <a:r>
                        <a:rPr lang="en-US" b="0" baseline="0" dirty="0"/>
                        <a:t> </a:t>
                      </a:r>
                      <a:endParaRPr lang="en-IN" b="0" dirty="0"/>
                    </a:p>
                  </a:txBody>
                  <a:tcPr>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763588" y="2382838"/>
          <a:ext cx="10726737" cy="370840"/>
        </p:xfrm>
        <a:graphic>
          <a:graphicData uri="http://schemas.openxmlformats.org/drawingml/2006/table">
            <a:tbl>
              <a:tblPr firstRow="1" bandRow="1">
                <a:tableStyleId>{BC89EF96-8CEA-46FF-86C4-4CE0E7609802}</a:tableStyleId>
              </a:tblPr>
              <a:tblGrid>
                <a:gridCol w="2154674">
                  <a:extLst>
                    <a:ext uri="{9D8B030D-6E8A-4147-A177-3AD203B41FA5}">
                      <a16:colId xmlns:a16="http://schemas.microsoft.com/office/drawing/2014/main" val="20000"/>
                    </a:ext>
                  </a:extLst>
                </a:gridCol>
                <a:gridCol w="4996484">
                  <a:extLst>
                    <a:ext uri="{9D8B030D-6E8A-4147-A177-3AD203B41FA5}">
                      <a16:colId xmlns:a16="http://schemas.microsoft.com/office/drawing/2014/main" val="20001"/>
                    </a:ext>
                  </a:extLst>
                </a:gridCol>
                <a:gridCol w="3575579">
                  <a:extLst>
                    <a:ext uri="{9D8B030D-6E8A-4147-A177-3AD203B41FA5}">
                      <a16:colId xmlns:a16="http://schemas.microsoft.com/office/drawing/2014/main" val="20002"/>
                    </a:ext>
                  </a:extLst>
                </a:gridCol>
              </a:tblGrid>
              <a:tr h="370840">
                <a:tc>
                  <a:txBody>
                    <a:bodyPr/>
                    <a:lstStyle/>
                    <a:p>
                      <a:r>
                        <a:rPr lang="en-US" b="1" dirty="0"/>
                        <a:t>Local Variable</a:t>
                      </a:r>
                      <a:endParaRPr lang="en-IN" b="1" dirty="0"/>
                    </a:p>
                  </a:txBody>
                  <a:tcPr/>
                </a:tc>
                <a:tc>
                  <a:txBody>
                    <a:bodyPr/>
                    <a:lstStyle/>
                    <a:p>
                      <a:r>
                        <a:rPr lang="en-US" b="0" dirty="0"/>
                        <a:t>Throughout</a:t>
                      </a:r>
                      <a:r>
                        <a:rPr lang="en-US" b="0" baseline="0" dirty="0"/>
                        <a:t> the block/function in which it is declared</a:t>
                      </a:r>
                      <a:endParaRPr lang="en-IN" b="0" dirty="0"/>
                    </a:p>
                  </a:txBody>
                  <a:tcPr/>
                </a:tc>
                <a:tc>
                  <a:txBody>
                    <a:bodyPr/>
                    <a:lstStyle/>
                    <a:p>
                      <a:r>
                        <a:rPr lang="en-US" b="0" dirty="0"/>
                        <a:t>Until control leaves the block</a:t>
                      </a:r>
                      <a:endParaRPr lang="en-IN"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27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function to check whether given number is prime or not. 	</a:t>
            </a:r>
          </a:p>
          <a:p>
            <a:pPr marL="457200" indent="-457200">
              <a:buFont typeface="+mj-lt"/>
              <a:buAutoNum type="arabicPeriod"/>
            </a:pPr>
            <a:r>
              <a:rPr lang="en-US" dirty="0"/>
              <a:t>Write a function to search a given </a:t>
            </a:r>
            <a:r>
              <a:rPr lang="en-US"/>
              <a:t>number from </a:t>
            </a:r>
            <a:r>
              <a:rPr lang="en-US" dirty="0"/>
              <a:t>an array. 	</a:t>
            </a:r>
          </a:p>
          <a:p>
            <a:endParaRPr lang="en-IN" dirty="0"/>
          </a:p>
        </p:txBody>
      </p:sp>
    </p:spTree>
    <p:extLst>
      <p:ext uri="{BB962C8B-B14F-4D97-AF65-F5344CB8AC3E}">
        <p14:creationId xmlns:p14="http://schemas.microsoft.com/office/powerpoint/2010/main" val="2573270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dirty="0"/>
              <a:t>Thank You</a:t>
            </a:r>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333307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Array?</a:t>
            </a:r>
          </a:p>
        </p:txBody>
      </p:sp>
      <p:sp>
        <p:nvSpPr>
          <p:cNvPr id="3" name="Content Placeholder 2"/>
          <p:cNvSpPr>
            <a:spLocks noGrp="1"/>
          </p:cNvSpPr>
          <p:nvPr>
            <p:ph idx="1"/>
          </p:nvPr>
        </p:nvSpPr>
        <p:spPr>
          <a:xfrm>
            <a:off x="131181" y="863444"/>
            <a:ext cx="8771892" cy="5590565"/>
          </a:xfrm>
        </p:spPr>
        <p:txBody>
          <a:bodyPr/>
          <a:lstStyle/>
          <a:p>
            <a:r>
              <a:rPr lang="en-US" dirty="0"/>
              <a:t>Very often we need to deal with relatively </a:t>
            </a:r>
            <a:r>
              <a:rPr lang="en-US" dirty="0">
                <a:solidFill>
                  <a:srgbClr val="002060"/>
                </a:solidFill>
              </a:rPr>
              <a:t>large set of data.</a:t>
            </a:r>
          </a:p>
          <a:p>
            <a:r>
              <a:rPr lang="en-US" dirty="0"/>
              <a:t>E.g.</a:t>
            </a:r>
          </a:p>
          <a:p>
            <a:pPr lvl="1"/>
            <a:r>
              <a:rPr lang="en-US" dirty="0">
                <a:solidFill>
                  <a:srgbClr val="002060"/>
                </a:solidFill>
              </a:rPr>
              <a:t>Percentage</a:t>
            </a:r>
            <a:r>
              <a:rPr lang="en-US" dirty="0"/>
              <a:t> of all the students of the college. (May be in thousands)</a:t>
            </a:r>
          </a:p>
          <a:p>
            <a:pPr lvl="1"/>
            <a:r>
              <a:rPr lang="en-US" dirty="0">
                <a:solidFill>
                  <a:srgbClr val="002060"/>
                </a:solidFill>
              </a:rPr>
              <a:t>Age</a:t>
            </a:r>
            <a:r>
              <a:rPr lang="en-US" dirty="0"/>
              <a:t> of all the citizens of the city. (May be lakhs)</a:t>
            </a:r>
          </a:p>
          <a:p>
            <a:r>
              <a:rPr lang="en-US" dirty="0"/>
              <a:t>We need to declare </a:t>
            </a:r>
            <a:r>
              <a:rPr lang="en-US" dirty="0">
                <a:solidFill>
                  <a:srgbClr val="002060"/>
                </a:solidFill>
              </a:rPr>
              <a:t>thousands</a:t>
            </a:r>
            <a:r>
              <a:rPr lang="en-US" dirty="0"/>
              <a:t> or </a:t>
            </a:r>
            <a:r>
              <a:rPr lang="en-US" dirty="0">
                <a:solidFill>
                  <a:srgbClr val="002060"/>
                </a:solidFill>
              </a:rPr>
              <a:t>lakhs</a:t>
            </a:r>
            <a:r>
              <a:rPr lang="en-US" dirty="0"/>
              <a:t> of the </a:t>
            </a:r>
            <a:r>
              <a:rPr lang="en-US" dirty="0">
                <a:solidFill>
                  <a:srgbClr val="002060"/>
                </a:solidFill>
              </a:rPr>
              <a:t>variable</a:t>
            </a:r>
            <a:r>
              <a:rPr lang="en-US" dirty="0"/>
              <a:t> to store the data which is practically not possible.</a:t>
            </a:r>
          </a:p>
          <a:p>
            <a:r>
              <a:rPr lang="en-US" dirty="0"/>
              <a:t>We need a solution to store more data in a </a:t>
            </a:r>
            <a:r>
              <a:rPr lang="en-US" dirty="0">
                <a:solidFill>
                  <a:srgbClr val="002060"/>
                </a:solidFill>
              </a:rPr>
              <a:t>single variable</a:t>
            </a:r>
            <a:r>
              <a:rPr lang="en-US" dirty="0"/>
              <a:t>.</a:t>
            </a:r>
          </a:p>
          <a:p>
            <a:r>
              <a:rPr lang="en-US" b="1" dirty="0">
                <a:solidFill>
                  <a:srgbClr val="002060"/>
                </a:solidFill>
              </a:rPr>
              <a:t>Array</a:t>
            </a:r>
            <a:r>
              <a:rPr lang="en-US" dirty="0">
                <a:solidFill>
                  <a:srgbClr val="002060"/>
                </a:solidFill>
              </a:rPr>
              <a:t> </a:t>
            </a:r>
            <a:r>
              <a:rPr lang="en-US" dirty="0"/>
              <a:t>is the most appropriate way to handle such data.</a:t>
            </a:r>
          </a:p>
          <a:p>
            <a:r>
              <a:rPr lang="en-US" dirty="0"/>
              <a:t>As per English Dictionary, “</a:t>
            </a:r>
            <a:r>
              <a:rPr lang="en-US" b="1" i="1" u="sng" dirty="0">
                <a:solidFill>
                  <a:srgbClr val="002060"/>
                </a:solidFill>
              </a:rPr>
              <a:t>Array means collection or group or arrangement in a specific order.”</a:t>
            </a:r>
          </a:p>
          <a:p>
            <a:endParaRPr lang="en-US" dirty="0"/>
          </a:p>
          <a:p>
            <a:pPr lvl="1"/>
            <a:endParaRPr lang="en-US" dirty="0"/>
          </a:p>
        </p:txBody>
      </p:sp>
      <p:pic>
        <p:nvPicPr>
          <p:cNvPr id="4" name="Picture 2" descr="Data Structures 101: Arrays — A Visual Introduction for Beginn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3072" y="3933625"/>
            <a:ext cx="3201842" cy="1460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4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9B5BDCB4-4EEE-45B4-8D35-78F9504F3588}"/>
              </a:ext>
            </a:extLst>
          </p:cNvPr>
          <p:cNvSpPr>
            <a:spLocks noGrp="1"/>
          </p:cNvSpPr>
          <p:nvPr>
            <p:ph idx="1"/>
          </p:nvPr>
        </p:nvSpPr>
        <p:spPr>
          <a:xfrm>
            <a:off x="131180" y="863444"/>
            <a:ext cx="11929641" cy="953781"/>
          </a:xfrm>
        </p:spPr>
        <p:txBody>
          <a:bodyPr/>
          <a:lstStyle/>
          <a:p>
            <a:pPr algn="just"/>
            <a:r>
              <a:rPr lang="en-US" b="1" dirty="0"/>
              <a:t>An array is a fixed size sequential collection of elements of same data type grouped under single variable name.</a:t>
            </a:r>
          </a:p>
          <a:p>
            <a:pPr algn="just"/>
            <a:endParaRPr lang="en-US" b="1" dirty="0"/>
          </a:p>
        </p:txBody>
      </p:sp>
      <p:sp>
        <p:nvSpPr>
          <p:cNvPr id="12" name="Rectangle 11"/>
          <p:cNvSpPr/>
          <p:nvPr/>
        </p:nvSpPr>
        <p:spPr>
          <a:xfrm>
            <a:off x="543135" y="2421789"/>
            <a:ext cx="2906121" cy="400110"/>
          </a:xfrm>
          <a:prstGeom prst="rect">
            <a:avLst/>
          </a:prstGeom>
          <a:noFill/>
        </p:spPr>
        <p:txBody>
          <a:bodyPr wrap="square">
            <a:spAutoFit/>
          </a:bodyPr>
          <a:lstStyle/>
          <a:p>
            <a:r>
              <a:rPr lang="en-US" sz="2000" b="1" dirty="0" err="1">
                <a:solidFill>
                  <a:schemeClr val="accent4">
                    <a:lumMod val="75000"/>
                  </a:schemeClr>
                </a:solidFill>
                <a:latin typeface="Consolas" panose="020B0609020204030204" pitchFamily="49" charset="0"/>
              </a:rPr>
              <a:t>int</a:t>
            </a:r>
            <a:r>
              <a:rPr lang="en-US" sz="2000" b="1" dirty="0">
                <a:latin typeface="Consolas" panose="020B0609020204030204" pitchFamily="49" charset="0"/>
              </a:rPr>
              <a:t> </a:t>
            </a:r>
            <a:r>
              <a:rPr lang="en-US" sz="2000" b="1" dirty="0">
                <a:solidFill>
                  <a:schemeClr val="accent6"/>
                </a:solidFill>
                <a:latin typeface="Consolas" panose="020B0609020204030204" pitchFamily="49" charset="0"/>
              </a:rPr>
              <a:t>percentage</a:t>
            </a:r>
            <a:r>
              <a:rPr lang="en-US" sz="2000" b="1" dirty="0">
                <a:solidFill>
                  <a:schemeClr val="tx2"/>
                </a:solidFill>
                <a:latin typeface="Consolas" panose="020B0609020204030204" pitchFamily="49" charset="0"/>
              </a:rPr>
              <a:t>[10]</a:t>
            </a:r>
            <a:r>
              <a:rPr lang="en-US" sz="2000" b="1" dirty="0">
                <a:latin typeface="Consolas" panose="020B0609020204030204" pitchFamily="49" charset="0"/>
              </a:rPr>
              <a:t>;</a:t>
            </a:r>
            <a:endParaRPr lang="en-US" sz="2000" b="1" dirty="0">
              <a:effectLst/>
              <a:latin typeface="Consolas" panose="020B0609020204030204" pitchFamily="49" charset="0"/>
            </a:endParaRPr>
          </a:p>
        </p:txBody>
      </p:sp>
      <p:graphicFrame>
        <p:nvGraphicFramePr>
          <p:cNvPr id="16" name="Table 15"/>
          <p:cNvGraphicFramePr>
            <a:graphicFrameLocks noGrp="1"/>
          </p:cNvGraphicFramePr>
          <p:nvPr/>
        </p:nvGraphicFramePr>
        <p:xfrm>
          <a:off x="3479755" y="1964589"/>
          <a:ext cx="8453740" cy="914400"/>
        </p:xfrm>
        <a:graphic>
          <a:graphicData uri="http://schemas.openxmlformats.org/drawingml/2006/table">
            <a:tbl>
              <a:tblPr firstRow="1" bandRow="1"/>
              <a:tblGrid>
                <a:gridCol w="845374">
                  <a:extLst>
                    <a:ext uri="{9D8B030D-6E8A-4147-A177-3AD203B41FA5}">
                      <a16:colId xmlns:a16="http://schemas.microsoft.com/office/drawing/2014/main" val="20000"/>
                    </a:ext>
                  </a:extLst>
                </a:gridCol>
                <a:gridCol w="845374">
                  <a:extLst>
                    <a:ext uri="{9D8B030D-6E8A-4147-A177-3AD203B41FA5}">
                      <a16:colId xmlns:a16="http://schemas.microsoft.com/office/drawing/2014/main" val="20001"/>
                    </a:ext>
                  </a:extLst>
                </a:gridCol>
                <a:gridCol w="845374">
                  <a:extLst>
                    <a:ext uri="{9D8B030D-6E8A-4147-A177-3AD203B41FA5}">
                      <a16:colId xmlns:a16="http://schemas.microsoft.com/office/drawing/2014/main" val="20002"/>
                    </a:ext>
                  </a:extLst>
                </a:gridCol>
                <a:gridCol w="845374">
                  <a:extLst>
                    <a:ext uri="{9D8B030D-6E8A-4147-A177-3AD203B41FA5}">
                      <a16:colId xmlns:a16="http://schemas.microsoft.com/office/drawing/2014/main" val="20003"/>
                    </a:ext>
                  </a:extLst>
                </a:gridCol>
                <a:gridCol w="845374">
                  <a:extLst>
                    <a:ext uri="{9D8B030D-6E8A-4147-A177-3AD203B41FA5}">
                      <a16:colId xmlns:a16="http://schemas.microsoft.com/office/drawing/2014/main" val="20004"/>
                    </a:ext>
                  </a:extLst>
                </a:gridCol>
                <a:gridCol w="845374">
                  <a:extLst>
                    <a:ext uri="{9D8B030D-6E8A-4147-A177-3AD203B41FA5}">
                      <a16:colId xmlns:a16="http://schemas.microsoft.com/office/drawing/2014/main" val="20005"/>
                    </a:ext>
                  </a:extLst>
                </a:gridCol>
                <a:gridCol w="845374">
                  <a:extLst>
                    <a:ext uri="{9D8B030D-6E8A-4147-A177-3AD203B41FA5}">
                      <a16:colId xmlns:a16="http://schemas.microsoft.com/office/drawing/2014/main" val="20006"/>
                    </a:ext>
                  </a:extLst>
                </a:gridCol>
                <a:gridCol w="845374">
                  <a:extLst>
                    <a:ext uri="{9D8B030D-6E8A-4147-A177-3AD203B41FA5}">
                      <a16:colId xmlns:a16="http://schemas.microsoft.com/office/drawing/2014/main" val="20007"/>
                    </a:ext>
                  </a:extLst>
                </a:gridCol>
                <a:gridCol w="845374">
                  <a:extLst>
                    <a:ext uri="{9D8B030D-6E8A-4147-A177-3AD203B41FA5}">
                      <a16:colId xmlns:a16="http://schemas.microsoft.com/office/drawing/2014/main" val="20008"/>
                    </a:ext>
                  </a:extLst>
                </a:gridCol>
                <a:gridCol w="845374">
                  <a:extLst>
                    <a:ext uri="{9D8B030D-6E8A-4147-A177-3AD203B41FA5}">
                      <a16:colId xmlns:a16="http://schemas.microsoft.com/office/drawing/2014/main" val="20009"/>
                    </a:ext>
                  </a:extLst>
                </a:gridCol>
              </a:tblGrid>
              <a:tr h="421005">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[0]</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[1]</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[2]</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[3]</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[4]</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[5]</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[6]</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[7]</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[8]</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1200" dirty="0">
                          <a:solidFill>
                            <a:schemeClr val="tx1"/>
                          </a:solidFill>
                          <a:effectLst/>
                          <a:latin typeface="Consolas" panose="020B0609020204030204" pitchFamily="49" charset="0"/>
                          <a:ea typeface="Times New Roman" panose="02020603050405020304" pitchFamily="18" charset="0"/>
                          <a:cs typeface="Shruti" panose="020B0502040204020203" pitchFamily="34" charset="0"/>
                        </a:rPr>
                        <a:t>[9]</a:t>
                      </a:r>
                      <a:endParaRPr lang="en-US" sz="1100" dirty="0">
                        <a:solidFill>
                          <a:schemeClr val="tx1"/>
                        </a:solidFill>
                        <a:effectLst/>
                        <a:latin typeface="Calibri" panose="020F0502020204030204" pitchFamily="34" charset="0"/>
                        <a:ea typeface="Calibri" panose="020F0502020204030204" pitchFamily="34" charset="0"/>
                        <a:cs typeface="Shruti"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3395">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pPr>
                      <a:endParaRPr lang="en-US" sz="1100" dirty="0">
                        <a:solidFill>
                          <a:schemeClr val="tx1"/>
                        </a:solidFill>
                        <a:effectLst/>
                        <a:latin typeface="Calibri" panose="020F050202020403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7" name="Table 16"/>
          <p:cNvGraphicFramePr>
            <a:graphicFrameLocks noGrp="1"/>
          </p:cNvGraphicFramePr>
          <p:nvPr/>
        </p:nvGraphicFramePr>
        <p:xfrm>
          <a:off x="251036" y="3176351"/>
          <a:ext cx="2743200" cy="283464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tblGrid>
              <a:tr h="457200">
                <a:tc>
                  <a:txBody>
                    <a:bodyPr/>
                    <a:lstStyle/>
                    <a:p>
                      <a:pPr algn="ctr"/>
                      <a:r>
                        <a:rPr lang="en-US" sz="2000" dirty="0">
                          <a:solidFill>
                            <a:schemeClr val="tx1"/>
                          </a:solidFill>
                        </a:rPr>
                        <a:t>Fixed</a:t>
                      </a:r>
                      <a:r>
                        <a:rPr lang="en-US" sz="2000" baseline="0" dirty="0">
                          <a:solidFill>
                            <a:schemeClr val="tx1"/>
                          </a:solidFill>
                        </a:rPr>
                        <a:t> Size</a:t>
                      </a:r>
                      <a:endParaRPr lang="en-US" sz="2000" dirty="0">
                        <a:solidFill>
                          <a:schemeClr val="tx1"/>
                        </a:solidFill>
                      </a:endParaRPr>
                    </a:p>
                  </a:txBody>
                  <a:tcPr anchor="ctr">
                    <a:solidFill>
                      <a:schemeClr val="bg1">
                        <a:lumMod val="85000"/>
                      </a:schemeClr>
                    </a:solidFill>
                  </a:tcPr>
                </a:tc>
                <a:extLst>
                  <a:ext uri="{0D108BD9-81ED-4DB2-BD59-A6C34878D82A}">
                    <a16:rowId xmlns:a16="http://schemas.microsoft.com/office/drawing/2014/main" val="10000"/>
                  </a:ext>
                </a:extLst>
              </a:tr>
              <a:tr h="2377440">
                <a:tc>
                  <a:txBody>
                    <a:bodyPr/>
                    <a:lstStyle/>
                    <a:p>
                      <a:pPr algn="ctr"/>
                      <a:r>
                        <a:rPr lang="en-US" sz="2000" dirty="0">
                          <a:solidFill>
                            <a:schemeClr val="tx1"/>
                          </a:solidFill>
                        </a:rPr>
                        <a:t>The</a:t>
                      </a:r>
                      <a:r>
                        <a:rPr lang="en-US" sz="2000" baseline="0" dirty="0">
                          <a:solidFill>
                            <a:schemeClr val="tx1"/>
                          </a:solidFill>
                        </a:rPr>
                        <a:t> size of an array is fixed at the time of declaration which cannot be changed later on.</a:t>
                      </a:r>
                    </a:p>
                    <a:p>
                      <a:pPr algn="ctr"/>
                      <a:endParaRPr lang="en-US" sz="2000" baseline="0" dirty="0">
                        <a:solidFill>
                          <a:schemeClr val="tx1"/>
                        </a:solidFill>
                      </a:endParaRPr>
                    </a:p>
                    <a:p>
                      <a:pPr algn="ctr"/>
                      <a:r>
                        <a:rPr lang="en-US" sz="2000" baseline="0" dirty="0">
                          <a:solidFill>
                            <a:schemeClr val="tx1"/>
                          </a:solidFill>
                        </a:rPr>
                        <a:t>Here </a:t>
                      </a:r>
                      <a:r>
                        <a:rPr lang="en-US" sz="2000" b="1" baseline="0" dirty="0">
                          <a:solidFill>
                            <a:schemeClr val="tx1"/>
                          </a:solidFill>
                        </a:rPr>
                        <a:t>array size </a:t>
                      </a:r>
                      <a:r>
                        <a:rPr lang="en-US" sz="2000" baseline="0" dirty="0">
                          <a:solidFill>
                            <a:schemeClr val="tx1"/>
                          </a:solidFill>
                        </a:rPr>
                        <a:t>is </a:t>
                      </a:r>
                      <a:r>
                        <a:rPr lang="en-US" sz="2000" b="1" baseline="0" dirty="0">
                          <a:solidFill>
                            <a:schemeClr val="tx1"/>
                          </a:solidFill>
                        </a:rPr>
                        <a:t>10</a:t>
                      </a:r>
                      <a:r>
                        <a:rPr lang="en-US" sz="2000" baseline="0" dirty="0">
                          <a:solidFill>
                            <a:schemeClr val="tx1"/>
                          </a:solidFill>
                        </a:rPr>
                        <a:t>.</a:t>
                      </a:r>
                      <a:endParaRPr lang="en-US" sz="2000"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nvGraphicFramePr>
        <p:xfrm>
          <a:off x="3199024" y="3176351"/>
          <a:ext cx="2834640" cy="2834640"/>
        </p:xfrm>
        <a:graphic>
          <a:graphicData uri="http://schemas.openxmlformats.org/drawingml/2006/table">
            <a:tbl>
              <a:tblPr firstRow="1" bandRow="1">
                <a:tableStyleId>{3B4B98B0-60AC-42C2-AFA5-B58CD77FA1E5}</a:tableStyleId>
              </a:tblPr>
              <a:tblGrid>
                <a:gridCol w="2834640">
                  <a:extLst>
                    <a:ext uri="{9D8B030D-6E8A-4147-A177-3AD203B41FA5}">
                      <a16:colId xmlns:a16="http://schemas.microsoft.com/office/drawing/2014/main" val="20000"/>
                    </a:ext>
                  </a:extLst>
                </a:gridCol>
              </a:tblGrid>
              <a:tr h="457200">
                <a:tc>
                  <a:txBody>
                    <a:bodyPr/>
                    <a:lstStyle/>
                    <a:p>
                      <a:pPr algn="ctr"/>
                      <a:r>
                        <a:rPr lang="en-US" sz="2000" dirty="0">
                          <a:solidFill>
                            <a:schemeClr val="tx1"/>
                          </a:solidFill>
                        </a:rPr>
                        <a:t>Sequential</a:t>
                      </a:r>
                    </a:p>
                  </a:txBody>
                  <a:tcPr anchor="ctr">
                    <a:solidFill>
                      <a:schemeClr val="bg1">
                        <a:lumMod val="85000"/>
                      </a:schemeClr>
                    </a:solidFill>
                  </a:tcPr>
                </a:tc>
                <a:extLst>
                  <a:ext uri="{0D108BD9-81ED-4DB2-BD59-A6C34878D82A}">
                    <a16:rowId xmlns:a16="http://schemas.microsoft.com/office/drawing/2014/main" val="10000"/>
                  </a:ext>
                </a:extLst>
              </a:tr>
              <a:tr h="2377440">
                <a:tc>
                  <a:txBody>
                    <a:bodyPr/>
                    <a:lstStyle/>
                    <a:p>
                      <a:pPr algn="ctr"/>
                      <a:r>
                        <a:rPr lang="en-US" sz="2000" dirty="0">
                          <a:solidFill>
                            <a:schemeClr val="tx1"/>
                          </a:solidFill>
                        </a:rPr>
                        <a:t>All the elements</a:t>
                      </a:r>
                      <a:r>
                        <a:rPr lang="en-US" sz="2000" baseline="0" dirty="0">
                          <a:solidFill>
                            <a:schemeClr val="tx1"/>
                          </a:solidFill>
                        </a:rPr>
                        <a:t> of an array are stored in a consecutive blocks in a memory.</a:t>
                      </a:r>
                    </a:p>
                    <a:p>
                      <a:pPr algn="ctr"/>
                      <a:endParaRPr lang="en-US" sz="2000" baseline="0" dirty="0">
                        <a:solidFill>
                          <a:schemeClr val="tx1"/>
                        </a:solidFill>
                      </a:endParaRPr>
                    </a:p>
                    <a:p>
                      <a:pPr algn="ctr"/>
                      <a:r>
                        <a:rPr lang="en-US" sz="2000" b="1" dirty="0">
                          <a:solidFill>
                            <a:schemeClr val="tx1"/>
                          </a:solidFill>
                        </a:rPr>
                        <a:t>10</a:t>
                      </a:r>
                      <a:r>
                        <a:rPr lang="en-US" sz="2000" dirty="0">
                          <a:solidFill>
                            <a:schemeClr val="tx1"/>
                          </a:solidFill>
                        </a:rPr>
                        <a:t> (0 to 9)</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nvGraphicFramePr>
        <p:xfrm>
          <a:off x="6238452" y="3176351"/>
          <a:ext cx="2743200" cy="283464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tblGrid>
              <a:tr h="457200">
                <a:tc>
                  <a:txBody>
                    <a:bodyPr/>
                    <a:lstStyle/>
                    <a:p>
                      <a:pPr algn="ctr"/>
                      <a:r>
                        <a:rPr lang="en-US" sz="2000" dirty="0">
                          <a:solidFill>
                            <a:schemeClr val="tx1"/>
                          </a:solidFill>
                        </a:rPr>
                        <a:t>Same Data type</a:t>
                      </a:r>
                    </a:p>
                  </a:txBody>
                  <a:tcPr anchor="ctr">
                    <a:solidFill>
                      <a:schemeClr val="bg1">
                        <a:lumMod val="85000"/>
                      </a:schemeClr>
                    </a:solidFill>
                  </a:tcPr>
                </a:tc>
                <a:extLst>
                  <a:ext uri="{0D108BD9-81ED-4DB2-BD59-A6C34878D82A}">
                    <a16:rowId xmlns:a16="http://schemas.microsoft.com/office/drawing/2014/main" val="10000"/>
                  </a:ext>
                </a:extLst>
              </a:tr>
              <a:tr h="2377440">
                <a:tc>
                  <a:txBody>
                    <a:bodyPr/>
                    <a:lstStyle/>
                    <a:p>
                      <a:pPr algn="ctr"/>
                      <a:r>
                        <a:rPr lang="en-US" sz="2000" dirty="0">
                          <a:solidFill>
                            <a:schemeClr val="tx1"/>
                          </a:solidFill>
                        </a:rPr>
                        <a:t>Data type of all the elements of an array is same which is defined</a:t>
                      </a:r>
                      <a:r>
                        <a:rPr lang="en-US" sz="2000" baseline="0" dirty="0">
                          <a:solidFill>
                            <a:schemeClr val="tx1"/>
                          </a:solidFill>
                        </a:rPr>
                        <a:t> at the time of declaration. </a:t>
                      </a:r>
                    </a:p>
                    <a:p>
                      <a:pPr algn="ctr"/>
                      <a:endParaRPr lang="en-US" sz="2000" baseline="0" dirty="0">
                        <a:solidFill>
                          <a:schemeClr val="tx1"/>
                        </a:solidFill>
                      </a:endParaRPr>
                    </a:p>
                    <a:p>
                      <a:pPr algn="ctr"/>
                      <a:r>
                        <a:rPr lang="en-US" sz="2000" baseline="0" dirty="0">
                          <a:solidFill>
                            <a:schemeClr val="tx1"/>
                          </a:solidFill>
                        </a:rPr>
                        <a:t>Here </a:t>
                      </a:r>
                      <a:r>
                        <a:rPr lang="en-US" sz="2000" b="1" baseline="0" dirty="0">
                          <a:solidFill>
                            <a:schemeClr val="tx1"/>
                          </a:solidFill>
                        </a:rPr>
                        <a:t>data type </a:t>
                      </a:r>
                      <a:r>
                        <a:rPr lang="en-US" sz="2000" baseline="0" dirty="0">
                          <a:solidFill>
                            <a:schemeClr val="tx1"/>
                          </a:solidFill>
                        </a:rPr>
                        <a:t>is </a:t>
                      </a:r>
                      <a:r>
                        <a:rPr lang="en-US" sz="2000" b="1" baseline="0" dirty="0" err="1">
                          <a:solidFill>
                            <a:schemeClr val="tx1"/>
                          </a:solidFill>
                        </a:rPr>
                        <a:t>int</a:t>
                      </a:r>
                      <a:endParaRPr lang="en-US" sz="2000" b="1"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nvGraphicFramePr>
        <p:xfrm>
          <a:off x="9186441" y="3176351"/>
          <a:ext cx="2743200" cy="283464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tblGrid>
              <a:tr h="457200">
                <a:tc>
                  <a:txBody>
                    <a:bodyPr/>
                    <a:lstStyle/>
                    <a:p>
                      <a:pPr algn="ctr"/>
                      <a:r>
                        <a:rPr lang="en-US" sz="2000" dirty="0">
                          <a:solidFill>
                            <a:schemeClr val="tx1"/>
                          </a:solidFill>
                        </a:rPr>
                        <a:t>Single Variable Name</a:t>
                      </a:r>
                    </a:p>
                  </a:txBody>
                  <a:tcPr anchor="ctr">
                    <a:solidFill>
                      <a:schemeClr val="bg1">
                        <a:lumMod val="85000"/>
                      </a:schemeClr>
                    </a:solidFill>
                  </a:tcPr>
                </a:tc>
                <a:extLst>
                  <a:ext uri="{0D108BD9-81ED-4DB2-BD59-A6C34878D82A}">
                    <a16:rowId xmlns:a16="http://schemas.microsoft.com/office/drawing/2014/main" val="10000"/>
                  </a:ext>
                </a:extLst>
              </a:tr>
              <a:tr h="2377440">
                <a:tc>
                  <a:txBody>
                    <a:bodyPr/>
                    <a:lstStyle/>
                    <a:p>
                      <a:pPr algn="ctr"/>
                      <a:r>
                        <a:rPr lang="en-US" sz="2000" baseline="0" dirty="0">
                          <a:solidFill>
                            <a:schemeClr val="tx1"/>
                          </a:solidFill>
                        </a:rPr>
                        <a:t>All the elements of an array will be referred through common name.</a:t>
                      </a:r>
                    </a:p>
                    <a:p>
                      <a:pPr algn="ctr"/>
                      <a:endParaRPr lang="en-US" sz="2000" b="0" baseline="0" dirty="0">
                        <a:solidFill>
                          <a:schemeClr val="tx1"/>
                        </a:solidFill>
                      </a:endParaRPr>
                    </a:p>
                    <a:p>
                      <a:pPr algn="ctr"/>
                      <a:r>
                        <a:rPr lang="en-US" sz="2000" b="0" baseline="0" dirty="0">
                          <a:solidFill>
                            <a:schemeClr val="tx1"/>
                          </a:solidFill>
                        </a:rPr>
                        <a:t>Here </a:t>
                      </a:r>
                      <a:r>
                        <a:rPr lang="en-US" sz="2000" b="1" baseline="0" dirty="0">
                          <a:solidFill>
                            <a:schemeClr val="tx1"/>
                          </a:solidFill>
                        </a:rPr>
                        <a:t>array name </a:t>
                      </a:r>
                      <a:r>
                        <a:rPr lang="en-US" sz="2000" b="0" baseline="0" dirty="0">
                          <a:solidFill>
                            <a:schemeClr val="tx1"/>
                          </a:solidFill>
                        </a:rPr>
                        <a:t>is </a:t>
                      </a:r>
                      <a:r>
                        <a:rPr lang="en-US" sz="2000" b="1" baseline="0" dirty="0">
                          <a:solidFill>
                            <a:schemeClr val="tx1"/>
                          </a:solidFill>
                        </a:rPr>
                        <a:t>percentage</a:t>
                      </a:r>
                      <a:endParaRPr lang="en-US" sz="2000" b="1" dirty="0">
                        <a:solidFill>
                          <a:schemeClr val="tx1"/>
                        </a:solidFill>
                      </a:endParaRPr>
                    </a:p>
                  </a:txBody>
                  <a:tcP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22" name="Straight Connector 21"/>
          <p:cNvCxnSpPr/>
          <p:nvPr/>
        </p:nvCxnSpPr>
        <p:spPr>
          <a:xfrm>
            <a:off x="2237386" y="1297710"/>
            <a:ext cx="11887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2991" y="1310630"/>
            <a:ext cx="256001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135840" y="1323550"/>
            <a:ext cx="201168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0535" y="1717533"/>
            <a:ext cx="254730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20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a:xfrm>
            <a:off x="131181" y="863444"/>
            <a:ext cx="7416248" cy="5590565"/>
          </a:xfrm>
        </p:spPr>
        <p:txBody>
          <a:bodyPr/>
          <a:lstStyle/>
          <a:p>
            <a:r>
              <a:rPr lang="en-US" dirty="0"/>
              <a:t>Normal Variable Declaration: </a:t>
            </a:r>
            <a:r>
              <a:rPr lang="en-US" dirty="0" err="1">
                <a:solidFill>
                  <a:srgbClr val="002060"/>
                </a:solidFill>
              </a:rPr>
              <a:t>int</a:t>
            </a:r>
            <a:r>
              <a:rPr lang="en-US" dirty="0">
                <a:solidFill>
                  <a:srgbClr val="002060"/>
                </a:solidFill>
              </a:rPr>
              <a:t> </a:t>
            </a:r>
            <a:r>
              <a:rPr lang="en-US" b="1" dirty="0">
                <a:solidFill>
                  <a:srgbClr val="002060"/>
                </a:solidFill>
                <a:latin typeface="Consolas" panose="020B0609020204030204" pitchFamily="49" charset="0"/>
                <a:cs typeface="Consolas" panose="020B0609020204030204" pitchFamily="49" charset="0"/>
              </a:rPr>
              <a:t>a</a:t>
            </a:r>
            <a:r>
              <a:rPr lang="en-US" dirty="0">
                <a:solidFill>
                  <a:srgbClr val="002060"/>
                </a:solidFill>
              </a:rPr>
              <a:t>;</a:t>
            </a:r>
          </a:p>
          <a:p>
            <a:r>
              <a:rPr lang="en-US" dirty="0">
                <a:solidFill>
                  <a:srgbClr val="002060"/>
                </a:solidFill>
              </a:rPr>
              <a:t>Array</a:t>
            </a:r>
            <a:r>
              <a:rPr lang="en-US" dirty="0"/>
              <a:t> Variable Declaration: </a:t>
            </a:r>
            <a:r>
              <a:rPr lang="en-US" dirty="0" err="1">
                <a:solidFill>
                  <a:srgbClr val="002060"/>
                </a:solidFill>
              </a:rPr>
              <a:t>int</a:t>
            </a:r>
            <a:r>
              <a:rPr lang="en-US" dirty="0">
                <a:solidFill>
                  <a:srgbClr val="002060"/>
                </a:solidFill>
              </a:rPr>
              <a:t> </a:t>
            </a:r>
            <a:r>
              <a:rPr lang="en-US" b="1" dirty="0">
                <a:solidFill>
                  <a:srgbClr val="002060"/>
                </a:solidFill>
                <a:latin typeface="Consolas" panose="020B0609020204030204" pitchFamily="49" charset="0"/>
                <a:cs typeface="Consolas" panose="020B0609020204030204" pitchFamily="49" charset="0"/>
              </a:rPr>
              <a:t>b</a:t>
            </a:r>
            <a:r>
              <a:rPr lang="en-US" dirty="0">
                <a:solidFill>
                  <a:srgbClr val="002060"/>
                </a:solidFill>
              </a:rPr>
              <a:t>[10];</a:t>
            </a:r>
          </a:p>
          <a:p>
            <a:r>
              <a:rPr lang="en-US" dirty="0"/>
              <a:t>Individual value or data stored in an array is known as an </a:t>
            </a:r>
            <a:r>
              <a:rPr lang="en-US" b="1" dirty="0">
                <a:solidFill>
                  <a:srgbClr val="002060"/>
                </a:solidFill>
              </a:rPr>
              <a:t>element of an array</a:t>
            </a:r>
            <a:r>
              <a:rPr lang="en-US" dirty="0"/>
              <a:t>.</a:t>
            </a:r>
          </a:p>
          <a:p>
            <a:r>
              <a:rPr lang="en-US" dirty="0"/>
              <a:t>Positioning / indexing of an elements in an array always </a:t>
            </a:r>
            <a:r>
              <a:rPr lang="en-US" b="1" dirty="0">
                <a:solidFill>
                  <a:srgbClr val="002060"/>
                </a:solidFill>
              </a:rPr>
              <a:t>starts with 0 not 1</a:t>
            </a:r>
            <a:r>
              <a:rPr lang="en-US" dirty="0">
                <a:solidFill>
                  <a:srgbClr val="002060"/>
                </a:solidFill>
              </a:rPr>
              <a:t>. </a:t>
            </a:r>
          </a:p>
          <a:p>
            <a:pPr lvl="1"/>
            <a:r>
              <a:rPr lang="en-US" dirty="0"/>
              <a:t>If </a:t>
            </a:r>
            <a:r>
              <a:rPr lang="en-US" dirty="0">
                <a:solidFill>
                  <a:srgbClr val="002060"/>
                </a:solidFill>
              </a:rPr>
              <a:t>10</a:t>
            </a:r>
            <a:r>
              <a:rPr lang="en-US" dirty="0"/>
              <a:t> elements in an array then index is </a:t>
            </a:r>
            <a:r>
              <a:rPr lang="en-US" dirty="0">
                <a:solidFill>
                  <a:srgbClr val="002060"/>
                </a:solidFill>
              </a:rPr>
              <a:t>0 to 9</a:t>
            </a:r>
          </a:p>
          <a:p>
            <a:pPr lvl="1"/>
            <a:r>
              <a:rPr lang="en-US" dirty="0"/>
              <a:t>If </a:t>
            </a:r>
            <a:r>
              <a:rPr lang="en-US" dirty="0">
                <a:solidFill>
                  <a:srgbClr val="002060"/>
                </a:solidFill>
              </a:rPr>
              <a:t>100</a:t>
            </a:r>
            <a:r>
              <a:rPr lang="en-US" dirty="0"/>
              <a:t> elements in an array then index is </a:t>
            </a:r>
            <a:r>
              <a:rPr lang="en-US" dirty="0">
                <a:solidFill>
                  <a:srgbClr val="002060"/>
                </a:solidFill>
              </a:rPr>
              <a:t>0 to 99</a:t>
            </a:r>
          </a:p>
          <a:p>
            <a:pPr lvl="1"/>
            <a:r>
              <a:rPr lang="en-US" dirty="0"/>
              <a:t>If </a:t>
            </a:r>
            <a:r>
              <a:rPr lang="en-US" dirty="0">
                <a:solidFill>
                  <a:srgbClr val="002060"/>
                </a:solidFill>
              </a:rPr>
              <a:t>35</a:t>
            </a:r>
            <a:r>
              <a:rPr lang="en-US" dirty="0"/>
              <a:t> elements in an array then index is </a:t>
            </a:r>
            <a:r>
              <a:rPr lang="en-US" dirty="0">
                <a:solidFill>
                  <a:srgbClr val="002060"/>
                </a:solidFill>
              </a:rPr>
              <a:t>0 to 34</a:t>
            </a:r>
          </a:p>
          <a:p>
            <a:r>
              <a:rPr lang="en-US" dirty="0"/>
              <a:t>Variable </a:t>
            </a:r>
            <a:r>
              <a:rPr lang="en-US" b="1" dirty="0">
                <a:solidFill>
                  <a:srgbClr val="002060"/>
                </a:solidFill>
                <a:latin typeface="Consolas" panose="020B0609020204030204" pitchFamily="49" charset="0"/>
                <a:cs typeface="Consolas" panose="020B0609020204030204" pitchFamily="49" charset="0"/>
              </a:rPr>
              <a:t>a</a:t>
            </a:r>
            <a:r>
              <a:rPr lang="en-US" dirty="0"/>
              <a:t> stores 1 integer number where as variable </a:t>
            </a:r>
            <a:r>
              <a:rPr lang="en-US" b="1" dirty="0">
                <a:latin typeface="Consolas" panose="020B0609020204030204" pitchFamily="49" charset="0"/>
                <a:cs typeface="Consolas" panose="020B0609020204030204" pitchFamily="49" charset="0"/>
              </a:rPr>
              <a:t>b</a:t>
            </a:r>
            <a:r>
              <a:rPr lang="en-US" dirty="0"/>
              <a:t> stores 10 integer numbers which can be accessed as </a:t>
            </a:r>
            <a:r>
              <a:rPr lang="en-US" dirty="0">
                <a:solidFill>
                  <a:srgbClr val="002060"/>
                </a:solidFill>
              </a:rPr>
              <a:t>b[0], b[1], b[2], b[3], b[4], b[5], b[6], b[7], b[8] </a:t>
            </a:r>
            <a:r>
              <a:rPr lang="en-US" dirty="0"/>
              <a:t>and </a:t>
            </a:r>
            <a:r>
              <a:rPr lang="en-US" dirty="0">
                <a:solidFill>
                  <a:srgbClr val="002060"/>
                </a:solidFill>
              </a:rPr>
              <a:t>b[9]</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050" name="Picture 2" descr="Arrays (The Java™ Tutorials &amp;gt; Learning the Java Language &amp;gt; Language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052" y="1091067"/>
            <a:ext cx="3914455" cy="1448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71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sz="2000" dirty="0"/>
              <a:t>Important point about Java array.</a:t>
            </a:r>
          </a:p>
          <a:p>
            <a:pPr lvl="1"/>
            <a:r>
              <a:rPr lang="en-US" sz="2000" dirty="0"/>
              <a:t>An array is </a:t>
            </a:r>
            <a:r>
              <a:rPr lang="en-US" sz="2000" b="1" dirty="0"/>
              <a:t>derived</a:t>
            </a:r>
            <a:r>
              <a:rPr lang="en-US" sz="2000" dirty="0"/>
              <a:t> datatype.</a:t>
            </a:r>
          </a:p>
          <a:p>
            <a:pPr lvl="1"/>
            <a:r>
              <a:rPr lang="en-US" sz="2000" dirty="0"/>
              <a:t>An array is </a:t>
            </a:r>
            <a:r>
              <a:rPr lang="en-US" sz="2000" b="1" dirty="0"/>
              <a:t>dynamically </a:t>
            </a:r>
            <a:r>
              <a:rPr lang="en-US" sz="2000" dirty="0"/>
              <a:t>allocated.</a:t>
            </a:r>
          </a:p>
          <a:p>
            <a:pPr lvl="1"/>
            <a:r>
              <a:rPr lang="en-US" sz="2000" dirty="0"/>
              <a:t>The individual elements of an array is refereed by their </a:t>
            </a:r>
            <a:r>
              <a:rPr lang="en-US" sz="2000" b="1" dirty="0"/>
              <a:t>index</a:t>
            </a:r>
            <a:r>
              <a:rPr lang="en-US" sz="2000" dirty="0"/>
              <a:t>/</a:t>
            </a:r>
            <a:r>
              <a:rPr lang="en-US" sz="2000" b="1" dirty="0"/>
              <a:t>subscript </a:t>
            </a:r>
            <a:r>
              <a:rPr lang="en-US" sz="2000" dirty="0"/>
              <a:t>value.</a:t>
            </a:r>
          </a:p>
          <a:p>
            <a:pPr lvl="1"/>
            <a:r>
              <a:rPr lang="en-US" sz="2000" dirty="0"/>
              <a:t>The </a:t>
            </a:r>
            <a:r>
              <a:rPr lang="en-US" sz="2000" b="1" dirty="0"/>
              <a:t>subscript </a:t>
            </a:r>
            <a:r>
              <a:rPr lang="en-US" sz="2000" dirty="0"/>
              <a:t>for an array always begins with </a:t>
            </a:r>
            <a:r>
              <a:rPr lang="en-US" sz="2000" b="1" dirty="0"/>
              <a:t>0</a:t>
            </a:r>
            <a:r>
              <a:rPr lang="en-US" sz="2000" dirty="0"/>
              <a:t>.</a:t>
            </a:r>
          </a:p>
          <a:p>
            <a:endParaRPr lang="en-US" sz="2000" dirty="0"/>
          </a:p>
          <a:p>
            <a:endParaRPr lang="en-US" sz="2000" dirty="0"/>
          </a:p>
        </p:txBody>
      </p:sp>
      <p:grpSp>
        <p:nvGrpSpPr>
          <p:cNvPr id="4" name="Group 3"/>
          <p:cNvGrpSpPr/>
          <p:nvPr/>
        </p:nvGrpSpPr>
        <p:grpSpPr>
          <a:xfrm>
            <a:off x="2097578" y="2754868"/>
            <a:ext cx="685800" cy="826532"/>
            <a:chOff x="1143000" y="2057400"/>
            <a:chExt cx="685800" cy="826532"/>
          </a:xfrm>
        </p:grpSpPr>
        <p:sp>
          <p:nvSpPr>
            <p:cNvPr id="5" name="Rectangle 4"/>
            <p:cNvSpPr/>
            <p:nvPr/>
          </p:nvSpPr>
          <p:spPr>
            <a:xfrm>
              <a:off x="1143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sp>
          <p:nvSpPr>
            <p:cNvPr id="6" name="TextBox 5"/>
            <p:cNvSpPr txBox="1"/>
            <p:nvPr/>
          </p:nvSpPr>
          <p:spPr>
            <a:xfrm>
              <a:off x="1199243" y="2514600"/>
              <a:ext cx="553357" cy="369332"/>
            </a:xfrm>
            <a:prstGeom prst="rect">
              <a:avLst/>
            </a:prstGeom>
            <a:noFill/>
          </p:spPr>
          <p:txBody>
            <a:bodyPr wrap="none" rtlCol="0">
              <a:spAutoFit/>
            </a:bodyPr>
            <a:lstStyle/>
            <a:p>
              <a:r>
                <a:rPr lang="en-IN" dirty="0"/>
                <a:t>a[0]</a:t>
              </a:r>
              <a:endParaRPr lang="en-US" dirty="0"/>
            </a:p>
          </p:txBody>
        </p:sp>
      </p:grpSp>
      <p:grpSp>
        <p:nvGrpSpPr>
          <p:cNvPr id="7" name="Group 6"/>
          <p:cNvGrpSpPr/>
          <p:nvPr/>
        </p:nvGrpSpPr>
        <p:grpSpPr>
          <a:xfrm>
            <a:off x="2783378" y="2754868"/>
            <a:ext cx="685800" cy="826532"/>
            <a:chOff x="1828800" y="2057400"/>
            <a:chExt cx="685800" cy="826532"/>
          </a:xfrm>
        </p:grpSpPr>
        <p:sp>
          <p:nvSpPr>
            <p:cNvPr id="8" name="Rectangle 7"/>
            <p:cNvSpPr/>
            <p:nvPr/>
          </p:nvSpPr>
          <p:spPr>
            <a:xfrm>
              <a:off x="1828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13</a:t>
              </a:r>
              <a:endParaRPr lang="en-US" dirty="0">
                <a:solidFill>
                  <a:schemeClr val="tx1"/>
                </a:solidFill>
              </a:endParaRPr>
            </a:p>
          </p:txBody>
        </p:sp>
        <p:sp>
          <p:nvSpPr>
            <p:cNvPr id="9" name="TextBox 8"/>
            <p:cNvSpPr txBox="1"/>
            <p:nvPr/>
          </p:nvSpPr>
          <p:spPr>
            <a:xfrm>
              <a:off x="1905000" y="2514600"/>
              <a:ext cx="553357" cy="369332"/>
            </a:xfrm>
            <a:prstGeom prst="rect">
              <a:avLst/>
            </a:prstGeom>
            <a:noFill/>
          </p:spPr>
          <p:txBody>
            <a:bodyPr wrap="none" rtlCol="0">
              <a:spAutoFit/>
            </a:bodyPr>
            <a:lstStyle/>
            <a:p>
              <a:r>
                <a:rPr lang="en-IN" dirty="0"/>
                <a:t>a[1]</a:t>
              </a:r>
              <a:endParaRPr lang="en-US" dirty="0"/>
            </a:p>
          </p:txBody>
        </p:sp>
      </p:grpSp>
      <p:grpSp>
        <p:nvGrpSpPr>
          <p:cNvPr id="10" name="Group 9"/>
          <p:cNvGrpSpPr/>
          <p:nvPr/>
        </p:nvGrpSpPr>
        <p:grpSpPr>
          <a:xfrm>
            <a:off x="3469178" y="2754868"/>
            <a:ext cx="685800" cy="826532"/>
            <a:chOff x="2514600" y="2057400"/>
            <a:chExt cx="685800" cy="826532"/>
          </a:xfrm>
        </p:grpSpPr>
        <p:sp>
          <p:nvSpPr>
            <p:cNvPr id="11" name="Rectangle 10"/>
            <p:cNvSpPr/>
            <p:nvPr/>
          </p:nvSpPr>
          <p:spPr>
            <a:xfrm>
              <a:off x="2514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28</a:t>
              </a:r>
              <a:endParaRPr lang="en-US" dirty="0">
                <a:solidFill>
                  <a:schemeClr val="tx1"/>
                </a:solidFill>
              </a:endParaRPr>
            </a:p>
          </p:txBody>
        </p:sp>
        <p:sp>
          <p:nvSpPr>
            <p:cNvPr id="12" name="TextBox 11"/>
            <p:cNvSpPr txBox="1"/>
            <p:nvPr/>
          </p:nvSpPr>
          <p:spPr>
            <a:xfrm>
              <a:off x="2590800" y="2514600"/>
              <a:ext cx="553357" cy="369332"/>
            </a:xfrm>
            <a:prstGeom prst="rect">
              <a:avLst/>
            </a:prstGeom>
            <a:noFill/>
          </p:spPr>
          <p:txBody>
            <a:bodyPr wrap="none" rtlCol="0">
              <a:spAutoFit/>
            </a:bodyPr>
            <a:lstStyle/>
            <a:p>
              <a:r>
                <a:rPr lang="en-IN" dirty="0"/>
                <a:t>a[2]</a:t>
              </a:r>
              <a:endParaRPr lang="en-US" dirty="0"/>
            </a:p>
          </p:txBody>
        </p:sp>
      </p:grpSp>
      <p:grpSp>
        <p:nvGrpSpPr>
          <p:cNvPr id="13" name="Group 12"/>
          <p:cNvGrpSpPr/>
          <p:nvPr/>
        </p:nvGrpSpPr>
        <p:grpSpPr>
          <a:xfrm>
            <a:off x="4154978" y="2754868"/>
            <a:ext cx="685800" cy="826532"/>
            <a:chOff x="3200400" y="2057400"/>
            <a:chExt cx="685800" cy="826532"/>
          </a:xfrm>
        </p:grpSpPr>
        <p:sp>
          <p:nvSpPr>
            <p:cNvPr id="14" name="Rectangle 13"/>
            <p:cNvSpPr/>
            <p:nvPr/>
          </p:nvSpPr>
          <p:spPr>
            <a:xfrm>
              <a:off x="3200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106</a:t>
              </a:r>
              <a:endParaRPr lang="en-US" dirty="0">
                <a:solidFill>
                  <a:schemeClr val="tx1"/>
                </a:solidFill>
              </a:endParaRPr>
            </a:p>
          </p:txBody>
        </p:sp>
        <p:sp>
          <p:nvSpPr>
            <p:cNvPr id="15" name="TextBox 14"/>
            <p:cNvSpPr txBox="1"/>
            <p:nvPr/>
          </p:nvSpPr>
          <p:spPr>
            <a:xfrm>
              <a:off x="3296557" y="2514600"/>
              <a:ext cx="553357" cy="369332"/>
            </a:xfrm>
            <a:prstGeom prst="rect">
              <a:avLst/>
            </a:prstGeom>
            <a:noFill/>
          </p:spPr>
          <p:txBody>
            <a:bodyPr wrap="none" rtlCol="0">
              <a:spAutoFit/>
            </a:bodyPr>
            <a:lstStyle/>
            <a:p>
              <a:r>
                <a:rPr lang="en-IN" dirty="0"/>
                <a:t>a[3]</a:t>
              </a:r>
              <a:endParaRPr lang="en-US" dirty="0"/>
            </a:p>
          </p:txBody>
        </p:sp>
      </p:grpSp>
      <p:sp>
        <p:nvSpPr>
          <p:cNvPr id="16" name="Rectangle 15"/>
          <p:cNvSpPr/>
          <p:nvPr/>
        </p:nvSpPr>
        <p:spPr>
          <a:xfrm>
            <a:off x="4840778" y="2754868"/>
            <a:ext cx="685800" cy="457200"/>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a</a:t>
            </a:r>
            <a:endParaRPr lang="en-US" dirty="0">
              <a:solidFill>
                <a:srgbClr val="FF0000"/>
              </a:solidFill>
            </a:endParaRPr>
          </a:p>
        </p:txBody>
      </p:sp>
      <p:sp>
        <p:nvSpPr>
          <p:cNvPr id="17" name="TextBox 16"/>
          <p:cNvSpPr txBox="1"/>
          <p:nvPr/>
        </p:nvSpPr>
        <p:spPr>
          <a:xfrm>
            <a:off x="4897021" y="3212068"/>
            <a:ext cx="553357" cy="369332"/>
          </a:xfrm>
          <a:prstGeom prst="rect">
            <a:avLst/>
          </a:prstGeom>
          <a:noFill/>
        </p:spPr>
        <p:txBody>
          <a:bodyPr wrap="none" rtlCol="0">
            <a:spAutoFit/>
          </a:bodyPr>
          <a:lstStyle/>
          <a:p>
            <a:r>
              <a:rPr lang="en-IN" dirty="0"/>
              <a:t>a[4]</a:t>
            </a:r>
            <a:endParaRPr lang="en-US" dirty="0"/>
          </a:p>
        </p:txBody>
      </p:sp>
      <p:grpSp>
        <p:nvGrpSpPr>
          <p:cNvPr id="18" name="Group 17"/>
          <p:cNvGrpSpPr/>
          <p:nvPr/>
        </p:nvGrpSpPr>
        <p:grpSpPr>
          <a:xfrm>
            <a:off x="5526578" y="2754868"/>
            <a:ext cx="685800" cy="826532"/>
            <a:chOff x="4572000" y="2057400"/>
            <a:chExt cx="685800" cy="826532"/>
          </a:xfrm>
        </p:grpSpPr>
        <p:sp>
          <p:nvSpPr>
            <p:cNvPr id="19" name="Rectangle 18"/>
            <p:cNvSpPr/>
            <p:nvPr/>
          </p:nvSpPr>
          <p:spPr>
            <a:xfrm>
              <a:off x="45720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42</a:t>
              </a:r>
              <a:endParaRPr lang="en-US" dirty="0">
                <a:solidFill>
                  <a:schemeClr val="tx1"/>
                </a:solidFill>
              </a:endParaRPr>
            </a:p>
          </p:txBody>
        </p:sp>
        <p:sp>
          <p:nvSpPr>
            <p:cNvPr id="20" name="TextBox 19"/>
            <p:cNvSpPr txBox="1"/>
            <p:nvPr/>
          </p:nvSpPr>
          <p:spPr>
            <a:xfrm>
              <a:off x="4648200" y="2514600"/>
              <a:ext cx="553357" cy="369332"/>
            </a:xfrm>
            <a:prstGeom prst="rect">
              <a:avLst/>
            </a:prstGeom>
            <a:noFill/>
          </p:spPr>
          <p:txBody>
            <a:bodyPr wrap="none" rtlCol="0">
              <a:spAutoFit/>
            </a:bodyPr>
            <a:lstStyle/>
            <a:p>
              <a:r>
                <a:rPr lang="en-IN" dirty="0"/>
                <a:t>a[5]</a:t>
              </a:r>
              <a:endParaRPr lang="en-US" dirty="0"/>
            </a:p>
          </p:txBody>
        </p:sp>
      </p:grpSp>
      <p:grpSp>
        <p:nvGrpSpPr>
          <p:cNvPr id="21" name="Group 20"/>
          <p:cNvGrpSpPr/>
          <p:nvPr/>
        </p:nvGrpSpPr>
        <p:grpSpPr>
          <a:xfrm>
            <a:off x="6212378" y="2754868"/>
            <a:ext cx="685800" cy="826532"/>
            <a:chOff x="5257800" y="2057400"/>
            <a:chExt cx="685800" cy="826532"/>
          </a:xfrm>
        </p:grpSpPr>
        <p:sp>
          <p:nvSpPr>
            <p:cNvPr id="22" name="Rectangle 21"/>
            <p:cNvSpPr/>
            <p:nvPr/>
          </p:nvSpPr>
          <p:spPr>
            <a:xfrm>
              <a:off x="52578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endParaRPr lang="en-US" dirty="0">
                <a:solidFill>
                  <a:schemeClr val="tx1"/>
                </a:solidFill>
              </a:endParaRPr>
            </a:p>
          </p:txBody>
        </p:sp>
        <p:sp>
          <p:nvSpPr>
            <p:cNvPr id="23" name="TextBox 22"/>
            <p:cNvSpPr txBox="1"/>
            <p:nvPr/>
          </p:nvSpPr>
          <p:spPr>
            <a:xfrm>
              <a:off x="5334000" y="2514600"/>
              <a:ext cx="553357" cy="369332"/>
            </a:xfrm>
            <a:prstGeom prst="rect">
              <a:avLst/>
            </a:prstGeom>
            <a:noFill/>
          </p:spPr>
          <p:txBody>
            <a:bodyPr wrap="none" rtlCol="0">
              <a:spAutoFit/>
            </a:bodyPr>
            <a:lstStyle/>
            <a:p>
              <a:r>
                <a:rPr lang="en-IN" dirty="0"/>
                <a:t>a[6]</a:t>
              </a:r>
              <a:endParaRPr lang="en-US" dirty="0"/>
            </a:p>
          </p:txBody>
        </p:sp>
      </p:grpSp>
      <p:grpSp>
        <p:nvGrpSpPr>
          <p:cNvPr id="24" name="Group 23"/>
          <p:cNvGrpSpPr/>
          <p:nvPr/>
        </p:nvGrpSpPr>
        <p:grpSpPr>
          <a:xfrm>
            <a:off x="6898178" y="2754868"/>
            <a:ext cx="685800" cy="826532"/>
            <a:chOff x="5943600" y="2057400"/>
            <a:chExt cx="685800" cy="826532"/>
          </a:xfrm>
        </p:grpSpPr>
        <p:sp>
          <p:nvSpPr>
            <p:cNvPr id="25" name="Rectangle 24"/>
            <p:cNvSpPr/>
            <p:nvPr/>
          </p:nvSpPr>
          <p:spPr>
            <a:xfrm>
              <a:off x="59436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83</a:t>
              </a:r>
              <a:endParaRPr lang="en-US" dirty="0">
                <a:solidFill>
                  <a:schemeClr val="tx1"/>
                </a:solidFill>
              </a:endParaRPr>
            </a:p>
          </p:txBody>
        </p:sp>
        <p:sp>
          <p:nvSpPr>
            <p:cNvPr id="26" name="TextBox 25"/>
            <p:cNvSpPr txBox="1"/>
            <p:nvPr/>
          </p:nvSpPr>
          <p:spPr>
            <a:xfrm>
              <a:off x="6039757" y="2514600"/>
              <a:ext cx="553357" cy="369332"/>
            </a:xfrm>
            <a:prstGeom prst="rect">
              <a:avLst/>
            </a:prstGeom>
            <a:noFill/>
          </p:spPr>
          <p:txBody>
            <a:bodyPr wrap="none" rtlCol="0">
              <a:spAutoFit/>
            </a:bodyPr>
            <a:lstStyle/>
            <a:p>
              <a:r>
                <a:rPr lang="en-IN" dirty="0"/>
                <a:t>a[7]</a:t>
              </a:r>
              <a:endParaRPr lang="en-US" dirty="0"/>
            </a:p>
          </p:txBody>
        </p:sp>
      </p:grpSp>
      <p:grpSp>
        <p:nvGrpSpPr>
          <p:cNvPr id="27" name="Group 26"/>
          <p:cNvGrpSpPr/>
          <p:nvPr/>
        </p:nvGrpSpPr>
        <p:grpSpPr>
          <a:xfrm>
            <a:off x="7583978" y="2754868"/>
            <a:ext cx="685800" cy="826532"/>
            <a:chOff x="6629400" y="2057400"/>
            <a:chExt cx="685800" cy="826532"/>
          </a:xfrm>
        </p:grpSpPr>
        <p:sp>
          <p:nvSpPr>
            <p:cNvPr id="28" name="Rectangle 27"/>
            <p:cNvSpPr/>
            <p:nvPr/>
          </p:nvSpPr>
          <p:spPr>
            <a:xfrm>
              <a:off x="66294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97</a:t>
              </a:r>
              <a:endParaRPr lang="en-US" dirty="0">
                <a:solidFill>
                  <a:schemeClr val="tx1"/>
                </a:solidFill>
              </a:endParaRPr>
            </a:p>
          </p:txBody>
        </p:sp>
        <p:sp>
          <p:nvSpPr>
            <p:cNvPr id="29" name="TextBox 28"/>
            <p:cNvSpPr txBox="1"/>
            <p:nvPr/>
          </p:nvSpPr>
          <p:spPr>
            <a:xfrm>
              <a:off x="6705600" y="2514600"/>
              <a:ext cx="553357" cy="369332"/>
            </a:xfrm>
            <a:prstGeom prst="rect">
              <a:avLst/>
            </a:prstGeom>
            <a:noFill/>
          </p:spPr>
          <p:txBody>
            <a:bodyPr wrap="none" rtlCol="0">
              <a:spAutoFit/>
            </a:bodyPr>
            <a:lstStyle/>
            <a:p>
              <a:r>
                <a:rPr lang="en-IN" dirty="0"/>
                <a:t>a[8]</a:t>
              </a:r>
              <a:endParaRPr lang="en-US" dirty="0"/>
            </a:p>
          </p:txBody>
        </p:sp>
      </p:grpSp>
      <p:grpSp>
        <p:nvGrpSpPr>
          <p:cNvPr id="30" name="Group 29"/>
          <p:cNvGrpSpPr/>
          <p:nvPr/>
        </p:nvGrpSpPr>
        <p:grpSpPr>
          <a:xfrm>
            <a:off x="8269778" y="2754868"/>
            <a:ext cx="685800" cy="826532"/>
            <a:chOff x="7315200" y="2057400"/>
            <a:chExt cx="685800" cy="826532"/>
          </a:xfrm>
        </p:grpSpPr>
        <p:sp>
          <p:nvSpPr>
            <p:cNvPr id="31" name="Rectangle 30"/>
            <p:cNvSpPr/>
            <p:nvPr/>
          </p:nvSpPr>
          <p:spPr>
            <a:xfrm>
              <a:off x="7315200" y="20574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14</a:t>
              </a:r>
              <a:endParaRPr lang="en-US" dirty="0">
                <a:solidFill>
                  <a:schemeClr val="tx1"/>
                </a:solidFill>
              </a:endParaRPr>
            </a:p>
          </p:txBody>
        </p:sp>
        <p:sp>
          <p:nvSpPr>
            <p:cNvPr id="32" name="TextBox 31"/>
            <p:cNvSpPr txBox="1"/>
            <p:nvPr/>
          </p:nvSpPr>
          <p:spPr>
            <a:xfrm>
              <a:off x="7411357" y="2514600"/>
              <a:ext cx="553357" cy="369332"/>
            </a:xfrm>
            <a:prstGeom prst="rect">
              <a:avLst/>
            </a:prstGeom>
            <a:noFill/>
          </p:spPr>
          <p:txBody>
            <a:bodyPr wrap="none" rtlCol="0">
              <a:spAutoFit/>
            </a:bodyPr>
            <a:lstStyle/>
            <a:p>
              <a:r>
                <a:rPr lang="en-IN" dirty="0"/>
                <a:t>a[9]</a:t>
              </a:r>
              <a:endParaRPr lang="en-US" dirty="0"/>
            </a:p>
          </p:txBody>
        </p:sp>
      </p:grpSp>
      <p:sp>
        <p:nvSpPr>
          <p:cNvPr id="33" name="Rectangle 32"/>
          <p:cNvSpPr/>
          <p:nvPr/>
        </p:nvSpPr>
        <p:spPr>
          <a:xfrm>
            <a:off x="4840778" y="2754868"/>
            <a:ext cx="6858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35</a:t>
            </a:r>
            <a:endParaRPr lang="en-US" dirty="0">
              <a:solidFill>
                <a:schemeClr val="tx1"/>
              </a:solidFill>
            </a:endParaRPr>
          </a:p>
        </p:txBody>
      </p:sp>
    </p:spTree>
    <p:extLst>
      <p:ext uri="{BB962C8B-B14F-4D97-AF65-F5344CB8AC3E}">
        <p14:creationId xmlns:p14="http://schemas.microsoft.com/office/powerpoint/2010/main" val="22557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One-Dimensional Array</a:t>
            </a:r>
          </a:p>
        </p:txBody>
      </p:sp>
      <p:sp>
        <p:nvSpPr>
          <p:cNvPr id="3" name="Content Placeholder 2"/>
          <p:cNvSpPr>
            <a:spLocks noGrp="1"/>
          </p:cNvSpPr>
          <p:nvPr>
            <p:ph idx="1"/>
          </p:nvPr>
        </p:nvSpPr>
        <p:spPr/>
        <p:txBody>
          <a:bodyPr/>
          <a:lstStyle/>
          <a:p>
            <a:r>
              <a:rPr lang="en-US" dirty="0"/>
              <a:t>An array using </a:t>
            </a:r>
            <a:r>
              <a:rPr lang="en-US" b="1" dirty="0"/>
              <a:t>one subscript </a:t>
            </a:r>
            <a:r>
              <a:rPr lang="en-US" dirty="0"/>
              <a:t>to represent the </a:t>
            </a:r>
            <a:r>
              <a:rPr lang="en-US" b="1" dirty="0"/>
              <a:t>list of elements </a:t>
            </a:r>
            <a:r>
              <a:rPr lang="en-US" dirty="0"/>
              <a:t>is called </a:t>
            </a:r>
            <a:r>
              <a:rPr lang="en-US" b="1" dirty="0"/>
              <a:t>one dimensional array</a:t>
            </a:r>
            <a:r>
              <a:rPr lang="en-US" dirty="0"/>
              <a:t>.</a:t>
            </a:r>
          </a:p>
          <a:p>
            <a:r>
              <a:rPr lang="en-US" dirty="0"/>
              <a:t>A One-dimensional array is essentially a </a:t>
            </a:r>
            <a:r>
              <a:rPr lang="en-US" b="1" dirty="0"/>
              <a:t>list</a:t>
            </a:r>
            <a:r>
              <a:rPr lang="en-US" dirty="0"/>
              <a:t> of </a:t>
            </a:r>
            <a:r>
              <a:rPr lang="en-US" b="1" dirty="0"/>
              <a:t>like-typed variables.</a:t>
            </a:r>
          </a:p>
          <a:p>
            <a:r>
              <a:rPr lang="en-US" dirty="0"/>
              <a:t>Array declaration:	</a:t>
            </a:r>
            <a:r>
              <a:rPr lang="en-US" dirty="0">
                <a:latin typeface="Cambria" pitchFamily="18" charset="0"/>
                <a:ea typeface="Cambria" pitchFamily="18" charset="0"/>
              </a:rPr>
              <a:t>type </a:t>
            </a:r>
            <a:r>
              <a:rPr lang="en-US" dirty="0" err="1">
                <a:latin typeface="Cambria" pitchFamily="18" charset="0"/>
                <a:ea typeface="Cambria" pitchFamily="18" charset="0"/>
              </a:rPr>
              <a:t>var</a:t>
            </a:r>
            <a:r>
              <a:rPr lang="en-US" dirty="0">
                <a:latin typeface="Cambria" pitchFamily="18" charset="0"/>
                <a:ea typeface="Cambria" pitchFamily="18" charset="0"/>
              </a:rPr>
              <a:t>-name[];</a:t>
            </a:r>
          </a:p>
          <a:p>
            <a:pPr>
              <a:buNone/>
            </a:pPr>
            <a:r>
              <a:rPr lang="en-US" dirty="0"/>
              <a:t>	Example: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student_marks</a:t>
            </a:r>
            <a:r>
              <a:rPr lang="en-US" dirty="0">
                <a:latin typeface="Cambria" pitchFamily="18" charset="0"/>
                <a:ea typeface="Cambria" pitchFamily="18" charset="0"/>
              </a:rPr>
              <a:t>[];</a:t>
            </a:r>
            <a:endParaRPr lang="en-US" sz="2000" dirty="0">
              <a:latin typeface="Cambria" pitchFamily="18" charset="0"/>
              <a:ea typeface="Cambria" pitchFamily="18" charset="0"/>
            </a:endParaRPr>
          </a:p>
          <a:p>
            <a:r>
              <a:rPr lang="en-US" dirty="0"/>
              <a:t>Above example will represent array with no value (null).</a:t>
            </a:r>
          </a:p>
          <a:p>
            <a:r>
              <a:rPr lang="en-US" dirty="0"/>
              <a:t>To link </a:t>
            </a:r>
            <a:r>
              <a:rPr lang="en-US" b="1" dirty="0" err="1">
                <a:latin typeface="Cambria" pitchFamily="18" charset="0"/>
                <a:ea typeface="Cambria" pitchFamily="18" charset="0"/>
              </a:rPr>
              <a:t>student_marks</a:t>
            </a:r>
            <a:r>
              <a:rPr lang="en-US" dirty="0"/>
              <a:t> with actual array of integers, we must allocate one using </a:t>
            </a:r>
            <a:r>
              <a:rPr lang="en-US" b="1" i="1" dirty="0">
                <a:latin typeface="Cambria" pitchFamily="18" charset="0"/>
                <a:ea typeface="Cambria" pitchFamily="18" charset="0"/>
              </a:rPr>
              <a:t>new</a:t>
            </a:r>
            <a:r>
              <a:rPr lang="en-US" dirty="0"/>
              <a:t> keyword.</a:t>
            </a:r>
          </a:p>
          <a:p>
            <a:pPr>
              <a:buNone/>
            </a:pPr>
            <a:r>
              <a:rPr lang="en-US" dirty="0"/>
              <a:t>	Example: 	</a:t>
            </a:r>
            <a:r>
              <a:rPr lang="en-US" dirty="0" err="1">
                <a:latin typeface="Cambria" pitchFamily="18" charset="0"/>
                <a:ea typeface="Cambria" pitchFamily="18" charset="0"/>
              </a:rPr>
              <a:t>int</a:t>
            </a:r>
            <a:r>
              <a:rPr lang="en-US" dirty="0">
                <a:latin typeface="Cambria" pitchFamily="18" charset="0"/>
                <a:ea typeface="Cambria" pitchFamily="18" charset="0"/>
              </a:rPr>
              <a:t> </a:t>
            </a:r>
            <a:r>
              <a:rPr lang="en-US" dirty="0" err="1">
                <a:latin typeface="Cambria" pitchFamily="18" charset="0"/>
                <a:ea typeface="Cambria" pitchFamily="18" charset="0"/>
              </a:rPr>
              <a:t>student_marks</a:t>
            </a:r>
            <a:r>
              <a:rPr lang="en-US" dirty="0">
                <a:latin typeface="Cambria" pitchFamily="18" charset="0"/>
                <a:ea typeface="Cambria" pitchFamily="18" charset="0"/>
              </a:rPr>
              <a:t>[] = </a:t>
            </a:r>
            <a:r>
              <a:rPr lang="en-US" b="1" i="1" dirty="0">
                <a:latin typeface="Cambria" pitchFamily="18" charset="0"/>
                <a:ea typeface="Cambria" pitchFamily="18" charset="0"/>
              </a:rPr>
              <a:t>new</a:t>
            </a:r>
            <a:r>
              <a:rPr lang="en-US" dirty="0">
                <a:latin typeface="Cambria" pitchFamily="18" charset="0"/>
                <a:ea typeface="Cambria" pitchFamily="18" charset="0"/>
              </a:rPr>
              <a:t> </a:t>
            </a:r>
            <a:r>
              <a:rPr lang="en-US" dirty="0" err="1">
                <a:latin typeface="Cambria" pitchFamily="18" charset="0"/>
                <a:ea typeface="Cambria" pitchFamily="18" charset="0"/>
              </a:rPr>
              <a:t>int</a:t>
            </a:r>
            <a:r>
              <a:rPr lang="en-US" dirty="0">
                <a:latin typeface="Cambria" pitchFamily="18" charset="0"/>
                <a:ea typeface="Cambria" pitchFamily="18" charset="0"/>
              </a:rPr>
              <a:t>[20];</a:t>
            </a:r>
          </a:p>
        </p:txBody>
      </p:sp>
    </p:spTree>
    <p:extLst>
      <p:ext uri="{BB962C8B-B14F-4D97-AF65-F5344CB8AC3E}">
        <p14:creationId xmlns:p14="http://schemas.microsoft.com/office/powerpoint/2010/main" val="170739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(Array)</a:t>
            </a:r>
            <a:endParaRPr lang="en-US" dirty="0"/>
          </a:p>
        </p:txBody>
      </p:sp>
      <p:sp>
        <p:nvSpPr>
          <p:cNvPr id="4" name="TextBox 3"/>
          <p:cNvSpPr txBox="1"/>
          <p:nvPr/>
        </p:nvSpPr>
        <p:spPr>
          <a:xfrm>
            <a:off x="228600" y="990600"/>
            <a:ext cx="8915400" cy="5355312"/>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ArrayDemo</a:t>
            </a:r>
            <a:r>
              <a:rPr lang="en-US" b="1" dirty="0">
                <a:solidFill>
                  <a:srgbClr val="000000"/>
                </a:solidFill>
                <a:latin typeface="Consolas"/>
              </a:rPr>
              <a:t>{</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a[]</a:t>
            </a:r>
            <a:r>
              <a:rPr lang="en-US" b="1" dirty="0">
                <a:solidFill>
                  <a:srgbClr val="000000"/>
                </a:solidFill>
                <a:latin typeface="Consolas"/>
              </a:rPr>
              <a:t>; </a:t>
            </a:r>
            <a:r>
              <a:rPr lang="en-US" b="1" dirty="0">
                <a:solidFill>
                  <a:srgbClr val="3F7F5F"/>
                </a:solidFill>
                <a:latin typeface="Consolas"/>
              </a:rPr>
              <a:t>// or </a:t>
            </a:r>
            <a:r>
              <a:rPr lang="en-US" b="1" dirty="0" err="1">
                <a:solidFill>
                  <a:srgbClr val="3F7F5F"/>
                </a:solidFill>
                <a:latin typeface="Consolas"/>
              </a:rPr>
              <a:t>int</a:t>
            </a:r>
            <a:r>
              <a:rPr lang="en-US" b="1" dirty="0">
                <a:solidFill>
                  <a:srgbClr val="3F7F5F"/>
                </a:solidFill>
                <a:latin typeface="Consolas"/>
              </a:rPr>
              <a:t>[] a</a:t>
            </a:r>
          </a:p>
          <a:p>
            <a:pPr lvl="2"/>
            <a:r>
              <a:rPr lang="en-US" dirty="0">
                <a:solidFill>
                  <a:srgbClr val="3F7F5F"/>
                </a:solidFill>
                <a:latin typeface="Consolas"/>
              </a:rPr>
              <a:t>// till now it is null as it does not assigned any memory</a:t>
            </a:r>
          </a:p>
          <a:p>
            <a:pPr lvl="2"/>
            <a:endParaRPr lang="en-US" dirty="0">
              <a:latin typeface="Consolas"/>
            </a:endParaRPr>
          </a:p>
          <a:p>
            <a:pPr lvl="2"/>
            <a:r>
              <a:rPr lang="en-US" dirty="0">
                <a:solidFill>
                  <a:srgbClr val="6A3E3E"/>
                </a:solidFill>
                <a:latin typeface="Consolas"/>
              </a:rPr>
              <a:t>a</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[5]; </a:t>
            </a:r>
            <a:r>
              <a:rPr lang="en-US" b="1" dirty="0">
                <a:solidFill>
                  <a:srgbClr val="3F7F5F"/>
                </a:solidFill>
                <a:latin typeface="Consolas"/>
              </a:rPr>
              <a:t>// here we actually create an array</a:t>
            </a:r>
          </a:p>
          <a:p>
            <a:pPr lvl="2"/>
            <a:r>
              <a:rPr lang="en-US" dirty="0">
                <a:solidFill>
                  <a:srgbClr val="6A3E3E"/>
                </a:solidFill>
                <a:latin typeface="Consolas"/>
              </a:rPr>
              <a:t>a</a:t>
            </a:r>
            <a:r>
              <a:rPr lang="en-US" dirty="0">
                <a:solidFill>
                  <a:srgbClr val="000000"/>
                </a:solidFill>
                <a:latin typeface="Consolas"/>
              </a:rPr>
              <a:t>[0] = 5;</a:t>
            </a:r>
          </a:p>
          <a:p>
            <a:pPr lvl="2"/>
            <a:r>
              <a:rPr lang="en-US" dirty="0">
                <a:solidFill>
                  <a:srgbClr val="6A3E3E"/>
                </a:solidFill>
                <a:latin typeface="Consolas"/>
              </a:rPr>
              <a:t>a</a:t>
            </a:r>
            <a:r>
              <a:rPr lang="en-US" dirty="0">
                <a:solidFill>
                  <a:srgbClr val="000000"/>
                </a:solidFill>
                <a:latin typeface="Consolas"/>
              </a:rPr>
              <a:t>[1] = 8;</a:t>
            </a:r>
          </a:p>
          <a:p>
            <a:pPr lvl="2"/>
            <a:r>
              <a:rPr lang="en-US" dirty="0">
                <a:solidFill>
                  <a:srgbClr val="6A3E3E"/>
                </a:solidFill>
                <a:latin typeface="Consolas"/>
              </a:rPr>
              <a:t>a</a:t>
            </a:r>
            <a:r>
              <a:rPr lang="en-US" dirty="0">
                <a:solidFill>
                  <a:srgbClr val="000000"/>
                </a:solidFill>
                <a:latin typeface="Consolas"/>
              </a:rPr>
              <a:t>[2] = 15;</a:t>
            </a:r>
          </a:p>
          <a:p>
            <a:pPr lvl="2"/>
            <a:r>
              <a:rPr lang="en-US" dirty="0">
                <a:solidFill>
                  <a:srgbClr val="6A3E3E"/>
                </a:solidFill>
                <a:latin typeface="Consolas"/>
              </a:rPr>
              <a:t>a</a:t>
            </a:r>
            <a:r>
              <a:rPr lang="en-US" dirty="0">
                <a:solidFill>
                  <a:srgbClr val="000000"/>
                </a:solidFill>
                <a:latin typeface="Consolas"/>
              </a:rPr>
              <a:t>[3] = 84;</a:t>
            </a:r>
          </a:p>
          <a:p>
            <a:pPr lvl="2"/>
            <a:r>
              <a:rPr lang="en-US" dirty="0">
                <a:solidFill>
                  <a:srgbClr val="6A3E3E"/>
                </a:solidFill>
                <a:latin typeface="Consolas"/>
              </a:rPr>
              <a:t>a</a:t>
            </a:r>
            <a:r>
              <a:rPr lang="en-US" dirty="0">
                <a:solidFill>
                  <a:srgbClr val="000000"/>
                </a:solidFill>
                <a:latin typeface="Consolas"/>
              </a:rPr>
              <a:t>[4] = 53;</a:t>
            </a:r>
          </a:p>
          <a:p>
            <a:pPr lvl="2"/>
            <a:endParaRPr lang="en-US" dirty="0">
              <a:latin typeface="Consolas"/>
            </a:endParaRPr>
          </a:p>
          <a:p>
            <a:pPr lvl="2"/>
            <a:r>
              <a:rPr lang="en-US" dirty="0">
                <a:solidFill>
                  <a:srgbClr val="3F7F5F"/>
                </a:solidFill>
                <a:latin typeface="Consolas"/>
              </a:rPr>
              <a:t>/* in java we use length property to determine the length </a:t>
            </a:r>
          </a:p>
          <a:p>
            <a:pPr lvl="2"/>
            <a:r>
              <a:rPr lang="en-US" dirty="0">
                <a:solidFill>
                  <a:srgbClr val="3F7F5F"/>
                </a:solidFill>
                <a:latin typeface="Consolas"/>
              </a:rPr>
              <a:t> * of an array, unlike c where we used </a:t>
            </a:r>
            <a:r>
              <a:rPr lang="en-US" dirty="0" err="1">
                <a:solidFill>
                  <a:srgbClr val="3F7F5F"/>
                </a:solidFill>
                <a:latin typeface="Consolas"/>
              </a:rPr>
              <a:t>sizeof</a:t>
            </a:r>
            <a:r>
              <a:rPr lang="en-US" dirty="0">
                <a:solidFill>
                  <a:srgbClr val="3F7F5F"/>
                </a:solidFill>
                <a:latin typeface="Consolas"/>
              </a:rPr>
              <a:t> function */</a:t>
            </a:r>
          </a:p>
          <a:p>
            <a:pPr lvl="2"/>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a:t>
            </a:r>
            <a:r>
              <a:rPr lang="nn-NO" b="1" dirty="0">
                <a:solidFill>
                  <a:srgbClr val="6A3E3E"/>
                </a:solidFill>
                <a:latin typeface="Consolas"/>
              </a:rPr>
              <a:t>a</a:t>
            </a:r>
            <a:r>
              <a:rPr lang="nn-NO" b="1" dirty="0">
                <a:solidFill>
                  <a:srgbClr val="000000"/>
                </a:solidFill>
                <a:latin typeface="Consolas"/>
              </a:rPr>
              <a:t>.</a:t>
            </a:r>
            <a:r>
              <a:rPr lang="nn-NO" b="1" dirty="0">
                <a:solidFill>
                  <a:srgbClr val="0000C0"/>
                </a:solidFill>
                <a:latin typeface="Consolas"/>
              </a:rPr>
              <a:t>length</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r>
              <a:rPr lang="en-US" b="1" i="1" dirty="0">
                <a:solidFill>
                  <a:srgbClr val="2A00FF"/>
                </a:solidFill>
                <a:latin typeface="Consolas"/>
              </a:rPr>
              <a:t>"]="</a:t>
            </a:r>
            <a:r>
              <a:rPr lang="en-US" b="1" i="1" dirty="0">
                <a:solidFill>
                  <a:srgbClr val="000000"/>
                </a:solidFill>
                <a:latin typeface="Consolas"/>
              </a:rPr>
              <a:t>+</a:t>
            </a:r>
            <a:r>
              <a:rPr lang="en-US" b="1" i="1" dirty="0">
                <a:solidFill>
                  <a:srgbClr val="6A3E3E"/>
                </a:solidFill>
                <a:latin typeface="Consolas"/>
              </a:rPr>
              <a:t>a</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p:txBody>
      </p:sp>
      <p:pic>
        <p:nvPicPr>
          <p:cNvPr id="5" name="Picture 1"/>
          <p:cNvPicPr>
            <a:picLocks noChangeAspect="1" noChangeArrowheads="1"/>
          </p:cNvPicPr>
          <p:nvPr/>
        </p:nvPicPr>
        <p:blipFill>
          <a:blip r:embed="rId2" cstate="print"/>
          <a:srcRect/>
          <a:stretch>
            <a:fillRect/>
          </a:stretch>
        </p:blipFill>
        <p:spPr bwMode="auto">
          <a:xfrm>
            <a:off x="6096000" y="1847878"/>
            <a:ext cx="5194092" cy="2133600"/>
          </a:xfrm>
          <a:prstGeom prst="rect">
            <a:avLst/>
          </a:prstGeom>
          <a:noFill/>
          <a:ln w="9525">
            <a:noFill/>
            <a:miter lim="800000"/>
            <a:headEnd/>
            <a:tailEnd/>
          </a:ln>
        </p:spPr>
      </p:pic>
    </p:spTree>
    <p:extLst>
      <p:ext uri="{BB962C8B-B14F-4D97-AF65-F5344CB8AC3E}">
        <p14:creationId xmlns:p14="http://schemas.microsoft.com/office/powerpoint/2010/main" val="179899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7736</TotalTime>
  <Words>4575</Words>
  <Application>Microsoft Office PowerPoint</Application>
  <PresentationFormat>Widescreen</PresentationFormat>
  <Paragraphs>638</Paragraphs>
  <Slides>36</Slides>
  <Notes>1</Notes>
  <HiddenSlides>0</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Cambria</vt:lpstr>
      <vt:lpstr>Consolas</vt:lpstr>
      <vt:lpstr>Courier New</vt:lpstr>
      <vt:lpstr>Roboto Condensed</vt:lpstr>
      <vt:lpstr>Roboto Condensed Light</vt:lpstr>
      <vt:lpstr>Wingdings</vt:lpstr>
      <vt:lpstr>Wingdings 3</vt:lpstr>
      <vt:lpstr>Office Theme</vt:lpstr>
      <vt:lpstr> Arrays</vt:lpstr>
      <vt:lpstr>PowerPoint Presentation</vt:lpstr>
      <vt:lpstr>Introduction</vt:lpstr>
      <vt:lpstr>Why Array?</vt:lpstr>
      <vt:lpstr>Array</vt:lpstr>
      <vt:lpstr>Array declaration</vt:lpstr>
      <vt:lpstr>Array</vt:lpstr>
      <vt:lpstr>One-Dimensional Array</vt:lpstr>
      <vt:lpstr>Example (Array)</vt:lpstr>
      <vt:lpstr>WAP to store 5 numbers in an array and print them</vt:lpstr>
      <vt:lpstr>WAP to print elements of an array in reverse order</vt:lpstr>
      <vt:lpstr>WAP to count positive number, negative number and zero from an array of n size</vt:lpstr>
      <vt:lpstr>Exercise: Array</vt:lpstr>
      <vt:lpstr>Multidimensional Array</vt:lpstr>
      <vt:lpstr>Multidimensional Array</vt:lpstr>
      <vt:lpstr>WAP to read 3 x 3 elements in 2d array</vt:lpstr>
      <vt:lpstr>WAP to perform addition of two 3 x 3 matrices</vt:lpstr>
      <vt:lpstr>PowerPoint Presentation</vt:lpstr>
      <vt:lpstr>Initialization of an array elements</vt:lpstr>
      <vt:lpstr>Multi-Dimensional Array</vt:lpstr>
      <vt:lpstr>Multi-Dimensional Array (Example)</vt:lpstr>
      <vt:lpstr>Multi-Dimensional Array (Cont.)</vt:lpstr>
      <vt:lpstr>Searching in Array</vt:lpstr>
      <vt:lpstr>Searching in Array</vt:lpstr>
      <vt:lpstr>Linear Search</vt:lpstr>
      <vt:lpstr>Binary Search (Animation)</vt:lpstr>
      <vt:lpstr>Binary Search</vt:lpstr>
      <vt:lpstr>Sorting Array</vt:lpstr>
      <vt:lpstr>Selection Sort (Example)</vt:lpstr>
      <vt:lpstr>Scope, Lifetime and  Visibility of a Variable</vt:lpstr>
      <vt:lpstr>Scope of a Variable</vt:lpstr>
      <vt:lpstr>Scope of a Variable</vt:lpstr>
      <vt:lpstr>Lifetime of a variable</vt:lpstr>
      <vt:lpstr>Scope vs Lifetime of a variable</vt:lpstr>
      <vt:lpstr>Exercise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CHIRAG  JOSHI</cp:lastModifiedBy>
  <cp:revision>602</cp:revision>
  <dcterms:created xsi:type="dcterms:W3CDTF">2020-05-01T05:09:15Z</dcterms:created>
  <dcterms:modified xsi:type="dcterms:W3CDTF">2023-03-24T06:04:50Z</dcterms:modified>
</cp:coreProperties>
</file>