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48" r:id="rId2"/>
    <p:sldId id="352" r:id="rId3"/>
    <p:sldId id="443" r:id="rId4"/>
    <p:sldId id="445" r:id="rId5"/>
    <p:sldId id="446" r:id="rId6"/>
    <p:sldId id="444" r:id="rId7"/>
    <p:sldId id="372" r:id="rId8"/>
    <p:sldId id="434" r:id="rId9"/>
    <p:sldId id="435" r:id="rId10"/>
    <p:sldId id="414" r:id="rId11"/>
    <p:sldId id="415" r:id="rId12"/>
    <p:sldId id="416" r:id="rId13"/>
    <p:sldId id="436" r:id="rId14"/>
    <p:sldId id="437" r:id="rId15"/>
    <p:sldId id="438" r:id="rId16"/>
    <p:sldId id="439" r:id="rId17"/>
    <p:sldId id="440" r:id="rId18"/>
    <p:sldId id="442" r:id="rId19"/>
    <p:sldId id="441" r:id="rId20"/>
  </p:sldIdLst>
  <p:sldSz cx="12192000" cy="6858000"/>
  <p:notesSz cx="7010400" cy="9296400"/>
  <p:embeddedFontLst>
    <p:embeddedFont>
      <p:font typeface="Calibri" panose="020F0502020204030204" pitchFamily="34" charset="0"/>
      <p:regular r:id="rId22"/>
      <p:bold r:id="rId23"/>
      <p:italic r:id="rId24"/>
      <p:boldItalic r:id="rId25"/>
    </p:embeddedFont>
    <p:embeddedFont>
      <p:font typeface="Cambria" panose="02040503050406030204" pitchFamily="18" charset="0"/>
      <p:regular r:id="rId26"/>
      <p:bold r:id="rId27"/>
      <p:italic r:id="rId28"/>
      <p:boldItalic r:id="rId29"/>
    </p:embeddedFont>
    <p:embeddedFont>
      <p:font typeface="Consolas" panose="020B0609020204030204" pitchFamily="49" charset="0"/>
      <p:regular r:id="rId30"/>
      <p:bold r:id="rId31"/>
      <p:italic r:id="rId32"/>
      <p:boldItalic r:id="rId33"/>
    </p:embeddedFont>
    <p:embeddedFont>
      <p:font typeface="Roboto Condensed" panose="02000000000000000000" pitchFamily="2" charset="0"/>
      <p:regular r:id="rId34"/>
      <p:bold r:id="rId35"/>
      <p:italic r:id="rId36"/>
      <p:boldItalic r:id="rId37"/>
    </p:embeddedFont>
    <p:embeddedFont>
      <p:font typeface="Roboto Condensed Light" panose="02000000000000000000" pitchFamily="2" charset="0"/>
      <p:regular r:id="rId38"/>
      <p:italic r:id="rId39"/>
    </p:embeddedFont>
    <p:embeddedFont>
      <p:font typeface="Wingdings 3" panose="05040102010807070707" pitchFamily="18" charset="2"/>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CAE4F6"/>
    <a:srgbClr val="301B92"/>
    <a:srgbClr val="673BB7"/>
    <a:srgbClr val="607D8B"/>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41" autoAdjust="0"/>
    <p:restoredTop sz="94660"/>
  </p:normalViewPr>
  <p:slideViewPr>
    <p:cSldViewPr snapToGrid="0">
      <p:cViewPr varScale="1">
        <p:scale>
          <a:sx n="72" d="100"/>
          <a:sy n="72" d="100"/>
        </p:scale>
        <p:origin x="822"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48E3F3-8B31-41D2-AA9B-9796555DB866}" type="datetimeFigureOut">
              <a:rPr lang="en-US" smtClean="0"/>
              <a:pPr/>
              <a:t>2/25/2023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09 – IO Programming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2/25/2023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a:xfrm>
            <a:off x="1837677" y="5947244"/>
            <a:ext cx="3735998" cy="290081"/>
          </a:xfrm>
        </p:spPr>
        <p:txBody>
          <a:bodyPr/>
          <a:lstStyle/>
          <a:p>
            <a:r>
              <a:rPr lang="en-IN" dirty="0"/>
              <a:t>chirag.joshi@marwadieducation.edu.in</a:t>
            </a:r>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Department of ICT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solidFill>
                  <a:schemeClr val="tx2">
                    <a:lumMod val="60000"/>
                    <a:lumOff val="40000"/>
                  </a:schemeClr>
                </a:solidFill>
              </a:rPr>
              <a:t>Dr.</a:t>
            </a:r>
            <a:r>
              <a:rPr lang="en-IN" dirty="0">
                <a:solidFill>
                  <a:schemeClr val="tx2">
                    <a:lumMod val="60000"/>
                    <a:lumOff val="40000"/>
                  </a:schemeClr>
                </a:solidFill>
              </a:rPr>
              <a:t> Chirag Joshi</a:t>
            </a:r>
            <a:endParaRPr lang="en-US" dirty="0">
              <a:solidFill>
                <a:schemeClr val="tx2">
                  <a:lumMod val="60000"/>
                  <a:lumOff val="40000"/>
                </a:schemeClr>
              </a:solidFill>
            </a:endParaRPr>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Object Oriented Programming -I (3140705)</a:t>
            </a:r>
            <a:endParaRPr lang="en-US" dirty="0"/>
          </a:p>
        </p:txBody>
      </p:sp>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3886532"/>
          </a:xfrm>
        </p:spPr>
        <p:txBody>
          <a:bodyPr/>
          <a:lstStyle/>
          <a:p>
            <a:br>
              <a:rPr lang="en-US" sz="4800" dirty="0"/>
            </a:br>
            <a:r>
              <a:rPr lang="en-US" dirty="0"/>
              <a:t>IO Programming</a:t>
            </a:r>
            <a:endParaRPr lang="en-US" b="0" dirty="0"/>
          </a:p>
        </p:txBody>
      </p:sp>
      <p:sp>
        <p:nvSpPr>
          <p:cNvPr id="3" name="Picture Placeholder 2">
            <a:extLst>
              <a:ext uri="{FF2B5EF4-FFF2-40B4-BE49-F238E27FC236}">
                <a16:creationId xmlns:a16="http://schemas.microsoft.com/office/drawing/2014/main" id="{4978F2DC-C72B-AE33-5CCE-8238929E572D}"/>
              </a:ext>
            </a:extLst>
          </p:cNvPr>
          <p:cNvSpPr>
            <a:spLocks noGrp="1"/>
          </p:cNvSpPr>
          <p:nvPr>
            <p:ph type="pic" sz="quarter" idx="10"/>
          </p:nvPr>
        </p:nvSpPr>
        <p:spPr/>
      </p:sp>
      <p:sp>
        <p:nvSpPr>
          <p:cNvPr id="5" name="Text Placeholder 4">
            <a:extLst>
              <a:ext uri="{FF2B5EF4-FFF2-40B4-BE49-F238E27FC236}">
                <a16:creationId xmlns:a16="http://schemas.microsoft.com/office/drawing/2014/main" id="{28DA7CBB-6E8E-9B8D-3005-CF7E25AA026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3311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r>
              <a:rPr lang="en-US" dirty="0"/>
              <a:t> Example</a:t>
            </a:r>
          </a:p>
        </p:txBody>
      </p:sp>
      <p:sp>
        <p:nvSpPr>
          <p:cNvPr id="5" name="Rectangle 4"/>
          <p:cNvSpPr/>
          <p:nvPr/>
        </p:nvSpPr>
        <p:spPr>
          <a:xfrm>
            <a:off x="101136" y="850512"/>
            <a:ext cx="9633068"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a:latin typeface="Consolas" panose="020B0609020204030204" pitchFamily="49" charset="0"/>
              </a:rPr>
              <a:t>FileOutDemo {</a:t>
            </a:r>
            <a:endParaRPr lang="en-US" b="1" dirty="0">
              <a:solidFill>
                <a:srgbClr val="000000"/>
              </a:solidFill>
              <a:highlight>
                <a:srgbClr val="D4D4D4"/>
              </a:highlight>
              <a:latin typeface="Consolas" panose="020B0609020204030204" pitchFamily="49" charset="0"/>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FileOutputStream</a:t>
            </a:r>
            <a:r>
              <a:rPr lang="en-US" dirty="0">
                <a:solidFill>
                  <a:srgbClr val="000000"/>
                </a:solidFill>
                <a:latin typeface="Consolas"/>
              </a:rPr>
              <a:t> </a:t>
            </a:r>
            <a:r>
              <a:rPr lang="en-US" dirty="0" err="1">
                <a:solidFill>
                  <a:srgbClr val="6A3E3E"/>
                </a:solidFill>
                <a:latin typeface="Consolas"/>
              </a:rPr>
              <a:t>fout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dirty="0">
                <a:solidFill>
                  <a:srgbClr val="000000"/>
                </a:solidFill>
                <a:latin typeface="Consolas"/>
              </a:rPr>
              <a:t>String </a:t>
            </a:r>
            <a:r>
              <a:rPr lang="en-US" dirty="0">
                <a:solidFill>
                  <a:srgbClr val="6A3E3E"/>
                </a:solidFill>
                <a:latin typeface="Consolas"/>
              </a:rPr>
              <a:t>s</a:t>
            </a:r>
            <a:r>
              <a:rPr lang="en-US" dirty="0">
                <a:solidFill>
                  <a:srgbClr val="000000"/>
                </a:solidFill>
                <a:latin typeface="Consolas"/>
              </a:rPr>
              <a:t> = </a:t>
            </a:r>
            <a:r>
              <a:rPr lang="en-US" dirty="0">
                <a:solidFill>
                  <a:srgbClr val="2A00FF"/>
                </a:solidFill>
                <a:latin typeface="Consolas"/>
              </a:rPr>
              <a:t>"</a:t>
            </a:r>
            <a:r>
              <a:rPr lang="en-US" dirty="0" err="1">
                <a:solidFill>
                  <a:srgbClr val="2A00FF"/>
                </a:solidFill>
                <a:latin typeface="Consolas"/>
              </a:rPr>
              <a:t>Sourav</a:t>
            </a:r>
            <a:r>
              <a:rPr lang="en-US" dirty="0">
                <a:solidFill>
                  <a:srgbClr val="2A00FF"/>
                </a:solidFill>
                <a:latin typeface="Consolas"/>
              </a:rPr>
              <a:t> </a:t>
            </a:r>
            <a:r>
              <a:rPr lang="en-US" dirty="0" err="1">
                <a:solidFill>
                  <a:srgbClr val="2A00FF"/>
                </a:solidFill>
                <a:latin typeface="Consolas"/>
              </a:rPr>
              <a:t>Ganguly</a:t>
            </a:r>
            <a:r>
              <a:rPr lang="en-US" dirty="0">
                <a:solidFill>
                  <a:srgbClr val="2A00FF"/>
                </a:solidFill>
                <a:latin typeface="Consolas"/>
              </a:rPr>
              <a:t> is my favorite player"</a:t>
            </a:r>
            <a:r>
              <a:rPr lang="en-US" dirty="0">
                <a:solidFill>
                  <a:srgbClr val="000000"/>
                </a:solidFill>
                <a:latin typeface="Consolas"/>
              </a:rPr>
              <a:t>;</a:t>
            </a:r>
          </a:p>
          <a:p>
            <a:pPr lvl="3"/>
            <a:r>
              <a:rPr lang="en-US" b="1" dirty="0">
                <a:solidFill>
                  <a:srgbClr val="7F0055"/>
                </a:solidFill>
                <a:latin typeface="Consolas"/>
              </a:rPr>
              <a:t>byte</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 </a:t>
            </a:r>
            <a:r>
              <a:rPr lang="en-US" b="1" dirty="0" err="1">
                <a:solidFill>
                  <a:srgbClr val="6A3E3E"/>
                </a:solidFill>
                <a:latin typeface="Consolas"/>
              </a:rPr>
              <a:t>s</a:t>
            </a:r>
            <a:r>
              <a:rPr lang="en-US" b="1" dirty="0" err="1">
                <a:solidFill>
                  <a:srgbClr val="000000"/>
                </a:solidFill>
                <a:latin typeface="Consolas"/>
              </a:rPr>
              <a:t>.getBytes</a:t>
            </a:r>
            <a:r>
              <a:rPr lang="en-US" b="1"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b</a:t>
            </a:r>
            <a:r>
              <a:rPr lang="en-US"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.close</a:t>
            </a:r>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"Success..."</a:t>
            </a:r>
            <a:r>
              <a:rPr lang="en-US" b="1" i="1"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14830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FileInputStream</a:t>
            </a:r>
            <a:endParaRPr lang="en-US" dirty="0"/>
          </a:p>
        </p:txBody>
      </p:sp>
      <p:sp>
        <p:nvSpPr>
          <p:cNvPr id="3" name="Content Placeholder 2"/>
          <p:cNvSpPr>
            <a:spLocks noGrp="1"/>
          </p:cNvSpPr>
          <p:nvPr>
            <p:ph idx="1"/>
          </p:nvPr>
        </p:nvSpPr>
        <p:spPr>
          <a:xfrm>
            <a:off x="131180" y="863444"/>
            <a:ext cx="4540573" cy="5590565"/>
          </a:xfrm>
        </p:spPr>
        <p:txBody>
          <a:bodyPr/>
          <a:lstStyle/>
          <a:p>
            <a:r>
              <a:rPr lang="en-US" dirty="0" err="1">
                <a:solidFill>
                  <a:srgbClr val="C00000"/>
                </a:solidFill>
                <a:latin typeface="Consolas" panose="020B0609020204030204" pitchFamily="49" charset="0"/>
              </a:rPr>
              <a:t>FileInputStream</a:t>
            </a:r>
            <a:r>
              <a:rPr lang="en-US" dirty="0">
                <a:solidFill>
                  <a:srgbClr val="C00000"/>
                </a:solidFill>
              </a:rPr>
              <a:t> </a:t>
            </a:r>
            <a:r>
              <a:rPr lang="en-US" dirty="0"/>
              <a:t>class is used to read bytes from a file.</a:t>
            </a:r>
          </a:p>
          <a:p>
            <a:r>
              <a:rPr lang="en-US" dirty="0"/>
              <a:t>It should be used to read byte-oriented data for example to read image, audio, video etc.</a:t>
            </a:r>
          </a:p>
        </p:txBody>
      </p:sp>
      <p:sp>
        <p:nvSpPr>
          <p:cNvPr id="5" name="Oval 4"/>
          <p:cNvSpPr/>
          <p:nvPr/>
        </p:nvSpPr>
        <p:spPr>
          <a:xfrm>
            <a:off x="1220366" y="2846392"/>
            <a:ext cx="2362200" cy="1055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400" dirty="0"/>
              <a:t>Java Application</a:t>
            </a:r>
          </a:p>
        </p:txBody>
      </p:sp>
      <p:sp>
        <p:nvSpPr>
          <p:cNvPr id="6" name="Rectangle 5"/>
          <p:cNvSpPr/>
          <p:nvPr/>
        </p:nvSpPr>
        <p:spPr>
          <a:xfrm>
            <a:off x="1182266" y="4267299"/>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1011011101 ….</a:t>
            </a:r>
          </a:p>
        </p:txBody>
      </p:sp>
      <p:sp>
        <p:nvSpPr>
          <p:cNvPr id="7" name="Rectangle 6"/>
          <p:cNvSpPr/>
          <p:nvPr/>
        </p:nvSpPr>
        <p:spPr>
          <a:xfrm>
            <a:off x="1448966" y="5212829"/>
            <a:ext cx="1905000" cy="95794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File</a:t>
            </a:r>
          </a:p>
        </p:txBody>
      </p:sp>
      <p:cxnSp>
        <p:nvCxnSpPr>
          <p:cNvPr id="8" name="Straight Arrow Connector 7"/>
          <p:cNvCxnSpPr>
            <a:stCxn id="7" idx="0"/>
            <a:endCxn id="6" idx="2"/>
          </p:cNvCxnSpPr>
          <p:nvPr/>
        </p:nvCxnSpPr>
        <p:spPr>
          <a:xfrm flipV="1">
            <a:off x="2401466" y="4800699"/>
            <a:ext cx="0" cy="41213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5"/>
          <p:cNvGraphicFramePr>
            <a:graphicFrameLocks/>
          </p:cNvGraphicFramePr>
          <p:nvPr>
            <p:extLst>
              <p:ext uri="{D42A27DB-BD31-4B8C-83A1-F6EECF244321}">
                <p14:modId xmlns:p14="http://schemas.microsoft.com/office/powerpoint/2010/main" val="3782198219"/>
              </p:ext>
            </p:extLst>
          </p:nvPr>
        </p:nvGraphicFramePr>
        <p:xfrm>
          <a:off x="4746312" y="768310"/>
          <a:ext cx="7340831" cy="1280160"/>
        </p:xfrm>
        <a:graphic>
          <a:graphicData uri="http://schemas.openxmlformats.org/drawingml/2006/table">
            <a:tbl>
              <a:tblPr firstRow="1">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public </a:t>
                      </a:r>
                      <a:r>
                        <a:rPr lang="en-US" b="1" dirty="0" err="1"/>
                        <a:t>int</a:t>
                      </a:r>
                      <a:r>
                        <a:rPr lang="en-US" b="1" dirty="0"/>
                        <a:t> read() </a:t>
                      </a:r>
                    </a:p>
                    <a:p>
                      <a:r>
                        <a:rPr lang="en-US" dirty="0"/>
                        <a:t>the next byte of data, or -1 if the end of the file is reached.</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48243435"/>
              </p:ext>
            </p:extLst>
          </p:nvPr>
        </p:nvGraphicFramePr>
        <p:xfrm>
          <a:off x="4746312" y="17589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public </a:t>
                      </a:r>
                      <a:r>
                        <a:rPr lang="en-US" b="1" dirty="0" err="1"/>
                        <a:t>int</a:t>
                      </a:r>
                      <a:r>
                        <a:rPr lang="en-US" b="1" dirty="0"/>
                        <a:t> read(byte[] b) </a:t>
                      </a:r>
                    </a:p>
                    <a:p>
                      <a:r>
                        <a:rPr lang="en-US" dirty="0"/>
                        <a:t>b - the buffer into which the data is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00708914"/>
              </p:ext>
            </p:extLst>
          </p:nvPr>
        </p:nvGraphicFramePr>
        <p:xfrm>
          <a:off x="4746312" y="2642830"/>
          <a:ext cx="7340831" cy="146304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public </a:t>
                      </a:r>
                      <a:r>
                        <a:rPr lang="en-US" b="1" dirty="0" err="1"/>
                        <a:t>int</a:t>
                      </a:r>
                      <a:r>
                        <a:rPr lang="en-US" b="1" dirty="0"/>
                        <a:t> read(byte[] b, </a:t>
                      </a:r>
                      <a:r>
                        <a:rPr lang="en-US" b="1" dirty="0" err="1"/>
                        <a:t>int</a:t>
                      </a:r>
                      <a:r>
                        <a:rPr lang="en-US" b="1" dirty="0"/>
                        <a:t> off, </a:t>
                      </a:r>
                      <a:r>
                        <a:rPr lang="en-US" b="1" dirty="0" err="1"/>
                        <a:t>int</a:t>
                      </a:r>
                      <a:r>
                        <a:rPr lang="en-US" b="1" dirty="0"/>
                        <a:t> </a:t>
                      </a:r>
                      <a:r>
                        <a:rPr lang="en-US" b="1" dirty="0" err="1"/>
                        <a:t>len</a:t>
                      </a:r>
                      <a:r>
                        <a:rPr lang="en-US" b="1" dirty="0"/>
                        <a:t>)</a:t>
                      </a:r>
                      <a:r>
                        <a:rPr lang="en-US" dirty="0"/>
                        <a:t> </a:t>
                      </a:r>
                    </a:p>
                    <a:p>
                      <a:r>
                        <a:rPr lang="en-US" dirty="0"/>
                        <a:t>b - the buffer into which the data is read.</a:t>
                      </a:r>
                    </a:p>
                    <a:p>
                      <a:r>
                        <a:rPr lang="en-US" dirty="0"/>
                        <a:t>off - the start offset in the destination array b</a:t>
                      </a:r>
                    </a:p>
                    <a:p>
                      <a:r>
                        <a:rPr lang="en-US" dirty="0" err="1"/>
                        <a:t>len</a:t>
                      </a:r>
                      <a:r>
                        <a:rPr lang="en-US" dirty="0"/>
                        <a:t> - the maximum number of bytes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635530109"/>
              </p:ext>
            </p:extLst>
          </p:nvPr>
        </p:nvGraphicFramePr>
        <p:xfrm>
          <a:off x="4746312" y="409063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public long skip(long n)</a:t>
                      </a:r>
                      <a:r>
                        <a:rPr lang="en-US" dirty="0"/>
                        <a:t> </a:t>
                      </a:r>
                    </a:p>
                    <a:p>
                      <a:r>
                        <a:rPr lang="en-US" dirty="0"/>
                        <a:t>n - the number of bytes to be skipped.</a:t>
                      </a:r>
                    </a:p>
                    <a:p>
                      <a:r>
                        <a:rPr lang="en-US" dirty="0"/>
                        <a:t>Returns: the actual number of bytes skipped.</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6329596"/>
              </p:ext>
            </p:extLst>
          </p:nvPr>
        </p:nvGraphicFramePr>
        <p:xfrm>
          <a:off x="4746312" y="5005030"/>
          <a:ext cx="7340831" cy="64008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5</a:t>
                      </a:r>
                    </a:p>
                  </a:txBody>
                  <a:tcPr/>
                </a:tc>
                <a:tc>
                  <a:txBody>
                    <a:bodyPr/>
                    <a:lstStyle/>
                    <a:p>
                      <a:r>
                        <a:rPr lang="en-US" b="1" dirty="0"/>
                        <a:t>public </a:t>
                      </a:r>
                      <a:r>
                        <a:rPr lang="en-US" b="1" dirty="0" err="1"/>
                        <a:t>int</a:t>
                      </a:r>
                      <a:r>
                        <a:rPr lang="en-US" b="1" dirty="0"/>
                        <a:t> available()</a:t>
                      </a:r>
                    </a:p>
                    <a:p>
                      <a:r>
                        <a:rPr lang="en-US" dirty="0"/>
                        <a:t>an estimate of the number of remaining bytes that can be read</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808819106"/>
              </p:ext>
            </p:extLst>
          </p:nvPr>
        </p:nvGraphicFramePr>
        <p:xfrm>
          <a:off x="4746312" y="56451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6</a:t>
                      </a:r>
                    </a:p>
                  </a:txBody>
                  <a:tcPr/>
                </a:tc>
                <a:tc>
                  <a:txBody>
                    <a:bodyPr/>
                    <a:lstStyle/>
                    <a:p>
                      <a:r>
                        <a:rPr lang="en-US" b="1" dirty="0"/>
                        <a:t>public void close()</a:t>
                      </a:r>
                    </a:p>
                    <a:p>
                      <a:r>
                        <a:rPr lang="en-US" dirty="0"/>
                        <a:t>Closes this file input stream and releases any system resources associated.</a:t>
                      </a:r>
                    </a:p>
                  </a:txBody>
                  <a:tcPr/>
                </a:tc>
                <a:extLst>
                  <a:ext uri="{0D108BD9-81ED-4DB2-BD59-A6C34878D82A}">
                    <a16:rowId xmlns:a16="http://schemas.microsoft.com/office/drawing/2014/main" val="10000"/>
                  </a:ext>
                </a:extLst>
              </a:tr>
            </a:tbl>
          </a:graphicData>
        </a:graphic>
      </p:graphicFrame>
      <p:cxnSp>
        <p:nvCxnSpPr>
          <p:cNvPr id="17" name="Straight Arrow Connector 16"/>
          <p:cNvCxnSpPr>
            <a:stCxn id="6" idx="0"/>
          </p:cNvCxnSpPr>
          <p:nvPr/>
        </p:nvCxnSpPr>
        <p:spPr>
          <a:xfrm flipV="1">
            <a:off x="2401466" y="3884565"/>
            <a:ext cx="0" cy="38273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667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FileInputStream</a:t>
            </a:r>
            <a:r>
              <a:rPr lang="en-IN" dirty="0"/>
              <a:t> Example</a:t>
            </a:r>
            <a:endParaRPr lang="en-US" dirty="0"/>
          </a:p>
        </p:txBody>
      </p:sp>
      <p:sp>
        <p:nvSpPr>
          <p:cNvPr id="4" name="Rectangle 3"/>
          <p:cNvSpPr/>
          <p:nvPr/>
        </p:nvSpPr>
        <p:spPr>
          <a:xfrm>
            <a:off x="101135" y="850512"/>
            <a:ext cx="9209119"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SimpleRead</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fin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0;</a:t>
            </a:r>
          </a:p>
          <a:p>
            <a:pPr lvl="3"/>
            <a:r>
              <a:rPr lang="en-US" b="1" dirty="0">
                <a:solidFill>
                  <a:srgbClr val="7F0055"/>
                </a:solidFill>
                <a:latin typeface="Consolas"/>
              </a:rPr>
              <a:t>while</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a:t>
            </a:r>
            <a:r>
              <a:rPr lang="en-US" b="1" dirty="0" err="1">
                <a:solidFill>
                  <a:srgbClr val="6A3E3E"/>
                </a:solidFill>
                <a:latin typeface="Consolas"/>
              </a:rPr>
              <a:t>fin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(char) </a:t>
            </a:r>
            <a:r>
              <a:rPr lang="en-US" b="1" i="1" dirty="0" err="1">
                <a:solidFill>
                  <a:srgbClr val="6A3E3E"/>
                </a:solidFill>
                <a:latin typeface="Consolas"/>
              </a:rPr>
              <a:t>i</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3"/>
            <a:r>
              <a:rPr lang="en-US" dirty="0">
                <a:solidFill>
                  <a:srgbClr val="000000"/>
                </a:solidFill>
                <a:latin typeface="Consolas"/>
              </a:rPr>
              <a:t>}</a:t>
            </a:r>
          </a:p>
          <a:p>
            <a:pPr lvl="3"/>
            <a:r>
              <a:rPr lang="en-US" dirty="0" err="1">
                <a:solidFill>
                  <a:srgbClr val="6A3E3E"/>
                </a:solidFill>
                <a:latin typeface="Consolas"/>
              </a:rPr>
              <a:t>fin</a:t>
            </a:r>
            <a:r>
              <a:rPr lang="en-US" dirty="0" err="1">
                <a:solidFill>
                  <a:srgbClr val="000000"/>
                </a:solidFill>
                <a:latin typeface="Consolas"/>
              </a:rPr>
              <a:t>.close</a:t>
            </a:r>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82345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4"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Byte Streams</a:t>
            </a:r>
          </a:p>
        </p:txBody>
      </p:sp>
      <p:sp>
        <p:nvSpPr>
          <p:cNvPr id="4" name="Rectangle 3"/>
          <p:cNvSpPr/>
          <p:nvPr/>
        </p:nvSpPr>
        <p:spPr>
          <a:xfrm>
            <a:off x="0" y="711201"/>
            <a:ext cx="9346277" cy="5909310"/>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java.io.*;</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CopyFile</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dirty="0" err="1">
                <a:solidFill>
                  <a:srgbClr val="000000"/>
                </a:solidFill>
                <a:latin typeface="Consolas"/>
              </a:rPr>
              <a:t>FileOutputStream</a:t>
            </a:r>
            <a:r>
              <a:rPr lang="en-US" dirty="0">
                <a:solidFill>
                  <a:srgbClr val="000000"/>
                </a:solidFill>
                <a:latin typeface="Consolas"/>
              </a:rPr>
              <a:t> </a:t>
            </a:r>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b="1" dirty="0">
                <a:solidFill>
                  <a:srgbClr val="7F0055"/>
                </a:solidFill>
                <a:latin typeface="Consolas"/>
              </a:rPr>
              <a:t>try</a:t>
            </a:r>
            <a:r>
              <a:rPr lang="en-US" b="1" dirty="0">
                <a:solidFill>
                  <a:srgbClr val="000000"/>
                </a:solidFill>
                <a:latin typeface="Consolas"/>
              </a:rPr>
              <a:t> {</a:t>
            </a:r>
          </a:p>
          <a:p>
            <a:pPr lvl="3"/>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3"/>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"output.txt"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a:t>
            </a:r>
          </a:p>
          <a:p>
            <a:pPr lvl="3"/>
            <a:r>
              <a:rPr lang="en-US" b="1" dirty="0">
                <a:solidFill>
                  <a:srgbClr val="7F0055"/>
                </a:solidFill>
                <a:latin typeface="Consolas"/>
              </a:rPr>
              <a:t>while</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err="1">
                <a:solidFill>
                  <a:srgbClr val="6A3E3E"/>
                </a:solidFill>
                <a:latin typeface="Consolas"/>
              </a:rPr>
              <a:t>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finally</a:t>
            </a:r>
            <a:r>
              <a:rPr lang="en-US" b="1" dirty="0">
                <a:solidFill>
                  <a:srgbClr val="000000"/>
                </a:solidFill>
                <a:latin typeface="Consolas"/>
              </a:rPr>
              <a:t> {</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in</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in</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out</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 }</a:t>
            </a:r>
            <a:endParaRPr lang="en-US" dirty="0"/>
          </a:p>
        </p:txBody>
      </p:sp>
    </p:spTree>
    <p:extLst>
      <p:ext uri="{BB962C8B-B14F-4D97-AF65-F5344CB8AC3E}">
        <p14:creationId xmlns:p14="http://schemas.microsoft.com/office/powerpoint/2010/main" val="297257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Streams</a:t>
            </a:r>
          </a:p>
        </p:txBody>
      </p:sp>
      <p:sp>
        <p:nvSpPr>
          <p:cNvPr id="3" name="Content Placeholder 2"/>
          <p:cNvSpPr>
            <a:spLocks noGrp="1"/>
          </p:cNvSpPr>
          <p:nvPr>
            <p:ph idx="1"/>
          </p:nvPr>
        </p:nvSpPr>
        <p:spPr/>
        <p:txBody>
          <a:bodyPr/>
          <a:lstStyle/>
          <a:p>
            <a:r>
              <a:rPr lang="en-US" dirty="0"/>
              <a:t>Character Streams provide a convenient means for handling input and output of characters.</a:t>
            </a:r>
          </a:p>
          <a:p>
            <a:r>
              <a:rPr lang="en-US" dirty="0"/>
              <a:t>Internationalization is possible as it uses Unicode.</a:t>
            </a:r>
          </a:p>
          <a:p>
            <a:r>
              <a:rPr lang="en-US" dirty="0"/>
              <a:t>For character streams we have two base classes</a:t>
            </a:r>
          </a:p>
          <a:p>
            <a:pPr lvl="1"/>
            <a:r>
              <a:rPr lang="en-US" dirty="0"/>
              <a:t>Reader</a:t>
            </a:r>
          </a:p>
          <a:p>
            <a:pPr lvl="1"/>
            <a:r>
              <a:rPr lang="en-US" dirty="0"/>
              <a:t>Writer</a:t>
            </a:r>
          </a:p>
        </p:txBody>
      </p:sp>
    </p:spTree>
    <p:extLst>
      <p:ext uri="{BB962C8B-B14F-4D97-AF65-F5344CB8AC3E}">
        <p14:creationId xmlns:p14="http://schemas.microsoft.com/office/powerpoint/2010/main" val="40821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a:t>
            </a:r>
          </a:p>
        </p:txBody>
      </p:sp>
      <p:sp>
        <p:nvSpPr>
          <p:cNvPr id="3" name="Content Placeholder 2"/>
          <p:cNvSpPr>
            <a:spLocks noGrp="1"/>
          </p:cNvSpPr>
          <p:nvPr>
            <p:ph idx="1"/>
          </p:nvPr>
        </p:nvSpPr>
        <p:spPr/>
        <p:txBody>
          <a:bodyPr/>
          <a:lstStyle/>
          <a:p>
            <a:r>
              <a:rPr lang="en-US" dirty="0"/>
              <a:t>The Java </a:t>
            </a:r>
            <a:r>
              <a:rPr lang="en-US" dirty="0">
                <a:solidFill>
                  <a:srgbClr val="C00000"/>
                </a:solidFill>
                <a:latin typeface="Consolas" panose="020B0609020204030204" pitchFamily="49" charset="0"/>
                <a:ea typeface="Cambria" pitchFamily="18" charset="0"/>
              </a:rPr>
              <a:t>Reader</a:t>
            </a:r>
            <a:r>
              <a:rPr lang="en-US" dirty="0">
                <a:solidFill>
                  <a:srgbClr val="C00000"/>
                </a:solidFill>
                <a:latin typeface="Cambria" pitchFamily="18" charset="0"/>
                <a:ea typeface="Cambria" pitchFamily="18" charset="0"/>
              </a:rPr>
              <a:t> </a:t>
            </a:r>
            <a:r>
              <a:rPr lang="en-US" dirty="0"/>
              <a:t>class is the base class of all Reader's in the IO API.</a:t>
            </a:r>
          </a:p>
          <a:p>
            <a:r>
              <a:rPr lang="en-US" dirty="0"/>
              <a:t>Subclasses include a </a:t>
            </a:r>
            <a:r>
              <a:rPr lang="en-US" dirty="0" err="1">
                <a:latin typeface="Consolas" panose="020B0609020204030204" pitchFamily="49" charset="0"/>
              </a:rPr>
              <a:t>FileReader</a:t>
            </a:r>
            <a:r>
              <a:rPr lang="en-US" dirty="0">
                <a:latin typeface="Consolas" panose="020B0609020204030204" pitchFamily="49" charset="0"/>
              </a:rPr>
              <a:t>, </a:t>
            </a:r>
            <a:r>
              <a:rPr lang="en-US" dirty="0" err="1">
                <a:latin typeface="Consolas" panose="020B0609020204030204" pitchFamily="49" charset="0"/>
              </a:rPr>
              <a:t>BufferedReader</a:t>
            </a:r>
            <a:r>
              <a:rPr lang="en-US" dirty="0">
                <a:latin typeface="Consolas" panose="020B0609020204030204" pitchFamily="49" charset="0"/>
              </a:rPr>
              <a:t>, </a:t>
            </a:r>
            <a:r>
              <a:rPr lang="en-US" dirty="0" err="1">
                <a:latin typeface="Consolas" panose="020B0609020204030204" pitchFamily="49" charset="0"/>
              </a:rPr>
              <a:t>InputStreamReader</a:t>
            </a:r>
            <a:r>
              <a:rPr lang="en-US" dirty="0">
                <a:latin typeface="Consolas" panose="020B0609020204030204" pitchFamily="49" charset="0"/>
              </a:rPr>
              <a:t>, </a:t>
            </a:r>
            <a:r>
              <a:rPr lang="en-US" dirty="0" err="1">
                <a:latin typeface="Consolas" panose="020B0609020204030204" pitchFamily="49" charset="0"/>
              </a:rPr>
              <a:t>StringReader</a:t>
            </a:r>
            <a:r>
              <a:rPr lang="en-US" dirty="0"/>
              <a:t> and several others.</a:t>
            </a:r>
          </a:p>
          <a:p>
            <a:r>
              <a:rPr lang="en-US" dirty="0"/>
              <a:t>Here is a simple Java IO Reader example:</a:t>
            </a:r>
          </a:p>
          <a:p>
            <a:endParaRPr lang="en-US" dirty="0"/>
          </a:p>
          <a:p>
            <a:endParaRPr lang="en-US" dirty="0"/>
          </a:p>
          <a:p>
            <a:endParaRPr lang="en-US" dirty="0"/>
          </a:p>
          <a:p>
            <a:endParaRPr lang="en-US" dirty="0"/>
          </a:p>
          <a:p>
            <a:pPr>
              <a:spcBef>
                <a:spcPts val="2400"/>
              </a:spcBef>
            </a:pPr>
            <a:r>
              <a:rPr lang="en-US" dirty="0"/>
              <a:t>Combining Readers with </a:t>
            </a:r>
            <a:r>
              <a:rPr lang="en-US" dirty="0" err="1"/>
              <a:t>InputStream</a:t>
            </a:r>
            <a:endParaRPr lang="en-US" dirty="0"/>
          </a:p>
          <a:p>
            <a:endParaRPr lang="en-US" dirty="0"/>
          </a:p>
          <a:p>
            <a:endParaRPr lang="en-US" dirty="0"/>
          </a:p>
        </p:txBody>
      </p:sp>
      <p:sp>
        <p:nvSpPr>
          <p:cNvPr id="4" name="Rectangle 3"/>
          <p:cNvSpPr/>
          <p:nvPr/>
        </p:nvSpPr>
        <p:spPr>
          <a:xfrm>
            <a:off x="518160" y="2478237"/>
            <a:ext cx="7696200" cy="1754326"/>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Reader </a:t>
            </a:r>
            <a:r>
              <a:rPr lang="en-US" dirty="0" err="1">
                <a:solidFill>
                  <a:srgbClr val="6A3E3E"/>
                </a:solidFill>
                <a:latin typeface="Consolas"/>
              </a:rPr>
              <a:t>reader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FileReader</a:t>
            </a:r>
            <a:r>
              <a:rPr lang="en-US" b="1" dirty="0">
                <a:solidFill>
                  <a:srgbClr val="000000"/>
                </a:solidFill>
                <a:latin typeface="Consolas"/>
              </a:rPr>
              <a:t>(</a:t>
            </a:r>
            <a:r>
              <a:rPr lang="en-US" b="1" dirty="0">
                <a:solidFill>
                  <a:srgbClr val="2A00FF"/>
                </a:solidFill>
                <a:latin typeface="Consolas"/>
              </a:rPr>
              <a:t>"c:\\data\\myfile.txt"</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 = </a:t>
            </a:r>
            <a:r>
              <a:rPr lang="en-US" b="1" dirty="0" err="1">
                <a:solidFill>
                  <a:srgbClr val="6A3E3E"/>
                </a:solidFill>
                <a:latin typeface="Consolas"/>
              </a:rPr>
              <a:t>reader</a:t>
            </a:r>
            <a:r>
              <a:rPr lang="en-US" b="1" dirty="0" err="1">
                <a:solidFill>
                  <a:srgbClr val="000000"/>
                </a:solidFill>
                <a:latin typeface="Consolas"/>
              </a:rPr>
              <a:t>.read</a:t>
            </a:r>
            <a:r>
              <a:rPr lang="en-US" b="1" dirty="0">
                <a:solidFill>
                  <a:srgbClr val="000000"/>
                </a:solidFill>
                <a:latin typeface="Consolas"/>
              </a:rPr>
              <a:t>();</a:t>
            </a:r>
          </a:p>
          <a:p>
            <a:r>
              <a:rPr lang="en-US" b="1" dirty="0">
                <a:solidFill>
                  <a:srgbClr val="7F0055"/>
                </a:solidFill>
                <a:latin typeface="Consolas"/>
              </a:rPr>
              <a:t>while</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 != -1) {</a:t>
            </a:r>
          </a:p>
          <a:p>
            <a:pPr lvl="1"/>
            <a:r>
              <a:rPr lang="en-US" b="1" dirty="0">
                <a:solidFill>
                  <a:srgbClr val="7F0055"/>
                </a:solidFill>
                <a:latin typeface="Consolas"/>
              </a:rPr>
              <a:t>char</a:t>
            </a:r>
            <a:r>
              <a:rPr lang="en-US" b="1" dirty="0">
                <a:solidFill>
                  <a:srgbClr val="000000"/>
                </a:solidFill>
                <a:latin typeface="Consolas"/>
              </a:rPr>
              <a:t> </a:t>
            </a:r>
            <a:r>
              <a:rPr lang="en-US" b="1" dirty="0" err="1">
                <a:solidFill>
                  <a:srgbClr val="6A3E3E"/>
                </a:solidFill>
                <a:latin typeface="Consolas"/>
              </a:rPr>
              <a:t>dataChar</a:t>
            </a:r>
            <a:r>
              <a:rPr lang="en-US" b="1" dirty="0">
                <a:solidFill>
                  <a:srgbClr val="000000"/>
                </a:solidFill>
                <a:latin typeface="Consolas"/>
              </a:rPr>
              <a:t> = (</a:t>
            </a:r>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a:t>
            </a:r>
          </a:p>
          <a:p>
            <a:pPr lvl="1"/>
            <a:r>
              <a:rPr lang="en-US" dirty="0">
                <a:solidFill>
                  <a:srgbClr val="6A3E3E"/>
                </a:solidFill>
                <a:latin typeface="Consolas"/>
              </a:rPr>
              <a:t>data</a:t>
            </a:r>
            <a:r>
              <a:rPr lang="en-US" dirty="0">
                <a:solidFill>
                  <a:srgbClr val="000000"/>
                </a:solidFill>
                <a:latin typeface="Consolas"/>
              </a:rPr>
              <a:t> = </a:t>
            </a:r>
            <a:r>
              <a:rPr lang="en-US" dirty="0" err="1">
                <a:solidFill>
                  <a:srgbClr val="6A3E3E"/>
                </a:solidFill>
                <a:latin typeface="Consolas"/>
              </a:rPr>
              <a:t>reader</a:t>
            </a:r>
            <a:r>
              <a:rPr lang="en-US" dirty="0" err="1">
                <a:solidFill>
                  <a:srgbClr val="000000"/>
                </a:solidFill>
                <a:latin typeface="Consolas"/>
              </a:rPr>
              <a:t>.read</a:t>
            </a:r>
            <a:r>
              <a:rPr lang="en-US" dirty="0">
                <a:solidFill>
                  <a:srgbClr val="000000"/>
                </a:solidFill>
                <a:latin typeface="Consolas"/>
              </a:rPr>
              <a:t>();</a:t>
            </a:r>
          </a:p>
          <a:p>
            <a:r>
              <a:rPr lang="en-US" dirty="0">
                <a:solidFill>
                  <a:srgbClr val="000000"/>
                </a:solidFill>
                <a:latin typeface="Consolas"/>
              </a:rPr>
              <a:t>}</a:t>
            </a:r>
            <a:endParaRPr lang="en-US" dirty="0"/>
          </a:p>
        </p:txBody>
      </p:sp>
      <p:sp>
        <p:nvSpPr>
          <p:cNvPr id="5" name="Rectangle 4"/>
          <p:cNvSpPr/>
          <p:nvPr/>
        </p:nvSpPr>
        <p:spPr>
          <a:xfrm>
            <a:off x="518160" y="5045825"/>
            <a:ext cx="8153400" cy="369332"/>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Reader </a:t>
            </a:r>
            <a:r>
              <a:rPr lang="en-US" dirty="0" err="1">
                <a:solidFill>
                  <a:srgbClr val="6A3E3E"/>
                </a:solidFill>
                <a:latin typeface="Consolas"/>
              </a:rPr>
              <a:t>reader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InputStreamReader</a:t>
            </a:r>
            <a:r>
              <a:rPr lang="en-US" b="1" dirty="0">
                <a:solidFill>
                  <a:srgbClr val="000000"/>
                </a:solidFill>
                <a:latin typeface="Consolas"/>
              </a:rPr>
              <a:t>(</a:t>
            </a:r>
            <a:r>
              <a:rPr lang="en-US" b="1" dirty="0">
                <a:solidFill>
                  <a:srgbClr val="2A00FF"/>
                </a:solidFill>
                <a:latin typeface="Consolas"/>
              </a:rPr>
              <a:t>"c:\\data\\myfile.txt"</a:t>
            </a:r>
            <a:r>
              <a:rPr lang="en-US" b="1" dirty="0">
                <a:solidFill>
                  <a:srgbClr val="000000"/>
                </a:solidFill>
                <a:latin typeface="Consolas"/>
              </a:rPr>
              <a:t>);</a:t>
            </a:r>
          </a:p>
        </p:txBody>
      </p:sp>
    </p:spTree>
    <p:extLst>
      <p:ext uri="{BB962C8B-B14F-4D97-AF65-F5344CB8AC3E}">
        <p14:creationId xmlns:p14="http://schemas.microsoft.com/office/powerpoint/2010/main" val="166245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a:t>
            </a:r>
          </a:p>
        </p:txBody>
      </p:sp>
      <p:sp>
        <p:nvSpPr>
          <p:cNvPr id="3" name="Content Placeholder 2"/>
          <p:cNvSpPr>
            <a:spLocks noGrp="1"/>
          </p:cNvSpPr>
          <p:nvPr>
            <p:ph idx="1"/>
          </p:nvPr>
        </p:nvSpPr>
        <p:spPr/>
        <p:txBody>
          <a:bodyPr/>
          <a:lstStyle/>
          <a:p>
            <a:r>
              <a:rPr lang="en-US" dirty="0"/>
              <a:t>The Java </a:t>
            </a:r>
            <a:r>
              <a:rPr lang="en-US" dirty="0">
                <a:latin typeface="Consolas" panose="020B0609020204030204" pitchFamily="49" charset="0"/>
                <a:ea typeface="Cambria" pitchFamily="18" charset="0"/>
              </a:rPr>
              <a:t>Writer</a:t>
            </a:r>
            <a:r>
              <a:rPr lang="en-US" dirty="0"/>
              <a:t> class is the base class of all Writers in the I-O API. </a:t>
            </a:r>
          </a:p>
          <a:p>
            <a:r>
              <a:rPr lang="en-US" dirty="0"/>
              <a:t>Subclasses include </a:t>
            </a:r>
            <a:r>
              <a:rPr lang="en-US" dirty="0" err="1">
                <a:latin typeface="Consolas" panose="020B0609020204030204" pitchFamily="49" charset="0"/>
              </a:rPr>
              <a:t>BufferedWriter</a:t>
            </a:r>
            <a:r>
              <a:rPr lang="en-US" dirty="0">
                <a:latin typeface="Consolas" panose="020B0609020204030204" pitchFamily="49" charset="0"/>
              </a:rPr>
              <a:t>, </a:t>
            </a:r>
            <a:r>
              <a:rPr lang="en-US" dirty="0" err="1">
                <a:latin typeface="Consolas" panose="020B0609020204030204" pitchFamily="49" charset="0"/>
              </a:rPr>
              <a:t>PrintWriter</a:t>
            </a:r>
            <a:r>
              <a:rPr lang="en-US" dirty="0">
                <a:latin typeface="Consolas" panose="020B0609020204030204" pitchFamily="49" charset="0"/>
              </a:rPr>
              <a:t>, </a:t>
            </a:r>
            <a:r>
              <a:rPr lang="en-US" dirty="0" err="1">
                <a:latin typeface="Consolas" panose="020B0609020204030204" pitchFamily="49" charset="0"/>
              </a:rPr>
              <a:t>StringWriter</a:t>
            </a:r>
            <a:r>
              <a:rPr lang="en-US" dirty="0"/>
              <a:t> and several others.</a:t>
            </a:r>
          </a:p>
          <a:p>
            <a:r>
              <a:rPr lang="en-US" dirty="0"/>
              <a:t>Here is a simple Java IO Writer example:</a:t>
            </a:r>
          </a:p>
          <a:p>
            <a:endParaRPr lang="en-US" dirty="0"/>
          </a:p>
          <a:p>
            <a:endParaRPr lang="en-US" dirty="0"/>
          </a:p>
          <a:p>
            <a:r>
              <a:rPr lang="en-US" dirty="0"/>
              <a:t>Combining Readers With </a:t>
            </a:r>
            <a:r>
              <a:rPr lang="en-US" dirty="0" err="1"/>
              <a:t>OutputStreams</a:t>
            </a:r>
            <a:endParaRPr lang="en-US" dirty="0"/>
          </a:p>
          <a:p>
            <a:endParaRPr lang="en-US" dirty="0"/>
          </a:p>
        </p:txBody>
      </p:sp>
      <p:sp>
        <p:nvSpPr>
          <p:cNvPr id="4" name="Rectangle 3"/>
          <p:cNvSpPr/>
          <p:nvPr/>
        </p:nvSpPr>
        <p:spPr>
          <a:xfrm>
            <a:off x="501535" y="2500804"/>
            <a:ext cx="8999912" cy="923330"/>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.write</a:t>
            </a:r>
            <a:r>
              <a:rPr lang="en-US" dirty="0">
                <a:solidFill>
                  <a:srgbClr val="000000"/>
                </a:solidFill>
                <a:latin typeface="Consolas"/>
              </a:rPr>
              <a:t>(</a:t>
            </a:r>
            <a:r>
              <a:rPr lang="en-US" dirty="0">
                <a:solidFill>
                  <a:srgbClr val="2A00FF"/>
                </a:solidFill>
                <a:latin typeface="Consolas"/>
              </a:rPr>
              <a:t>"Hello World Writer"</a:t>
            </a:r>
            <a:r>
              <a:rPr lang="en-US"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.close</a:t>
            </a:r>
            <a:r>
              <a:rPr lang="en-US" dirty="0">
                <a:solidFill>
                  <a:srgbClr val="000000"/>
                </a:solidFill>
                <a:latin typeface="Consolas"/>
              </a:rPr>
              <a:t>();</a:t>
            </a:r>
            <a:endParaRPr lang="en-US" dirty="0"/>
          </a:p>
        </p:txBody>
      </p:sp>
      <p:sp>
        <p:nvSpPr>
          <p:cNvPr id="5" name="Rectangle 4"/>
          <p:cNvSpPr/>
          <p:nvPr/>
        </p:nvSpPr>
        <p:spPr>
          <a:xfrm>
            <a:off x="501535" y="3969575"/>
            <a:ext cx="8999912" cy="369332"/>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OutputStreamWriter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p:txBody>
      </p:sp>
    </p:spTree>
    <p:extLst>
      <p:ext uri="{BB962C8B-B14F-4D97-AF65-F5344CB8AC3E}">
        <p14:creationId xmlns:p14="http://schemas.microsoft.com/office/powerpoint/2010/main" val="39298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endParaRPr lang="en-US" dirty="0"/>
          </a:p>
        </p:txBody>
      </p:sp>
      <p:sp>
        <p:nvSpPr>
          <p:cNvPr id="3" name="Content Placeholder 2"/>
          <p:cNvSpPr>
            <a:spLocks noGrp="1"/>
          </p:cNvSpPr>
          <p:nvPr>
            <p:ph idx="1"/>
          </p:nvPr>
        </p:nvSpPr>
        <p:spPr/>
        <p:txBody>
          <a:bodyPr/>
          <a:lstStyle/>
          <a:p>
            <a:r>
              <a:rPr lang="en-US" dirty="0"/>
              <a:t>The </a:t>
            </a:r>
            <a:r>
              <a:rPr lang="en-US" dirty="0" err="1">
                <a:solidFill>
                  <a:srgbClr val="C00000"/>
                </a:solidFill>
                <a:latin typeface="Consolas" panose="020B0609020204030204" pitchFamily="49" charset="0"/>
              </a:rPr>
              <a:t>java.io.BufferedReader</a:t>
            </a:r>
            <a:r>
              <a:rPr lang="en-US" dirty="0">
                <a:solidFill>
                  <a:srgbClr val="C00000"/>
                </a:solidFill>
              </a:rPr>
              <a:t> </a:t>
            </a:r>
            <a:r>
              <a:rPr lang="en-US" dirty="0"/>
              <a:t>class reads text from a character-input stream, buffering characters so as to provide for the efficient reading of characters, arrays, and lines.</a:t>
            </a:r>
          </a:p>
          <a:p>
            <a:r>
              <a:rPr lang="en-US" dirty="0"/>
              <a:t>Following are the important points about </a:t>
            </a:r>
            <a:r>
              <a:rPr lang="en-US" dirty="0" err="1">
                <a:solidFill>
                  <a:srgbClr val="C00000"/>
                </a:solidFill>
                <a:latin typeface="Consolas" panose="020B0609020204030204" pitchFamily="49" charset="0"/>
              </a:rPr>
              <a:t>BufferedReader</a:t>
            </a:r>
            <a:r>
              <a:rPr lang="en-US" dirty="0"/>
              <a:t>:</a:t>
            </a:r>
          </a:p>
          <a:p>
            <a:pPr lvl="1"/>
            <a:r>
              <a:rPr lang="en-US" dirty="0"/>
              <a:t>The buffer size may be specified, or the default size may be used.</a:t>
            </a:r>
          </a:p>
          <a:p>
            <a:pPr lvl="1"/>
            <a:r>
              <a:rPr lang="en-US" dirty="0"/>
              <a:t>Each read request made of a Reader causes a corresponding read request to be made of the underlying character or byte stream.</a:t>
            </a:r>
          </a:p>
          <a:p>
            <a:r>
              <a:rPr lang="en-US" dirty="0"/>
              <a:t>Constructors :</a:t>
            </a:r>
          </a:p>
        </p:txBody>
      </p:sp>
      <p:graphicFrame>
        <p:nvGraphicFramePr>
          <p:cNvPr id="4" name="Table 3"/>
          <p:cNvGraphicFramePr>
            <a:graphicFrameLocks noGrp="1"/>
          </p:cNvGraphicFramePr>
          <p:nvPr>
            <p:extLst>
              <p:ext uri="{D42A27DB-BD31-4B8C-83A1-F6EECF244321}">
                <p14:modId xmlns:p14="http://schemas.microsoft.com/office/powerpoint/2010/main" val="1809028475"/>
              </p:ext>
            </p:extLst>
          </p:nvPr>
        </p:nvGraphicFramePr>
        <p:xfrm>
          <a:off x="509845" y="3506585"/>
          <a:ext cx="10554395" cy="1651000"/>
        </p:xfrm>
        <a:graphic>
          <a:graphicData uri="http://schemas.openxmlformats.org/drawingml/2006/table">
            <a:tbl>
              <a:tblPr firstRow="1">
                <a:tableStyleId>{5C22544A-7EE6-4342-B048-85BDC9FD1C3A}</a:tableStyleId>
              </a:tblPr>
              <a:tblGrid>
                <a:gridCol w="710392">
                  <a:extLst>
                    <a:ext uri="{9D8B030D-6E8A-4147-A177-3AD203B41FA5}">
                      <a16:colId xmlns:a16="http://schemas.microsoft.com/office/drawing/2014/main" val="20000"/>
                    </a:ext>
                  </a:extLst>
                </a:gridCol>
                <a:gridCol w="9844003">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err="1"/>
                        <a:t>BufferedReader</a:t>
                      </a:r>
                      <a:r>
                        <a:rPr lang="en-US" dirty="0"/>
                        <a:t>(Reader in)</a:t>
                      </a:r>
                    </a:p>
                    <a:p>
                      <a:r>
                        <a:rPr lang="en-US" dirty="0"/>
                        <a:t>This creates a buffering character-input stream that uses a default-sized input buffer.</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err="1"/>
                        <a:t>BufferedReader</a:t>
                      </a:r>
                      <a:r>
                        <a:rPr lang="en-US" dirty="0"/>
                        <a:t>(Reader in, </a:t>
                      </a:r>
                      <a:r>
                        <a:rPr lang="en-US" dirty="0" err="1"/>
                        <a:t>int</a:t>
                      </a:r>
                      <a:r>
                        <a:rPr lang="en-US" dirty="0"/>
                        <a:t> </a:t>
                      </a:r>
                      <a:r>
                        <a:rPr lang="en-US" dirty="0" err="1"/>
                        <a:t>sz</a:t>
                      </a:r>
                      <a:r>
                        <a:rPr lang="en-US" dirty="0"/>
                        <a:t>)</a:t>
                      </a:r>
                    </a:p>
                    <a:p>
                      <a:r>
                        <a:rPr lang="en-US" dirty="0"/>
                        <a:t>This creates a buffering character-input stream that uses an input buffer of the specified size.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3762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(Methods)</a:t>
            </a:r>
          </a:p>
        </p:txBody>
      </p:sp>
      <p:graphicFrame>
        <p:nvGraphicFramePr>
          <p:cNvPr id="4" name="Table 3"/>
          <p:cNvGraphicFramePr>
            <a:graphicFrameLocks noGrp="1"/>
          </p:cNvGraphicFramePr>
          <p:nvPr>
            <p:extLst>
              <p:ext uri="{D42A27DB-BD31-4B8C-83A1-F6EECF244321}">
                <p14:modId xmlns:p14="http://schemas.microsoft.com/office/powerpoint/2010/main" val="1982862249"/>
              </p:ext>
            </p:extLst>
          </p:nvPr>
        </p:nvGraphicFramePr>
        <p:xfrm>
          <a:off x="190499" y="1066800"/>
          <a:ext cx="10882054" cy="4602480"/>
        </p:xfrm>
        <a:graphic>
          <a:graphicData uri="http://schemas.openxmlformats.org/drawingml/2006/table">
            <a:tbl>
              <a:tblPr firstRow="1">
                <a:tableStyleId>{5C22544A-7EE6-4342-B048-85BDC9FD1C3A}</a:tableStyleId>
              </a:tblPr>
              <a:tblGrid>
                <a:gridCol w="732445">
                  <a:extLst>
                    <a:ext uri="{9D8B030D-6E8A-4147-A177-3AD203B41FA5}">
                      <a16:colId xmlns:a16="http://schemas.microsoft.com/office/drawing/2014/main" val="20000"/>
                    </a:ext>
                  </a:extLst>
                </a:gridCol>
                <a:gridCol w="10149609">
                  <a:extLst>
                    <a:ext uri="{9D8B030D-6E8A-4147-A177-3AD203B41FA5}">
                      <a16:colId xmlns:a16="http://schemas.microsoft.com/office/drawing/2014/main" val="20001"/>
                    </a:ext>
                  </a:extLst>
                </a:gridCol>
              </a:tblGrid>
              <a:tr h="370840">
                <a:tc>
                  <a:txBody>
                    <a:bodyPr/>
                    <a:lstStyle/>
                    <a:p>
                      <a:pPr algn="ctr"/>
                      <a:r>
                        <a:rPr lang="en-US" sz="2000" dirty="0"/>
                        <a:t>Sr.</a:t>
                      </a:r>
                    </a:p>
                  </a:txBody>
                  <a:tcPr/>
                </a:tc>
                <a:tc>
                  <a:txBody>
                    <a:bodyPr/>
                    <a:lstStyle/>
                    <a:p>
                      <a:r>
                        <a:rPr lang="en-US" sz="2000" dirty="0"/>
                        <a:t>Methods</a:t>
                      </a:r>
                    </a:p>
                  </a:txBody>
                  <a:tcPr/>
                </a:tc>
                <a:extLst>
                  <a:ext uri="{0D108BD9-81ED-4DB2-BD59-A6C34878D82A}">
                    <a16:rowId xmlns:a16="http://schemas.microsoft.com/office/drawing/2014/main" val="10000"/>
                  </a:ext>
                </a:extLst>
              </a:tr>
              <a:tr h="370840">
                <a:tc>
                  <a:txBody>
                    <a:bodyPr/>
                    <a:lstStyle/>
                    <a:p>
                      <a:pPr algn="ctr"/>
                      <a:r>
                        <a:rPr lang="en-US" sz="2000" dirty="0"/>
                        <a:t>1</a:t>
                      </a:r>
                    </a:p>
                  </a:txBody>
                  <a:tcPr/>
                </a:tc>
                <a:tc>
                  <a:txBody>
                    <a:bodyPr/>
                    <a:lstStyle/>
                    <a:p>
                      <a:r>
                        <a:rPr lang="en-US" sz="2000" dirty="0"/>
                        <a:t>void close()</a:t>
                      </a:r>
                    </a:p>
                    <a:p>
                      <a:r>
                        <a:rPr lang="en-US" sz="2000" dirty="0"/>
                        <a:t>This method closes the stream and releases any system resources associated with it.</a:t>
                      </a:r>
                    </a:p>
                  </a:txBody>
                  <a:tcPr/>
                </a:tc>
                <a:extLst>
                  <a:ext uri="{0D108BD9-81ED-4DB2-BD59-A6C34878D82A}">
                    <a16:rowId xmlns:a16="http://schemas.microsoft.com/office/drawing/2014/main" val="10001"/>
                  </a:ext>
                </a:extLst>
              </a:tr>
              <a:tr h="370840">
                <a:tc>
                  <a:txBody>
                    <a:bodyPr/>
                    <a:lstStyle/>
                    <a:p>
                      <a:pPr algn="ctr"/>
                      <a:r>
                        <a:rPr lang="en-US" sz="2000" dirty="0"/>
                        <a:t>2</a:t>
                      </a:r>
                    </a:p>
                  </a:txBody>
                  <a:tcPr/>
                </a:tc>
                <a:tc>
                  <a:txBody>
                    <a:bodyPr/>
                    <a:lstStyle/>
                    <a:p>
                      <a:r>
                        <a:rPr lang="en-US" sz="2000" dirty="0" err="1"/>
                        <a:t>int</a:t>
                      </a:r>
                      <a:r>
                        <a:rPr lang="en-US" sz="2000" dirty="0"/>
                        <a:t> read()</a:t>
                      </a:r>
                    </a:p>
                    <a:p>
                      <a:r>
                        <a:rPr lang="en-US" sz="2000" dirty="0"/>
                        <a:t>This method reads a single character.</a:t>
                      </a:r>
                    </a:p>
                  </a:txBody>
                  <a:tcPr/>
                </a:tc>
                <a:extLst>
                  <a:ext uri="{0D108BD9-81ED-4DB2-BD59-A6C34878D82A}">
                    <a16:rowId xmlns:a16="http://schemas.microsoft.com/office/drawing/2014/main" val="10002"/>
                  </a:ext>
                </a:extLst>
              </a:tr>
              <a:tr h="370840">
                <a:tc>
                  <a:txBody>
                    <a:bodyPr/>
                    <a:lstStyle/>
                    <a:p>
                      <a:pPr algn="ctr"/>
                      <a:r>
                        <a:rPr lang="en-US" sz="2000" dirty="0"/>
                        <a:t>3</a:t>
                      </a:r>
                    </a:p>
                  </a:txBody>
                  <a:tcPr/>
                </a:tc>
                <a:tc>
                  <a:txBody>
                    <a:bodyPr/>
                    <a:lstStyle/>
                    <a:p>
                      <a:r>
                        <a:rPr lang="en-US" sz="2000" dirty="0" err="1"/>
                        <a:t>int</a:t>
                      </a:r>
                      <a:r>
                        <a:rPr lang="en-US" sz="2000" dirty="0"/>
                        <a:t> read(char[] </a:t>
                      </a:r>
                      <a:r>
                        <a:rPr lang="en-US" sz="2000" dirty="0" err="1"/>
                        <a:t>cbuf</a:t>
                      </a:r>
                      <a:r>
                        <a:rPr lang="en-US" sz="2000" dirty="0"/>
                        <a:t>, </a:t>
                      </a:r>
                      <a:r>
                        <a:rPr lang="en-US" sz="2000" dirty="0" err="1"/>
                        <a:t>int</a:t>
                      </a:r>
                      <a:r>
                        <a:rPr lang="en-US" sz="2000" dirty="0"/>
                        <a:t> off, </a:t>
                      </a:r>
                      <a:r>
                        <a:rPr lang="en-US" sz="2000" dirty="0" err="1"/>
                        <a:t>int</a:t>
                      </a:r>
                      <a:r>
                        <a:rPr lang="en-US" sz="2000" dirty="0"/>
                        <a:t> </a:t>
                      </a:r>
                      <a:r>
                        <a:rPr lang="en-US" sz="2000" dirty="0" err="1"/>
                        <a:t>len</a:t>
                      </a:r>
                      <a:r>
                        <a:rPr lang="en-US" sz="2000" dirty="0"/>
                        <a:t>)</a:t>
                      </a:r>
                    </a:p>
                    <a:p>
                      <a:r>
                        <a:rPr lang="en-US" sz="2000" dirty="0"/>
                        <a:t>This method reads characters into a portion of an array.</a:t>
                      </a:r>
                    </a:p>
                  </a:txBody>
                  <a:tcPr/>
                </a:tc>
                <a:extLst>
                  <a:ext uri="{0D108BD9-81ED-4DB2-BD59-A6C34878D82A}">
                    <a16:rowId xmlns:a16="http://schemas.microsoft.com/office/drawing/2014/main" val="10003"/>
                  </a:ext>
                </a:extLst>
              </a:tr>
              <a:tr h="370840">
                <a:tc>
                  <a:txBody>
                    <a:bodyPr/>
                    <a:lstStyle/>
                    <a:p>
                      <a:pPr algn="ctr"/>
                      <a:r>
                        <a:rPr lang="en-US" sz="20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String </a:t>
                      </a:r>
                      <a:r>
                        <a:rPr lang="en-US" sz="2000" dirty="0" err="1"/>
                        <a:t>readLine</a:t>
                      </a:r>
                      <a:r>
                        <a:rPr lang="en-US" sz="20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reads a line of text.</a:t>
                      </a:r>
                    </a:p>
                  </a:txBody>
                  <a:tcPr/>
                </a:tc>
                <a:extLst>
                  <a:ext uri="{0D108BD9-81ED-4DB2-BD59-A6C34878D82A}">
                    <a16:rowId xmlns:a16="http://schemas.microsoft.com/office/drawing/2014/main" val="10004"/>
                  </a:ext>
                </a:extLst>
              </a:tr>
              <a:tr h="370840">
                <a:tc>
                  <a:txBody>
                    <a:bodyPr/>
                    <a:lstStyle/>
                    <a:p>
                      <a:pPr algn="ctr"/>
                      <a:r>
                        <a:rPr lang="en-US" sz="20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void reset()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resets the stream.</a:t>
                      </a:r>
                    </a:p>
                  </a:txBody>
                  <a:tcPr/>
                </a:tc>
                <a:extLst>
                  <a:ext uri="{0D108BD9-81ED-4DB2-BD59-A6C34878D82A}">
                    <a16:rowId xmlns:a16="http://schemas.microsoft.com/office/drawing/2014/main" val="10005"/>
                  </a:ext>
                </a:extLst>
              </a:tr>
              <a:tr h="370840">
                <a:tc>
                  <a:txBody>
                    <a:bodyPr/>
                    <a:lstStyle/>
                    <a:p>
                      <a:pPr algn="ctr"/>
                      <a:r>
                        <a:rPr lang="en-US" sz="20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long skip(long 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skips characters.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190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 Example</a:t>
            </a:r>
          </a:p>
        </p:txBody>
      </p:sp>
      <p:sp>
        <p:nvSpPr>
          <p:cNvPr id="4" name="Rectangle 3"/>
          <p:cNvSpPr/>
          <p:nvPr/>
        </p:nvSpPr>
        <p:spPr>
          <a:xfrm>
            <a:off x="228600" y="969288"/>
            <a:ext cx="8534400" cy="5355312"/>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java.io.BufferedReader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java.io.FileReader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java.io.IOException</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BufferedReaderDemo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FileReader</a:t>
            </a:r>
            <a:r>
              <a:rPr lang="en-US" dirty="0">
                <a:solidFill>
                  <a:srgbClr val="000000"/>
                </a:solidFill>
                <a:latin typeface="Consolas"/>
              </a:rPr>
              <a:t> </a:t>
            </a:r>
            <a:r>
              <a:rPr lang="en-US" dirty="0" err="1">
                <a:solidFill>
                  <a:srgbClr val="6A3E3E"/>
                </a:solidFill>
                <a:latin typeface="Consolas"/>
              </a:rPr>
              <a:t>fr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FileReader</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2"/>
            <a:r>
              <a:rPr lang="en-US" dirty="0" err="1">
                <a:solidFill>
                  <a:srgbClr val="000000"/>
                </a:solidFill>
                <a:latin typeface="Consolas"/>
              </a:rPr>
              <a:t>BufferedReader</a:t>
            </a:r>
            <a:r>
              <a:rPr lang="en-US" dirty="0">
                <a:solidFill>
                  <a:srgbClr val="000000"/>
                </a:solidFill>
                <a:latin typeface="Consolas"/>
              </a:rPr>
              <a:t> </a:t>
            </a:r>
            <a:r>
              <a:rPr lang="en-US" dirty="0" err="1">
                <a:solidFill>
                  <a:srgbClr val="6A3E3E"/>
                </a:solidFill>
                <a:latin typeface="Consolas"/>
              </a:rPr>
              <a:t>br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BufferedReader</a:t>
            </a:r>
            <a:r>
              <a:rPr lang="en-US" b="1" dirty="0">
                <a:solidFill>
                  <a:srgbClr val="000000"/>
                </a:solidFill>
                <a:latin typeface="Consolas"/>
              </a:rPr>
              <a:t>(</a:t>
            </a:r>
            <a:r>
              <a:rPr lang="en-US" b="1" dirty="0" err="1">
                <a:solidFill>
                  <a:srgbClr val="6A3E3E"/>
                </a:solidFill>
                <a:latin typeface="Consolas"/>
              </a:rPr>
              <a:t>fr</a:t>
            </a:r>
            <a:r>
              <a:rPr lang="en-US" b="1" dirty="0">
                <a:solidFill>
                  <a:srgbClr val="000000"/>
                </a:solidFill>
                <a:latin typeface="Consolas"/>
              </a:rPr>
              <a:t>);</a:t>
            </a:r>
          </a:p>
          <a:p>
            <a:pPr lvl="2"/>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a:solidFill>
                  <a:srgbClr val="7F0055"/>
                </a:solidFill>
                <a:latin typeface="Consolas"/>
              </a:rPr>
              <a:t>char</a:t>
            </a:r>
            <a:r>
              <a:rPr lang="en-US" b="1" dirty="0">
                <a:solidFill>
                  <a:srgbClr val="000000"/>
                </a:solidFill>
                <a:latin typeface="Consolas"/>
              </a:rPr>
              <a:t>[20];</a:t>
            </a:r>
          </a:p>
          <a:p>
            <a:pPr lvl="2"/>
            <a:r>
              <a:rPr lang="en-US" dirty="0" err="1">
                <a:solidFill>
                  <a:srgbClr val="6A3E3E"/>
                </a:solidFill>
                <a:latin typeface="Consolas"/>
              </a:rPr>
              <a:t>br</a:t>
            </a:r>
            <a:r>
              <a:rPr lang="en-US" dirty="0" err="1">
                <a:solidFill>
                  <a:srgbClr val="000000"/>
                </a:solidFill>
                <a:latin typeface="Consolas"/>
              </a:rPr>
              <a:t>.skip</a:t>
            </a:r>
            <a:r>
              <a:rPr lang="en-US" dirty="0">
                <a:solidFill>
                  <a:srgbClr val="000000"/>
                </a:solidFill>
                <a:latin typeface="Consolas"/>
              </a:rPr>
              <a:t>(8);</a:t>
            </a:r>
          </a:p>
          <a:p>
            <a:pPr lvl="2"/>
            <a:r>
              <a:rPr lang="en-US" b="1" dirty="0">
                <a:solidFill>
                  <a:srgbClr val="7F0055"/>
                </a:solidFill>
                <a:latin typeface="Consolas"/>
              </a:rPr>
              <a:t>if</a:t>
            </a:r>
            <a:r>
              <a:rPr lang="en-US" b="1" dirty="0">
                <a:solidFill>
                  <a:srgbClr val="000000"/>
                </a:solidFill>
                <a:latin typeface="Consolas"/>
              </a:rPr>
              <a:t> (</a:t>
            </a:r>
            <a:r>
              <a:rPr lang="en-US" dirty="0" err="1">
                <a:solidFill>
                  <a:srgbClr val="6A3E3E"/>
                </a:solidFill>
                <a:latin typeface="Consolas"/>
              </a:rPr>
              <a:t>br</a:t>
            </a:r>
            <a:r>
              <a:rPr lang="en-US" dirty="0" err="1">
                <a:solidFill>
                  <a:srgbClr val="000000"/>
                </a:solidFill>
                <a:latin typeface="Consolas"/>
              </a:rPr>
              <a:t>.ready</a:t>
            </a:r>
            <a:r>
              <a:rPr lang="en-US" dirty="0">
                <a:solidFill>
                  <a:srgbClr val="000000"/>
                </a:solidFill>
                <a:latin typeface="Consolas"/>
              </a:rPr>
              <a:t>()) {</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6A3E3E"/>
                </a:solidFill>
                <a:latin typeface="Consolas"/>
              </a:rPr>
              <a:t>br</a:t>
            </a:r>
            <a:r>
              <a:rPr lang="en-US" b="1" i="1" dirty="0" err="1">
                <a:solidFill>
                  <a:srgbClr val="000000"/>
                </a:solidFill>
                <a:latin typeface="Consolas"/>
              </a:rPr>
              <a:t>.readLine</a:t>
            </a:r>
            <a:r>
              <a:rPr lang="en-US" b="1" i="1" dirty="0">
                <a:solidFill>
                  <a:srgbClr val="000000"/>
                </a:solidFill>
                <a:latin typeface="Consolas"/>
              </a:rPr>
              <a:t>());</a:t>
            </a:r>
          </a:p>
          <a:p>
            <a:pPr lvl="3"/>
            <a:r>
              <a:rPr lang="en-US" dirty="0" err="1">
                <a:solidFill>
                  <a:srgbClr val="6A3E3E"/>
                </a:solidFill>
                <a:latin typeface="Consolas"/>
              </a:rPr>
              <a:t>br</a:t>
            </a:r>
            <a:r>
              <a:rPr lang="en-US" dirty="0" err="1">
                <a:solidFill>
                  <a:srgbClr val="000000"/>
                </a:solidFill>
                <a:latin typeface="Consolas"/>
              </a:rPr>
              <a:t>.read</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20; </a:t>
            </a:r>
            <a:r>
              <a:rPr lang="nn-NO" b="1" dirty="0">
                <a:solidFill>
                  <a:srgbClr val="6A3E3E"/>
                </a:solidFill>
                <a:latin typeface="Consolas"/>
              </a:rPr>
              <a:t>i</a:t>
            </a:r>
            <a:r>
              <a:rPr lang="nn-NO" b="1" dirty="0">
                <a:solidFill>
                  <a:srgbClr val="000000"/>
                </a:solidFill>
                <a:latin typeface="Consolas"/>
              </a:rPr>
              <a:t>++)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6A3E3E"/>
                </a:solidFill>
                <a:latin typeface="Consolas"/>
              </a:rPr>
              <a:t>c</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01345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28727" y="720132"/>
            <a:ext cx="4909938" cy="1969770"/>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File class</a:t>
            </a:r>
          </a:p>
          <a:p>
            <a:pPr indent="446088">
              <a:buFont typeface="Wingdings" pitchFamily="2" charset="2"/>
              <a:buChar char="ü"/>
            </a:pPr>
            <a:r>
              <a:rPr lang="en-US" sz="2000" dirty="0"/>
              <a:t>Stream</a:t>
            </a:r>
          </a:p>
          <a:p>
            <a:pPr indent="446088">
              <a:buFont typeface="Wingdings" pitchFamily="2" charset="2"/>
              <a:buChar char="ü"/>
            </a:pPr>
            <a:r>
              <a:rPr lang="en-US" sz="2000" dirty="0"/>
              <a:t>Byte Stream</a:t>
            </a:r>
          </a:p>
          <a:p>
            <a:pPr indent="446088">
              <a:buFont typeface="Wingdings" pitchFamily="2" charset="2"/>
              <a:buChar char="ü"/>
            </a:pPr>
            <a:r>
              <a:rPr lang="en-US" sz="2000" dirty="0"/>
              <a:t>Character Stream</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class</a:t>
            </a:r>
          </a:p>
        </p:txBody>
      </p:sp>
      <p:sp>
        <p:nvSpPr>
          <p:cNvPr id="3" name="Content Placeholder 2"/>
          <p:cNvSpPr>
            <a:spLocks noGrp="1"/>
          </p:cNvSpPr>
          <p:nvPr>
            <p:ph idx="1"/>
          </p:nvPr>
        </p:nvSpPr>
        <p:spPr/>
        <p:txBody>
          <a:bodyPr/>
          <a:lstStyle/>
          <a:p>
            <a:r>
              <a:rPr lang="en-US" dirty="0"/>
              <a:t>Java </a:t>
            </a:r>
            <a:r>
              <a:rPr lang="en-US" b="1" dirty="0">
                <a:solidFill>
                  <a:srgbClr val="C00000"/>
                </a:solidFill>
                <a:latin typeface="Consolas" panose="020B0609020204030204" pitchFamily="49" charset="0"/>
                <a:ea typeface="Cambria" pitchFamily="18" charset="0"/>
              </a:rPr>
              <a:t>File</a:t>
            </a:r>
            <a:r>
              <a:rPr lang="en-US" dirty="0">
                <a:solidFill>
                  <a:srgbClr val="C00000"/>
                </a:solidFill>
              </a:rPr>
              <a:t> </a:t>
            </a:r>
            <a:r>
              <a:rPr lang="en-US" dirty="0"/>
              <a:t>class represents the files and directory pathnames in an </a:t>
            </a:r>
            <a:r>
              <a:rPr lang="en-US" b="1" dirty="0"/>
              <a:t>abstract manner</a:t>
            </a:r>
            <a:r>
              <a:rPr lang="en-US" dirty="0"/>
              <a:t>. This class is used for </a:t>
            </a:r>
            <a:r>
              <a:rPr lang="en-US" b="1" dirty="0"/>
              <a:t>creation of</a:t>
            </a:r>
            <a:r>
              <a:rPr lang="en-US" dirty="0"/>
              <a:t> </a:t>
            </a:r>
            <a:r>
              <a:rPr lang="en-US" b="1" dirty="0"/>
              <a:t>files</a:t>
            </a:r>
            <a:r>
              <a:rPr lang="en-US" dirty="0"/>
              <a:t> and </a:t>
            </a:r>
            <a:r>
              <a:rPr lang="en-US" b="1" dirty="0"/>
              <a:t>directories</a:t>
            </a:r>
            <a:r>
              <a:rPr lang="en-US" dirty="0"/>
              <a:t>, </a:t>
            </a:r>
            <a:r>
              <a:rPr lang="en-US" b="1" dirty="0"/>
              <a:t>file searching</a:t>
            </a:r>
            <a:r>
              <a:rPr lang="en-US" dirty="0"/>
              <a:t>, </a:t>
            </a:r>
            <a:r>
              <a:rPr lang="en-US" b="1" dirty="0"/>
              <a:t>file deletion </a:t>
            </a:r>
            <a:r>
              <a:rPr lang="en-US" dirty="0"/>
              <a:t>etc.</a:t>
            </a:r>
          </a:p>
          <a:p>
            <a:r>
              <a:rPr lang="en-US" dirty="0"/>
              <a:t>The File object represents the actual file/directory on the disk. Below given is the list of constructors to create a File object.</a:t>
            </a:r>
          </a:p>
          <a:p>
            <a:r>
              <a:rPr lang="en-US" dirty="0"/>
              <a:t>Constructors :</a:t>
            </a:r>
          </a:p>
        </p:txBody>
      </p:sp>
      <p:graphicFrame>
        <p:nvGraphicFramePr>
          <p:cNvPr id="4" name="Table 3"/>
          <p:cNvGraphicFramePr>
            <a:graphicFrameLocks noGrp="1"/>
          </p:cNvGraphicFramePr>
          <p:nvPr>
            <p:extLst>
              <p:ext uri="{D42A27DB-BD31-4B8C-83A1-F6EECF244321}">
                <p14:modId xmlns:p14="http://schemas.microsoft.com/office/powerpoint/2010/main" val="1683749133"/>
              </p:ext>
            </p:extLst>
          </p:nvPr>
        </p:nvGraphicFramePr>
        <p:xfrm>
          <a:off x="518159" y="2927465"/>
          <a:ext cx="9573491" cy="2291080"/>
        </p:xfrm>
        <a:graphic>
          <a:graphicData uri="http://schemas.openxmlformats.org/drawingml/2006/table">
            <a:tbl>
              <a:tblPr firstRow="1">
                <a:tableStyleId>{5C22544A-7EE6-4342-B048-85BDC9FD1C3A}</a:tableStyleId>
              </a:tblPr>
              <a:tblGrid>
                <a:gridCol w="644369">
                  <a:extLst>
                    <a:ext uri="{9D8B030D-6E8A-4147-A177-3AD203B41FA5}">
                      <a16:colId xmlns:a16="http://schemas.microsoft.com/office/drawing/2014/main" val="20000"/>
                    </a:ext>
                  </a:extLst>
                </a:gridCol>
                <a:gridCol w="8929122">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File(String pathname) </a:t>
                      </a:r>
                    </a:p>
                    <a:p>
                      <a:r>
                        <a:rPr lang="en-US" dirty="0"/>
                        <a:t>Creates a new File instance by converting the given pathname string into an abstract pathname.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File(String parent, String child) </a:t>
                      </a:r>
                    </a:p>
                    <a:p>
                      <a:r>
                        <a:rPr lang="en-US" dirty="0"/>
                        <a:t>Creates a new File instance from a parent pathname string and a child pathname string.</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File(URI </a:t>
                      </a:r>
                      <a:r>
                        <a:rPr lang="en-US" dirty="0" err="1"/>
                        <a:t>uri</a:t>
                      </a:r>
                      <a:r>
                        <a:rPr lang="en-US" dirty="0"/>
                        <a:t>)</a:t>
                      </a:r>
                    </a:p>
                    <a:p>
                      <a:r>
                        <a:rPr lang="en-US" dirty="0"/>
                        <a:t>Creates a new File instance by converting the given file: URI into an abstract pathname.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9300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a:t>
            </a:r>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1398995707"/>
              </p:ext>
            </p:extLst>
          </p:nvPr>
        </p:nvGraphicFramePr>
        <p:xfrm>
          <a:off x="190499" y="990600"/>
          <a:ext cx="11555385" cy="4668520"/>
        </p:xfrm>
        <a:graphic>
          <a:graphicData uri="http://schemas.openxmlformats.org/drawingml/2006/table">
            <a:tbl>
              <a:tblPr firstRow="1">
                <a:tableStyleId>{5C22544A-7EE6-4342-B048-85BDC9FD1C3A}</a:tableStyleId>
              </a:tblPr>
              <a:tblGrid>
                <a:gridCol w="552648">
                  <a:extLst>
                    <a:ext uri="{9D8B030D-6E8A-4147-A177-3AD203B41FA5}">
                      <a16:colId xmlns:a16="http://schemas.microsoft.com/office/drawing/2014/main" val="20000"/>
                    </a:ext>
                  </a:extLst>
                </a:gridCol>
                <a:gridCol w="11002737">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public </a:t>
                      </a:r>
                      <a:r>
                        <a:rPr lang="en-US" dirty="0" err="1"/>
                        <a:t>boolean</a:t>
                      </a:r>
                      <a:r>
                        <a:rPr lang="en-US" dirty="0"/>
                        <a:t> </a:t>
                      </a:r>
                      <a:r>
                        <a:rPr lang="en-US" dirty="0" err="1"/>
                        <a:t>isAbsolute</a:t>
                      </a:r>
                      <a:r>
                        <a:rPr lang="en-US" dirty="0"/>
                        <a:t>() </a:t>
                      </a:r>
                    </a:p>
                    <a:p>
                      <a:r>
                        <a:rPr lang="en-US" dirty="0"/>
                        <a:t>Tests whether this abstract pathname is absolute. Returns true if this abstract pathname is absolute, false otherwise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public String </a:t>
                      </a:r>
                      <a:r>
                        <a:rPr lang="en-US" dirty="0" err="1"/>
                        <a:t>getAbsolutePath</a:t>
                      </a:r>
                      <a:r>
                        <a:rPr lang="en-US" dirty="0"/>
                        <a:t>() </a:t>
                      </a:r>
                    </a:p>
                    <a:p>
                      <a:r>
                        <a:rPr lang="en-US" dirty="0"/>
                        <a:t>Returns the absolute pathname string of this abstract pathname.</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public </a:t>
                      </a:r>
                      <a:r>
                        <a:rPr lang="en-US" dirty="0" err="1"/>
                        <a:t>boolean</a:t>
                      </a:r>
                      <a:r>
                        <a:rPr lang="en-US" dirty="0"/>
                        <a:t> </a:t>
                      </a:r>
                      <a:r>
                        <a:rPr lang="en-US" dirty="0" err="1"/>
                        <a:t>canRead</a:t>
                      </a:r>
                      <a:r>
                        <a:rPr lang="en-US" dirty="0"/>
                        <a:t>() </a:t>
                      </a:r>
                    </a:p>
                    <a:p>
                      <a:r>
                        <a:rPr lang="en-US" dirty="0"/>
                        <a:t>Tests whether the application can read the file denoted by this abstract pathname. Returns true if and only if the file specified by this abstract pathname exists and can be read by the application; false otherwise.</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r>
                        <a:rPr lang="en-US" dirty="0"/>
                        <a:t>public </a:t>
                      </a:r>
                      <a:r>
                        <a:rPr lang="en-US" dirty="0" err="1"/>
                        <a:t>boolean</a:t>
                      </a:r>
                      <a:r>
                        <a:rPr lang="en-US" dirty="0"/>
                        <a:t> </a:t>
                      </a:r>
                      <a:r>
                        <a:rPr lang="en-US" dirty="0" err="1"/>
                        <a:t>canWrite</a:t>
                      </a:r>
                      <a:r>
                        <a:rPr lang="en-US" dirty="0"/>
                        <a:t>() </a:t>
                      </a:r>
                    </a:p>
                    <a:p>
                      <a:r>
                        <a:rPr lang="en-US" dirty="0"/>
                        <a:t>Tests whether the application can modify to the file denoted by this abstract pathname. Returns true if and only if the file system actually contains a file denoted by this abstract pathname and the application is allowed to write to the file; false otherwise.</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r>
                        <a:rPr lang="en-US" dirty="0"/>
                        <a:t>public </a:t>
                      </a:r>
                      <a:r>
                        <a:rPr lang="en-US" dirty="0" err="1"/>
                        <a:t>boolean</a:t>
                      </a:r>
                      <a:r>
                        <a:rPr lang="en-US" dirty="0"/>
                        <a:t> exists() </a:t>
                      </a:r>
                    </a:p>
                    <a:p>
                      <a:r>
                        <a:rPr lang="en-US" dirty="0"/>
                        <a:t>Tests whether the file or directory denoted by this abstract pathname exists. Returns true if and only if the file or directory denoted by this abstract pathname exists; false otherwise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8106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 (Cont.)</a:t>
            </a:r>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78838766"/>
              </p:ext>
            </p:extLst>
          </p:nvPr>
        </p:nvGraphicFramePr>
        <p:xfrm>
          <a:off x="190499" y="990600"/>
          <a:ext cx="11522133" cy="4495800"/>
        </p:xfrm>
        <a:graphic>
          <a:graphicData uri="http://schemas.openxmlformats.org/drawingml/2006/table">
            <a:tbl>
              <a:tblPr firstRow="1">
                <a:tableStyleId>{5C22544A-7EE6-4342-B048-85BDC9FD1C3A}</a:tableStyleId>
              </a:tblPr>
              <a:tblGrid>
                <a:gridCol w="651251">
                  <a:extLst>
                    <a:ext uri="{9D8B030D-6E8A-4147-A177-3AD203B41FA5}">
                      <a16:colId xmlns:a16="http://schemas.microsoft.com/office/drawing/2014/main" val="20000"/>
                    </a:ext>
                  </a:extLst>
                </a:gridCol>
                <a:gridCol w="10870882">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6</a:t>
                      </a:r>
                    </a:p>
                  </a:txBody>
                  <a:tcPr/>
                </a:tc>
                <a:tc>
                  <a:txBody>
                    <a:bodyPr/>
                    <a:lstStyle/>
                    <a:p>
                      <a:r>
                        <a:rPr lang="en-US" dirty="0"/>
                        <a:t>public </a:t>
                      </a:r>
                      <a:r>
                        <a:rPr lang="en-US" dirty="0" err="1"/>
                        <a:t>boolean</a:t>
                      </a:r>
                      <a:r>
                        <a:rPr lang="en-US" dirty="0"/>
                        <a:t> </a:t>
                      </a:r>
                      <a:r>
                        <a:rPr lang="en-US" dirty="0" err="1"/>
                        <a:t>isDirectory</a:t>
                      </a:r>
                      <a:r>
                        <a:rPr lang="en-US" dirty="0"/>
                        <a:t>() </a:t>
                      </a:r>
                    </a:p>
                    <a:p>
                      <a:r>
                        <a:rPr lang="en-US" dirty="0"/>
                        <a:t>Tests whether the file denoted by this abstract pathname is a directory. Returns true if and only if the file denoted by this abstract pathname exists and is a directory; false otherwise.</a:t>
                      </a:r>
                    </a:p>
                  </a:txBody>
                  <a:tcPr/>
                </a:tc>
                <a:extLst>
                  <a:ext uri="{0D108BD9-81ED-4DB2-BD59-A6C34878D82A}">
                    <a16:rowId xmlns:a16="http://schemas.microsoft.com/office/drawing/2014/main" val="10001"/>
                  </a:ext>
                </a:extLst>
              </a:tr>
              <a:tr h="370840">
                <a:tc>
                  <a:txBody>
                    <a:bodyPr/>
                    <a:lstStyle/>
                    <a:p>
                      <a:pPr algn="ctr"/>
                      <a:r>
                        <a:rPr lang="en-US" dirty="0"/>
                        <a:t>7</a:t>
                      </a:r>
                    </a:p>
                  </a:txBody>
                  <a:tcPr/>
                </a:tc>
                <a:tc>
                  <a:txBody>
                    <a:bodyPr/>
                    <a:lstStyle/>
                    <a:p>
                      <a:r>
                        <a:rPr lang="en-US" dirty="0"/>
                        <a:t>public </a:t>
                      </a:r>
                      <a:r>
                        <a:rPr lang="en-US" dirty="0" err="1"/>
                        <a:t>boolean</a:t>
                      </a:r>
                      <a:r>
                        <a:rPr lang="en-US" dirty="0"/>
                        <a:t> </a:t>
                      </a:r>
                      <a:r>
                        <a:rPr lang="en-US" dirty="0" err="1"/>
                        <a:t>isFile</a:t>
                      </a:r>
                      <a:r>
                        <a:rPr lang="en-US" dirty="0"/>
                        <a:t>()</a:t>
                      </a:r>
                    </a:p>
                    <a:p>
                      <a:r>
                        <a:rPr lang="en-US" dirty="0"/>
                        <a:t>Tests whether the file denoted by this abstract pathname is a normal file. A file is normal if it is not a directory and, in addition, satisfies other system-dependent criteria</a:t>
                      </a:r>
                    </a:p>
                  </a:txBody>
                  <a:tcPr/>
                </a:tc>
                <a:extLst>
                  <a:ext uri="{0D108BD9-81ED-4DB2-BD59-A6C34878D82A}">
                    <a16:rowId xmlns:a16="http://schemas.microsoft.com/office/drawing/2014/main" val="10002"/>
                  </a:ext>
                </a:extLst>
              </a:tr>
              <a:tr h="370840">
                <a:tc>
                  <a:txBody>
                    <a:bodyPr/>
                    <a:lstStyle/>
                    <a:p>
                      <a:pPr algn="ctr"/>
                      <a:r>
                        <a:rPr lang="en-US" dirty="0"/>
                        <a:t>8</a:t>
                      </a:r>
                    </a:p>
                  </a:txBody>
                  <a:tcPr/>
                </a:tc>
                <a:tc>
                  <a:txBody>
                    <a:bodyPr/>
                    <a:lstStyle/>
                    <a:p>
                      <a:r>
                        <a:rPr lang="en-US" dirty="0"/>
                        <a:t>public long </a:t>
                      </a:r>
                      <a:r>
                        <a:rPr lang="en-US" dirty="0" err="1"/>
                        <a:t>lastModified</a:t>
                      </a:r>
                      <a:r>
                        <a:rPr lang="en-US" dirty="0"/>
                        <a:t>() </a:t>
                      </a:r>
                    </a:p>
                    <a:p>
                      <a:r>
                        <a:rPr lang="en-US" dirty="0"/>
                        <a:t>Returns the time that the file denoted by this abstract pathname was last modified. Returns a long value representing the time the file was last modified, measured in milliseconds since the epoch (00:00:00 GMT, January 1, 1970).</a:t>
                      </a:r>
                    </a:p>
                  </a:txBody>
                  <a:tcPr/>
                </a:tc>
                <a:extLst>
                  <a:ext uri="{0D108BD9-81ED-4DB2-BD59-A6C34878D82A}">
                    <a16:rowId xmlns:a16="http://schemas.microsoft.com/office/drawing/2014/main" val="10003"/>
                  </a:ext>
                </a:extLst>
              </a:tr>
              <a:tr h="370840">
                <a:tc>
                  <a:txBody>
                    <a:bodyPr/>
                    <a:lstStyle/>
                    <a:p>
                      <a:pPr algn="ctr"/>
                      <a:r>
                        <a:rPr lang="en-US" dirty="0"/>
                        <a:t>9</a:t>
                      </a:r>
                    </a:p>
                  </a:txBody>
                  <a:tcPr/>
                </a:tc>
                <a:tc>
                  <a:txBody>
                    <a:bodyPr/>
                    <a:lstStyle/>
                    <a:p>
                      <a:r>
                        <a:rPr lang="en-US" dirty="0"/>
                        <a:t>public long length() Returns the length of the file denoted by this abstract pathname.</a:t>
                      </a:r>
                    </a:p>
                  </a:txBody>
                  <a:tcPr/>
                </a:tc>
                <a:extLst>
                  <a:ext uri="{0D108BD9-81ED-4DB2-BD59-A6C34878D82A}">
                    <a16:rowId xmlns:a16="http://schemas.microsoft.com/office/drawing/2014/main" val="10004"/>
                  </a:ext>
                </a:extLst>
              </a:tr>
              <a:tr h="370840">
                <a:tc>
                  <a:txBody>
                    <a:bodyPr/>
                    <a:lstStyle/>
                    <a:p>
                      <a:pPr algn="ctr"/>
                      <a:r>
                        <a:rPr lang="en-US" dirty="0"/>
                        <a:t>10</a:t>
                      </a:r>
                    </a:p>
                  </a:txBody>
                  <a:tcPr/>
                </a:tc>
                <a:tc>
                  <a:txBody>
                    <a:bodyPr/>
                    <a:lstStyle/>
                    <a:p>
                      <a:r>
                        <a:rPr lang="en-US" dirty="0"/>
                        <a:t>public </a:t>
                      </a:r>
                      <a:r>
                        <a:rPr lang="en-US" dirty="0" err="1"/>
                        <a:t>boolean</a:t>
                      </a:r>
                      <a:r>
                        <a:rPr lang="en-US" dirty="0"/>
                        <a:t> delete() Deletes the file or directory.</a:t>
                      </a:r>
                    </a:p>
                  </a:txBody>
                  <a:tcPr/>
                </a:tc>
                <a:extLst>
                  <a:ext uri="{0D108BD9-81ED-4DB2-BD59-A6C34878D82A}">
                    <a16:rowId xmlns:a16="http://schemas.microsoft.com/office/drawing/2014/main" val="10005"/>
                  </a:ext>
                </a:extLst>
              </a:tr>
              <a:tr h="370840">
                <a:tc>
                  <a:txBody>
                    <a:bodyPr/>
                    <a:lstStyle/>
                    <a:p>
                      <a:pPr algn="ctr"/>
                      <a:r>
                        <a:rPr lang="en-US" dirty="0"/>
                        <a:t>11</a:t>
                      </a:r>
                    </a:p>
                  </a:txBody>
                  <a:tcPr/>
                </a:tc>
                <a:tc>
                  <a:txBody>
                    <a:bodyPr/>
                    <a:lstStyle/>
                    <a:p>
                      <a:r>
                        <a:rPr lang="en-US" dirty="0"/>
                        <a:t>public String[] list() </a:t>
                      </a:r>
                    </a:p>
                    <a:p>
                      <a:r>
                        <a:rPr lang="en-US" dirty="0"/>
                        <a:t>Returns an array of strings naming the files and directories in the directory denoted by this abstract pathname.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6060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01135" y="850512"/>
            <a:ext cx="11528369" cy="5078313"/>
          </a:xfrm>
          <a:prstGeom prst="rect">
            <a:avLst/>
          </a:prstGeom>
          <a:ln w="19050">
            <a:solidFill>
              <a:schemeClr val="accent1"/>
            </a:solidFill>
            <a:prstDash val="dash"/>
          </a:ln>
        </p:spPr>
        <p:txBody>
          <a:bodyPr wrap="square">
            <a:spAutoFit/>
          </a:bodyPr>
          <a:lstStyle/>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java.io.File</a:t>
            </a:r>
            <a:r>
              <a:rPr lang="en-IN" b="1"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FileDemo</a:t>
            </a:r>
            <a:r>
              <a:rPr lang="en-IN"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 </a:t>
            </a:r>
          </a:p>
          <a:p>
            <a:pPr lvl="2"/>
            <a:r>
              <a:rPr lang="en-US" dirty="0">
                <a:solidFill>
                  <a:srgbClr val="000000"/>
                </a:solidFill>
                <a:latin typeface="Consolas" panose="020B0609020204030204" pitchFamily="49" charset="0"/>
              </a:rPr>
              <a:t>File </a:t>
            </a:r>
            <a:r>
              <a:rPr lang="en-US" dirty="0">
                <a:solidFill>
                  <a:srgbClr val="6A3E3E"/>
                </a:solidFill>
                <a:latin typeface="Consolas" panose="020B0609020204030204" pitchFamily="49" charset="0"/>
              </a:rPr>
              <a:t>f1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File(</a:t>
            </a:r>
            <a:r>
              <a:rPr lang="en-US" b="1" dirty="0">
                <a:solidFill>
                  <a:srgbClr val="2A00FF"/>
                </a:solidFill>
                <a:latin typeface="Consolas" panose="020B0609020204030204" pitchFamily="49" charset="0"/>
              </a:rPr>
              <a:t>"FileDemo.java"</a:t>
            </a:r>
            <a:r>
              <a:rPr lang="en-US" b="1" dirty="0">
                <a:solidFill>
                  <a:srgbClr val="000000"/>
                </a:solidFill>
                <a:latin typeface="Consolas" panose="020B0609020204030204" pitchFamily="49" charset="0"/>
              </a:rPr>
              <a:t>);</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"File Name: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.getName());</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"Path: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.getPath());</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"Abs Path: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.getAbsolutePath());</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"Parent: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.getParent());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.exists() ? </a:t>
            </a:r>
            <a:r>
              <a:rPr lang="en-US" b="1" i="1" dirty="0">
                <a:solidFill>
                  <a:srgbClr val="2A00FF"/>
                </a:solidFill>
                <a:latin typeface="Consolas" panose="020B0609020204030204" pitchFamily="49" charset="0"/>
              </a:rPr>
              <a:t>"exists"</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"does not exist"</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.canWrite() ? </a:t>
            </a:r>
            <a:r>
              <a:rPr lang="en-US" b="1" i="1" dirty="0">
                <a:solidFill>
                  <a:srgbClr val="2A00FF"/>
                </a:solidFill>
                <a:latin typeface="Consolas" panose="020B0609020204030204" pitchFamily="49" charset="0"/>
              </a:rPr>
              <a:t>"is writeable"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writeable"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.canRead () ? </a:t>
            </a:r>
            <a:r>
              <a:rPr lang="en-US" b="1" i="1" dirty="0">
                <a:solidFill>
                  <a:srgbClr val="2A00FF"/>
                </a:solidFill>
                <a:latin typeface="Consolas" panose="020B0609020204030204" pitchFamily="49" charset="0"/>
              </a:rPr>
              <a:t>"is readable"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readable"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"is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.isDirectory() ? </a:t>
            </a:r>
            <a:r>
              <a:rPr lang="en-US" b="1" i="1" dirty="0">
                <a:solidFill>
                  <a:srgbClr val="2A00FF"/>
                </a:solidFill>
                <a:latin typeface="Consolas" panose="020B0609020204030204" pitchFamily="49" charset="0"/>
              </a:rPr>
              <a:t>""</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"not"</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 directory"</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.isFile() ? </a:t>
            </a:r>
            <a:r>
              <a:rPr lang="en-US" b="1" i="1" dirty="0">
                <a:solidFill>
                  <a:srgbClr val="2A00FF"/>
                </a:solidFill>
                <a:latin typeface="Consolas" panose="020B0609020204030204" pitchFamily="49" charset="0"/>
              </a:rPr>
              <a:t>"is normal file"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"might be a named pipe"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.isAbsolute() ? </a:t>
            </a:r>
            <a:r>
              <a:rPr lang="en-US" b="1" i="1" dirty="0">
                <a:solidFill>
                  <a:srgbClr val="2A00FF"/>
                </a:solidFill>
                <a:latin typeface="Consolas" panose="020B0609020204030204" pitchFamily="49" charset="0"/>
              </a:rPr>
              <a:t>"is absolute"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absolute"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"File last modified: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.lastModified());</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"File size: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.length() + </a:t>
            </a:r>
            <a:r>
              <a:rPr lang="en-US" b="1" i="1" dirty="0">
                <a:solidFill>
                  <a:srgbClr val="2A00FF"/>
                </a:solidFill>
                <a:latin typeface="Consolas" panose="020B0609020204030204" pitchFamily="49" charset="0"/>
              </a:rPr>
              <a:t>" Bytes"</a:t>
            </a:r>
            <a:r>
              <a:rPr lang="en-US" b="1" i="1" dirty="0">
                <a:solidFill>
                  <a:srgbClr val="000000"/>
                </a:solidFill>
                <a:latin typeface="Consolas" panose="020B0609020204030204" pitchFamily="49" charset="0"/>
              </a:rPr>
              <a:t>);</a:t>
            </a:r>
          </a:p>
          <a:p>
            <a:pPr lvl="1"/>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6" name="Title 5"/>
          <p:cNvSpPr>
            <a:spLocks noGrp="1"/>
          </p:cNvSpPr>
          <p:nvPr>
            <p:ph type="title"/>
          </p:nvPr>
        </p:nvSpPr>
        <p:spPr/>
        <p:txBody>
          <a:bodyPr/>
          <a:lstStyle/>
          <a:p>
            <a:r>
              <a:rPr lang="en-US" dirty="0"/>
              <a:t>File Class Example</a:t>
            </a:r>
          </a:p>
        </p:txBody>
      </p:sp>
    </p:spTree>
    <p:extLst>
      <p:ext uri="{BB962C8B-B14F-4D97-AF65-F5344CB8AC3E}">
        <p14:creationId xmlns:p14="http://schemas.microsoft.com/office/powerpoint/2010/main" val="5365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Stream</a:t>
            </a:r>
            <a:endParaRPr lang="en-US" dirty="0"/>
          </a:p>
        </p:txBody>
      </p:sp>
      <p:sp>
        <p:nvSpPr>
          <p:cNvPr id="3" name="Content Placeholder 2"/>
          <p:cNvSpPr>
            <a:spLocks noGrp="1"/>
          </p:cNvSpPr>
          <p:nvPr>
            <p:ph idx="1"/>
          </p:nvPr>
        </p:nvSpPr>
        <p:spPr/>
        <p:txBody>
          <a:bodyPr/>
          <a:lstStyle/>
          <a:p>
            <a:r>
              <a:rPr lang="en-US" dirty="0"/>
              <a:t>A stream can be defined as a sequence of data. </a:t>
            </a:r>
          </a:p>
          <a:p>
            <a:r>
              <a:rPr lang="en-US" dirty="0"/>
              <a:t>All streams represent an input source and an output destination. </a:t>
            </a:r>
          </a:p>
          <a:p>
            <a:r>
              <a:rPr lang="en-US" dirty="0"/>
              <a:t>There are two kinds of Streams</a:t>
            </a:r>
          </a:p>
          <a:p>
            <a:pPr lvl="1"/>
            <a:r>
              <a:rPr lang="en-US" b="1" dirty="0">
                <a:solidFill>
                  <a:schemeClr val="tx2"/>
                </a:solidFill>
              </a:rPr>
              <a:t>Byte Stream</a:t>
            </a:r>
          </a:p>
          <a:p>
            <a:pPr lvl="1"/>
            <a:r>
              <a:rPr lang="en-US" b="1" dirty="0">
                <a:solidFill>
                  <a:schemeClr val="tx2"/>
                </a:solidFill>
              </a:rPr>
              <a:t>Character Stream</a:t>
            </a:r>
          </a:p>
          <a:p>
            <a:r>
              <a:rPr lang="en-US" dirty="0"/>
              <a:t>The </a:t>
            </a:r>
            <a:r>
              <a:rPr lang="en-US" b="1" dirty="0">
                <a:solidFill>
                  <a:schemeClr val="tx2"/>
                </a:solidFill>
              </a:rPr>
              <a:t>java.io</a:t>
            </a:r>
            <a:r>
              <a:rPr lang="en-US" dirty="0"/>
              <a:t> package contains all the classes required for input-output operations.</a:t>
            </a:r>
          </a:p>
          <a:p>
            <a:r>
              <a:rPr lang="en-US" dirty="0"/>
              <a:t>The stream in the java.io package</a:t>
            </a:r>
            <a:r>
              <a:rPr lang="en-US" b="1" dirty="0"/>
              <a:t> </a:t>
            </a:r>
            <a:r>
              <a:rPr lang="en-US" dirty="0">
                <a:solidFill>
                  <a:schemeClr val="tx2"/>
                </a:solidFill>
              </a:rPr>
              <a:t>supports</a:t>
            </a:r>
            <a:r>
              <a:rPr lang="en-US" b="1" dirty="0">
                <a:solidFill>
                  <a:schemeClr val="tx2"/>
                </a:solidFill>
              </a:rPr>
              <a:t> </a:t>
            </a:r>
            <a:r>
              <a:rPr lang="en-US" dirty="0"/>
              <a:t>all the </a:t>
            </a:r>
            <a:r>
              <a:rPr lang="en-US" dirty="0">
                <a:solidFill>
                  <a:schemeClr val="tx2"/>
                </a:solidFill>
              </a:rPr>
              <a:t>datatype </a:t>
            </a:r>
            <a:r>
              <a:rPr lang="en-US" dirty="0"/>
              <a:t>including primitive.</a:t>
            </a:r>
            <a:endParaRPr lang="en-US" dirty="0">
              <a:solidFill>
                <a:schemeClr val="tx2"/>
              </a:solidFill>
            </a:endParaRPr>
          </a:p>
        </p:txBody>
      </p:sp>
    </p:spTree>
    <p:extLst>
      <p:ext uri="{BB962C8B-B14F-4D97-AF65-F5344CB8AC3E}">
        <p14:creationId xmlns:p14="http://schemas.microsoft.com/office/powerpoint/2010/main" val="248445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 Streams</a:t>
            </a:r>
          </a:p>
        </p:txBody>
      </p:sp>
      <p:sp>
        <p:nvSpPr>
          <p:cNvPr id="3" name="Content Placeholder 2"/>
          <p:cNvSpPr>
            <a:spLocks noGrp="1"/>
          </p:cNvSpPr>
          <p:nvPr>
            <p:ph idx="1"/>
          </p:nvPr>
        </p:nvSpPr>
        <p:spPr/>
        <p:txBody>
          <a:bodyPr/>
          <a:lstStyle/>
          <a:p>
            <a:r>
              <a:rPr lang="en-US" dirty="0"/>
              <a:t>Byte streams provide a convenient means for handling input and output of bytes.</a:t>
            </a:r>
          </a:p>
          <a:p>
            <a:r>
              <a:rPr lang="en-US" dirty="0"/>
              <a:t>Byte streams are used, for example, when reading or writing binary data.</a:t>
            </a:r>
          </a:p>
          <a:p>
            <a:endParaRPr lang="en-US" dirty="0"/>
          </a:p>
        </p:txBody>
      </p:sp>
    </p:spTree>
    <p:extLst>
      <p:ext uri="{BB962C8B-B14F-4D97-AF65-F5344CB8AC3E}">
        <p14:creationId xmlns:p14="http://schemas.microsoft.com/office/powerpoint/2010/main" val="174829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endParaRPr lang="en-US" dirty="0"/>
          </a:p>
        </p:txBody>
      </p:sp>
      <p:sp>
        <p:nvSpPr>
          <p:cNvPr id="3" name="Content Placeholder 2"/>
          <p:cNvSpPr>
            <a:spLocks noGrp="1"/>
          </p:cNvSpPr>
          <p:nvPr>
            <p:ph idx="1"/>
          </p:nvPr>
        </p:nvSpPr>
        <p:spPr/>
        <p:txBody>
          <a:bodyPr/>
          <a:lstStyle/>
          <a:p>
            <a:r>
              <a:rPr lang="en-US" dirty="0"/>
              <a:t>Java </a:t>
            </a:r>
            <a:r>
              <a:rPr lang="en-US" dirty="0" err="1">
                <a:solidFill>
                  <a:srgbClr val="C00000"/>
                </a:solidFill>
                <a:latin typeface="Consolas" panose="020B0609020204030204" pitchFamily="49" charset="0"/>
              </a:rPr>
              <a:t>FileOutputStream</a:t>
            </a:r>
            <a:r>
              <a:rPr lang="en-US" dirty="0">
                <a:solidFill>
                  <a:srgbClr val="C00000"/>
                </a:solidFill>
              </a:rPr>
              <a:t> </a:t>
            </a:r>
            <a:r>
              <a:rPr lang="en-US" dirty="0"/>
              <a:t>is an output stream for writing data to a file.</a:t>
            </a:r>
          </a:p>
          <a:p>
            <a:r>
              <a:rPr lang="en-US" dirty="0" err="1">
                <a:solidFill>
                  <a:srgbClr val="C00000"/>
                </a:solidFill>
                <a:latin typeface="Consolas" panose="020B0609020204030204" pitchFamily="49" charset="0"/>
              </a:rPr>
              <a:t>FileOutputStream</a:t>
            </a:r>
            <a:r>
              <a:rPr lang="en-US" dirty="0">
                <a:solidFill>
                  <a:srgbClr val="C00000"/>
                </a:solidFill>
              </a:rPr>
              <a:t> </a:t>
            </a:r>
            <a:r>
              <a:rPr lang="en-US" dirty="0"/>
              <a:t>will create the file before opening it for output.</a:t>
            </a:r>
          </a:p>
          <a:p>
            <a:r>
              <a:rPr lang="en-US" dirty="0"/>
              <a:t>On opening a read only file, it will throw an exception.</a:t>
            </a:r>
          </a:p>
          <a:p>
            <a:endParaRPr lang="en-US" dirty="0"/>
          </a:p>
          <a:p>
            <a:endParaRPr lang="en-US" dirty="0"/>
          </a:p>
        </p:txBody>
      </p:sp>
      <p:sp>
        <p:nvSpPr>
          <p:cNvPr id="4" name="Oval 3"/>
          <p:cNvSpPr/>
          <p:nvPr/>
        </p:nvSpPr>
        <p:spPr>
          <a:xfrm>
            <a:off x="973975" y="2272146"/>
            <a:ext cx="2286000" cy="12627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bIns="144000" rtlCol="0" anchor="ctr"/>
          <a:lstStyle/>
          <a:p>
            <a:pPr algn="ctr"/>
            <a:r>
              <a:rPr lang="en-US" sz="2400" dirty="0"/>
              <a:t>Java Application</a:t>
            </a:r>
          </a:p>
        </p:txBody>
      </p:sp>
      <p:sp>
        <p:nvSpPr>
          <p:cNvPr id="5" name="Rectangle 4"/>
          <p:cNvSpPr/>
          <p:nvPr/>
        </p:nvSpPr>
        <p:spPr>
          <a:xfrm>
            <a:off x="3793375" y="2636817"/>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1011011101 ….</a:t>
            </a:r>
          </a:p>
        </p:txBody>
      </p:sp>
      <p:sp>
        <p:nvSpPr>
          <p:cNvPr id="6" name="Rectangle 5"/>
          <p:cNvSpPr/>
          <p:nvPr/>
        </p:nvSpPr>
        <p:spPr>
          <a:xfrm>
            <a:off x="6860425" y="2541567"/>
            <a:ext cx="1676400" cy="7239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File</a:t>
            </a:r>
          </a:p>
        </p:txBody>
      </p:sp>
      <p:cxnSp>
        <p:nvCxnSpPr>
          <p:cNvPr id="7" name="Straight Arrow Connector 6"/>
          <p:cNvCxnSpPr>
            <a:stCxn id="4" idx="6"/>
            <a:endCxn id="5" idx="1"/>
          </p:cNvCxnSpPr>
          <p:nvPr/>
        </p:nvCxnSpPr>
        <p:spPr>
          <a:xfrm flipV="1">
            <a:off x="3259975" y="2903517"/>
            <a:ext cx="533400" cy="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6231775" y="2903517"/>
            <a:ext cx="62865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9" name="Content Placeholder 5"/>
          <p:cNvGraphicFramePr>
            <a:graphicFrameLocks/>
          </p:cNvGraphicFramePr>
          <p:nvPr>
            <p:extLst>
              <p:ext uri="{D42A27DB-BD31-4B8C-83A1-F6EECF244321}">
                <p14:modId xmlns:p14="http://schemas.microsoft.com/office/powerpoint/2010/main" val="2567412356"/>
              </p:ext>
            </p:extLst>
          </p:nvPr>
        </p:nvGraphicFramePr>
        <p:xfrm>
          <a:off x="365066" y="3579578"/>
          <a:ext cx="10882054" cy="1010920"/>
        </p:xfrm>
        <a:graphic>
          <a:graphicData uri="http://schemas.openxmlformats.org/drawingml/2006/table">
            <a:tbl>
              <a:tblPr firstRow="1">
                <a:tableStyleId>{5C22544A-7EE6-4342-B048-85BDC9FD1C3A}</a:tableStyleId>
              </a:tblPr>
              <a:tblGrid>
                <a:gridCol w="520446">
                  <a:extLst>
                    <a:ext uri="{9D8B030D-6E8A-4147-A177-3AD203B41FA5}">
                      <a16:colId xmlns:a16="http://schemas.microsoft.com/office/drawing/2014/main" val="20000"/>
                    </a:ext>
                  </a:extLst>
                </a:gridCol>
                <a:gridCol w="1036160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void write(byte[] b)</a:t>
                      </a:r>
                    </a:p>
                    <a:p>
                      <a:pPr algn="just"/>
                      <a:r>
                        <a:rPr lang="en-US" dirty="0"/>
                        <a:t>This method writes </a:t>
                      </a:r>
                      <a:r>
                        <a:rPr lang="en-US" dirty="0" err="1"/>
                        <a:t>b.length</a:t>
                      </a:r>
                      <a:r>
                        <a:rPr lang="en-US" dirty="0"/>
                        <a:t> bytes from the specified byte array to this file output stream.</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00280051"/>
              </p:ext>
            </p:extLst>
          </p:nvPr>
        </p:nvGraphicFramePr>
        <p:xfrm>
          <a:off x="365065" y="4581640"/>
          <a:ext cx="10882055"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09">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void write(byte[] b, </a:t>
                      </a:r>
                      <a:r>
                        <a:rPr lang="en-US" b="1" dirty="0" err="1"/>
                        <a:t>int</a:t>
                      </a:r>
                      <a:r>
                        <a:rPr lang="en-US" b="1" dirty="0"/>
                        <a:t> off, </a:t>
                      </a:r>
                      <a:r>
                        <a:rPr lang="en-US" b="1" dirty="0" err="1"/>
                        <a:t>int</a:t>
                      </a:r>
                      <a:r>
                        <a:rPr lang="en-US" b="1" dirty="0"/>
                        <a:t> </a:t>
                      </a:r>
                      <a:r>
                        <a:rPr lang="en-US" b="1" dirty="0" err="1"/>
                        <a:t>len</a:t>
                      </a:r>
                      <a:r>
                        <a:rPr lang="en-US" b="1" dirty="0"/>
                        <a:t>)</a:t>
                      </a:r>
                    </a:p>
                    <a:p>
                      <a:pPr algn="just"/>
                      <a:r>
                        <a:rPr lang="en-US" dirty="0"/>
                        <a:t>This method writes </a:t>
                      </a:r>
                      <a:r>
                        <a:rPr lang="en-US" dirty="0" err="1"/>
                        <a:t>len</a:t>
                      </a:r>
                      <a:r>
                        <a:rPr lang="en-US" dirty="0"/>
                        <a:t> bytes from the specified byte array starting at offset off to this file output stream.</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50875151"/>
              </p:ext>
            </p:extLst>
          </p:nvPr>
        </p:nvGraphicFramePr>
        <p:xfrm>
          <a:off x="365064" y="5221671"/>
          <a:ext cx="10882056"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0">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void write(</a:t>
                      </a:r>
                      <a:r>
                        <a:rPr lang="en-US" b="1" dirty="0" err="1"/>
                        <a:t>int</a:t>
                      </a:r>
                      <a:r>
                        <a:rPr lang="en-US" b="1" dirty="0"/>
                        <a:t> b)</a:t>
                      </a:r>
                    </a:p>
                    <a:p>
                      <a:pPr algn="just"/>
                      <a:r>
                        <a:rPr lang="en-US" dirty="0"/>
                        <a:t>This method writes the specified byte to this file output stream.</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68024044"/>
              </p:ext>
            </p:extLst>
          </p:nvPr>
        </p:nvGraphicFramePr>
        <p:xfrm>
          <a:off x="365062" y="5852893"/>
          <a:ext cx="10882057"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1">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void close()</a:t>
                      </a:r>
                    </a:p>
                    <a:p>
                      <a:pPr algn="just"/>
                      <a:r>
                        <a:rPr lang="en-US" b="0" dirty="0"/>
                        <a:t>This method closes this file output stream and releases any system resources associated with this stream.</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767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7457</TotalTime>
  <Words>2093</Words>
  <Application>Microsoft Office PowerPoint</Application>
  <PresentationFormat>Widescreen</PresentationFormat>
  <Paragraphs>287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Arial</vt:lpstr>
      <vt:lpstr>Cambria</vt:lpstr>
      <vt:lpstr>Consolas</vt:lpstr>
      <vt:lpstr>Wingdings 3</vt:lpstr>
      <vt:lpstr>Roboto Condensed Light</vt:lpstr>
      <vt:lpstr>Wingdings</vt:lpstr>
      <vt:lpstr>Roboto Condensed</vt:lpstr>
      <vt:lpstr>Office Theme</vt:lpstr>
      <vt:lpstr> IO Programming</vt:lpstr>
      <vt:lpstr>PowerPoint Presentation</vt:lpstr>
      <vt:lpstr>File class</vt:lpstr>
      <vt:lpstr>Methods of File Class</vt:lpstr>
      <vt:lpstr>Methods of File Class (Cont.)</vt:lpstr>
      <vt:lpstr>File Class Example</vt:lpstr>
      <vt:lpstr>Stream</vt:lpstr>
      <vt:lpstr>Byte Streams</vt:lpstr>
      <vt:lpstr>FileOutputStream</vt:lpstr>
      <vt:lpstr>FileOutputStream Example</vt:lpstr>
      <vt:lpstr>FileInputStream</vt:lpstr>
      <vt:lpstr>FileInputStream Example</vt:lpstr>
      <vt:lpstr>Example of Byte Streams</vt:lpstr>
      <vt:lpstr>Character Streams</vt:lpstr>
      <vt:lpstr>Reader</vt:lpstr>
      <vt:lpstr>Writer</vt:lpstr>
      <vt:lpstr>BufferedReader</vt:lpstr>
      <vt:lpstr>BufferedReader (Methods)</vt:lpstr>
      <vt:lpstr>BufferedReader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CHIRAG  JOSHI</cp:lastModifiedBy>
  <cp:revision>924</cp:revision>
  <cp:lastPrinted>2021-04-03T04:50:24Z</cp:lastPrinted>
  <dcterms:created xsi:type="dcterms:W3CDTF">2020-05-01T05:09:15Z</dcterms:created>
  <dcterms:modified xsi:type="dcterms:W3CDTF">2023-02-25T07:37:38Z</dcterms:modified>
</cp:coreProperties>
</file>