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458" r:id="rId2"/>
    <p:sldId id="352" r:id="rId3"/>
    <p:sldId id="443" r:id="rId4"/>
    <p:sldId id="447" r:id="rId5"/>
    <p:sldId id="460" r:id="rId6"/>
    <p:sldId id="461" r:id="rId7"/>
    <p:sldId id="448" r:id="rId8"/>
    <p:sldId id="449" r:id="rId9"/>
    <p:sldId id="459" r:id="rId10"/>
    <p:sldId id="450" r:id="rId11"/>
    <p:sldId id="462" r:id="rId12"/>
    <p:sldId id="463" r:id="rId13"/>
    <p:sldId id="452" r:id="rId14"/>
    <p:sldId id="453" r:id="rId15"/>
    <p:sldId id="454" r:id="rId16"/>
    <p:sldId id="455" r:id="rId17"/>
    <p:sldId id="456" r:id="rId18"/>
    <p:sldId id="457" r:id="rId19"/>
  </p:sldIdLst>
  <p:sldSz cx="12192000" cy="6858000"/>
  <p:notesSz cx="7010400" cy="9296400"/>
  <p:embeddedFontLst>
    <p:embeddedFont>
      <p:font typeface="Calibri" panose="020F0502020204030204" pitchFamily="34" charset="0"/>
      <p:regular r:id="rId21"/>
      <p:bold r:id="rId22"/>
      <p:italic r:id="rId23"/>
      <p:boldItalic r:id="rId24"/>
    </p:embeddedFont>
    <p:embeddedFont>
      <p:font typeface="Consolas" panose="020B0609020204030204" pitchFamily="49" charset="0"/>
      <p:regular r:id="rId25"/>
      <p:bold r:id="rId26"/>
      <p:italic r:id="rId27"/>
      <p:boldItalic r:id="rId28"/>
    </p:embeddedFont>
    <p:embeddedFont>
      <p:font typeface="Roboto Condensed" panose="02000000000000000000" pitchFamily="2" charset="0"/>
      <p:regular r:id="rId29"/>
      <p:bold r:id="rId30"/>
      <p:italic r:id="rId31"/>
      <p:boldItalic r:id="rId32"/>
    </p:embeddedFont>
    <p:embeddedFont>
      <p:font typeface="Roboto Condensed Light" panose="02000000000000000000" pitchFamily="2" charset="0"/>
      <p:regular r:id="rId33"/>
      <p:italic r:id="rId34"/>
    </p:embeddedFont>
    <p:embeddedFont>
      <p:font typeface="Wingdings 3" panose="05040102010807070707" pitchFamily="18" charset="2"/>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524F"/>
    <a:srgbClr val="CAE4F6"/>
    <a:srgbClr val="301B92"/>
    <a:srgbClr val="673BB7"/>
    <a:srgbClr val="607D8B"/>
    <a:srgbClr val="B71B1C"/>
    <a:srgbClr val="F54337"/>
    <a:srgbClr val="D81A60"/>
    <a:srgbClr val="890E4F"/>
    <a:srgbClr val="EA1E6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41" autoAdjust="0"/>
    <p:restoredTop sz="94660"/>
  </p:normalViewPr>
  <p:slideViewPr>
    <p:cSldViewPr snapToGrid="0">
      <p:cViewPr varScale="1">
        <p:scale>
          <a:sx n="70" d="100"/>
          <a:sy n="70" d="100"/>
        </p:scale>
        <p:origin x="906" y="6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920" y="200"/>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9" Type="http://schemas.openxmlformats.org/officeDocument/2006/relationships/tableStyles" Target="tableStyles.xml"/><Relationship Id="rId21" Type="http://schemas.openxmlformats.org/officeDocument/2006/relationships/font" Target="fonts/font1.fntdata"/><Relationship Id="rId34" Type="http://schemas.openxmlformats.org/officeDocument/2006/relationships/font" Target="fonts/font1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schemas.openxmlformats.org/officeDocument/2006/relationships/font" Target="fonts/font13.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font" Target="fonts/font15.fntdata"/><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D648E3F3-8B31-41D2-AA9B-9796555DB866}" type="datetimeFigureOut">
              <a:rPr lang="en-US" smtClean="0"/>
              <a:pPr/>
              <a:t>5/16/2023</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BC79BDEF-6165-4E72-B1A6-6E8034CEC248}" type="slidenum">
              <a:rPr lang="en-US" smtClean="0"/>
              <a:pPr/>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8.png"/><Relationship Id="rId4" Type="http://schemas.openxmlformats.org/officeDocument/2006/relationships/image" Target="../media/image3.png"/><Relationship Id="rId9" Type="http://schemas.microsoft.com/office/2007/relationships/hdphoto" Target="../media/hdphoto1.wdp"/></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4.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jpe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jpeg"/><Relationship Id="rId5" Type="http://schemas.openxmlformats.org/officeDocument/2006/relationships/image" Target="../media/image4.png"/><Relationship Id="rId10" Type="http://schemas.openxmlformats.org/officeDocument/2006/relationships/image" Target="../media/image12.jpeg"/><Relationship Id="rId4" Type="http://schemas.openxmlformats.org/officeDocument/2006/relationships/image" Target="../media/image3.png"/><Relationship Id="rId9" Type="http://schemas.microsoft.com/office/2007/relationships/hdphoto" Target="../media/hdphoto1.wdp"/></Relationships>
</file>

<file path=ppt/slideLayouts/_rels/slideLayout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jpeg"/><Relationship Id="rId4" Type="http://schemas.openxmlformats.org/officeDocument/2006/relationships/image" Target="../media/image3.png"/><Relationship Id="rId9" Type="http://schemas.microsoft.com/office/2007/relationships/hdphoto" Target="../media/hdphoto1.wdp"/></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6.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a16="http://schemas.microsoft.com/office/drawing/2014/main" id="{E0042908-6588-4C7A-9615-8D5899E8A9FA}"/>
              </a:ext>
            </a:extLst>
          </p:cNvPr>
          <p:cNvPicPr>
            <a:picLocks noChangeAspect="1"/>
          </p:cNvPicPr>
          <p:nvPr userDrawn="1"/>
        </p:nvPicPr>
        <p:blipFill rotWithShape="1">
          <a:blip r:embed="rId10" cstate="print">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a16="http://schemas.microsoft.com/office/drawing/2014/main" id="{3C805A05-DDF6-4BA6-8EDB-D97128A43BFF}"/>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Slide - Teal">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4">
                  <a:lumMod val="50000"/>
                </a:schemeClr>
              </a:gs>
              <a:gs pos="100000">
                <a:srgbClr val="009788"/>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4">
                        <a:lumMod val="50000"/>
                      </a:schemeClr>
                    </a:gs>
                    <a:gs pos="100000">
                      <a:srgbClr val="009788"/>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descr="User icon Royalty Free Vector Image - VectorStock">
            <a:extLst>
              <a:ext uri="{FF2B5EF4-FFF2-40B4-BE49-F238E27FC236}">
                <a16:creationId xmlns:a16="http://schemas.microsoft.com/office/drawing/2014/main" id="{4A8E0F54-DC01-449D-B951-DC7CBAFD9546}"/>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21" name="Picture Placeholder 20">
            <a:extLst>
              <a:ext uri="{FF2B5EF4-FFF2-40B4-BE49-F238E27FC236}">
                <a16:creationId xmlns:a16="http://schemas.microsoft.com/office/drawing/2014/main" id="{65D60AFC-04BC-4FCA-A89D-6FCD04B6DC35}"/>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088808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le Slide - Cya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2">
                  <a:lumMod val="50000"/>
                </a:schemeClr>
              </a:gs>
              <a:gs pos="100000">
                <a:schemeClr val="accent2"/>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2">
                        <a:lumMod val="50000"/>
                      </a:schemeClr>
                    </a:gs>
                    <a:gs pos="100000">
                      <a:schemeClr val="accent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0" name="Picture 29" descr="User icon Royalty Free Vector Image - VectorStock">
            <a:extLst>
              <a:ext uri="{FF2B5EF4-FFF2-40B4-BE49-F238E27FC236}">
                <a16:creationId xmlns:a16="http://schemas.microsoft.com/office/drawing/2014/main" id="{5F55812D-505A-4B1A-9EB5-16DCD08F2B8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4" name="Picture Placeholder 33">
            <a:extLst>
              <a:ext uri="{FF2B5EF4-FFF2-40B4-BE49-F238E27FC236}">
                <a16:creationId xmlns:a16="http://schemas.microsoft.com/office/drawing/2014/main" id="{0974588E-8956-4BF5-BF58-B7E42070A56A}"/>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645704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itle Slide - Light Gree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3">
                  <a:lumMod val="50000"/>
                </a:schemeClr>
              </a:gs>
              <a:gs pos="100000">
                <a:schemeClr val="accent3"/>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3">
                        <a:lumMod val="50000"/>
                      </a:schemeClr>
                    </a:gs>
                    <a:gs pos="100000">
                      <a:schemeClr val="accent3"/>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6570A8-081D-45CE-A0DD-F78F5EDB0F9B}"/>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0B000B32-CB56-440D-9FAE-7DE703A93A02}"/>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7850339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itle Slide - Amber">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5">
                  <a:lumMod val="50000"/>
                </a:schemeClr>
              </a:gs>
              <a:gs pos="100000">
                <a:schemeClr val="accent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5">
                        <a:lumMod val="75000"/>
                      </a:schemeClr>
                    </a:gs>
                    <a:gs pos="100000">
                      <a:schemeClr val="accent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00C9ED70-1CC8-4EF2-BE10-AAFE24AAC5D7}"/>
              </a:ext>
            </a:extLst>
          </p:cNvPr>
          <p:cNvPicPr>
            <a:picLocks noChangeAspect="1" noChangeArrowheads="1"/>
          </p:cNvPicPr>
          <p:nvPr userDrawn="1"/>
        </p:nvPicPr>
        <p:blipFill>
          <a:blip r:embed="rId9"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7FD1CDD6-829C-4C5B-BFB7-74153A66FF24}"/>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6158597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 Maroo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80BF4AFD-B365-46D4-AAC5-485DFA5A7D42}"/>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7316259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Title Slide - Blue Gray">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273238"/>
              </a:gs>
              <a:gs pos="100000">
                <a:srgbClr val="607D8B"/>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273238"/>
                    </a:gs>
                    <a:gs pos="100000">
                      <a:srgbClr val="607D8B"/>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EB45C91-0DA6-4973-9AEA-FF1388508ACC}"/>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F70CF6D9-DDB4-41AA-BB82-F8ED04AD8BC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518816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Title Slide - Brown">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E2622"/>
              </a:gs>
              <a:gs pos="100000">
                <a:srgbClr val="79554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E2622"/>
                    </a:gs>
                    <a:gs pos="100000">
                      <a:srgbClr val="79554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7E386D9D-B92A-4F40-9089-A1FD00CD387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A295F85-D43D-42E5-9539-A471116A43B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80652624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Title Slide - Deep Pupl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301B92"/>
              </a:gs>
              <a:gs pos="100000">
                <a:srgbClr val="673BB7"/>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301B92"/>
                    </a:gs>
                    <a:gs pos="100000">
                      <a:srgbClr val="673BB7"/>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BE300026-40E8-4FB1-998A-9CEB5F7A1B8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DB3B5E9B-B4F0-4E85-954A-F7CC04BBF24C}"/>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40122809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Title Slide - Blue">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0E47A1"/>
              </a:gs>
              <a:gs pos="100000">
                <a:srgbClr val="03A9F5"/>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0E47A1"/>
                    </a:gs>
                    <a:gs pos="100000">
                      <a:srgbClr val="03A9F5"/>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C3A13D11-EC6C-4E81-AD83-7AC73D273FD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5035EF3-F5FB-41C2-A0BE-B3AEF7556ABD}"/>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2532807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8611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12 – Multithreading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63331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Slide - Re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B71B1C"/>
              </a:gs>
              <a:gs pos="100000">
                <a:srgbClr val="ED524F"/>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B71B1C"/>
                    </a:gs>
                    <a:gs pos="100000">
                      <a:srgbClr val="ED524F"/>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31" name="Picture 30">
            <a:extLst>
              <a:ext uri="{FF2B5EF4-FFF2-40B4-BE49-F238E27FC236}">
                <a16:creationId xmlns:a16="http://schemas.microsoft.com/office/drawing/2014/main" id="{77B7B864-C091-4493-B14B-F5B61B586EED}"/>
              </a:ext>
            </a:extLst>
          </p:cNvPr>
          <p:cNvPicPr>
            <a:picLocks noChangeAspect="1"/>
          </p:cNvPicPr>
          <p:nvPr userDrawn="1"/>
        </p:nvPicPr>
        <p:blipFill>
          <a:blip r:embed="rId10" cstate="print">
            <a:extLst>
              <a:ext uri="{28A0092B-C50C-407E-A947-70E740481C1C}">
                <a14:useLocalDpi xmlns:a14="http://schemas.microsoft.com/office/drawing/2010/main" val="0"/>
              </a:ext>
            </a:extLst>
          </a:blip>
          <a:srcRect l="24746" t="7575" r="25761" b="18186"/>
          <a:stretch>
            <a:fillRect/>
          </a:stretch>
        </p:blipFill>
        <p:spPr>
          <a:xfrm>
            <a:off x="356499" y="5214354"/>
            <a:ext cx="1354234" cy="1354234"/>
          </a:xfrm>
          <a:custGeom>
            <a:avLst/>
            <a:gdLst>
              <a:gd name="connsiteX0" fmla="*/ 2286000 w 4572000"/>
              <a:gd name="connsiteY0" fmla="*/ 0 h 4572000"/>
              <a:gd name="connsiteX1" fmla="*/ 4572000 w 4572000"/>
              <a:gd name="connsiteY1" fmla="*/ 2286000 h 4572000"/>
              <a:gd name="connsiteX2" fmla="*/ 2286000 w 4572000"/>
              <a:gd name="connsiteY2" fmla="*/ 4572000 h 4572000"/>
              <a:gd name="connsiteX3" fmla="*/ 0 w 4572000"/>
              <a:gd name="connsiteY3" fmla="*/ 2286000 h 4572000"/>
              <a:gd name="connsiteX4" fmla="*/ 2286000 w 4572000"/>
              <a:gd name="connsiteY4" fmla="*/ 0 h 457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2000" h="4572000">
                <a:moveTo>
                  <a:pt x="2286000" y="0"/>
                </a:moveTo>
                <a:cubicBezTo>
                  <a:pt x="3548523" y="0"/>
                  <a:pt x="4572000" y="1023477"/>
                  <a:pt x="4572000" y="2286000"/>
                </a:cubicBezTo>
                <a:cubicBezTo>
                  <a:pt x="4572000" y="3548523"/>
                  <a:pt x="3548523" y="4572000"/>
                  <a:pt x="2286000" y="4572000"/>
                </a:cubicBezTo>
                <a:cubicBezTo>
                  <a:pt x="1023477" y="4572000"/>
                  <a:pt x="0" y="3548523"/>
                  <a:pt x="0" y="2286000"/>
                </a:cubicBezTo>
                <a:cubicBezTo>
                  <a:pt x="0" y="1023477"/>
                  <a:pt x="1023477" y="0"/>
                  <a:pt x="2286000" y="0"/>
                </a:cubicBezTo>
                <a:close/>
              </a:path>
            </a:pathLst>
          </a:custGeom>
          <a:noFill/>
          <a:ln w="6350">
            <a:solidFill>
              <a:schemeClr val="bg1">
                <a:lumMod val="65000"/>
              </a:schemeClr>
            </a:solidFill>
          </a:ln>
          <a:effectLst/>
        </p:spPr>
      </p:pic>
      <p:pic>
        <p:nvPicPr>
          <p:cNvPr id="21" name="Picture 20" descr="User icon Royalty Free Vector Image - VectorStock">
            <a:extLst>
              <a:ext uri="{FF2B5EF4-FFF2-40B4-BE49-F238E27FC236}">
                <a16:creationId xmlns:a16="http://schemas.microsoft.com/office/drawing/2014/main" id="{177B86E9-222D-4757-BE64-59540DB794E6}"/>
              </a:ext>
            </a:extLst>
          </p:cNvPr>
          <p:cNvPicPr>
            <a:picLocks noChangeAspect="1" noChangeArrowheads="1"/>
          </p:cNvPicPr>
          <p:nvPr userDrawn="1"/>
        </p:nvPicPr>
        <p:blipFill>
          <a:blip r:embed="rId11"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8ABCD18B-D4E0-41E4-8162-7E83CB11DAE0}"/>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37651319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 Pink">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292D9CA8-FA74-4E19-A847-B04F90FC15AC}"/>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a16="http://schemas.microsoft.com/office/drawing/2014/main" id="{66A9211E-289E-4822-AE7F-7B95A873EBBD}"/>
              </a:ext>
            </a:extLst>
          </p:cNvPr>
          <p:cNvSpPr txBox="1"/>
          <p:nvPr userDrawn="1"/>
        </p:nvSpPr>
        <p:spPr>
          <a:xfrm>
            <a:off x="1837677" y="5802204"/>
            <a:ext cx="4514377" cy="338554"/>
          </a:xfrm>
          <a:prstGeom prst="rect">
            <a:avLst/>
          </a:prstGeom>
          <a:noFill/>
        </p:spPr>
        <p:txBody>
          <a:bodyPr wrap="none" rtlCol="0">
            <a:spAutoFit/>
          </a:bodyPr>
          <a:lstStyle/>
          <a:p>
            <a:r>
              <a:rPr lang="en-US" sz="1600" dirty="0"/>
              <a:t>Darshan Institute of Engineering &amp; Technology, Rajkot</a:t>
            </a:r>
          </a:p>
        </p:txBody>
      </p:sp>
      <p:sp>
        <p:nvSpPr>
          <p:cNvPr id="22" name="Freeform 13">
            <a:extLst>
              <a:ext uri="{FF2B5EF4-FFF2-40B4-BE49-F238E27FC236}">
                <a16:creationId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dirty="0"/>
          </a:p>
        </p:txBody>
      </p:sp>
      <p:sp>
        <p:nvSpPr>
          <p:cNvPr id="23" name="Freeform 17">
            <a:extLst>
              <a:ext uri="{FF2B5EF4-FFF2-40B4-BE49-F238E27FC236}">
                <a16:creationId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10000">
                <a:srgbClr val="890E4F"/>
              </a:gs>
              <a:gs pos="100000">
                <a:srgbClr val="D81A60"/>
              </a:gs>
            </a:gsLst>
            <a:lin ang="10800000" scaled="1"/>
          </a:gra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rgbClr val="890E4F"/>
                    </a:gs>
                    <a:gs pos="100000">
                      <a:srgbClr val="D81A60"/>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4" name="Picture 53">
            <a:extLst>
              <a:ext uri="{FF2B5EF4-FFF2-40B4-BE49-F238E27FC236}">
                <a16:creationId xmlns:a16="http://schemas.microsoft.com/office/drawing/2014/main" id="{1917B14A-5130-41DB-8F00-6C6611C994DF}"/>
              </a:ext>
            </a:extLst>
          </p:cNvPr>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8295842" y="307556"/>
            <a:ext cx="3573889" cy="821995"/>
          </a:xfrm>
          <a:prstGeom prst="rect">
            <a:avLst/>
          </a:prstGeom>
        </p:spPr>
      </p:pic>
      <p:pic>
        <p:nvPicPr>
          <p:cNvPr id="55" name="Picture 54">
            <a:extLst>
              <a:ext uri="{FF2B5EF4-FFF2-40B4-BE49-F238E27FC236}">
                <a16:creationId xmlns:a16="http://schemas.microsoft.com/office/drawing/2014/main" id="{34C1356C-E4AA-4B27-A93C-BE84F5D9C601}"/>
              </a:ext>
            </a:extLst>
          </p:cNvPr>
          <p:cNvPicPr>
            <a:picLocks noChangeAspect="1"/>
          </p:cNvPicPr>
          <p:nvPr userDrawn="1"/>
        </p:nvPicPr>
        <p:blipFill rotWithShape="1">
          <a:blip r:embed="rId8" cstate="print">
            <a:extLst>
              <a:ext uri="{BEBA8EAE-BF5A-486C-A8C5-ECC9F3942E4B}">
                <a14:imgProps xmlns:a14="http://schemas.microsoft.com/office/drawing/2010/main">
                  <a14:imgLayer r:embed="rId9">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a16="http://schemas.microsoft.com/office/drawing/2014/main" id="{A2F1AAAC-C051-4A31-837B-4A9977722A44}"/>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a16="http://schemas.microsoft.com/office/drawing/2014/main" id="{ADF34BDA-AFB4-4120-81EF-C0AB56D388CB}"/>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Tree>
    <p:extLst>
      <p:ext uri="{BB962C8B-B14F-4D97-AF65-F5344CB8AC3E}">
        <p14:creationId xmlns:p14="http://schemas.microsoft.com/office/powerpoint/2010/main" val="11705025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R">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95768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653367" y="6604000"/>
            <a:ext cx="48852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12 – Multithreading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and Content - Logo on BL">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2967F7A9-F404-4412-B868-8EB67A41E2A4}"/>
              </a:ext>
            </a:extLst>
          </p:cNvPr>
          <p:cNvGrpSpPr/>
          <p:nvPr userDrawn="1"/>
        </p:nvGrpSpPr>
        <p:grpSpPr>
          <a:xfrm>
            <a:off x="128095" y="5890392"/>
            <a:ext cx="2554143" cy="587454"/>
            <a:chOff x="131177" y="5775962"/>
            <a:chExt cx="2530239" cy="581956"/>
          </a:xfrm>
        </p:grpSpPr>
        <p:pic>
          <p:nvPicPr>
            <p:cNvPr id="16" name="Picture 15">
              <a:extLst>
                <a:ext uri="{FF2B5EF4-FFF2-40B4-BE49-F238E27FC236}">
                  <a16:creationId xmlns:a16="http://schemas.microsoft.com/office/drawing/2014/main" id="{23F8D339-A0AA-4150-B7E8-C84E7F2AB7D0}"/>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5" name="Rectangle 4">
              <a:extLst>
                <a:ext uri="{FF2B5EF4-FFF2-40B4-BE49-F238E27FC236}">
                  <a16:creationId xmlns:a16="http://schemas.microsoft.com/office/drawing/2014/main" id="{6112BAB0-1CB8-413D-970D-4F482F1A0EDB}"/>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Jayesh D.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Vagadiya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2" name="Footer Placeholder 2">
            <a:extLst>
              <a:ext uri="{FF2B5EF4-FFF2-40B4-BE49-F238E27FC236}">
                <a16:creationId xmlns:a16="http://schemas.microsoft.com/office/drawing/2014/main" id="{BF2BE79E-EA17-4AB9-8CB5-714A52A6B2F5}"/>
              </a:ext>
            </a:extLst>
          </p:cNvPr>
          <p:cNvSpPr txBox="1">
            <a:spLocks/>
          </p:cNvSpPr>
          <p:nvPr userDrawn="1"/>
        </p:nvSpPr>
        <p:spPr>
          <a:xfrm>
            <a:off x="3556000" y="6604000"/>
            <a:ext cx="50800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12 – Multithreading</a:t>
            </a:r>
          </a:p>
        </p:txBody>
      </p:sp>
      <p:sp>
        <p:nvSpPr>
          <p:cNvPr id="23" name="Slide Number Placeholder 3">
            <a:extLst>
              <a:ext uri="{FF2B5EF4-FFF2-40B4-BE49-F238E27FC236}">
                <a16:creationId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a16="http://schemas.microsoft.com/office/drawing/2014/main" id="{ACB01872-4321-4181-A609-1C503C074C10}"/>
              </a:ext>
            </a:extLst>
          </p:cNvPr>
          <p:cNvPicPr preferRelativeResize="0"/>
          <p:nvPr userDrawn="1"/>
        </p:nvPicPr>
        <p:blipFill rotWithShape="1">
          <a:blip r:embed="rId3" cstate="print">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0" name="Straight Connector 19">
            <a:extLst>
              <a:ext uri="{FF2B5EF4-FFF2-40B4-BE49-F238E27FC236}">
                <a16:creationId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accent5">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9" name="Group 8">
            <a:extLst>
              <a:ext uri="{FF2B5EF4-FFF2-40B4-BE49-F238E27FC236}">
                <a16:creationId xmlns:a16="http://schemas.microsoft.com/office/drawing/2014/main" id="{2802A992-B18A-47D4-8497-02E7586DF58D}"/>
              </a:ext>
            </a:extLst>
          </p:cNvPr>
          <p:cNvGrpSpPr/>
          <p:nvPr userDrawn="1"/>
        </p:nvGrpSpPr>
        <p:grpSpPr>
          <a:xfrm>
            <a:off x="9437223" y="6087939"/>
            <a:ext cx="2554143" cy="587454"/>
            <a:chOff x="131177" y="5775962"/>
            <a:chExt cx="2530239" cy="581956"/>
          </a:xfrm>
        </p:grpSpPr>
        <p:pic>
          <p:nvPicPr>
            <p:cNvPr id="13" name="Picture 12">
              <a:extLst>
                <a:ext uri="{FF2B5EF4-FFF2-40B4-BE49-F238E27FC236}">
                  <a16:creationId xmlns:a16="http://schemas.microsoft.com/office/drawing/2014/main" id="{8DD61FEC-075B-4EDD-97CA-36E6F72630F4}"/>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4" name="Rectangle 13">
              <a:extLst>
                <a:ext uri="{FF2B5EF4-FFF2-40B4-BE49-F238E27FC236}">
                  <a16:creationId xmlns:a16="http://schemas.microsoft.com/office/drawing/2014/main" id="{CB550E12-AA95-4B1B-A8D2-ED01E515FC43}"/>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baseline="0"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baseline="0"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594100" y="6604000"/>
            <a:ext cx="5003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12 – Multithreading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FE191CF5-3D57-422B-B2EB-FF235E30DB22}"/>
              </a:ext>
            </a:extLst>
          </p:cNvPr>
          <p:cNvGrpSpPr/>
          <p:nvPr userDrawn="1"/>
        </p:nvGrpSpPr>
        <p:grpSpPr>
          <a:xfrm>
            <a:off x="9576895" y="99192"/>
            <a:ext cx="2554143" cy="587454"/>
            <a:chOff x="131177" y="5775962"/>
            <a:chExt cx="2530239" cy="581956"/>
          </a:xfrm>
        </p:grpSpPr>
        <p:pic>
          <p:nvPicPr>
            <p:cNvPr id="12" name="Picture 11">
              <a:extLst>
                <a:ext uri="{FF2B5EF4-FFF2-40B4-BE49-F238E27FC236}">
                  <a16:creationId xmlns:a16="http://schemas.microsoft.com/office/drawing/2014/main" id="{C9B183D5-5DE8-48E7-85E7-60CE9D0FD2D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2445F4B-50F2-4CA0-A5C5-6D690A29F3F2}"/>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84034" y="6604000"/>
            <a:ext cx="5223933"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12 – Multithreading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913602D2-CAF0-4790-95E8-87990761ED0C}"/>
              </a:ext>
            </a:extLst>
          </p:cNvPr>
          <p:cNvGrpSpPr/>
          <p:nvPr userDrawn="1"/>
        </p:nvGrpSpPr>
        <p:grpSpPr>
          <a:xfrm>
            <a:off x="9576895" y="5890392"/>
            <a:ext cx="2554143" cy="587454"/>
            <a:chOff x="131177" y="5775962"/>
            <a:chExt cx="2530239" cy="581956"/>
          </a:xfrm>
        </p:grpSpPr>
        <p:pic>
          <p:nvPicPr>
            <p:cNvPr id="12" name="Picture 11">
              <a:extLst>
                <a:ext uri="{FF2B5EF4-FFF2-40B4-BE49-F238E27FC236}">
                  <a16:creationId xmlns:a16="http://schemas.microsoft.com/office/drawing/2014/main" id="{A378A2C8-EF9C-479C-ACF0-D9819B46DF5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61DE4F58-7D48-453D-89E1-B25767150977}"/>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Blanck - Logo on BL">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Arjun</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V. </a:t>
            </a:r>
            <a:r>
              <a:rPr lang="en-US" dirty="0" err="1">
                <a:solidFill>
                  <a:schemeClr val="tx1">
                    <a:lumMod val="90000"/>
                    <a:lumOff val="10000"/>
                  </a:schemeClr>
                </a:solidFill>
                <a:latin typeface="Roboto Condensed Light" panose="02000000000000000000" pitchFamily="2" charset="0"/>
                <a:ea typeface="Roboto Condensed Light" panose="02000000000000000000" pitchFamily="2" charset="0"/>
              </a:rPr>
              <a:t>Bala</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17" name="Footer Placeholder 2">
            <a:extLst>
              <a:ext uri="{FF2B5EF4-FFF2-40B4-BE49-F238E27FC236}">
                <a16:creationId xmlns:a16="http://schemas.microsoft.com/office/drawing/2014/main" id="{59055D82-7978-44A5-82D1-0A4E00B382BF}"/>
              </a:ext>
            </a:extLst>
          </p:cNvPr>
          <p:cNvSpPr txBox="1">
            <a:spLocks/>
          </p:cNvSpPr>
          <p:nvPr userDrawn="1"/>
        </p:nvSpPr>
        <p:spPr>
          <a:xfrm>
            <a:off x="3475567" y="6604000"/>
            <a:ext cx="5240867"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#3140705 (OOP-I)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12 – Multithreading</a:t>
            </a:r>
          </a:p>
        </p:txBody>
      </p:sp>
      <p:sp>
        <p:nvSpPr>
          <p:cNvPr id="18" name="Slide Number Placeholder 3">
            <a:extLst>
              <a:ext uri="{FF2B5EF4-FFF2-40B4-BE49-F238E27FC236}">
                <a16:creationId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15C60ED7-12D4-496E-AF73-0995BE8C12FD}"/>
              </a:ext>
            </a:extLst>
          </p:cNvPr>
          <p:cNvGrpSpPr/>
          <p:nvPr userDrawn="1"/>
        </p:nvGrpSpPr>
        <p:grpSpPr>
          <a:xfrm>
            <a:off x="128095" y="5890392"/>
            <a:ext cx="2554143" cy="587454"/>
            <a:chOff x="131177" y="5775962"/>
            <a:chExt cx="2530239" cy="581956"/>
          </a:xfrm>
        </p:grpSpPr>
        <p:pic>
          <p:nvPicPr>
            <p:cNvPr id="12" name="Picture 11">
              <a:extLst>
                <a:ext uri="{FF2B5EF4-FFF2-40B4-BE49-F238E27FC236}">
                  <a16:creationId xmlns:a16="http://schemas.microsoft.com/office/drawing/2014/main" id="{30CB04CE-0025-4B1F-B962-A759D179D8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31177" y="5775962"/>
              <a:ext cx="2530238" cy="581955"/>
            </a:xfrm>
            <a:prstGeom prst="rect">
              <a:avLst/>
            </a:prstGeom>
          </p:spPr>
        </p:pic>
        <p:sp>
          <p:nvSpPr>
            <p:cNvPr id="13" name="Rectangle 12">
              <a:extLst>
                <a:ext uri="{FF2B5EF4-FFF2-40B4-BE49-F238E27FC236}">
                  <a16:creationId xmlns:a16="http://schemas.microsoft.com/office/drawing/2014/main" id="{43F480CB-A4AF-424E-90DB-5B677403441A}"/>
                </a:ext>
              </a:extLst>
            </p:cNvPr>
            <p:cNvSpPr/>
            <p:nvPr userDrawn="1"/>
          </p:nvSpPr>
          <p:spPr>
            <a:xfrm>
              <a:off x="131178" y="5775962"/>
              <a:ext cx="2530238" cy="581956"/>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433145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pPr/>
              <a:t>5/16/2023</a:t>
            </a:fld>
            <a:endParaRPr lang="en-US"/>
          </a:p>
        </p:txBody>
      </p:sp>
      <p:sp>
        <p:nvSpPr>
          <p:cNvPr id="5" name="Footer Placeholder 4">
            <a:extLst>
              <a:ext uri="{FF2B5EF4-FFF2-40B4-BE49-F238E27FC236}">
                <a16:creationId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pPr/>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90" r:id="rId8"/>
    <p:sldLayoutId id="2147483673" r:id="rId9"/>
    <p:sldLayoutId id="2147483691" r:id="rId10"/>
    <p:sldLayoutId id="2147483674" r:id="rId11"/>
    <p:sldLayoutId id="2147483676" r:id="rId12"/>
    <p:sldLayoutId id="2147483677" r:id="rId13"/>
    <p:sldLayoutId id="2147483678" r:id="rId14"/>
    <p:sldLayoutId id="2147483679" r:id="rId15"/>
    <p:sldLayoutId id="2147483681" r:id="rId16"/>
    <p:sldLayoutId id="2147483683" r:id="rId17"/>
    <p:sldLayoutId id="2147483682" r:id="rId18"/>
    <p:sldLayoutId id="2147483684" r:id="rId19"/>
    <p:sldLayoutId id="2147483685" r:id="rId20"/>
    <p:sldLayoutId id="2147483686" r:id="rId2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 Placeholder 9">
            <a:extLst>
              <a:ext uri="{FF2B5EF4-FFF2-40B4-BE49-F238E27FC236}">
                <a16:creationId xmlns:a16="http://schemas.microsoft.com/office/drawing/2014/main" id="{6C137D2E-F7D0-465C-8541-F4CFBBD6738F}"/>
              </a:ext>
            </a:extLst>
          </p:cNvPr>
          <p:cNvSpPr>
            <a:spLocks noGrp="1"/>
          </p:cNvSpPr>
          <p:nvPr>
            <p:ph type="body" sz="quarter" idx="11"/>
          </p:nvPr>
        </p:nvSpPr>
        <p:spPr>
          <a:xfrm>
            <a:off x="1837678" y="5947244"/>
            <a:ext cx="3735998" cy="290081"/>
          </a:xfrm>
        </p:spPr>
        <p:txBody>
          <a:bodyPr/>
          <a:lstStyle/>
          <a:p>
            <a:r>
              <a:rPr lang="en-US" dirty="0"/>
              <a:t>chirag.joshi@marwadieducation.edu.in</a:t>
            </a:r>
          </a:p>
          <a:p>
            <a:endParaRPr lang="en-US" dirty="0"/>
          </a:p>
        </p:txBody>
      </p:sp>
      <p:sp>
        <p:nvSpPr>
          <p:cNvPr id="11" name="Text Placeholder 10">
            <a:extLst>
              <a:ext uri="{FF2B5EF4-FFF2-40B4-BE49-F238E27FC236}">
                <a16:creationId xmlns:a16="http://schemas.microsoft.com/office/drawing/2014/main" id="{527C5C63-5136-498D-B5D5-B1F6385ED37C}"/>
              </a:ext>
            </a:extLst>
          </p:cNvPr>
          <p:cNvSpPr>
            <a:spLocks noGrp="1"/>
          </p:cNvSpPr>
          <p:nvPr>
            <p:ph type="body" sz="quarter" idx="12"/>
          </p:nvPr>
        </p:nvSpPr>
        <p:spPr/>
        <p:txBody>
          <a:bodyPr/>
          <a:lstStyle/>
          <a:p>
            <a:r>
              <a:rPr lang="en-IN" dirty="0"/>
              <a:t>9537133260</a:t>
            </a:r>
            <a:endParaRPr lang="en-US" dirty="0"/>
          </a:p>
        </p:txBody>
      </p:sp>
      <p:sp>
        <p:nvSpPr>
          <p:cNvPr id="12" name="Text Placeholder 11">
            <a:extLst>
              <a:ext uri="{FF2B5EF4-FFF2-40B4-BE49-F238E27FC236}">
                <a16:creationId xmlns:a16="http://schemas.microsoft.com/office/drawing/2014/main" id="{C4FACC96-BA70-4FDA-AB13-3B133AD498A5}"/>
              </a:ext>
            </a:extLst>
          </p:cNvPr>
          <p:cNvSpPr>
            <a:spLocks noGrp="1"/>
          </p:cNvSpPr>
          <p:nvPr>
            <p:ph type="body" sz="quarter" idx="13"/>
          </p:nvPr>
        </p:nvSpPr>
        <p:spPr/>
        <p:txBody>
          <a:bodyPr/>
          <a:lstStyle/>
          <a:p>
            <a:r>
              <a:rPr lang="en-IN" dirty="0"/>
              <a:t>Department of ICT</a:t>
            </a:r>
            <a:endParaRPr lang="en-US" dirty="0"/>
          </a:p>
        </p:txBody>
      </p:sp>
      <p:sp>
        <p:nvSpPr>
          <p:cNvPr id="13" name="Text Placeholder 12">
            <a:extLst>
              <a:ext uri="{FF2B5EF4-FFF2-40B4-BE49-F238E27FC236}">
                <a16:creationId xmlns:a16="http://schemas.microsoft.com/office/drawing/2014/main" id="{03A79D48-3C85-46E3-9CAE-59240F299A25}"/>
              </a:ext>
            </a:extLst>
          </p:cNvPr>
          <p:cNvSpPr>
            <a:spLocks noGrp="1"/>
          </p:cNvSpPr>
          <p:nvPr>
            <p:ph type="body" sz="quarter" idx="14"/>
          </p:nvPr>
        </p:nvSpPr>
        <p:spPr/>
        <p:txBody>
          <a:bodyPr/>
          <a:lstStyle/>
          <a:p>
            <a:r>
              <a:rPr lang="en-IN" dirty="0" err="1">
                <a:solidFill>
                  <a:schemeClr val="tx2">
                    <a:lumMod val="60000"/>
                    <a:lumOff val="40000"/>
                  </a:schemeClr>
                </a:solidFill>
              </a:rPr>
              <a:t>Dr.</a:t>
            </a:r>
            <a:r>
              <a:rPr lang="en-IN" dirty="0">
                <a:solidFill>
                  <a:schemeClr val="tx2">
                    <a:lumMod val="60000"/>
                    <a:lumOff val="40000"/>
                  </a:schemeClr>
                </a:solidFill>
              </a:rPr>
              <a:t> Chirag Joshi</a:t>
            </a:r>
            <a:endParaRPr lang="en-US" dirty="0">
              <a:solidFill>
                <a:schemeClr val="tx2">
                  <a:lumMod val="60000"/>
                  <a:lumOff val="40000"/>
                </a:schemeClr>
              </a:solidFill>
            </a:endParaRPr>
          </a:p>
        </p:txBody>
      </p:sp>
      <p:sp>
        <p:nvSpPr>
          <p:cNvPr id="14" name="Text Placeholder 13">
            <a:extLst>
              <a:ext uri="{FF2B5EF4-FFF2-40B4-BE49-F238E27FC236}">
                <a16:creationId xmlns:a16="http://schemas.microsoft.com/office/drawing/2014/main" id="{062CA4D6-180D-44EB-978C-EAE6FB447DCE}"/>
              </a:ext>
            </a:extLst>
          </p:cNvPr>
          <p:cNvSpPr>
            <a:spLocks noGrp="1"/>
          </p:cNvSpPr>
          <p:nvPr>
            <p:ph type="body" sz="quarter" idx="16"/>
          </p:nvPr>
        </p:nvSpPr>
        <p:spPr/>
        <p:txBody>
          <a:bodyPr/>
          <a:lstStyle/>
          <a:p>
            <a:r>
              <a:rPr lang="en-IN" dirty="0"/>
              <a:t>Object Oriented Programming -I (3140705)</a:t>
            </a:r>
            <a:endParaRPr lang="en-US" dirty="0"/>
          </a:p>
        </p:txBody>
      </p:sp>
      <p:sp>
        <p:nvSpPr>
          <p:cNvPr id="15" name="Title 1">
            <a:extLst>
              <a:ext uri="{FF2B5EF4-FFF2-40B4-BE49-F238E27FC236}">
                <a16:creationId xmlns:a16="http://schemas.microsoft.com/office/drawing/2014/main" id="{0E0A5353-D4D5-43D7-A039-6CFC6871D64F}"/>
              </a:ext>
            </a:extLst>
          </p:cNvPr>
          <p:cNvSpPr>
            <a:spLocks noGrp="1"/>
          </p:cNvSpPr>
          <p:nvPr>
            <p:ph type="ctrTitle"/>
          </p:nvPr>
        </p:nvSpPr>
        <p:spPr>
          <a:xfrm>
            <a:off x="559490" y="1122364"/>
            <a:ext cx="7035300" cy="3886532"/>
          </a:xfrm>
        </p:spPr>
        <p:txBody>
          <a:bodyPr/>
          <a:lstStyle/>
          <a:p>
            <a:br>
              <a:rPr lang="en-US" sz="3600" dirty="0"/>
            </a:br>
            <a:r>
              <a:rPr lang="en-US" dirty="0"/>
              <a:t>Concurrency / Multithreading</a:t>
            </a:r>
            <a:endParaRPr lang="en-US" b="0" dirty="0"/>
          </a:p>
        </p:txBody>
      </p:sp>
      <p:sp>
        <p:nvSpPr>
          <p:cNvPr id="3" name="Picture Placeholder 2">
            <a:extLst>
              <a:ext uri="{FF2B5EF4-FFF2-40B4-BE49-F238E27FC236}">
                <a16:creationId xmlns:a16="http://schemas.microsoft.com/office/drawing/2014/main" id="{9CFA9A30-8284-4EA4-E902-6773882171BA}"/>
              </a:ext>
            </a:extLst>
          </p:cNvPr>
          <p:cNvSpPr>
            <a:spLocks noGrp="1"/>
          </p:cNvSpPr>
          <p:nvPr>
            <p:ph type="pic" sz="quarter" idx="10"/>
          </p:nvPr>
        </p:nvSpPr>
        <p:spPr/>
      </p:sp>
    </p:spTree>
    <p:extLst>
      <p:ext uri="{BB962C8B-B14F-4D97-AF65-F5344CB8AC3E}">
        <p14:creationId xmlns:p14="http://schemas.microsoft.com/office/powerpoint/2010/main" val="22331137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2) Implementing Runnable Interface</a:t>
            </a:r>
          </a:p>
        </p:txBody>
      </p:sp>
      <p:sp>
        <p:nvSpPr>
          <p:cNvPr id="3" name="Content Placeholder 2"/>
          <p:cNvSpPr>
            <a:spLocks noGrp="1"/>
          </p:cNvSpPr>
          <p:nvPr>
            <p:ph idx="1"/>
          </p:nvPr>
        </p:nvSpPr>
        <p:spPr/>
        <p:txBody>
          <a:bodyPr/>
          <a:lstStyle/>
          <a:p>
            <a:r>
              <a:rPr lang="en-US" dirty="0"/>
              <a:t>To implement thread using </a:t>
            </a:r>
            <a:r>
              <a:rPr lang="en-US" dirty="0">
                <a:solidFill>
                  <a:srgbClr val="C00000"/>
                </a:solidFill>
                <a:latin typeface="Consolas" panose="020B0609020204030204" pitchFamily="49" charset="0"/>
              </a:rPr>
              <a:t>Runnable</a:t>
            </a:r>
            <a:r>
              <a:rPr lang="en-US" dirty="0">
                <a:solidFill>
                  <a:srgbClr val="C00000"/>
                </a:solidFill>
              </a:rPr>
              <a:t> </a:t>
            </a:r>
            <a:r>
              <a:rPr lang="en-US" dirty="0"/>
              <a:t>interface, </a:t>
            </a:r>
            <a:r>
              <a:rPr lang="en-US" dirty="0">
                <a:solidFill>
                  <a:srgbClr val="C00000"/>
                </a:solidFill>
                <a:latin typeface="Consolas" panose="020B0609020204030204" pitchFamily="49" charset="0"/>
              </a:rPr>
              <a:t>Runnable</a:t>
            </a:r>
            <a:r>
              <a:rPr lang="en-US" dirty="0">
                <a:solidFill>
                  <a:srgbClr val="C00000"/>
                </a:solidFill>
              </a:rPr>
              <a:t> </a:t>
            </a:r>
            <a:r>
              <a:rPr lang="en-US" dirty="0"/>
              <a:t>interface needs to be implemented by the class.</a:t>
            </a:r>
          </a:p>
          <a:p>
            <a:pPr marL="0" indent="0" algn="ctr">
              <a:buNone/>
            </a:pPr>
            <a:r>
              <a:rPr lang="en-US" dirty="0">
                <a:solidFill>
                  <a:schemeClr val="tx2"/>
                </a:solidFill>
                <a:latin typeface="Consolas" panose="020B0609020204030204" pitchFamily="49" charset="0"/>
              </a:rPr>
              <a:t>class </a:t>
            </a:r>
            <a:r>
              <a:rPr lang="en-US" dirty="0" err="1">
                <a:solidFill>
                  <a:schemeClr val="tx2"/>
                </a:solidFill>
                <a:latin typeface="Consolas" panose="020B0609020204030204" pitchFamily="49" charset="0"/>
              </a:rPr>
              <a:t>NewThread</a:t>
            </a:r>
            <a:r>
              <a:rPr lang="en-US" dirty="0">
                <a:solidFill>
                  <a:schemeClr val="tx2"/>
                </a:solidFill>
                <a:latin typeface="Consolas" panose="020B0609020204030204" pitchFamily="49" charset="0"/>
              </a:rPr>
              <a:t> implements Runnable</a:t>
            </a:r>
          </a:p>
          <a:p>
            <a:r>
              <a:rPr lang="en-US" dirty="0"/>
              <a:t>Class which implements </a:t>
            </a:r>
            <a:r>
              <a:rPr lang="en-US" dirty="0">
                <a:solidFill>
                  <a:srgbClr val="C00000"/>
                </a:solidFill>
                <a:latin typeface="Consolas" panose="020B0609020204030204" pitchFamily="49" charset="0"/>
              </a:rPr>
              <a:t>Runnable</a:t>
            </a:r>
            <a:r>
              <a:rPr lang="en-US" dirty="0">
                <a:solidFill>
                  <a:srgbClr val="C00000"/>
                </a:solidFill>
              </a:rPr>
              <a:t> </a:t>
            </a:r>
            <a:r>
              <a:rPr lang="en-US" dirty="0"/>
              <a:t>interface should override the </a:t>
            </a:r>
            <a:r>
              <a:rPr lang="en-US" dirty="0">
                <a:solidFill>
                  <a:srgbClr val="C00000"/>
                </a:solidFill>
                <a:latin typeface="Consolas" panose="020B0609020204030204" pitchFamily="49" charset="0"/>
              </a:rPr>
              <a:t>run()</a:t>
            </a:r>
            <a:r>
              <a:rPr lang="en-US" dirty="0">
                <a:solidFill>
                  <a:srgbClr val="C00000"/>
                </a:solidFill>
              </a:rPr>
              <a:t> </a:t>
            </a:r>
            <a:r>
              <a:rPr lang="en-US" dirty="0"/>
              <a:t>method which contains the logic of the thread.</a:t>
            </a:r>
          </a:p>
          <a:p>
            <a:pPr marL="0" indent="0" algn="ctr">
              <a:buNone/>
            </a:pPr>
            <a:r>
              <a:rPr lang="en-US" dirty="0">
                <a:solidFill>
                  <a:schemeClr val="tx2"/>
                </a:solidFill>
                <a:latin typeface="Consolas" panose="020B0609020204030204" pitchFamily="49" charset="0"/>
                <a:ea typeface="Cambria" pitchFamily="18" charset="0"/>
              </a:rPr>
              <a:t>public void run( ) </a:t>
            </a:r>
          </a:p>
          <a:p>
            <a:r>
              <a:rPr lang="en-US" dirty="0"/>
              <a:t>Instance of </a:t>
            </a:r>
            <a:r>
              <a:rPr lang="en-US" dirty="0">
                <a:solidFill>
                  <a:srgbClr val="C00000"/>
                </a:solidFill>
                <a:latin typeface="Consolas" panose="020B0609020204030204" pitchFamily="49" charset="0"/>
              </a:rPr>
              <a:t>Thread</a:t>
            </a:r>
            <a:r>
              <a:rPr lang="en-US" dirty="0">
                <a:solidFill>
                  <a:srgbClr val="C00000"/>
                </a:solidFill>
              </a:rPr>
              <a:t> </a:t>
            </a:r>
            <a:r>
              <a:rPr lang="en-US" dirty="0"/>
              <a:t>class is created using following constructor.</a:t>
            </a:r>
          </a:p>
          <a:p>
            <a:pPr marL="0" indent="0" algn="ctr">
              <a:buNone/>
            </a:pPr>
            <a:r>
              <a:rPr lang="en-US" dirty="0">
                <a:solidFill>
                  <a:schemeClr val="tx2"/>
                </a:solidFill>
                <a:latin typeface="Consolas" panose="020B0609020204030204" pitchFamily="49" charset="0"/>
                <a:ea typeface="Cambria" pitchFamily="18" charset="0"/>
              </a:rPr>
              <a:t>Thread(Runnable </a:t>
            </a:r>
            <a:r>
              <a:rPr lang="en-US" dirty="0" err="1">
                <a:solidFill>
                  <a:schemeClr val="tx2"/>
                </a:solidFill>
                <a:latin typeface="Consolas" panose="020B0609020204030204" pitchFamily="49" charset="0"/>
                <a:ea typeface="Cambria" pitchFamily="18" charset="0"/>
              </a:rPr>
              <a:t>threadOb</a:t>
            </a:r>
            <a:r>
              <a:rPr lang="en-US" dirty="0">
                <a:solidFill>
                  <a:schemeClr val="tx2"/>
                </a:solidFill>
                <a:latin typeface="Consolas" panose="020B0609020204030204" pitchFamily="49" charset="0"/>
                <a:ea typeface="Cambria" pitchFamily="18" charset="0"/>
              </a:rPr>
              <a:t>, String </a:t>
            </a:r>
            <a:r>
              <a:rPr lang="en-US" dirty="0" err="1">
                <a:solidFill>
                  <a:schemeClr val="tx2"/>
                </a:solidFill>
                <a:latin typeface="Consolas" panose="020B0609020204030204" pitchFamily="49" charset="0"/>
                <a:ea typeface="Cambria" pitchFamily="18" charset="0"/>
              </a:rPr>
              <a:t>threadName</a:t>
            </a:r>
            <a:r>
              <a:rPr lang="en-US" dirty="0">
                <a:solidFill>
                  <a:schemeClr val="tx2"/>
                </a:solidFill>
                <a:latin typeface="Consolas" panose="020B0609020204030204" pitchFamily="49" charset="0"/>
                <a:ea typeface="Cambria" pitchFamily="18" charset="0"/>
              </a:rPr>
              <a:t>);</a:t>
            </a:r>
          </a:p>
          <a:p>
            <a:r>
              <a:rPr lang="en-US" dirty="0"/>
              <a:t>Here </a:t>
            </a:r>
            <a:r>
              <a:rPr lang="en-US" dirty="0" err="1">
                <a:solidFill>
                  <a:srgbClr val="C00000"/>
                </a:solidFill>
                <a:latin typeface="Consolas" panose="020B0609020204030204" pitchFamily="49" charset="0"/>
                <a:ea typeface="Cambria" pitchFamily="18" charset="0"/>
              </a:rPr>
              <a:t>threadOb</a:t>
            </a:r>
            <a:r>
              <a:rPr lang="en-US" dirty="0">
                <a:solidFill>
                  <a:srgbClr val="C00000"/>
                </a:solidFill>
              </a:rPr>
              <a:t> </a:t>
            </a:r>
            <a:r>
              <a:rPr lang="en-US" dirty="0"/>
              <a:t>is an instance of a class that implements the </a:t>
            </a:r>
            <a:r>
              <a:rPr lang="en-US" dirty="0">
                <a:solidFill>
                  <a:srgbClr val="C00000"/>
                </a:solidFill>
                <a:latin typeface="Consolas" panose="020B0609020204030204" pitchFamily="49" charset="0"/>
                <a:ea typeface="Cambria" pitchFamily="18" charset="0"/>
              </a:rPr>
              <a:t>Runnable</a:t>
            </a:r>
            <a:r>
              <a:rPr lang="en-US" dirty="0">
                <a:solidFill>
                  <a:srgbClr val="C00000"/>
                </a:solidFill>
              </a:rPr>
              <a:t> </a:t>
            </a:r>
            <a:r>
              <a:rPr lang="en-US" dirty="0"/>
              <a:t>interface and the name of the new thread is specified by </a:t>
            </a:r>
            <a:r>
              <a:rPr lang="en-US" dirty="0" err="1">
                <a:solidFill>
                  <a:srgbClr val="C00000"/>
                </a:solidFill>
                <a:latin typeface="Consolas" panose="020B0609020204030204" pitchFamily="49" charset="0"/>
                <a:ea typeface="Cambria" pitchFamily="18" charset="0"/>
              </a:rPr>
              <a:t>threadName</a:t>
            </a:r>
            <a:r>
              <a:rPr lang="en-US" dirty="0"/>
              <a:t>. </a:t>
            </a:r>
          </a:p>
          <a:p>
            <a:r>
              <a:rPr lang="en-US" dirty="0">
                <a:solidFill>
                  <a:srgbClr val="C00000"/>
                </a:solidFill>
                <a:latin typeface="Consolas" panose="020B0609020204030204" pitchFamily="49" charset="0"/>
              </a:rPr>
              <a:t>start() </a:t>
            </a:r>
            <a:r>
              <a:rPr lang="en-US" dirty="0"/>
              <a:t>method of Thread class will invoke the </a:t>
            </a:r>
            <a:r>
              <a:rPr lang="en-US" dirty="0">
                <a:solidFill>
                  <a:srgbClr val="C00000"/>
                </a:solidFill>
                <a:latin typeface="Consolas" panose="020B0609020204030204" pitchFamily="49" charset="0"/>
              </a:rPr>
              <a:t>run() </a:t>
            </a:r>
            <a:r>
              <a:rPr lang="en-US" dirty="0"/>
              <a:t>method.</a:t>
            </a:r>
          </a:p>
        </p:txBody>
      </p:sp>
    </p:spTree>
    <p:extLst>
      <p:ext uri="{BB962C8B-B14F-4D97-AF65-F5344CB8AC3E}">
        <p14:creationId xmlns:p14="http://schemas.microsoft.com/office/powerpoint/2010/main" val="284798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a:t>
            </a:r>
            <a:r>
              <a:rPr lang="en-US" dirty="0" err="1"/>
              <a:t>isAlive</a:t>
            </a:r>
            <a:r>
              <a:rPr lang="en-US" dirty="0"/>
              <a:t>( ) and join( )</a:t>
            </a:r>
          </a:p>
        </p:txBody>
      </p:sp>
      <p:sp>
        <p:nvSpPr>
          <p:cNvPr id="3" name="Content Placeholder 2"/>
          <p:cNvSpPr>
            <a:spLocks noGrp="1"/>
          </p:cNvSpPr>
          <p:nvPr>
            <p:ph idx="1"/>
          </p:nvPr>
        </p:nvSpPr>
        <p:spPr/>
        <p:txBody>
          <a:bodyPr/>
          <a:lstStyle/>
          <a:p>
            <a:r>
              <a:rPr lang="en-US" dirty="0"/>
              <a:t>Two ways exist to determine whether a thread has finished. First, you can call </a:t>
            </a:r>
            <a:r>
              <a:rPr lang="en-US" dirty="0" err="1"/>
              <a:t>isAlive</a:t>
            </a:r>
            <a:r>
              <a:rPr lang="en-US" dirty="0"/>
              <a:t>( ) on the thread. This method is defined by Thread, and its general form is shown here:</a:t>
            </a:r>
          </a:p>
          <a:p>
            <a:pPr marL="0" indent="0">
              <a:buNone/>
            </a:pPr>
            <a:r>
              <a:rPr lang="en-US" dirty="0"/>
              <a:t>       final </a:t>
            </a:r>
            <a:r>
              <a:rPr lang="en-US" dirty="0" err="1"/>
              <a:t>boolean</a:t>
            </a:r>
            <a:r>
              <a:rPr lang="en-US" dirty="0"/>
              <a:t> </a:t>
            </a:r>
            <a:r>
              <a:rPr lang="en-US" dirty="0" err="1"/>
              <a:t>isAlive</a:t>
            </a:r>
            <a:r>
              <a:rPr lang="en-US" dirty="0"/>
              <a:t>( )</a:t>
            </a:r>
          </a:p>
          <a:p>
            <a:pPr marL="0" indent="0">
              <a:buNone/>
            </a:pPr>
            <a:r>
              <a:rPr lang="en-US" dirty="0"/>
              <a:t>The </a:t>
            </a:r>
            <a:r>
              <a:rPr lang="en-US" dirty="0" err="1"/>
              <a:t>isAlive</a:t>
            </a:r>
            <a:r>
              <a:rPr lang="en-US" dirty="0"/>
              <a:t>( ) method returns true if the thread upon which it is called is still running. It returns</a:t>
            </a:r>
          </a:p>
          <a:p>
            <a:pPr marL="0" indent="0">
              <a:buNone/>
            </a:pPr>
            <a:r>
              <a:rPr lang="en-US" dirty="0"/>
              <a:t>false otherwise.</a:t>
            </a:r>
          </a:p>
          <a:p>
            <a:pPr marL="0" indent="0">
              <a:buNone/>
            </a:pPr>
            <a:endParaRPr lang="en-US" dirty="0"/>
          </a:p>
          <a:p>
            <a:pPr marL="0" indent="0">
              <a:buNone/>
            </a:pPr>
            <a:r>
              <a:rPr lang="en-US" dirty="0"/>
              <a:t>While </a:t>
            </a:r>
            <a:r>
              <a:rPr lang="en-US" dirty="0" err="1"/>
              <a:t>isAlive</a:t>
            </a:r>
            <a:r>
              <a:rPr lang="en-US" dirty="0"/>
              <a:t>( ) is occasionally useful, the method that you will more commonly use to</a:t>
            </a:r>
          </a:p>
          <a:p>
            <a:pPr marL="0" indent="0">
              <a:buNone/>
            </a:pPr>
            <a:r>
              <a:rPr lang="en-US" dirty="0"/>
              <a:t>wait for a thread to finish is called join( )</a:t>
            </a:r>
          </a:p>
          <a:p>
            <a:pPr marL="0" indent="0">
              <a:buNone/>
            </a:pPr>
            <a:endParaRPr lang="en-US" dirty="0"/>
          </a:p>
          <a:p>
            <a:pPr marL="0" indent="0">
              <a:buNone/>
            </a:pPr>
            <a:r>
              <a:rPr lang="en-US" b="1" dirty="0"/>
              <a:t>Implement the program mentioned at page 235, complete reference</a:t>
            </a:r>
          </a:p>
        </p:txBody>
      </p:sp>
    </p:spTree>
    <p:extLst>
      <p:ext uri="{BB962C8B-B14F-4D97-AF65-F5344CB8AC3E}">
        <p14:creationId xmlns:p14="http://schemas.microsoft.com/office/powerpoint/2010/main" val="1545186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Priority</a:t>
            </a:r>
          </a:p>
        </p:txBody>
      </p:sp>
      <p:sp>
        <p:nvSpPr>
          <p:cNvPr id="3" name="Content Placeholder 2"/>
          <p:cNvSpPr>
            <a:spLocks noGrp="1"/>
          </p:cNvSpPr>
          <p:nvPr>
            <p:ph idx="1"/>
          </p:nvPr>
        </p:nvSpPr>
        <p:spPr/>
        <p:txBody>
          <a:bodyPr/>
          <a:lstStyle/>
          <a:p>
            <a:pPr algn="l"/>
            <a:r>
              <a:rPr lang="en-US" dirty="0"/>
              <a:t>To set a thread’s priority, use the </a:t>
            </a:r>
            <a:r>
              <a:rPr lang="en-US" b="1" dirty="0" err="1"/>
              <a:t>setPriority</a:t>
            </a:r>
            <a:r>
              <a:rPr lang="en-US" b="1" dirty="0"/>
              <a:t>( ) </a:t>
            </a:r>
            <a:r>
              <a:rPr lang="en-US" dirty="0"/>
              <a:t>method, which is a member of </a:t>
            </a:r>
            <a:r>
              <a:rPr lang="en-US" b="1" dirty="0"/>
              <a:t>Thread</a:t>
            </a:r>
            <a:r>
              <a:rPr lang="en-US" dirty="0"/>
              <a:t>. This is its general form:</a:t>
            </a:r>
          </a:p>
          <a:p>
            <a:pPr algn="l"/>
            <a:r>
              <a:rPr lang="en-US" dirty="0"/>
              <a:t>final void </a:t>
            </a:r>
            <a:r>
              <a:rPr lang="en-US" dirty="0" err="1"/>
              <a:t>setPriority</a:t>
            </a:r>
            <a:r>
              <a:rPr lang="en-US" dirty="0"/>
              <a:t>(int </a:t>
            </a:r>
            <a:r>
              <a:rPr lang="en-US" i="1" dirty="0"/>
              <a:t>level</a:t>
            </a:r>
            <a:r>
              <a:rPr lang="en-US" dirty="0"/>
              <a:t>)</a:t>
            </a:r>
          </a:p>
          <a:p>
            <a:pPr algn="l"/>
            <a:r>
              <a:rPr lang="en-US" dirty="0"/>
              <a:t>Here, </a:t>
            </a:r>
            <a:r>
              <a:rPr lang="en-US" i="1" dirty="0"/>
              <a:t>level </a:t>
            </a:r>
            <a:r>
              <a:rPr lang="en-US" dirty="0"/>
              <a:t>specifies the new priority setting for the calling thread. The value of </a:t>
            </a:r>
            <a:r>
              <a:rPr lang="en-US" i="1" dirty="0"/>
              <a:t>level </a:t>
            </a:r>
            <a:r>
              <a:rPr lang="en-US" dirty="0"/>
              <a:t>must be within the range </a:t>
            </a:r>
            <a:r>
              <a:rPr lang="en-US" b="1" dirty="0"/>
              <a:t>MIN_PRIORITY </a:t>
            </a:r>
            <a:r>
              <a:rPr lang="en-US" dirty="0"/>
              <a:t>and </a:t>
            </a:r>
            <a:r>
              <a:rPr lang="en-US" b="1" dirty="0"/>
              <a:t>MAX_PRIORITY</a:t>
            </a:r>
            <a:r>
              <a:rPr lang="en-US" dirty="0"/>
              <a:t>. Currently, these values are 1 and 10, respectively. To return a thread to default priority, specify </a:t>
            </a:r>
            <a:r>
              <a:rPr lang="en-US" b="1" dirty="0"/>
              <a:t>NORM_PRIORITY</a:t>
            </a:r>
            <a:r>
              <a:rPr lang="en-US" dirty="0"/>
              <a:t>, which is currently 5. These priorities are defined as </a:t>
            </a:r>
            <a:r>
              <a:rPr lang="en-US" b="1" dirty="0"/>
              <a:t>static final </a:t>
            </a:r>
            <a:r>
              <a:rPr lang="en-US" dirty="0"/>
              <a:t>variables within </a:t>
            </a:r>
            <a:r>
              <a:rPr lang="en-US" b="1" dirty="0"/>
              <a:t>Thread</a:t>
            </a:r>
            <a:r>
              <a:rPr lang="en-US" dirty="0"/>
              <a:t>.</a:t>
            </a:r>
          </a:p>
          <a:p>
            <a:pPr algn="l"/>
            <a:r>
              <a:rPr lang="en-US" dirty="0"/>
              <a:t>You can obtain the current priority setting by calling the </a:t>
            </a:r>
            <a:r>
              <a:rPr lang="en-US" b="1" dirty="0" err="1"/>
              <a:t>getPriority</a:t>
            </a:r>
            <a:r>
              <a:rPr lang="en-US" b="1" dirty="0"/>
              <a:t>( ) </a:t>
            </a:r>
            <a:r>
              <a:rPr lang="en-US" dirty="0"/>
              <a:t>method of </a:t>
            </a:r>
            <a:r>
              <a:rPr lang="en-US" b="1" dirty="0"/>
              <a:t>Thread</a:t>
            </a:r>
            <a:r>
              <a:rPr lang="en-US" dirty="0"/>
              <a:t>, shown here:</a:t>
            </a:r>
          </a:p>
          <a:p>
            <a:pPr algn="l"/>
            <a:r>
              <a:rPr lang="en-US" dirty="0"/>
              <a:t>final int </a:t>
            </a:r>
            <a:r>
              <a:rPr lang="en-US" dirty="0" err="1"/>
              <a:t>getPriority</a:t>
            </a:r>
            <a:r>
              <a:rPr lang="en-US" dirty="0"/>
              <a:t>( ) </a:t>
            </a:r>
            <a:br>
              <a:rPr lang="en-US" dirty="0"/>
            </a:br>
            <a:endParaRPr lang="en-US" b="1" dirty="0"/>
          </a:p>
        </p:txBody>
      </p:sp>
    </p:spTree>
    <p:extLst>
      <p:ext uri="{BB962C8B-B14F-4D97-AF65-F5344CB8AC3E}">
        <p14:creationId xmlns:p14="http://schemas.microsoft.com/office/powerpoint/2010/main" val="57517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Thread using Executor Framework</a:t>
            </a:r>
            <a:endParaRPr lang="en-US" dirty="0"/>
          </a:p>
        </p:txBody>
      </p:sp>
      <p:sp>
        <p:nvSpPr>
          <p:cNvPr id="3" name="Content Placeholder 2"/>
          <p:cNvSpPr>
            <a:spLocks noGrp="1"/>
          </p:cNvSpPr>
          <p:nvPr>
            <p:ph idx="1"/>
          </p:nvPr>
        </p:nvSpPr>
        <p:spPr/>
        <p:txBody>
          <a:bodyPr/>
          <a:lstStyle/>
          <a:p>
            <a:r>
              <a:rPr lang="en-IN" dirty="0"/>
              <a:t>Steps to execute thread using Executor Framework are as follows:</a:t>
            </a:r>
          </a:p>
          <a:p>
            <a:pPr marL="457200" indent="-457200">
              <a:buFont typeface="+mj-lt"/>
              <a:buAutoNum type="arabicPeriod"/>
            </a:pPr>
            <a:r>
              <a:rPr lang="en-US" dirty="0"/>
              <a:t>Create a task (Runnable Object) to execute</a:t>
            </a:r>
          </a:p>
          <a:p>
            <a:pPr marL="457200" indent="-457200">
              <a:buFont typeface="+mj-lt"/>
              <a:buAutoNum type="arabicPeriod"/>
            </a:pPr>
            <a:r>
              <a:rPr lang="en-US" dirty="0"/>
              <a:t>Create Executor Pool using Executors</a:t>
            </a:r>
          </a:p>
          <a:p>
            <a:pPr marL="457200" indent="-457200">
              <a:buFont typeface="+mj-lt"/>
              <a:buAutoNum type="arabicPeriod"/>
            </a:pPr>
            <a:r>
              <a:rPr lang="en-US" dirty="0"/>
              <a:t>Pass tasks to Executor Pool</a:t>
            </a:r>
          </a:p>
          <a:p>
            <a:pPr marL="457200" indent="-457200">
              <a:buFont typeface="+mj-lt"/>
              <a:buAutoNum type="arabicPeriod"/>
            </a:pPr>
            <a:r>
              <a:rPr lang="en-US" dirty="0"/>
              <a:t>Shutdown the Executor Pool</a:t>
            </a:r>
            <a:endParaRPr lang="en-IN" dirty="0"/>
          </a:p>
          <a:p>
            <a:endParaRPr lang="en-US" dirty="0"/>
          </a:p>
        </p:txBody>
      </p:sp>
    </p:spTree>
    <p:extLst>
      <p:ext uri="{BB962C8B-B14F-4D97-AF65-F5344CB8AC3E}">
        <p14:creationId xmlns:p14="http://schemas.microsoft.com/office/powerpoint/2010/main" val="904704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711200"/>
          </a:xfrm>
        </p:spPr>
        <p:txBody>
          <a:bodyPr/>
          <a:lstStyle/>
          <a:p>
            <a:r>
              <a:rPr lang="en-US" dirty="0"/>
              <a:t>Example Executable Framework</a:t>
            </a:r>
          </a:p>
        </p:txBody>
      </p:sp>
      <p:sp>
        <p:nvSpPr>
          <p:cNvPr id="4" name="Rectangle 3"/>
          <p:cNvSpPr/>
          <p:nvPr/>
        </p:nvSpPr>
        <p:spPr>
          <a:xfrm>
            <a:off x="116545" y="802887"/>
            <a:ext cx="4245905" cy="4093428"/>
          </a:xfrm>
          <a:prstGeom prst="rect">
            <a:avLst/>
          </a:prstGeom>
          <a:ln w="19050">
            <a:solidFill>
              <a:schemeClr val="accent1"/>
            </a:solidFill>
            <a:prstDash val="dash"/>
          </a:ln>
        </p:spPr>
        <p:txBody>
          <a:bodyPr wrap="square">
            <a:spAutoFit/>
          </a:bodyPr>
          <a:lstStyle/>
          <a:p>
            <a:r>
              <a:rPr lang="en-IN" sz="1300" b="1" dirty="0">
                <a:solidFill>
                  <a:srgbClr val="7F0055"/>
                </a:solidFill>
                <a:latin typeface="Consolas" panose="020B0609020204030204" pitchFamily="49" charset="0"/>
              </a:rPr>
              <a:t>class</a:t>
            </a:r>
            <a:r>
              <a:rPr lang="en-IN" sz="1300" b="1" dirty="0">
                <a:solidFill>
                  <a:srgbClr val="000000"/>
                </a:solidFill>
                <a:latin typeface="Consolas" panose="020B0609020204030204" pitchFamily="49" charset="0"/>
              </a:rPr>
              <a:t> Task </a:t>
            </a:r>
            <a:r>
              <a:rPr lang="en-IN" sz="1300" b="1" dirty="0">
                <a:solidFill>
                  <a:srgbClr val="7F0055"/>
                </a:solidFill>
                <a:latin typeface="Consolas" panose="020B0609020204030204" pitchFamily="49" charset="0"/>
              </a:rPr>
              <a:t>implements</a:t>
            </a:r>
            <a:r>
              <a:rPr lang="en-IN" sz="1300" b="1" dirty="0">
                <a:solidFill>
                  <a:srgbClr val="000000"/>
                </a:solidFill>
                <a:latin typeface="Consolas" panose="020B0609020204030204" pitchFamily="49" charset="0"/>
              </a:rPr>
              <a:t> Runnable { </a:t>
            </a:r>
          </a:p>
          <a:p>
            <a:pPr lvl="1"/>
            <a:r>
              <a:rPr lang="en-IN" sz="1300" b="1" dirty="0">
                <a:solidFill>
                  <a:srgbClr val="7F0055"/>
                </a:solidFill>
                <a:latin typeface="Consolas" panose="020B0609020204030204" pitchFamily="49" charset="0"/>
              </a:rPr>
              <a:t>private</a:t>
            </a:r>
            <a:r>
              <a:rPr lang="en-IN" sz="1300" b="1" dirty="0">
                <a:solidFill>
                  <a:srgbClr val="000000"/>
                </a:solidFill>
                <a:latin typeface="Consolas" panose="020B0609020204030204" pitchFamily="49" charset="0"/>
              </a:rPr>
              <a:t> String </a:t>
            </a:r>
            <a:r>
              <a:rPr lang="en-IN" sz="1300" b="1" dirty="0">
                <a:solidFill>
                  <a:srgbClr val="0000C0"/>
                </a:solidFill>
                <a:latin typeface="Consolas" panose="020B0609020204030204" pitchFamily="49" charset="0"/>
              </a:rPr>
              <a:t>name</a:t>
            </a:r>
            <a:r>
              <a:rPr lang="en-IN" sz="1300" b="1" dirty="0">
                <a:solidFill>
                  <a:srgbClr val="000000"/>
                </a:solidFill>
                <a:latin typeface="Consolas" panose="020B0609020204030204" pitchFamily="49" charset="0"/>
              </a:rPr>
              <a:t>; </a:t>
            </a:r>
          </a:p>
          <a:p>
            <a:pPr lvl="1"/>
            <a:r>
              <a:rPr lang="en-IN" sz="1300" b="1" dirty="0">
                <a:solidFill>
                  <a:srgbClr val="7F0055"/>
                </a:solidFill>
                <a:latin typeface="Consolas" panose="020B0609020204030204" pitchFamily="49" charset="0"/>
              </a:rPr>
              <a:t>public</a:t>
            </a:r>
            <a:r>
              <a:rPr lang="en-IN" sz="1300" b="1" dirty="0">
                <a:solidFill>
                  <a:srgbClr val="000000"/>
                </a:solidFill>
                <a:latin typeface="Consolas" panose="020B0609020204030204" pitchFamily="49" charset="0"/>
              </a:rPr>
              <a:t> Task(String </a:t>
            </a:r>
            <a:r>
              <a:rPr lang="en-IN" sz="1300" b="1" dirty="0">
                <a:solidFill>
                  <a:srgbClr val="6A3E3E"/>
                </a:solidFill>
                <a:latin typeface="Consolas" panose="020B0609020204030204" pitchFamily="49" charset="0"/>
              </a:rPr>
              <a:t>s</a:t>
            </a:r>
            <a:r>
              <a:rPr lang="en-IN" sz="1300" b="1" dirty="0">
                <a:solidFill>
                  <a:srgbClr val="000000"/>
                </a:solidFill>
                <a:latin typeface="Consolas" panose="020B0609020204030204" pitchFamily="49" charset="0"/>
              </a:rPr>
              <a:t>) { </a:t>
            </a:r>
          </a:p>
          <a:p>
            <a:pPr lvl="1"/>
            <a:r>
              <a:rPr lang="en-IN" sz="1300" dirty="0">
                <a:solidFill>
                  <a:srgbClr val="0000C0"/>
                </a:solidFill>
                <a:latin typeface="Consolas" panose="020B0609020204030204" pitchFamily="49" charset="0"/>
              </a:rPr>
              <a:t>	name</a:t>
            </a:r>
            <a:r>
              <a:rPr lang="en-IN" sz="1300" dirty="0">
                <a:solidFill>
                  <a:srgbClr val="000000"/>
                </a:solidFill>
                <a:latin typeface="Consolas" panose="020B0609020204030204" pitchFamily="49" charset="0"/>
              </a:rPr>
              <a:t> = </a:t>
            </a:r>
            <a:r>
              <a:rPr lang="en-IN" sz="1300" dirty="0">
                <a:solidFill>
                  <a:srgbClr val="6A3E3E"/>
                </a:solidFill>
                <a:latin typeface="Consolas" panose="020B0609020204030204" pitchFamily="49" charset="0"/>
              </a:rPr>
              <a:t>s</a:t>
            </a:r>
            <a:r>
              <a:rPr lang="en-IN" sz="1300" dirty="0">
                <a:solidFill>
                  <a:srgbClr val="000000"/>
                </a:solidFill>
                <a:latin typeface="Consolas" panose="020B0609020204030204" pitchFamily="49" charset="0"/>
              </a:rPr>
              <a:t>; </a:t>
            </a:r>
          </a:p>
          <a:p>
            <a:pPr lvl="1"/>
            <a:r>
              <a:rPr lang="en-IN" sz="1300" dirty="0">
                <a:solidFill>
                  <a:srgbClr val="000000"/>
                </a:solidFill>
                <a:latin typeface="Consolas" panose="020B0609020204030204" pitchFamily="49" charset="0"/>
              </a:rPr>
              <a:t>} </a:t>
            </a:r>
          </a:p>
          <a:p>
            <a:pPr lvl="1"/>
            <a:r>
              <a:rPr lang="en-IN" sz="1300" b="1" dirty="0">
                <a:solidFill>
                  <a:srgbClr val="7F0055"/>
                </a:solidFill>
                <a:latin typeface="Consolas" panose="020B0609020204030204" pitchFamily="49" charset="0"/>
              </a:rPr>
              <a:t>public</a:t>
            </a:r>
            <a:r>
              <a:rPr lang="en-IN" sz="1300" b="1" dirty="0">
                <a:solidFill>
                  <a:srgbClr val="000000"/>
                </a:solidFill>
                <a:latin typeface="Consolas" panose="020B0609020204030204" pitchFamily="49" charset="0"/>
              </a:rPr>
              <a:t> </a:t>
            </a:r>
            <a:r>
              <a:rPr lang="en-IN" sz="1300" b="1" dirty="0">
                <a:solidFill>
                  <a:srgbClr val="7F0055"/>
                </a:solidFill>
                <a:latin typeface="Consolas" panose="020B0609020204030204" pitchFamily="49" charset="0"/>
              </a:rPr>
              <a:t>void</a:t>
            </a:r>
            <a:r>
              <a:rPr lang="en-IN" sz="1300" b="1" dirty="0">
                <a:solidFill>
                  <a:srgbClr val="000000"/>
                </a:solidFill>
                <a:latin typeface="Consolas" panose="020B0609020204030204" pitchFamily="49" charset="0"/>
              </a:rPr>
              <a:t> run() { </a:t>
            </a:r>
          </a:p>
          <a:p>
            <a:pPr lvl="2"/>
            <a:r>
              <a:rPr lang="en-IN" sz="1300" b="1" dirty="0">
                <a:solidFill>
                  <a:srgbClr val="7F0055"/>
                </a:solidFill>
                <a:latin typeface="Consolas" panose="020B0609020204030204" pitchFamily="49" charset="0"/>
              </a:rPr>
              <a:t>try</a:t>
            </a:r>
            <a:r>
              <a:rPr lang="en-IN" sz="1300" b="1" dirty="0">
                <a:solidFill>
                  <a:srgbClr val="000000"/>
                </a:solidFill>
                <a:latin typeface="Consolas" panose="020B0609020204030204" pitchFamily="49" charset="0"/>
              </a:rPr>
              <a:t> { </a:t>
            </a:r>
          </a:p>
          <a:p>
            <a:pPr lvl="3"/>
            <a:r>
              <a:rPr lang="nn-NO" sz="1300" b="1" dirty="0">
                <a:solidFill>
                  <a:srgbClr val="7F0055"/>
                </a:solidFill>
                <a:latin typeface="Consolas" panose="020B0609020204030204" pitchFamily="49" charset="0"/>
              </a:rPr>
              <a:t>for</a:t>
            </a:r>
            <a:r>
              <a:rPr lang="nn-NO" sz="1300" b="1" dirty="0">
                <a:solidFill>
                  <a:srgbClr val="000000"/>
                </a:solidFill>
                <a:latin typeface="Consolas" panose="020B0609020204030204" pitchFamily="49" charset="0"/>
              </a:rPr>
              <a:t> (</a:t>
            </a:r>
            <a:r>
              <a:rPr lang="nn-NO" sz="1300" b="1" dirty="0">
                <a:solidFill>
                  <a:srgbClr val="7F0055"/>
                </a:solidFill>
                <a:latin typeface="Consolas" panose="020B0609020204030204" pitchFamily="49" charset="0"/>
              </a:rPr>
              <a:t>int</a:t>
            </a:r>
            <a:r>
              <a:rPr lang="nn-NO" sz="1300" b="1" dirty="0">
                <a:solidFill>
                  <a:srgbClr val="000000"/>
                </a:solidFill>
                <a:latin typeface="Consolas" panose="020B0609020204030204" pitchFamily="49" charset="0"/>
              </a:rPr>
              <a:t> </a:t>
            </a:r>
            <a:r>
              <a:rPr lang="nn-NO" sz="1300" b="1" dirty="0">
                <a:solidFill>
                  <a:srgbClr val="6A3E3E"/>
                </a:solidFill>
                <a:latin typeface="Consolas" panose="020B0609020204030204" pitchFamily="49" charset="0"/>
              </a:rPr>
              <a:t>i</a:t>
            </a:r>
            <a:r>
              <a:rPr lang="nn-NO" sz="1300" b="1" dirty="0">
                <a:solidFill>
                  <a:srgbClr val="000000"/>
                </a:solidFill>
                <a:latin typeface="Consolas" panose="020B0609020204030204" pitchFamily="49" charset="0"/>
              </a:rPr>
              <a:t> = 1; </a:t>
            </a:r>
            <a:r>
              <a:rPr lang="nn-NO" sz="1300" b="1" dirty="0">
                <a:solidFill>
                  <a:srgbClr val="6A3E3E"/>
                </a:solidFill>
                <a:latin typeface="Consolas" panose="020B0609020204030204" pitchFamily="49" charset="0"/>
              </a:rPr>
              <a:t>i</a:t>
            </a:r>
            <a:r>
              <a:rPr lang="nn-NO" sz="1300" b="1" dirty="0">
                <a:solidFill>
                  <a:srgbClr val="000000"/>
                </a:solidFill>
                <a:latin typeface="Consolas" panose="020B0609020204030204" pitchFamily="49" charset="0"/>
              </a:rPr>
              <a:t>&lt;=5; </a:t>
            </a:r>
            <a:r>
              <a:rPr lang="nn-NO" sz="1300" b="1" dirty="0">
                <a:solidFill>
                  <a:srgbClr val="6A3E3E"/>
                </a:solidFill>
                <a:latin typeface="Consolas" panose="020B0609020204030204" pitchFamily="49" charset="0"/>
              </a:rPr>
              <a:t>i</a:t>
            </a:r>
            <a:r>
              <a:rPr lang="nn-NO" sz="1300" b="1" dirty="0">
                <a:solidFill>
                  <a:srgbClr val="000000"/>
                </a:solidFill>
                <a:latin typeface="Consolas" panose="020B0609020204030204" pitchFamily="49" charset="0"/>
              </a:rPr>
              <a:t>++) { </a:t>
            </a:r>
          </a:p>
          <a:p>
            <a:pPr lvl="4"/>
            <a:r>
              <a:rPr lang="en-IN" sz="1300" dirty="0" err="1">
                <a:solidFill>
                  <a:srgbClr val="000000"/>
                </a:solidFill>
                <a:latin typeface="Consolas" panose="020B0609020204030204" pitchFamily="49" charset="0"/>
              </a:rPr>
              <a:t>System.</a:t>
            </a:r>
            <a:r>
              <a:rPr lang="en-IN" sz="1300" b="1" i="1" dirty="0" err="1">
                <a:solidFill>
                  <a:srgbClr val="0000C0"/>
                </a:solidFill>
                <a:latin typeface="Consolas" panose="020B0609020204030204" pitchFamily="49" charset="0"/>
              </a:rPr>
              <a:t>out</a:t>
            </a:r>
            <a:r>
              <a:rPr lang="en-IN" sz="1300" b="1" i="1" dirty="0" err="1">
                <a:solidFill>
                  <a:srgbClr val="000000"/>
                </a:solidFill>
                <a:latin typeface="Consolas" panose="020B0609020204030204" pitchFamily="49" charset="0"/>
              </a:rPr>
              <a:t>.println</a:t>
            </a:r>
            <a:r>
              <a:rPr lang="en-IN" sz="1300" b="1" i="1" dirty="0">
                <a:solidFill>
                  <a:srgbClr val="000000"/>
                </a:solidFill>
                <a:latin typeface="Consolas" panose="020B0609020204030204" pitchFamily="49" charset="0"/>
              </a:rPr>
              <a:t>(</a:t>
            </a:r>
            <a:r>
              <a:rPr lang="en-IN" sz="1300" b="1" i="1" dirty="0">
                <a:solidFill>
                  <a:srgbClr val="0000C0"/>
                </a:solidFill>
                <a:latin typeface="Consolas" panose="020B0609020204030204" pitchFamily="49" charset="0"/>
              </a:rPr>
              <a:t>name</a:t>
            </a:r>
            <a:r>
              <a:rPr lang="en-IN" sz="1300" b="1" i="1" dirty="0">
                <a:solidFill>
                  <a:srgbClr val="000000"/>
                </a:solidFill>
                <a:latin typeface="Consolas" panose="020B0609020204030204" pitchFamily="49" charset="0"/>
              </a:rPr>
              <a:t>+</a:t>
            </a:r>
            <a:r>
              <a:rPr lang="en-IN" sz="1300" b="1" i="1" dirty="0">
                <a:solidFill>
                  <a:srgbClr val="2A00FF"/>
                </a:solidFill>
                <a:latin typeface="Consolas" panose="020B0609020204030204" pitchFamily="49" charset="0"/>
              </a:rPr>
              <a:t>" - task number - "</a:t>
            </a:r>
            <a:r>
              <a:rPr lang="en-IN" sz="1300" b="1" i="1" dirty="0">
                <a:solidFill>
                  <a:srgbClr val="000000"/>
                </a:solidFill>
                <a:latin typeface="Consolas" panose="020B0609020204030204" pitchFamily="49" charset="0"/>
              </a:rPr>
              <a:t>+</a:t>
            </a:r>
            <a:r>
              <a:rPr lang="en-IN" sz="1300" b="1" i="1" dirty="0" err="1">
                <a:solidFill>
                  <a:srgbClr val="6A3E3E"/>
                </a:solidFill>
                <a:latin typeface="Consolas" panose="020B0609020204030204" pitchFamily="49" charset="0"/>
              </a:rPr>
              <a:t>i</a:t>
            </a:r>
            <a:r>
              <a:rPr lang="en-IN" sz="1300" b="1" i="1" dirty="0">
                <a:solidFill>
                  <a:srgbClr val="000000"/>
                </a:solidFill>
                <a:latin typeface="Consolas" panose="020B0609020204030204" pitchFamily="49" charset="0"/>
              </a:rPr>
              <a:t>);</a:t>
            </a:r>
          </a:p>
          <a:p>
            <a:pPr lvl="4"/>
            <a:r>
              <a:rPr lang="en-IN" sz="1300" dirty="0" err="1">
                <a:solidFill>
                  <a:srgbClr val="000000"/>
                </a:solidFill>
                <a:latin typeface="Consolas" panose="020B0609020204030204" pitchFamily="49" charset="0"/>
              </a:rPr>
              <a:t>Thread.</a:t>
            </a:r>
            <a:r>
              <a:rPr lang="en-IN" sz="1300" i="1" dirty="0" err="1">
                <a:solidFill>
                  <a:srgbClr val="000000"/>
                </a:solidFill>
                <a:latin typeface="Consolas" panose="020B0609020204030204" pitchFamily="49" charset="0"/>
              </a:rPr>
              <a:t>sleep</a:t>
            </a:r>
            <a:r>
              <a:rPr lang="en-IN" sz="1300" i="1" dirty="0">
                <a:solidFill>
                  <a:srgbClr val="000000"/>
                </a:solidFill>
                <a:latin typeface="Consolas" panose="020B0609020204030204" pitchFamily="49" charset="0"/>
              </a:rPr>
              <a:t>(1000); </a:t>
            </a:r>
          </a:p>
          <a:p>
            <a:pPr lvl="3"/>
            <a:r>
              <a:rPr lang="en-IN" sz="1300" dirty="0">
                <a:solidFill>
                  <a:srgbClr val="000000"/>
                </a:solidFill>
                <a:latin typeface="Consolas" panose="020B0609020204030204" pitchFamily="49" charset="0"/>
              </a:rPr>
              <a:t>} </a:t>
            </a:r>
          </a:p>
          <a:p>
            <a:pPr lvl="3"/>
            <a:r>
              <a:rPr lang="en-IN" sz="1300" dirty="0" err="1">
                <a:solidFill>
                  <a:srgbClr val="000000"/>
                </a:solidFill>
                <a:latin typeface="Consolas" panose="020B0609020204030204" pitchFamily="49" charset="0"/>
              </a:rPr>
              <a:t>System.</a:t>
            </a:r>
            <a:r>
              <a:rPr lang="en-IN" sz="1300" b="1" i="1" dirty="0" err="1">
                <a:solidFill>
                  <a:srgbClr val="0000C0"/>
                </a:solidFill>
                <a:latin typeface="Consolas" panose="020B0609020204030204" pitchFamily="49" charset="0"/>
              </a:rPr>
              <a:t>out</a:t>
            </a:r>
            <a:r>
              <a:rPr lang="en-IN" sz="1300" b="1" i="1" dirty="0" err="1">
                <a:solidFill>
                  <a:srgbClr val="000000"/>
                </a:solidFill>
                <a:latin typeface="Consolas" panose="020B0609020204030204" pitchFamily="49" charset="0"/>
              </a:rPr>
              <a:t>.println</a:t>
            </a:r>
            <a:r>
              <a:rPr lang="en-IN" sz="1300" b="1" i="1" dirty="0">
                <a:solidFill>
                  <a:srgbClr val="000000"/>
                </a:solidFill>
                <a:latin typeface="Consolas" panose="020B0609020204030204" pitchFamily="49" charset="0"/>
              </a:rPr>
              <a:t>(</a:t>
            </a:r>
            <a:r>
              <a:rPr lang="en-IN" sz="1300" b="1" i="1" dirty="0">
                <a:solidFill>
                  <a:srgbClr val="0000C0"/>
                </a:solidFill>
                <a:latin typeface="Consolas" panose="020B0609020204030204" pitchFamily="49" charset="0"/>
              </a:rPr>
              <a:t>name</a:t>
            </a:r>
            <a:r>
              <a:rPr lang="en-IN" sz="1300" b="1" i="1" dirty="0">
                <a:solidFill>
                  <a:srgbClr val="000000"/>
                </a:solidFill>
                <a:latin typeface="Consolas" panose="020B0609020204030204" pitchFamily="49" charset="0"/>
              </a:rPr>
              <a:t>+</a:t>
            </a:r>
            <a:r>
              <a:rPr lang="en-IN" sz="1300" b="1" i="1" dirty="0">
                <a:solidFill>
                  <a:srgbClr val="2A00FF"/>
                </a:solidFill>
                <a:latin typeface="Consolas" panose="020B0609020204030204" pitchFamily="49" charset="0"/>
              </a:rPr>
              <a:t>" complete"</a:t>
            </a:r>
            <a:r>
              <a:rPr lang="en-IN" sz="1300" b="1" i="1" dirty="0">
                <a:solidFill>
                  <a:srgbClr val="000000"/>
                </a:solidFill>
                <a:latin typeface="Consolas" panose="020B0609020204030204" pitchFamily="49" charset="0"/>
              </a:rPr>
              <a:t>); </a:t>
            </a:r>
          </a:p>
          <a:p>
            <a:pPr lvl="2"/>
            <a:r>
              <a:rPr lang="en-IN" sz="1300" dirty="0">
                <a:solidFill>
                  <a:srgbClr val="000000"/>
                </a:solidFill>
                <a:latin typeface="Consolas" panose="020B0609020204030204" pitchFamily="49" charset="0"/>
              </a:rPr>
              <a:t>} </a:t>
            </a:r>
          </a:p>
          <a:p>
            <a:pPr lvl="2"/>
            <a:r>
              <a:rPr lang="en-IN" sz="1300" b="1" dirty="0">
                <a:solidFill>
                  <a:srgbClr val="7F0055"/>
                </a:solidFill>
                <a:latin typeface="Consolas" panose="020B0609020204030204" pitchFamily="49" charset="0"/>
              </a:rPr>
              <a:t>catch</a:t>
            </a:r>
            <a:r>
              <a:rPr lang="en-IN" sz="1300" b="1" dirty="0">
                <a:solidFill>
                  <a:srgbClr val="000000"/>
                </a:solidFill>
                <a:latin typeface="Consolas" panose="020B0609020204030204" pitchFamily="49" charset="0"/>
              </a:rPr>
              <a:t>(</a:t>
            </a:r>
            <a:r>
              <a:rPr lang="en-IN" sz="1300" b="1" dirty="0" err="1">
                <a:solidFill>
                  <a:srgbClr val="000000"/>
                </a:solidFill>
                <a:latin typeface="Consolas" panose="020B0609020204030204" pitchFamily="49" charset="0"/>
              </a:rPr>
              <a:t>InterruptedException</a:t>
            </a:r>
            <a:r>
              <a:rPr lang="en-IN" sz="1300" b="1" dirty="0">
                <a:solidFill>
                  <a:srgbClr val="000000"/>
                </a:solidFill>
                <a:latin typeface="Consolas" panose="020B0609020204030204" pitchFamily="49" charset="0"/>
              </a:rPr>
              <a:t> </a:t>
            </a:r>
            <a:r>
              <a:rPr lang="en-IN" sz="1300" b="1" dirty="0">
                <a:solidFill>
                  <a:srgbClr val="6A3E3E"/>
                </a:solidFill>
                <a:latin typeface="Consolas" panose="020B0609020204030204" pitchFamily="49" charset="0"/>
              </a:rPr>
              <a:t>e</a:t>
            </a:r>
            <a:r>
              <a:rPr lang="en-IN" sz="1300" b="1" dirty="0">
                <a:solidFill>
                  <a:srgbClr val="000000"/>
                </a:solidFill>
                <a:latin typeface="Consolas" panose="020B0609020204030204" pitchFamily="49" charset="0"/>
              </a:rPr>
              <a:t>) { </a:t>
            </a:r>
          </a:p>
          <a:p>
            <a:pPr lvl="2"/>
            <a:r>
              <a:rPr lang="en-IN" sz="1300" dirty="0">
                <a:solidFill>
                  <a:srgbClr val="6A3E3E"/>
                </a:solidFill>
                <a:latin typeface="Consolas" panose="020B0609020204030204" pitchFamily="49" charset="0"/>
              </a:rPr>
              <a:t>      </a:t>
            </a:r>
            <a:r>
              <a:rPr lang="en-IN" sz="1300" dirty="0" err="1">
                <a:solidFill>
                  <a:srgbClr val="6A3E3E"/>
                </a:solidFill>
                <a:latin typeface="Consolas" panose="020B0609020204030204" pitchFamily="49" charset="0"/>
              </a:rPr>
              <a:t>e</a:t>
            </a:r>
            <a:r>
              <a:rPr lang="en-IN" sz="1300" dirty="0" err="1">
                <a:solidFill>
                  <a:srgbClr val="000000"/>
                </a:solidFill>
                <a:latin typeface="Consolas" panose="020B0609020204030204" pitchFamily="49" charset="0"/>
              </a:rPr>
              <a:t>.printStackTrace</a:t>
            </a:r>
            <a:r>
              <a:rPr lang="en-IN" sz="1300" dirty="0">
                <a:solidFill>
                  <a:srgbClr val="000000"/>
                </a:solidFill>
                <a:latin typeface="Consolas" panose="020B0609020204030204" pitchFamily="49" charset="0"/>
              </a:rPr>
              <a:t>(); </a:t>
            </a:r>
          </a:p>
          <a:p>
            <a:pPr lvl="2"/>
            <a:r>
              <a:rPr lang="en-IN" sz="1300" dirty="0">
                <a:solidFill>
                  <a:srgbClr val="000000"/>
                </a:solidFill>
                <a:latin typeface="Consolas" panose="020B0609020204030204" pitchFamily="49" charset="0"/>
              </a:rPr>
              <a:t>} </a:t>
            </a:r>
          </a:p>
          <a:p>
            <a:pPr lvl="1"/>
            <a:r>
              <a:rPr lang="en-IN" sz="1300" dirty="0">
                <a:solidFill>
                  <a:srgbClr val="000000"/>
                </a:solidFill>
                <a:latin typeface="Consolas" panose="020B0609020204030204" pitchFamily="49" charset="0"/>
              </a:rPr>
              <a:t>}</a:t>
            </a:r>
          </a:p>
          <a:p>
            <a:r>
              <a:rPr lang="en-IN" sz="1300" dirty="0">
                <a:solidFill>
                  <a:srgbClr val="000000"/>
                </a:solidFill>
                <a:latin typeface="Consolas" panose="020B0609020204030204" pitchFamily="49" charset="0"/>
              </a:rPr>
              <a:t>}</a:t>
            </a:r>
          </a:p>
        </p:txBody>
      </p:sp>
      <p:sp>
        <p:nvSpPr>
          <p:cNvPr id="6" name="Rectangle 5"/>
          <p:cNvSpPr/>
          <p:nvPr/>
        </p:nvSpPr>
        <p:spPr>
          <a:xfrm>
            <a:off x="4517095" y="802887"/>
            <a:ext cx="4245905" cy="4093428"/>
          </a:xfrm>
          <a:prstGeom prst="rect">
            <a:avLst/>
          </a:prstGeom>
          <a:ln w="19050">
            <a:solidFill>
              <a:schemeClr val="accent1"/>
            </a:solidFill>
            <a:prstDash val="dash"/>
          </a:ln>
        </p:spPr>
        <p:txBody>
          <a:bodyPr wrap="square">
            <a:spAutoFit/>
          </a:bodyPr>
          <a:lstStyle/>
          <a:p>
            <a:r>
              <a:rPr lang="en-IN" sz="1300" b="1" dirty="0">
                <a:solidFill>
                  <a:srgbClr val="7F0055"/>
                </a:solidFill>
                <a:latin typeface="Consolas" panose="020B0609020204030204" pitchFamily="49" charset="0"/>
              </a:rPr>
              <a:t>import</a:t>
            </a:r>
            <a:r>
              <a:rPr lang="en-IN" sz="1300" b="1" dirty="0">
                <a:solidFill>
                  <a:srgbClr val="000000"/>
                </a:solidFill>
                <a:latin typeface="Consolas" panose="020B0609020204030204" pitchFamily="49" charset="0"/>
              </a:rPr>
              <a:t> </a:t>
            </a:r>
            <a:r>
              <a:rPr lang="en-IN" sz="1300" b="1" dirty="0" err="1">
                <a:solidFill>
                  <a:srgbClr val="000000"/>
                </a:solidFill>
                <a:latin typeface="Consolas" panose="020B0609020204030204" pitchFamily="49" charset="0"/>
              </a:rPr>
              <a:t>java.util.concurrent</a:t>
            </a:r>
            <a:r>
              <a:rPr lang="en-IN" sz="1300" b="1" dirty="0">
                <a:solidFill>
                  <a:srgbClr val="000000"/>
                </a:solidFill>
                <a:latin typeface="Consolas" panose="020B0609020204030204" pitchFamily="49" charset="0"/>
              </a:rPr>
              <a:t>.*; </a:t>
            </a:r>
          </a:p>
          <a:p>
            <a:endParaRPr lang="en-IN" sz="1300" b="1" dirty="0">
              <a:solidFill>
                <a:srgbClr val="7F0055"/>
              </a:solidFill>
              <a:latin typeface="Consolas" panose="020B0609020204030204" pitchFamily="49" charset="0"/>
            </a:endParaRPr>
          </a:p>
          <a:p>
            <a:r>
              <a:rPr lang="en-IN" sz="1300" b="1" dirty="0">
                <a:solidFill>
                  <a:srgbClr val="7F0055"/>
                </a:solidFill>
                <a:latin typeface="Consolas" panose="020B0609020204030204" pitchFamily="49" charset="0"/>
              </a:rPr>
              <a:t>public</a:t>
            </a:r>
            <a:r>
              <a:rPr lang="en-IN" sz="1300" b="1" dirty="0">
                <a:solidFill>
                  <a:srgbClr val="000000"/>
                </a:solidFill>
                <a:latin typeface="Consolas" panose="020B0609020204030204" pitchFamily="49" charset="0"/>
              </a:rPr>
              <a:t> </a:t>
            </a:r>
            <a:r>
              <a:rPr lang="en-IN" sz="1300" b="1" dirty="0">
                <a:solidFill>
                  <a:srgbClr val="7F0055"/>
                </a:solidFill>
                <a:latin typeface="Consolas" panose="020B0609020204030204" pitchFamily="49" charset="0"/>
              </a:rPr>
              <a:t>class</a:t>
            </a:r>
            <a:r>
              <a:rPr lang="en-IN" sz="1300" b="1" dirty="0">
                <a:solidFill>
                  <a:srgbClr val="000000"/>
                </a:solidFill>
                <a:latin typeface="Consolas" panose="020B0609020204030204" pitchFamily="49" charset="0"/>
              </a:rPr>
              <a:t> </a:t>
            </a:r>
            <a:r>
              <a:rPr lang="en-IN" sz="1300" b="1" dirty="0" err="1">
                <a:solidFill>
                  <a:srgbClr val="000000"/>
                </a:solidFill>
                <a:latin typeface="Consolas" panose="020B0609020204030204" pitchFamily="49" charset="0"/>
              </a:rPr>
              <a:t>ExecutorThreadDemo</a:t>
            </a:r>
            <a:r>
              <a:rPr lang="en-IN" sz="1300" b="1" dirty="0">
                <a:solidFill>
                  <a:srgbClr val="000000"/>
                </a:solidFill>
                <a:latin typeface="Consolas" panose="020B0609020204030204" pitchFamily="49" charset="0"/>
              </a:rPr>
              <a:t> { </a:t>
            </a:r>
          </a:p>
          <a:p>
            <a:pPr lvl="1"/>
            <a:r>
              <a:rPr lang="en-US" sz="1300" b="1" dirty="0">
                <a:solidFill>
                  <a:srgbClr val="7F0055"/>
                </a:solidFill>
                <a:latin typeface="Consolas" panose="020B0609020204030204" pitchFamily="49" charset="0"/>
              </a:rPr>
              <a:t>public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static</a:t>
            </a:r>
            <a:r>
              <a:rPr lang="en-US" sz="1300" b="1" dirty="0">
                <a:solidFill>
                  <a:srgbClr val="000000"/>
                </a:solidFill>
                <a:latin typeface="Consolas" panose="020B0609020204030204" pitchFamily="49" charset="0"/>
              </a:rPr>
              <a:t> </a:t>
            </a:r>
            <a:r>
              <a:rPr lang="en-US" sz="1300" b="1" dirty="0">
                <a:solidFill>
                  <a:srgbClr val="7F0055"/>
                </a:solidFill>
                <a:latin typeface="Consolas" panose="020B0609020204030204" pitchFamily="49" charset="0"/>
              </a:rPr>
              <a:t>void</a:t>
            </a:r>
            <a:r>
              <a:rPr lang="en-US" sz="1300" b="1" dirty="0">
                <a:solidFill>
                  <a:srgbClr val="000000"/>
                </a:solidFill>
                <a:latin typeface="Consolas" panose="020B0609020204030204" pitchFamily="49" charset="0"/>
              </a:rPr>
              <a:t> main(String[] </a:t>
            </a:r>
            <a:r>
              <a:rPr lang="en-US" sz="1300" b="1" dirty="0" err="1">
                <a:solidFill>
                  <a:srgbClr val="6A3E3E"/>
                </a:solidFill>
                <a:latin typeface="Consolas" panose="020B0609020204030204" pitchFamily="49" charset="0"/>
              </a:rPr>
              <a:t>args</a:t>
            </a:r>
            <a:r>
              <a:rPr lang="en-US" sz="1300" b="1" dirty="0">
                <a:solidFill>
                  <a:srgbClr val="000000"/>
                </a:solidFill>
                <a:latin typeface="Consolas" panose="020B0609020204030204" pitchFamily="49" charset="0"/>
              </a:rPr>
              <a:t>) {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r1</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1"</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r2</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2"</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r3</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3"</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r4</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4"</a:t>
            </a:r>
            <a:r>
              <a:rPr lang="en-US" sz="1300" b="1" dirty="0">
                <a:solidFill>
                  <a:srgbClr val="000000"/>
                </a:solidFill>
                <a:latin typeface="Consolas" panose="020B0609020204030204" pitchFamily="49" charset="0"/>
              </a:rPr>
              <a:t>); </a:t>
            </a:r>
          </a:p>
          <a:p>
            <a:pPr lvl="2"/>
            <a:r>
              <a:rPr lang="en-US" sz="1300" dirty="0">
                <a:solidFill>
                  <a:srgbClr val="000000"/>
                </a:solidFill>
                <a:latin typeface="Consolas" panose="020B0609020204030204" pitchFamily="49" charset="0"/>
              </a:rPr>
              <a:t>Runnable </a:t>
            </a:r>
            <a:r>
              <a:rPr lang="en-US" sz="1300" dirty="0">
                <a:solidFill>
                  <a:srgbClr val="6A3E3E"/>
                </a:solidFill>
                <a:latin typeface="Consolas" panose="020B0609020204030204" pitchFamily="49" charset="0"/>
              </a:rPr>
              <a:t>r5</a:t>
            </a:r>
            <a:r>
              <a:rPr lang="en-US" sz="1300" dirty="0">
                <a:solidFill>
                  <a:srgbClr val="000000"/>
                </a:solidFill>
                <a:latin typeface="Consolas" panose="020B0609020204030204" pitchFamily="49" charset="0"/>
              </a:rPr>
              <a:t> = </a:t>
            </a:r>
            <a:r>
              <a:rPr lang="en-US" sz="1300" b="1" dirty="0">
                <a:solidFill>
                  <a:srgbClr val="7F0055"/>
                </a:solidFill>
                <a:latin typeface="Consolas" panose="020B0609020204030204" pitchFamily="49" charset="0"/>
              </a:rPr>
              <a:t>new</a:t>
            </a:r>
            <a:r>
              <a:rPr lang="en-US" sz="1300" b="1" dirty="0">
                <a:solidFill>
                  <a:srgbClr val="000000"/>
                </a:solidFill>
                <a:latin typeface="Consolas" panose="020B0609020204030204" pitchFamily="49" charset="0"/>
              </a:rPr>
              <a:t> Task(</a:t>
            </a:r>
            <a:r>
              <a:rPr lang="en-US" sz="1300" b="1" dirty="0">
                <a:solidFill>
                  <a:srgbClr val="2A00FF"/>
                </a:solidFill>
                <a:latin typeface="Consolas" panose="020B0609020204030204" pitchFamily="49" charset="0"/>
              </a:rPr>
              <a:t>"task 5"</a:t>
            </a:r>
            <a:r>
              <a:rPr lang="en-US" sz="1300" b="1" dirty="0">
                <a:solidFill>
                  <a:srgbClr val="000000"/>
                </a:solidFill>
                <a:latin typeface="Consolas" panose="020B0609020204030204" pitchFamily="49" charset="0"/>
              </a:rPr>
              <a:t>); </a:t>
            </a:r>
          </a:p>
          <a:p>
            <a:pPr lvl="2"/>
            <a:r>
              <a:rPr lang="en-IN" sz="1300" dirty="0" err="1">
                <a:solidFill>
                  <a:srgbClr val="000000"/>
                </a:solidFill>
                <a:latin typeface="Consolas" panose="020B0609020204030204" pitchFamily="49" charset="0"/>
              </a:rPr>
              <a:t>ExecutorService</a:t>
            </a:r>
            <a:r>
              <a:rPr lang="en-IN" sz="1300" dirty="0">
                <a:solidFill>
                  <a:srgbClr val="000000"/>
                </a:solidFill>
                <a:latin typeface="Consolas" panose="020B0609020204030204" pitchFamily="49" charset="0"/>
              </a:rPr>
              <a:t> </a:t>
            </a:r>
            <a:r>
              <a:rPr lang="en-IN" sz="1300" dirty="0">
                <a:solidFill>
                  <a:srgbClr val="6A3E3E"/>
                </a:solidFill>
                <a:latin typeface="Consolas" panose="020B0609020204030204" pitchFamily="49" charset="0"/>
              </a:rPr>
              <a:t>pool</a:t>
            </a:r>
            <a:r>
              <a:rPr lang="en-IN" sz="1300" dirty="0">
                <a:solidFill>
                  <a:srgbClr val="000000"/>
                </a:solidFill>
                <a:latin typeface="Consolas" panose="020B0609020204030204" pitchFamily="49" charset="0"/>
              </a:rPr>
              <a:t> = </a:t>
            </a:r>
            <a:r>
              <a:rPr lang="en-IN" sz="1300" dirty="0" err="1">
                <a:solidFill>
                  <a:srgbClr val="000000"/>
                </a:solidFill>
                <a:latin typeface="Consolas" panose="020B0609020204030204" pitchFamily="49" charset="0"/>
              </a:rPr>
              <a:t>Executors.</a:t>
            </a:r>
            <a:r>
              <a:rPr lang="en-IN" sz="1300" i="1" dirty="0" err="1">
                <a:solidFill>
                  <a:srgbClr val="000000"/>
                </a:solidFill>
                <a:latin typeface="Consolas" panose="020B0609020204030204" pitchFamily="49" charset="0"/>
              </a:rPr>
              <a:t>newFixedThreadPool</a:t>
            </a:r>
            <a:r>
              <a:rPr lang="en-IN" sz="1300" i="1" dirty="0">
                <a:solidFill>
                  <a:srgbClr val="000000"/>
                </a:solidFill>
                <a:latin typeface="Consolas" panose="020B0609020204030204" pitchFamily="49" charset="0"/>
              </a:rPr>
              <a:t>(</a:t>
            </a:r>
            <a:r>
              <a:rPr lang="en-IN" sz="1300" b="1" i="1" dirty="0">
                <a:solidFill>
                  <a:srgbClr val="0000C0"/>
                </a:solidFill>
                <a:latin typeface="Consolas" panose="020B0609020204030204" pitchFamily="49" charset="0"/>
              </a:rPr>
              <a:t>3</a:t>
            </a:r>
            <a:r>
              <a:rPr lang="en-IN" sz="1300" b="1" i="1"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r1</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r2</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r3</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r4</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.execute</a:t>
            </a:r>
            <a:r>
              <a:rPr lang="en-IN" sz="1300" dirty="0">
                <a:solidFill>
                  <a:srgbClr val="000000"/>
                </a:solidFill>
                <a:latin typeface="Consolas" panose="020B0609020204030204" pitchFamily="49" charset="0"/>
              </a:rPr>
              <a:t>(</a:t>
            </a:r>
            <a:r>
              <a:rPr lang="en-IN" sz="1300" dirty="0">
                <a:solidFill>
                  <a:srgbClr val="6A3E3E"/>
                </a:solidFill>
                <a:latin typeface="Consolas" panose="020B0609020204030204" pitchFamily="49" charset="0"/>
              </a:rPr>
              <a:t>r5</a:t>
            </a:r>
            <a:r>
              <a:rPr lang="en-IN" sz="1300" dirty="0">
                <a:solidFill>
                  <a:srgbClr val="000000"/>
                </a:solidFill>
                <a:latin typeface="Consolas" panose="020B0609020204030204" pitchFamily="49" charset="0"/>
              </a:rPr>
              <a:t>); </a:t>
            </a:r>
          </a:p>
          <a:p>
            <a:pPr lvl="2"/>
            <a:r>
              <a:rPr lang="en-IN" sz="1300" dirty="0" err="1">
                <a:solidFill>
                  <a:srgbClr val="6A3E3E"/>
                </a:solidFill>
                <a:latin typeface="Consolas" panose="020B0609020204030204" pitchFamily="49" charset="0"/>
              </a:rPr>
              <a:t>pool</a:t>
            </a:r>
            <a:r>
              <a:rPr lang="en-IN" sz="1300" dirty="0" err="1">
                <a:solidFill>
                  <a:srgbClr val="000000"/>
                </a:solidFill>
                <a:latin typeface="Consolas" panose="020B0609020204030204" pitchFamily="49" charset="0"/>
              </a:rPr>
              <a:t>.shutdown</a:t>
            </a:r>
            <a:r>
              <a:rPr lang="en-IN" sz="1300" dirty="0">
                <a:solidFill>
                  <a:srgbClr val="000000"/>
                </a:solidFill>
                <a:latin typeface="Consolas" panose="020B0609020204030204" pitchFamily="49" charset="0"/>
              </a:rPr>
              <a:t>(); </a:t>
            </a:r>
          </a:p>
          <a:p>
            <a:pPr lvl="1"/>
            <a:r>
              <a:rPr lang="en-IN" sz="1300" dirty="0">
                <a:solidFill>
                  <a:srgbClr val="000000"/>
                </a:solidFill>
                <a:latin typeface="Consolas" panose="020B0609020204030204" pitchFamily="49" charset="0"/>
              </a:rPr>
              <a:t>} </a:t>
            </a:r>
          </a:p>
          <a:p>
            <a:r>
              <a:rPr lang="en-IN" sz="1300" dirty="0">
                <a:solidFill>
                  <a:srgbClr val="000000"/>
                </a:solidFill>
                <a:latin typeface="Consolas" panose="020B0609020204030204" pitchFamily="49" charset="0"/>
              </a:rPr>
              <a:t>}</a:t>
            </a:r>
          </a:p>
        </p:txBody>
      </p:sp>
      <p:pic>
        <p:nvPicPr>
          <p:cNvPr id="8" name="Picture 7"/>
          <p:cNvPicPr>
            <a:picLocks noChangeAspect="1"/>
          </p:cNvPicPr>
          <p:nvPr/>
        </p:nvPicPr>
        <p:blipFill rotWithShape="1">
          <a:blip r:embed="rId2"/>
          <a:srcRect t="4090"/>
          <a:stretch/>
        </p:blipFill>
        <p:spPr>
          <a:xfrm>
            <a:off x="9334500" y="66606"/>
            <a:ext cx="2781300" cy="6448494"/>
          </a:xfrm>
          <a:prstGeom prst="rect">
            <a:avLst/>
          </a:prstGeom>
        </p:spPr>
      </p:pic>
    </p:spTree>
    <p:extLst>
      <p:ext uri="{BB962C8B-B14F-4D97-AF65-F5344CB8AC3E}">
        <p14:creationId xmlns:p14="http://schemas.microsoft.com/office/powerpoint/2010/main" val="1802736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Thread Synchronization</a:t>
            </a:r>
          </a:p>
        </p:txBody>
      </p:sp>
      <p:sp>
        <p:nvSpPr>
          <p:cNvPr id="3" name="Content Placeholder 2"/>
          <p:cNvSpPr>
            <a:spLocks noGrp="1"/>
          </p:cNvSpPr>
          <p:nvPr>
            <p:ph idx="1"/>
          </p:nvPr>
        </p:nvSpPr>
        <p:spPr/>
        <p:txBody>
          <a:bodyPr/>
          <a:lstStyle/>
          <a:p>
            <a:r>
              <a:rPr lang="en-US" dirty="0"/>
              <a:t>When we start </a:t>
            </a:r>
            <a:r>
              <a:rPr lang="en-US" i="1" dirty="0">
                <a:solidFill>
                  <a:schemeClr val="tx2"/>
                </a:solidFill>
              </a:rPr>
              <a:t>two or more threads</a:t>
            </a:r>
            <a:r>
              <a:rPr lang="en-US" dirty="0"/>
              <a:t> within a program, there may be a situation when multiple threads try to </a:t>
            </a:r>
            <a:r>
              <a:rPr lang="en-US" i="1" dirty="0">
                <a:solidFill>
                  <a:schemeClr val="tx2"/>
                </a:solidFill>
              </a:rPr>
              <a:t>access the same resource </a:t>
            </a:r>
            <a:r>
              <a:rPr lang="en-US" dirty="0"/>
              <a:t>and finally they can produce unforeseen result due to concurrency issues.</a:t>
            </a:r>
          </a:p>
          <a:p>
            <a:r>
              <a:rPr lang="en-US" dirty="0"/>
              <a:t>For example, if multiple threads try to write within a same file then they may corrupt the data because one of the threads can override data or while one thread is opening the same file at the same time another thread might be closing the same file.</a:t>
            </a:r>
          </a:p>
          <a:p>
            <a:r>
              <a:rPr lang="en-US" dirty="0"/>
              <a:t>So there is a need to synchronize the action of multiple threads and make sure that only one thread can access the resource at a given point in time. </a:t>
            </a:r>
          </a:p>
          <a:p>
            <a:r>
              <a:rPr lang="en-US" dirty="0"/>
              <a:t>Java programming language provides a very handy way of creating threads and synchronizing their task by using </a:t>
            </a:r>
            <a:r>
              <a:rPr lang="en-US" i="1" dirty="0">
                <a:solidFill>
                  <a:schemeClr val="tx2"/>
                </a:solidFill>
              </a:rPr>
              <a:t>synchronized methods &amp; synchronized blocks.</a:t>
            </a:r>
          </a:p>
          <a:p>
            <a:endParaRPr lang="en-US" dirty="0"/>
          </a:p>
        </p:txBody>
      </p:sp>
    </p:spTree>
    <p:extLst>
      <p:ext uri="{BB962C8B-B14F-4D97-AF65-F5344CB8AC3E}">
        <p14:creationId xmlns:p14="http://schemas.microsoft.com/office/powerpoint/2010/main" val="2015241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 without synchronization (Example)</a:t>
            </a:r>
          </a:p>
        </p:txBody>
      </p:sp>
      <p:sp>
        <p:nvSpPr>
          <p:cNvPr id="4" name="Rectangle 3"/>
          <p:cNvSpPr/>
          <p:nvPr/>
        </p:nvSpPr>
        <p:spPr>
          <a:xfrm>
            <a:off x="190500" y="838200"/>
            <a:ext cx="4876800" cy="3046988"/>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Table {</a:t>
            </a:r>
          </a:p>
          <a:p>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printTable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n</a:t>
            </a:r>
            <a:r>
              <a:rPr lang="en-US" sz="1600" b="1" dirty="0">
                <a:solidFill>
                  <a:srgbClr val="000000"/>
                </a:solidFill>
                <a:latin typeface="Consolas"/>
              </a:rPr>
              <a:t>) {</a:t>
            </a:r>
            <a:br>
              <a:rPr lang="en-US" sz="1600" b="1" dirty="0">
                <a:solidFill>
                  <a:srgbClr val="000000"/>
                </a:solidFill>
                <a:latin typeface="Consolas"/>
              </a:rPr>
            </a:br>
            <a:r>
              <a:rPr lang="en-US" sz="1600" b="1" dirty="0">
                <a:solidFill>
                  <a:srgbClr val="000000"/>
                </a:solidFill>
                <a:latin typeface="Consolas"/>
              </a:rPr>
              <a:t>    </a:t>
            </a:r>
            <a:r>
              <a:rPr lang="nn-NO" sz="1600" b="1" dirty="0">
                <a:solidFill>
                  <a:srgbClr val="7F0055"/>
                </a:solidFill>
                <a:latin typeface="Consolas"/>
              </a:rPr>
              <a:t>for</a:t>
            </a:r>
            <a:r>
              <a:rPr lang="nn-NO" sz="1600" b="1" dirty="0">
                <a:solidFill>
                  <a:srgbClr val="000000"/>
                </a:solidFill>
                <a:latin typeface="Consolas"/>
              </a:rPr>
              <a:t> (</a:t>
            </a:r>
            <a:r>
              <a:rPr lang="nn-NO" sz="1600" b="1" dirty="0">
                <a:solidFill>
                  <a:srgbClr val="7F0055"/>
                </a:solidFill>
                <a:latin typeface="Consolas"/>
              </a:rPr>
              <a:t>int</a:t>
            </a:r>
            <a:r>
              <a:rPr lang="nn-NO" sz="1600" b="1" dirty="0">
                <a:solidFill>
                  <a:srgbClr val="000000"/>
                </a:solidFill>
                <a:latin typeface="Consolas"/>
              </a:rPr>
              <a:t> </a:t>
            </a:r>
            <a:r>
              <a:rPr lang="nn-NO" sz="1600" b="1" dirty="0">
                <a:solidFill>
                  <a:srgbClr val="6A3E3E"/>
                </a:solidFill>
                <a:latin typeface="Consolas"/>
              </a:rPr>
              <a:t>i</a:t>
            </a:r>
            <a:r>
              <a:rPr lang="nn-NO" sz="1600" b="1" dirty="0">
                <a:solidFill>
                  <a:srgbClr val="000000"/>
                </a:solidFill>
                <a:latin typeface="Consolas"/>
              </a:rPr>
              <a:t> = 1; </a:t>
            </a:r>
            <a:r>
              <a:rPr lang="nn-NO" sz="1600" b="1" dirty="0">
                <a:solidFill>
                  <a:srgbClr val="6A3E3E"/>
                </a:solidFill>
                <a:latin typeface="Consolas"/>
              </a:rPr>
              <a:t>i</a:t>
            </a:r>
            <a:r>
              <a:rPr lang="nn-NO" sz="1600" b="1" dirty="0">
                <a:solidFill>
                  <a:srgbClr val="000000"/>
                </a:solidFill>
                <a:latin typeface="Consolas"/>
              </a:rPr>
              <a:t> &lt;= 5; </a:t>
            </a:r>
            <a:r>
              <a:rPr lang="nn-NO" sz="1600" b="1" dirty="0">
                <a:solidFill>
                  <a:srgbClr val="6A3E3E"/>
                </a:solidFill>
                <a:latin typeface="Consolas"/>
              </a:rPr>
              <a:t>i</a:t>
            </a:r>
            <a:r>
              <a:rPr lang="nn-NO" sz="1600" b="1" dirty="0">
                <a:solidFill>
                  <a:srgbClr val="000000"/>
                </a:solidFill>
                <a:latin typeface="Consolas"/>
              </a:rPr>
              <a:t>++) {</a:t>
            </a:r>
          </a:p>
          <a:p>
            <a:r>
              <a:rPr lang="nn-NO"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a:t>
            </a:r>
            <a:r>
              <a:rPr lang="en-US" sz="1600" b="1" i="1" dirty="0">
                <a:solidFill>
                  <a:srgbClr val="000000"/>
                </a:solidFill>
                <a:latin typeface="Consolas"/>
              </a:rPr>
              <a:t>(</a:t>
            </a:r>
            <a:r>
              <a:rPr lang="en-US" sz="1600" b="1" i="1" dirty="0">
                <a:solidFill>
                  <a:srgbClr val="6A3E3E"/>
                </a:solidFill>
                <a:latin typeface="Consolas"/>
              </a:rPr>
              <a:t>n</a:t>
            </a:r>
            <a:r>
              <a:rPr lang="en-US" sz="1600" b="1" i="1" dirty="0">
                <a:solidFill>
                  <a:srgbClr val="000000"/>
                </a:solidFill>
                <a:latin typeface="Consolas"/>
              </a:rPr>
              <a:t> * </a:t>
            </a:r>
            <a:r>
              <a:rPr lang="en-US" sz="1600" b="1" i="1" dirty="0" err="1">
                <a:solidFill>
                  <a:srgbClr val="6A3E3E"/>
                </a:solidFill>
                <a:latin typeface="Consolas"/>
              </a:rPr>
              <a:t>i</a:t>
            </a:r>
            <a:r>
              <a:rPr lang="en-US" sz="1600" b="1" i="1" dirty="0">
                <a:solidFill>
                  <a:srgbClr val="6A3E3E"/>
                </a:solidFill>
                <a:latin typeface="Consolas"/>
              </a:rPr>
              <a:t> </a:t>
            </a:r>
            <a:r>
              <a:rPr lang="en-US" sz="1600" dirty="0">
                <a:solidFill>
                  <a:srgbClr val="000000"/>
                </a:solidFill>
                <a:latin typeface="Consolas"/>
              </a:rPr>
              <a:t>+ </a:t>
            </a:r>
            <a:r>
              <a:rPr lang="en-US" sz="1600" dirty="0">
                <a:solidFill>
                  <a:srgbClr val="2A00FF"/>
                </a:solidFill>
                <a:latin typeface="Consolas"/>
              </a:rPr>
              <a:t>" "</a:t>
            </a:r>
            <a:r>
              <a:rPr lang="en-US" sz="1600" b="1" i="1" dirty="0">
                <a:solidFill>
                  <a:srgbClr val="000000"/>
                </a:solidFill>
                <a:latin typeface="Consolas"/>
              </a:rPr>
              <a:t>);</a:t>
            </a:r>
          </a:p>
          <a:p>
            <a:r>
              <a:rPr lang="en-US" sz="1600" b="1" i="1"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Thread.</a:t>
            </a:r>
            <a:r>
              <a:rPr lang="en-US" sz="1600" i="1" dirty="0" err="1">
                <a:solidFill>
                  <a:srgbClr val="000000"/>
                </a:solidFill>
                <a:latin typeface="Consolas"/>
              </a:rPr>
              <a:t>sleep</a:t>
            </a:r>
            <a:r>
              <a:rPr lang="en-US" sz="1600" i="1" dirty="0">
                <a:solidFill>
                  <a:srgbClr val="000000"/>
                </a:solidFill>
                <a:latin typeface="Consolas"/>
              </a:rPr>
              <a:t>(400);</a:t>
            </a:r>
          </a:p>
          <a:p>
            <a:r>
              <a:rPr lang="en-US" sz="1600" i="1" dirty="0">
                <a:solidFill>
                  <a:srgbClr val="000000"/>
                </a:solidFill>
                <a:latin typeface="Consolas"/>
              </a:rPr>
              <a:t>      </a:t>
            </a:r>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 (Exception </a:t>
            </a:r>
            <a:r>
              <a:rPr lang="en-US" sz="1600" b="1" dirty="0">
                <a:solidFill>
                  <a:srgbClr val="6A3E3E"/>
                </a:solidFill>
                <a:latin typeface="Consolas"/>
              </a:rPr>
              <a:t>e</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6A3E3E"/>
                </a:solidFill>
                <a:latin typeface="Consolas"/>
              </a:rPr>
              <a:t>e</a:t>
            </a:r>
            <a:r>
              <a:rPr lang="en-US" sz="1600" b="1" i="1" dirty="0">
                <a:solidFill>
                  <a:srgbClr val="000000"/>
                </a:solidFill>
                <a:latin typeface="Consolas"/>
              </a:rPr>
              <a:t>);</a:t>
            </a:r>
          </a:p>
          <a:p>
            <a:r>
              <a:rPr lang="en-US" sz="1600" b="1" i="1" dirty="0">
                <a:solidFill>
                  <a:srgbClr val="000000"/>
                </a:solidFill>
                <a:latin typeface="Consolas"/>
              </a:rPr>
              <a:t>      </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5" name="Rectangle 4"/>
          <p:cNvSpPr/>
          <p:nvPr/>
        </p:nvSpPr>
        <p:spPr>
          <a:xfrm>
            <a:off x="5534025" y="838200"/>
            <a:ext cx="38100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MyThread1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endParaRPr lang="en-US" sz="1600" dirty="0">
              <a:latin typeface="Consolas"/>
            </a:endParaRPr>
          </a:p>
          <a:p>
            <a:r>
              <a:rPr lang="en-US" sz="1600" dirty="0">
                <a:solidFill>
                  <a:srgbClr val="000000"/>
                </a:solidFill>
                <a:latin typeface="Consolas"/>
              </a:rPr>
              <a:t>  MyThread1(Table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endParaRPr lang="en-US" sz="1600" dirty="0">
              <a:latin typeface="Consolas"/>
            </a:endParaRP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(5);</a:t>
            </a:r>
          </a:p>
          <a:p>
            <a:r>
              <a:rPr lang="en-US" sz="1600" dirty="0">
                <a:solidFill>
                  <a:srgbClr val="000000"/>
                </a:solidFill>
                <a:latin typeface="Consolas"/>
              </a:rPr>
              <a:t>  }</a:t>
            </a:r>
            <a:endParaRPr lang="en-US" sz="1600" dirty="0">
              <a:latin typeface="Consolas"/>
            </a:endParaRPr>
          </a:p>
          <a:p>
            <a:r>
              <a:rPr lang="en-US" sz="1600" dirty="0">
                <a:solidFill>
                  <a:srgbClr val="000000"/>
                </a:solidFill>
                <a:latin typeface="Consolas"/>
              </a:rPr>
              <a:t>}</a:t>
            </a:r>
            <a:endParaRPr lang="en-US" sz="1600" dirty="0"/>
          </a:p>
        </p:txBody>
      </p:sp>
      <p:sp>
        <p:nvSpPr>
          <p:cNvPr id="6" name="Rectangle 5"/>
          <p:cNvSpPr/>
          <p:nvPr/>
        </p:nvSpPr>
        <p:spPr>
          <a:xfrm>
            <a:off x="190500" y="4202687"/>
            <a:ext cx="38100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MyThread2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p>
          <a:p>
            <a:r>
              <a:rPr lang="en-US" sz="1600" dirty="0">
                <a:solidFill>
                  <a:srgbClr val="000000"/>
                </a:solidFill>
                <a:latin typeface="Consolas"/>
              </a:rPr>
              <a:t>  MyThread2(Table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(100);</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7" name="Rectangle 6"/>
          <p:cNvSpPr/>
          <p:nvPr/>
        </p:nvSpPr>
        <p:spPr>
          <a:xfrm>
            <a:off x="4467225" y="4209643"/>
            <a:ext cx="48768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TestSynchronization</a:t>
            </a:r>
            <a:r>
              <a:rPr lang="en-US" sz="1600" b="1" dirty="0">
                <a:solidFill>
                  <a:srgbClr val="000000"/>
                </a:solidFill>
                <a:latin typeface="Consolas"/>
              </a:rPr>
              <a:t> {</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6A3E3E"/>
                </a:solidFill>
                <a:latin typeface="Consolas"/>
              </a:rPr>
              <a:t>args</a:t>
            </a:r>
            <a:r>
              <a:rPr lang="en-US" sz="1600" b="1" dirty="0">
                <a:solidFill>
                  <a:srgbClr val="000000"/>
                </a:solidFill>
                <a:latin typeface="Consolas"/>
              </a:rPr>
              <a:t>[]){</a:t>
            </a:r>
          </a:p>
          <a:p>
            <a:r>
              <a:rPr lang="en-US" sz="1600" dirty="0">
                <a:solidFill>
                  <a:srgbClr val="000000"/>
                </a:solidFill>
                <a:latin typeface="Consolas"/>
              </a:rPr>
              <a:t>    Table </a:t>
            </a:r>
            <a:r>
              <a:rPr lang="en-US" sz="1600" dirty="0" err="1">
                <a:solidFill>
                  <a:srgbClr val="6A3E3E"/>
                </a:solidFill>
                <a:latin typeface="Consolas"/>
              </a:rPr>
              <a:t>obj</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Table();</a:t>
            </a:r>
            <a:endParaRPr lang="en-US" sz="1600" b="1" dirty="0">
              <a:solidFill>
                <a:srgbClr val="3F7F5F"/>
              </a:solidFill>
              <a:latin typeface="Consolas"/>
            </a:endParaRPr>
          </a:p>
          <a:p>
            <a:r>
              <a:rPr lang="en-US" sz="1600" dirty="0">
                <a:solidFill>
                  <a:srgbClr val="000000"/>
                </a:solidFill>
                <a:latin typeface="Consolas"/>
              </a:rPr>
              <a:t>    MyThread1 </a:t>
            </a:r>
            <a:r>
              <a:rPr lang="en-US" sz="1600" dirty="0">
                <a:solidFill>
                  <a:srgbClr val="6A3E3E"/>
                </a:solidFill>
                <a:latin typeface="Consolas"/>
              </a:rPr>
              <a:t>t1</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MyThread1(</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000000"/>
                </a:solidFill>
                <a:latin typeface="Consolas"/>
              </a:rPr>
              <a:t>    MyThread2 </a:t>
            </a:r>
            <a:r>
              <a:rPr lang="en-US" sz="1600" dirty="0">
                <a:solidFill>
                  <a:srgbClr val="6A3E3E"/>
                </a:solidFill>
                <a:latin typeface="Consolas"/>
              </a:rPr>
              <a:t>t2</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MyThread2(</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6A3E3E"/>
                </a:solidFill>
                <a:latin typeface="Consolas"/>
              </a:rPr>
              <a:t>    t1</a:t>
            </a:r>
            <a:r>
              <a:rPr lang="en-US" sz="1600" dirty="0">
                <a:solidFill>
                  <a:srgbClr val="000000"/>
                </a:solidFill>
                <a:latin typeface="Consolas"/>
              </a:rPr>
              <a:t>.start();</a:t>
            </a:r>
          </a:p>
          <a:p>
            <a:r>
              <a:rPr lang="en-US" sz="1600" dirty="0">
                <a:solidFill>
                  <a:srgbClr val="6A3E3E"/>
                </a:solidFill>
                <a:latin typeface="Consolas"/>
              </a:rPr>
              <a:t>    t2</a:t>
            </a:r>
            <a:r>
              <a:rPr lang="en-US" sz="1600" dirty="0">
                <a:solidFill>
                  <a:srgbClr val="000000"/>
                </a:solidFill>
                <a:latin typeface="Consolas"/>
              </a:rPr>
              <a:t>.start();</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pic>
        <p:nvPicPr>
          <p:cNvPr id="8" name="Picture 2"/>
          <p:cNvPicPr>
            <a:picLocks noChangeAspect="1" noChangeArrowheads="1"/>
          </p:cNvPicPr>
          <p:nvPr/>
        </p:nvPicPr>
        <p:blipFill>
          <a:blip r:embed="rId2" cstate="print"/>
          <a:srcRect/>
          <a:stretch>
            <a:fillRect/>
          </a:stretch>
        </p:blipFill>
        <p:spPr bwMode="auto">
          <a:xfrm>
            <a:off x="5067300" y="3146524"/>
            <a:ext cx="7042150" cy="1047750"/>
          </a:xfrm>
          <a:prstGeom prst="rect">
            <a:avLst/>
          </a:prstGeom>
          <a:noFill/>
          <a:ln w="9525">
            <a:noFill/>
            <a:miter lim="800000"/>
            <a:headEnd/>
            <a:tailEnd/>
          </a:ln>
        </p:spPr>
      </p:pic>
    </p:spTree>
    <p:extLst>
      <p:ext uri="{BB962C8B-B14F-4D97-AF65-F5344CB8AC3E}">
        <p14:creationId xmlns:p14="http://schemas.microsoft.com/office/powerpoint/2010/main" val="292628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6">
                                            <p:bg/>
                                          </p:spTgt>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
                                            <p:txEl>
                                              <p:pRg st="0" end="0"/>
                                            </p:txEl>
                                          </p:spTgt>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
                                            <p:txEl>
                                              <p:pRg st="1" end="1"/>
                                            </p:txEl>
                                          </p:spTgt>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
                                            <p:txEl>
                                              <p:pRg st="2" end="2"/>
                                            </p:txEl>
                                          </p:spTgt>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
                                            <p:txEl>
                                              <p:pRg st="3" end="3"/>
                                            </p:txEl>
                                          </p:spTgt>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
                                            <p:txEl>
                                              <p:pRg st="4" end="4"/>
                                            </p:txEl>
                                          </p:spTgt>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
                                            <p:txEl>
                                              <p:pRg st="5" end="5"/>
                                            </p:txEl>
                                          </p:spTgt>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
                                            <p:txEl>
                                              <p:pRg st="6" end="6"/>
                                            </p:txEl>
                                          </p:spTgt>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
                                            <p:txEl>
                                              <p:pRg st="7" end="7"/>
                                            </p:txEl>
                                          </p:spTgt>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7">
                                            <p:bg/>
                                          </p:spTgt>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7">
                                            <p:txEl>
                                              <p:pRg st="0" end="0"/>
                                            </p:txEl>
                                          </p:spTgt>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7">
                                            <p:txEl>
                                              <p:pRg st="1" end="1"/>
                                            </p:txEl>
                                          </p:spTgt>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
                                            <p:txEl>
                                              <p:pRg st="2" end="2"/>
                                            </p:txEl>
                                          </p:spTgt>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7">
                                            <p:txEl>
                                              <p:pRg st="3" end="3"/>
                                            </p:txEl>
                                          </p:spTgt>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
                                            <p:txEl>
                                              <p:pRg st="4" end="4"/>
                                            </p:txEl>
                                          </p:spTgt>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7">
                                            <p:txEl>
                                              <p:pRg st="5" end="5"/>
                                            </p:txEl>
                                          </p:spTgt>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
                                            <p:txEl>
                                              <p:pRg st="6" end="6"/>
                                            </p:txEl>
                                          </p:spTgt>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
                                            <p:txEl>
                                              <p:pRg st="7" end="7"/>
                                            </p:txEl>
                                          </p:spTgt>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P spid="5" grpId="0" build="p" bldLvl="5" animBg="1"/>
      <p:bldP spid="6" grpId="0" build="p" bldLvl="5" animBg="1"/>
      <p:bldP spid="7" grpId="0" build="p" bldLvl="5" animBg="1"/>
    </p:bld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with synchronized method</a:t>
            </a:r>
          </a:p>
        </p:txBody>
      </p:sp>
      <p:sp>
        <p:nvSpPr>
          <p:cNvPr id="4" name="Rectangle 3"/>
          <p:cNvSpPr/>
          <p:nvPr/>
        </p:nvSpPr>
        <p:spPr>
          <a:xfrm>
            <a:off x="190500" y="838200"/>
            <a:ext cx="4876800" cy="3046988"/>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Table {</a:t>
            </a:r>
          </a:p>
          <a:p>
            <a:r>
              <a:rPr lang="en-US" sz="1600" b="1" dirty="0">
                <a:solidFill>
                  <a:srgbClr val="000000"/>
                </a:solidFill>
                <a:latin typeface="Consolas"/>
              </a:rPr>
              <a:t> </a:t>
            </a:r>
            <a:r>
              <a:rPr lang="en-US" sz="1600" b="1" dirty="0">
                <a:solidFill>
                  <a:srgbClr val="7F0055"/>
                </a:solidFill>
                <a:latin typeface="Consolas"/>
              </a:rPr>
              <a:t>synchronized void</a:t>
            </a:r>
            <a:r>
              <a:rPr lang="en-US" sz="1600" b="1" dirty="0">
                <a:solidFill>
                  <a:srgbClr val="000000"/>
                </a:solidFill>
                <a:latin typeface="Consolas"/>
              </a:rPr>
              <a:t> </a:t>
            </a:r>
            <a:r>
              <a:rPr lang="en-US" sz="1600" b="1" dirty="0" err="1">
                <a:solidFill>
                  <a:srgbClr val="000000"/>
                </a:solidFill>
                <a:latin typeface="Consolas"/>
              </a:rPr>
              <a:t>printTable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n</a:t>
            </a:r>
            <a:r>
              <a:rPr lang="en-US" sz="1600" b="1" dirty="0">
                <a:solidFill>
                  <a:srgbClr val="000000"/>
                </a:solidFill>
                <a:latin typeface="Consolas"/>
              </a:rPr>
              <a:t>) {</a:t>
            </a:r>
            <a:br>
              <a:rPr lang="en-US" sz="1600" b="1" dirty="0">
                <a:solidFill>
                  <a:srgbClr val="000000"/>
                </a:solidFill>
                <a:latin typeface="Consolas"/>
              </a:rPr>
            </a:br>
            <a:r>
              <a:rPr lang="en-US" sz="1600" b="1" dirty="0">
                <a:solidFill>
                  <a:srgbClr val="000000"/>
                </a:solidFill>
                <a:latin typeface="Consolas"/>
              </a:rPr>
              <a:t>    </a:t>
            </a:r>
            <a:r>
              <a:rPr lang="nn-NO" sz="1600" b="1" dirty="0">
                <a:solidFill>
                  <a:srgbClr val="7F0055"/>
                </a:solidFill>
                <a:latin typeface="Consolas"/>
              </a:rPr>
              <a:t>for</a:t>
            </a:r>
            <a:r>
              <a:rPr lang="nn-NO" sz="1600" b="1" dirty="0">
                <a:solidFill>
                  <a:srgbClr val="000000"/>
                </a:solidFill>
                <a:latin typeface="Consolas"/>
              </a:rPr>
              <a:t> (</a:t>
            </a:r>
            <a:r>
              <a:rPr lang="nn-NO" sz="1600" b="1" dirty="0">
                <a:solidFill>
                  <a:srgbClr val="7F0055"/>
                </a:solidFill>
                <a:latin typeface="Consolas"/>
              </a:rPr>
              <a:t>int</a:t>
            </a:r>
            <a:r>
              <a:rPr lang="nn-NO" sz="1600" b="1" dirty="0">
                <a:solidFill>
                  <a:srgbClr val="000000"/>
                </a:solidFill>
                <a:latin typeface="Consolas"/>
              </a:rPr>
              <a:t> </a:t>
            </a:r>
            <a:r>
              <a:rPr lang="nn-NO" sz="1600" b="1" dirty="0">
                <a:solidFill>
                  <a:srgbClr val="6A3E3E"/>
                </a:solidFill>
                <a:latin typeface="Consolas"/>
              </a:rPr>
              <a:t>i</a:t>
            </a:r>
            <a:r>
              <a:rPr lang="nn-NO" sz="1600" b="1" dirty="0">
                <a:solidFill>
                  <a:srgbClr val="000000"/>
                </a:solidFill>
                <a:latin typeface="Consolas"/>
              </a:rPr>
              <a:t> = 1; </a:t>
            </a:r>
            <a:r>
              <a:rPr lang="nn-NO" sz="1600" b="1" dirty="0">
                <a:solidFill>
                  <a:srgbClr val="6A3E3E"/>
                </a:solidFill>
                <a:latin typeface="Consolas"/>
              </a:rPr>
              <a:t>i</a:t>
            </a:r>
            <a:r>
              <a:rPr lang="nn-NO" sz="1600" b="1" dirty="0">
                <a:solidFill>
                  <a:srgbClr val="000000"/>
                </a:solidFill>
                <a:latin typeface="Consolas"/>
              </a:rPr>
              <a:t> &lt;= 5; </a:t>
            </a:r>
            <a:r>
              <a:rPr lang="nn-NO" sz="1600" b="1" dirty="0">
                <a:solidFill>
                  <a:srgbClr val="6A3E3E"/>
                </a:solidFill>
                <a:latin typeface="Consolas"/>
              </a:rPr>
              <a:t>i</a:t>
            </a:r>
            <a:r>
              <a:rPr lang="nn-NO" sz="1600" b="1" dirty="0">
                <a:solidFill>
                  <a:srgbClr val="000000"/>
                </a:solidFill>
                <a:latin typeface="Consolas"/>
              </a:rPr>
              <a:t>++) {</a:t>
            </a:r>
          </a:p>
          <a:p>
            <a:r>
              <a:rPr lang="nn-NO"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a:t>
            </a:r>
            <a:r>
              <a:rPr lang="en-US" sz="1600" b="1" i="1" dirty="0">
                <a:solidFill>
                  <a:srgbClr val="000000"/>
                </a:solidFill>
                <a:latin typeface="Consolas"/>
              </a:rPr>
              <a:t>(</a:t>
            </a:r>
            <a:r>
              <a:rPr lang="en-US" sz="1600" b="1" i="1" dirty="0">
                <a:solidFill>
                  <a:srgbClr val="6A3E3E"/>
                </a:solidFill>
                <a:latin typeface="Consolas"/>
              </a:rPr>
              <a:t>n</a:t>
            </a:r>
            <a:r>
              <a:rPr lang="en-US" sz="1600" b="1" i="1" dirty="0">
                <a:solidFill>
                  <a:srgbClr val="000000"/>
                </a:solidFill>
                <a:latin typeface="Consolas"/>
              </a:rPr>
              <a:t> * </a:t>
            </a:r>
            <a:r>
              <a:rPr lang="en-US" sz="1600" b="1" i="1" dirty="0" err="1">
                <a:solidFill>
                  <a:srgbClr val="6A3E3E"/>
                </a:solidFill>
                <a:latin typeface="Consolas"/>
              </a:rPr>
              <a:t>i</a:t>
            </a:r>
            <a:r>
              <a:rPr lang="en-US" sz="1600" b="1" i="1" dirty="0">
                <a:solidFill>
                  <a:srgbClr val="6A3E3E"/>
                </a:solidFill>
                <a:latin typeface="Consolas"/>
              </a:rPr>
              <a:t> </a:t>
            </a:r>
            <a:r>
              <a:rPr lang="en-US" sz="1600" dirty="0">
                <a:solidFill>
                  <a:srgbClr val="000000"/>
                </a:solidFill>
                <a:latin typeface="Consolas"/>
              </a:rPr>
              <a:t>+ </a:t>
            </a:r>
            <a:r>
              <a:rPr lang="en-US" sz="1600" dirty="0">
                <a:solidFill>
                  <a:srgbClr val="2A00FF"/>
                </a:solidFill>
                <a:latin typeface="Consolas"/>
              </a:rPr>
              <a:t>" "</a:t>
            </a:r>
            <a:r>
              <a:rPr lang="en-US" sz="1600" b="1" i="1" dirty="0">
                <a:solidFill>
                  <a:srgbClr val="000000"/>
                </a:solidFill>
                <a:latin typeface="Consolas"/>
              </a:rPr>
              <a:t>);</a:t>
            </a:r>
          </a:p>
          <a:p>
            <a:r>
              <a:rPr lang="en-US" sz="1600" b="1" i="1"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Thread.</a:t>
            </a:r>
            <a:r>
              <a:rPr lang="en-US" sz="1600" i="1" dirty="0" err="1">
                <a:solidFill>
                  <a:srgbClr val="000000"/>
                </a:solidFill>
                <a:latin typeface="Consolas"/>
              </a:rPr>
              <a:t>sleep</a:t>
            </a:r>
            <a:r>
              <a:rPr lang="en-US" sz="1600" i="1" dirty="0">
                <a:solidFill>
                  <a:srgbClr val="000000"/>
                </a:solidFill>
                <a:latin typeface="Consolas"/>
              </a:rPr>
              <a:t>(400);</a:t>
            </a:r>
          </a:p>
          <a:p>
            <a:r>
              <a:rPr lang="en-US" sz="1600" i="1" dirty="0">
                <a:solidFill>
                  <a:srgbClr val="000000"/>
                </a:solidFill>
                <a:latin typeface="Consolas"/>
              </a:rPr>
              <a:t>      </a:t>
            </a:r>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 (Exception </a:t>
            </a:r>
            <a:r>
              <a:rPr lang="en-US" sz="1600" b="1" dirty="0">
                <a:solidFill>
                  <a:srgbClr val="6A3E3E"/>
                </a:solidFill>
                <a:latin typeface="Consolas"/>
              </a:rPr>
              <a:t>e</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6A3E3E"/>
                </a:solidFill>
                <a:latin typeface="Consolas"/>
              </a:rPr>
              <a:t>e</a:t>
            </a:r>
            <a:r>
              <a:rPr lang="en-US" sz="1600" b="1" i="1" dirty="0">
                <a:solidFill>
                  <a:srgbClr val="000000"/>
                </a:solidFill>
                <a:latin typeface="Consolas"/>
              </a:rPr>
              <a:t>);</a:t>
            </a:r>
          </a:p>
          <a:p>
            <a:r>
              <a:rPr lang="en-US" sz="1600" b="1" i="1" dirty="0">
                <a:solidFill>
                  <a:srgbClr val="000000"/>
                </a:solidFill>
                <a:latin typeface="Consolas"/>
              </a:rPr>
              <a:t>      </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5" name="Rectangle 4"/>
          <p:cNvSpPr/>
          <p:nvPr/>
        </p:nvSpPr>
        <p:spPr>
          <a:xfrm>
            <a:off x="5534025" y="838200"/>
            <a:ext cx="38100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MyThread1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endParaRPr lang="en-US" sz="1600" dirty="0">
              <a:latin typeface="Consolas"/>
            </a:endParaRPr>
          </a:p>
          <a:p>
            <a:r>
              <a:rPr lang="en-US" sz="1600" dirty="0">
                <a:solidFill>
                  <a:srgbClr val="000000"/>
                </a:solidFill>
                <a:latin typeface="Consolas"/>
              </a:rPr>
              <a:t>  MyThread1(Table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endParaRPr lang="en-US" sz="1600" dirty="0">
              <a:latin typeface="Consolas"/>
            </a:endParaRP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(5);</a:t>
            </a:r>
          </a:p>
          <a:p>
            <a:r>
              <a:rPr lang="en-US" sz="1600" dirty="0">
                <a:solidFill>
                  <a:srgbClr val="000000"/>
                </a:solidFill>
                <a:latin typeface="Consolas"/>
              </a:rPr>
              <a:t>  }</a:t>
            </a:r>
            <a:endParaRPr lang="en-US" sz="1600" dirty="0">
              <a:latin typeface="Consolas"/>
            </a:endParaRPr>
          </a:p>
          <a:p>
            <a:r>
              <a:rPr lang="en-US" sz="1600" dirty="0">
                <a:solidFill>
                  <a:srgbClr val="000000"/>
                </a:solidFill>
                <a:latin typeface="Consolas"/>
              </a:rPr>
              <a:t>}</a:t>
            </a:r>
            <a:endParaRPr lang="en-US" sz="1600" dirty="0"/>
          </a:p>
        </p:txBody>
      </p:sp>
      <p:sp>
        <p:nvSpPr>
          <p:cNvPr id="6" name="Rectangle 5"/>
          <p:cNvSpPr/>
          <p:nvPr/>
        </p:nvSpPr>
        <p:spPr>
          <a:xfrm>
            <a:off x="190500" y="4202687"/>
            <a:ext cx="38100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MyThread2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p>
          <a:p>
            <a:r>
              <a:rPr lang="en-US" sz="1600" dirty="0">
                <a:solidFill>
                  <a:srgbClr val="000000"/>
                </a:solidFill>
                <a:latin typeface="Consolas"/>
              </a:rPr>
              <a:t>  MyThread2(Table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(100);</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7" name="Rectangle 6"/>
          <p:cNvSpPr/>
          <p:nvPr/>
        </p:nvSpPr>
        <p:spPr>
          <a:xfrm>
            <a:off x="4467225" y="4209643"/>
            <a:ext cx="48768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TestSynchronization</a:t>
            </a:r>
            <a:r>
              <a:rPr lang="en-US" sz="1600" b="1" dirty="0">
                <a:solidFill>
                  <a:srgbClr val="000000"/>
                </a:solidFill>
                <a:latin typeface="Consolas"/>
              </a:rPr>
              <a:t> {</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6A3E3E"/>
                </a:solidFill>
                <a:latin typeface="Consolas"/>
              </a:rPr>
              <a:t>args</a:t>
            </a:r>
            <a:r>
              <a:rPr lang="en-US" sz="1600" b="1" dirty="0">
                <a:solidFill>
                  <a:srgbClr val="000000"/>
                </a:solidFill>
                <a:latin typeface="Consolas"/>
              </a:rPr>
              <a:t>[]){</a:t>
            </a:r>
          </a:p>
          <a:p>
            <a:r>
              <a:rPr lang="en-US" sz="1600" dirty="0">
                <a:solidFill>
                  <a:srgbClr val="000000"/>
                </a:solidFill>
                <a:latin typeface="Consolas"/>
              </a:rPr>
              <a:t>    Table </a:t>
            </a:r>
            <a:r>
              <a:rPr lang="en-US" sz="1600" dirty="0" err="1">
                <a:solidFill>
                  <a:srgbClr val="6A3E3E"/>
                </a:solidFill>
                <a:latin typeface="Consolas"/>
              </a:rPr>
              <a:t>obj</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Table();</a:t>
            </a:r>
            <a:endParaRPr lang="en-US" sz="1600" b="1" dirty="0">
              <a:solidFill>
                <a:srgbClr val="3F7F5F"/>
              </a:solidFill>
              <a:latin typeface="Consolas"/>
            </a:endParaRPr>
          </a:p>
          <a:p>
            <a:r>
              <a:rPr lang="en-US" sz="1600" dirty="0">
                <a:solidFill>
                  <a:srgbClr val="000000"/>
                </a:solidFill>
                <a:latin typeface="Consolas"/>
              </a:rPr>
              <a:t>    MyThread1 </a:t>
            </a:r>
            <a:r>
              <a:rPr lang="en-US" sz="1600" dirty="0">
                <a:solidFill>
                  <a:srgbClr val="6A3E3E"/>
                </a:solidFill>
                <a:latin typeface="Consolas"/>
              </a:rPr>
              <a:t>t1</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MyThread1(</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000000"/>
                </a:solidFill>
                <a:latin typeface="Consolas"/>
              </a:rPr>
              <a:t>    MyThread2 </a:t>
            </a:r>
            <a:r>
              <a:rPr lang="en-US" sz="1600" dirty="0">
                <a:solidFill>
                  <a:srgbClr val="6A3E3E"/>
                </a:solidFill>
                <a:latin typeface="Consolas"/>
              </a:rPr>
              <a:t>t2</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MyThread2(</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6A3E3E"/>
                </a:solidFill>
                <a:latin typeface="Consolas"/>
              </a:rPr>
              <a:t>    t1</a:t>
            </a:r>
            <a:r>
              <a:rPr lang="en-US" sz="1600" dirty="0">
                <a:solidFill>
                  <a:srgbClr val="000000"/>
                </a:solidFill>
                <a:latin typeface="Consolas"/>
              </a:rPr>
              <a:t>.start();</a:t>
            </a:r>
          </a:p>
          <a:p>
            <a:r>
              <a:rPr lang="en-US" sz="1600" dirty="0">
                <a:solidFill>
                  <a:srgbClr val="6A3E3E"/>
                </a:solidFill>
                <a:latin typeface="Consolas"/>
              </a:rPr>
              <a:t>    t2</a:t>
            </a:r>
            <a:r>
              <a:rPr lang="en-US" sz="1600" dirty="0">
                <a:solidFill>
                  <a:srgbClr val="000000"/>
                </a:solidFill>
                <a:latin typeface="Consolas"/>
              </a:rPr>
              <a:t>.start();</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9" name="Rectangle 8"/>
          <p:cNvSpPr/>
          <p:nvPr/>
        </p:nvSpPr>
        <p:spPr>
          <a:xfrm>
            <a:off x="295275" y="1152525"/>
            <a:ext cx="1524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2"/>
          <p:cNvPicPr>
            <a:picLocks noChangeAspect="1" noChangeArrowheads="1"/>
          </p:cNvPicPr>
          <p:nvPr/>
        </p:nvPicPr>
        <p:blipFill>
          <a:blip r:embed="rId2" cstate="print"/>
          <a:srcRect/>
          <a:stretch>
            <a:fillRect/>
          </a:stretch>
        </p:blipFill>
        <p:spPr bwMode="auto">
          <a:xfrm>
            <a:off x="5118100" y="3166908"/>
            <a:ext cx="7073900" cy="1022350"/>
          </a:xfrm>
          <a:prstGeom prst="rect">
            <a:avLst/>
          </a:prstGeom>
          <a:noFill/>
          <a:ln w="9525">
            <a:noFill/>
            <a:miter lim="800000"/>
            <a:headEnd/>
            <a:tailEnd/>
          </a:ln>
        </p:spPr>
      </p:pic>
    </p:spTree>
    <p:extLst>
      <p:ext uri="{BB962C8B-B14F-4D97-AF65-F5344CB8AC3E}">
        <p14:creationId xmlns:p14="http://schemas.microsoft.com/office/powerpoint/2010/main" val="2560502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770" decel="100000"/>
                                        <p:tgtEl>
                                          <p:spTgt spid="9"/>
                                        </p:tgtEl>
                                      </p:cBhvr>
                                    </p:animEffect>
                                    <p:animScale>
                                      <p:cBhvr>
                                        <p:cTn id="34" dur="770" decel="100000"/>
                                        <p:tgtEl>
                                          <p:spTgt spid="9"/>
                                        </p:tgtEl>
                                      </p:cBhvr>
                                      <p:from x="10000" y="10000"/>
                                      <p:to x="200000" y="450000"/>
                                    </p:animScale>
                                    <p:animScale>
                                      <p:cBhvr>
                                        <p:cTn id="35" dur="1230" accel="100000" fill="hold">
                                          <p:stCondLst>
                                            <p:cond delay="770"/>
                                          </p:stCondLst>
                                        </p:cTn>
                                        <p:tgtEl>
                                          <p:spTgt spid="9"/>
                                        </p:tgtEl>
                                      </p:cBhvr>
                                      <p:from x="200000" y="450000"/>
                                      <p:to x="100000" y="100000"/>
                                    </p:animScale>
                                    <p:set>
                                      <p:cBhvr>
                                        <p:cTn id="36" dur="770" fill="hold"/>
                                        <p:tgtEl>
                                          <p:spTgt spid="9"/>
                                        </p:tgtEl>
                                        <p:attrNameLst>
                                          <p:attrName>ppt_x</p:attrName>
                                        </p:attrNameLst>
                                      </p:cBhvr>
                                      <p:to>
                                        <p:strVal val="(0.5)"/>
                                      </p:to>
                                    </p:set>
                                    <p:anim from="(0.5)" to="(#ppt_x)" calcmode="lin" valueType="num">
                                      <p:cBhvr>
                                        <p:cTn id="37" dur="1230" accel="100000" fill="hold">
                                          <p:stCondLst>
                                            <p:cond delay="770"/>
                                          </p:stCondLst>
                                        </p:cTn>
                                        <p:tgtEl>
                                          <p:spTgt spid="9"/>
                                        </p:tgtEl>
                                        <p:attrNameLst>
                                          <p:attrName>ppt_x</p:attrName>
                                        </p:attrNameLst>
                                      </p:cBhvr>
                                    </p:anim>
                                    <p:set>
                                      <p:cBhvr>
                                        <p:cTn id="38" dur="770" fill="hold"/>
                                        <p:tgtEl>
                                          <p:spTgt spid="9"/>
                                        </p:tgtEl>
                                        <p:attrNameLst>
                                          <p:attrName>ppt_y</p:attrName>
                                        </p:attrNameLst>
                                      </p:cBhvr>
                                      <p:to>
                                        <p:strVal val="(#ppt_y+0.4)"/>
                                      </p:to>
                                    </p:set>
                                    <p:anim from="(#ppt_y+0.4)" to="(#ppt_y)" calcmode="lin" valueType="num">
                                      <p:cBhvr>
                                        <p:cTn id="39" dur="1230" accel="100000" fill="hold">
                                          <p:stCondLst>
                                            <p:cond delay="770"/>
                                          </p:stCondLst>
                                        </p:cTn>
                                        <p:tgtEl>
                                          <p:spTgt spid="9"/>
                                        </p:tgtEl>
                                        <p:attrNameLst>
                                          <p:attrName>ppt_y</p:attrName>
                                        </p:attrNameLst>
                                      </p:cBhvr>
                                    </p:anim>
                                  </p:childTnLst>
                                </p:cTn>
                              </p:par>
                              <p:par>
                                <p:cTn id="40" presetID="1" presetClass="entr" presetSubtype="0" fill="hold" grpId="0" nodeType="withEffect">
                                  <p:stCondLst>
                                    <p:cond delay="0"/>
                                  </p:stCondLst>
                                  <p:childTnLst>
                                    <p:set>
                                      <p:cBhvr>
                                        <p:cTn id="41" dur="1" fill="hold">
                                          <p:stCondLst>
                                            <p:cond delay="0"/>
                                          </p:stCondLst>
                                        </p:cTn>
                                        <p:tgtEl>
                                          <p:spTgt spid="5">
                                            <p:bg/>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5">
                                            <p:txEl>
                                              <p:pRg st="0" end="0"/>
                                            </p:txEl>
                                          </p:spTgt>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5">
                                            <p:txEl>
                                              <p:pRg st="1" end="1"/>
                                            </p:txEl>
                                          </p:spTgt>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xEl>
                                              <p:pRg st="2" end="2"/>
                                            </p:txEl>
                                          </p:spTgt>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
                                            <p:txEl>
                                              <p:pRg st="3" end="3"/>
                                            </p:txEl>
                                          </p:spTgt>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
                                            <p:txEl>
                                              <p:pRg st="4" end="4"/>
                                            </p:txEl>
                                          </p:spTgt>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5">
                                            <p:txEl>
                                              <p:pRg st="5" end="5"/>
                                            </p:txEl>
                                          </p:spTgt>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5">
                                            <p:txEl>
                                              <p:pRg st="6" end="6"/>
                                            </p:txEl>
                                          </p:spTgt>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5">
                                            <p:txEl>
                                              <p:pRg st="7" end="7"/>
                                            </p:txEl>
                                          </p:spTgt>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5">
                                            <p:txEl>
                                              <p:pRg st="8" end="8"/>
                                            </p:txEl>
                                          </p:spTgt>
                                        </p:tgtEl>
                                        <p:attrNameLst>
                                          <p:attrName>style.visibility</p:attrName>
                                        </p:attrNameLst>
                                      </p:cBhvr>
                                      <p:to>
                                        <p:strVal val="visible"/>
                                      </p:to>
                                    </p:set>
                                  </p:childTnLst>
                                </p:cTn>
                              </p:par>
                              <p:par>
                                <p:cTn id="60" presetID="1" presetClass="entr" presetSubtype="0" fill="hold" grpId="0" nodeType="withEffect">
                                  <p:stCondLst>
                                    <p:cond delay="0"/>
                                  </p:stCondLst>
                                  <p:childTnLst>
                                    <p:set>
                                      <p:cBhvr>
                                        <p:cTn id="61" dur="1" fill="hold">
                                          <p:stCondLst>
                                            <p:cond delay="0"/>
                                          </p:stCondLst>
                                        </p:cTn>
                                        <p:tgtEl>
                                          <p:spTgt spid="6">
                                            <p:bg/>
                                          </p:spTgt>
                                        </p:tgtEl>
                                        <p:attrNameLst>
                                          <p:attrName>style.visibility</p:attrName>
                                        </p:attrNameLst>
                                      </p:cBhvr>
                                      <p:to>
                                        <p:strVal val="visible"/>
                                      </p:to>
                                    </p:set>
                                  </p:childTnLst>
                                </p:cTn>
                              </p:par>
                              <p:par>
                                <p:cTn id="62" presetID="1" presetClass="entr" presetSubtype="0" fill="hold" grpId="0" nodeType="withEffect">
                                  <p:stCondLst>
                                    <p:cond delay="0"/>
                                  </p:stCondLst>
                                  <p:childTnLst>
                                    <p:set>
                                      <p:cBhvr>
                                        <p:cTn id="63" dur="1" fill="hold">
                                          <p:stCondLst>
                                            <p:cond delay="0"/>
                                          </p:stCondLst>
                                        </p:cTn>
                                        <p:tgtEl>
                                          <p:spTgt spid="6">
                                            <p:txEl>
                                              <p:pRg st="0" end="0"/>
                                            </p:txEl>
                                          </p:spTgt>
                                        </p:tgtEl>
                                        <p:attrNameLst>
                                          <p:attrName>style.visibility</p:attrName>
                                        </p:attrNameLst>
                                      </p:cBhvr>
                                      <p:to>
                                        <p:strVal val="visible"/>
                                      </p:to>
                                    </p:set>
                                  </p:childTnLst>
                                </p:cTn>
                              </p:par>
                              <p:par>
                                <p:cTn id="64" presetID="1" presetClass="entr" presetSubtype="0" fill="hold" grpId="0" nodeType="withEffect">
                                  <p:stCondLst>
                                    <p:cond delay="0"/>
                                  </p:stCondLst>
                                  <p:childTnLst>
                                    <p:set>
                                      <p:cBhvr>
                                        <p:cTn id="65" dur="1" fill="hold">
                                          <p:stCondLst>
                                            <p:cond delay="0"/>
                                          </p:stCondLst>
                                        </p:cTn>
                                        <p:tgtEl>
                                          <p:spTgt spid="6">
                                            <p:txEl>
                                              <p:pRg st="1" end="1"/>
                                            </p:txEl>
                                          </p:spTgt>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6">
                                            <p:txEl>
                                              <p:pRg st="2" end="2"/>
                                            </p:txEl>
                                          </p:spTgt>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6">
                                            <p:txEl>
                                              <p:pRg st="3" end="3"/>
                                            </p:txEl>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
                                            <p:txEl>
                                              <p:pRg st="4" end="4"/>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
                                            <p:txEl>
                                              <p:pRg st="5" end="5"/>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
                                            <p:txEl>
                                              <p:pRg st="6" end="6"/>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
                                            <p:txEl>
                                              <p:pRg st="7" end="7"/>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
                                            <p:txEl>
                                              <p:pRg st="8" end="8"/>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7">
                                            <p:bg/>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7">
                                            <p:txEl>
                                              <p:pRg st="0" end="0"/>
                                            </p:txEl>
                                          </p:spTgt>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7">
                                            <p:txEl>
                                              <p:pRg st="1" end="1"/>
                                            </p:txEl>
                                          </p:spTgt>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7">
                                            <p:txEl>
                                              <p:pRg st="2" end="2"/>
                                            </p:txEl>
                                          </p:spTgt>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7">
                                            <p:txEl>
                                              <p:pRg st="3" end="3"/>
                                            </p:txEl>
                                          </p:spTgt>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7">
                                            <p:txEl>
                                              <p:pRg st="4" end="4"/>
                                            </p:txEl>
                                          </p:spTgt>
                                        </p:tgtEl>
                                        <p:attrNameLst>
                                          <p:attrName>style.visibility</p:attrName>
                                        </p:attrNameLst>
                                      </p:cBhvr>
                                      <p:to>
                                        <p:strVal val="visible"/>
                                      </p:to>
                                    </p:set>
                                  </p:childTnLst>
                                </p:cTn>
                              </p:par>
                              <p:par>
                                <p:cTn id="92" presetID="1" presetClass="entr" presetSubtype="0" fill="hold" grpId="0" nodeType="withEffect">
                                  <p:stCondLst>
                                    <p:cond delay="0"/>
                                  </p:stCondLst>
                                  <p:childTnLst>
                                    <p:set>
                                      <p:cBhvr>
                                        <p:cTn id="93" dur="1" fill="hold">
                                          <p:stCondLst>
                                            <p:cond delay="0"/>
                                          </p:stCondLst>
                                        </p:cTn>
                                        <p:tgtEl>
                                          <p:spTgt spid="7">
                                            <p:txEl>
                                              <p:pRg st="5" end="5"/>
                                            </p:txEl>
                                          </p:spTgt>
                                        </p:tgtEl>
                                        <p:attrNameLst>
                                          <p:attrName>style.visibility</p:attrName>
                                        </p:attrNameLst>
                                      </p:cBhvr>
                                      <p:to>
                                        <p:strVal val="visible"/>
                                      </p:to>
                                    </p:set>
                                  </p:childTnLst>
                                </p:cTn>
                              </p:par>
                              <p:par>
                                <p:cTn id="94" presetID="1" presetClass="entr" presetSubtype="0" fill="hold" grpId="0" nodeType="withEffect">
                                  <p:stCondLst>
                                    <p:cond delay="0"/>
                                  </p:stCondLst>
                                  <p:childTnLst>
                                    <p:set>
                                      <p:cBhvr>
                                        <p:cTn id="95" dur="1" fill="hold">
                                          <p:stCondLst>
                                            <p:cond delay="0"/>
                                          </p:stCondLst>
                                        </p:cTn>
                                        <p:tgtEl>
                                          <p:spTgt spid="7">
                                            <p:txEl>
                                              <p:pRg st="6" end="6"/>
                                            </p:txEl>
                                          </p:spTgt>
                                        </p:tgtEl>
                                        <p:attrNameLst>
                                          <p:attrName>style.visibility</p:attrName>
                                        </p:attrNameLst>
                                      </p:cBhvr>
                                      <p:to>
                                        <p:strVal val="visible"/>
                                      </p:to>
                                    </p:set>
                                  </p:childTnLst>
                                </p:cTn>
                              </p:par>
                              <p:par>
                                <p:cTn id="96" presetID="1" presetClass="entr" presetSubtype="0" fill="hold" grpId="0" nodeType="withEffect">
                                  <p:stCondLst>
                                    <p:cond delay="0"/>
                                  </p:stCondLst>
                                  <p:childTnLst>
                                    <p:set>
                                      <p:cBhvr>
                                        <p:cTn id="97" dur="1" fill="hold">
                                          <p:stCondLst>
                                            <p:cond delay="0"/>
                                          </p:stCondLst>
                                        </p:cTn>
                                        <p:tgtEl>
                                          <p:spTgt spid="7">
                                            <p:txEl>
                                              <p:pRg st="7" end="7"/>
                                            </p:txEl>
                                          </p:spTgt>
                                        </p:tgtEl>
                                        <p:attrNameLst>
                                          <p:attrName>style.visibility</p:attrName>
                                        </p:attrNameLst>
                                      </p:cBhvr>
                                      <p:to>
                                        <p:strVal val="visible"/>
                                      </p:to>
                                    </p:set>
                                  </p:childTnLst>
                                </p:cTn>
                              </p:par>
                              <p:par>
                                <p:cTn id="98" presetID="1" presetClass="entr" presetSubtype="0" fill="hold" grpId="0" nodeType="withEffect">
                                  <p:stCondLst>
                                    <p:cond delay="0"/>
                                  </p:stCondLst>
                                  <p:childTnLst>
                                    <p:set>
                                      <p:cBhvr>
                                        <p:cTn id="99"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1" presetClass="entr" presetSubtype="0" fill="hold" nodeType="clickEffect">
                                  <p:stCondLst>
                                    <p:cond delay="0"/>
                                  </p:stCondLst>
                                  <p:childTnLst>
                                    <p:set>
                                      <p:cBhvr>
                                        <p:cTn id="103"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P spid="5" grpId="0" build="p" bldLvl="5" animBg="1"/>
      <p:bldP spid="6" grpId="0" build="p" bldLvl="5" animBg="1"/>
      <p:bldP spid="7" grpId="0" build="p" bldLvl="5"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Solution with synchronized blocks</a:t>
            </a:r>
          </a:p>
        </p:txBody>
      </p:sp>
      <p:sp>
        <p:nvSpPr>
          <p:cNvPr id="4" name="Rectangle 3"/>
          <p:cNvSpPr/>
          <p:nvPr/>
        </p:nvSpPr>
        <p:spPr>
          <a:xfrm>
            <a:off x="142875" y="784225"/>
            <a:ext cx="4876800" cy="3046988"/>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Table {</a:t>
            </a:r>
          </a:p>
          <a:p>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a:t>
            </a:r>
            <a:r>
              <a:rPr lang="en-US" sz="1600" b="1" dirty="0" err="1">
                <a:solidFill>
                  <a:srgbClr val="000000"/>
                </a:solidFill>
                <a:latin typeface="Consolas"/>
              </a:rPr>
              <a:t>printTable</a:t>
            </a:r>
            <a:r>
              <a:rPr lang="en-US" sz="1600" b="1" dirty="0">
                <a:solidFill>
                  <a:srgbClr val="000000"/>
                </a:solidFill>
                <a:latin typeface="Consolas"/>
              </a:rPr>
              <a:t>(</a:t>
            </a:r>
            <a:r>
              <a:rPr lang="en-US" sz="1600" b="1" dirty="0" err="1">
                <a:solidFill>
                  <a:srgbClr val="7F0055"/>
                </a:solidFill>
                <a:latin typeface="Consolas"/>
              </a:rPr>
              <a:t>int</a:t>
            </a:r>
            <a:r>
              <a:rPr lang="en-US" sz="1600" b="1" dirty="0">
                <a:solidFill>
                  <a:srgbClr val="000000"/>
                </a:solidFill>
                <a:latin typeface="Consolas"/>
              </a:rPr>
              <a:t> </a:t>
            </a:r>
            <a:r>
              <a:rPr lang="en-US" sz="1600" b="1" dirty="0">
                <a:solidFill>
                  <a:srgbClr val="6A3E3E"/>
                </a:solidFill>
                <a:latin typeface="Consolas"/>
              </a:rPr>
              <a:t>n</a:t>
            </a:r>
            <a:r>
              <a:rPr lang="en-US" sz="1600" b="1" dirty="0">
                <a:solidFill>
                  <a:srgbClr val="000000"/>
                </a:solidFill>
                <a:latin typeface="Consolas"/>
              </a:rPr>
              <a:t>) {</a:t>
            </a:r>
            <a:br>
              <a:rPr lang="en-US" sz="1600" b="1" dirty="0">
                <a:solidFill>
                  <a:srgbClr val="000000"/>
                </a:solidFill>
                <a:latin typeface="Consolas"/>
              </a:rPr>
            </a:br>
            <a:r>
              <a:rPr lang="en-US" sz="1600" b="1" dirty="0">
                <a:solidFill>
                  <a:srgbClr val="000000"/>
                </a:solidFill>
                <a:latin typeface="Consolas"/>
              </a:rPr>
              <a:t>    </a:t>
            </a:r>
            <a:r>
              <a:rPr lang="nn-NO" sz="1600" b="1" dirty="0">
                <a:solidFill>
                  <a:srgbClr val="7F0055"/>
                </a:solidFill>
                <a:latin typeface="Consolas"/>
              </a:rPr>
              <a:t>for</a:t>
            </a:r>
            <a:r>
              <a:rPr lang="nn-NO" sz="1600" b="1" dirty="0">
                <a:solidFill>
                  <a:srgbClr val="000000"/>
                </a:solidFill>
                <a:latin typeface="Consolas"/>
              </a:rPr>
              <a:t> (</a:t>
            </a:r>
            <a:r>
              <a:rPr lang="nn-NO" sz="1600" b="1" dirty="0">
                <a:solidFill>
                  <a:srgbClr val="7F0055"/>
                </a:solidFill>
                <a:latin typeface="Consolas"/>
              </a:rPr>
              <a:t>int</a:t>
            </a:r>
            <a:r>
              <a:rPr lang="nn-NO" sz="1600" b="1" dirty="0">
                <a:solidFill>
                  <a:srgbClr val="000000"/>
                </a:solidFill>
                <a:latin typeface="Consolas"/>
              </a:rPr>
              <a:t> </a:t>
            </a:r>
            <a:r>
              <a:rPr lang="nn-NO" sz="1600" b="1" dirty="0">
                <a:solidFill>
                  <a:srgbClr val="6A3E3E"/>
                </a:solidFill>
                <a:latin typeface="Consolas"/>
              </a:rPr>
              <a:t>i</a:t>
            </a:r>
            <a:r>
              <a:rPr lang="nn-NO" sz="1600" b="1" dirty="0">
                <a:solidFill>
                  <a:srgbClr val="000000"/>
                </a:solidFill>
                <a:latin typeface="Consolas"/>
              </a:rPr>
              <a:t> = 1; </a:t>
            </a:r>
            <a:r>
              <a:rPr lang="nn-NO" sz="1600" b="1" dirty="0">
                <a:solidFill>
                  <a:srgbClr val="6A3E3E"/>
                </a:solidFill>
                <a:latin typeface="Consolas"/>
              </a:rPr>
              <a:t>i</a:t>
            </a:r>
            <a:r>
              <a:rPr lang="nn-NO" sz="1600" b="1" dirty="0">
                <a:solidFill>
                  <a:srgbClr val="000000"/>
                </a:solidFill>
                <a:latin typeface="Consolas"/>
              </a:rPr>
              <a:t> &lt;= 5; </a:t>
            </a:r>
            <a:r>
              <a:rPr lang="nn-NO" sz="1600" b="1" dirty="0">
                <a:solidFill>
                  <a:srgbClr val="6A3E3E"/>
                </a:solidFill>
                <a:latin typeface="Consolas"/>
              </a:rPr>
              <a:t>i</a:t>
            </a:r>
            <a:r>
              <a:rPr lang="nn-NO" sz="1600" b="1" dirty="0">
                <a:solidFill>
                  <a:srgbClr val="000000"/>
                </a:solidFill>
                <a:latin typeface="Consolas"/>
              </a:rPr>
              <a:t>++) {</a:t>
            </a:r>
          </a:p>
          <a:p>
            <a:r>
              <a:rPr lang="nn-NO"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a:t>
            </a:r>
            <a:r>
              <a:rPr lang="en-US" sz="1600" b="1" i="1" dirty="0">
                <a:solidFill>
                  <a:srgbClr val="000000"/>
                </a:solidFill>
                <a:latin typeface="Consolas"/>
              </a:rPr>
              <a:t>(</a:t>
            </a:r>
            <a:r>
              <a:rPr lang="en-US" sz="1600" b="1" i="1" dirty="0">
                <a:solidFill>
                  <a:srgbClr val="6A3E3E"/>
                </a:solidFill>
                <a:latin typeface="Consolas"/>
              </a:rPr>
              <a:t>n</a:t>
            </a:r>
            <a:r>
              <a:rPr lang="en-US" sz="1600" b="1" i="1" dirty="0">
                <a:solidFill>
                  <a:srgbClr val="000000"/>
                </a:solidFill>
                <a:latin typeface="Consolas"/>
              </a:rPr>
              <a:t> * </a:t>
            </a:r>
            <a:r>
              <a:rPr lang="en-US" sz="1600" b="1" i="1" dirty="0" err="1">
                <a:solidFill>
                  <a:srgbClr val="6A3E3E"/>
                </a:solidFill>
                <a:latin typeface="Consolas"/>
              </a:rPr>
              <a:t>i</a:t>
            </a:r>
            <a:r>
              <a:rPr lang="en-US" sz="1600" b="1" i="1" dirty="0">
                <a:solidFill>
                  <a:srgbClr val="6A3E3E"/>
                </a:solidFill>
                <a:latin typeface="Consolas"/>
              </a:rPr>
              <a:t> </a:t>
            </a:r>
            <a:r>
              <a:rPr lang="en-US" sz="1600" dirty="0">
                <a:solidFill>
                  <a:srgbClr val="000000"/>
                </a:solidFill>
                <a:latin typeface="Consolas"/>
              </a:rPr>
              <a:t>+ </a:t>
            </a:r>
            <a:r>
              <a:rPr lang="en-US" sz="1600" dirty="0">
                <a:solidFill>
                  <a:srgbClr val="2A00FF"/>
                </a:solidFill>
                <a:latin typeface="Consolas"/>
              </a:rPr>
              <a:t>" "</a:t>
            </a:r>
            <a:r>
              <a:rPr lang="en-US" sz="1600" b="1" i="1" dirty="0">
                <a:solidFill>
                  <a:srgbClr val="000000"/>
                </a:solidFill>
                <a:latin typeface="Consolas"/>
              </a:rPr>
              <a:t>);</a:t>
            </a:r>
          </a:p>
          <a:p>
            <a:r>
              <a:rPr lang="en-US" sz="1600" b="1" i="1" dirty="0">
                <a:solidFill>
                  <a:srgbClr val="000000"/>
                </a:solidFill>
                <a:latin typeface="Consolas"/>
              </a:rPr>
              <a:t>      </a:t>
            </a:r>
            <a:r>
              <a:rPr lang="en-US" sz="1600" b="1" dirty="0">
                <a:solidFill>
                  <a:srgbClr val="7F0055"/>
                </a:solidFill>
                <a:latin typeface="Consolas"/>
              </a:rPr>
              <a:t>try</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Thread.</a:t>
            </a:r>
            <a:r>
              <a:rPr lang="en-US" sz="1600" i="1" dirty="0" err="1">
                <a:solidFill>
                  <a:srgbClr val="000000"/>
                </a:solidFill>
                <a:latin typeface="Consolas"/>
              </a:rPr>
              <a:t>sleep</a:t>
            </a:r>
            <a:r>
              <a:rPr lang="en-US" sz="1600" i="1" dirty="0">
                <a:solidFill>
                  <a:srgbClr val="000000"/>
                </a:solidFill>
                <a:latin typeface="Consolas"/>
              </a:rPr>
              <a:t>(400);</a:t>
            </a:r>
          </a:p>
          <a:p>
            <a:r>
              <a:rPr lang="en-US" sz="1600" i="1" dirty="0">
                <a:solidFill>
                  <a:srgbClr val="000000"/>
                </a:solidFill>
                <a:latin typeface="Consolas"/>
              </a:rPr>
              <a:t>      </a:t>
            </a:r>
            <a:r>
              <a:rPr lang="en-US" sz="1600" dirty="0">
                <a:solidFill>
                  <a:srgbClr val="000000"/>
                </a:solidFill>
                <a:latin typeface="Consolas"/>
              </a:rPr>
              <a:t>} </a:t>
            </a:r>
            <a:r>
              <a:rPr lang="en-US" sz="1600" b="1" dirty="0">
                <a:solidFill>
                  <a:srgbClr val="7F0055"/>
                </a:solidFill>
                <a:latin typeface="Consolas"/>
              </a:rPr>
              <a:t>catch</a:t>
            </a:r>
            <a:r>
              <a:rPr lang="en-US" sz="1600" b="1" dirty="0">
                <a:solidFill>
                  <a:srgbClr val="000000"/>
                </a:solidFill>
                <a:latin typeface="Consolas"/>
              </a:rPr>
              <a:t> (Exception </a:t>
            </a:r>
            <a:r>
              <a:rPr lang="en-US" sz="1600" b="1" dirty="0">
                <a:solidFill>
                  <a:srgbClr val="6A3E3E"/>
                </a:solidFill>
                <a:latin typeface="Consolas"/>
              </a:rPr>
              <a:t>e</a:t>
            </a:r>
            <a:r>
              <a:rPr lang="en-US" sz="1600" b="1" dirty="0">
                <a:solidFill>
                  <a:srgbClr val="000000"/>
                </a:solidFill>
                <a:latin typeface="Consolas"/>
              </a:rPr>
              <a:t>) {</a:t>
            </a:r>
          </a:p>
          <a:p>
            <a:r>
              <a:rPr lang="en-US" sz="1600" b="1" dirty="0">
                <a:solidFill>
                  <a:srgbClr val="000000"/>
                </a:solidFill>
                <a:latin typeface="Consolas"/>
              </a:rPr>
              <a:t>        </a:t>
            </a:r>
            <a:r>
              <a:rPr lang="en-US" sz="1600" dirty="0" err="1">
                <a:solidFill>
                  <a:srgbClr val="000000"/>
                </a:solidFill>
                <a:latin typeface="Consolas"/>
              </a:rPr>
              <a:t>System.</a:t>
            </a:r>
            <a:r>
              <a:rPr lang="en-US" sz="1600" b="1" i="1" dirty="0" err="1">
                <a:solidFill>
                  <a:srgbClr val="0000C0"/>
                </a:solidFill>
                <a:latin typeface="Consolas"/>
              </a:rPr>
              <a:t>out</a:t>
            </a:r>
            <a:r>
              <a:rPr lang="en-US" sz="1600" b="1" i="1" dirty="0" err="1">
                <a:solidFill>
                  <a:srgbClr val="000000"/>
                </a:solidFill>
                <a:latin typeface="Consolas"/>
              </a:rPr>
              <a:t>.println</a:t>
            </a:r>
            <a:r>
              <a:rPr lang="en-US" sz="1600" b="1" i="1" dirty="0">
                <a:solidFill>
                  <a:srgbClr val="000000"/>
                </a:solidFill>
                <a:latin typeface="Consolas"/>
              </a:rPr>
              <a:t>(</a:t>
            </a:r>
            <a:r>
              <a:rPr lang="en-US" sz="1600" b="1" i="1" dirty="0">
                <a:solidFill>
                  <a:srgbClr val="6A3E3E"/>
                </a:solidFill>
                <a:latin typeface="Consolas"/>
              </a:rPr>
              <a:t>e</a:t>
            </a:r>
            <a:r>
              <a:rPr lang="en-US" sz="1600" b="1" i="1" dirty="0">
                <a:solidFill>
                  <a:srgbClr val="000000"/>
                </a:solidFill>
                <a:latin typeface="Consolas"/>
              </a:rPr>
              <a:t>);</a:t>
            </a:r>
          </a:p>
          <a:p>
            <a:r>
              <a:rPr lang="en-US" sz="1600" b="1" i="1" dirty="0">
                <a:solidFill>
                  <a:srgbClr val="000000"/>
                </a:solidFill>
                <a:latin typeface="Consolas"/>
              </a:rPr>
              <a:t>      </a:t>
            </a:r>
            <a:r>
              <a:rPr lang="en-US" sz="1600" dirty="0">
                <a:solidFill>
                  <a:srgbClr val="000000"/>
                </a:solidFill>
                <a:latin typeface="Consolas"/>
              </a:rPr>
              <a:t>}</a:t>
            </a:r>
          </a:p>
          <a:p>
            <a:r>
              <a:rPr lang="en-US" sz="1600" dirty="0">
                <a:solidFill>
                  <a:srgbClr val="000000"/>
                </a:solidFill>
                <a:latin typeface="Consolas"/>
              </a:rPr>
              <a:t>    }</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sp>
        <p:nvSpPr>
          <p:cNvPr id="5" name="Rectangle 4"/>
          <p:cNvSpPr/>
          <p:nvPr/>
        </p:nvSpPr>
        <p:spPr>
          <a:xfrm>
            <a:off x="5219700" y="784225"/>
            <a:ext cx="3810000" cy="2800767"/>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MyThread1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endParaRPr lang="en-US" sz="1600" dirty="0">
              <a:latin typeface="Consolas"/>
            </a:endParaRPr>
          </a:p>
          <a:p>
            <a:r>
              <a:rPr lang="en-US" sz="1600" dirty="0">
                <a:solidFill>
                  <a:srgbClr val="000000"/>
                </a:solidFill>
                <a:latin typeface="Consolas"/>
              </a:rPr>
              <a:t>  MyThread1(Table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endParaRPr lang="en-US" sz="1600" dirty="0">
              <a:latin typeface="Consolas"/>
            </a:endParaRP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endParaRPr lang="en-US" sz="1600" dirty="0">
              <a:latin typeface="Consolas"/>
            </a:endParaRPr>
          </a:p>
          <a:p>
            <a:r>
              <a:rPr lang="en-US" sz="1600" b="1" dirty="0">
                <a:solidFill>
                  <a:srgbClr val="7F0055"/>
                </a:solidFill>
                <a:latin typeface="Consolas"/>
              </a:rPr>
              <a:t>    synchronized</a:t>
            </a:r>
            <a:r>
              <a:rPr lang="en-US" sz="1600" b="1" dirty="0">
                <a:solidFill>
                  <a:srgbClr val="000000"/>
                </a:solidFill>
                <a:latin typeface="Consolas"/>
              </a:rPr>
              <a:t> (</a:t>
            </a:r>
            <a:r>
              <a:rPr lang="en-US" sz="1600" b="1" dirty="0">
                <a:solidFill>
                  <a:srgbClr val="0000C0"/>
                </a:solidFill>
                <a:latin typeface="Consolas"/>
              </a:rPr>
              <a:t>t</a:t>
            </a:r>
            <a:r>
              <a:rPr lang="en-US" sz="1600" b="1" dirty="0">
                <a:solidFill>
                  <a:srgbClr val="000000"/>
                </a:solidFill>
                <a:latin typeface="Consolas"/>
              </a:rPr>
              <a:t>)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(5);</a:t>
            </a:r>
          </a:p>
          <a:p>
            <a:r>
              <a:rPr lang="en-US" sz="1600" dirty="0">
                <a:solidFill>
                  <a:srgbClr val="000000"/>
                </a:solidFill>
                <a:latin typeface="Consolas"/>
              </a:rPr>
              <a:t>    }</a:t>
            </a:r>
          </a:p>
          <a:p>
            <a:r>
              <a:rPr lang="en-US" sz="1600" dirty="0">
                <a:solidFill>
                  <a:srgbClr val="000000"/>
                </a:solidFill>
                <a:latin typeface="Consolas"/>
              </a:rPr>
              <a:t>  }</a:t>
            </a:r>
            <a:endParaRPr lang="en-US" sz="1600" dirty="0">
              <a:latin typeface="Consolas"/>
            </a:endParaRPr>
          </a:p>
          <a:p>
            <a:r>
              <a:rPr lang="en-US" sz="1600" dirty="0">
                <a:solidFill>
                  <a:srgbClr val="000000"/>
                </a:solidFill>
                <a:latin typeface="Consolas"/>
              </a:rPr>
              <a:t>}</a:t>
            </a:r>
            <a:endParaRPr lang="en-US" sz="1600" dirty="0"/>
          </a:p>
        </p:txBody>
      </p:sp>
      <p:sp>
        <p:nvSpPr>
          <p:cNvPr id="6" name="Rectangle 5"/>
          <p:cNvSpPr/>
          <p:nvPr/>
        </p:nvSpPr>
        <p:spPr>
          <a:xfrm>
            <a:off x="142875" y="3820676"/>
            <a:ext cx="3810000" cy="2800767"/>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class</a:t>
            </a:r>
            <a:r>
              <a:rPr lang="en-US" sz="1600" b="1" dirty="0">
                <a:solidFill>
                  <a:srgbClr val="000000"/>
                </a:solidFill>
                <a:latin typeface="Consolas"/>
              </a:rPr>
              <a:t> MyThread2 </a:t>
            </a:r>
            <a:r>
              <a:rPr lang="en-US" sz="1600" b="1" dirty="0">
                <a:solidFill>
                  <a:srgbClr val="7F0055"/>
                </a:solidFill>
                <a:latin typeface="Consolas"/>
              </a:rPr>
              <a:t>extends</a:t>
            </a:r>
            <a:r>
              <a:rPr lang="en-US" sz="1600" b="1" dirty="0">
                <a:solidFill>
                  <a:srgbClr val="000000"/>
                </a:solidFill>
                <a:latin typeface="Consolas"/>
              </a:rPr>
              <a:t> Thread {</a:t>
            </a:r>
          </a:p>
          <a:p>
            <a:r>
              <a:rPr lang="en-US" sz="1600" dirty="0">
                <a:solidFill>
                  <a:srgbClr val="000000"/>
                </a:solidFill>
                <a:latin typeface="Consolas"/>
              </a:rPr>
              <a:t>  Table </a:t>
            </a:r>
            <a:r>
              <a:rPr lang="en-US" sz="1600" dirty="0">
                <a:solidFill>
                  <a:srgbClr val="0000C0"/>
                </a:solidFill>
                <a:latin typeface="Consolas"/>
              </a:rPr>
              <a:t>t</a:t>
            </a:r>
            <a:r>
              <a:rPr lang="en-US" sz="1600" dirty="0">
                <a:solidFill>
                  <a:srgbClr val="000000"/>
                </a:solidFill>
                <a:latin typeface="Consolas"/>
              </a:rPr>
              <a:t>;</a:t>
            </a:r>
            <a:endParaRPr lang="en-US" sz="1600" dirty="0">
              <a:latin typeface="Consolas"/>
            </a:endParaRPr>
          </a:p>
          <a:p>
            <a:r>
              <a:rPr lang="en-US" sz="1600" dirty="0">
                <a:solidFill>
                  <a:srgbClr val="000000"/>
                </a:solidFill>
                <a:latin typeface="Consolas"/>
              </a:rPr>
              <a:t>  MyThread1(Table </a:t>
            </a:r>
            <a:r>
              <a:rPr lang="en-US" sz="1600" dirty="0">
                <a:solidFill>
                  <a:srgbClr val="6A3E3E"/>
                </a:solidFill>
                <a:latin typeface="Consolas"/>
              </a:rPr>
              <a:t>t</a:t>
            </a:r>
            <a:r>
              <a:rPr lang="en-US" sz="1600" dirty="0">
                <a:solidFill>
                  <a:srgbClr val="000000"/>
                </a:solidFill>
                <a:latin typeface="Consolas"/>
              </a:rPr>
              <a:t>) {</a:t>
            </a:r>
          </a:p>
          <a:p>
            <a:r>
              <a:rPr lang="en-US" sz="1600" b="1" dirty="0">
                <a:solidFill>
                  <a:srgbClr val="7F0055"/>
                </a:solidFill>
                <a:latin typeface="Consolas"/>
              </a:rPr>
              <a:t>    </a:t>
            </a:r>
            <a:r>
              <a:rPr lang="en-US" sz="1600" b="1" dirty="0" err="1">
                <a:solidFill>
                  <a:srgbClr val="7F0055"/>
                </a:solidFill>
                <a:latin typeface="Consolas"/>
              </a:rPr>
              <a:t>this</a:t>
            </a:r>
            <a:r>
              <a:rPr lang="en-US" sz="1600" b="1" dirty="0" err="1">
                <a:solidFill>
                  <a:srgbClr val="000000"/>
                </a:solidFill>
                <a:latin typeface="Consolas"/>
              </a:rPr>
              <a:t>.</a:t>
            </a:r>
            <a:r>
              <a:rPr lang="en-US" sz="1600" b="1" dirty="0" err="1">
                <a:solidFill>
                  <a:srgbClr val="0000C0"/>
                </a:solidFill>
                <a:latin typeface="Consolas"/>
              </a:rPr>
              <a:t>t</a:t>
            </a:r>
            <a:r>
              <a:rPr lang="en-US" sz="1600" b="1" dirty="0">
                <a:solidFill>
                  <a:srgbClr val="000000"/>
                </a:solidFill>
                <a:latin typeface="Consolas"/>
              </a:rPr>
              <a:t> = </a:t>
            </a:r>
            <a:r>
              <a:rPr lang="en-US" sz="1600" b="1" dirty="0">
                <a:solidFill>
                  <a:srgbClr val="6A3E3E"/>
                </a:solidFill>
                <a:latin typeface="Consolas"/>
              </a:rPr>
              <a:t>t</a:t>
            </a:r>
            <a:r>
              <a:rPr lang="en-US" sz="1600" b="1" dirty="0">
                <a:solidFill>
                  <a:srgbClr val="000000"/>
                </a:solidFill>
                <a:latin typeface="Consolas"/>
              </a:rPr>
              <a:t>;</a:t>
            </a:r>
          </a:p>
          <a:p>
            <a:r>
              <a:rPr lang="en-US" sz="1600" dirty="0">
                <a:solidFill>
                  <a:srgbClr val="000000"/>
                </a:solidFill>
                <a:latin typeface="Consolas"/>
              </a:rPr>
              <a:t>  }</a:t>
            </a:r>
            <a:endParaRPr lang="en-US" sz="1600" dirty="0">
              <a:latin typeface="Consolas"/>
            </a:endParaRP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run() {</a:t>
            </a:r>
            <a:endParaRPr lang="en-US" sz="1600" dirty="0">
              <a:latin typeface="Consolas"/>
            </a:endParaRPr>
          </a:p>
          <a:p>
            <a:r>
              <a:rPr lang="en-US" sz="1600" b="1" dirty="0">
                <a:solidFill>
                  <a:srgbClr val="7F0055"/>
                </a:solidFill>
                <a:latin typeface="Consolas"/>
              </a:rPr>
              <a:t>    synchronized</a:t>
            </a:r>
            <a:r>
              <a:rPr lang="en-US" sz="1600" b="1" dirty="0">
                <a:solidFill>
                  <a:srgbClr val="000000"/>
                </a:solidFill>
                <a:latin typeface="Consolas"/>
              </a:rPr>
              <a:t> (</a:t>
            </a:r>
            <a:r>
              <a:rPr lang="en-US" sz="1600" b="1" dirty="0">
                <a:solidFill>
                  <a:srgbClr val="0000C0"/>
                </a:solidFill>
                <a:latin typeface="Consolas"/>
              </a:rPr>
              <a:t>t</a:t>
            </a:r>
            <a:r>
              <a:rPr lang="en-US" sz="1600" b="1" dirty="0">
                <a:solidFill>
                  <a:srgbClr val="000000"/>
                </a:solidFill>
                <a:latin typeface="Consolas"/>
              </a:rPr>
              <a:t>) {</a:t>
            </a:r>
          </a:p>
          <a:p>
            <a:r>
              <a:rPr lang="en-US" sz="1600" dirty="0">
                <a:solidFill>
                  <a:srgbClr val="0000C0"/>
                </a:solidFill>
                <a:latin typeface="Consolas"/>
              </a:rPr>
              <a:t>      </a:t>
            </a:r>
            <a:r>
              <a:rPr lang="en-US" sz="1600" dirty="0" err="1">
                <a:solidFill>
                  <a:srgbClr val="0000C0"/>
                </a:solidFill>
                <a:latin typeface="Consolas"/>
              </a:rPr>
              <a:t>t</a:t>
            </a:r>
            <a:r>
              <a:rPr lang="en-US" sz="1600" dirty="0" err="1">
                <a:solidFill>
                  <a:srgbClr val="000000"/>
                </a:solidFill>
                <a:latin typeface="Consolas"/>
              </a:rPr>
              <a:t>.printTable</a:t>
            </a:r>
            <a:r>
              <a:rPr lang="en-US" sz="1600" dirty="0">
                <a:solidFill>
                  <a:srgbClr val="000000"/>
                </a:solidFill>
                <a:latin typeface="Consolas"/>
              </a:rPr>
              <a:t>(100);</a:t>
            </a:r>
          </a:p>
          <a:p>
            <a:r>
              <a:rPr lang="en-US" sz="1600" dirty="0">
                <a:solidFill>
                  <a:srgbClr val="000000"/>
                </a:solidFill>
                <a:latin typeface="Consolas"/>
              </a:rPr>
              <a:t>    }</a:t>
            </a:r>
          </a:p>
          <a:p>
            <a:r>
              <a:rPr lang="en-US" sz="1600" dirty="0">
                <a:solidFill>
                  <a:srgbClr val="000000"/>
                </a:solidFill>
                <a:latin typeface="Consolas"/>
              </a:rPr>
              <a:t>  }</a:t>
            </a:r>
            <a:endParaRPr lang="en-US" sz="1600" dirty="0">
              <a:latin typeface="Consolas"/>
            </a:endParaRPr>
          </a:p>
          <a:p>
            <a:r>
              <a:rPr lang="en-US" sz="1600" dirty="0">
                <a:solidFill>
                  <a:srgbClr val="000000"/>
                </a:solidFill>
                <a:latin typeface="Consolas"/>
              </a:rPr>
              <a:t>}</a:t>
            </a:r>
            <a:endParaRPr lang="en-US" sz="1600" dirty="0"/>
          </a:p>
        </p:txBody>
      </p:sp>
      <p:sp>
        <p:nvSpPr>
          <p:cNvPr id="7" name="Rectangle 6"/>
          <p:cNvSpPr/>
          <p:nvPr/>
        </p:nvSpPr>
        <p:spPr>
          <a:xfrm>
            <a:off x="4152900" y="4280010"/>
            <a:ext cx="4876800" cy="2308324"/>
          </a:xfrm>
          <a:prstGeom prst="rect">
            <a:avLst/>
          </a:prstGeom>
          <a:ln w="19050">
            <a:solidFill>
              <a:schemeClr val="accent1"/>
            </a:solidFill>
            <a:prstDash val="dash"/>
          </a:ln>
        </p:spPr>
        <p:txBody>
          <a:bodyPr wrap="square">
            <a:spAutoFit/>
          </a:bodyPr>
          <a:lstStyle/>
          <a:p>
            <a:r>
              <a:rPr lang="en-US" sz="1600" b="1" dirty="0">
                <a:solidFill>
                  <a:srgbClr val="7F0055"/>
                </a:solidFill>
                <a:latin typeface="Consolas"/>
              </a:rPr>
              <a:t>public</a:t>
            </a:r>
            <a:r>
              <a:rPr lang="en-US" sz="1600" b="1" dirty="0">
                <a:solidFill>
                  <a:srgbClr val="000000"/>
                </a:solidFill>
                <a:latin typeface="Consolas"/>
              </a:rPr>
              <a:t> </a:t>
            </a:r>
            <a:r>
              <a:rPr lang="en-US" sz="1600" b="1" dirty="0">
                <a:solidFill>
                  <a:srgbClr val="7F0055"/>
                </a:solidFill>
                <a:latin typeface="Consolas"/>
              </a:rPr>
              <a:t>class</a:t>
            </a:r>
            <a:r>
              <a:rPr lang="en-US" sz="1600" b="1" dirty="0">
                <a:solidFill>
                  <a:srgbClr val="000000"/>
                </a:solidFill>
                <a:latin typeface="Consolas"/>
              </a:rPr>
              <a:t> </a:t>
            </a:r>
            <a:r>
              <a:rPr lang="en-US" sz="1600" b="1" dirty="0" err="1">
                <a:solidFill>
                  <a:srgbClr val="000000"/>
                </a:solidFill>
                <a:latin typeface="Consolas"/>
              </a:rPr>
              <a:t>TestSynchronization</a:t>
            </a:r>
            <a:r>
              <a:rPr lang="en-US" sz="1600" b="1" dirty="0">
                <a:solidFill>
                  <a:srgbClr val="000000"/>
                </a:solidFill>
                <a:latin typeface="Consolas"/>
              </a:rPr>
              <a:t> {</a:t>
            </a:r>
          </a:p>
          <a:p>
            <a:r>
              <a:rPr lang="en-US" sz="1600" b="1" dirty="0">
                <a:solidFill>
                  <a:srgbClr val="7F0055"/>
                </a:solidFill>
                <a:latin typeface="Consolas"/>
              </a:rPr>
              <a:t>  public</a:t>
            </a:r>
            <a:r>
              <a:rPr lang="en-US" sz="1600" b="1" dirty="0">
                <a:solidFill>
                  <a:srgbClr val="000000"/>
                </a:solidFill>
                <a:latin typeface="Consolas"/>
              </a:rPr>
              <a:t> </a:t>
            </a:r>
            <a:r>
              <a:rPr lang="en-US" sz="1600" b="1" dirty="0">
                <a:solidFill>
                  <a:srgbClr val="7F0055"/>
                </a:solidFill>
                <a:latin typeface="Consolas"/>
              </a:rPr>
              <a:t>static</a:t>
            </a:r>
            <a:r>
              <a:rPr lang="en-US" sz="1600" b="1" dirty="0">
                <a:solidFill>
                  <a:srgbClr val="000000"/>
                </a:solidFill>
                <a:latin typeface="Consolas"/>
              </a:rPr>
              <a:t> </a:t>
            </a:r>
            <a:r>
              <a:rPr lang="en-US" sz="1600" b="1" dirty="0">
                <a:solidFill>
                  <a:srgbClr val="7F0055"/>
                </a:solidFill>
                <a:latin typeface="Consolas"/>
              </a:rPr>
              <a:t>void</a:t>
            </a:r>
            <a:r>
              <a:rPr lang="en-US" sz="1600" b="1" dirty="0">
                <a:solidFill>
                  <a:srgbClr val="000000"/>
                </a:solidFill>
                <a:latin typeface="Consolas"/>
              </a:rPr>
              <a:t> main(String </a:t>
            </a:r>
            <a:r>
              <a:rPr lang="en-US" sz="1600" b="1" dirty="0" err="1">
                <a:solidFill>
                  <a:srgbClr val="6A3E3E"/>
                </a:solidFill>
                <a:latin typeface="Consolas"/>
              </a:rPr>
              <a:t>args</a:t>
            </a:r>
            <a:r>
              <a:rPr lang="en-US" sz="1600" b="1" dirty="0">
                <a:solidFill>
                  <a:srgbClr val="000000"/>
                </a:solidFill>
                <a:latin typeface="Consolas"/>
              </a:rPr>
              <a:t>[]){</a:t>
            </a:r>
          </a:p>
          <a:p>
            <a:r>
              <a:rPr lang="en-US" sz="1600" dirty="0">
                <a:solidFill>
                  <a:srgbClr val="000000"/>
                </a:solidFill>
                <a:latin typeface="Consolas"/>
              </a:rPr>
              <a:t>    Table </a:t>
            </a:r>
            <a:r>
              <a:rPr lang="en-US" sz="1600" dirty="0" err="1">
                <a:solidFill>
                  <a:srgbClr val="6A3E3E"/>
                </a:solidFill>
                <a:latin typeface="Consolas"/>
              </a:rPr>
              <a:t>obj</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Table();</a:t>
            </a:r>
            <a:endParaRPr lang="en-US" sz="1600" b="1" dirty="0">
              <a:solidFill>
                <a:srgbClr val="3F7F5F"/>
              </a:solidFill>
              <a:latin typeface="Consolas"/>
            </a:endParaRPr>
          </a:p>
          <a:p>
            <a:r>
              <a:rPr lang="en-US" sz="1600" dirty="0">
                <a:solidFill>
                  <a:srgbClr val="000000"/>
                </a:solidFill>
                <a:latin typeface="Consolas"/>
              </a:rPr>
              <a:t>    MyThread1 </a:t>
            </a:r>
            <a:r>
              <a:rPr lang="en-US" sz="1600" dirty="0">
                <a:solidFill>
                  <a:srgbClr val="6A3E3E"/>
                </a:solidFill>
                <a:latin typeface="Consolas"/>
              </a:rPr>
              <a:t>t1</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MyThread1(</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000000"/>
                </a:solidFill>
                <a:latin typeface="Consolas"/>
              </a:rPr>
              <a:t>    MyThread2 </a:t>
            </a:r>
            <a:r>
              <a:rPr lang="en-US" sz="1600" dirty="0">
                <a:solidFill>
                  <a:srgbClr val="6A3E3E"/>
                </a:solidFill>
                <a:latin typeface="Consolas"/>
              </a:rPr>
              <a:t>t2</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MyThread2(</a:t>
            </a:r>
            <a:r>
              <a:rPr lang="en-US" sz="1600" b="1" dirty="0" err="1">
                <a:solidFill>
                  <a:srgbClr val="6A3E3E"/>
                </a:solidFill>
                <a:latin typeface="Consolas"/>
              </a:rPr>
              <a:t>obj</a:t>
            </a:r>
            <a:r>
              <a:rPr lang="en-US" sz="1600" b="1" dirty="0">
                <a:solidFill>
                  <a:srgbClr val="000000"/>
                </a:solidFill>
                <a:latin typeface="Consolas"/>
              </a:rPr>
              <a:t>);</a:t>
            </a:r>
          </a:p>
          <a:p>
            <a:r>
              <a:rPr lang="en-US" sz="1600" dirty="0">
                <a:solidFill>
                  <a:srgbClr val="6A3E3E"/>
                </a:solidFill>
                <a:latin typeface="Consolas"/>
              </a:rPr>
              <a:t>    t1</a:t>
            </a:r>
            <a:r>
              <a:rPr lang="en-US" sz="1600" dirty="0">
                <a:solidFill>
                  <a:srgbClr val="000000"/>
                </a:solidFill>
                <a:latin typeface="Consolas"/>
              </a:rPr>
              <a:t>.start();</a:t>
            </a:r>
          </a:p>
          <a:p>
            <a:r>
              <a:rPr lang="en-US" sz="1600" dirty="0">
                <a:solidFill>
                  <a:srgbClr val="6A3E3E"/>
                </a:solidFill>
                <a:latin typeface="Consolas"/>
              </a:rPr>
              <a:t>    t2</a:t>
            </a:r>
            <a:r>
              <a:rPr lang="en-US" sz="1600" dirty="0">
                <a:solidFill>
                  <a:srgbClr val="000000"/>
                </a:solidFill>
                <a:latin typeface="Consolas"/>
              </a:rPr>
              <a:t>.start();</a:t>
            </a:r>
          </a:p>
          <a:p>
            <a:r>
              <a:rPr lang="en-US" sz="1600" dirty="0">
                <a:solidFill>
                  <a:srgbClr val="000000"/>
                </a:solidFill>
                <a:latin typeface="Consolas"/>
              </a:rPr>
              <a:t>  }</a:t>
            </a:r>
          </a:p>
          <a:p>
            <a:r>
              <a:rPr lang="en-US" sz="1600" dirty="0">
                <a:solidFill>
                  <a:srgbClr val="000000"/>
                </a:solidFill>
                <a:latin typeface="Consolas"/>
              </a:rPr>
              <a:t>}</a:t>
            </a:r>
            <a:endParaRPr lang="en-US" sz="1600" dirty="0"/>
          </a:p>
        </p:txBody>
      </p:sp>
      <p:pic>
        <p:nvPicPr>
          <p:cNvPr id="8" name="Picture 2"/>
          <p:cNvPicPr>
            <a:picLocks noChangeAspect="1" noChangeArrowheads="1"/>
          </p:cNvPicPr>
          <p:nvPr/>
        </p:nvPicPr>
        <p:blipFill>
          <a:blip r:embed="rId2" cstate="print"/>
          <a:srcRect/>
          <a:stretch>
            <a:fillRect/>
          </a:stretch>
        </p:blipFill>
        <p:spPr bwMode="auto">
          <a:xfrm>
            <a:off x="5019675" y="3257660"/>
            <a:ext cx="7073900" cy="1022350"/>
          </a:xfrm>
          <a:prstGeom prst="rect">
            <a:avLst/>
          </a:prstGeom>
          <a:noFill/>
          <a:ln w="9525">
            <a:noFill/>
            <a:miter lim="800000"/>
            <a:headEnd/>
            <a:tailEnd/>
          </a:ln>
        </p:spPr>
      </p:pic>
      <p:sp>
        <p:nvSpPr>
          <p:cNvPr id="9" name="Rectangle 8"/>
          <p:cNvSpPr/>
          <p:nvPr/>
        </p:nvSpPr>
        <p:spPr>
          <a:xfrm>
            <a:off x="609600" y="5338922"/>
            <a:ext cx="1524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5657850" y="2307719"/>
            <a:ext cx="1524000" cy="2286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24750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bg/>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5">
                                            <p:txEl>
                                              <p:pRg st="4" end="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5">
                                            <p:txEl>
                                              <p:pRg st="8" end="8"/>
                                            </p:txEl>
                                          </p:spTgt>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5">
                                            <p:txEl>
                                              <p:pRg st="9" end="9"/>
                                            </p:txEl>
                                          </p:spTgt>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5">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5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Effect transition="in" filter="fade">
                                      <p:cBhvr>
                                        <p:cTn id="59" dur="770" decel="100000"/>
                                        <p:tgtEl>
                                          <p:spTgt spid="10"/>
                                        </p:tgtEl>
                                      </p:cBhvr>
                                    </p:animEffect>
                                    <p:animScale>
                                      <p:cBhvr>
                                        <p:cTn id="60" dur="770" decel="100000"/>
                                        <p:tgtEl>
                                          <p:spTgt spid="10"/>
                                        </p:tgtEl>
                                      </p:cBhvr>
                                      <p:from x="10000" y="10000"/>
                                      <p:to x="200000" y="450000"/>
                                    </p:animScale>
                                    <p:animScale>
                                      <p:cBhvr>
                                        <p:cTn id="61" dur="1230" accel="100000" fill="hold">
                                          <p:stCondLst>
                                            <p:cond delay="770"/>
                                          </p:stCondLst>
                                        </p:cTn>
                                        <p:tgtEl>
                                          <p:spTgt spid="10"/>
                                        </p:tgtEl>
                                      </p:cBhvr>
                                      <p:from x="200000" y="450000"/>
                                      <p:to x="100000" y="100000"/>
                                    </p:animScale>
                                    <p:set>
                                      <p:cBhvr>
                                        <p:cTn id="62" dur="770" fill="hold"/>
                                        <p:tgtEl>
                                          <p:spTgt spid="10"/>
                                        </p:tgtEl>
                                        <p:attrNameLst>
                                          <p:attrName>ppt_x</p:attrName>
                                        </p:attrNameLst>
                                      </p:cBhvr>
                                      <p:to>
                                        <p:strVal val="(0.5)"/>
                                      </p:to>
                                    </p:set>
                                    <p:anim from="(0.5)" to="(#ppt_x)" calcmode="lin" valueType="num">
                                      <p:cBhvr>
                                        <p:cTn id="63" dur="1230" accel="100000" fill="hold">
                                          <p:stCondLst>
                                            <p:cond delay="770"/>
                                          </p:stCondLst>
                                        </p:cTn>
                                        <p:tgtEl>
                                          <p:spTgt spid="10"/>
                                        </p:tgtEl>
                                        <p:attrNameLst>
                                          <p:attrName>ppt_x</p:attrName>
                                        </p:attrNameLst>
                                      </p:cBhvr>
                                    </p:anim>
                                    <p:set>
                                      <p:cBhvr>
                                        <p:cTn id="64" dur="770" fill="hold"/>
                                        <p:tgtEl>
                                          <p:spTgt spid="10"/>
                                        </p:tgtEl>
                                        <p:attrNameLst>
                                          <p:attrName>ppt_y</p:attrName>
                                        </p:attrNameLst>
                                      </p:cBhvr>
                                      <p:to>
                                        <p:strVal val="(#ppt_y+0.4)"/>
                                      </p:to>
                                    </p:set>
                                    <p:anim from="(#ppt_y+0.4)" to="(#ppt_y)" calcmode="lin" valueType="num">
                                      <p:cBhvr>
                                        <p:cTn id="65" dur="1230" accel="100000" fill="hold">
                                          <p:stCondLst>
                                            <p:cond delay="770"/>
                                          </p:stCondLst>
                                        </p:cTn>
                                        <p:tgtEl>
                                          <p:spTgt spid="10"/>
                                        </p:tgtEl>
                                        <p:attrNameLst>
                                          <p:attrName>ppt_y</p:attrName>
                                        </p:attrNameLst>
                                      </p:cBhvr>
                                    </p:anim>
                                  </p:childTnLst>
                                </p:cTn>
                              </p:par>
                            </p:childTnLst>
                          </p:cTn>
                        </p:par>
                      </p:childTnLst>
                    </p:cTn>
                  </p:par>
                  <p:par>
                    <p:cTn id="66" fill="hold">
                      <p:stCondLst>
                        <p:cond delay="indefinite"/>
                      </p:stCondLst>
                      <p:childTnLst>
                        <p:par>
                          <p:cTn id="67" fill="hold">
                            <p:stCondLst>
                              <p:cond delay="0"/>
                            </p:stCondLst>
                            <p:childTnLst>
                              <p:par>
                                <p:cTn id="68" presetID="1" presetClass="entr" presetSubtype="0" fill="hold" grpId="0" nodeType="clickEffect">
                                  <p:stCondLst>
                                    <p:cond delay="0"/>
                                  </p:stCondLst>
                                  <p:childTnLst>
                                    <p:set>
                                      <p:cBhvr>
                                        <p:cTn id="69" dur="1" fill="hold">
                                          <p:stCondLst>
                                            <p:cond delay="0"/>
                                          </p:stCondLst>
                                        </p:cTn>
                                        <p:tgtEl>
                                          <p:spTgt spid="6">
                                            <p:bg/>
                                          </p:spTgt>
                                        </p:tgtEl>
                                        <p:attrNameLst>
                                          <p:attrName>style.visibility</p:attrName>
                                        </p:attrNameLst>
                                      </p:cBhvr>
                                      <p:to>
                                        <p:strVal val="visible"/>
                                      </p:to>
                                    </p:set>
                                  </p:childTnLst>
                                </p:cTn>
                              </p:par>
                              <p:par>
                                <p:cTn id="70" presetID="1" presetClass="entr" presetSubtype="0" fill="hold" grpId="0" nodeType="withEffect">
                                  <p:stCondLst>
                                    <p:cond delay="0"/>
                                  </p:stCondLst>
                                  <p:childTnLst>
                                    <p:set>
                                      <p:cBhvr>
                                        <p:cTn id="71" dur="1" fill="hold">
                                          <p:stCondLst>
                                            <p:cond delay="0"/>
                                          </p:stCondLst>
                                        </p:cTn>
                                        <p:tgtEl>
                                          <p:spTgt spid="6">
                                            <p:txEl>
                                              <p:pRg st="0" end="0"/>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6">
                                            <p:txEl>
                                              <p:pRg st="1" end="1"/>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6">
                                            <p:txEl>
                                              <p:pRg st="2" end="2"/>
                                            </p:txEl>
                                          </p:spTgt>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6">
                                            <p:txEl>
                                              <p:pRg st="3" end="3"/>
                                            </p:txEl>
                                          </p:spTgt>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6">
                                            <p:txEl>
                                              <p:pRg st="4" end="4"/>
                                            </p:txEl>
                                          </p:spTgt>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
                                            <p:txEl>
                                              <p:pRg st="5" end="5"/>
                                            </p:txEl>
                                          </p:spTgt>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6">
                                            <p:txEl>
                                              <p:pRg st="6" end="6"/>
                                            </p:txEl>
                                          </p:spTgt>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6">
                                            <p:txEl>
                                              <p:pRg st="7" end="7"/>
                                            </p:txEl>
                                          </p:spTgt>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6">
                                            <p:txEl>
                                              <p:pRg st="8" end="8"/>
                                            </p:txEl>
                                          </p:spTgt>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6">
                                            <p:txEl>
                                              <p:pRg st="9" end="9"/>
                                            </p:txEl>
                                          </p:spTgt>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6">
                                            <p:txEl>
                                              <p:pRg st="10" end="10"/>
                                            </p:txEl>
                                          </p:spTgt>
                                        </p:tgtEl>
                                        <p:attrNameLst>
                                          <p:attrName>style.visibility</p:attrName>
                                        </p:attrNameLst>
                                      </p:cBhvr>
                                      <p:to>
                                        <p:strVal val="visible"/>
                                      </p:to>
                                    </p:set>
                                  </p:childTnLst>
                                </p:cTn>
                              </p:par>
                            </p:childTnLst>
                          </p:cTn>
                        </p:par>
                      </p:childTnLst>
                    </p:cTn>
                  </p:par>
                  <p:par>
                    <p:cTn id="92" fill="hold">
                      <p:stCondLst>
                        <p:cond delay="indefinite"/>
                      </p:stCondLst>
                      <p:childTnLst>
                        <p:par>
                          <p:cTn id="93" fill="hold">
                            <p:stCondLst>
                              <p:cond delay="0"/>
                            </p:stCondLst>
                            <p:childTnLst>
                              <p:par>
                                <p:cTn id="94" presetID="51" presetClass="entr" presetSubtype="0" fill="hold" grpId="0" nodeType="clickEffect">
                                  <p:stCondLst>
                                    <p:cond delay="0"/>
                                  </p:stCondLst>
                                  <p:childTnLst>
                                    <p:set>
                                      <p:cBhvr>
                                        <p:cTn id="95" dur="1" fill="hold">
                                          <p:stCondLst>
                                            <p:cond delay="0"/>
                                          </p:stCondLst>
                                        </p:cTn>
                                        <p:tgtEl>
                                          <p:spTgt spid="9"/>
                                        </p:tgtEl>
                                        <p:attrNameLst>
                                          <p:attrName>style.visibility</p:attrName>
                                        </p:attrNameLst>
                                      </p:cBhvr>
                                      <p:to>
                                        <p:strVal val="visible"/>
                                      </p:to>
                                    </p:set>
                                    <p:animEffect transition="in" filter="fade">
                                      <p:cBhvr>
                                        <p:cTn id="96" dur="770" decel="100000"/>
                                        <p:tgtEl>
                                          <p:spTgt spid="9"/>
                                        </p:tgtEl>
                                      </p:cBhvr>
                                    </p:animEffect>
                                    <p:animScale>
                                      <p:cBhvr>
                                        <p:cTn id="97" dur="770" decel="100000"/>
                                        <p:tgtEl>
                                          <p:spTgt spid="9"/>
                                        </p:tgtEl>
                                      </p:cBhvr>
                                      <p:from x="10000" y="10000"/>
                                      <p:to x="200000" y="450000"/>
                                    </p:animScale>
                                    <p:animScale>
                                      <p:cBhvr>
                                        <p:cTn id="98" dur="1230" accel="100000" fill="hold">
                                          <p:stCondLst>
                                            <p:cond delay="770"/>
                                          </p:stCondLst>
                                        </p:cTn>
                                        <p:tgtEl>
                                          <p:spTgt spid="9"/>
                                        </p:tgtEl>
                                      </p:cBhvr>
                                      <p:from x="200000" y="450000"/>
                                      <p:to x="100000" y="100000"/>
                                    </p:animScale>
                                    <p:set>
                                      <p:cBhvr>
                                        <p:cTn id="99" dur="770" fill="hold"/>
                                        <p:tgtEl>
                                          <p:spTgt spid="9"/>
                                        </p:tgtEl>
                                        <p:attrNameLst>
                                          <p:attrName>ppt_x</p:attrName>
                                        </p:attrNameLst>
                                      </p:cBhvr>
                                      <p:to>
                                        <p:strVal val="(0.5)"/>
                                      </p:to>
                                    </p:set>
                                    <p:anim from="(0.5)" to="(#ppt_x)" calcmode="lin" valueType="num">
                                      <p:cBhvr>
                                        <p:cTn id="100" dur="1230" accel="100000" fill="hold">
                                          <p:stCondLst>
                                            <p:cond delay="770"/>
                                          </p:stCondLst>
                                        </p:cTn>
                                        <p:tgtEl>
                                          <p:spTgt spid="9"/>
                                        </p:tgtEl>
                                        <p:attrNameLst>
                                          <p:attrName>ppt_x</p:attrName>
                                        </p:attrNameLst>
                                      </p:cBhvr>
                                    </p:anim>
                                    <p:set>
                                      <p:cBhvr>
                                        <p:cTn id="101" dur="770" fill="hold"/>
                                        <p:tgtEl>
                                          <p:spTgt spid="9"/>
                                        </p:tgtEl>
                                        <p:attrNameLst>
                                          <p:attrName>ppt_y</p:attrName>
                                        </p:attrNameLst>
                                      </p:cBhvr>
                                      <p:to>
                                        <p:strVal val="(#ppt_y+0.4)"/>
                                      </p:to>
                                    </p:set>
                                    <p:anim from="(#ppt_y+0.4)" to="(#ppt_y)" calcmode="lin" valueType="num">
                                      <p:cBhvr>
                                        <p:cTn id="102" dur="1230" accel="100000" fill="hold">
                                          <p:stCondLst>
                                            <p:cond delay="770"/>
                                          </p:stCondLst>
                                        </p:cTn>
                                        <p:tgtEl>
                                          <p:spTgt spid="9"/>
                                        </p:tgtEl>
                                        <p:attrNameLst>
                                          <p:attrName>ppt_y</p:attrName>
                                        </p:attrNameLst>
                                      </p:cBhvr>
                                    </p:anim>
                                  </p:childTnLst>
                                </p:cTn>
                              </p:par>
                              <p:par>
                                <p:cTn id="103" presetID="1" presetClass="entr" presetSubtype="0" fill="hold" grpId="0" nodeType="withEffect">
                                  <p:stCondLst>
                                    <p:cond delay="0"/>
                                  </p:stCondLst>
                                  <p:childTnLst>
                                    <p:set>
                                      <p:cBhvr>
                                        <p:cTn id="104" dur="1" fill="hold">
                                          <p:stCondLst>
                                            <p:cond delay="0"/>
                                          </p:stCondLst>
                                        </p:cTn>
                                        <p:tgtEl>
                                          <p:spTgt spid="7">
                                            <p:bg/>
                                          </p:spTgt>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7">
                                            <p:txEl>
                                              <p:pRg st="0" end="0"/>
                                            </p:txEl>
                                          </p:spTgt>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7">
                                            <p:txEl>
                                              <p:pRg st="1" end="1"/>
                                            </p:txEl>
                                          </p:spTgt>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7">
                                            <p:txEl>
                                              <p:pRg st="2" end="2"/>
                                            </p:txEl>
                                          </p:spTgt>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7">
                                            <p:txEl>
                                              <p:pRg st="3" end="3"/>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7">
                                            <p:txEl>
                                              <p:pRg st="4" end="4"/>
                                            </p:txEl>
                                          </p:spTgt>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7">
                                            <p:txEl>
                                              <p:pRg st="5" end="5"/>
                                            </p:txEl>
                                          </p:spTgt>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7">
                                            <p:txEl>
                                              <p:pRg st="6" end="6"/>
                                            </p:txEl>
                                          </p:spTgt>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7">
                                            <p:txEl>
                                              <p:pRg st="7" end="7"/>
                                            </p:txEl>
                                          </p:spTgt>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bldLvl="5" animBg="1"/>
      <p:bldP spid="5" grpId="0" uiExpand="1" build="p" bldLvl="5" animBg="1"/>
      <p:bldP spid="6" grpId="0" uiExpand="1" build="p" bldLvl="5" animBg="1"/>
      <p:bldP spid="7" grpId="0" build="p" bldLvl="5" animBg="1"/>
      <p:bldP spid="9" grpId="0" animBg="1"/>
      <p:bldP spid="10"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925EF2-D58F-4AC0-ACED-F747CC08D69F}"/>
              </a:ext>
            </a:extLst>
          </p:cNvPr>
          <p:cNvCxnSpPr>
            <a:cxnSpLocks/>
          </p:cNvCxnSpPr>
          <p:nvPr/>
        </p:nvCxnSpPr>
        <p:spPr>
          <a:xfrm>
            <a:off x="1191446" y="5063613"/>
            <a:ext cx="0" cy="1794387"/>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BDA2F9A4-6988-4274-8384-12496EC9D59D}"/>
              </a:ext>
            </a:extLst>
          </p:cNvPr>
          <p:cNvSpPr txBox="1"/>
          <p:nvPr/>
        </p:nvSpPr>
        <p:spPr>
          <a:xfrm>
            <a:off x="1428727" y="720132"/>
            <a:ext cx="4909938" cy="2893100"/>
          </a:xfrm>
          <a:prstGeom prst="rect">
            <a:avLst/>
          </a:prstGeom>
          <a:noFill/>
        </p:spPr>
        <p:txBody>
          <a:bodyPr wrap="square" rtlCol="0">
            <a:spAutoFit/>
          </a:bodyPr>
          <a:lstStyle/>
          <a:p>
            <a:r>
              <a:rPr lang="en-IN" sz="2400" b="1" dirty="0"/>
              <a:t>Outline</a:t>
            </a:r>
            <a:endParaRPr lang="en-US" b="1" dirty="0"/>
          </a:p>
          <a:p>
            <a:endParaRPr lang="en-US" b="1" dirty="0"/>
          </a:p>
          <a:p>
            <a:pPr indent="446088">
              <a:buFont typeface="Wingdings" pitchFamily="2" charset="2"/>
              <a:buChar char="ü"/>
            </a:pPr>
            <a:r>
              <a:rPr lang="en-US" sz="2000" dirty="0"/>
              <a:t>Multithreading</a:t>
            </a:r>
          </a:p>
          <a:p>
            <a:pPr indent="446088">
              <a:buFont typeface="Wingdings" pitchFamily="2" charset="2"/>
              <a:buChar char="ü"/>
            </a:pPr>
            <a:r>
              <a:rPr lang="en-US" sz="2000" dirty="0"/>
              <a:t>Life Cycle of Thread</a:t>
            </a:r>
          </a:p>
          <a:p>
            <a:pPr indent="446088">
              <a:buFont typeface="Wingdings" pitchFamily="2" charset="2"/>
              <a:buChar char="ü"/>
            </a:pPr>
            <a:r>
              <a:rPr lang="en-US" sz="2000" dirty="0"/>
              <a:t>Creating a Thread</a:t>
            </a:r>
          </a:p>
          <a:p>
            <a:pPr lvl="1" indent="446088">
              <a:buFont typeface="Wingdings" pitchFamily="2" charset="2"/>
              <a:buChar char="ü"/>
            </a:pPr>
            <a:r>
              <a:rPr lang="en-US" sz="2000" dirty="0"/>
              <a:t>Using Thread Class</a:t>
            </a:r>
          </a:p>
          <a:p>
            <a:pPr lvl="1" indent="446088">
              <a:buFont typeface="Wingdings" pitchFamily="2" charset="2"/>
              <a:buChar char="ü"/>
            </a:pPr>
            <a:r>
              <a:rPr lang="en-US" sz="2000" dirty="0"/>
              <a:t>Using Runnable Interface</a:t>
            </a:r>
          </a:p>
          <a:p>
            <a:pPr indent="446088">
              <a:buFont typeface="Wingdings" pitchFamily="2" charset="2"/>
              <a:buChar char="ü"/>
            </a:pPr>
            <a:r>
              <a:rPr lang="en-US" sz="2000" dirty="0"/>
              <a:t>Join</a:t>
            </a:r>
          </a:p>
          <a:p>
            <a:pPr indent="446088">
              <a:buFont typeface="Wingdings" pitchFamily="2" charset="2"/>
              <a:buChar char="ü"/>
            </a:pPr>
            <a:r>
              <a:rPr lang="en-US" sz="2000" dirty="0"/>
              <a:t>Synchronized</a:t>
            </a:r>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p:cTn id="11" dur="500" fill="hold"/>
                                        <p:tgtEl>
                                          <p:spTgt spid="6"/>
                                        </p:tgtEl>
                                        <p:attrNameLst>
                                          <p:attrName>ppt_w</p:attrName>
                                        </p:attrNameLst>
                                      </p:cBhvr>
                                      <p:tavLst>
                                        <p:tav tm="0">
                                          <p:val>
                                            <p:fltVal val="0"/>
                                          </p:val>
                                        </p:tav>
                                        <p:tav tm="100000">
                                          <p:val>
                                            <p:strVal val="#ppt_w"/>
                                          </p:val>
                                        </p:tav>
                                      </p:tavLst>
                                    </p:anim>
                                    <p:anim calcmode="lin" valueType="num">
                                      <p:cBhvr>
                                        <p:cTn id="12" dur="500" fill="hold"/>
                                        <p:tgtEl>
                                          <p:spTgt spid="6"/>
                                        </p:tgtEl>
                                        <p:attrNameLst>
                                          <p:attrName>ppt_h</p:attrName>
                                        </p:attrNameLst>
                                      </p:cBhvr>
                                      <p:tavLst>
                                        <p:tav tm="0">
                                          <p:val>
                                            <p:fltVal val="0"/>
                                          </p:val>
                                        </p:tav>
                                        <p:tav tm="100000">
                                          <p:val>
                                            <p:strVal val="#ppt_h"/>
                                          </p:val>
                                        </p:tav>
                                      </p:tavLst>
                                    </p:anim>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childTnLst>
                          </p:cTn>
                        </p:par>
                        <p:par>
                          <p:cTn id="17" fill="hold">
                            <p:stCondLst>
                              <p:cond delay="1000"/>
                            </p:stCondLst>
                            <p:childTnLst>
                              <p:par>
                                <p:cTn id="18" presetID="1" presetClass="entr" presetSubtype="0"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childTnLst>
                                </p:cTn>
                              </p:par>
                            </p:childTnLst>
                          </p:cTn>
                        </p:par>
                        <p:par>
                          <p:cTn id="20" fill="hold">
                            <p:stCondLst>
                              <p:cond delay="1000"/>
                            </p:stCondLst>
                            <p:childTnLst>
                              <p:par>
                                <p:cTn id="21" presetID="22" presetClass="entr" presetSubtype="1" fill="hold" nodeType="after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wipe(up)">
                                      <p:cBhvr>
                                        <p:cTn id="23" dur="500"/>
                                        <p:tgtEl>
                                          <p:spTgt spid="8"/>
                                        </p:tgtEl>
                                      </p:cBhvr>
                                    </p:animEffect>
                                  </p:childTnLst>
                                </p:cTn>
                              </p:par>
                            </p:childTnLst>
                          </p:cTn>
                        </p:par>
                        <p:par>
                          <p:cTn id="24" fill="hold">
                            <p:stCondLst>
                              <p:cond delay="1500"/>
                            </p:stCondLst>
                            <p:childTnLst>
                              <p:par>
                                <p:cTn id="25" presetID="22" presetClass="entr" presetSubtype="1" fill="hold" nodeType="after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Multithreading?</a:t>
            </a:r>
            <a:endParaRPr lang="en-US" dirty="0"/>
          </a:p>
        </p:txBody>
      </p:sp>
      <p:sp>
        <p:nvSpPr>
          <p:cNvPr id="3" name="Content Placeholder 2"/>
          <p:cNvSpPr>
            <a:spLocks noGrp="1"/>
          </p:cNvSpPr>
          <p:nvPr>
            <p:ph idx="1"/>
          </p:nvPr>
        </p:nvSpPr>
        <p:spPr/>
        <p:txBody>
          <a:bodyPr/>
          <a:lstStyle/>
          <a:p>
            <a:r>
              <a:rPr lang="en-US" dirty="0"/>
              <a:t>Multithreading in Java is a process of </a:t>
            </a:r>
            <a:r>
              <a:rPr lang="en-US" i="1" dirty="0">
                <a:solidFill>
                  <a:schemeClr val="tx2"/>
                </a:solidFill>
              </a:rPr>
              <a:t>executing multiple threads</a:t>
            </a:r>
            <a:r>
              <a:rPr lang="en-US" dirty="0"/>
              <a:t> simultaneously.</a:t>
            </a:r>
          </a:p>
          <a:p>
            <a:r>
              <a:rPr lang="en-US" dirty="0"/>
              <a:t>A thread is a </a:t>
            </a:r>
            <a:r>
              <a:rPr lang="en-US" i="1" dirty="0">
                <a:solidFill>
                  <a:schemeClr val="tx2"/>
                </a:solidFill>
              </a:rPr>
              <a:t>lightweight sub-process</a:t>
            </a:r>
            <a:r>
              <a:rPr lang="en-US" dirty="0"/>
              <a:t>, the smallest unit of processing. </a:t>
            </a:r>
          </a:p>
          <a:p>
            <a:r>
              <a:rPr lang="en-US" dirty="0"/>
              <a:t>Multiprocessing and multithreading, both are used to achieve multitasking.</a:t>
            </a:r>
          </a:p>
          <a:p>
            <a:r>
              <a:rPr lang="en-US" dirty="0"/>
              <a:t>Threads use a </a:t>
            </a:r>
            <a:r>
              <a:rPr lang="en-US" i="1" dirty="0">
                <a:solidFill>
                  <a:schemeClr val="tx2"/>
                </a:solidFill>
              </a:rPr>
              <a:t>shared memory area</a:t>
            </a:r>
            <a:r>
              <a:rPr lang="en-US" dirty="0"/>
              <a:t>. They don't allocate separate memory area so saves memory, and context-switching between the threads takes less time than process.</a:t>
            </a:r>
          </a:p>
          <a:p>
            <a:r>
              <a:rPr lang="en-US" dirty="0"/>
              <a:t>A thread goes through various stages in its life cycle. For example, a thread is born, started, runs, and then dies. </a:t>
            </a:r>
          </a:p>
          <a:p>
            <a:r>
              <a:rPr lang="en-US" sz="2400" dirty="0"/>
              <a:t>Lets see the life cycle of the thread.</a:t>
            </a:r>
          </a:p>
          <a:p>
            <a:endParaRPr lang="en-IN" dirty="0"/>
          </a:p>
        </p:txBody>
      </p:sp>
    </p:spTree>
    <p:extLst>
      <p:ext uri="{BB962C8B-B14F-4D97-AF65-F5344CB8AC3E}">
        <p14:creationId xmlns:p14="http://schemas.microsoft.com/office/powerpoint/2010/main" val="2693008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Life cycle of a Thread</a:t>
            </a:r>
          </a:p>
        </p:txBody>
      </p:sp>
      <p:sp>
        <p:nvSpPr>
          <p:cNvPr id="26" name="Content Placeholder 2"/>
          <p:cNvSpPr>
            <a:spLocks noGrp="1"/>
          </p:cNvSpPr>
          <p:nvPr>
            <p:ph idx="1"/>
          </p:nvPr>
        </p:nvSpPr>
        <p:spPr>
          <a:xfrm>
            <a:off x="4804555" y="863444"/>
            <a:ext cx="7256266" cy="5590565"/>
          </a:xfrm>
        </p:spPr>
        <p:txBody>
          <a:bodyPr/>
          <a:lstStyle/>
          <a:p>
            <a:r>
              <a:rPr lang="en-US" dirty="0"/>
              <a:t>There are </a:t>
            </a:r>
            <a:r>
              <a:rPr lang="en-US" b="1" dirty="0"/>
              <a:t>5</a:t>
            </a:r>
            <a:r>
              <a:rPr lang="en-US" dirty="0"/>
              <a:t> stages in the life cycle of the Thread</a:t>
            </a:r>
          </a:p>
          <a:p>
            <a:pPr lvl="1"/>
            <a:r>
              <a:rPr lang="en-US" b="1" dirty="0"/>
              <a:t>New:</a:t>
            </a:r>
            <a:r>
              <a:rPr lang="en-US" dirty="0"/>
              <a:t> A new thread begins its life cycle in the new state. It remains in this state until the program starts the thread. It is also referred to as a born thread.</a:t>
            </a:r>
          </a:p>
          <a:p>
            <a:pPr lvl="1"/>
            <a:r>
              <a:rPr lang="en-US" b="1" dirty="0"/>
              <a:t>Runnable:</a:t>
            </a:r>
            <a:r>
              <a:rPr lang="en-US" dirty="0"/>
              <a:t> After a newly born thread is started, the thread becomes runnable. A thread in this state is considered to be executing its task.</a:t>
            </a:r>
          </a:p>
          <a:p>
            <a:pPr lvl="1"/>
            <a:r>
              <a:rPr lang="en-US" b="1" dirty="0"/>
              <a:t>Waiting:</a:t>
            </a:r>
            <a:r>
              <a:rPr lang="en-US" dirty="0"/>
              <a:t> Sometimes a thread transitions to the waiting state while the thread waits for another thread to perform a task. A thread transitions back to the runnable state only when another thread signals waiting thread to continue.</a:t>
            </a:r>
          </a:p>
          <a:p>
            <a:pPr lvl="1"/>
            <a:r>
              <a:rPr lang="en-US" b="1" dirty="0"/>
              <a:t>Timed waiting:</a:t>
            </a:r>
            <a:r>
              <a:rPr lang="en-US" dirty="0"/>
              <a:t> A runnable thread can enter the timed waiting state for a specified interval of time. A thread in this state transitions back to the runnable state when that time interval expires or when the event it is waiting for occurs.</a:t>
            </a:r>
          </a:p>
          <a:p>
            <a:pPr lvl="1"/>
            <a:r>
              <a:rPr lang="en-US" b="1" dirty="0"/>
              <a:t>Terminated: </a:t>
            </a:r>
            <a:r>
              <a:rPr lang="en-US" dirty="0"/>
              <a:t>A runnable thread enters the terminated state when it completes its task or otherwise terminates.</a:t>
            </a:r>
          </a:p>
        </p:txBody>
      </p:sp>
      <p:sp>
        <p:nvSpPr>
          <p:cNvPr id="4" name="Rectangle 3"/>
          <p:cNvSpPr/>
          <p:nvPr/>
        </p:nvSpPr>
        <p:spPr>
          <a:xfrm>
            <a:off x="2194560" y="10723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new</a:t>
            </a:r>
          </a:p>
        </p:txBody>
      </p:sp>
      <p:sp>
        <p:nvSpPr>
          <p:cNvPr id="5" name="Rectangle 4"/>
          <p:cNvSpPr/>
          <p:nvPr/>
        </p:nvSpPr>
        <p:spPr>
          <a:xfrm>
            <a:off x="2194560" y="26725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solidFill>
                  <a:schemeClr val="tx1"/>
                </a:solidFill>
              </a:rPr>
              <a:t>runnable</a:t>
            </a:r>
            <a:endParaRPr lang="en-US" b="1" dirty="0">
              <a:solidFill>
                <a:schemeClr val="tx1"/>
              </a:solidFill>
            </a:endParaRPr>
          </a:p>
        </p:txBody>
      </p:sp>
      <p:sp>
        <p:nvSpPr>
          <p:cNvPr id="6" name="Rectangle 5"/>
          <p:cNvSpPr/>
          <p:nvPr/>
        </p:nvSpPr>
        <p:spPr>
          <a:xfrm>
            <a:off x="2194560" y="43489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timed waiting</a:t>
            </a:r>
          </a:p>
        </p:txBody>
      </p:sp>
      <p:sp>
        <p:nvSpPr>
          <p:cNvPr id="7" name="Rectangle 6"/>
          <p:cNvSpPr/>
          <p:nvPr/>
        </p:nvSpPr>
        <p:spPr>
          <a:xfrm>
            <a:off x="60960" y="4348942"/>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waiting</a:t>
            </a:r>
          </a:p>
        </p:txBody>
      </p:sp>
      <p:sp>
        <p:nvSpPr>
          <p:cNvPr id="8" name="Rectangle 7"/>
          <p:cNvSpPr/>
          <p:nvPr/>
        </p:nvSpPr>
        <p:spPr>
          <a:xfrm>
            <a:off x="3817997" y="4346171"/>
            <a:ext cx="1447800" cy="6858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terminated</a:t>
            </a:r>
          </a:p>
        </p:txBody>
      </p:sp>
      <p:sp>
        <p:nvSpPr>
          <p:cNvPr id="9" name="Flowchart: Connector 8"/>
          <p:cNvSpPr/>
          <p:nvPr/>
        </p:nvSpPr>
        <p:spPr>
          <a:xfrm>
            <a:off x="4347355" y="5568142"/>
            <a:ext cx="381000" cy="3810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lowchart: Connector 9"/>
          <p:cNvSpPr/>
          <p:nvPr/>
        </p:nvSpPr>
        <p:spPr>
          <a:xfrm>
            <a:off x="4271155" y="5491942"/>
            <a:ext cx="533400" cy="533400"/>
          </a:xfrm>
          <a:prstGeom prst="flowChartConnector">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Elbow Connector 10"/>
          <p:cNvCxnSpPr>
            <a:stCxn id="8" idx="2"/>
            <a:endCxn id="10" idx="0"/>
          </p:cNvCxnSpPr>
          <p:nvPr/>
        </p:nvCxnSpPr>
        <p:spPr>
          <a:xfrm rot="5400000">
            <a:off x="4309891" y="5259935"/>
            <a:ext cx="459971" cy="4042"/>
          </a:xfrm>
          <a:prstGeom prst="bent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2" name="Elbow Connector 11"/>
          <p:cNvCxnSpPr>
            <a:stCxn id="4" idx="2"/>
            <a:endCxn id="5" idx="0"/>
          </p:cNvCxnSpPr>
          <p:nvPr/>
        </p:nvCxnSpPr>
        <p:spPr>
          <a:xfrm rot="5400000">
            <a:off x="2461260" y="2215342"/>
            <a:ext cx="914400" cy="1588"/>
          </a:xfrm>
          <a:prstGeom prst="bent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3" name="Elbow Connector 12"/>
          <p:cNvCxnSpPr/>
          <p:nvPr/>
        </p:nvCxnSpPr>
        <p:spPr>
          <a:xfrm rot="5400000">
            <a:off x="2308065" y="3853642"/>
            <a:ext cx="990600" cy="1588"/>
          </a:xfrm>
          <a:prstGeom prst="bentConnector3">
            <a:avLst>
              <a:gd name="adj1" fmla="val 4579"/>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a:stCxn id="5" idx="1"/>
            <a:endCxn id="7" idx="0"/>
          </p:cNvCxnSpPr>
          <p:nvPr/>
        </p:nvCxnSpPr>
        <p:spPr>
          <a:xfrm rot="10800000" flipV="1">
            <a:off x="784860" y="3015442"/>
            <a:ext cx="1409700" cy="13335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18160" y="2824942"/>
            <a:ext cx="1676400" cy="1524000"/>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6" name="Elbow Connector 15"/>
          <p:cNvCxnSpPr/>
          <p:nvPr/>
        </p:nvCxnSpPr>
        <p:spPr>
          <a:xfrm rot="16200000" flipV="1">
            <a:off x="2536666" y="3852848"/>
            <a:ext cx="990600" cy="1588"/>
          </a:xfrm>
          <a:prstGeom prst="bentConnector3">
            <a:avLst>
              <a:gd name="adj1" fmla="val 50000"/>
            </a:avLst>
          </a:prstGeom>
          <a:ln w="3175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5" idx="3"/>
            <a:endCxn id="8" idx="0"/>
          </p:cNvCxnSpPr>
          <p:nvPr/>
        </p:nvCxnSpPr>
        <p:spPr>
          <a:xfrm>
            <a:off x="3642360" y="3015442"/>
            <a:ext cx="899537" cy="1330729"/>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18" name="Flowchart: Connector 17"/>
          <p:cNvSpPr/>
          <p:nvPr/>
        </p:nvSpPr>
        <p:spPr>
          <a:xfrm>
            <a:off x="822960" y="1271914"/>
            <a:ext cx="304800" cy="304800"/>
          </a:xfrm>
          <a:prstGeom prst="flowChartConnector">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p:cNvCxnSpPr>
            <a:stCxn id="18" idx="6"/>
            <a:endCxn id="4" idx="1"/>
          </p:cNvCxnSpPr>
          <p:nvPr/>
        </p:nvCxnSpPr>
        <p:spPr>
          <a:xfrm flipV="1">
            <a:off x="1127760" y="1415242"/>
            <a:ext cx="1066800" cy="9072"/>
          </a:xfrm>
          <a:prstGeom prst="straightConnector1">
            <a:avLst/>
          </a:prstGeom>
          <a:ln w="31750">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356360" y="1935367"/>
            <a:ext cx="1449884" cy="584775"/>
          </a:xfrm>
          <a:prstGeom prst="rect">
            <a:avLst/>
          </a:prstGeom>
          <a:noFill/>
        </p:spPr>
        <p:txBody>
          <a:bodyPr wrap="none" rtlCol="0">
            <a:spAutoFit/>
          </a:bodyPr>
          <a:lstStyle/>
          <a:p>
            <a:pPr algn="ctr"/>
            <a:r>
              <a:rPr lang="en-US" sz="1600" dirty="0"/>
              <a:t>Program starts </a:t>
            </a:r>
          </a:p>
          <a:p>
            <a:pPr algn="ctr"/>
            <a:r>
              <a:rPr lang="en-US" sz="1600" dirty="0"/>
              <a:t>thread</a:t>
            </a:r>
          </a:p>
        </p:txBody>
      </p:sp>
      <p:sp>
        <p:nvSpPr>
          <p:cNvPr id="21" name="TextBox 20"/>
          <p:cNvSpPr txBox="1"/>
          <p:nvPr/>
        </p:nvSpPr>
        <p:spPr>
          <a:xfrm rot="19093878">
            <a:off x="607556" y="2798233"/>
            <a:ext cx="870751" cy="830997"/>
          </a:xfrm>
          <a:prstGeom prst="rect">
            <a:avLst/>
          </a:prstGeom>
          <a:noFill/>
        </p:spPr>
        <p:txBody>
          <a:bodyPr wrap="none" rtlCol="0">
            <a:spAutoFit/>
          </a:bodyPr>
          <a:lstStyle/>
          <a:p>
            <a:pPr algn="ctr"/>
            <a:r>
              <a:rPr lang="en-US" sz="1600" dirty="0"/>
              <a:t>unlock</a:t>
            </a:r>
          </a:p>
          <a:p>
            <a:pPr algn="ctr"/>
            <a:r>
              <a:rPr lang="en-US" sz="1600" dirty="0"/>
              <a:t>signal</a:t>
            </a:r>
          </a:p>
          <a:p>
            <a:pPr algn="ctr"/>
            <a:r>
              <a:rPr lang="en-US" sz="1600" dirty="0" err="1"/>
              <a:t>signalAll</a:t>
            </a:r>
            <a:endParaRPr lang="en-US" sz="1600" dirty="0"/>
          </a:p>
        </p:txBody>
      </p:sp>
      <p:sp>
        <p:nvSpPr>
          <p:cNvPr id="22" name="TextBox 21"/>
          <p:cNvSpPr txBox="1"/>
          <p:nvPr/>
        </p:nvSpPr>
        <p:spPr>
          <a:xfrm rot="19093878">
            <a:off x="1393671" y="3573192"/>
            <a:ext cx="639407" cy="584775"/>
          </a:xfrm>
          <a:prstGeom prst="rect">
            <a:avLst/>
          </a:prstGeom>
          <a:noFill/>
        </p:spPr>
        <p:txBody>
          <a:bodyPr wrap="none" rtlCol="0">
            <a:spAutoFit/>
          </a:bodyPr>
          <a:lstStyle/>
          <a:p>
            <a:pPr algn="ctr"/>
            <a:r>
              <a:rPr lang="en-US" sz="1600" dirty="0"/>
              <a:t>await</a:t>
            </a:r>
          </a:p>
          <a:p>
            <a:pPr algn="ctr"/>
            <a:r>
              <a:rPr lang="en-US" sz="1600" dirty="0"/>
              <a:t>lock</a:t>
            </a:r>
          </a:p>
        </p:txBody>
      </p:sp>
      <p:sp>
        <p:nvSpPr>
          <p:cNvPr id="23" name="TextBox 22"/>
          <p:cNvSpPr txBox="1"/>
          <p:nvPr/>
        </p:nvSpPr>
        <p:spPr>
          <a:xfrm rot="16200000">
            <a:off x="2243444" y="3584451"/>
            <a:ext cx="639407" cy="584775"/>
          </a:xfrm>
          <a:prstGeom prst="rect">
            <a:avLst/>
          </a:prstGeom>
          <a:noFill/>
        </p:spPr>
        <p:txBody>
          <a:bodyPr wrap="none" rtlCol="0">
            <a:spAutoFit/>
          </a:bodyPr>
          <a:lstStyle/>
          <a:p>
            <a:pPr algn="ctr"/>
            <a:r>
              <a:rPr lang="en-US" sz="1600" dirty="0"/>
              <a:t>await</a:t>
            </a:r>
          </a:p>
          <a:p>
            <a:pPr algn="ctr"/>
            <a:r>
              <a:rPr lang="en-US" sz="1600" dirty="0"/>
              <a:t>sleep</a:t>
            </a:r>
          </a:p>
        </p:txBody>
      </p:sp>
      <p:sp>
        <p:nvSpPr>
          <p:cNvPr id="24" name="TextBox 23"/>
          <p:cNvSpPr txBox="1"/>
          <p:nvPr/>
        </p:nvSpPr>
        <p:spPr>
          <a:xfrm rot="16200000">
            <a:off x="2994217" y="3538059"/>
            <a:ext cx="814261" cy="584775"/>
          </a:xfrm>
          <a:prstGeom prst="rect">
            <a:avLst/>
          </a:prstGeom>
          <a:noFill/>
        </p:spPr>
        <p:txBody>
          <a:bodyPr wrap="none" rtlCol="0">
            <a:spAutoFit/>
          </a:bodyPr>
          <a:lstStyle/>
          <a:p>
            <a:pPr algn="ctr"/>
            <a:r>
              <a:rPr lang="en-US" sz="1600" dirty="0"/>
              <a:t>Interval</a:t>
            </a:r>
          </a:p>
          <a:p>
            <a:pPr algn="ctr"/>
            <a:r>
              <a:rPr lang="en-US" sz="1600" dirty="0"/>
              <a:t>expires</a:t>
            </a:r>
          </a:p>
        </p:txBody>
      </p:sp>
      <p:sp>
        <p:nvSpPr>
          <p:cNvPr id="25" name="TextBox 24"/>
          <p:cNvSpPr txBox="1"/>
          <p:nvPr/>
        </p:nvSpPr>
        <p:spPr>
          <a:xfrm rot="3268234">
            <a:off x="3651416" y="3189913"/>
            <a:ext cx="1677382" cy="584775"/>
          </a:xfrm>
          <a:prstGeom prst="rect">
            <a:avLst/>
          </a:prstGeom>
          <a:noFill/>
        </p:spPr>
        <p:txBody>
          <a:bodyPr wrap="none" rtlCol="0">
            <a:spAutoFit/>
          </a:bodyPr>
          <a:lstStyle/>
          <a:p>
            <a:pPr algn="ctr"/>
            <a:r>
              <a:rPr lang="en-US" sz="1600" dirty="0"/>
              <a:t>Thread completes</a:t>
            </a:r>
          </a:p>
          <a:p>
            <a:pPr algn="ctr"/>
            <a:r>
              <a:rPr lang="en-US" sz="1600" dirty="0"/>
              <a:t>Task</a:t>
            </a:r>
          </a:p>
        </p:txBody>
      </p:sp>
    </p:spTree>
    <p:extLst>
      <p:ext uri="{BB962C8B-B14F-4D97-AF65-F5344CB8AC3E}">
        <p14:creationId xmlns:p14="http://schemas.microsoft.com/office/powerpoint/2010/main" val="2169790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animEffect transition="in" filter="wipe(down)">
                                      <p:cBhvr>
                                        <p:cTn id="11" dur="500"/>
                                        <p:tgtEl>
                                          <p:spTgt spid="18"/>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wipe(dow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par>
                                <p:cTn id="22" presetID="1" presetClass="entr" presetSubtype="0" fill="hold" grpId="0" nodeType="withEffect">
                                  <p:stCondLst>
                                    <p:cond delay="0"/>
                                  </p:stCondLst>
                                  <p:childTnLst>
                                    <p:set>
                                      <p:cBhvr>
                                        <p:cTn id="23"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wipe(down)">
                                      <p:cBhvr>
                                        <p:cTn id="28" dur="500"/>
                                        <p:tgtEl>
                                          <p:spTgt spid="20"/>
                                        </p:tgtEl>
                                      </p:cBhvr>
                                    </p:animEffect>
                                  </p:childTnLst>
                                </p:cTn>
                              </p:par>
                              <p:par>
                                <p:cTn id="29" presetID="22" presetClass="entr" presetSubtype="4"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down)">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5"/>
                                        </p:tgtEl>
                                        <p:attrNameLst>
                                          <p:attrName>style.visibility</p:attrName>
                                        </p:attrNameLst>
                                      </p:cBhvr>
                                      <p:to>
                                        <p:strVal val="visible"/>
                                      </p:to>
                                    </p:set>
                                    <p:animEffect transition="in" filter="wipe(down)">
                                      <p:cBhvr>
                                        <p:cTn id="36" dur="500"/>
                                        <p:tgtEl>
                                          <p:spTgt spid="5"/>
                                        </p:tgtEl>
                                      </p:cBhvr>
                                    </p:animEffect>
                                  </p:childTnLst>
                                </p:cTn>
                              </p:par>
                              <p:par>
                                <p:cTn id="37" presetID="1" presetClass="entr" presetSubtype="0" fill="hold" grpId="0" nodeType="withEffect">
                                  <p:stCondLst>
                                    <p:cond delay="0"/>
                                  </p:stCondLst>
                                  <p:childTnLst>
                                    <p:set>
                                      <p:cBhvr>
                                        <p:cTn id="38"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4" fill="hold" grpId="0" nodeType="click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wipe(down)">
                                      <p:cBhvr>
                                        <p:cTn id="43" dur="500"/>
                                        <p:tgtEl>
                                          <p:spTgt spid="22"/>
                                        </p:tgtEl>
                                      </p:cBhvr>
                                    </p:animEffect>
                                  </p:childTnLst>
                                </p:cTn>
                              </p:par>
                              <p:par>
                                <p:cTn id="44" presetID="22" presetClass="entr" presetSubtype="4" fill="hold"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wipe(down)">
                                      <p:cBhvr>
                                        <p:cTn id="46" dur="500"/>
                                        <p:tgtEl>
                                          <p:spTgt spid="14"/>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4"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animEffect transition="in" filter="wipe(down)">
                                      <p:cBhvr>
                                        <p:cTn id="51" dur="500"/>
                                        <p:tgtEl>
                                          <p:spTgt spid="7"/>
                                        </p:tgtEl>
                                      </p:cBhvr>
                                    </p:animEffect>
                                  </p:childTnLst>
                                </p:cTn>
                              </p:par>
                              <p:par>
                                <p:cTn id="52" presetID="1" presetClass="entr" presetSubtype="0" fill="hold" grpId="0" nodeType="withEffect">
                                  <p:stCondLst>
                                    <p:cond delay="0"/>
                                  </p:stCondLst>
                                  <p:childTnLst>
                                    <p:set>
                                      <p:cBhvr>
                                        <p:cTn id="53"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4" fill="hold" nodeType="clickEffect">
                                  <p:stCondLst>
                                    <p:cond delay="0"/>
                                  </p:stCondLst>
                                  <p:childTnLst>
                                    <p:set>
                                      <p:cBhvr>
                                        <p:cTn id="57" dur="1" fill="hold">
                                          <p:stCondLst>
                                            <p:cond delay="0"/>
                                          </p:stCondLst>
                                        </p:cTn>
                                        <p:tgtEl>
                                          <p:spTgt spid="15"/>
                                        </p:tgtEl>
                                        <p:attrNameLst>
                                          <p:attrName>style.visibility</p:attrName>
                                        </p:attrNameLst>
                                      </p:cBhvr>
                                      <p:to>
                                        <p:strVal val="visible"/>
                                      </p:to>
                                    </p:set>
                                    <p:animEffect transition="in" filter="wipe(down)">
                                      <p:cBhvr>
                                        <p:cTn id="58" dur="500"/>
                                        <p:tgtEl>
                                          <p:spTgt spid="15"/>
                                        </p:tgtEl>
                                      </p:cBhvr>
                                    </p:animEffect>
                                  </p:childTnLst>
                                </p:cTn>
                              </p:par>
                              <p:par>
                                <p:cTn id="59" presetID="22" presetClass="entr" presetSubtype="4"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down)">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wipe(down)">
                                      <p:cBhvr>
                                        <p:cTn id="66" dur="500"/>
                                        <p:tgtEl>
                                          <p:spTgt spid="23"/>
                                        </p:tgtEl>
                                      </p:cBhvr>
                                    </p:animEffect>
                                  </p:childTnLst>
                                </p:cTn>
                              </p:par>
                              <p:par>
                                <p:cTn id="67" presetID="22" presetClass="entr" presetSubtype="4" fill="hold" nodeType="withEffect">
                                  <p:stCondLst>
                                    <p:cond delay="0"/>
                                  </p:stCondLst>
                                  <p:childTnLst>
                                    <p:set>
                                      <p:cBhvr>
                                        <p:cTn id="68" dur="1" fill="hold">
                                          <p:stCondLst>
                                            <p:cond delay="0"/>
                                          </p:stCondLst>
                                        </p:cTn>
                                        <p:tgtEl>
                                          <p:spTgt spid="13"/>
                                        </p:tgtEl>
                                        <p:attrNameLst>
                                          <p:attrName>style.visibility</p:attrName>
                                        </p:attrNameLst>
                                      </p:cBhvr>
                                      <p:to>
                                        <p:strVal val="visible"/>
                                      </p:to>
                                    </p:set>
                                    <p:animEffect transition="in" filter="wipe(down)">
                                      <p:cBhvr>
                                        <p:cTn id="69" dur="500"/>
                                        <p:tgtEl>
                                          <p:spTgt spid="13"/>
                                        </p:tgtEl>
                                      </p:cBhvr>
                                    </p:animEffect>
                                  </p:childTnLst>
                                </p:cTn>
                              </p:par>
                            </p:childTnLst>
                          </p:cTn>
                        </p:par>
                      </p:childTnLst>
                    </p:cTn>
                  </p:par>
                  <p:par>
                    <p:cTn id="70" fill="hold">
                      <p:stCondLst>
                        <p:cond delay="indefinite"/>
                      </p:stCondLst>
                      <p:childTnLst>
                        <p:par>
                          <p:cTn id="71" fill="hold">
                            <p:stCondLst>
                              <p:cond delay="0"/>
                            </p:stCondLst>
                            <p:childTnLst>
                              <p:par>
                                <p:cTn id="72" presetID="22" presetClass="entr" presetSubtype="4" fill="hold" grpId="0" nodeType="clickEffect">
                                  <p:stCondLst>
                                    <p:cond delay="0"/>
                                  </p:stCondLst>
                                  <p:childTnLst>
                                    <p:set>
                                      <p:cBhvr>
                                        <p:cTn id="73" dur="1" fill="hold">
                                          <p:stCondLst>
                                            <p:cond delay="0"/>
                                          </p:stCondLst>
                                        </p:cTn>
                                        <p:tgtEl>
                                          <p:spTgt spid="6"/>
                                        </p:tgtEl>
                                        <p:attrNameLst>
                                          <p:attrName>style.visibility</p:attrName>
                                        </p:attrNameLst>
                                      </p:cBhvr>
                                      <p:to>
                                        <p:strVal val="visible"/>
                                      </p:to>
                                    </p:set>
                                    <p:animEffect transition="in" filter="wipe(down)">
                                      <p:cBhvr>
                                        <p:cTn id="74" dur="500"/>
                                        <p:tgtEl>
                                          <p:spTgt spid="6"/>
                                        </p:tgtEl>
                                      </p:cBhvr>
                                    </p:animEffect>
                                  </p:childTnLst>
                                </p:cTn>
                              </p:par>
                              <p:par>
                                <p:cTn id="75" presetID="1" presetClass="entr" presetSubtype="0" fill="hold" grpId="0" nodeType="withEffect">
                                  <p:stCondLst>
                                    <p:cond delay="0"/>
                                  </p:stCondLst>
                                  <p:childTnLst>
                                    <p:set>
                                      <p:cBhvr>
                                        <p:cTn id="76"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22" presetClass="entr" presetSubtype="4" fill="hold" nodeType="clickEffect">
                                  <p:stCondLst>
                                    <p:cond delay="0"/>
                                  </p:stCondLst>
                                  <p:childTnLst>
                                    <p:set>
                                      <p:cBhvr>
                                        <p:cTn id="80" dur="1" fill="hold">
                                          <p:stCondLst>
                                            <p:cond delay="0"/>
                                          </p:stCondLst>
                                        </p:cTn>
                                        <p:tgtEl>
                                          <p:spTgt spid="16"/>
                                        </p:tgtEl>
                                        <p:attrNameLst>
                                          <p:attrName>style.visibility</p:attrName>
                                        </p:attrNameLst>
                                      </p:cBhvr>
                                      <p:to>
                                        <p:strVal val="visible"/>
                                      </p:to>
                                    </p:set>
                                    <p:animEffect transition="in" filter="wipe(down)">
                                      <p:cBhvr>
                                        <p:cTn id="81" dur="500"/>
                                        <p:tgtEl>
                                          <p:spTgt spid="16"/>
                                        </p:tgtEl>
                                      </p:cBhvr>
                                    </p:animEffect>
                                  </p:childTnLst>
                                </p:cTn>
                              </p:par>
                              <p:par>
                                <p:cTn id="82" presetID="22" presetClass="entr" presetSubtype="4" fill="hold" grpId="0" nodeType="withEffect">
                                  <p:stCondLst>
                                    <p:cond delay="0"/>
                                  </p:stCondLst>
                                  <p:childTnLst>
                                    <p:set>
                                      <p:cBhvr>
                                        <p:cTn id="83" dur="1" fill="hold">
                                          <p:stCondLst>
                                            <p:cond delay="0"/>
                                          </p:stCondLst>
                                        </p:cTn>
                                        <p:tgtEl>
                                          <p:spTgt spid="24"/>
                                        </p:tgtEl>
                                        <p:attrNameLst>
                                          <p:attrName>style.visibility</p:attrName>
                                        </p:attrNameLst>
                                      </p:cBhvr>
                                      <p:to>
                                        <p:strVal val="visible"/>
                                      </p:to>
                                    </p:set>
                                    <p:animEffect transition="in" filter="wipe(down)">
                                      <p:cBhvr>
                                        <p:cTn id="84" dur="500"/>
                                        <p:tgtEl>
                                          <p:spTgt spid="24"/>
                                        </p:tgtEl>
                                      </p:cBhvr>
                                    </p:animEffect>
                                  </p:childTnLst>
                                </p:cTn>
                              </p:par>
                            </p:childTnLst>
                          </p:cTn>
                        </p:par>
                      </p:childTnLst>
                    </p:cTn>
                  </p:par>
                  <p:par>
                    <p:cTn id="85" fill="hold">
                      <p:stCondLst>
                        <p:cond delay="indefinite"/>
                      </p:stCondLst>
                      <p:childTnLst>
                        <p:par>
                          <p:cTn id="86" fill="hold">
                            <p:stCondLst>
                              <p:cond delay="0"/>
                            </p:stCondLst>
                            <p:childTnLst>
                              <p:par>
                                <p:cTn id="87" presetID="22" presetClass="entr" presetSubtype="4" fill="hold" grpId="0" nodeType="clickEffect">
                                  <p:stCondLst>
                                    <p:cond delay="0"/>
                                  </p:stCondLst>
                                  <p:childTnLst>
                                    <p:set>
                                      <p:cBhvr>
                                        <p:cTn id="88" dur="1" fill="hold">
                                          <p:stCondLst>
                                            <p:cond delay="0"/>
                                          </p:stCondLst>
                                        </p:cTn>
                                        <p:tgtEl>
                                          <p:spTgt spid="25"/>
                                        </p:tgtEl>
                                        <p:attrNameLst>
                                          <p:attrName>style.visibility</p:attrName>
                                        </p:attrNameLst>
                                      </p:cBhvr>
                                      <p:to>
                                        <p:strVal val="visible"/>
                                      </p:to>
                                    </p:set>
                                    <p:animEffect transition="in" filter="wipe(down)">
                                      <p:cBhvr>
                                        <p:cTn id="89" dur="500"/>
                                        <p:tgtEl>
                                          <p:spTgt spid="25"/>
                                        </p:tgtEl>
                                      </p:cBhvr>
                                    </p:animEffect>
                                  </p:childTnLst>
                                </p:cTn>
                              </p:par>
                              <p:par>
                                <p:cTn id="90" presetID="22" presetClass="entr" presetSubtype="4" fill="hold" nodeType="with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wipe(down)">
                                      <p:cBhvr>
                                        <p:cTn id="92" dur="500"/>
                                        <p:tgtEl>
                                          <p:spTgt spid="17"/>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4" fill="hold" grpId="0" nodeType="clickEffect">
                                  <p:stCondLst>
                                    <p:cond delay="0"/>
                                  </p:stCondLst>
                                  <p:childTnLst>
                                    <p:set>
                                      <p:cBhvr>
                                        <p:cTn id="96" dur="1" fill="hold">
                                          <p:stCondLst>
                                            <p:cond delay="0"/>
                                          </p:stCondLst>
                                        </p:cTn>
                                        <p:tgtEl>
                                          <p:spTgt spid="8"/>
                                        </p:tgtEl>
                                        <p:attrNameLst>
                                          <p:attrName>style.visibility</p:attrName>
                                        </p:attrNameLst>
                                      </p:cBhvr>
                                      <p:to>
                                        <p:strVal val="visible"/>
                                      </p:to>
                                    </p:set>
                                    <p:animEffect transition="in" filter="wipe(down)">
                                      <p:cBhvr>
                                        <p:cTn id="97" dur="500"/>
                                        <p:tgtEl>
                                          <p:spTgt spid="8"/>
                                        </p:tgtEl>
                                      </p:cBhvr>
                                    </p:animEffect>
                                  </p:childTnLst>
                                </p:cTn>
                              </p:par>
                              <p:par>
                                <p:cTn id="98" presetID="1" presetClass="entr" presetSubtype="0" fill="hold" grpId="0" nodeType="withEffect">
                                  <p:stCondLst>
                                    <p:cond delay="0"/>
                                  </p:stCondLst>
                                  <p:childTnLst>
                                    <p:set>
                                      <p:cBhvr>
                                        <p:cTn id="99"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9"/>
                                        </p:tgtEl>
                                        <p:attrNameLst>
                                          <p:attrName>style.visibility</p:attrName>
                                        </p:attrNameLst>
                                      </p:cBhvr>
                                      <p:to>
                                        <p:strVal val="visible"/>
                                      </p:to>
                                    </p:set>
                                    <p:animEffect transition="in" filter="wipe(down)">
                                      <p:cBhvr>
                                        <p:cTn id="104" dur="500"/>
                                        <p:tgtEl>
                                          <p:spTgt spid="9"/>
                                        </p:tgtEl>
                                      </p:cBhvr>
                                    </p:animEffect>
                                  </p:childTnLst>
                                </p:cTn>
                              </p:par>
                              <p:par>
                                <p:cTn id="105" presetID="22" presetClass="entr" presetSubtype="4" fill="hold" nodeType="withEffect">
                                  <p:stCondLst>
                                    <p:cond delay="0"/>
                                  </p:stCondLst>
                                  <p:childTnLst>
                                    <p:set>
                                      <p:cBhvr>
                                        <p:cTn id="106" dur="1" fill="hold">
                                          <p:stCondLst>
                                            <p:cond delay="0"/>
                                          </p:stCondLst>
                                        </p:cTn>
                                        <p:tgtEl>
                                          <p:spTgt spid="11"/>
                                        </p:tgtEl>
                                        <p:attrNameLst>
                                          <p:attrName>style.visibility</p:attrName>
                                        </p:attrNameLst>
                                      </p:cBhvr>
                                      <p:to>
                                        <p:strVal val="visible"/>
                                      </p:to>
                                    </p:set>
                                    <p:animEffect transition="in" filter="wipe(down)">
                                      <p:cBhvr>
                                        <p:cTn id="107" dur="500"/>
                                        <p:tgtEl>
                                          <p:spTgt spid="11"/>
                                        </p:tgtEl>
                                      </p:cBhvr>
                                    </p:animEffect>
                                  </p:childTnLst>
                                </p:cTn>
                              </p:par>
                              <p:par>
                                <p:cTn id="108" presetID="22" presetClass="entr" presetSubtype="4" fill="hold" grpId="0" nodeType="withEffect">
                                  <p:stCondLst>
                                    <p:cond delay="0"/>
                                  </p:stCondLst>
                                  <p:childTnLst>
                                    <p:set>
                                      <p:cBhvr>
                                        <p:cTn id="109" dur="1" fill="hold">
                                          <p:stCondLst>
                                            <p:cond delay="0"/>
                                          </p:stCondLst>
                                        </p:cTn>
                                        <p:tgtEl>
                                          <p:spTgt spid="10"/>
                                        </p:tgtEl>
                                        <p:attrNameLst>
                                          <p:attrName>style.visibility</p:attrName>
                                        </p:attrNameLst>
                                      </p:cBhvr>
                                      <p:to>
                                        <p:strVal val="visible"/>
                                      </p:to>
                                    </p:set>
                                    <p:animEffect transition="in" filter="wipe(down)">
                                      <p:cBhvr>
                                        <p:cTn id="1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4" grpId="0" animBg="1"/>
      <p:bldP spid="5" grpId="0" animBg="1"/>
      <p:bldP spid="6" grpId="0" animBg="1"/>
      <p:bldP spid="7" grpId="0" animBg="1"/>
      <p:bldP spid="8" grpId="0" animBg="1"/>
      <p:bldP spid="9" grpId="0" animBg="1"/>
      <p:bldP spid="10" grpId="0" animBg="1"/>
      <p:bldP spid="18" grpId="0" animBg="1"/>
      <p:bldP spid="20" grpId="0"/>
      <p:bldP spid="21" grpId="0"/>
      <p:bldP spid="22" grpId="0"/>
      <p:bldP spid="23" grpId="0"/>
      <p:bldP spid="24" grpId="0"/>
      <p:bldP spid="25" grpId="0"/>
    </p:bld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Thread</a:t>
            </a:r>
          </a:p>
        </p:txBody>
      </p:sp>
      <p:sp>
        <p:nvSpPr>
          <p:cNvPr id="26" name="Content Placeholder 2"/>
          <p:cNvSpPr>
            <a:spLocks noGrp="1"/>
          </p:cNvSpPr>
          <p:nvPr>
            <p:ph idx="1"/>
          </p:nvPr>
        </p:nvSpPr>
        <p:spPr>
          <a:xfrm>
            <a:off x="232012" y="863444"/>
            <a:ext cx="11828809" cy="5590565"/>
          </a:xfrm>
        </p:spPr>
        <p:txBody>
          <a:bodyPr/>
          <a:lstStyle/>
          <a:p>
            <a:r>
              <a:rPr lang="en-US" dirty="0"/>
              <a:t>When a Java program starts up, one thread begins running immediately. This is usually called the </a:t>
            </a:r>
            <a:r>
              <a:rPr lang="en-US" i="1" dirty="0"/>
              <a:t>main thread </a:t>
            </a:r>
            <a:r>
              <a:rPr lang="en-US" dirty="0"/>
              <a:t>of your program, because it is the one that is executed when your program begins. The main thread is important for two reasons:</a:t>
            </a:r>
          </a:p>
          <a:p>
            <a:r>
              <a:rPr lang="en-US" dirty="0"/>
              <a:t>It is the thread from which other “child” threads will be spawned.</a:t>
            </a:r>
          </a:p>
          <a:p>
            <a:pPr algn="l"/>
            <a:r>
              <a:rPr lang="en-US" dirty="0"/>
              <a:t> Often, it must be the last thread to finish execution because it performs various shutdown actions. </a:t>
            </a:r>
          </a:p>
          <a:p>
            <a:pPr algn="l"/>
            <a:r>
              <a:rPr lang="en-US" dirty="0"/>
              <a:t>Although the main thread is created automatically when your program is started, it can</a:t>
            </a:r>
          </a:p>
          <a:p>
            <a:pPr marL="0" indent="0" algn="l">
              <a:buNone/>
            </a:pPr>
            <a:r>
              <a:rPr lang="en-US" dirty="0"/>
              <a:t>    be controlled through a Thread object. To do so, you must obtain a reference to it by calling</a:t>
            </a:r>
          </a:p>
          <a:p>
            <a:pPr marL="0" indent="0" algn="l">
              <a:buNone/>
            </a:pPr>
            <a:r>
              <a:rPr lang="en-US" dirty="0"/>
              <a:t>    the method </a:t>
            </a:r>
            <a:r>
              <a:rPr lang="en-US" dirty="0" err="1"/>
              <a:t>currentThread</a:t>
            </a:r>
            <a:r>
              <a:rPr lang="en-US" dirty="0"/>
              <a:t>( ), which is a public static member of Thread. Its general form is</a:t>
            </a:r>
          </a:p>
          <a:p>
            <a:pPr marL="0" indent="0" algn="l">
              <a:buNone/>
            </a:pPr>
            <a:r>
              <a:rPr lang="en-US" dirty="0"/>
              <a:t>shown here:</a:t>
            </a:r>
          </a:p>
          <a:p>
            <a:pPr marL="0" indent="0" algn="l">
              <a:buNone/>
            </a:pPr>
            <a:r>
              <a:rPr lang="en-US" dirty="0"/>
              <a:t>        static Thread </a:t>
            </a:r>
            <a:r>
              <a:rPr lang="en-US" dirty="0" err="1"/>
              <a:t>currentThread</a:t>
            </a:r>
            <a:r>
              <a:rPr lang="en-US" dirty="0"/>
              <a:t>( )</a:t>
            </a:r>
            <a:br>
              <a:rPr lang="en-US" dirty="0"/>
            </a:br>
            <a:r>
              <a:rPr lang="en-US" dirty="0"/>
              <a:t>This method returns a reference to the thread in which it is called. Once you have a reference</a:t>
            </a:r>
          </a:p>
          <a:p>
            <a:pPr marL="0" indent="0" algn="l">
              <a:buNone/>
            </a:pPr>
            <a:r>
              <a:rPr lang="en-US" dirty="0"/>
              <a:t>to the main thread, you can control it just like any other thread</a:t>
            </a:r>
          </a:p>
        </p:txBody>
      </p:sp>
    </p:spTree>
    <p:extLst>
      <p:ext uri="{BB962C8B-B14F-4D97-AF65-F5344CB8AC3E}">
        <p14:creationId xmlns:p14="http://schemas.microsoft.com/office/powerpoint/2010/main" val="15628059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Main Thread</a:t>
            </a:r>
          </a:p>
        </p:txBody>
      </p:sp>
      <p:sp>
        <p:nvSpPr>
          <p:cNvPr id="26" name="Content Placeholder 2"/>
          <p:cNvSpPr>
            <a:spLocks noGrp="1"/>
          </p:cNvSpPr>
          <p:nvPr>
            <p:ph idx="1"/>
          </p:nvPr>
        </p:nvSpPr>
        <p:spPr>
          <a:xfrm>
            <a:off x="232012" y="863444"/>
            <a:ext cx="4585647" cy="5590565"/>
          </a:xfrm>
        </p:spPr>
        <p:txBody>
          <a:bodyPr/>
          <a:lstStyle/>
          <a:p>
            <a:pPr marL="0" indent="0">
              <a:buNone/>
            </a:pPr>
            <a:r>
              <a:rPr lang="en-US" sz="2200" dirty="0"/>
              <a:t>// Controlling the main Thread.</a:t>
            </a:r>
          </a:p>
          <a:p>
            <a:pPr marL="0" indent="0">
              <a:buNone/>
            </a:pPr>
            <a:r>
              <a:rPr lang="en-US" sz="2200" dirty="0"/>
              <a:t>class </a:t>
            </a:r>
            <a:r>
              <a:rPr lang="en-US" sz="2200" dirty="0" err="1"/>
              <a:t>CurrentThreadDemo</a:t>
            </a:r>
            <a:r>
              <a:rPr lang="en-US" sz="2200" dirty="0"/>
              <a:t> {</a:t>
            </a:r>
          </a:p>
          <a:p>
            <a:pPr marL="0" indent="0">
              <a:buNone/>
            </a:pPr>
            <a:r>
              <a:rPr lang="en-US" sz="2200" dirty="0"/>
              <a:t>public static void main(String </a:t>
            </a:r>
            <a:r>
              <a:rPr lang="en-US" sz="2200" dirty="0" err="1"/>
              <a:t>args</a:t>
            </a:r>
            <a:r>
              <a:rPr lang="en-US" sz="2200" dirty="0"/>
              <a:t>[]) {</a:t>
            </a:r>
          </a:p>
          <a:p>
            <a:pPr marL="0" indent="0">
              <a:buNone/>
            </a:pPr>
            <a:r>
              <a:rPr lang="en-US" sz="2200" dirty="0"/>
              <a:t>Thread t = </a:t>
            </a:r>
            <a:r>
              <a:rPr lang="en-US" sz="2200" dirty="0" err="1"/>
              <a:t>Thread.currentThread</a:t>
            </a:r>
            <a:r>
              <a:rPr lang="en-US" sz="2200" dirty="0"/>
              <a:t>();</a:t>
            </a:r>
          </a:p>
          <a:p>
            <a:pPr marL="0" indent="0">
              <a:buNone/>
            </a:pPr>
            <a:r>
              <a:rPr lang="en-US" sz="2200" dirty="0" err="1"/>
              <a:t>System.out.println</a:t>
            </a:r>
            <a:r>
              <a:rPr lang="en-US" sz="2200" dirty="0"/>
              <a:t>("Current thread: " + t);</a:t>
            </a:r>
          </a:p>
          <a:p>
            <a:pPr marL="0" indent="0">
              <a:buNone/>
            </a:pPr>
            <a:r>
              <a:rPr lang="en-US" sz="2200" dirty="0"/>
              <a:t>// change the name of the thread</a:t>
            </a:r>
          </a:p>
          <a:p>
            <a:pPr marL="0" indent="0">
              <a:buNone/>
            </a:pPr>
            <a:r>
              <a:rPr lang="en-US" sz="2200" dirty="0" err="1"/>
              <a:t>t.setName</a:t>
            </a:r>
            <a:r>
              <a:rPr lang="en-US" sz="2200" dirty="0"/>
              <a:t>("My Thread");</a:t>
            </a:r>
          </a:p>
          <a:p>
            <a:pPr marL="0" indent="0">
              <a:buNone/>
            </a:pPr>
            <a:r>
              <a:rPr lang="en-US" sz="2200" dirty="0" err="1"/>
              <a:t>System.out.println</a:t>
            </a:r>
            <a:r>
              <a:rPr lang="en-US" sz="2200" dirty="0"/>
              <a:t>("After name change: " + t);</a:t>
            </a:r>
          </a:p>
          <a:p>
            <a:pPr marL="0" indent="0">
              <a:buNone/>
            </a:pPr>
            <a:endParaRPr lang="en-US" sz="2200" dirty="0"/>
          </a:p>
        </p:txBody>
      </p:sp>
      <p:sp>
        <p:nvSpPr>
          <p:cNvPr id="3" name="Content Placeholder 2">
            <a:extLst>
              <a:ext uri="{FF2B5EF4-FFF2-40B4-BE49-F238E27FC236}">
                <a16:creationId xmlns:a16="http://schemas.microsoft.com/office/drawing/2014/main" id="{AAFB1A81-956C-5E30-E77F-A82823533AAC}"/>
              </a:ext>
            </a:extLst>
          </p:cNvPr>
          <p:cNvSpPr txBox="1">
            <a:spLocks/>
          </p:cNvSpPr>
          <p:nvPr/>
        </p:nvSpPr>
        <p:spPr>
          <a:xfrm>
            <a:off x="5515971" y="711201"/>
            <a:ext cx="6330286" cy="5590565"/>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accent6"/>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accent6"/>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accent6"/>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accent6"/>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try {</a:t>
            </a:r>
          </a:p>
          <a:p>
            <a:pPr marL="0" indent="0">
              <a:buNone/>
            </a:pPr>
            <a:r>
              <a:rPr lang="en-US" dirty="0"/>
              <a:t>for(int n = 5; n &gt; 0; n--) {</a:t>
            </a:r>
          </a:p>
          <a:p>
            <a:pPr marL="0" indent="0">
              <a:buNone/>
            </a:pPr>
            <a:r>
              <a:rPr lang="en-US" dirty="0" err="1"/>
              <a:t>System.out.println</a:t>
            </a:r>
            <a:r>
              <a:rPr lang="en-US" dirty="0"/>
              <a:t>(n);</a:t>
            </a:r>
          </a:p>
          <a:p>
            <a:pPr marL="0" indent="0">
              <a:buNone/>
            </a:pPr>
            <a:r>
              <a:rPr lang="en-US" dirty="0" err="1"/>
              <a:t>Thread.sleep</a:t>
            </a:r>
            <a:r>
              <a:rPr lang="en-US" dirty="0"/>
              <a:t>(1000);</a:t>
            </a:r>
          </a:p>
          <a:p>
            <a:pPr marL="0" indent="0">
              <a:buNone/>
            </a:pPr>
            <a:r>
              <a:rPr lang="en-US" dirty="0"/>
              <a:t>}</a:t>
            </a:r>
          </a:p>
          <a:p>
            <a:pPr marL="0" indent="0">
              <a:buNone/>
            </a:pPr>
            <a:r>
              <a:rPr lang="en-US" dirty="0"/>
              <a:t>} catch (</a:t>
            </a:r>
            <a:r>
              <a:rPr lang="en-US" dirty="0" err="1"/>
              <a:t>InterruptedException</a:t>
            </a:r>
            <a:r>
              <a:rPr lang="en-US" dirty="0"/>
              <a:t> e) {</a:t>
            </a:r>
          </a:p>
          <a:p>
            <a:pPr marL="0" indent="0">
              <a:buNone/>
            </a:pPr>
            <a:r>
              <a:rPr lang="en-US" dirty="0" err="1"/>
              <a:t>System.out.println</a:t>
            </a:r>
            <a:r>
              <a:rPr lang="en-US" dirty="0"/>
              <a:t>("Main thread interrupted");</a:t>
            </a:r>
          </a:p>
          <a:p>
            <a:pPr marL="0" indent="0">
              <a:buNone/>
            </a:pPr>
            <a:r>
              <a:rPr lang="en-US" dirty="0"/>
              <a:t>}</a:t>
            </a:r>
          </a:p>
          <a:p>
            <a:pPr marL="0" indent="0">
              <a:buNone/>
            </a:pPr>
            <a:r>
              <a:rPr lang="en-US" dirty="0"/>
              <a:t>}</a:t>
            </a:r>
          </a:p>
          <a:p>
            <a:pPr marL="0" indent="0">
              <a:buNone/>
            </a:pPr>
            <a:r>
              <a:rPr lang="en-US" dirty="0"/>
              <a:t>}</a:t>
            </a:r>
          </a:p>
        </p:txBody>
      </p:sp>
    </p:spTree>
    <p:extLst>
      <p:ext uri="{BB962C8B-B14F-4D97-AF65-F5344CB8AC3E}">
        <p14:creationId xmlns:p14="http://schemas.microsoft.com/office/powerpoint/2010/main" val="4918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uiExpand="1" build="p"/>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 Thread in Java</a:t>
            </a:r>
          </a:p>
        </p:txBody>
      </p:sp>
      <p:sp>
        <p:nvSpPr>
          <p:cNvPr id="3" name="Content Placeholder 2"/>
          <p:cNvSpPr>
            <a:spLocks noGrp="1"/>
          </p:cNvSpPr>
          <p:nvPr>
            <p:ph idx="1"/>
          </p:nvPr>
        </p:nvSpPr>
        <p:spPr/>
        <p:txBody>
          <a:bodyPr/>
          <a:lstStyle/>
          <a:p>
            <a:r>
              <a:rPr lang="en-US" dirty="0"/>
              <a:t>There are two ways to create a Thread</a:t>
            </a:r>
          </a:p>
          <a:p>
            <a:pPr marL="914400" lvl="1" indent="-457200">
              <a:buFont typeface="+mj-lt"/>
              <a:buAutoNum type="arabicPeriod"/>
            </a:pPr>
            <a:r>
              <a:rPr lang="en-US" b="1" dirty="0"/>
              <a:t>extending</a:t>
            </a:r>
            <a:r>
              <a:rPr lang="en-US" dirty="0"/>
              <a:t> the </a:t>
            </a:r>
            <a:r>
              <a:rPr lang="en-US" b="1" dirty="0"/>
              <a:t>Thread</a:t>
            </a:r>
            <a:r>
              <a:rPr lang="en-US" dirty="0"/>
              <a:t> </a:t>
            </a:r>
            <a:r>
              <a:rPr lang="en-US" b="1" dirty="0"/>
              <a:t>class</a:t>
            </a:r>
          </a:p>
          <a:p>
            <a:pPr marL="914400" lvl="1" indent="-457200">
              <a:buFont typeface="+mj-lt"/>
              <a:buAutoNum type="arabicPeriod"/>
            </a:pPr>
            <a:r>
              <a:rPr lang="en-US" b="1" dirty="0"/>
              <a:t>implementing</a:t>
            </a:r>
            <a:r>
              <a:rPr lang="en-US" dirty="0"/>
              <a:t> the </a:t>
            </a:r>
            <a:r>
              <a:rPr lang="en-US" b="1" dirty="0"/>
              <a:t>Runnable</a:t>
            </a:r>
            <a:r>
              <a:rPr lang="en-US" dirty="0"/>
              <a:t> </a:t>
            </a:r>
            <a:r>
              <a:rPr lang="en-US" b="1" dirty="0"/>
              <a:t>interface</a:t>
            </a:r>
            <a:endParaRPr lang="en-US" dirty="0"/>
          </a:p>
          <a:p>
            <a:pPr lvl="1"/>
            <a:endParaRPr lang="en-US" dirty="0"/>
          </a:p>
        </p:txBody>
      </p:sp>
    </p:spTree>
    <p:extLst>
      <p:ext uri="{BB962C8B-B14F-4D97-AF65-F5344CB8AC3E}">
        <p14:creationId xmlns:p14="http://schemas.microsoft.com/office/powerpoint/2010/main" val="1308413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Extending Thread Class</a:t>
            </a:r>
          </a:p>
        </p:txBody>
      </p:sp>
      <p:sp>
        <p:nvSpPr>
          <p:cNvPr id="3" name="Content Placeholder 2"/>
          <p:cNvSpPr>
            <a:spLocks noGrp="1"/>
          </p:cNvSpPr>
          <p:nvPr>
            <p:ph idx="1"/>
          </p:nvPr>
        </p:nvSpPr>
        <p:spPr/>
        <p:txBody>
          <a:bodyPr/>
          <a:lstStyle/>
          <a:p>
            <a:r>
              <a:rPr lang="en-US" dirty="0"/>
              <a:t>One way to create a thread is to create a new class that extends </a:t>
            </a:r>
            <a:r>
              <a:rPr lang="en-US" dirty="0">
                <a:solidFill>
                  <a:srgbClr val="C00000"/>
                </a:solidFill>
                <a:latin typeface="Consolas" panose="020B0609020204030204" pitchFamily="49" charset="0"/>
              </a:rPr>
              <a:t>Thread</a:t>
            </a:r>
            <a:r>
              <a:rPr lang="en-US" dirty="0"/>
              <a:t>, and then to create an instance of that class. </a:t>
            </a:r>
          </a:p>
          <a:p>
            <a:r>
              <a:rPr lang="en-US" dirty="0"/>
              <a:t>The extending class must override the </a:t>
            </a:r>
            <a:r>
              <a:rPr lang="en-US" dirty="0">
                <a:solidFill>
                  <a:srgbClr val="C00000"/>
                </a:solidFill>
                <a:latin typeface="Consolas" panose="020B0609020204030204" pitchFamily="49" charset="0"/>
              </a:rPr>
              <a:t>run( ) </a:t>
            </a:r>
            <a:r>
              <a:rPr lang="en-US" dirty="0"/>
              <a:t>method, which is the entry point for the new thread. </a:t>
            </a:r>
          </a:p>
          <a:p>
            <a:r>
              <a:rPr lang="en-US" dirty="0"/>
              <a:t>It must also call </a:t>
            </a:r>
            <a:r>
              <a:rPr lang="en-US" dirty="0">
                <a:solidFill>
                  <a:srgbClr val="C00000"/>
                </a:solidFill>
                <a:latin typeface="Consolas" panose="020B0609020204030204" pitchFamily="49" charset="0"/>
              </a:rPr>
              <a:t>start( ) </a:t>
            </a:r>
            <a:r>
              <a:rPr lang="en-US" dirty="0"/>
              <a:t>to begin execution of the new thread.</a:t>
            </a:r>
          </a:p>
          <a:p>
            <a:endParaRPr lang="en-US" dirty="0"/>
          </a:p>
        </p:txBody>
      </p:sp>
      <p:sp>
        <p:nvSpPr>
          <p:cNvPr id="4" name="Rectangle 3"/>
          <p:cNvSpPr/>
          <p:nvPr/>
        </p:nvSpPr>
        <p:spPr>
          <a:xfrm>
            <a:off x="68920" y="2793612"/>
            <a:ext cx="6071065" cy="3754874"/>
          </a:xfrm>
          <a:prstGeom prst="rect">
            <a:avLst/>
          </a:prstGeom>
          <a:ln w="19050">
            <a:solidFill>
              <a:schemeClr val="accent1"/>
            </a:solidFill>
            <a:prstDash val="dash"/>
          </a:ln>
        </p:spPr>
        <p:txBody>
          <a:bodyPr wrap="square">
            <a:spAutoFit/>
          </a:bodyPr>
          <a:lstStyle/>
          <a:p>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NewThread</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extends</a:t>
            </a:r>
            <a:r>
              <a:rPr lang="en-IN" sz="1400" b="1" dirty="0">
                <a:solidFill>
                  <a:srgbClr val="000000"/>
                </a:solidFill>
                <a:latin typeface="Consolas" panose="020B0609020204030204" pitchFamily="49" charset="0"/>
              </a:rPr>
              <a:t> Thread {</a:t>
            </a:r>
          </a:p>
          <a:p>
            <a:pPr lvl="1"/>
            <a:r>
              <a:rPr lang="en-IN" sz="1400" dirty="0" err="1">
                <a:solidFill>
                  <a:srgbClr val="000000"/>
                </a:solidFill>
                <a:latin typeface="Consolas" panose="020B0609020204030204" pitchFamily="49" charset="0"/>
              </a:rPr>
              <a:t>NewThread</a:t>
            </a:r>
            <a:r>
              <a:rPr lang="en-IN" sz="1400" dirty="0">
                <a:solidFill>
                  <a:srgbClr val="000000"/>
                </a:solidFill>
                <a:latin typeface="Consolas" panose="020B0609020204030204" pitchFamily="49" charset="0"/>
              </a:rPr>
              <a:t>() {</a:t>
            </a:r>
          </a:p>
          <a:p>
            <a:pPr lvl="2"/>
            <a:r>
              <a:rPr lang="en-IN" sz="1400" b="1" dirty="0">
                <a:solidFill>
                  <a:srgbClr val="7F0055"/>
                </a:solidFill>
                <a:latin typeface="Consolas" panose="020B0609020204030204" pitchFamily="49" charset="0"/>
              </a:rPr>
              <a:t>super</a:t>
            </a:r>
            <a:r>
              <a:rPr lang="en-IN" sz="1400" b="1" dirty="0">
                <a:solidFill>
                  <a:srgbClr val="000000"/>
                </a:solidFill>
                <a:latin typeface="Consolas" panose="020B0609020204030204" pitchFamily="49" charset="0"/>
              </a:rPr>
              <a:t>(</a:t>
            </a:r>
            <a:r>
              <a:rPr lang="en-IN" sz="1400" b="1" dirty="0">
                <a:solidFill>
                  <a:srgbClr val="2A00FF"/>
                </a:solidFill>
                <a:latin typeface="Consolas" panose="020B0609020204030204" pitchFamily="49" charset="0"/>
              </a:rPr>
              <a:t>"Demo Thread"</a:t>
            </a:r>
            <a:r>
              <a:rPr lang="en-IN" sz="1400" b="1" dirty="0">
                <a:solidFill>
                  <a:srgbClr val="000000"/>
                </a:solidFill>
                <a:latin typeface="Consolas" panose="020B0609020204030204" pitchFamily="49" charset="0"/>
              </a:rPr>
              <a:t>);</a:t>
            </a:r>
          </a:p>
          <a:p>
            <a:pPr lvl="2"/>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"Child thread: "</a:t>
            </a:r>
            <a:r>
              <a:rPr lang="en-IN" sz="1400" b="1" i="1" dirty="0">
                <a:solidFill>
                  <a:srgbClr val="000000"/>
                </a:solidFill>
                <a:latin typeface="Consolas" panose="020B0609020204030204" pitchFamily="49" charset="0"/>
              </a:rPr>
              <a:t> + </a:t>
            </a:r>
            <a:r>
              <a:rPr lang="en-IN" sz="1400" b="1" i="1" dirty="0">
                <a:solidFill>
                  <a:srgbClr val="7F0055"/>
                </a:solidFill>
                <a:latin typeface="Consolas" panose="020B0609020204030204" pitchFamily="49" charset="0"/>
              </a:rPr>
              <a:t>this</a:t>
            </a:r>
            <a:r>
              <a:rPr lang="en-IN" sz="1400" b="1" i="1"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start(); </a:t>
            </a:r>
            <a:r>
              <a:rPr lang="en-IN" sz="1400" dirty="0">
                <a:solidFill>
                  <a:srgbClr val="3F7F5F"/>
                </a:solidFill>
                <a:latin typeface="Consolas" panose="020B0609020204030204" pitchFamily="49" charset="0"/>
              </a:rPr>
              <a:t>// Start the thread</a:t>
            </a:r>
          </a:p>
          <a:p>
            <a:pPr lvl="1"/>
            <a:r>
              <a:rPr lang="en-IN" sz="1400" dirty="0">
                <a:solidFill>
                  <a:srgbClr val="000000"/>
                </a:solidFill>
                <a:latin typeface="Consolas" panose="020B0609020204030204" pitchFamily="49" charset="0"/>
              </a:rPr>
              <a:t>}</a:t>
            </a:r>
          </a:p>
          <a:p>
            <a:pPr lvl="1"/>
            <a:r>
              <a:rPr lang="en-IN" sz="1400" b="1" dirty="0">
                <a:solidFill>
                  <a:srgbClr val="7F0055"/>
                </a:solidFill>
                <a:latin typeface="Consolas" panose="020B0609020204030204" pitchFamily="49" charset="0"/>
              </a:rPr>
              <a:t>public</a:t>
            </a:r>
            <a:r>
              <a:rPr lang="en-IN" sz="1400" b="1"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void</a:t>
            </a:r>
            <a:r>
              <a:rPr lang="en-IN" sz="1400" b="1" dirty="0">
                <a:solidFill>
                  <a:srgbClr val="000000"/>
                </a:solidFill>
                <a:latin typeface="Consolas" panose="020B0609020204030204" pitchFamily="49" charset="0"/>
              </a:rPr>
              <a:t> run() {</a:t>
            </a:r>
          </a:p>
          <a:p>
            <a:pPr lvl="2"/>
            <a:r>
              <a:rPr lang="en-IN" sz="1400" b="1" dirty="0">
                <a:solidFill>
                  <a:srgbClr val="7F0055"/>
                </a:solidFill>
                <a:latin typeface="Consolas" panose="020B0609020204030204" pitchFamily="49" charset="0"/>
              </a:rPr>
              <a:t>try</a:t>
            </a:r>
            <a:r>
              <a:rPr lang="en-IN" sz="1400" b="1" dirty="0">
                <a:solidFill>
                  <a:srgbClr val="000000"/>
                </a:solidFill>
                <a:latin typeface="Consolas" panose="020B0609020204030204" pitchFamily="49" charset="0"/>
              </a:rPr>
              <a:t> {</a:t>
            </a:r>
          </a:p>
          <a:p>
            <a:pPr lvl="3"/>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&gt;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a:t>
            </a:r>
          </a:p>
          <a:p>
            <a:pPr lvl="4"/>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"Child Thread: "</a:t>
            </a:r>
            <a:r>
              <a:rPr lang="en-IN" sz="1400" b="1" i="1" dirty="0">
                <a:solidFill>
                  <a:srgbClr val="000000"/>
                </a:solidFill>
                <a:latin typeface="Consolas" panose="020B0609020204030204" pitchFamily="49" charset="0"/>
              </a:rPr>
              <a:t> + </a:t>
            </a:r>
            <a:r>
              <a:rPr lang="en-IN" sz="1400" b="1" i="1" dirty="0" err="1">
                <a:solidFill>
                  <a:srgbClr val="6A3E3E"/>
                </a:solidFill>
                <a:latin typeface="Consolas" panose="020B0609020204030204" pitchFamily="49" charset="0"/>
              </a:rPr>
              <a:t>i</a:t>
            </a:r>
            <a:r>
              <a:rPr lang="en-IN" sz="1400" b="1" i="1" dirty="0">
                <a:solidFill>
                  <a:srgbClr val="000000"/>
                </a:solidFill>
                <a:latin typeface="Consolas" panose="020B0609020204030204" pitchFamily="49" charset="0"/>
              </a:rPr>
              <a:t>);</a:t>
            </a:r>
          </a:p>
          <a:p>
            <a:pPr lvl="4"/>
            <a:r>
              <a:rPr lang="en-IN" sz="1400" dirty="0" err="1">
                <a:solidFill>
                  <a:srgbClr val="000000"/>
                </a:solidFill>
                <a:latin typeface="Consolas" panose="020B0609020204030204" pitchFamily="49" charset="0"/>
              </a:rPr>
              <a:t>Thread.</a:t>
            </a:r>
            <a:r>
              <a:rPr lang="en-IN" sz="1400" i="1" dirty="0" err="1">
                <a:solidFill>
                  <a:srgbClr val="000000"/>
                </a:solidFill>
                <a:latin typeface="Consolas" panose="020B0609020204030204" pitchFamily="49" charset="0"/>
              </a:rPr>
              <a:t>sleep</a:t>
            </a:r>
            <a:r>
              <a:rPr lang="en-IN" sz="1400" i="1" dirty="0">
                <a:solidFill>
                  <a:srgbClr val="000000"/>
                </a:solidFill>
                <a:latin typeface="Consolas" panose="020B0609020204030204" pitchFamily="49" charset="0"/>
              </a:rPr>
              <a:t>(500);</a:t>
            </a:r>
          </a:p>
          <a:p>
            <a:pPr lvl="3"/>
            <a:r>
              <a:rPr lang="en-IN" sz="1400"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catch</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InterruptedException</a:t>
            </a:r>
            <a:r>
              <a:rPr lang="en-IN" sz="1400" b="1" dirty="0">
                <a:solidFill>
                  <a:srgbClr val="000000"/>
                </a:solidFill>
                <a:latin typeface="Consolas" panose="020B0609020204030204" pitchFamily="49" charset="0"/>
              </a:rPr>
              <a:t> </a:t>
            </a:r>
            <a:r>
              <a:rPr lang="en-IN" sz="1400" b="1" dirty="0">
                <a:solidFill>
                  <a:srgbClr val="6A3E3E"/>
                </a:solidFill>
                <a:latin typeface="Consolas" panose="020B0609020204030204" pitchFamily="49" charset="0"/>
              </a:rPr>
              <a:t>e</a:t>
            </a:r>
            <a:r>
              <a:rPr lang="en-IN" sz="1400" b="1" dirty="0">
                <a:solidFill>
                  <a:srgbClr val="000000"/>
                </a:solidFill>
                <a:latin typeface="Consolas" panose="020B0609020204030204" pitchFamily="49" charset="0"/>
              </a:rPr>
              <a:t>) {</a:t>
            </a:r>
          </a:p>
          <a:p>
            <a:pPr lvl="2"/>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"Child interrupted."</a:t>
            </a:r>
            <a:r>
              <a:rPr lang="en-IN" sz="1400" b="1" i="1"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a:t>
            </a:r>
          </a:p>
          <a:p>
            <a:pPr lvl="2"/>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"Exiting child thread."</a:t>
            </a:r>
            <a:r>
              <a:rPr lang="en-IN" sz="1400" b="1" i="1" dirty="0">
                <a:solidFill>
                  <a:srgbClr val="000000"/>
                </a:solidFill>
                <a:latin typeface="Consolas" panose="020B0609020204030204" pitchFamily="49" charset="0"/>
              </a:rPr>
              <a:t>);</a:t>
            </a:r>
          </a:p>
          <a:p>
            <a:pPr lvl="1"/>
            <a:r>
              <a:rPr lang="en-IN" sz="1400" dirty="0">
                <a:solidFill>
                  <a:srgbClr val="000000"/>
                </a:solidFill>
                <a:latin typeface="Consolas" panose="020B0609020204030204" pitchFamily="49" charset="0"/>
              </a:rPr>
              <a:t>}}</a:t>
            </a:r>
          </a:p>
        </p:txBody>
      </p:sp>
      <p:sp>
        <p:nvSpPr>
          <p:cNvPr id="5" name="Rectangle 4"/>
          <p:cNvSpPr/>
          <p:nvPr/>
        </p:nvSpPr>
        <p:spPr>
          <a:xfrm>
            <a:off x="6202245" y="2803691"/>
            <a:ext cx="5994865" cy="3323987"/>
          </a:xfrm>
          <a:prstGeom prst="rect">
            <a:avLst/>
          </a:prstGeom>
          <a:ln w="19050">
            <a:solidFill>
              <a:schemeClr val="accent1"/>
            </a:solidFill>
            <a:prstDash val="dash"/>
          </a:ln>
        </p:spPr>
        <p:txBody>
          <a:bodyPr wrap="square">
            <a:spAutoFit/>
          </a:bodyPr>
          <a:lstStyle/>
          <a:p>
            <a:r>
              <a:rPr lang="en-IN" sz="1400" b="1" dirty="0">
                <a:solidFill>
                  <a:srgbClr val="7F0055"/>
                </a:solidFill>
                <a:latin typeface="Consolas" panose="020B0609020204030204" pitchFamily="49" charset="0"/>
              </a:rPr>
              <a:t>class</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ExtendThread</a:t>
            </a:r>
            <a:r>
              <a:rPr lang="en-IN" sz="1400" b="1" dirty="0">
                <a:solidFill>
                  <a:srgbClr val="000000"/>
                </a:solidFill>
                <a:latin typeface="Consolas" panose="020B0609020204030204" pitchFamily="49" charset="0"/>
              </a:rPr>
              <a:t> {</a:t>
            </a:r>
          </a:p>
          <a:p>
            <a:pPr lvl="1"/>
            <a:r>
              <a:rPr lang="en-US" sz="1400" b="1" dirty="0">
                <a:solidFill>
                  <a:srgbClr val="7F0055"/>
                </a:solidFill>
                <a:latin typeface="Consolas" panose="020B0609020204030204" pitchFamily="49" charset="0"/>
              </a:rPr>
              <a:t>public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static</a:t>
            </a:r>
            <a:r>
              <a:rPr lang="en-US" sz="1400" b="1" dirty="0">
                <a:solidFill>
                  <a:srgbClr val="000000"/>
                </a:solidFill>
                <a:latin typeface="Consolas" panose="020B0609020204030204" pitchFamily="49" charset="0"/>
              </a:rPr>
              <a:t> </a:t>
            </a:r>
            <a:r>
              <a:rPr lang="en-US" sz="1400" b="1" dirty="0">
                <a:solidFill>
                  <a:srgbClr val="7F0055"/>
                </a:solidFill>
                <a:latin typeface="Consolas" panose="020B0609020204030204" pitchFamily="49" charset="0"/>
              </a:rPr>
              <a:t>void</a:t>
            </a:r>
            <a:r>
              <a:rPr lang="en-US" sz="1400" b="1" dirty="0">
                <a:solidFill>
                  <a:srgbClr val="000000"/>
                </a:solidFill>
                <a:latin typeface="Consolas" panose="020B0609020204030204" pitchFamily="49" charset="0"/>
              </a:rPr>
              <a:t> main(String </a:t>
            </a:r>
            <a:r>
              <a:rPr lang="en-US" sz="1400" b="1" dirty="0" err="1">
                <a:solidFill>
                  <a:srgbClr val="6A3E3E"/>
                </a:solidFill>
                <a:latin typeface="Consolas" panose="020B0609020204030204" pitchFamily="49" charset="0"/>
              </a:rPr>
              <a:t>args</a:t>
            </a:r>
            <a:r>
              <a:rPr lang="en-US" sz="1400" b="1" dirty="0">
                <a:solidFill>
                  <a:srgbClr val="000000"/>
                </a:solidFill>
                <a:latin typeface="Consolas" panose="020B0609020204030204" pitchFamily="49" charset="0"/>
              </a:rPr>
              <a:t>[]) {</a:t>
            </a:r>
          </a:p>
          <a:p>
            <a:pPr lvl="2"/>
            <a:r>
              <a:rPr lang="en-US" sz="1400" b="1" dirty="0">
                <a:solidFill>
                  <a:srgbClr val="7F0055"/>
                </a:solidFill>
                <a:latin typeface="Consolas" panose="020B0609020204030204" pitchFamily="49" charset="0"/>
              </a:rPr>
              <a:t>new</a:t>
            </a:r>
            <a:r>
              <a:rPr lang="en-US" sz="1400" b="1" dirty="0">
                <a:solidFill>
                  <a:srgbClr val="000000"/>
                </a:solidFill>
                <a:latin typeface="Consolas" panose="020B0609020204030204" pitchFamily="49" charset="0"/>
              </a:rPr>
              <a:t> </a:t>
            </a:r>
            <a:r>
              <a:rPr lang="en-US" sz="1400" b="1" dirty="0" err="1">
                <a:solidFill>
                  <a:srgbClr val="000000"/>
                </a:solidFill>
                <a:latin typeface="Consolas" panose="020B0609020204030204" pitchFamily="49" charset="0"/>
              </a:rPr>
              <a:t>NewThread</a:t>
            </a:r>
            <a:r>
              <a:rPr lang="en-US" sz="1400" b="1" dirty="0">
                <a:solidFill>
                  <a:srgbClr val="000000"/>
                </a:solidFill>
                <a:latin typeface="Consolas" panose="020B0609020204030204" pitchFamily="49" charset="0"/>
              </a:rPr>
              <a:t>(); </a:t>
            </a:r>
            <a:r>
              <a:rPr lang="en-US" sz="1400" b="1" dirty="0">
                <a:solidFill>
                  <a:srgbClr val="3F7F5F"/>
                </a:solidFill>
                <a:latin typeface="Consolas" panose="020B0609020204030204" pitchFamily="49" charset="0"/>
              </a:rPr>
              <a:t>// create a new thread</a:t>
            </a:r>
          </a:p>
          <a:p>
            <a:pPr lvl="2"/>
            <a:r>
              <a:rPr lang="en-IN" sz="1400" b="1" dirty="0">
                <a:solidFill>
                  <a:srgbClr val="7F0055"/>
                </a:solidFill>
                <a:latin typeface="Consolas" panose="020B0609020204030204" pitchFamily="49" charset="0"/>
              </a:rPr>
              <a:t>try</a:t>
            </a:r>
            <a:r>
              <a:rPr lang="en-IN" sz="1400" b="1" dirty="0">
                <a:solidFill>
                  <a:srgbClr val="000000"/>
                </a:solidFill>
                <a:latin typeface="Consolas" panose="020B0609020204030204" pitchFamily="49" charset="0"/>
              </a:rPr>
              <a:t> {</a:t>
            </a:r>
          </a:p>
          <a:p>
            <a:pPr lvl="3"/>
            <a:r>
              <a:rPr lang="nn-NO" sz="1400" b="1" dirty="0">
                <a:solidFill>
                  <a:srgbClr val="7F0055"/>
                </a:solidFill>
                <a:latin typeface="Consolas" panose="020B0609020204030204" pitchFamily="49" charset="0"/>
              </a:rPr>
              <a:t>for</a:t>
            </a:r>
            <a:r>
              <a:rPr lang="nn-NO" sz="1400" b="1" dirty="0">
                <a:solidFill>
                  <a:srgbClr val="000000"/>
                </a:solidFill>
                <a:latin typeface="Consolas" panose="020B0609020204030204" pitchFamily="49" charset="0"/>
              </a:rPr>
              <a:t> (</a:t>
            </a:r>
            <a:r>
              <a:rPr lang="nn-NO" sz="1400" b="1" dirty="0">
                <a:solidFill>
                  <a:srgbClr val="7F0055"/>
                </a:solidFill>
                <a:latin typeface="Consolas" panose="020B0609020204030204" pitchFamily="49" charset="0"/>
              </a:rPr>
              <a:t>int</a:t>
            </a:r>
            <a:r>
              <a:rPr lang="nn-NO" sz="1400" b="1" dirty="0">
                <a:solidFill>
                  <a:srgbClr val="000000"/>
                </a:solidFill>
                <a:latin typeface="Consolas" panose="020B0609020204030204" pitchFamily="49" charset="0"/>
              </a:rPr>
              <a:t>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 5;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&gt; 0; </a:t>
            </a:r>
            <a:r>
              <a:rPr lang="nn-NO" sz="1400" b="1" dirty="0">
                <a:solidFill>
                  <a:srgbClr val="6A3E3E"/>
                </a:solidFill>
                <a:latin typeface="Consolas" panose="020B0609020204030204" pitchFamily="49" charset="0"/>
              </a:rPr>
              <a:t>i</a:t>
            </a:r>
            <a:r>
              <a:rPr lang="nn-NO" sz="1400" b="1" dirty="0">
                <a:solidFill>
                  <a:srgbClr val="000000"/>
                </a:solidFill>
                <a:latin typeface="Consolas" panose="020B0609020204030204" pitchFamily="49" charset="0"/>
              </a:rPr>
              <a:t>--) {</a:t>
            </a:r>
          </a:p>
          <a:p>
            <a:pPr lvl="4"/>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"Main Thread: "</a:t>
            </a:r>
            <a:r>
              <a:rPr lang="en-IN" sz="1400" b="1" i="1" dirty="0">
                <a:solidFill>
                  <a:srgbClr val="000000"/>
                </a:solidFill>
                <a:latin typeface="Consolas" panose="020B0609020204030204" pitchFamily="49" charset="0"/>
              </a:rPr>
              <a:t> + </a:t>
            </a:r>
            <a:r>
              <a:rPr lang="en-IN" sz="1400" b="1" i="1" dirty="0" err="1">
                <a:solidFill>
                  <a:srgbClr val="6A3E3E"/>
                </a:solidFill>
                <a:latin typeface="Consolas" panose="020B0609020204030204" pitchFamily="49" charset="0"/>
              </a:rPr>
              <a:t>i</a:t>
            </a:r>
            <a:r>
              <a:rPr lang="en-IN" sz="1400" b="1" i="1" dirty="0">
                <a:solidFill>
                  <a:srgbClr val="000000"/>
                </a:solidFill>
                <a:latin typeface="Consolas" panose="020B0609020204030204" pitchFamily="49" charset="0"/>
              </a:rPr>
              <a:t>);</a:t>
            </a:r>
          </a:p>
          <a:p>
            <a:pPr lvl="4"/>
            <a:r>
              <a:rPr lang="en-IN" sz="1400" dirty="0" err="1">
                <a:solidFill>
                  <a:srgbClr val="000000"/>
                </a:solidFill>
                <a:latin typeface="Consolas" panose="020B0609020204030204" pitchFamily="49" charset="0"/>
              </a:rPr>
              <a:t>Thread.</a:t>
            </a:r>
            <a:r>
              <a:rPr lang="en-IN" sz="1400" i="1" dirty="0" err="1">
                <a:solidFill>
                  <a:srgbClr val="000000"/>
                </a:solidFill>
                <a:latin typeface="Consolas" panose="020B0609020204030204" pitchFamily="49" charset="0"/>
              </a:rPr>
              <a:t>sleep</a:t>
            </a:r>
            <a:r>
              <a:rPr lang="en-IN" sz="1400" i="1" dirty="0">
                <a:solidFill>
                  <a:srgbClr val="000000"/>
                </a:solidFill>
                <a:latin typeface="Consolas" panose="020B0609020204030204" pitchFamily="49" charset="0"/>
              </a:rPr>
              <a:t>(1000);</a:t>
            </a:r>
          </a:p>
          <a:p>
            <a:pPr lvl="3"/>
            <a:r>
              <a:rPr lang="en-IN" sz="1400"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 </a:t>
            </a:r>
            <a:r>
              <a:rPr lang="en-IN" sz="1400" b="1" dirty="0">
                <a:solidFill>
                  <a:srgbClr val="7F0055"/>
                </a:solidFill>
                <a:latin typeface="Consolas" panose="020B0609020204030204" pitchFamily="49" charset="0"/>
              </a:rPr>
              <a:t>catch</a:t>
            </a:r>
            <a:r>
              <a:rPr lang="en-IN" sz="1400" b="1" dirty="0">
                <a:solidFill>
                  <a:srgbClr val="000000"/>
                </a:solidFill>
                <a:latin typeface="Consolas" panose="020B0609020204030204" pitchFamily="49" charset="0"/>
              </a:rPr>
              <a:t> (</a:t>
            </a:r>
            <a:r>
              <a:rPr lang="en-IN" sz="1400" b="1" dirty="0" err="1">
                <a:solidFill>
                  <a:srgbClr val="000000"/>
                </a:solidFill>
                <a:latin typeface="Consolas" panose="020B0609020204030204" pitchFamily="49" charset="0"/>
              </a:rPr>
              <a:t>InterruptedException</a:t>
            </a:r>
            <a:r>
              <a:rPr lang="en-IN" sz="1400" b="1" dirty="0">
                <a:solidFill>
                  <a:srgbClr val="000000"/>
                </a:solidFill>
                <a:latin typeface="Consolas" panose="020B0609020204030204" pitchFamily="49" charset="0"/>
              </a:rPr>
              <a:t> </a:t>
            </a:r>
            <a:r>
              <a:rPr lang="en-IN" sz="1400" b="1" dirty="0">
                <a:solidFill>
                  <a:srgbClr val="6A3E3E"/>
                </a:solidFill>
                <a:latin typeface="Consolas" panose="020B0609020204030204" pitchFamily="49" charset="0"/>
              </a:rPr>
              <a:t>e</a:t>
            </a:r>
            <a:r>
              <a:rPr lang="en-IN" sz="1400" b="1" dirty="0">
                <a:solidFill>
                  <a:srgbClr val="000000"/>
                </a:solidFill>
                <a:latin typeface="Consolas" panose="020B0609020204030204" pitchFamily="49" charset="0"/>
              </a:rPr>
              <a:t>) {</a:t>
            </a:r>
          </a:p>
          <a:p>
            <a:pPr lvl="2"/>
            <a:r>
              <a:rPr lang="en-IN" sz="1400" dirty="0">
                <a:solidFill>
                  <a:srgbClr val="000000"/>
                </a:solidFill>
                <a:latin typeface="Consolas" panose="020B0609020204030204" pitchFamily="49" charset="0"/>
              </a:rPr>
              <a:t>     </a:t>
            </a:r>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"Main thread interrupted."</a:t>
            </a:r>
            <a:r>
              <a:rPr lang="en-IN" sz="1400" b="1" i="1" dirty="0">
                <a:solidFill>
                  <a:srgbClr val="000000"/>
                </a:solidFill>
                <a:latin typeface="Consolas" panose="020B0609020204030204" pitchFamily="49" charset="0"/>
              </a:rPr>
              <a:t>);</a:t>
            </a:r>
          </a:p>
          <a:p>
            <a:pPr lvl="2"/>
            <a:r>
              <a:rPr lang="en-IN" sz="1400" dirty="0">
                <a:solidFill>
                  <a:srgbClr val="000000"/>
                </a:solidFill>
                <a:latin typeface="Consolas" panose="020B0609020204030204" pitchFamily="49" charset="0"/>
              </a:rPr>
              <a:t>}</a:t>
            </a:r>
          </a:p>
          <a:p>
            <a:pPr lvl="2"/>
            <a:r>
              <a:rPr lang="en-IN" sz="1400" dirty="0" err="1">
                <a:solidFill>
                  <a:srgbClr val="000000"/>
                </a:solidFill>
                <a:latin typeface="Consolas" panose="020B0609020204030204" pitchFamily="49" charset="0"/>
              </a:rPr>
              <a:t>System.</a:t>
            </a:r>
            <a:r>
              <a:rPr lang="en-IN" sz="1400" b="1" i="1" dirty="0" err="1">
                <a:solidFill>
                  <a:srgbClr val="0000C0"/>
                </a:solidFill>
                <a:latin typeface="Consolas" panose="020B0609020204030204" pitchFamily="49" charset="0"/>
              </a:rPr>
              <a:t>out</a:t>
            </a:r>
            <a:r>
              <a:rPr lang="en-IN" sz="1400" b="1" i="1" dirty="0" err="1">
                <a:solidFill>
                  <a:srgbClr val="000000"/>
                </a:solidFill>
                <a:latin typeface="Consolas" panose="020B0609020204030204" pitchFamily="49" charset="0"/>
              </a:rPr>
              <a:t>.println</a:t>
            </a:r>
            <a:r>
              <a:rPr lang="en-IN" sz="1400" b="1" i="1" dirty="0">
                <a:solidFill>
                  <a:srgbClr val="000000"/>
                </a:solidFill>
                <a:latin typeface="Consolas" panose="020B0609020204030204" pitchFamily="49" charset="0"/>
              </a:rPr>
              <a:t>(</a:t>
            </a:r>
            <a:r>
              <a:rPr lang="en-IN" sz="1400" b="1" i="1" dirty="0">
                <a:solidFill>
                  <a:srgbClr val="2A00FF"/>
                </a:solidFill>
                <a:latin typeface="Consolas" panose="020B0609020204030204" pitchFamily="49" charset="0"/>
              </a:rPr>
              <a:t>"Main thread exiting."</a:t>
            </a:r>
            <a:r>
              <a:rPr lang="en-IN" sz="1400" b="1" i="1" dirty="0">
                <a:solidFill>
                  <a:srgbClr val="000000"/>
                </a:solidFill>
                <a:latin typeface="Consolas" panose="020B0609020204030204" pitchFamily="49" charset="0"/>
              </a:rPr>
              <a:t>);</a:t>
            </a:r>
          </a:p>
          <a:p>
            <a:pPr lvl="1"/>
            <a:r>
              <a:rPr lang="en-IN" sz="1400" dirty="0">
                <a:solidFill>
                  <a:srgbClr val="000000"/>
                </a:solidFill>
                <a:latin typeface="Consolas" panose="020B0609020204030204" pitchFamily="49" charset="0"/>
              </a:rPr>
              <a:t>}</a:t>
            </a:r>
          </a:p>
          <a:p>
            <a:r>
              <a:rPr lang="en-IN" sz="1400" dirty="0">
                <a:solidFill>
                  <a:srgbClr val="000000"/>
                </a:solidFill>
                <a:latin typeface="Consolas" panose="020B0609020204030204" pitchFamily="49" charset="0"/>
              </a:rPr>
              <a:t>}</a:t>
            </a:r>
            <a:endParaRPr lang="en-IN" sz="1400" dirty="0"/>
          </a:p>
        </p:txBody>
      </p:sp>
    </p:spTree>
    <p:extLst>
      <p:ext uri="{BB962C8B-B14F-4D97-AF65-F5344CB8AC3E}">
        <p14:creationId xmlns:p14="http://schemas.microsoft.com/office/powerpoint/2010/main" val="1271908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Runnable Interface</a:t>
            </a:r>
          </a:p>
        </p:txBody>
      </p:sp>
      <p:pic>
        <p:nvPicPr>
          <p:cNvPr id="5" name="Picture 4">
            <a:extLst>
              <a:ext uri="{FF2B5EF4-FFF2-40B4-BE49-F238E27FC236}">
                <a16:creationId xmlns:a16="http://schemas.microsoft.com/office/drawing/2014/main" id="{A867AD1C-9BFD-34E1-16B6-B3AD2CF2A05B}"/>
              </a:ext>
            </a:extLst>
          </p:cNvPr>
          <p:cNvPicPr>
            <a:picLocks noChangeAspect="1"/>
          </p:cNvPicPr>
          <p:nvPr/>
        </p:nvPicPr>
        <p:blipFill>
          <a:blip r:embed="rId2"/>
          <a:stretch>
            <a:fillRect/>
          </a:stretch>
        </p:blipFill>
        <p:spPr>
          <a:xfrm>
            <a:off x="511719" y="1785919"/>
            <a:ext cx="10575238" cy="4367283"/>
          </a:xfrm>
          <a:prstGeom prst="rect">
            <a:avLst/>
          </a:prstGeom>
        </p:spPr>
      </p:pic>
      <p:sp>
        <p:nvSpPr>
          <p:cNvPr id="7" name="TextBox 6">
            <a:extLst>
              <a:ext uri="{FF2B5EF4-FFF2-40B4-BE49-F238E27FC236}">
                <a16:creationId xmlns:a16="http://schemas.microsoft.com/office/drawing/2014/main" id="{39496F1B-156E-E37E-670C-4BE107B8723C}"/>
              </a:ext>
            </a:extLst>
          </p:cNvPr>
          <p:cNvSpPr txBox="1"/>
          <p:nvPr/>
        </p:nvSpPr>
        <p:spPr>
          <a:xfrm>
            <a:off x="511719" y="879228"/>
            <a:ext cx="10955740"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The Thread class defines several methods that help manage threads</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1489780"/>
      </p:ext>
    </p:extLst>
  </p:cSld>
  <p:clrMapOvr>
    <a:masterClrMapping/>
  </p:clrMapOvr>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7597</TotalTime>
  <Words>2334</Words>
  <Application>Microsoft Office PowerPoint</Application>
  <PresentationFormat>Widescreen</PresentationFormat>
  <Paragraphs>313</Paragraphs>
  <Slides>18</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vt:i4>
      </vt:variant>
    </vt:vector>
  </HeadingPairs>
  <TitlesOfParts>
    <vt:vector size="27" baseType="lpstr">
      <vt:lpstr>Roboto Condensed Light</vt:lpstr>
      <vt:lpstr>Times New Roman</vt:lpstr>
      <vt:lpstr>Roboto Condensed</vt:lpstr>
      <vt:lpstr>Arial</vt:lpstr>
      <vt:lpstr>Consolas</vt:lpstr>
      <vt:lpstr>Wingdings 3</vt:lpstr>
      <vt:lpstr>Calibri</vt:lpstr>
      <vt:lpstr>Wingdings</vt:lpstr>
      <vt:lpstr>Office Theme</vt:lpstr>
      <vt:lpstr> Concurrency / Multithreading</vt:lpstr>
      <vt:lpstr>PowerPoint Presentation</vt:lpstr>
      <vt:lpstr>What is Multithreading?</vt:lpstr>
      <vt:lpstr>Life cycle of a Thread</vt:lpstr>
      <vt:lpstr>The Main Thread</vt:lpstr>
      <vt:lpstr>The Main Thread</vt:lpstr>
      <vt:lpstr>Creating a Thread in Java</vt:lpstr>
      <vt:lpstr>1) Extending Thread Class</vt:lpstr>
      <vt:lpstr> Runnable Interface</vt:lpstr>
      <vt:lpstr>2) Implementing Runnable Interface</vt:lpstr>
      <vt:lpstr>Using isAlive( ) and join( )</vt:lpstr>
      <vt:lpstr>Thread Priority</vt:lpstr>
      <vt:lpstr>Thread using Executor Framework</vt:lpstr>
      <vt:lpstr>Example Executable Framework</vt:lpstr>
      <vt:lpstr>Thread Synchronization</vt:lpstr>
      <vt:lpstr>Problem without synchronization (Example)</vt:lpstr>
      <vt:lpstr>Solution with synchronized method</vt:lpstr>
      <vt:lpstr>Solution with synchronized blocks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CHIRAG  JOSHI</cp:lastModifiedBy>
  <cp:revision>941</cp:revision>
  <cp:lastPrinted>2021-04-03T04:50:24Z</cp:lastPrinted>
  <dcterms:created xsi:type="dcterms:W3CDTF">2020-05-01T05:09:15Z</dcterms:created>
  <dcterms:modified xsi:type="dcterms:W3CDTF">2023-05-16T10:48:28Z</dcterms:modified>
</cp:coreProperties>
</file>