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310" r:id="rId16"/>
    <p:sldId id="311" r:id="rId17"/>
    <p:sldId id="312" r:id="rId18"/>
    <p:sldId id="273" r:id="rId19"/>
    <p:sldId id="274" r:id="rId20"/>
    <p:sldId id="275" r:id="rId21"/>
    <p:sldId id="276" r:id="rId22"/>
    <p:sldId id="314" r:id="rId23"/>
    <p:sldId id="313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7" r:id="rId46"/>
    <p:sldId id="299" r:id="rId47"/>
    <p:sldId id="300" r:id="rId48"/>
    <p:sldId id="301" r:id="rId49"/>
    <p:sldId id="302" r:id="rId50"/>
    <p:sldId id="308" r:id="rId51"/>
    <p:sldId id="303" r:id="rId52"/>
    <p:sldId id="304" r:id="rId53"/>
    <p:sldId id="305" r:id="rId54"/>
    <p:sldId id="306" r:id="rId55"/>
    <p:sldId id="307" r:id="rId56"/>
    <p:sldId id="30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66" d="100"/>
          <a:sy n="66" d="100"/>
        </p:scale>
        <p:origin x="64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26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7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28T07:00:52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4858 8165 0,'0'58'141,"-29"-58"-110,29 59 0,-29-59-15,29 58-16,-59-58 31,59 30-15,-58 57-1,58-57 17,0 28-1,0 1 16,0-1 0,0 1 0,0-1-1,58-58-30,1 0 31,-1 0-16,-58-29-15,59 29-16,0 0 15,-59-59 1,0 89 62,-59-30-62,0 0-1,59 58 1,-87-58 0,28 0 15,1 0-15,-1 0 15,59-29-16,-59-30 1,59 1 15,-58 58-15,58-59 31,0-28-32,0 28 17,29 1 15,-29-1-16,59 59-16,-59-58 1,58 58 0,-58-59 62,59 0-47,-59 1 0,58 58-31,1 0 188,-1 0-141,-58 29 125,0 30-157,-29-59-15,29 58 0,-58 1 47,58-1-31,-59-58-1,59 59 1,0-1 0,0 1 15,0-1-31,0 1 78,0-30-62,0 30 15,0-1 0,0 1-15,29-59 15,30 0-15,-1 0-1,1 58 1,0-58 15,28 0 0,-87-29-31,59 29 16,-1-58 0,-87 58 171,29 29-187,-58-29 16,-1 58-1,1-58 1,-1 0 15,0 0-15,1 0 15,-1 0-15,59-29 15,-58 29-15,58-29-1,-59-30 1,59 1 15,0-1 32,0 1-32,0-1 31,30 59-46,-30-58-16,58 58 16,-58-59-1,59 59 1,-59-58 31,58 58-32,-58-59 17,0 1 30,59 58 16,-59-59 16,0 0-32,0 30-46,58 29-16,-87 0 219,-30 29-188,59 30-15,-58-59-1,58 59-15,-59-1 32,59 1-17,0-1 16,-58-58-15,58 29 0,0 30 15,0-1 16,0 1-16,0-1 16,0 1-31,29-59-1,30 0 16,-1 0-15,1 0 0,-1 0 31,-28 0-32,28 0 16,1 0-15,-1 0 15,1 0 16,-89 0 63,-28 0-110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11T07:26:47.5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5710 13227 0,'0'29'250,"0"-1"-235,0 0 1,0 0-16,0 1 16,0-1-1,0 0 1,0 0 0,0 1-1,0-1-15,-28-28 16,28 28-16,0 1 15,0-1 1,0 0 0,0 0-1,0 1-15,0-1 16,-28-28-16,28 28 16,0 0 15,0 1-16,0-1 1,0 0 15,-28 0-31,28 1 16,-29-29 0,29 28-16,0 0 31,0 1-16,0-1-15,0 0 32,0 0-17,0 1 32,0-1-16,0 0-15,0 0 15</inkml:trace>
  <inkml:trace contextRef="#ctx0" brushRef="#br0" timeOffset="4507.89">18403 13340 0,'0'29'234,"0"-1"-234,0 0 0,0 29 16,0-29-16,0 0 15,0 29-15,0-29 16,0 0 0,0 1-1,0-1 1,0 0 15,0 0-15,0 1-1,0-1 17,0 0-17,0 0 1,0 1 0,0-1-16,0 0 31,0 1-16,0-1 17,0 0-17,0 0 1,0 1 15,0-1 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4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ICT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58860" y="2601794"/>
            <a:ext cx="274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 2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“Lattice”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 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Discrete Mathematics and Graph theory </a:t>
            </a:r>
          </a:p>
          <a:p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8912" y="5576339"/>
            <a:ext cx="2883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98A3"/>
                </a:solidFill>
                <a:latin typeface="CastleT" panose="020E0602050706020204" pitchFamily="34" charset="0"/>
              </a:rPr>
              <a:t>Prof. </a:t>
            </a:r>
            <a:r>
              <a:rPr lang="en-US" sz="2100" dirty="0" err="1">
                <a:solidFill>
                  <a:srgbClr val="0098A3"/>
                </a:solidFill>
                <a:latin typeface="CastleT" panose="020E0602050706020204" pitchFamily="34" charset="0"/>
              </a:rPr>
              <a:t>Foram</a:t>
            </a:r>
            <a:endParaRPr lang="en-US" sz="2100" dirty="0">
              <a:solidFill>
                <a:srgbClr val="0098A3"/>
              </a:solidFill>
              <a:latin typeface="CastleT" panose="020E0602050706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6449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 marL="225425" lvl="2" indent="-225425"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31064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itchFamily="34" charset="0"/>
              </a:rPr>
              <a:t>Unit  2</a:t>
            </a:r>
          </a:p>
          <a:p>
            <a:pPr algn="ctr"/>
            <a:endParaRPr lang="en-US" sz="6000" dirty="0">
              <a:solidFill>
                <a:schemeClr val="accent4"/>
              </a:solidFill>
              <a:latin typeface="Arial Black" pitchFamily="34" charset="0"/>
            </a:endParaRPr>
          </a:p>
          <a:p>
            <a:pPr algn="ctr"/>
            <a:endParaRPr lang="en-US" sz="6000" dirty="0">
              <a:solidFill>
                <a:schemeClr val="accent4"/>
              </a:solidFill>
              <a:latin typeface="Arial Black" pitchFamily="34" charset="0"/>
            </a:endParaRPr>
          </a:p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itchFamily="34" charset="0"/>
              </a:rPr>
              <a:t>Lattice</a:t>
            </a: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98901"/>
            <a:ext cx="12192000" cy="557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x ≥  y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integers a, b, c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and b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⸫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⸫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Therefore R is transitive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xy &lt; 0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(-3)*2 = - 6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 and  2*(-4) = -8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⸫  -3R2  and  2R(-4) 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but (-3)*(-4) = 12 &gt; 0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⸫  -3 is not related to (-4)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Therefore R is not transitive relation on Z.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FB15FE78-8BB4-482B-98DA-B38177491CFB}"/>
                  </a:ext>
                </a:extLst>
              </p14:cNvPr>
              <p14:cNvContentPartPr/>
              <p14:nvPr/>
            </p14:nvContentPartPr>
            <p14:xfrm>
              <a:off x="1612080" y="2907720"/>
              <a:ext cx="263880" cy="29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15FE78-8BB4-482B-98DA-B38177491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720" y="2898360"/>
                <a:ext cx="282600" cy="31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67907"/>
            <a:ext cx="121920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Equivalence relation: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relation R is called Equivalence relation on set A if R is Reflexive, Symmetric and Transitive relation on A  </a:t>
            </a:r>
          </a:p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= {a, b, c} and R = { (a, b), (b, a), (a, a), (a, c), (b, c), (b, b), (c, c), (c, b), (c, a) } is a relation on 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is reflexive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is symmetric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is transitive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⸫  R is an equivalence relation on A.</a:t>
            </a: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67907"/>
            <a:ext cx="1219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following relations on Z are Equivalence relation or not. 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| x – y |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 a, | a – a | = 0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Therefore R is reflexive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integers a, b,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| a – b |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⸫ | b – a |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⸫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Therefore R is symmetric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integers a, b, c 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| a – b | = even number and | b – c | = even number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⸫ |a – c| = |a - b| + | b – c | = even number + even number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Therefore R is transitive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Therefore R is equivalence relation on Z.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xy ≥ 0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 x, x*x =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≥ 0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Therefore R is reflexive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For integers x, y,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x 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⸫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⸫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yRx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Therefore R is symmetric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For integers x, y, z 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yRz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then x 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but, x z 	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≥ 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always, for example -2 ≥ 0 , 0 ≥ 3 but -2 ≥ 3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Therefore R is not transitive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Therefore R is not Equivalence relation on Z.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ED4E6662-B00F-0CCB-4B17-8A5B215F6630}"/>
                  </a:ext>
                </a:extLst>
              </p14:cNvPr>
              <p14:cNvContentPartPr/>
              <p14:nvPr/>
            </p14:nvContentPartPr>
            <p14:xfrm>
              <a:off x="2014920" y="4761720"/>
              <a:ext cx="4610520" cy="34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4E6662-B00F-0CCB-4B17-8A5B215F66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560" y="4752360"/>
                <a:ext cx="4629240" cy="36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8418443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= Set of all integers, R = { (x, y) / x</a:t>
            </a:r>
            <a:r>
              <a:rPr lang="en-US" sz="20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= y</a:t>
            </a:r>
            <a:r>
              <a:rPr lang="en-US" sz="20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} relation on 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ABA5F998-95E3-457F-BADA-D9C08CDA9DBE}"/>
                  </a:ext>
                </a:extLst>
              </p:cNvPr>
              <p:cNvSpPr txBox="1"/>
              <p:nvPr/>
            </p:nvSpPr>
            <p:spPr>
              <a:xfrm>
                <a:off x="6194563" y="1792497"/>
                <a:ext cx="6127472" cy="2120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integers a, b, c  if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aRb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bRc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then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US" sz="1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        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Therefore R is transitive relation on A.</a:t>
                </a:r>
                <a:endParaRPr lang="en-US" sz="1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A5F998-95E3-457F-BADA-D9C08CDA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63" y="1792497"/>
                <a:ext cx="6127472" cy="2120068"/>
              </a:xfrm>
              <a:prstGeom prst="rect">
                <a:avLst/>
              </a:prstGeom>
              <a:blipFill>
                <a:blip r:embed="rId2"/>
                <a:stretch>
                  <a:fillRect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C11A5F7-35E3-4867-81FC-68F1757F0643}"/>
                  </a:ext>
                </a:extLst>
              </p:cNvPr>
              <p:cNvSpPr txBox="1"/>
              <p:nvPr/>
            </p:nvSpPr>
            <p:spPr>
              <a:xfrm>
                <a:off x="81999" y="2905962"/>
                <a:ext cx="6177168" cy="1704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For integers a, b, if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aRb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⸫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bRa</a:t>
                </a: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Therefore R is symmetric relation on A.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11A5F7-35E3-4867-81FC-68F1757F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9" y="2905962"/>
                <a:ext cx="6177168" cy="1704569"/>
              </a:xfrm>
              <a:prstGeom prst="rect">
                <a:avLst/>
              </a:prstGeom>
              <a:blipFill>
                <a:blip r:embed="rId3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227D976-2122-4E3A-BF3F-BD992C755A76}"/>
              </a:ext>
            </a:extLst>
          </p:cNvPr>
          <p:cNvSpPr txBox="1"/>
          <p:nvPr/>
        </p:nvSpPr>
        <p:spPr>
          <a:xfrm>
            <a:off x="166480" y="5008884"/>
            <a:ext cx="8639589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Therefore R is equivalence relation on 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F1948CD-CCCF-4121-803A-9D5178DDA362}"/>
                  </a:ext>
                </a:extLst>
              </p:cNvPr>
              <p:cNvSpPr txBox="1"/>
              <p:nvPr/>
            </p:nvSpPr>
            <p:spPr>
              <a:xfrm>
                <a:off x="0" y="1616891"/>
                <a:ext cx="6177168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1800" b="1" dirty="0">
                    <a:latin typeface="Times New Roman" pitchFamily="18" charset="0"/>
                    <a:cs typeface="Times New Roman" pitchFamily="18" charset="0"/>
                  </a:rPr>
                  <a:t>Solution: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any integer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, we can say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Therefore R is reflexive relation on A.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1948CD-CCCF-4121-803A-9D5178DDA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6891"/>
                <a:ext cx="6177168" cy="128907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= Set of all males , R = { (x, y) / x is father of y } relation on A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8CAEFDC0-48ED-4181-9645-754D4446C261}"/>
                  </a:ext>
                </a:extLst>
              </p:cNvPr>
              <p:cNvSpPr txBox="1"/>
              <p:nvPr/>
            </p:nvSpPr>
            <p:spPr>
              <a:xfrm>
                <a:off x="0" y="1616891"/>
                <a:ext cx="6177168" cy="2120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1800" b="1" dirty="0">
                    <a:latin typeface="Times New Roman" pitchFamily="18" charset="0"/>
                    <a:cs typeface="Times New Roman" pitchFamily="18" charset="0"/>
                  </a:rPr>
                  <a:t>Solution: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in the set of all males, we can say that,</a:t>
                </a:r>
              </a:p>
              <a:p>
                <a:pPr marL="34131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definitely not father of himself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i.e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Therefore R is not a reflexive relation on A.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AEFDC0-48ED-4181-9645-754D4446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6891"/>
                <a:ext cx="6177168" cy="2120068"/>
              </a:xfrm>
              <a:prstGeom prst="rect">
                <a:avLst/>
              </a:prstGeom>
              <a:blipFill>
                <a:blip r:embed="rId2"/>
                <a:stretch>
                  <a:fillRect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4B6D7E-2A83-4787-BA68-67AB884E3320}"/>
              </a:ext>
            </a:extLst>
          </p:cNvPr>
          <p:cNvSpPr txBox="1"/>
          <p:nvPr/>
        </p:nvSpPr>
        <p:spPr>
          <a:xfrm>
            <a:off x="-31472" y="4124302"/>
            <a:ext cx="8807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Therefore R is not an equivalence relation on 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6254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= {a, b, c},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x is subset of y for x, y </a:t>
            </a:r>
            <a:r>
              <a:rPr lang="az-Cyrl-AZ" sz="2000" b="1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P(A)</a:t>
            </a: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8DCF168-364E-4DB1-B469-E79A1DBC8695}"/>
                  </a:ext>
                </a:extLst>
              </p:cNvPr>
              <p:cNvSpPr txBox="1"/>
              <p:nvPr/>
            </p:nvSpPr>
            <p:spPr>
              <a:xfrm>
                <a:off x="0" y="3399183"/>
                <a:ext cx="6177168" cy="2120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Let us consider two sets,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𝑷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Such that: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⊂</m:t>
                    </m:r>
                  </m:oMath>
                </a14:m>
                <a:r>
                  <a:rPr lang="en-US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∴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b="1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𝑹</m:t>
                    </m:r>
                  </m:oMath>
                </a14:m>
                <a:endParaRPr lang="en-US" b="1" dirty="0"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b="1" dirty="0">
                    <a:cs typeface="Times New Roman" pitchFamily="18" charset="0"/>
                  </a:rPr>
                  <a:t>But,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𝒏𝒐𝒕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𝒔𝒖𝒃𝒔𝒆𝒕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∴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b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𝑹</m:t>
                    </m:r>
                  </m:oMath>
                </a14:m>
                <a:endParaRPr lang="en-US" b="1" dirty="0"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Therefore R is not symmetric relation on A.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DCF168-364E-4DB1-B469-E79A1DBC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99183"/>
                <a:ext cx="6177168" cy="2120068"/>
              </a:xfrm>
              <a:prstGeom prst="rect">
                <a:avLst/>
              </a:prstGeom>
              <a:blipFill>
                <a:blip r:embed="rId2"/>
                <a:stretch>
                  <a:fillRect b="-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669704-E5DA-435E-B9F7-D6B7CCBB793A}"/>
              </a:ext>
            </a:extLst>
          </p:cNvPr>
          <p:cNvSpPr txBox="1"/>
          <p:nvPr/>
        </p:nvSpPr>
        <p:spPr>
          <a:xfrm>
            <a:off x="0" y="5809195"/>
            <a:ext cx="8639589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Therefore R is not an equivalence relation on 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80DD83E-CEB7-4006-BE9C-9C615057813C}"/>
                  </a:ext>
                </a:extLst>
              </p:cNvPr>
              <p:cNvSpPr txBox="1"/>
              <p:nvPr/>
            </p:nvSpPr>
            <p:spPr>
              <a:xfrm>
                <a:off x="0" y="1616891"/>
                <a:ext cx="6177168" cy="1704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1800" b="1" dirty="0">
                    <a:latin typeface="Times New Roman" pitchFamily="18" charset="0"/>
                    <a:cs typeface="Times New Roman" pitchFamily="18" charset="0"/>
                  </a:rPr>
                  <a:t>Solution: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Here, P(A)=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}</m:t>
                    </m:r>
                  </m:oMath>
                </a14:m>
                <a:endParaRPr lang="en-US" sz="18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any set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, we can say that: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𝑠𝑢𝑏𝑠𝑒𝑡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Therefore R is reflexive relation on A.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0DD83E-CEB7-4006-BE9C-9C615057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6891"/>
                <a:ext cx="6177168" cy="1704569"/>
              </a:xfrm>
              <a:prstGeom prst="rect">
                <a:avLst/>
              </a:prstGeom>
              <a:blipFill>
                <a:blip r:embed="rId3"/>
                <a:stretch>
                  <a:fillRect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49302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929898"/>
                <a:ext cx="12192000" cy="1421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(For Practice)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Example: </a:t>
                </a:r>
                <a:r>
                  <a:rPr lang="en-US" b="1" dirty="0"/>
                  <a:t>Check R is equivalence relation on real numbers,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𝒙𝑹𝒚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 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𝑶𝒅𝒅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𝒏𝒖𝒎𝒃𝒆𝒓</m:t>
                    </m:r>
                  </m:oMath>
                </a14:m>
                <a:r>
                  <a:rPr lang="en-US" b="1" i="0" dirty="0">
                    <a:latin typeface="+mj-lt"/>
                  </a:rPr>
                  <a:t> for real numbers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9898"/>
                <a:ext cx="12192000" cy="1421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92031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Partially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1892"/>
            <a:ext cx="12192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Partially ordered set (POSET):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R is a relation on set A and R is reflexive, anti symmetric and transitive relation on A then (A, R) is called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also denoted by &lt; A, R &gt;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= {a, b, c} then R = { (a, b), (b, b), (a, a), (a, c), (b, c), (c, c) } is a relation on A.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is reflexive on 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is anti symmetric on 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is transitive on 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Therefore (A, R) is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Partially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0739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690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(Z, ≤)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or not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 x, x ≤ x so that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xRx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≤  is reflexive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integers x ≠ y, if x ≤ y then y can’t less then x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≤  is anti symmetric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integers x, y, z,  if x ≤ y and y ≤ z then x ≤ z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≤  is transitive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(Z, ≤)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.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the set of positive divisor of n Like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{1,2,3,4,6,12}</a:t>
            </a:r>
          </a:p>
          <a:p>
            <a:pPr marL="341313"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 is a divides relation i.e. if a divides b then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Like 2D6, 5D30 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21557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Arial Black" pitchFamily="34" charset="0"/>
              </a:rPr>
              <a:t>Different types of Relations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Arial Black" pitchFamily="34" charset="0"/>
              </a:rPr>
              <a:t>Partially ordered set 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Arial Black" pitchFamily="34" charset="0"/>
              </a:rPr>
              <a:t>Totally ordered set 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err="1">
                <a:latin typeface="Arial Black" pitchFamily="34" charset="0"/>
              </a:rPr>
              <a:t>Hasse</a:t>
            </a:r>
            <a:r>
              <a:rPr lang="en-US" sz="2400" dirty="0">
                <a:latin typeface="Arial Black" pitchFamily="34" charset="0"/>
              </a:rPr>
              <a:t> diagram 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Arial Black" pitchFamily="34" charset="0"/>
              </a:rPr>
              <a:t>Lattice as Partially ordered set 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Arial Black" pitchFamily="34" charset="0"/>
              </a:rPr>
              <a:t>Properties of lattices 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Arial Black" pitchFamily="34" charset="0"/>
              </a:rPr>
              <a:t>Lattice as an algebraic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Topics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Partially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36908"/>
            <a:ext cx="12192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( N, D ) 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or not where D is divides relation.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6986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For any x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N, x = 1*x , 1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 </a:t>
            </a:r>
          </a:p>
          <a:p>
            <a:pPr marL="16986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⸫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xDx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 D is reflexive relation on N.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any x, y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N, x ≠ y,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xDy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y = x*z where z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y can’t divide x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D  is anti symmetric relation on N.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 x, y, z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 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xDy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yDz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y = m*x and z = n*y where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m,n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z = n*y = n*(m*x) = (m*n)*x where m*n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xDz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D  is transitive relation on N.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( N, D)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Partially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( Z, R ) 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or not where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and only if  a =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for positive integer n.</a:t>
            </a: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B33E8E-967D-4CFC-81DC-906C08EC6F5F}"/>
              </a:ext>
            </a:extLst>
          </p:cNvPr>
          <p:cNvSpPr txBox="1"/>
          <p:nvPr/>
        </p:nvSpPr>
        <p:spPr>
          <a:xfrm>
            <a:off x="208722" y="1373108"/>
            <a:ext cx="632128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86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any x </a:t>
            </a:r>
            <a:r>
              <a:rPr lang="az-Cyrl-AZ" sz="18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Z, x = x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positive integer 1.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6986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⸫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xDx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6986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⸫  R is reflexive relation on Z.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579B849-168D-4AF1-816D-33F8A8F12F9E}"/>
                  </a:ext>
                </a:extLst>
              </p:cNvPr>
              <p:cNvSpPr txBox="1"/>
              <p:nvPr/>
            </p:nvSpPr>
            <p:spPr>
              <a:xfrm>
                <a:off x="208722" y="2935405"/>
                <a:ext cx="6321286" cy="1893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any x, y </a:t>
                </a:r>
                <a:r>
                  <a:rPr lang="az-Cyrl-AZ" sz="1800" dirty="0">
                    <a:latin typeface="Times New Roman" pitchFamily="18" charset="0"/>
                    <a:cs typeface="Times New Roman" pitchFamily="18" charset="0"/>
                  </a:rPr>
                  <a:t>є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N, x ≠ y, if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xRy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then x =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baseline="30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where n </a:t>
                </a:r>
                <a:r>
                  <a:rPr lang="az-Cyrl-AZ" sz="1800" dirty="0">
                    <a:latin typeface="Times New Roman" pitchFamily="18" charset="0"/>
                    <a:cs typeface="Times New Roman" pitchFamily="18" charset="0"/>
                  </a:rPr>
                  <a:t>є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N 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Which implies,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</a:rPr>
                          <m:t>x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∉ 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⸫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⸫ R  is anti symmetric relation on 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9B849-168D-4AF1-816D-33F8A8F12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2" y="2935405"/>
                <a:ext cx="6321286" cy="1893082"/>
              </a:xfrm>
              <a:prstGeom prst="rect">
                <a:avLst/>
              </a:prstGeom>
              <a:blipFill>
                <a:blip r:embed="rId2"/>
                <a:stretch>
                  <a:fillRect b="-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FCF14D-FAE5-4CCB-A076-455EFBC2BF2E}"/>
              </a:ext>
            </a:extLst>
          </p:cNvPr>
          <p:cNvSpPr txBox="1"/>
          <p:nvPr/>
        </p:nvSpPr>
        <p:spPr>
          <a:xfrm>
            <a:off x="5870714" y="1723995"/>
            <a:ext cx="6321286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 x, y, z </a:t>
            </a:r>
            <a:r>
              <a:rPr lang="az-Cyrl-AZ" sz="18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  if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yRz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then x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y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m,n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sz="18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marL="34131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⸫ x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aseline="30000" dirty="0" err="1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sz="18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marL="34131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⸫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xRz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⸫ R  is transitive relation on 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D5B8EC-9B28-486C-B400-E5A520E2108C}"/>
              </a:ext>
            </a:extLst>
          </p:cNvPr>
          <p:cNvSpPr txBox="1"/>
          <p:nvPr/>
        </p:nvSpPr>
        <p:spPr>
          <a:xfrm>
            <a:off x="208722" y="5113636"/>
            <a:ext cx="6321286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⸫ ( Z, R) is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26" grpId="0"/>
      <p:bldP spid="8" grpId="0"/>
      <p:bldP spid="9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Partially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Prove that ( S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D )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or not where D is divides relation</a:t>
            </a: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27F5B7-38C7-4A33-A930-53EA567CC49E}"/>
              </a:ext>
            </a:extLst>
          </p:cNvPr>
          <p:cNvSpPr txBox="1"/>
          <p:nvPr/>
        </p:nvSpPr>
        <p:spPr>
          <a:xfrm>
            <a:off x="208722" y="1373108"/>
            <a:ext cx="632128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86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{1,2,3,4,5,6,10,12,15,20,30,60}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6986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any x </a:t>
            </a:r>
            <a:r>
              <a:rPr lang="az-Cyrl-AZ" sz="18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xDx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6986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⸫  D is reflexive relation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2C6C639-2AD9-4C31-8DF9-176B2ECD0265}"/>
                  </a:ext>
                </a:extLst>
              </p:cNvPr>
              <p:cNvSpPr txBox="1"/>
              <p:nvPr/>
            </p:nvSpPr>
            <p:spPr>
              <a:xfrm>
                <a:off x="208722" y="2897522"/>
                <a:ext cx="6321286" cy="1893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any x, y </a:t>
                </a:r>
                <a:r>
                  <a:rPr lang="az-Cyrl-AZ" sz="1800" dirty="0">
                    <a:latin typeface="Times New Roman" pitchFamily="18" charset="0"/>
                    <a:cs typeface="Times New Roman" pitchFamily="18" charset="0"/>
                  </a:rPr>
                  <a:t>є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N, x ≠ y, if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xDy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then y =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kx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where k </a:t>
                </a:r>
                <a:r>
                  <a:rPr lang="az-Cyrl-AZ" sz="1800" dirty="0">
                    <a:latin typeface="Times New Roman" pitchFamily="18" charset="0"/>
                    <a:cs typeface="Times New Roman" pitchFamily="18" charset="0"/>
                  </a:rPr>
                  <a:t>є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N 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Which implies,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x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y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∉ 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⸫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𝐷</m:t>
                    </m:r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>
                  <a:lnSpc>
                    <a:spcPct val="150000"/>
                  </a:lnSpc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⸫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is anti symmetric relation on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baseline="-25000" dirty="0">
                    <a:latin typeface="Times New Roman" pitchFamily="18" charset="0"/>
                    <a:cs typeface="Times New Roman" pitchFamily="18" charset="0"/>
                  </a:rPr>
                  <a:t>60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6C639-2AD9-4C31-8DF9-176B2ECD0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2" y="2897522"/>
                <a:ext cx="6321286" cy="1893082"/>
              </a:xfrm>
              <a:prstGeom prst="rect">
                <a:avLst/>
              </a:prstGeom>
              <a:blipFill>
                <a:blip r:embed="rId2"/>
                <a:stretch>
                  <a:fillRect b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D96CF02-5514-4D91-9334-92F44C593CA9}"/>
              </a:ext>
            </a:extLst>
          </p:cNvPr>
          <p:cNvSpPr txBox="1"/>
          <p:nvPr/>
        </p:nvSpPr>
        <p:spPr>
          <a:xfrm>
            <a:off x="5870714" y="1723995"/>
            <a:ext cx="6321286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 x, y, z </a:t>
            </a:r>
            <a:r>
              <a:rPr lang="az-Cyrl-AZ" sz="18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  if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xDy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yDz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mx and z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m,n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sz="18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marL="34131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⸫ z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n(mx) = nm(x)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where nm </a:t>
            </a:r>
            <a:r>
              <a:rPr lang="az-Cyrl-AZ" sz="18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marL="34131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⸫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xDz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⸫ D  is transitive relation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80652D6-5202-4C82-ADC4-5958D88406C0}"/>
              </a:ext>
            </a:extLst>
          </p:cNvPr>
          <p:cNvSpPr txBox="1"/>
          <p:nvPr/>
        </p:nvSpPr>
        <p:spPr>
          <a:xfrm>
            <a:off x="208722" y="5113636"/>
            <a:ext cx="6321286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⸫ (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D) is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4911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Partially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HW: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Prove that 			  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where A = { a, b, c }</a:t>
            </a: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91242"/>
              </p:ext>
            </p:extLst>
          </p:nvPr>
        </p:nvGraphicFramePr>
        <p:xfrm>
          <a:off x="2348101" y="1018282"/>
          <a:ext cx="1053884" cy="41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545626" imgH="215713" progId="Equation.DSMT4">
                  <p:embed/>
                </p:oleObj>
              </mc:Choice>
              <mc:Fallback>
                <p:oleObj name="Equation" r:id="rId3" imgW="545626" imgH="215713" progId="Equation.DSMT4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101" y="1018282"/>
                        <a:ext cx="1053884" cy="418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3606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Totally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83403"/>
            <a:ext cx="12192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Comparable elements 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( A, R) be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Two elements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A, a ≠ b are called comparable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D) is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={ 1,2,3,6,9,18 }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2D6 so 2 and 6 are called comparable elements.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But 2 does not divides 3 and 3 does not divides 2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2 and 3 are non comparable elements.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Totally ordered set (TOSET) or Chain 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 A, R) is called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 or Chain) if any two elements of A are comparable elements.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Totally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83403"/>
            <a:ext cx="1219200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( N, ≤ ) 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or not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positive integer x, x ≤ x so that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xRx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≤  is reflexive relation on N.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positive integers x ≠ y, if x ≤ y then y can’t less then x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≤  is anti symmetric relation on N.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positive integers x, y, z,  if x ≤ y and y ≤ z then x ≤ z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≤  is transitive relation on N.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(N, ≤)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any two positive integers x ≠ y, either x ≤ 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y ≤ x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Either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yRx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⸫ x and y are comparable elements.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⸫ ( N, ≤ ) 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or Chain)</a:t>
            </a: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Totally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83403"/>
            <a:ext cx="12192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52407"/>
            <a:ext cx="1219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( S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D )  is Chain or not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Here	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={ 1,2,4,8,16,32,64}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For any x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x = 1*x , 1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⸫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xDx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⸫  D is reflexive relation on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For any x, y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x ≠ y,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xDy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x = y*z where z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y can’t divides x                                  ⸫ D  is anti symmetric relation on S64 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 x, y, z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xDy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yDz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y = m*x and z = n*y where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m,n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z = n*y = n*(m*x) = (m*n)*x where m*n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xDz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⸫ D  is transitive relation on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(S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D)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1D2, 2D4, 4D8, 8D16, 16D32 and 32D64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For any two elements of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x ≠ y, either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xDy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yDx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(S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64,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D) is Chain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Totally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83403"/>
            <a:ext cx="12192000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( Z, ≤ ) 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or not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if ( S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D )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or not where D is divides relation</a:t>
            </a: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 lvl="0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         	is Chain or not where A = { a, b, c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641646" y="5005388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545626" imgH="215713" progId="Equation.DSMT4">
                  <p:embed/>
                </p:oleObj>
              </mc:Choice>
              <mc:Fallback>
                <p:oleObj name="Equation" r:id="rId3" imgW="545626" imgH="21571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646" y="5005388"/>
                        <a:ext cx="1054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</a:rPr>
              <a:t>Hasse</a:t>
            </a:r>
            <a:r>
              <a:rPr lang="en-US" sz="3600" dirty="0">
                <a:solidFill>
                  <a:schemeClr val="accent4"/>
                </a:solidFill>
              </a:rPr>
              <a:t> diagram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83403"/>
            <a:ext cx="119801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Cover of an elements 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( A, R) be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For elements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A, a ≠ b, b is called cover of a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there is no c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such that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55891"/>
            <a:ext cx="5625885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D) is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={ 1,2,3,6,9,18 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Elements                  Cover of elements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					2,3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					6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					6,9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					18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					18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18				------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5267" y="2608292"/>
            <a:ext cx="60908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is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={ 1,2,3 }</a:t>
            </a:r>
          </a:p>
          <a:p>
            <a:pPr marL="341313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Elements                  Cover of elements</a:t>
            </a:r>
          </a:p>
          <a:p>
            <a:pPr marL="341313"/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	{1}, {2}, {3}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{1}				{1,2}, {1,3}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{2}				{1,2}, {2,3}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{3}				{1,3}, {2,3}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{1,2}				A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{1,3}				A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{2,3}				A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				--------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431413" y="291312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545626" imgH="215713" progId="Equation.DSMT4">
                  <p:embed/>
                </p:oleObj>
              </mc:Choice>
              <mc:Fallback>
                <p:oleObj name="Equation" r:id="rId3" imgW="545626" imgH="21571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413" y="2913120"/>
                        <a:ext cx="1054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</a:rPr>
              <a:t>Hasse</a:t>
            </a:r>
            <a:r>
              <a:rPr lang="en-US" sz="3600" dirty="0">
                <a:solidFill>
                  <a:schemeClr val="accent4"/>
                </a:solidFill>
              </a:rPr>
              <a:t> diagram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83403"/>
            <a:ext cx="11995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Hasse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diagram: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Hasse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diagram is a graphical representation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elements. Each elements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represented by a dot and join by lines according to following rules</a:t>
            </a:r>
          </a:p>
          <a:p>
            <a:pPr marL="798513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b is cover of a then dot corresponding a appears below in the diagram than the dot corresponding to b.</a:t>
            </a:r>
          </a:p>
          <a:p>
            <a:pPr marL="798513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two elements a and b are connected by line segment if either a is cover of b or b is cover of a.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757723"/>
            <a:ext cx="56258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D) is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={ 1,2,3,6,9,18 }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Elements                  Cover of elements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					2,3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					6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					6,9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					18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					18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18				      ------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8671" y="3728633"/>
            <a:ext cx="25622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564789" y="6173514"/>
            <a:ext cx="1088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D)</a:t>
            </a:r>
            <a:endParaRPr lang="en-US" sz="2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38385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 Set :</a:t>
            </a:r>
          </a:p>
          <a:p>
            <a:pPr marL="806450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Power set of set A is the collection of all subset of A. It is denoted by P( A ).</a:t>
            </a:r>
          </a:p>
          <a:p>
            <a:pPr marL="806450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:  A = { 1, 2, 3 } Then P(A) = {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{1}, {2}, {3}, {1, 2}, {2, 3}, {1, 3}, A}</a:t>
            </a:r>
          </a:p>
          <a:p>
            <a:pPr marL="806450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Note: If A has n elements then P(A) has 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elements.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 set:</a:t>
            </a:r>
          </a:p>
          <a:p>
            <a:pPr marL="806450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any set A, the collection of all possible order pair ( x, y ) where x and y are elements of A is called product set of A. It is denoted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AxA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6450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i.e.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AxA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 (x, y) /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A} </a:t>
            </a:r>
          </a:p>
          <a:p>
            <a:pPr marL="806450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: A = { 1, 2 } Then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AxA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 (1, 1), (1, 2), (2, 1), (2, 2) }</a:t>
            </a:r>
          </a:p>
          <a:p>
            <a:pPr marL="341313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</a:rPr>
              <a:t>Hasse</a:t>
            </a:r>
            <a:r>
              <a:rPr lang="en-US" sz="3600" dirty="0">
                <a:solidFill>
                  <a:schemeClr val="accent4"/>
                </a:solidFill>
              </a:rPr>
              <a:t> diagram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7957" y="903512"/>
            <a:ext cx="6090834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is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={ 1,2,3 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Elements                  Cover of elements</a:t>
            </a:r>
          </a:p>
          <a:p>
            <a:pPr marL="341313">
              <a:lnSpc>
                <a:spcPct val="150000"/>
              </a:lnSpc>
            </a:pP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	{1}, {2}, {3}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{1}				{1,2}, {1,3}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{2}				{1,2}, {2,3}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{3}				{1,3}, {2,3}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{1,2}				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{1,3}				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{2,3}				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				--------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49185" y="1487304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545760" imgH="215640" progId="Equation.DSMT4">
                  <p:embed/>
                </p:oleObj>
              </mc:Choice>
              <mc:Fallback>
                <p:oleObj name="Equation" r:id="rId3" imgW="54576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85" y="1487304"/>
                        <a:ext cx="1054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4130" y="1784493"/>
            <a:ext cx="5212209" cy="372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</a:rPr>
              <a:t>Hasse</a:t>
            </a:r>
            <a:r>
              <a:rPr lang="en-US" sz="3600" dirty="0">
                <a:solidFill>
                  <a:schemeClr val="accent4"/>
                </a:solidFill>
              </a:rPr>
              <a:t> diagram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45397"/>
            <a:ext cx="5966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72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D) is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72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={ 1,2,3,4,6,8,9,12,18,24,36,72 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Elements                  Cover of elements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					2,3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					4,6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					6,9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					8,12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					12,18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					24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					18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					24,36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18					36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24					72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36					72</a:t>
            </a:r>
          </a:p>
          <a:p>
            <a:pPr marL="341313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72					-----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0572" y="1255363"/>
            <a:ext cx="4378755" cy="44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985386" y="587904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 S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72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D)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</a:rPr>
              <a:t>Hasse</a:t>
            </a:r>
            <a:r>
              <a:rPr lang="en-US" sz="3600" dirty="0">
                <a:solidFill>
                  <a:schemeClr val="accent4"/>
                </a:solidFill>
              </a:rPr>
              <a:t> diagram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45397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Draw the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Hasse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diagram of  (1) (S36, D )    </a:t>
            </a:r>
          </a:p>
          <a:p>
            <a:pPr marL="341313" lvl="0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(2) ( S64, D ) </a:t>
            </a:r>
          </a:p>
          <a:p>
            <a:pPr marL="341313" lvl="0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(3) (S42, D )  </a:t>
            </a:r>
          </a:p>
          <a:p>
            <a:pPr marL="341313" lvl="0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(4)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079" y="2433266"/>
            <a:ext cx="3143937" cy="48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Partially ordered set</a:t>
            </a:r>
            <a:r>
              <a:rPr lang="en-US" sz="3600" dirty="0">
                <a:latin typeface="Arial Black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45397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Lower bound :</a:t>
            </a:r>
          </a:p>
          <a:p>
            <a:pPr marL="341313"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(A, R) be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B is a subset of A then x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is called lower bound of B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all y in B.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 lvl="0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Greatest Lower bound 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(A, R) be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B is a subset of A then x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is called greatest lower bound of B if (1) x is a lower bound of B (2) if a is any other lower bound of B then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(N, ≤) be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B = {4,6,8,10}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Lower bounds = 1, 2, 3, 4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Greatest lower bound = 4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Partially ordered set</a:t>
            </a:r>
            <a:r>
              <a:rPr lang="en-US" sz="3600" dirty="0">
                <a:latin typeface="Arial Black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45397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Upper bound :</a:t>
            </a:r>
          </a:p>
          <a:p>
            <a:pPr marL="341313"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(A, R) be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B is a subset of A then x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is called upper bound of B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yRx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all y in B.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 lvl="0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Least upper bound 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(A, R) be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B is a subset of A then x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is called Least upper bound of B if (1) x is a upper bound of B (2) if a is any other upper bound of B then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xRa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(N, ≤) be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B = {4,6,8,10}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Upper bounds = 10, 11, 12, ……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Least upper bound = 10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Partially ordered set</a:t>
            </a:r>
            <a:r>
              <a:rPr lang="en-US" sz="3600" dirty="0">
                <a:latin typeface="Arial Black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45397"/>
            <a:ext cx="12192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Lattice as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1313" lvl="0"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(A, R) is called lattice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are in A for all elements a, b of A.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i.e. (A, R) is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for all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Note 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(A, R) , for elements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, we denotes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         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		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standard relation and their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</a:t>
            </a:r>
          </a:p>
          <a:p>
            <a:pPr marL="798513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lcm(a, b)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	≤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min(a, b)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max(a, b)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					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6846036" y="3037671"/>
          <a:ext cx="593133" cy="270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036" y="3037671"/>
                        <a:ext cx="593133" cy="270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9098842" y="3006679"/>
          <a:ext cx="773558" cy="301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317160" imgH="164880" progId="Equation.DSMT4">
                  <p:embed/>
                </p:oleObj>
              </mc:Choice>
              <mc:Fallback>
                <p:oleObj name="Equation" r:id="rId5" imgW="31716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842" y="3006679"/>
                        <a:ext cx="773558" cy="301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803323" y="5765373"/>
          <a:ext cx="483037" cy="37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323" y="5765373"/>
                        <a:ext cx="483037" cy="371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352469" y="5744037"/>
          <a:ext cx="2142039" cy="78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9" imgW="977760" imgH="419040" progId="Equation.DSMT4">
                  <p:embed/>
                </p:oleObj>
              </mc:Choice>
              <mc:Fallback>
                <p:oleObj name="Equation" r:id="rId9" imgW="97776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469" y="5744037"/>
                        <a:ext cx="2142039" cy="78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Partially ordered set</a:t>
            </a:r>
            <a:r>
              <a:rPr lang="en-US" sz="3600" dirty="0">
                <a:latin typeface="Arial Black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45397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Prove that ( S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D ) is a lattice as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first we prove that 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 )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[prove that D is reflexive, anti symmetric and transitive relation on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]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we prove that for all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30 ,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lcm(a, b)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 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{1,2,3,5,6,10,15,30}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6207" y="3400873"/>
          <a:ext cx="4399797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6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7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19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64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04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30347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(a, b)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4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84111" y="3382790"/>
          <a:ext cx="4913777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6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0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24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84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494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84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43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3034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lcm(a, b)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4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Partially ordered set</a:t>
            </a:r>
            <a:r>
              <a:rPr lang="en-US" sz="3600" dirty="0">
                <a:latin typeface="Arial Black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7887"/>
            <a:ext cx="12192000" cy="557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above two tables all elements are from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30 .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that for all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30 ,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lcm(a, b)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 ) is a lattice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Prove that ( N, ≤ ) is a lattice as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first we prove that ( N, ≤ )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[prove that ≤ is reflexive, anti symmetric and transitive relation on N. ]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we prove that for all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min(a, b)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max(a, b)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any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N, either a ≤ b or b ≤ a 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that either min(a, b) = a, max(a, b) = b or min(a, b) = b, max(a, b) = a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in both case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min(a, b)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= max(a, b)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( N, ≤ ) is a lattice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Partially ordered set</a:t>
            </a:r>
            <a:r>
              <a:rPr lang="en-US" sz="3600" dirty="0">
                <a:latin typeface="Arial Black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788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Prove that ( N, D ) is a lattice as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Prove that ( S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D ) is a lattice as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Poset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332" y="991931"/>
            <a:ext cx="6153311" cy="48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Properties of Lattice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7887"/>
            <a:ext cx="12192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Properties of Lattice :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(A, R) be a Lattice.</a:t>
            </a:r>
          </a:p>
          <a:p>
            <a:pPr marL="798513" indent="-45720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1)	 Idempotent law								2)	Commutative law 								</a:t>
            </a:r>
          </a:p>
          <a:p>
            <a:pPr marL="341313"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3)	Associative law								4)	Absorption law</a:t>
            </a:r>
          </a:p>
          <a:p>
            <a:pPr marL="341313"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022122" y="2603720"/>
          <a:ext cx="1845062" cy="102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507960" imgH="317160" progId="Equation.DSMT4">
                  <p:embed/>
                </p:oleObj>
              </mc:Choice>
              <mc:Fallback>
                <p:oleObj name="Equation" r:id="rId3" imgW="507960" imgH="317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122" y="2603720"/>
                        <a:ext cx="1845062" cy="1022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074976" y="4943946"/>
          <a:ext cx="3915475" cy="119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269720" imgH="368280" progId="Equation.DSMT4">
                  <p:embed/>
                </p:oleObj>
              </mc:Choice>
              <mc:Fallback>
                <p:oleObj name="Equation" r:id="rId5" imgW="126972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76" y="4943946"/>
                        <a:ext cx="3915475" cy="1193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7011250" y="2667023"/>
          <a:ext cx="2132740" cy="85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711000" imgH="342720" progId="Equation.DSMT4">
                  <p:embed/>
                </p:oleObj>
              </mc:Choice>
              <mc:Fallback>
                <p:oleObj name="Equation" r:id="rId7" imgW="71100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250" y="2667023"/>
                        <a:ext cx="2132740" cy="851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7085187" y="5005939"/>
          <a:ext cx="2306773" cy="100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9" imgW="749160" imgH="368280" progId="Equation.DSMT4">
                  <p:embed/>
                </p:oleObj>
              </mc:Choice>
              <mc:Fallback>
                <p:oleObj name="Equation" r:id="rId9" imgW="749160" imgH="368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187" y="5005939"/>
                        <a:ext cx="2306773" cy="1007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38385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Relation 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given set A, subset R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AxA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called relation on A.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: If A = {a, b, c} then R = { (a, a), (a, b), (b, c) } is a relation on A.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(a, b)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 it means a is related to b. It is denoted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R1 = { (a, a), (b, b), (b, c) }, R2 = { (a, a), (c, b), (b, c) }, R3 = { (a, -a), (b, b), (b, -c) }  here R1 and R2 are relation on A but R3 is not subset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AxA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so R3 is not relation on A.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Reflexive Relation 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relation R is called reflexive relation on set A if (a, a)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 for all a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 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  i.e.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for all a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 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: If A = {a, b, c} then R = { (a, a), (b, b), (c, c) } is a reflexive relation on A.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R1 = { (a, a), (b, b), (b, c) } is not a reflexive relation on A because (c, c) is not in R1</a:t>
            </a:r>
          </a:p>
          <a:p>
            <a:pPr marL="341313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788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Lattice 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L be a non empty set and			are two binary operations define on L.  			      Is called Lattice as an algebraic if L satisfied following properties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all a, b, c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1)	Commutative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  <a:buAutoNum type="arabicParenR" startAt="2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Associative </a:t>
            </a:r>
          </a:p>
          <a:p>
            <a:pPr marL="798513" indent="-457200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  <a:buAutoNum type="arabicParenR" startAt="3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Absorption </a:t>
            </a:r>
          </a:p>
          <a:p>
            <a:pPr marL="798513" indent="-457200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440515" y="1580856"/>
          <a:ext cx="1177979" cy="37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444240" imgH="190440" progId="Equation.DSMT4">
                  <p:embed/>
                </p:oleObj>
              </mc:Choice>
              <mc:Fallback>
                <p:oleObj name="Equation" r:id="rId3" imgW="44424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515" y="1580856"/>
                        <a:ext cx="1177979" cy="371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8610600" y="1534331"/>
          <a:ext cx="1447801" cy="37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457200" imgH="190440" progId="Equation.DSMT4">
                  <p:embed/>
                </p:oleObj>
              </mc:Choice>
              <mc:Fallback>
                <p:oleObj name="Equation" r:id="rId5" imgW="45720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534331"/>
                        <a:ext cx="1447801" cy="376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025573" y="3336979"/>
          <a:ext cx="4683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1562040" imgH="190440" progId="Equation.DSMT4">
                  <p:embed/>
                </p:oleObj>
              </mc:Choice>
              <mc:Fallback>
                <p:oleObj name="Equation" r:id="rId7" imgW="156204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73" y="3336979"/>
                        <a:ext cx="46831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018026" y="4308530"/>
          <a:ext cx="8027988" cy="56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9" imgW="2603160" imgH="190440" progId="Equation.DSMT4">
                  <p:embed/>
                </p:oleObj>
              </mc:Choice>
              <mc:Fallback>
                <p:oleObj name="Equation" r:id="rId9" imgW="260316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026" y="4308530"/>
                        <a:ext cx="8027988" cy="563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962105" y="5713631"/>
          <a:ext cx="5316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1" imgW="1726920" imgH="190440" progId="Equation.DSMT4">
                  <p:embed/>
                </p:oleObj>
              </mc:Choice>
              <mc:Fallback>
                <p:oleObj name="Equation" r:id="rId11" imgW="172692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105" y="5713631"/>
                        <a:ext cx="53165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7886"/>
            <a:ext cx="12192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Check whether the ( N, Min, Max ) is a lattice.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any a, b, c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N,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1) Commutative property</a:t>
            </a: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  <a:buAutoNum type="arabicParenR" startAt="2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Associative property</a:t>
            </a:r>
          </a:p>
          <a:p>
            <a:pPr marL="798513" indent="-457200">
              <a:lnSpc>
                <a:spcPct val="150000"/>
              </a:lnSpc>
              <a:buAutoNum type="arabicParenR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  <a:buAutoNum type="arabicParenR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526225" y="1503339"/>
          <a:ext cx="6602277" cy="43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981080" imgH="190440" progId="Equation.DSMT4">
                  <p:embed/>
                </p:oleObj>
              </mc:Choice>
              <mc:Fallback>
                <p:oleObj name="Equation" r:id="rId3" imgW="19810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225" y="1503339"/>
                        <a:ext cx="6602277" cy="43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712921" y="2464241"/>
          <a:ext cx="6121831" cy="53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1803240" imgH="190440" progId="Equation.DSMT4">
                  <p:embed/>
                </p:oleObj>
              </mc:Choice>
              <mc:Fallback>
                <p:oleObj name="Equation" r:id="rId5" imgW="180324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21" y="2464241"/>
                        <a:ext cx="6121831" cy="53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743920" y="3022169"/>
          <a:ext cx="6059836" cy="50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7" imgW="1955520" imgH="190440" progId="Equation.DSMT4">
                  <p:embed/>
                </p:oleObj>
              </mc:Choice>
              <mc:Fallback>
                <p:oleObj name="Equation" r:id="rId7" imgW="195552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20" y="3022169"/>
                        <a:ext cx="6059836" cy="500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745423" y="4304036"/>
          <a:ext cx="8429573" cy="160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9" imgW="2920680" imgH="571320" progId="Equation.DSMT4">
                  <p:embed/>
                </p:oleObj>
              </mc:Choice>
              <mc:Fallback>
                <p:oleObj name="Equation" r:id="rId9" imgW="2920680" imgH="571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23" y="4304036"/>
                        <a:ext cx="8429573" cy="1600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788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Absorption property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any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N, either a ≤ b or b ≤ a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⸫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N, Min, Max ) is a lattice.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84788" y="1080385"/>
          <a:ext cx="8453680" cy="133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3124080" imgH="571320" progId="Equation.DSMT4">
                  <p:embed/>
                </p:oleObj>
              </mc:Choice>
              <mc:Fallback>
                <p:oleObj name="Equation" r:id="rId3" imgW="312408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788" y="1080385"/>
                        <a:ext cx="8453680" cy="1337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595499" y="3374146"/>
          <a:ext cx="7897570" cy="110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2755800" imgH="571320" progId="Equation.DSMT4">
                  <p:embed/>
                </p:oleObj>
              </mc:Choice>
              <mc:Fallback>
                <p:oleObj name="Equation" r:id="rId5" imgW="275580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99" y="3374146"/>
                        <a:ext cx="7897570" cy="110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604650" y="4614010"/>
          <a:ext cx="7841928" cy="121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7" imgW="2768400" imgH="571320" progId="Equation.DSMT4">
                  <p:embed/>
                </p:oleObj>
              </mc:Choice>
              <mc:Fallback>
                <p:oleObj name="Equation" r:id="rId7" imgW="2768400" imgH="571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50" y="4614010"/>
                        <a:ext cx="7841928" cy="121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7886"/>
            <a:ext cx="12192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Prove that ( S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GCD, LCM ) is a lattice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{1,2,3,5,6,10,15,30}, for all a, b, c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1)	Commutative property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	Associative property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5919153" y="1549830"/>
          <a:ext cx="4433700" cy="42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1841400" imgH="190440" progId="Equation.DSMT4">
                  <p:embed/>
                </p:oleObj>
              </mc:Choice>
              <mc:Fallback>
                <p:oleObj name="Equation" r:id="rId3" imgW="18414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153" y="1549830"/>
                        <a:ext cx="4433700" cy="423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053881" y="2495227"/>
          <a:ext cx="6400800" cy="945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5" imgW="1879560" imgH="368280" progId="Equation.DSMT4">
                  <p:embed/>
                </p:oleObj>
              </mc:Choice>
              <mc:Fallback>
                <p:oleObj name="Equation" r:id="rId5" imgW="187956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881" y="2495227"/>
                        <a:ext cx="6400800" cy="945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963154" y="4355023"/>
          <a:ext cx="8196343" cy="168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7" imgW="2857320" imgH="571320" progId="Equation.DSMT4">
                  <p:embed/>
                </p:oleObj>
              </mc:Choice>
              <mc:Fallback>
                <p:oleObj name="Equation" r:id="rId7" imgW="2857320" imgH="571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54" y="4355023"/>
                        <a:ext cx="8196343" cy="1689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788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Absorption property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any a, b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there are four cases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1) a divides b i.e. b = ma 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b divides a i.e. a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mb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120775" y="1081088"/>
          <a:ext cx="81788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3022560" imgH="571320" progId="Equation.DSMT4">
                  <p:embed/>
                </p:oleObj>
              </mc:Choice>
              <mc:Fallback>
                <p:oleObj name="Equation" r:id="rId3" imgW="302256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081088"/>
                        <a:ext cx="817880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887381" y="3777094"/>
          <a:ext cx="5342937" cy="118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2450880" imgH="571320" progId="Equation.DSMT4">
                  <p:embed/>
                </p:oleObj>
              </mc:Choice>
              <mc:Fallback>
                <p:oleObj name="Equation" r:id="rId5" imgW="2450880" imgH="571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381" y="3777094"/>
                        <a:ext cx="5342937" cy="1182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809895" y="5548394"/>
          <a:ext cx="5218946" cy="1084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7" imgW="2450880" imgH="571320" progId="Equation.DSMT4">
                  <p:embed/>
                </p:oleObj>
              </mc:Choice>
              <mc:Fallback>
                <p:oleObj name="Equation" r:id="rId7" imgW="2450880" imgH="571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95" y="5548394"/>
                        <a:ext cx="5218946" cy="1084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7886"/>
            <a:ext cx="12192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and b are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 prime 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  <a:buAutoNum type="arabicParenR" startAt="4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and b has common factor m other than 1</a:t>
            </a:r>
          </a:p>
          <a:p>
            <a:pPr marL="798513" indent="-45720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b = my where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m,x,y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positive integers and m ≠ 1</a:t>
            </a:r>
          </a:p>
          <a:p>
            <a:pPr marL="798513" indent="-457200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⸫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Min, Max ) is a lattice.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821840" y="1514340"/>
          <a:ext cx="7221779" cy="153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2489040" imgH="571320" progId="Equation.DSMT4">
                  <p:embed/>
                </p:oleObj>
              </mc:Choice>
              <mc:Fallback>
                <p:oleObj name="Equation" r:id="rId3" imgW="248904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40" y="1514340"/>
                        <a:ext cx="7221779" cy="1538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111249" y="4417018"/>
          <a:ext cx="8482201" cy="1425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2654280" imgH="571320" progId="Equation.DSMT4">
                  <p:embed/>
                </p:oleObj>
              </mc:Choice>
              <mc:Fallback>
                <p:oleObj name="Equation" r:id="rId5" imgW="265428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49" y="4417018"/>
                        <a:ext cx="8482201" cy="1425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400" b="1" dirty="0"/>
              <a:t>Prove that ( N, </a:t>
            </a:r>
            <a:r>
              <a:rPr lang="en-US" sz="2400" b="1" dirty="0" smtClean="0"/>
              <a:t>GCD</a:t>
            </a:r>
            <a:r>
              <a:rPr lang="en-US" sz="2400" b="1" dirty="0" smtClean="0"/>
              <a:t>, LCM </a:t>
            </a:r>
            <a:r>
              <a:rPr lang="en-US" sz="2400" b="1" dirty="0"/>
              <a:t>) is a lattice.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400" b="1" dirty="0"/>
              <a:t>Prove that ( R, Min, Max ) is a lattice.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endParaRPr lang="en-US" sz="2400" b="1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500" y="1751309"/>
            <a:ext cx="6554571" cy="46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 Lattice :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65138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				be a Lattice and S is subset of L then			   is a sub lattice of  			  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elements of S are in S. i.e. for all   </a:t>
            </a:r>
          </a:p>
          <a:p>
            <a:pPr marL="465138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following subsets are sub lattice of lattice ( S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GCD, LCM )</a:t>
            </a:r>
          </a:p>
          <a:p>
            <a:pPr marL="465138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1) A = {1,2,3,6}</a:t>
            </a:r>
          </a:p>
          <a:p>
            <a:pPr marL="465138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prove that A is Sub lattice we draw tables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65138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Here all elements of this tables are from A</a:t>
            </a:r>
          </a:p>
          <a:p>
            <a:pPr marL="465138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⸫ A is sub lattice of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65138"/>
            <a:endParaRPr lang="en-US" sz="2400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954588" y="1379349"/>
          <a:ext cx="1447800" cy="3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457200" imgH="190440" progId="Equation.DSMT4">
                  <p:embed/>
                </p:oleObj>
              </mc:Choice>
              <mc:Fallback>
                <p:oleObj name="Equation" r:id="rId3" imgW="4572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588" y="1379349"/>
                        <a:ext cx="1447800" cy="34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6162973" y="1362075"/>
          <a:ext cx="14081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444240" imgH="190440" progId="Equation.DSMT4">
                  <p:embed/>
                </p:oleObj>
              </mc:Choice>
              <mc:Fallback>
                <p:oleObj name="Equation" r:id="rId5" imgW="4442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973" y="1362075"/>
                        <a:ext cx="14081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9367086" y="1345958"/>
          <a:ext cx="1447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7" imgW="457200" imgH="190440" progId="Equation.DSMT4">
                  <p:embed/>
                </p:oleObj>
              </mc:Choice>
              <mc:Fallback>
                <p:oleObj name="Equation" r:id="rId7" imgW="45720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7086" y="1345958"/>
                        <a:ext cx="1447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566733" y="1642851"/>
          <a:ext cx="5057722" cy="387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9" imgW="1663560" imgH="190440" progId="Equation.DSMT4">
                  <p:embed/>
                </p:oleObj>
              </mc:Choice>
              <mc:Fallback>
                <p:oleObj name="Equation" r:id="rId9" imgW="166356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733" y="1642851"/>
                        <a:ext cx="5057722" cy="387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1653" y="3509361"/>
          <a:ext cx="289646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2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4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51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3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gcd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42717" y="3522276"/>
          <a:ext cx="289646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2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4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51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3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lcm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2) B = {1,2,3,8}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B is not sub lattice of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5138" lvl="0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following subsets are sub lattice of lattice ( N, GCD, LCM ) </a:t>
            </a:r>
          </a:p>
          <a:p>
            <a:pPr lvl="2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(1) A = { 1, 2, 5, 10 }  (2) A = { 1, 2, 5, 7, 10, 14, 70 } </a:t>
            </a:r>
          </a:p>
          <a:p>
            <a:pPr marL="465138" lvl="0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following subsets are sub lattice of lattice</a:t>
            </a:r>
          </a:p>
          <a:p>
            <a:pPr lvl="2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(1) S = {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,{a},{b},{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}}  (2) T = {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,{a},{b},{c},{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},{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a,c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},A} </a:t>
            </a:r>
          </a:p>
          <a:p>
            <a:pPr marL="465138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100379" y="1534332"/>
          <a:ext cx="2960177" cy="45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1282680" imgH="190440" progId="Equation.DSMT4">
                  <p:embed/>
                </p:oleObj>
              </mc:Choice>
              <mc:Fallback>
                <p:oleObj name="Equation" r:id="rId3" imgW="128268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379" y="1534332"/>
                        <a:ext cx="2960177" cy="453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8237028" y="2944678"/>
          <a:ext cx="3619178" cy="438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1638000" imgH="190440" progId="Equation.DSMT4">
                  <p:embed/>
                </p:oleObj>
              </mc:Choice>
              <mc:Fallback>
                <p:oleObj name="Equation" r:id="rId5" imgW="163800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028" y="2944678"/>
                        <a:ext cx="3619178" cy="438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Distributive lattice :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lattice 			is called distributive lattice if 		     satisfies distributive law</a:t>
            </a:r>
          </a:p>
          <a:p>
            <a:pPr marL="465138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i.e.</a:t>
            </a:r>
          </a:p>
          <a:p>
            <a:pPr marL="465138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Note :</a:t>
            </a:r>
          </a:p>
          <a:p>
            <a:pPr marL="465138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>
              <a:lnSpc>
                <a:spcPct val="150000"/>
              </a:lnSpc>
            </a:pPr>
            <a:endParaRPr lang="en-US" sz="2400" b="1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419037" y="1658507"/>
          <a:ext cx="1447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457200" imgH="190440" progId="Equation.DSMT4">
                  <p:embed/>
                </p:oleObj>
              </mc:Choice>
              <mc:Fallback>
                <p:oleObj name="Equation" r:id="rId3" imgW="4572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037" y="1658507"/>
                        <a:ext cx="1447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873749" y="1673846"/>
          <a:ext cx="868013" cy="36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5" imgW="444240" imgH="190440" progId="Equation.DSMT4">
                  <p:embed/>
                </p:oleObj>
              </mc:Choice>
              <mc:Fallback>
                <p:oleObj name="Equation" r:id="rId5" imgW="4442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49" y="1673846"/>
                        <a:ext cx="868013" cy="361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004376" y="2111887"/>
          <a:ext cx="3970580" cy="693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7" imgW="1473120" imgH="368280" progId="Equation.DSMT4">
                  <p:embed/>
                </p:oleObj>
              </mc:Choice>
              <mc:Fallback>
                <p:oleObj name="Equation" r:id="rId7" imgW="147312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376" y="2111887"/>
                        <a:ext cx="3970580" cy="693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236204" y="3580104"/>
          <a:ext cx="7473843" cy="261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9" imgW="2311200" imgH="1130040" progId="Equation.DSMT4">
                  <p:embed/>
                </p:oleObj>
              </mc:Choice>
              <mc:Fallback>
                <p:oleObj name="Equation" r:id="rId9" imgW="2311200" imgH="1130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204" y="3580104"/>
                        <a:ext cx="7473843" cy="2619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38385"/>
            <a:ext cx="1198019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following relations on Z are reflexive or not. 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| x – y | = even number</a:t>
            </a:r>
          </a:p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 a, | a – a | = 0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Therefore R is reflexive relation on Z.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xy ≥ 0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 a,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≥ 0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Therefore R is reflexive relation on Z.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xy &lt; 0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For 2, 2*2 = 4 so 2 is not related to 2</a:t>
            </a:r>
          </a:p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Therefore R is not reflexive relation on Z.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400" dirty="0"/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Prove that ( R, Min, Max ) is a distributive lattice.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(R, min, max) is a lattice (to be proved)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4) Distributive property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⸫ ( R, Min, Max ) is a distributive lattice.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945388" y="2712207"/>
          <a:ext cx="9825925" cy="1183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2349360" imgH="368280" progId="Equation.DSMT4">
                  <p:embed/>
                </p:oleObj>
              </mc:Choice>
              <mc:Fallback>
                <p:oleObj name="Equation" r:id="rId3" imgW="234936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88" y="2712207"/>
                        <a:ext cx="9825925" cy="1183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074738" y="4071938"/>
          <a:ext cx="95599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2286000" imgH="368280" progId="Equation.DSMT4">
                  <p:embed/>
                </p:oleObj>
              </mc:Choice>
              <mc:Fallback>
                <p:oleObj name="Equation" r:id="rId5" imgW="228600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071938"/>
                        <a:ext cx="95599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400" b="1" dirty="0"/>
              <a:t>Prove that ( N</a:t>
            </a:r>
            <a:r>
              <a:rPr lang="en-US" sz="2400" b="1"/>
              <a:t>, </a:t>
            </a:r>
            <a:r>
              <a:rPr lang="en-US" sz="2400" b="1" smtClean="0"/>
              <a:t>GCD</a:t>
            </a:r>
            <a:r>
              <a:rPr lang="en-US" sz="2400" b="1" smtClean="0"/>
              <a:t>, LCM) </a:t>
            </a:r>
            <a:r>
              <a:rPr lang="en-US" sz="2400" b="1" dirty="0"/>
              <a:t>is distributive lattice.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endParaRPr lang="en-US" sz="2400" b="1" dirty="0"/>
          </a:p>
          <a:p>
            <a:r>
              <a:rPr lang="en-US" sz="2400" b="1" dirty="0"/>
              <a:t>	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790" y="1658346"/>
            <a:ext cx="5975844" cy="46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Bounded lattice 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Lattice			      is called bounded lattice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(L) are exist in 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(L) is denoted by 0 element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(L) is denoted by I element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Bounded lattice is denoted by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GCD, LCM ) is lattice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 1,2,3,4,6,8,12,24}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all x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1Dx  and  xD24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⸫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0 element = 1 and lcm(S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I element = 24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⸫ 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GCD, LCM ) is bounded lattice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279740" y="1658936"/>
          <a:ext cx="1447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457200" imgH="190440" progId="Equation.DSMT4">
                  <p:embed/>
                </p:oleObj>
              </mc:Choice>
              <mc:Fallback>
                <p:oleObj name="Equation" r:id="rId3" imgW="4572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740" y="1658936"/>
                        <a:ext cx="1447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3559493" y="2585661"/>
          <a:ext cx="20907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5" imgW="660240" imgH="190440" progId="Equation.DSMT4">
                  <p:embed/>
                </p:oleObj>
              </mc:Choice>
              <mc:Fallback>
                <p:oleObj name="Equation" r:id="rId5" imgW="6602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493" y="2585661"/>
                        <a:ext cx="20907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Complement elements 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				        be a bounded lattice then two elements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L are called complement of each other if 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Complement of a is denoted by a’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Complemented lattice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 bounded lattice 				    is called complemented lattice if each element of L has complement in 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Complemented lattice is denoted by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 Check whether the ( S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GCD, LCM ) is Complemented lattice or not.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 1,2,3,4,6,8,12,24},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glb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0 element = 1 and lcm(S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I element = 24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For 2 there is no element in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such that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So 2 does not have complement therefore ( 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GCD, LCM ) is not Complemented lattice  </a:t>
            </a: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865883" y="1658938"/>
          <a:ext cx="2090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660240" imgH="190440" progId="Equation.DSMT4">
                  <p:embed/>
                </p:oleObj>
              </mc:Choice>
              <mc:Fallback>
                <p:oleObj name="Equation" r:id="rId3" imgW="66024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883" y="1658938"/>
                        <a:ext cx="2090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511444" y="2045776"/>
          <a:ext cx="5718874" cy="50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2197080" imgH="190440" progId="Equation.DSMT4">
                  <p:embed/>
                </p:oleObj>
              </mc:Choice>
              <mc:Fallback>
                <p:oleObj name="Equation" r:id="rId5" imgW="219708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44" y="2045776"/>
                        <a:ext cx="5718874" cy="500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365940" y="4043094"/>
          <a:ext cx="2090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7" imgW="660240" imgH="190440" progId="Equation.DSMT4">
                  <p:embed/>
                </p:oleObj>
              </mc:Choice>
              <mc:Fallback>
                <p:oleObj name="Equation" r:id="rId7" imgW="66024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940" y="4043094"/>
                        <a:ext cx="2090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199851" y="4474786"/>
          <a:ext cx="22907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9" imgW="723600" imgH="190440" progId="Equation.DSMT4">
                  <p:embed/>
                </p:oleObj>
              </mc:Choice>
              <mc:Fallback>
                <p:oleObj name="Equation" r:id="rId9" imgW="72360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851" y="4474786"/>
                        <a:ext cx="22907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4780474" y="5703376"/>
          <a:ext cx="4363526" cy="36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1" imgW="2197080" imgH="190440" progId="Equation.DSMT4">
                  <p:embed/>
                </p:oleObj>
              </mc:Choice>
              <mc:Fallback>
                <p:oleObj name="Equation" r:id="rId11" imgW="21970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474" y="5703376"/>
                        <a:ext cx="4363526" cy="361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Check whether the is 				Complemented lattice or not, where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A= {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First prove that 				 is lattice.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Now Φ is subset of all elements of P(A) and all elements of P(A) are subset of 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⸫ 0 element = Φ and I element = A  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complements are in P(A)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⸫					is complemented lattice.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b="1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4711485" y="1115875"/>
          <a:ext cx="1766806" cy="46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660113" imgH="215806" progId="Equation.DSMT4">
                  <p:embed/>
                </p:oleObj>
              </mc:Choice>
              <mc:Fallback>
                <p:oleObj name="Equation" r:id="rId3" imgW="660113" imgH="215806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485" y="1115875"/>
                        <a:ext cx="1766806" cy="467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123268" y="2154257"/>
          <a:ext cx="1673817" cy="43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660113" imgH="215806" progId="Equation.DSMT4">
                  <p:embed/>
                </p:oleObj>
              </mc:Choice>
              <mc:Fallback>
                <p:oleObj name="Equation" r:id="rId5" imgW="660113" imgH="21580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268" y="2154257"/>
                        <a:ext cx="1673817" cy="433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63600" y="3588101"/>
          <a:ext cx="9489268" cy="2285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7" imgW="3149280" imgH="825480" progId="Equation.DSMT4">
                  <p:embed/>
                </p:oleObj>
              </mc:Choice>
              <mc:Fallback>
                <p:oleObj name="Equation" r:id="rId7" imgW="3149280" imgH="825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588101"/>
                        <a:ext cx="9489268" cy="2285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896534" y="6274364"/>
          <a:ext cx="17668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9" imgW="660113" imgH="215806" progId="Equation.DSMT4">
                  <p:embed/>
                </p:oleObj>
              </mc:Choice>
              <mc:Fallback>
                <p:oleObj name="Equation" r:id="rId9" imgW="660113" imgH="215806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534" y="6274364"/>
                        <a:ext cx="17668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Lattice as an algebraic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98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539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Prove that ( S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GCD, LCM ) is a Complemented lattice.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Check whether the ( S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GCD, LCM ) is Complemented lattice or not</a:t>
            </a:r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Check whether the ( S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min, max ) is Complemented lattice or not</a:t>
            </a:r>
            <a:endParaRPr lang="en-US" sz="24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58860" y="2601794"/>
            <a:ext cx="274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 2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“Lattice”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 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Discrete Mathematics and Graph theory </a:t>
            </a:r>
          </a:p>
          <a:p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6449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  <a:p>
            <a:pPr marL="225425" lvl="2" indent="-225425">
              <a:buFont typeface="Wingdings" pitchFamily="2" charset="2"/>
              <a:buChar char="Ø"/>
            </a:pPr>
            <a:endParaRPr lang="en-IN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31064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itchFamily="34" charset="0"/>
              </a:rPr>
              <a:t>End </a:t>
            </a:r>
          </a:p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itchFamily="34" charset="0"/>
              </a:rPr>
              <a:t>of</a:t>
            </a:r>
          </a:p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itchFamily="34" charset="0"/>
              </a:rPr>
              <a:t>Unit  2</a:t>
            </a:r>
          </a:p>
          <a:p>
            <a:pPr algn="ctr"/>
            <a:r>
              <a:rPr lang="en-US" sz="6000">
                <a:solidFill>
                  <a:schemeClr val="accent4"/>
                </a:solidFill>
                <a:latin typeface="Arial Black" pitchFamily="34" charset="0"/>
              </a:rPr>
              <a:t>Lattice</a:t>
            </a:r>
            <a:endParaRPr lang="en-US" sz="6000" dirty="0">
              <a:solidFill>
                <a:schemeClr val="accent4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38385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Symmetric relation: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relation R is called symmetric relation on set A if (a, b)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 for  a, b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 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then (b, a)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 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i.e.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 all a, b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 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: If A = {a, b, c} then R = { (a, b), (b, a), (c, c) } is a symmetric relation on A.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R1 = { (a, b), (b, a), (b, c) } is not a symmetric relation on A because (c, b) is not in R1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Anti - Symmetric relation: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relation R is called Anti - symmetric relation on set A for  a, b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 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a≠b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(a, b)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 then (b, a) is not in R 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i.e. for  a, b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 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a≠b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b is not related to a.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: If A = {a, b, c} then R = { (a, b), (a, c), (b, b) } is  Anti - symmetric relation on A.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R1 = { (a, b), (b, a), (b, c) } is not anti symmetric relation on A because (a, b), (b, a)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67906"/>
            <a:ext cx="609083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Check whether the following relations on Z are symmetric or not. 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if | x – y |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integers x, y,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then | x – y | = even number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⸫ | y – x | = even number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⸫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yRx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Therefore R is symmetric relation on Z.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if x ≥ y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integers x, y,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then x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 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⸫ y can't be getter than x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⸫ y is not related to x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Therefore R is not symmetric relation on Z.</a:t>
            </a: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5262" y="856357"/>
            <a:ext cx="6196738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Check whether the following relations on Z are anti symmetric or not. 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if | x – y |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integers x, y,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then | x – y | = even number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⸫ | y – x | = even number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⸫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yRx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Therefore R is not anti symmetric relation on Z.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if x ≥ y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integers x, y,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then x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 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⸫ y can't be getter than x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⸫ y is not related to x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Therefore R is anti symmetric relation on Z.</a:t>
            </a: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67906"/>
            <a:ext cx="57343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= Set of all males 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 = { (x, y) / x is brother of y } relation on A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x is brother of y then y is also brother of x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yRx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R is symmetric</a:t>
            </a: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 = Set of all males </a:t>
            </a:r>
          </a:p>
          <a:p>
            <a:pPr marL="341313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 = { (x, y) / x is father of y } relation on A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x is father of y then y can’t be father of x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⸫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then y is not related to x</a:t>
            </a:r>
          </a:p>
          <a:p>
            <a:pPr marL="341313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⸫ R is anti symmetric</a:t>
            </a:r>
          </a:p>
          <a:p>
            <a:pPr marL="341313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6366" y="856357"/>
            <a:ext cx="639563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 the set  A = { 1, 2, 3, 4 } define </a:t>
            </a:r>
          </a:p>
          <a:p>
            <a:pPr marL="341313" lvl="1" indent="-341313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Relation R which is symmetric but not anti symmetric</a:t>
            </a:r>
          </a:p>
          <a:p>
            <a:pPr marL="341313" lvl="1" indent="-341313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Relation R which is anti symmetric but not symmetric</a:t>
            </a:r>
          </a:p>
          <a:p>
            <a:pPr marL="341313" lvl="1" indent="-341313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Relation R which is both symmetric and anti symmetric.</a:t>
            </a:r>
          </a:p>
          <a:p>
            <a:pPr marL="341313" lvl="1" indent="-341313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Relation R which is neither symmetric nor anti symmetric. 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Answer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= { (1, 2), (2, 1), (3, 3) 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= { (1, 2), (2, 4), (3, 3) 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= { (1, 1), (2, 2), (3, 3) 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= { (1, 2), (2, 1), (3, 4) }</a:t>
            </a:r>
          </a:p>
          <a:p>
            <a:pPr marL="457200" indent="-457200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76"/>
            <a:ext cx="12192000" cy="646331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tx1"/>
            </a:contourClr>
          </a:sp3d>
        </p:spPr>
        <p:txBody>
          <a:bodyPr wrap="square" rtlCol="0" anchor="ctr" anchorCtr="1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Different types of Relations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67907"/>
            <a:ext cx="12192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Transitive relation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relation R is called transitive relation on set A if (a, b), (b, c)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 for  a, b, c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 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then (a, c) 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 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i.e.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a, b, c</a:t>
            </a:r>
            <a:r>
              <a:rPr lang="az-Cyrl-AZ" sz="2000" dirty="0">
                <a:latin typeface="Times New Roman" pitchFamily="18" charset="0"/>
                <a:cs typeface="Times New Roman" pitchFamily="18" charset="0"/>
              </a:rPr>
              <a:t> 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marL="34131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= {a, b, c} then R = { (a, b), (b, a), (a, a), (a, c), (b, c) } is a transitive relation on A.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R1 = { (a, b), (b, c), (b, b) } is not a transitive relation on A because (a, c) is not in R1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03345"/>
            <a:ext cx="119801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Check whether the following relations on Z are transitive or not. 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98513" indent="-457200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xRy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if | x – y |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integers a, b, c 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 a – b | = even number and | b – c | = even number 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⸫ |a – c| = |a - b| + | b – c | = even number + even number = even number</a:t>
            </a:r>
          </a:p>
          <a:p>
            <a:pPr marL="341313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Therefore R is transitive relation on Z.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8500</TotalTime>
  <Words>4128</Words>
  <Application>Microsoft Office PowerPoint</Application>
  <PresentationFormat>Widescreen</PresentationFormat>
  <Paragraphs>874</Paragraphs>
  <Slides>56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 Black</vt:lpstr>
      <vt:lpstr>Cambria Math</vt:lpstr>
      <vt:lpstr>CastleT</vt:lpstr>
      <vt:lpstr>Corbel</vt:lpstr>
      <vt:lpstr>Times New Roman</vt:lpstr>
      <vt:lpstr>Wingdings</vt:lpstr>
      <vt:lpstr>Wingdings 2</vt:lpstr>
      <vt:lpstr>Frame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online</cp:lastModifiedBy>
  <cp:revision>459</cp:revision>
  <dcterms:created xsi:type="dcterms:W3CDTF">2019-05-12T04:30:40Z</dcterms:created>
  <dcterms:modified xsi:type="dcterms:W3CDTF">2023-12-06T11:13:35Z</dcterms:modified>
</cp:coreProperties>
</file>