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xml" ContentType="application/inkml+xml"/>
  <Override PartName="/ppt/notesSlides/notesSlide20.xml" ContentType="application/vnd.openxmlformats-officedocument.presentationml.notesSlide+xml"/>
  <Override PartName="/ppt/ink/ink3.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xml" ContentType="application/inkml+xml"/>
  <Override PartName="/ppt/notesSlides/notesSlide24.xml" ContentType="application/vnd.openxmlformats-officedocument.presentationml.notesSlide+xml"/>
  <Override PartName="/ppt/ink/ink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99" r:id="rId2"/>
    <p:sldId id="300" r:id="rId3"/>
    <p:sldId id="315" r:id="rId4"/>
    <p:sldId id="301" r:id="rId5"/>
    <p:sldId id="302" r:id="rId6"/>
    <p:sldId id="303" r:id="rId7"/>
    <p:sldId id="304" r:id="rId8"/>
    <p:sldId id="305" r:id="rId9"/>
    <p:sldId id="306" r:id="rId10"/>
    <p:sldId id="307" r:id="rId11"/>
    <p:sldId id="309" r:id="rId12"/>
    <p:sldId id="308" r:id="rId13"/>
    <p:sldId id="310" r:id="rId14"/>
    <p:sldId id="311" r:id="rId15"/>
    <p:sldId id="312" r:id="rId16"/>
    <p:sldId id="313" r:id="rId17"/>
    <p:sldId id="314"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6" r:id="rId38"/>
    <p:sldId id="337" r:id="rId39"/>
    <p:sldId id="338" r:id="rId40"/>
    <p:sldId id="339" r:id="rId41"/>
    <p:sldId id="340" r:id="rId42"/>
    <p:sldId id="34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66" d="100"/>
          <a:sy n="66" d="100"/>
        </p:scale>
        <p:origin x="648" y="44"/>
      </p:cViewPr>
      <p:guideLst>
        <p:guide orient="horz" pos="2160"/>
        <p:guide pos="3840"/>
      </p:guideLst>
    </p:cSldViewPr>
  </p:slideViewPr>
  <p:outlineViewPr>
    <p:cViewPr>
      <p:scale>
        <a:sx n="33" d="100"/>
        <a:sy n="33" d="100"/>
      </p:scale>
      <p:origin x="0" y="61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8-06T04:58:46.98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definitions>
  <inkml:trace contextRef="#ctx0" brushRef="#br0">16069 12437 0,'-58'-58'31,"58"116"32,0 59-47,0 0-16,0 30 15,0 28 1,0-116-16,0-1 15,29 30 1,-29-147 47,0-87-48,-29 0-15,29 29 16,0-30-16,0 1 15,-59 146 17,59 29 15,0 118-32,0-60-15,0-28 16,0 58-1,0-29 1,0-30 0,29-58-1,-29-87 17,0-60-32,-58-28 15,-30-59 1,88 175-1,-58 1 17,58 87-17,0 146 1,0-87 0,29 29-16,-29-29 15,0-29-15,0-1 16,58 1-1,-58-147 17,88-176-17,-88 30 17,0 264-1,-58 116-31,58 29 31,0-116-15,0 29-1,29-30 1,-29-116 15,0-1-31,0 1 16,-29 58-1</inkml:trace>
  <inkml:trace contextRef="#ctx0" brushRef="#br1" timeOffset="6408.9399">16040 12349 0,'0'0'0,"-59"0"16,59-58-1,0 87 64,0 30-64,0 28-15,0 1 0,0 58 16,30 89-1,-30-118 1,0 87 15,0-233 32,88-88-63,-88 29 15,0-146 1,-147-146 15,59 292-15,88 30 0,30 58 15,-30 29-16,87 88-15,-87-59 16,0 1-16,0 58 16,0-29-1,59-88 1,-59-88 46,0 0-46,-29-29 0,-59 29-1,59 88 1,29-29 0,0 88-1,0 321 16,0-292-31,0-30 16,0 30 0,0-117 31,0-381-1,0 322-30,0 147 47,0-1-63,0 1 15,0-1-15,0 89 31,0-89-31,58-58 16,-58-146 47,0 0-63,0 29 15,-58-88 1,58 146 15,0 118-15,0 146-1,0-1 1,29-86 0,-29-1 15,0-176-16,0-29 1,-59-234 0,59 264-1,0 116 48,0 59-48,0 30-15,0 58 16,0-147 15,0 59-15,0-234 15,0 29-15,0 1-16,0 28 15,-58 0 1</inkml:trace>
  <inkml:trace contextRef="#ctx0" brushRef="#br1" timeOffset="14948.1">18235 12115 0,'0'0'0,"0"-58"31,-29 58 63,-29 0-78,28 0-1,30 29 1,-58-29-16,58 58 16,-59 1 15,1 0-31,-1 28 31,1-28-15,58 58 15,0-59-15,0 1-1,0-30 1,0 30-1,0-1 17,0 1-17,58-1 1,1-58 0,-1 0-1,-58 59 1,59-59-16,-1 0 47,1 0-16,116 0-15,-116-29-1,-59-30 1,59 1-1,-59-118 17,0 88-17,-205-263 95,205 292-110,-59 59 15,1-58 1,-30 58 0,29 0-1,-58 0 16,59 0-15,-1 0 0,30 0-1,-30 29 1,1 59 0,58 0-1,-88 29 1,59-29 15,29-30-31,0 1 16,0-1-1,0 1 1,0 29 0,87-1-1,-28 30 1,58-58 15,59-59-15,-89 0-1,1-59 1,-58 59 0,-30-58-1,58 29 16,1-88 1,-1 58-17,-58 0 17,0 1-17,0-59 16,-29 29-15,-88-87 0,58 175-1,1-59 1,-30 59 0,0 0 15,30 0-16,-1 0-15,0 0 47,1 29-47,-1 30 16,59 58 0,-58 58 15,-1-116-31,59 29 15,0 29 1,0-88 0,0 30-1,59-1 1,234 1 15,-206-59-15,1 0-1,88-30 17,-118-57-17,30-1 1,29 29 15,-117 1-31,0-1 16,0 1-1,-29-30 1,-30 88 0,1-146-1,-1 146 1,1-59 15,-1 59-31,59-58 31,-58 58-15,-1 0 0,1 29-1,-1 29 1,1 30-16</inkml:trace>
  <inkml:trace contextRef="#ctx0" brushRef="#br1" timeOffset="15987.92">15835 12115 0,'0'-58'15,"59"58"1,-59-59-1,0 88 17,0 30-17,0-1-15,58 1 16,-58 58-16,0 59 16,59 204 15,-59-321-16,0 87-15,58-88 32,-58 1-17,0-118 110,0 1-125,0-30 0,0 0 16,-29-409 15,29 380-31,0 58 16,0 30-1,-59 88 79,59-1-78</inkml:trace>
  <inkml:trace contextRef="#ctx0" brushRef="#br1" timeOffset="20401.59">16245 14193 0,'0'-59'31,"-29"59"0,-30-58 16,1 58-31,-1 0 31,0 0-32,59 29-15,-58-29 0,58 59 16,-59-1-1,59 30 1,-58 29 0,58-29-1,0 0 1,0-1 0,0 1-1,0 29 1,29-29-1,59 0 1,0 0 0,117-30-1,-176-58 1,117 0-16,-29 0 31,-58-29-15,87-88-1,-146 29 17,0-58-17,0 29 1,0 29 0,0 0-1,-29 88-15,-30-205 31,-28 176-15,28-30 0,1 1-1,-1 58 1,0-59 0,1 59 15,-1 0 0,1 0-15,58 30-16,-59-30 15,59 29 1,-58 88 15,58-59-31,-59 1 16,59 29-1,0 0 1,0-30-16,0 30 16,29-30-1,30 30 17,0-29-32,28-1 31,1 1-16,-29-59 1,-1 0 15,89 0-15,-89-30-16,30 30 31,-29-58-15,-59-1 31,0 1-16,0-30-15,0 30-1,-30-59 1,30 58-1,-58 59 1</inkml:trace>
  <inkml:trace contextRef="#ctx0" brushRef="#br1" timeOffset="22294.1">17913 14456 0,'0'0'0,"0"-88"16,0-29 0,0 88-1,0-29 1,-58 58 15,58 29 0,0 88-15,0 58 0,0 89-1,0-59 1,0-118-16,0 31 16,0-60-1,0-175 32,0 0-31,0 29-16,0-117 31,0 88-15,-59-58-1,59 116 1,0 1-1,0 87 32,0 59-47,0 87 16,0 118 0,30-205-1,-30-30-15,0 1 16,0 58 15,0-205 16,0-29-31,-147-293-1,30 264 1,117 87-16,0 1 31,0 116-15,0 59-1,29 59 1,30-117 0,-59-1-16,0 1 15,88-1 1,-88-204 46,0 29-46,0 29-16,0-88 16,-30 118-1,30 87 32,0 88-31,30 117-1,28-117 1,-58 0 0,0-58-1,0-118 32,0-87-31,-58-293-1,58 351 1,-59 30-16,59-1 16,0 118 30,0 146-30,29-88 0,-29-59-1,0 118 17,0-59-17,59-117 16,-59-29-15,0-88 0,117 58-1</inkml:trace>
  <inkml:trace contextRef="#ctx0" brushRef="#br1" timeOffset="24906.34">22421 14310 0,'-58'-88'31,"-1"30"1,0 58-17,-58-59 1,88 59 0,-29 0-1,-1 0 16,1 29 1,-1 30-17,0-59 1,1 58 0,-1 1-1,59-1 1,0 118 15,0-59-31,0-29 16,0-30-1,0 1 1,30-1 0,28 1-1,147-1 1,-117-58-1,87 0 17,-87 0-17,-29-58 1,-1-1 0,-58-58-1,59 30 1,-59-1-1,0-117 17,0 146-17,0 1 1,-29-30 0,29 0-16,-117 88 15,29-58 1,29 58-1,59-59-15,-146 59 32,87 0-17,1 0 17,-1 0-17,59 30 1,-88-30-16,88 58 15,-117 59 17,59-29-17,58 58 1,0-87-16,0-1 16,0 89-1,0-89 1,88 59 15,-30-29 0,1-88 1,-1 29-17,1-29 1,-1 59 15,30-59-31,-29 0 16,28 0-1,31-30 1,-118 1 0,58 29-1,-58-58 1,59-1 15,-1-116-15,1 116-1,-59 1 1,0-1 0,0 0-1,-59-28 1,59 28-16,-146 1 15,-410 58 1</inkml:trace>
  <inkml:trace contextRef="#ctx0" brushRef="#br1" timeOffset="26693.38">17972 14368 0,'0'-58'15,"0"116"63,-59 1-78,59 58 16,0-29-16,0 0 16,0 146-1,30-176 1,-30 1-16,0-1 15,0 59 1,0-58 15,58-59-15,-58-29 15,88-59-15,-88-117-1,0-58 1,0 87 0,0-117-1,0 206 17,0 233 30,-59-58-62,59 29 0,0-29 16,0-1-1,-58 177 1,58-206 0,0 59-1,0-58 1,0-1-1,0-116 17,-59-293-1,-58 234-15,117 0-16,-58 29 0,58 29 15,0 1 16,0 87 32,0 29-47,0 1-16,29 0 15,-29 58 1,59 58-1,28-58 1,-87 0 0,0-29 15,0-205 0,59 0-15,-59-29-16,0-118 15,0 30 17,0 176-17,-29 58 1,29-59 0,0 176 30,0-88-30,0 30-16,0 117 31,0-118-31,0 59 16,0 0 15,0-58-15,0-89 31,0-57-47,0-30 15,0 29 1,0 0-16,0-175 16,-59 175-1,59 29 1,0 118 31,0 29-47,0 58 15,-58-88 1</inkml:trace>
  <inkml:trace contextRef="#ctx0" brushRef="#br1" timeOffset="35040.44">21660 12086 0,'0'0'0,"0"88"94,0 0-94,59 58 15,-59 29-15,58 30 16,-58-88-16,117 147 31,-117-177-15,0-28 0,0-118 30,0 1-46,0-59 16,-88-293 15,30 322-31,58-87 16,0 146 0,0-30-1,0 147 32,0 204-31,0-204-1,0 29 1,0 0 0,0-29-1,29-88 1,-29-117 31,-58 29-47,58-58 15,-59 29-15,1-117 16,58 175 0,0 89 46,0 28-62,0 1 0,0 58 31,29 0-15,-29-59 0,0-87 46,0-88-62,0 29 0,0-29 16,0-88-1,-29 205 1,29 147 31,0-60-32,29 118 1,29-146 0,-58 58-1,0-59 1,0-87 31,0-351-32,-29 175-15,29 117 16,0 29 0,0 1-1,0 87 17,0 59-17,0 263 1,0-234-1,0 0 1,0-29 0,0-29-1,29 87 1,-29-88 0,0-87 15,0-117-31,0-30 15,-87-380 1,-1 410 0,88 87-16,0 1 15,0 175 32,0 29-47,0-29 16,29 147-1,-29-206 17,0 1-17,0-176 32,0 29-47,0 0 16,-29-29-1</inkml:trace>
</inkml:ink>
</file>

<file path=ppt/ink/ink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8-06T05:06:31.187"/>
    </inkml:context>
    <inkml:brush xml:id="br0">
      <inkml:brushProperty name="width" value="0.05292" units="cm"/>
      <inkml:brushProperty name="height" value="0.05292" units="cm"/>
      <inkml:brushProperty name="color" value="#FFFFFF"/>
    </inkml:brush>
  </inkml:definitions>
  <inkml:trace contextRef="#ctx0" brushRef="#br0">13932 5473 0,'59'0'157,"87"0"-157,-87 0 15,-1-30-15,30-57 16,-29 28-1,-59 0 1,0 30 0,-29-59-1,29 30 1,-59 58 0,59-29-1,-59 29 32,30 0-31,-59 87-1,30-87 17,58 59-32,0-30 15,-59 59 1,59 0-1,0 29 1,0-59 0,0 59-16,0 30 15,0-118 1,0 88 0,30-58-1,87-59 1,0 0-1,-59 0-15,1-30 16,-1 30 15,-58-58-15</inkml:trace>
  <inkml:trace contextRef="#ctx0" brushRef="#br0" timeOffset="949.82">15396 5590 0,'88'0'47,"-30"-30"-32,1-87 1,-59 0 0,58 59-1,-58-59 1,0 58-1,-29 59 1,-29 0 15,-1 29-15,1 88 15,-1-117-31,59 88 16,-58 29-1,58-87-15,0 28 16,0 1-16,0-1 16,0 1-16,0-1 15,0 30 1,0-29 0,29-59 15,29 0-16,1 0-15,-30 0 16,88 0 0</inkml:trace>
  <inkml:trace contextRef="#ctx0" brushRef="#br0" timeOffset="1873.09">16743 5502 0,'29'0'63,"59"-29"-63,-88-30 15,58 59-15,-58-88 16,88 0 0,-88-58-1,0 88-15,0 28 16,0-28 0,-29 58 15,-30 0-16,1 117 1,-1-117-16,59 88 16,-58-88-1,58 58-15,-59 30 16,59 58 0,0-87-16,0-1 15,0 30-15,0-29 16,29-1-1,-29 30-15,59-88 16,-59 59 0,58-59-1,1 0 1,58-30 0</inkml:trace>
  <inkml:trace contextRef="#ctx0" brushRef="#br0" timeOffset="2736.63">18177 5443 0,'88'-58'62,"-30"-1"-46,1-29 15,-59 1-31,0 28 16,-30 59 15,-28 0-15,-1 0 15,59 29-15,-58 30-1,-59 204 17,117-204-32,-59-1 0,59 1 31,0 29-31,0-30 15,59-58-15,29 0 16,-1 0 0,-28-29-1</inkml:trace>
  <inkml:trace contextRef="#ctx0" brushRef="#br0" timeOffset="3695.98">19523 5443 0,'0'-29'63,"0"-29"-48,59 58 1,-59-88 0,0 29-16,58-29 15,-58 30-15,0-1 16,-29 59 0,-29 0-1,58 59 1,-30-59-16,30 88 15,-58-88-15,-30 175 16,88-58 0,-59-58-1,59-1 1,0 1-16,0 29 16,30-30 15,87-87-16,-59 29 1,1 0-16</inkml:trace>
  <inkml:trace contextRef="#ctx0" brushRef="#br0" timeOffset="4672.57">20782 5473 0,'88'-59'94,"-30"-29"-79,-58 30-15,59 58 16,-1-117 0,-58 87-16,0-28 15,-29 58 1,-29 0 0,-235 117 30,293-29-46,-59-88 16,59 88-16,0-30 16,-58 1-1,58-1-15,0 1 16,29 58-16,88-59 16,0-58-1,0-29 1,-58-30-1</inkml:trace>
  <inkml:trace contextRef="#ctx0" brushRef="#br0" timeOffset="6366.96">22216 5473 0,'29'0'16,"-29"-30"-1,88 1 1,-29-88 0,-1 29-1,-58-58 1,-29 87 0,-29 59 15,-1 0-16,59 59 1,-59-59 0,1 146-1,-1-29 1,59-58-16,0 29 16,0-1-1,0-28 1,88-59 15,0 0-15,29 0 15</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8-06T05:09:38.288"/>
    </inkml:context>
    <inkml:brush xml:id="br0">
      <inkml:brushProperty name="width" value="0.05292" units="cm"/>
      <inkml:brushProperty name="height" value="0.05292" units="cm"/>
      <inkml:brushProperty name="color" value="#FFFFFF"/>
    </inkml:brush>
  </inkml:definitions>
  <inkml:trace contextRef="#ctx0" brushRef="#br0">12937 4800 0,'-58'0'15,"58"58"1,0 1-1,0-1-15,0 1 0,0-1 16,0 1-16,0-1 16,0 1-16,0 29 15,0-206 32,0 31-31,0-1-1,0-88-15,0-29 16,0 147 0,0-1-1,29 59 17,59 0-32,-88 88 0,58-29 15,-58 116 1,59-58-1,-1 0 17</inkml:trace>
  <inkml:trace contextRef="#ctx0" brushRef="#br0" timeOffset="169.42">12908 5092 0,'29'0'31,"30"-58"-31,-1 58 0</inkml:trace>
  <inkml:trace contextRef="#ctx0" brushRef="#br0" timeOffset="1243.33">12820 6497 0,'0'58'62,"0"30"-62,29-29 16,-29-1-1,0 1-15,0-1 0,59 1 16,-59-1-16,0 1 16,0-88 30,-29-30-46,29-29 16,0 0-16,0 1 16,0-60-16,0 60 15,0 28-15,29 0 16,117-28-16,-87 87 16,-1 0-16,-28 0 15,87 0 1,-117 29-1,0 88 1,0-29 0,-88-30-1,29-58 1,59 59 46,30-59-46,28 0 0,-58 29-1,59-29-15,-59 117 16,0-29 0,-29 88 15,-118-176-16,-28 0 32</inkml:trace>
  <inkml:trace contextRef="#ctx0" brushRef="#br0" timeOffset="1959.75">13084 8077 0,'-30'0'31,"-28"0"-15,-1 0-1,30 0 1,-59 58 0,88 1-16,-58 29 0,58 0 31,0 29-15,0-59-1,87 30-15,-28-88 0,29 0 16,-30 0-1,30-59 1</inkml:trace>
  <inkml:trace contextRef="#ctx0" brushRef="#br0" timeOffset="2539.96">12879 9599 0,'0'87'31,"0"-28"-16,0-30-15,0 88 16,0-58 0,0 29-1,29-1-15,-29-28 16</inkml:trace>
  <inkml:trace contextRef="#ctx0" brushRef="#br0" timeOffset="2884.29">12674 9511 0,'0'0'0,"29"0"47,30 0-31,-1 88-16,1-88 15,58 146-15,-29-146 0,-30 88 16,59-30 15,-205 147 0,1-88-15,28-58 0,59-1-1</inkml:trace>
  <inkml:trace contextRef="#ctx0" brushRef="#br0" timeOffset="3598.7">13201 11296 0,'0'58'31,"-88"-58"-15,88 59 0,-88-59-16,0 0 15,88 58 63,0 59-62,0-58-16,0 58 16,0-29-16,0-30 15,0 1-15,30-1 16,-30 1-16,117 29 31,-117-30-15,87-58-1,-28 0 1,-59-58-16</inkml:trace>
  <inkml:trace contextRef="#ctx0" brushRef="#br0" timeOffset="3811.12">12996 12057 0,'0'-59'16,"29"1"-1,30 58-15,-1-117 0,30 117 16,-29-59-16</inkml:trace>
  <inkml:trace contextRef="#ctx0" brushRef="#br0" timeOffset="4660.12">12674 13198 0,'0'29'15,"0"59"1,0 58-16,29-58 15,-29 0-15,0 0 16,59 29 0,-59-59-16,0 1 0,58-59 15,-58 29 1</inkml:trace>
  <inkml:trace contextRef="#ctx0" brushRef="#br0" timeOffset="4838.56">12791 13637 0,'0'0'0,"29"0"31,-29-88-31,59 30 15,58-118 1</inkml:trace>
  <inkml:trace contextRef="#ctx0" brushRef="#br0" timeOffset="5041.46">12645 13286 0,'0'-30'31,"0"-28"-31,204-59 16,-116 29 0,0 30-16,58-1 15</inkml:trace>
  <inkml:trace contextRef="#ctx0" brushRef="#br0" timeOffset="6797">14167 3219 0,'0'59'47,"0"-1"-47,58 30 16,-58 29-16,0-29 16,59 0-16,-59 0 15,0 29-15</inkml:trace>
  <inkml:trace contextRef="#ctx0" brushRef="#br0" timeOffset="7350.81">15338 3483 0,'0'0'0,"0"-59"16,0 1-16,58 58 15,30 0 1,-30 87-1,-58 1 1,0-29-16,0-1 16,0 59-1,-29-117-15,29 117 16,-58-29 0,58-29-1,29-59 1,146 0-1,30-88 17</inkml:trace>
  <inkml:trace contextRef="#ctx0" brushRef="#br0" timeOffset="7985.55">16889 3483 0,'0'-59'15,"58"59"1,30 0-1,-29 0-15,-1 0 16,-58 29-16,59 30 16,-59 0-16,0-1 15,0 1 1,0-1-16,-88 1 16,0-1-1,30-58-15,87 0 47,29-88-47,89 88 31,-89 88-15,-58-29-16,0 58 16,0-88-1,-87 88 1,-31-117-1,118 59-15,-87-59 16,28-30 0,59-28-1</inkml:trace>
  <inkml:trace contextRef="#ctx0" brushRef="#br0" timeOffset="8562.57">18733 3658 0,'0'-58'0,"0"87"47,0 30-31,0-1-16,0-29 15,0 30-15,0-1 16,0 1 0,29-59-1,59 0-15,0-29 16,-59 29-1,-29-88-15,117 88 16,-117 29 15,0 59-15,0-30 0,0 30-16,0-29 31,59-59-31</inkml:trace>
  <inkml:trace contextRef="#ctx0" brushRef="#br0" timeOffset="9139.24">20958 3307 0,'-88'0'15,"-29"29"17,29 30-32,0 29 0,-29-30 15,58 30 1,59-29-1,30-59-15,28 0 16,235 58 15,-147 1-15,-146 58 0,-29-59-1,-88 1 1,29-59-1,-88 58 1,118-58 0,87 0 15</inkml:trace>
  <inkml:trace contextRef="#ctx0" brushRef="#br0" timeOffset="9748.27">22392 3249 0,'-29'0'47,"-30"117"-47,59 29 16,-117 0 0,117-29-16,0 117 15,0-58 1,176-176 15,-118 0-15,-58-88-1,59 0 1,-59 30 0,-88 58-16,0 0 15,0 0 1,88 58-1,0 59 1,0-58 0,88-59-1,-29 0-15</inkml:trace>
  <inkml:trace contextRef="#ctx0" brushRef="#br0" timeOffset="10217.56">23211 3424 0,'59'0'63,"0"0"-63,58-58 15,0 58 1,-117-59-1,58 59 1,-58-58 0,0 175-1,0 0-15,0 58 16,0 323 15,0-410-31,0-30 31,0-87-15</inkml:trace>
  <inkml:trace contextRef="#ctx0" brushRef="#br0" timeOffset="10401.72">23416 3951 0,'59'0'16,"-118"0"-16,235 0 0,-30 0 16,118-88-1,-118-58-15,-29 87 16,-58 1-16</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8-06T05:12:42.322"/>
    </inkml:context>
    <inkml:brush xml:id="br0">
      <inkml:brushProperty name="width" value="0.05292" units="cm"/>
      <inkml:brushProperty name="height" value="0.05292" units="cm"/>
    </inkml:brush>
  </inkml:definitions>
  <inkml:trace contextRef="#ctx0" brushRef="#br0">16625 7287 0,'-58'0'16,"58"-59"-1,-59 59 1,1 0 15,-1 59 0,1 58-31,58-88 16,0 30-16,0 58 16,0-59-1,58-58 1,1 0-1,-1-88 1,-58 30 0,59-30-1,-59 30 1,-29 58 0,29-59-16,-59 59 15,1 0 1,28 0-1,-28 0 1,-30 59 0,88-1-1,0 1 1,29-59-16,30 0 16,-1 0-1,30-30 1,29-57-1,-117-30 1,0 58 15,-58 59-15,-30 0 0,-29 59-16,58 28 15,59-28 1,0-1-1,29-58 17,59 0-17,-29-29 1,-59-29 15,-59 58 0,-87 0-15,146 58 0,-29-58-16,29 59 15,0-1 1,58-58 15,1 0-15,-1 0-1,-58-29-15,0-30 16,0 1 0,-29 58-1,-59 0-15,30 0 16,58 29 0,0 59 15,0 0-16,0-30-15,29-58 16,117 0 15,-146-58-31,117-1 16,-117-29-16,0-29 16,-29 117-1,-29 0 1,-60 147-1,60-89 1,58 1 0,0 29-1,58-30 17,60-58-17,-60-58 1,59-60-16,-117 60 15,-29-1 1,-117 59 0,58 30-1,88 28 1,0 1 0,29-59 15,30 0-31,-59-30 31,0-28-15,-30 58-1,30 29 1,0 147 0</inkml:trace>
  <inkml:trace contextRef="#ctx0" brushRef="#br0" timeOffset="2164.46">16596 10886 0,'0'-29'31,"-58"29"1,28 0-17,-87 0 16,59 0-15,-1 58 0,59 1-1,-58-59-15,58 29 16,0 30 0,117-59 15,88-30 0,-147-28-31,-58-30 16,0 0 15,-88 88-15,1 0-1,28 0 1,0 0-1,59 30 1,0 28 0,88 1 15,-29-59-15,-1-30-1,-58-28 1,0-88-1,-29 29 1,-59 58 0,30 59-1,58 59 1,-59 58 0,59 0-1,29 0 16,30-117-15,0 0-16,58 0 16,0-88-1,-59-29 1,-58 58 0,-29-87-1,-147 146 1,59 29 15,29 59-15,88 29-16,0-58 15,59-1 1,58-58 0,-29 0-1,-30 0 1,-58-29-1,30-117 17,-118 58-17,0 88 1,30 0 0,58 58-16,0 1 31,0 29-16,58-30 1,1-58 0,-59-29-1,0-117 1,0 58 0,-30 88-1,-28 0 16,-1 88-15,59-30 0,0 30-1,0-30 1,30-58 0,87-58-1,-59-1 1,-58 1-16,59-1 15,-176-87 17,-88 322 15,205-89-47,58-87 31,59 0-31,-29 0 15,-29-58-15</inkml:trace>
  <inkml:trace contextRef="#ctx0" brushRef="#br0" timeOffset="4080.9">18674 12759 0,'0'-59'78,"-29"59"-47,-29 0-15,-1 0 15,59 30-31,0 28 16,59 30-1,28 0 1,-28-88 0,117 0-1,-118-29 1,-58-30-16,59 1 16,-59-30-16,0 29 15,-59 1-15,-29-1 16,59 59-16,-30-58 15,-28 116 32,87 59-47,0-58 16,0 29 0,29-30-1,29-58 1,30-29-1,-29-59 17,-59 0-17,-88-29 17,0 146-17,30 59 1,58-29-1,29-1 17,59-58-17,-30 0-15,30 0 16,-88-29 15,0-30-31,0 1 31,-58 58-31,-60 0 16,-28 29 0,146 30-1,0-1 1,88 1 0,58-59-1,30-59 16,-176-58 1,-29 117-32,-88 0 15,87 0 1,-87 59 0,117 58-1,0-29 1,88-30-1,0-58 1,-30-29 0,-58-30-1,0-28 1,-29 28 0,-88 59-1,88 0 1,29 29-1,0 30 1,146-59 0,30 0-1</inkml:trace>
  <inkml:trace contextRef="#ctx0" brushRef="#br0" timeOffset="5543.76">21221 10915 0,'0'-58'16,"-59"58"15,1 0 0,58 29-31,-59-29 16,59 29-16,-58 88 16,58-58-1,88 29-15,29-30 16,58-58-1,-58-29 1,-58-88 0,-59 0-1,-88 29 1,-29 88 0,59 0-1,-1 0-15,-29 0 16,88 59-1,0 87 1,29 30 0,30-176 15,0 0-15,-59-88-1,58 29-15,-58 1 16,0-30-1,-29 88 1,-59 0 0,0 0-1,88 117-15,-88-58 16,88 58-16,0-59 16,0 1-16,30-1 15,28-58 1,1 0-1,-1 0 1,118-205 0,-176 147-1,0-1 1,-29 59-16,-147 0 31,0 147 0,176-89-15,205 1 15,-146-59-31,87-59 16,-146-29 0,0-29-1,-29 88 1,-117 29-1,58 0 32,88 59-31,0-1-16,146-58 16,-87 0-1,-59-29 1,0-59-1,0 29 1,-88 59 0,-29 30-1,58 87 17,88-29-17,118-30-15,28-321 31</inkml:trace>
  <inkml:trace contextRef="#ctx0" brushRef="#br0" timeOffset="7093.73">21280 7258 0,'0'-59'16,"-59"59"-1,59-58 1,-59 58-1,-28 29 1,87 29 0,-88 30-16,88 0 15,0 0-15,0-30 16,0 1 0,0 29-16,29-88 15,0 0-15,176-30 16,-146-87-1,-1 0 1,-116 59 0,-293-59 15,233 204-15,60 1-1,58-29 1,88-1-1,0-58-15,-1 0 16,-28 0-16,-1 0 16,1 0-16,29 0 15,-88-29 1,0-30 15,-59 59-31,1 0 0,-59 0 16,58 0-1,1 88 1,87 88 15,88-88-15,-59-88-16,1 0 16,29 0-1,-88-30-15,0-87 16,0 59-1,0 28-15,-59-28 16,1-1 0,-30 147 15,29 29-15,59-58-1,30-59 1,57 0-1,-28 0 1,58-29 0,-117-59-1,0-29 1,-29 117-16,-176 0 31,205 29-31,-59 88 16,59-88-1,88-29 1,-59 0 0,30 0-16,29-29 15,-30-30 1,-58-28 0,-87-1-1,28 88-15,-29 0 16,-117 0-1,293 117 17,0-117-17,0 0 1,-30 0-16</inkml:trace>
</inkml:ink>
</file>

<file path=ppt/ink/ink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8-06T05:21:06.064"/>
    </inkml:context>
    <inkml:brush xml:id="br0">
      <inkml:brushProperty name="width" value="0.05292" units="cm"/>
      <inkml:brushProperty name="height" value="0.05292" units="cm"/>
    </inkml:brush>
  </inkml:definitions>
  <inkml:trace contextRef="#ctx0" brushRef="#br0">15572 8809 0,'0'0'0,"0"-59"16,-59-204 140,1 350-109,58-28-47,0 29 15,0-30 1,29-58 0,88 0-16,-59 0 15,60 0 1,-118-58-1,87 58-15,-87-59 16,-29-146 15,-117 205-15,-1 0 15,147 30-31,0 28 16,0 30-1,0-30 1,30 1 15,57-59-15,1-146 0,-88 58-1,0 29 16,-29 59-15,0 0 0,-30 59-1,59 29-15,0-30 32,0 1-17,117-59 1,30-88 31,-147 29-32,-30 59 1,-28 0 0,-1 0-1,1 59 1,58-1-1,0 1 1,29-59 15,-29-29 1,0-30-17,0 1 1,-29 87 15,29 29 0,0 89 1,29-147-32,30-29 0,-1-30 15,1 0 1,-59 1-1,-117-30 1,-1 88 0,60 0-16,29 0 15,29 29 1,205-29 0</inkml:trace>
  <inkml:trace contextRef="#ctx0" brushRef="#br0" timeOffset="2204.58">18148 7141 0,'204'-59'719</inkml:trace>
  <inkml:trace contextRef="#ctx0" brushRef="#br0" timeOffset="2227.44">18382 6789 0,'-264'615'500</inkml:trace>
  <inkml:trace contextRef="#ctx0" brushRef="#br0" timeOffset="3017.89">18382 7199 0,'-88'-29'187,"59"-30"-171,-88 89-1,87-1 17,30 29-32,0 1 15,264-557-15,-469 1230 32,263-674-17,89-438-15,-1 556 47,-58-235-47,-88 1 16,-293-118-1,0 264 17,293-30-17,-87 1-15,87 29 31,29 29-15,59-117-16,175-59 47,-263-58-31,-29 29-16,-30 88 15,-58 0 1,29 0-1,30 0 17,58 30-17,263-30 32,-263-30-47,59 30 16,-59-58-16,-29-1 15,-30 59 1,-29 0 15,30 88-15,87-29 15,147-89 0,-89 30-31,-116-175 32,-176 116-1,147 59-31,58 59 16,88 146-1</inkml:trace>
  <inkml:trace contextRef="#ctx0" brushRef="#br0" timeOffset="4024.25">20314 8399 0,'-30'0'15,"30"-29"1,0-30 0,-58 1 15,-30 58-15,29 58-1,59 1-15,0 58 16,30 0-1,87-117 1,-59 0 0,59-88-1,-58-29 1,-176-29 31,58 146-47,1 0 15,-1 0 1,118 146 15,116-117 1,-116-29-17,-59-58 1,0-1-1,0 1 1,-29-1-16,-59 59 31,-29 117-15,117 29 0,29-87-1,88-59 1,-88 0-1,59-117 1,-88-29 0,-146 87-16,29 59 15,58 59 32,59-1-47,30 1 0</inkml:trace>
  <inkml:trace contextRef="#ctx0" brushRef="#br0" timeOffset="5239.15">16069 10974 0,'0'-29'16,"0"-30"15,0 1-15,-29 58 15,-30 0-15,59 29-1,-87 59-15,87-30 32,0 1-17,58-59 1,59 0-16,-29-59 15,29-58 1,-58 59 0,-118-89-1,-87 147 1,-118 88 15,294 0 0,87-30-15,29-58 0,-87 0-16,-59-29 31,-30 29-15,-28-58-16,-1 58 15,-146 0 1,205 29 15,30-29-15,87 58-1,0-58 1,-29-29 0,-118-29 15,-57 58-31,-235 29 31,322 88-15,117-59-1,234-58 1</inkml:trace>
  <inkml:trace contextRef="#ctx0" brushRef="#br0" timeOffset="6388.79">17884 11852 0,'-58'-59'16,"-30"1"0,58 58-1,-28-59 1,-1 89 15,1-30-31,58 58 16,0 1-1,58-1 1,1-58-16,117 0 16,28-146-1,-145 87 1,-59-29 15,-146-146-15,-59 234-1,58 88 1,294 176 31,-89-264-31,-28 0-16,28 0 15,1 0-15,28-118 16,-28 1-1,-59-29 1,-234 88 31,175 87-47,-29 88 16,88-59-1,0 1-15,0 29 16,176-30-1,-88-58 1,-30 0 0,-58-117-1,0 29 17,-58 30-17,-1 58 1,-28 58-1,28-58-15,59 147 32,29-89-1,59-58-31,29 0 16,30-58-1</inkml:trace>
  <inkml:trace contextRef="#ctx0" brushRef="#br0" timeOffset="7548.92">20401 10711 0,'-58'0'47,"-1"0"-32,1 0 1,-1 0 0,59 87-1,0 30 1,0-58 0,30-59-1,57 0 1,30-117-1,-117 58-15,59 1 16,-59-59 15,0 58-31,-146 59 16,87 59 0,-87 29-1,146-30 1,0 59 15,29-117-31,117 0 16,1-58-1,-89-30 17,-58 0-17,-175 30 16,58 58-31,29 29 16,88 59 0,0-30-1,58 59 1,147 0 0,-59-117 15,-146-146-16,0 29 1,-58 58 0,-235-28-1,235 87 1,58 146 0,58-88 15,235 30-16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F31E8-214D-47BF-9511-21A3CFDBBB5B}"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2FE7E-5CA1-46E4-8520-45E191999379}" type="slidenum">
              <a:rPr lang="en-US" smtClean="0"/>
              <a:t>‹#›</a:t>
            </a:fld>
            <a:endParaRPr lang="en-US"/>
          </a:p>
        </p:txBody>
      </p:sp>
    </p:spTree>
    <p:extLst>
      <p:ext uri="{BB962C8B-B14F-4D97-AF65-F5344CB8AC3E}">
        <p14:creationId xmlns:p14="http://schemas.microsoft.com/office/powerpoint/2010/main" val="3621128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162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823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125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1214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30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33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8801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4982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9900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4187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921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0783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380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7532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432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243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0735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459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040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725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4575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841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9861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3666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0958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065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273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57533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3735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1693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8060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47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834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09805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8369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738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2923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40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7123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9843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770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359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06-12-2023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06-12-2023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0.xml"/><Relationship Id="rId7"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3.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4.xml"/><Relationship Id="rId7"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6.xml"/><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30.wmf"/><Relationship Id="rId4" Type="http://schemas.openxmlformats.org/officeDocument/2006/relationships/image" Target="../media/image4.png"/><Relationship Id="rId9"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7.xml"/><Relationship Id="rId7"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6.png"/><Relationship Id="rId11" Type="http://schemas.openxmlformats.org/officeDocument/2006/relationships/image" Target="../media/image33.png"/><Relationship Id="rId5" Type="http://schemas.openxmlformats.org/officeDocument/2006/relationships/image" Target="../media/image5.png"/><Relationship Id="rId10" Type="http://schemas.openxmlformats.org/officeDocument/2006/relationships/customXml" Target="../ink/ink1.xml"/><Relationship Id="rId4" Type="http://schemas.openxmlformats.org/officeDocument/2006/relationships/image" Target="../media/image4.png"/><Relationship Id="rId9" Type="http://schemas.openxmlformats.org/officeDocument/2006/relationships/image" Target="../media/image31.w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9.xml"/><Relationship Id="rId7"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6.png"/><Relationship Id="rId11" Type="http://schemas.openxmlformats.org/officeDocument/2006/relationships/image" Target="../media/image36.png"/><Relationship Id="rId5" Type="http://schemas.openxmlformats.org/officeDocument/2006/relationships/image" Target="../media/image5.png"/><Relationship Id="rId10" Type="http://schemas.openxmlformats.org/officeDocument/2006/relationships/customXml" Target="../ink/ink2.xml"/><Relationship Id="rId4" Type="http://schemas.openxmlformats.org/officeDocument/2006/relationships/image" Target="../media/image4.png"/><Relationship Id="rId9" Type="http://schemas.openxmlformats.org/officeDocument/2006/relationships/image" Target="../media/image33.w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0.xml"/><Relationship Id="rId7"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6.png"/><Relationship Id="rId11" Type="http://schemas.openxmlformats.org/officeDocument/2006/relationships/image" Target="../media/image39.png"/><Relationship Id="rId5" Type="http://schemas.openxmlformats.org/officeDocument/2006/relationships/image" Target="../media/image5.png"/><Relationship Id="rId10" Type="http://schemas.openxmlformats.org/officeDocument/2006/relationships/customXml" Target="../ink/ink3.xml"/><Relationship Id="rId4" Type="http://schemas.openxmlformats.org/officeDocument/2006/relationships/image" Target="../media/image4.png"/><Relationship Id="rId9" Type="http://schemas.openxmlformats.org/officeDocument/2006/relationships/image" Target="../media/image3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1.xml"/><Relationship Id="rId7" Type="http://schemas.openxmlformats.org/officeDocument/2006/relationships/image" Target="../media/image40.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8.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2.xml"/><Relationship Id="rId7" Type="http://schemas.openxmlformats.org/officeDocument/2006/relationships/image" Target="../media/image42.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41.wmf"/></Relationships>
</file>

<file path=ppt/slides/_rels/slide2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3.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5.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8.jpeg"/><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png"/><Relationship Id="rId7" Type="http://schemas.openxmlformats.org/officeDocument/2006/relationships/image" Target="../media/image54.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7.jpe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4.png"/><Relationship Id="rId7" Type="http://schemas.openxmlformats.org/officeDocument/2006/relationships/image" Target="../media/image54.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8.jpe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image" Target="../media/image4.png"/><Relationship Id="rId7" Type="http://schemas.openxmlformats.org/officeDocument/2006/relationships/image" Target="../media/image61.gif"/><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60.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63.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8.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2.wmf"/><Relationship Id="rId4" Type="http://schemas.openxmlformats.org/officeDocument/2006/relationships/image" Target="../media/image4.png"/><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9.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 y="-104232"/>
            <a:ext cx="12191999" cy="6850847"/>
          </a:xfrm>
          <a:prstGeom prst="rect">
            <a:avLst/>
          </a:prstGeom>
          <a:noFill/>
          <a:ln>
            <a:noFill/>
          </a:ln>
        </p:spPr>
      </p:pic>
      <p:pic>
        <p:nvPicPr>
          <p:cNvPr id="61" name="Google Shape;61;p14"/>
          <p:cNvPicPr preferRelativeResize="0"/>
          <p:nvPr/>
        </p:nvPicPr>
        <p:blipFill>
          <a:blip r:embed="rId4">
            <a:alphaModFix/>
          </a:blip>
          <a:stretch>
            <a:fillRect/>
          </a:stretch>
        </p:blipFill>
        <p:spPr>
          <a:xfrm>
            <a:off x="1356118" y="2825187"/>
            <a:ext cx="3314700" cy="82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pic>
        <p:nvPicPr>
          <p:cNvPr id="5" name="Picture 4">
            <a:extLst>
              <a:ext uri="{FF2B5EF4-FFF2-40B4-BE49-F238E27FC236}">
                <a16:creationId xmlns:a16="http://schemas.microsoft.com/office/drawing/2014/main" xmlns="" id="{8C9D7778-7A39-4B40-8F25-B7391D5560E9}"/>
              </a:ext>
            </a:extLst>
          </p:cNvPr>
          <p:cNvPicPr/>
          <p:nvPr/>
        </p:nvPicPr>
        <p:blipFill>
          <a:blip r:embed="rId7" cstate="print"/>
          <a:srcRect/>
          <a:stretch>
            <a:fillRect/>
          </a:stretch>
        </p:blipFill>
        <p:spPr bwMode="auto">
          <a:xfrm>
            <a:off x="584617" y="1208782"/>
            <a:ext cx="3282846" cy="3733800"/>
          </a:xfrm>
          <a:prstGeom prst="rect">
            <a:avLst/>
          </a:prstGeom>
          <a:noFill/>
          <a:ln w="9525">
            <a:noFill/>
            <a:miter lim="800000"/>
            <a:headEnd/>
            <a:tailEnd/>
          </a:ln>
          <a:effectLst/>
        </p:spPr>
      </p:pic>
      <p:graphicFrame>
        <p:nvGraphicFramePr>
          <p:cNvPr id="6" name="Object 2">
            <a:extLst>
              <a:ext uri="{FF2B5EF4-FFF2-40B4-BE49-F238E27FC236}">
                <a16:creationId xmlns:a16="http://schemas.microsoft.com/office/drawing/2014/main" xmlns="" id="{B371FB2C-76BD-49EB-849A-750EBB508153}"/>
              </a:ext>
            </a:extLst>
          </p:cNvPr>
          <p:cNvGraphicFramePr>
            <a:graphicFrameLocks noChangeAspect="1"/>
          </p:cNvGraphicFramePr>
          <p:nvPr>
            <p:extLst>
              <p:ext uri="{D42A27DB-BD31-4B8C-83A1-F6EECF244321}">
                <p14:modId xmlns:p14="http://schemas.microsoft.com/office/powerpoint/2010/main" val="201376553"/>
              </p:ext>
            </p:extLst>
          </p:nvPr>
        </p:nvGraphicFramePr>
        <p:xfrm>
          <a:off x="5032585" y="1603375"/>
          <a:ext cx="3965575" cy="2789238"/>
        </p:xfrm>
        <a:graphic>
          <a:graphicData uri="http://schemas.openxmlformats.org/presentationml/2006/ole">
            <mc:AlternateContent xmlns:mc="http://schemas.openxmlformats.org/markup-compatibility/2006">
              <mc:Choice xmlns:v="urn:schemas-microsoft-com:vml" Requires="v">
                <p:oleObj spid="_x0000_s4098" name="Equation" r:id="rId8" imgW="1358640" imgH="1155600" progId="Equation.DSMT4">
                  <p:embed/>
                </p:oleObj>
              </mc:Choice>
              <mc:Fallback>
                <p:oleObj name="Equation" r:id="rId8" imgW="1358640" imgH="1155600" progId="Equation.DSMT4">
                  <p:embed/>
                  <p:pic>
                    <p:nvPicPr>
                      <p:cNvPr id="48130" name="Object 2"/>
                      <p:cNvPicPr>
                        <a:picLocks noChangeAspect="1" noChangeArrowheads="1"/>
                      </p:cNvPicPr>
                      <p:nvPr/>
                    </p:nvPicPr>
                    <p:blipFill>
                      <a:blip r:embed="rId9"/>
                      <a:srcRect/>
                      <a:stretch>
                        <a:fillRect/>
                      </a:stretch>
                    </p:blipFill>
                    <p:spPr bwMode="auto">
                      <a:xfrm>
                        <a:off x="5032585" y="1603375"/>
                        <a:ext cx="3965575" cy="27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xmlns="" id="{80B7D7CB-1FCA-44AC-B737-E516CF5F7697}"/>
              </a:ext>
            </a:extLst>
          </p:cNvPr>
          <p:cNvSpPr txBox="1"/>
          <p:nvPr/>
        </p:nvSpPr>
        <p:spPr>
          <a:xfrm>
            <a:off x="193284" y="1272778"/>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7515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83914" y="12700"/>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pic>
        <p:nvPicPr>
          <p:cNvPr id="6" name="Picture 5">
            <a:extLst>
              <a:ext uri="{FF2B5EF4-FFF2-40B4-BE49-F238E27FC236}">
                <a16:creationId xmlns:a16="http://schemas.microsoft.com/office/drawing/2014/main" xmlns="" id="{1549FB75-AF71-4FF5-982E-BCED1EB7C67A}"/>
              </a:ext>
            </a:extLst>
          </p:cNvPr>
          <p:cNvPicPr/>
          <p:nvPr/>
        </p:nvPicPr>
        <p:blipFill>
          <a:blip r:embed="rId7" cstate="print"/>
          <a:srcRect/>
          <a:stretch>
            <a:fillRect/>
          </a:stretch>
        </p:blipFill>
        <p:spPr bwMode="auto">
          <a:xfrm>
            <a:off x="518160" y="1275413"/>
            <a:ext cx="4038600" cy="4724400"/>
          </a:xfrm>
          <a:prstGeom prst="rect">
            <a:avLst/>
          </a:prstGeom>
          <a:noFill/>
          <a:ln w="9525">
            <a:noFill/>
            <a:miter lim="800000"/>
            <a:headEnd/>
            <a:tailEnd/>
          </a:ln>
        </p:spPr>
      </p:pic>
      <p:graphicFrame>
        <p:nvGraphicFramePr>
          <p:cNvPr id="7" name="Object 2">
            <a:extLst>
              <a:ext uri="{FF2B5EF4-FFF2-40B4-BE49-F238E27FC236}">
                <a16:creationId xmlns:a16="http://schemas.microsoft.com/office/drawing/2014/main" xmlns="" id="{412943D9-85FA-47A7-92DE-BA9F4D54A4F2}"/>
              </a:ext>
            </a:extLst>
          </p:cNvPr>
          <p:cNvGraphicFramePr>
            <a:graphicFrameLocks noChangeAspect="1"/>
          </p:cNvGraphicFramePr>
          <p:nvPr>
            <p:extLst>
              <p:ext uri="{D42A27DB-BD31-4B8C-83A1-F6EECF244321}">
                <p14:modId xmlns:p14="http://schemas.microsoft.com/office/powerpoint/2010/main" val="622318282"/>
              </p:ext>
            </p:extLst>
          </p:nvPr>
        </p:nvGraphicFramePr>
        <p:xfrm>
          <a:off x="4916774" y="1573966"/>
          <a:ext cx="4002373" cy="3552669"/>
        </p:xfrm>
        <a:graphic>
          <a:graphicData uri="http://schemas.openxmlformats.org/presentationml/2006/ole">
            <mc:AlternateContent xmlns:mc="http://schemas.openxmlformats.org/markup-compatibility/2006">
              <mc:Choice xmlns:v="urn:schemas-microsoft-com:vml" Requires="v">
                <p:oleObj spid="_x0000_s5122" name="Equation" r:id="rId8" imgW="1168200" imgH="977760" progId="Equation.DSMT4">
                  <p:embed/>
                </p:oleObj>
              </mc:Choice>
              <mc:Fallback>
                <p:oleObj name="Equation" r:id="rId8" imgW="1168200" imgH="977760" progId="Equation.DSMT4">
                  <p:embed/>
                  <p:pic>
                    <p:nvPicPr>
                      <p:cNvPr id="49154" name="Object 2"/>
                      <p:cNvPicPr>
                        <a:picLocks noChangeAspect="1" noChangeArrowheads="1"/>
                      </p:cNvPicPr>
                      <p:nvPr/>
                    </p:nvPicPr>
                    <p:blipFill>
                      <a:blip r:embed="rId9"/>
                      <a:srcRect/>
                      <a:stretch>
                        <a:fillRect/>
                      </a:stretch>
                    </p:blipFill>
                    <p:spPr bwMode="auto">
                      <a:xfrm>
                        <a:off x="4916774" y="1573966"/>
                        <a:ext cx="4002373" cy="355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xmlns="" id="{5FA1057F-893D-436A-A93D-73BFC0705E30}"/>
              </a:ext>
            </a:extLst>
          </p:cNvPr>
          <p:cNvSpPr txBox="1"/>
          <p:nvPr/>
        </p:nvSpPr>
        <p:spPr>
          <a:xfrm>
            <a:off x="193284" y="1272778"/>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73452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pic>
        <p:nvPicPr>
          <p:cNvPr id="5" name="Picture 1">
            <a:extLst>
              <a:ext uri="{FF2B5EF4-FFF2-40B4-BE49-F238E27FC236}">
                <a16:creationId xmlns:a16="http://schemas.microsoft.com/office/drawing/2014/main" xmlns="" id="{660C1F0E-EFCE-48EF-B67A-2C6C0B204427}"/>
              </a:ext>
            </a:extLst>
          </p:cNvPr>
          <p:cNvPicPr>
            <a:picLocks noChangeAspect="1" noChangeArrowheads="1"/>
          </p:cNvPicPr>
          <p:nvPr/>
        </p:nvPicPr>
        <p:blipFill>
          <a:blip r:embed="rId7" cstate="print"/>
          <a:srcRect/>
          <a:stretch>
            <a:fillRect/>
          </a:stretch>
        </p:blipFill>
        <p:spPr bwMode="auto">
          <a:xfrm>
            <a:off x="577954" y="1597701"/>
            <a:ext cx="3505200" cy="3963650"/>
          </a:xfrm>
          <a:prstGeom prst="rect">
            <a:avLst/>
          </a:prstGeom>
          <a:noFill/>
          <a:ln w="9525">
            <a:noFill/>
            <a:miter lim="800000"/>
            <a:headEnd/>
            <a:tailEnd/>
          </a:ln>
        </p:spPr>
      </p:pic>
      <p:graphicFrame>
        <p:nvGraphicFramePr>
          <p:cNvPr id="6" name="Object 2">
            <a:extLst>
              <a:ext uri="{FF2B5EF4-FFF2-40B4-BE49-F238E27FC236}">
                <a16:creationId xmlns:a16="http://schemas.microsoft.com/office/drawing/2014/main" xmlns="" id="{62E7649E-B2F5-405E-A7FD-040FBAD18446}"/>
              </a:ext>
            </a:extLst>
          </p:cNvPr>
          <p:cNvGraphicFramePr>
            <a:graphicFrameLocks noChangeAspect="1"/>
          </p:cNvGraphicFramePr>
          <p:nvPr>
            <p:extLst>
              <p:ext uri="{D42A27DB-BD31-4B8C-83A1-F6EECF244321}">
                <p14:modId xmlns:p14="http://schemas.microsoft.com/office/powerpoint/2010/main" val="3182506265"/>
              </p:ext>
            </p:extLst>
          </p:nvPr>
        </p:nvGraphicFramePr>
        <p:xfrm>
          <a:off x="4937125" y="1573213"/>
          <a:ext cx="3959225" cy="3552825"/>
        </p:xfrm>
        <a:graphic>
          <a:graphicData uri="http://schemas.openxmlformats.org/presentationml/2006/ole">
            <mc:AlternateContent xmlns:mc="http://schemas.openxmlformats.org/markup-compatibility/2006">
              <mc:Choice xmlns:v="urn:schemas-microsoft-com:vml" Requires="v">
                <p:oleObj spid="_x0000_s6146" name="Equation" r:id="rId8" imgW="1155600" imgH="977760" progId="Equation.DSMT4">
                  <p:embed/>
                </p:oleObj>
              </mc:Choice>
              <mc:Fallback>
                <p:oleObj name="Equation" r:id="rId8" imgW="1155600" imgH="977760" progId="Equation.DSMT4">
                  <p:embed/>
                  <p:pic>
                    <p:nvPicPr>
                      <p:cNvPr id="49154" name="Object 2"/>
                      <p:cNvPicPr>
                        <a:picLocks noChangeAspect="1" noChangeArrowheads="1"/>
                      </p:cNvPicPr>
                      <p:nvPr/>
                    </p:nvPicPr>
                    <p:blipFill>
                      <a:blip r:embed="rId9"/>
                      <a:srcRect/>
                      <a:stretch>
                        <a:fillRect/>
                      </a:stretch>
                    </p:blipFill>
                    <p:spPr bwMode="auto">
                      <a:xfrm>
                        <a:off x="4937125" y="1573213"/>
                        <a:ext cx="3959225"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xmlns="" id="{086CA5E9-3323-4291-8048-E672F30903AC}"/>
              </a:ext>
            </a:extLst>
          </p:cNvPr>
          <p:cNvSpPr txBox="1"/>
          <p:nvPr/>
        </p:nvSpPr>
        <p:spPr>
          <a:xfrm>
            <a:off x="193284" y="1272778"/>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13760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pic>
        <p:nvPicPr>
          <p:cNvPr id="5" name="Picture 4">
            <a:extLst>
              <a:ext uri="{FF2B5EF4-FFF2-40B4-BE49-F238E27FC236}">
                <a16:creationId xmlns:a16="http://schemas.microsoft.com/office/drawing/2014/main" xmlns="" id="{BD45B70E-DD5D-4EAA-9C06-2C702AF4DA9F}"/>
              </a:ext>
            </a:extLst>
          </p:cNvPr>
          <p:cNvPicPr/>
          <p:nvPr/>
        </p:nvPicPr>
        <p:blipFill>
          <a:blip r:embed="rId7" cstate="print"/>
          <a:srcRect/>
          <a:stretch>
            <a:fillRect/>
          </a:stretch>
        </p:blipFill>
        <p:spPr bwMode="auto">
          <a:xfrm>
            <a:off x="914400" y="1502927"/>
            <a:ext cx="3733800" cy="3581400"/>
          </a:xfrm>
          <a:prstGeom prst="rect">
            <a:avLst/>
          </a:prstGeom>
          <a:noFill/>
          <a:ln w="9525">
            <a:noFill/>
            <a:miter lim="800000"/>
            <a:headEnd/>
            <a:tailEnd/>
          </a:ln>
        </p:spPr>
      </p:pic>
      <p:graphicFrame>
        <p:nvGraphicFramePr>
          <p:cNvPr id="6" name="Object 2">
            <a:extLst>
              <a:ext uri="{FF2B5EF4-FFF2-40B4-BE49-F238E27FC236}">
                <a16:creationId xmlns:a16="http://schemas.microsoft.com/office/drawing/2014/main" xmlns="" id="{28DB5C05-1451-4433-8CAA-039F9981B05F}"/>
              </a:ext>
            </a:extLst>
          </p:cNvPr>
          <p:cNvGraphicFramePr>
            <a:graphicFrameLocks noChangeAspect="1"/>
          </p:cNvGraphicFramePr>
          <p:nvPr>
            <p:extLst>
              <p:ext uri="{D42A27DB-BD31-4B8C-83A1-F6EECF244321}">
                <p14:modId xmlns:p14="http://schemas.microsoft.com/office/powerpoint/2010/main" val="4205862492"/>
              </p:ext>
            </p:extLst>
          </p:nvPr>
        </p:nvGraphicFramePr>
        <p:xfrm>
          <a:off x="5511799" y="2053652"/>
          <a:ext cx="3152515" cy="2653259"/>
        </p:xfrm>
        <a:graphic>
          <a:graphicData uri="http://schemas.openxmlformats.org/presentationml/2006/ole">
            <mc:AlternateContent xmlns:mc="http://schemas.openxmlformats.org/markup-compatibility/2006">
              <mc:Choice xmlns:v="urn:schemas-microsoft-com:vml" Requires="v">
                <p:oleObj spid="_x0000_s7170" name="Equation" r:id="rId8" imgW="1168200" imgH="977760" progId="Equation.DSMT4">
                  <p:embed/>
                </p:oleObj>
              </mc:Choice>
              <mc:Fallback>
                <p:oleObj name="Equation" r:id="rId8" imgW="1168200" imgH="977760" progId="Equation.DSMT4">
                  <p:embed/>
                  <p:pic>
                    <p:nvPicPr>
                      <p:cNvPr id="51202" name="Object 2"/>
                      <p:cNvPicPr>
                        <a:picLocks noChangeAspect="1" noChangeArrowheads="1"/>
                      </p:cNvPicPr>
                      <p:nvPr/>
                    </p:nvPicPr>
                    <p:blipFill>
                      <a:blip r:embed="rId9"/>
                      <a:srcRect/>
                      <a:stretch>
                        <a:fillRect/>
                      </a:stretch>
                    </p:blipFill>
                    <p:spPr bwMode="auto">
                      <a:xfrm>
                        <a:off x="5511799" y="2053652"/>
                        <a:ext cx="3152515" cy="2653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a:extLst>
              <a:ext uri="{FF2B5EF4-FFF2-40B4-BE49-F238E27FC236}">
                <a16:creationId xmlns:a16="http://schemas.microsoft.com/office/drawing/2014/main" xmlns="" id="{81B55ED1-3AB4-4DEF-A028-30D83FCF385E}"/>
              </a:ext>
            </a:extLst>
          </p:cNvPr>
          <p:cNvSpPr txBox="1"/>
          <p:nvPr/>
        </p:nvSpPr>
        <p:spPr>
          <a:xfrm>
            <a:off x="193284" y="1272778"/>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40101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0" y="0"/>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6" name="TextBox 5">
            <a:extLst>
              <a:ext uri="{FF2B5EF4-FFF2-40B4-BE49-F238E27FC236}">
                <a16:creationId xmlns:a16="http://schemas.microsoft.com/office/drawing/2014/main" xmlns="" id="{43A9EC41-A5E4-4C38-A03F-8B6BB2425BDD}"/>
              </a:ext>
            </a:extLst>
          </p:cNvPr>
          <p:cNvSpPr txBox="1"/>
          <p:nvPr/>
        </p:nvSpPr>
        <p:spPr>
          <a:xfrm>
            <a:off x="205740" y="370252"/>
            <a:ext cx="6101080" cy="646331"/>
          </a:xfrm>
          <a:prstGeom prst="rect">
            <a:avLst/>
          </a:prstGeom>
          <a:noFill/>
        </p:spPr>
        <p:txBody>
          <a:bodyPr wrap="square">
            <a:spAutoFit/>
          </a:bodyPr>
          <a:lstStyle/>
          <a:p>
            <a:pPr>
              <a:buNone/>
            </a:pPr>
            <a:r>
              <a:rPr lang="en-IN" b="1" dirty="0">
                <a:latin typeface="Arial Black" pitchFamily="34" charset="0"/>
              </a:rPr>
              <a:t>Draw a graph for the following adjacency matrix.</a:t>
            </a:r>
          </a:p>
        </p:txBody>
      </p:sp>
      <p:graphicFrame>
        <p:nvGraphicFramePr>
          <p:cNvPr id="7" name="Object 2">
            <a:extLst>
              <a:ext uri="{FF2B5EF4-FFF2-40B4-BE49-F238E27FC236}">
                <a16:creationId xmlns:a16="http://schemas.microsoft.com/office/drawing/2014/main" xmlns="" id="{34C91AE6-BD80-43C7-B03B-C40C95133A31}"/>
              </a:ext>
            </a:extLst>
          </p:cNvPr>
          <p:cNvGraphicFramePr>
            <a:graphicFrameLocks noChangeAspect="1"/>
          </p:cNvGraphicFramePr>
          <p:nvPr>
            <p:extLst>
              <p:ext uri="{D42A27DB-BD31-4B8C-83A1-F6EECF244321}">
                <p14:modId xmlns:p14="http://schemas.microsoft.com/office/powerpoint/2010/main" val="2619534702"/>
              </p:ext>
            </p:extLst>
          </p:nvPr>
        </p:nvGraphicFramePr>
        <p:xfrm>
          <a:off x="423472" y="1897504"/>
          <a:ext cx="2886034" cy="2104869"/>
        </p:xfrm>
        <a:graphic>
          <a:graphicData uri="http://schemas.openxmlformats.org/presentationml/2006/ole">
            <mc:AlternateContent xmlns:mc="http://schemas.openxmlformats.org/markup-compatibility/2006">
              <mc:Choice xmlns:v="urn:schemas-microsoft-com:vml" Requires="v">
                <p:oleObj spid="_x0000_s8194" name="Equation" r:id="rId7" imgW="1168200" imgH="914400" progId="Equation.DSMT4">
                  <p:embed/>
                </p:oleObj>
              </mc:Choice>
              <mc:Fallback>
                <p:oleObj name="Equation" r:id="rId7" imgW="1168200" imgH="914400" progId="Equation.DSMT4">
                  <p:embed/>
                  <p:pic>
                    <p:nvPicPr>
                      <p:cNvPr id="11" name="Object 2"/>
                      <p:cNvPicPr>
                        <a:picLocks noChangeAspect="1" noChangeArrowheads="1"/>
                      </p:cNvPicPr>
                      <p:nvPr/>
                    </p:nvPicPr>
                    <p:blipFill>
                      <a:blip r:embed="rId8"/>
                      <a:srcRect/>
                      <a:stretch>
                        <a:fillRect/>
                      </a:stretch>
                    </p:blipFill>
                    <p:spPr bwMode="auto">
                      <a:xfrm>
                        <a:off x="423472" y="1897504"/>
                        <a:ext cx="2886034" cy="210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1">
            <a:extLst>
              <a:ext uri="{FF2B5EF4-FFF2-40B4-BE49-F238E27FC236}">
                <a16:creationId xmlns:a16="http://schemas.microsoft.com/office/drawing/2014/main" xmlns="" id="{C698765E-4A59-4F99-AD96-D5DE5F78B304}"/>
              </a:ext>
            </a:extLst>
          </p:cNvPr>
          <p:cNvPicPr>
            <a:picLocks noChangeAspect="1" noChangeArrowheads="1"/>
          </p:cNvPicPr>
          <p:nvPr/>
        </p:nvPicPr>
        <p:blipFill>
          <a:blip r:embed="rId9" cstate="print"/>
          <a:srcRect/>
          <a:stretch>
            <a:fillRect/>
          </a:stretch>
        </p:blipFill>
        <p:spPr bwMode="auto">
          <a:xfrm>
            <a:off x="4614471" y="1516505"/>
            <a:ext cx="3480217" cy="2962408"/>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C7FEA7F6-3C49-4D5A-8475-833B53A8EA4C}"/>
              </a:ext>
            </a:extLst>
          </p:cNvPr>
          <p:cNvSpPr txBox="1"/>
          <p:nvPr/>
        </p:nvSpPr>
        <p:spPr>
          <a:xfrm>
            <a:off x="193284" y="1272778"/>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0157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pic>
        <p:nvPicPr>
          <p:cNvPr id="6" name="Picture 5" descr="Image result for adjacency matrix">
            <a:extLst>
              <a:ext uri="{FF2B5EF4-FFF2-40B4-BE49-F238E27FC236}">
                <a16:creationId xmlns:a16="http://schemas.microsoft.com/office/drawing/2014/main" xmlns="" id="{3CFE13E9-4706-41AC-9F5D-E9A3F6BF32A0}"/>
              </a:ext>
            </a:extLst>
          </p:cNvPr>
          <p:cNvPicPr/>
          <p:nvPr/>
        </p:nvPicPr>
        <p:blipFill>
          <a:blip r:embed="rId6" cstate="print"/>
          <a:srcRect/>
          <a:stretch>
            <a:fillRect/>
          </a:stretch>
        </p:blipFill>
        <p:spPr bwMode="auto">
          <a:xfrm>
            <a:off x="695044" y="1261755"/>
            <a:ext cx="2971800" cy="3352800"/>
          </a:xfrm>
          <a:prstGeom prst="rect">
            <a:avLst/>
          </a:prstGeom>
          <a:noFill/>
          <a:ln w="9525">
            <a:noFill/>
            <a:miter lim="800000"/>
            <a:headEnd/>
            <a:tailEnd/>
          </a:ln>
        </p:spPr>
      </p:pic>
      <p:pic>
        <p:nvPicPr>
          <p:cNvPr id="7" name="Picture 6" descr="Image result for adjacency matrix">
            <a:extLst>
              <a:ext uri="{FF2B5EF4-FFF2-40B4-BE49-F238E27FC236}">
                <a16:creationId xmlns:a16="http://schemas.microsoft.com/office/drawing/2014/main" xmlns="" id="{D34D883D-ACAD-464C-AC16-CF35E3E1FC39}"/>
              </a:ext>
            </a:extLst>
          </p:cNvPr>
          <p:cNvPicPr/>
          <p:nvPr/>
        </p:nvPicPr>
        <p:blipFill>
          <a:blip r:embed="rId7" cstate="print"/>
          <a:srcRect l="58122"/>
          <a:stretch>
            <a:fillRect/>
          </a:stretch>
        </p:blipFill>
        <p:spPr bwMode="auto">
          <a:xfrm>
            <a:off x="4583242" y="1332126"/>
            <a:ext cx="3352800" cy="2920584"/>
          </a:xfrm>
          <a:prstGeom prst="rect">
            <a:avLst/>
          </a:prstGeom>
          <a:noFill/>
          <a:ln w="9525">
            <a:noFill/>
            <a:miter lim="800000"/>
            <a:headEnd/>
            <a:tailEnd/>
          </a:ln>
        </p:spPr>
      </p:pic>
      <p:pic>
        <p:nvPicPr>
          <p:cNvPr id="8" name="Picture 2">
            <a:extLst>
              <a:ext uri="{FF2B5EF4-FFF2-40B4-BE49-F238E27FC236}">
                <a16:creationId xmlns:a16="http://schemas.microsoft.com/office/drawing/2014/main" xmlns="" id="{086FE558-E833-4240-B962-8A97187472BC}"/>
              </a:ext>
            </a:extLst>
          </p:cNvPr>
          <p:cNvPicPr>
            <a:picLocks noChangeAspect="1" noChangeArrowheads="1"/>
          </p:cNvPicPr>
          <p:nvPr/>
        </p:nvPicPr>
        <p:blipFill>
          <a:blip r:embed="rId8" cstate="print"/>
          <a:srcRect/>
          <a:stretch>
            <a:fillRect/>
          </a:stretch>
        </p:blipFill>
        <p:spPr bwMode="auto">
          <a:xfrm>
            <a:off x="688695" y="4530069"/>
            <a:ext cx="2962275" cy="2132351"/>
          </a:xfrm>
          <a:prstGeom prst="rect">
            <a:avLst/>
          </a:prstGeom>
          <a:noFill/>
          <a:ln w="9525">
            <a:noFill/>
            <a:miter lim="800000"/>
            <a:headEnd/>
            <a:tailEnd/>
          </a:ln>
        </p:spPr>
      </p:pic>
      <p:pic>
        <p:nvPicPr>
          <p:cNvPr id="9" name="Picture 3">
            <a:extLst>
              <a:ext uri="{FF2B5EF4-FFF2-40B4-BE49-F238E27FC236}">
                <a16:creationId xmlns:a16="http://schemas.microsoft.com/office/drawing/2014/main" xmlns="" id="{4655CE31-D04E-4A8F-9595-983324AF3393}"/>
              </a:ext>
            </a:extLst>
          </p:cNvPr>
          <p:cNvPicPr>
            <a:picLocks noChangeAspect="1" noChangeArrowheads="1"/>
          </p:cNvPicPr>
          <p:nvPr/>
        </p:nvPicPr>
        <p:blipFill>
          <a:blip r:embed="rId9" cstate="print"/>
          <a:srcRect/>
          <a:stretch>
            <a:fillRect/>
          </a:stretch>
        </p:blipFill>
        <p:spPr bwMode="auto">
          <a:xfrm>
            <a:off x="4433758" y="4252710"/>
            <a:ext cx="4527030" cy="2238375"/>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7B3F2D06-2C1C-4857-A051-1EECA524BB7C}"/>
              </a:ext>
            </a:extLst>
          </p:cNvPr>
          <p:cNvSpPr txBox="1"/>
          <p:nvPr/>
        </p:nvSpPr>
        <p:spPr>
          <a:xfrm>
            <a:off x="193284" y="1272778"/>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2</a:t>
            </a:r>
          </a:p>
        </p:txBody>
      </p:sp>
      <p:sp>
        <p:nvSpPr>
          <p:cNvPr id="11" name="TextBox 10">
            <a:extLst>
              <a:ext uri="{FF2B5EF4-FFF2-40B4-BE49-F238E27FC236}">
                <a16:creationId xmlns:a16="http://schemas.microsoft.com/office/drawing/2014/main" xmlns="" id="{A95A1AB0-8ADB-4FAA-B3B1-0A05A00D679B}"/>
              </a:ext>
            </a:extLst>
          </p:cNvPr>
          <p:cNvSpPr txBox="1"/>
          <p:nvPr/>
        </p:nvSpPr>
        <p:spPr>
          <a:xfrm>
            <a:off x="4060681" y="1261755"/>
            <a:ext cx="34625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96461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4DE9440D-8A1F-4FBA-B735-C6FA423E831D}"/>
              </a:ext>
            </a:extLst>
          </p:cNvPr>
          <p:cNvSpPr/>
          <p:nvPr/>
        </p:nvSpPr>
        <p:spPr>
          <a:xfrm>
            <a:off x="168963" y="399616"/>
            <a:ext cx="4038600" cy="461665"/>
          </a:xfrm>
          <a:prstGeom prst="rect">
            <a:avLst/>
          </a:prstGeom>
        </p:spPr>
        <p:txBody>
          <a:bodyPr wrap="square">
            <a:spAutoFit/>
          </a:bodyPr>
          <a:lstStyle/>
          <a:p>
            <a:pPr algn="l"/>
            <a:r>
              <a:rPr lang="en-IN" sz="2400" b="1" dirty="0">
                <a:latin typeface="Arial Black" pitchFamily="34" charset="0"/>
              </a:rPr>
              <a:t>Incidence matrix</a:t>
            </a:r>
            <a:endParaRPr lang="en-US" sz="2400" dirty="0">
              <a:latin typeface="Arial Black" pitchFamily="34" charset="0"/>
            </a:endParaRPr>
          </a:p>
        </p:txBody>
      </p:sp>
      <p:sp>
        <p:nvSpPr>
          <p:cNvPr id="6" name="Subtitle 2">
            <a:extLst>
              <a:ext uri="{FF2B5EF4-FFF2-40B4-BE49-F238E27FC236}">
                <a16:creationId xmlns:a16="http://schemas.microsoft.com/office/drawing/2014/main" xmlns="" id="{377179E2-F2E6-48C2-AEB6-73185CEC83F3}"/>
              </a:ext>
            </a:extLst>
          </p:cNvPr>
          <p:cNvSpPr txBox="1">
            <a:spLocks/>
          </p:cNvSpPr>
          <p:nvPr/>
        </p:nvSpPr>
        <p:spPr>
          <a:xfrm>
            <a:off x="258417" y="1108922"/>
            <a:ext cx="9129010" cy="526548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225425" indent="-225425">
              <a:buClrTx/>
              <a:buFont typeface="Wingdings" pitchFamily="2" charset="2"/>
              <a:buChar char="Ø"/>
            </a:pPr>
            <a:r>
              <a:rPr lang="en-IN" sz="1800" b="1" dirty="0">
                <a:solidFill>
                  <a:schemeClr val="bg1"/>
                </a:solidFill>
                <a:latin typeface="Arial Black" pitchFamily="34" charset="0"/>
              </a:rPr>
              <a:t>Let G be a graph with m vertices, n edges and no self loops, Define</a:t>
            </a:r>
          </a:p>
          <a:p>
            <a:pPr marL="225425" indent="-225425">
              <a:buClrTx/>
            </a:pPr>
            <a:r>
              <a:rPr lang="en-IN" sz="1800" b="1" dirty="0">
                <a:solidFill>
                  <a:schemeClr val="bg1"/>
                </a:solidFill>
                <a:latin typeface="Arial Black" pitchFamily="34" charset="0"/>
              </a:rPr>
              <a:t>   matrix</a:t>
            </a:r>
            <a:r>
              <a:rPr lang="en-IN" sz="2000" b="1" dirty="0">
                <a:solidFill>
                  <a:schemeClr val="bg1"/>
                </a:solidFill>
                <a:latin typeface="Arial Black" pitchFamily="34" charset="0"/>
              </a:rPr>
              <a:t>   	        of size m x n,</a:t>
            </a:r>
            <a:r>
              <a:rPr lang="en-US" sz="2000" dirty="0">
                <a:solidFill>
                  <a:schemeClr val="bg1"/>
                </a:solidFill>
                <a:latin typeface="Arial Black" pitchFamily="34" charset="0"/>
              </a:rPr>
              <a:t> </a:t>
            </a:r>
          </a:p>
          <a:p>
            <a:pPr marL="225425" indent="-225425">
              <a:buClrTx/>
            </a:pPr>
            <a:r>
              <a:rPr lang="en-IN" sz="1800" b="1" dirty="0">
                <a:solidFill>
                  <a:schemeClr val="bg1"/>
                </a:solidFill>
                <a:latin typeface="Arial Black" pitchFamily="34" charset="0"/>
              </a:rPr>
              <a:t>   where m rows correspond to the m vertices and the n columns correspond to the n edges as follows</a:t>
            </a:r>
            <a:endParaRPr lang="en-US" sz="1800" dirty="0">
              <a:solidFill>
                <a:schemeClr val="bg1"/>
              </a:solidFill>
              <a:latin typeface="Arial Black" pitchFamily="34" charset="0"/>
            </a:endParaRPr>
          </a:p>
          <a:p>
            <a:pPr>
              <a:buClrTx/>
            </a:pPr>
            <a:endParaRPr lang="en-IN" sz="1800" b="1" dirty="0">
              <a:solidFill>
                <a:schemeClr val="bg1"/>
              </a:solidFill>
              <a:latin typeface="Arial Black" pitchFamily="34" charset="0"/>
            </a:endParaRPr>
          </a:p>
          <a:p>
            <a:pPr marL="225425" indent="-225425">
              <a:buClrTx/>
              <a:buFont typeface="Wingdings" pitchFamily="2" charset="2"/>
              <a:buChar char="Ø"/>
            </a:pPr>
            <a:r>
              <a:rPr lang="en-IN" sz="1800" b="1" dirty="0">
                <a:solidFill>
                  <a:schemeClr val="bg1"/>
                </a:solidFill>
                <a:latin typeface="Arial Black" pitchFamily="34" charset="0"/>
              </a:rPr>
              <a:t>The elements of matrix A are</a:t>
            </a:r>
            <a:endParaRPr lang="en-US" sz="1800" dirty="0">
              <a:solidFill>
                <a:schemeClr val="bg1"/>
              </a:solidFill>
              <a:latin typeface="Arial Black" pitchFamily="34" charset="0"/>
            </a:endParaRPr>
          </a:p>
          <a:p>
            <a:r>
              <a:rPr lang="en-IN" sz="1800" b="1" dirty="0">
                <a:solidFill>
                  <a:schemeClr val="bg1"/>
                </a:solidFill>
                <a:latin typeface="Arial Black" pitchFamily="34" charset="0"/>
              </a:rPr>
              <a:t> </a:t>
            </a:r>
            <a:endParaRPr lang="en-US" sz="1800" dirty="0">
              <a:solidFill>
                <a:schemeClr val="bg1"/>
              </a:solidFill>
              <a:latin typeface="Arial Black" pitchFamily="34" charset="0"/>
            </a:endParaRPr>
          </a:p>
          <a:p>
            <a:r>
              <a:rPr lang="en-IN" sz="1800" b="1" dirty="0">
                <a:solidFill>
                  <a:schemeClr val="bg1"/>
                </a:solidFill>
                <a:latin typeface="Arial Black" pitchFamily="34" charset="0"/>
              </a:rPr>
              <a:t>	     = 1  if </a:t>
            </a:r>
            <a:r>
              <a:rPr lang="en-IN" sz="1800" b="1" dirty="0" err="1">
                <a:solidFill>
                  <a:schemeClr val="bg1"/>
                </a:solidFill>
                <a:latin typeface="Arial Black" pitchFamily="34" charset="0"/>
              </a:rPr>
              <a:t>jth</a:t>
            </a:r>
            <a:r>
              <a:rPr lang="en-IN" sz="1800" b="1" dirty="0">
                <a:solidFill>
                  <a:schemeClr val="bg1"/>
                </a:solidFill>
                <a:latin typeface="Arial Black" pitchFamily="34" charset="0"/>
              </a:rPr>
              <a:t> edge is incident on </a:t>
            </a:r>
            <a:r>
              <a:rPr lang="en-IN" sz="1800" b="1" dirty="0" err="1">
                <a:solidFill>
                  <a:schemeClr val="bg1"/>
                </a:solidFill>
                <a:latin typeface="Arial Black" pitchFamily="34" charset="0"/>
              </a:rPr>
              <a:t>ith</a:t>
            </a:r>
            <a:r>
              <a:rPr lang="en-IN" sz="1800" b="1" dirty="0">
                <a:solidFill>
                  <a:schemeClr val="bg1"/>
                </a:solidFill>
                <a:latin typeface="Arial Black" pitchFamily="34" charset="0"/>
              </a:rPr>
              <a:t> vertex   </a:t>
            </a:r>
            <a:endParaRPr lang="en-US" sz="1800" dirty="0">
              <a:solidFill>
                <a:schemeClr val="bg1"/>
              </a:solidFill>
              <a:latin typeface="Arial Black" pitchFamily="34" charset="0"/>
            </a:endParaRPr>
          </a:p>
          <a:p>
            <a:r>
              <a:rPr lang="en-IN" sz="1800" b="1" dirty="0">
                <a:solidFill>
                  <a:schemeClr val="bg1"/>
                </a:solidFill>
                <a:latin typeface="Arial Black" pitchFamily="34" charset="0"/>
              </a:rPr>
              <a:t>   	     = 0  otherwise </a:t>
            </a:r>
            <a:endParaRPr lang="en-US" sz="1800" dirty="0">
              <a:solidFill>
                <a:schemeClr val="bg1"/>
              </a:solidFill>
              <a:latin typeface="Arial Black" pitchFamily="34" charset="0"/>
            </a:endParaRPr>
          </a:p>
        </p:txBody>
      </p:sp>
      <p:graphicFrame>
        <p:nvGraphicFramePr>
          <p:cNvPr id="7" name="Object 4">
            <a:extLst>
              <a:ext uri="{FF2B5EF4-FFF2-40B4-BE49-F238E27FC236}">
                <a16:creationId xmlns:a16="http://schemas.microsoft.com/office/drawing/2014/main" xmlns="" id="{1F438142-CCD0-401D-808B-C1534C5CDCB9}"/>
              </a:ext>
            </a:extLst>
          </p:cNvPr>
          <p:cNvGraphicFramePr>
            <a:graphicFrameLocks noChangeAspect="1"/>
          </p:cNvGraphicFramePr>
          <p:nvPr>
            <p:extLst>
              <p:ext uri="{D42A27DB-BD31-4B8C-83A1-F6EECF244321}">
                <p14:modId xmlns:p14="http://schemas.microsoft.com/office/powerpoint/2010/main" val="225202596"/>
              </p:ext>
            </p:extLst>
          </p:nvPr>
        </p:nvGraphicFramePr>
        <p:xfrm>
          <a:off x="1528908" y="1464195"/>
          <a:ext cx="1162975" cy="499674"/>
        </p:xfrm>
        <a:graphic>
          <a:graphicData uri="http://schemas.openxmlformats.org/presentationml/2006/ole">
            <mc:AlternateContent xmlns:mc="http://schemas.openxmlformats.org/markup-compatibility/2006">
              <mc:Choice xmlns:v="urn:schemas-microsoft-com:vml" Requires="v">
                <p:oleObj spid="_x0000_s9218" name="Equation" r:id="rId7" imgW="571320" imgH="279360" progId="Equation.DSMT4">
                  <p:embed/>
                </p:oleObj>
              </mc:Choice>
              <mc:Fallback>
                <p:oleObj name="Equation" r:id="rId7" imgW="571320" imgH="279360" progId="Equation.DSMT4">
                  <p:embed/>
                  <p:pic>
                    <p:nvPicPr>
                      <p:cNvPr id="53252" name="Object 4"/>
                      <p:cNvPicPr>
                        <a:picLocks noChangeAspect="1" noChangeArrowheads="1"/>
                      </p:cNvPicPr>
                      <p:nvPr/>
                    </p:nvPicPr>
                    <p:blipFill>
                      <a:blip r:embed="rId8"/>
                      <a:srcRect/>
                      <a:stretch>
                        <a:fillRect/>
                      </a:stretch>
                    </p:blipFill>
                    <p:spPr bwMode="auto">
                      <a:xfrm>
                        <a:off x="1528908" y="1464195"/>
                        <a:ext cx="1162975" cy="499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xmlns="" id="{BC40F094-8EFF-4BB4-9AFA-8EFE9F9F711C}"/>
              </a:ext>
            </a:extLst>
          </p:cNvPr>
          <p:cNvGraphicFramePr>
            <a:graphicFrameLocks noChangeAspect="1"/>
          </p:cNvGraphicFramePr>
          <p:nvPr>
            <p:extLst>
              <p:ext uri="{D42A27DB-BD31-4B8C-83A1-F6EECF244321}">
                <p14:modId xmlns:p14="http://schemas.microsoft.com/office/powerpoint/2010/main" val="897746072"/>
              </p:ext>
            </p:extLst>
          </p:nvPr>
        </p:nvGraphicFramePr>
        <p:xfrm>
          <a:off x="995508" y="3513557"/>
          <a:ext cx="533400" cy="685800"/>
        </p:xfrm>
        <a:graphic>
          <a:graphicData uri="http://schemas.openxmlformats.org/presentationml/2006/ole">
            <mc:AlternateContent xmlns:mc="http://schemas.openxmlformats.org/markup-compatibility/2006">
              <mc:Choice xmlns:v="urn:schemas-microsoft-com:vml" Requires="v">
                <p:oleObj spid="_x0000_s9219" name="Equation" r:id="rId9" imgW="177480" imgH="241200" progId="Equation.DSMT4">
                  <p:embed/>
                </p:oleObj>
              </mc:Choice>
              <mc:Fallback>
                <p:oleObj name="Equation" r:id="rId9" imgW="177480" imgH="241200" progId="Equation.DSMT4">
                  <p:embed/>
                  <p:pic>
                    <p:nvPicPr>
                      <p:cNvPr id="53253" name="Object 5"/>
                      <p:cNvPicPr>
                        <a:picLocks noChangeAspect="1" noChangeArrowheads="1"/>
                      </p:cNvPicPr>
                      <p:nvPr/>
                    </p:nvPicPr>
                    <p:blipFill>
                      <a:blip r:embed="rId10"/>
                      <a:srcRect/>
                      <a:stretch>
                        <a:fillRect/>
                      </a:stretch>
                    </p:blipFill>
                    <p:spPr bwMode="auto">
                      <a:xfrm>
                        <a:off x="995508" y="3513557"/>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22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down)">
                                      <p:cBhvr>
                                        <p:cTn id="37" dur="500"/>
                                        <p:tgtEl>
                                          <p:spTgt spid="6">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pic>
        <p:nvPicPr>
          <p:cNvPr id="5" name="Content Placeholder 2">
            <a:extLst>
              <a:ext uri="{FF2B5EF4-FFF2-40B4-BE49-F238E27FC236}">
                <a16:creationId xmlns:a16="http://schemas.microsoft.com/office/drawing/2014/main" xmlns="" id="{5C9C5753-B761-4383-9AD7-4BFE1A0F7777}"/>
              </a:ext>
            </a:extLst>
          </p:cNvPr>
          <p:cNvPicPr>
            <a:picLocks/>
          </p:cNvPicPr>
          <p:nvPr/>
        </p:nvPicPr>
        <p:blipFill>
          <a:blip r:embed="rId7" cstate="print"/>
          <a:srcRect/>
          <a:stretch>
            <a:fillRect/>
          </a:stretch>
        </p:blipFill>
        <p:spPr bwMode="auto">
          <a:xfrm>
            <a:off x="496957" y="1299727"/>
            <a:ext cx="2971800" cy="376428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xmlns="" id="{D4D8FF7C-2C65-40CD-8301-48D8D74161CA}"/>
              </a:ext>
            </a:extLst>
          </p:cNvPr>
          <p:cNvSpPr/>
          <p:nvPr/>
        </p:nvSpPr>
        <p:spPr>
          <a:xfrm>
            <a:off x="4376279" y="1405290"/>
            <a:ext cx="5071645" cy="369332"/>
          </a:xfrm>
          <a:prstGeom prst="rect">
            <a:avLst/>
          </a:prstGeom>
        </p:spPr>
        <p:txBody>
          <a:bodyPr wrap="none">
            <a:spAutoFit/>
          </a:bodyPr>
          <a:lstStyle/>
          <a:p>
            <a:r>
              <a:rPr lang="en-IN" b="1" dirty="0">
                <a:solidFill>
                  <a:schemeClr val="bg1"/>
                </a:solidFill>
                <a:latin typeface="Arial Black" pitchFamily="34" charset="0"/>
              </a:rPr>
              <a:t>Incidence matrix of the given graph is </a:t>
            </a:r>
            <a:endParaRPr lang="en-US" dirty="0">
              <a:solidFill>
                <a:schemeClr val="bg1"/>
              </a:solidFill>
              <a:latin typeface="Arial Black" pitchFamily="34" charset="0"/>
            </a:endParaRPr>
          </a:p>
        </p:txBody>
      </p:sp>
      <p:graphicFrame>
        <p:nvGraphicFramePr>
          <p:cNvPr id="7" name="Object 2">
            <a:extLst>
              <a:ext uri="{FF2B5EF4-FFF2-40B4-BE49-F238E27FC236}">
                <a16:creationId xmlns:a16="http://schemas.microsoft.com/office/drawing/2014/main" xmlns="" id="{04B2F39C-909F-4007-A30C-33C1601474EC}"/>
              </a:ext>
            </a:extLst>
          </p:cNvPr>
          <p:cNvGraphicFramePr>
            <a:graphicFrameLocks noChangeAspect="1"/>
          </p:cNvGraphicFramePr>
          <p:nvPr>
            <p:extLst>
              <p:ext uri="{D42A27DB-BD31-4B8C-83A1-F6EECF244321}">
                <p14:modId xmlns:p14="http://schemas.microsoft.com/office/powerpoint/2010/main" val="4253595826"/>
              </p:ext>
            </p:extLst>
          </p:nvPr>
        </p:nvGraphicFramePr>
        <p:xfrm>
          <a:off x="4589645" y="2071141"/>
          <a:ext cx="4173538" cy="3543300"/>
        </p:xfrm>
        <a:graphic>
          <a:graphicData uri="http://schemas.openxmlformats.org/presentationml/2006/ole">
            <mc:AlternateContent xmlns:mc="http://schemas.openxmlformats.org/markup-compatibility/2006">
              <mc:Choice xmlns:v="urn:schemas-microsoft-com:vml" Requires="v">
                <p:oleObj spid="_x0000_s10242" name="Equation" r:id="rId8" imgW="1803240" imgH="1143000" progId="Equation.DSMT4">
                  <p:embed/>
                </p:oleObj>
              </mc:Choice>
              <mc:Fallback>
                <p:oleObj name="Equation" r:id="rId8" imgW="1803240" imgH="1143000" progId="Equation.DSMT4">
                  <p:embed/>
                  <p:pic>
                    <p:nvPicPr>
                      <p:cNvPr id="54274" name="Object 2"/>
                      <p:cNvPicPr>
                        <a:picLocks noChangeAspect="1" noChangeArrowheads="1"/>
                      </p:cNvPicPr>
                      <p:nvPr/>
                    </p:nvPicPr>
                    <p:blipFill>
                      <a:blip r:embed="rId9"/>
                      <a:srcRect/>
                      <a:stretch>
                        <a:fillRect/>
                      </a:stretch>
                    </p:blipFill>
                    <p:spPr bwMode="auto">
                      <a:xfrm>
                        <a:off x="4589645" y="2071141"/>
                        <a:ext cx="4173538"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xmlns="" id="{0688418C-A48D-46FD-8922-083E2BD18C92}"/>
                  </a:ext>
                </a:extLst>
              </p14:cNvPr>
              <p14:cNvContentPartPr/>
              <p14:nvPr/>
            </p14:nvContentPartPr>
            <p14:xfrm>
              <a:off x="5679720" y="4308840"/>
              <a:ext cx="2455560" cy="1201320"/>
            </p14:xfrm>
          </p:contentPart>
        </mc:Choice>
        <mc:Fallback xmlns="">
          <p:pic>
            <p:nvPicPr>
              <p:cNvPr id="2" name="Ink 1">
                <a:extLst>
                  <a:ext uri="{FF2B5EF4-FFF2-40B4-BE49-F238E27FC236}">
                    <a16:creationId xmlns:a16="http://schemas.microsoft.com/office/drawing/2014/main" id="{0688418C-A48D-46FD-8922-083E2BD18C92}"/>
                  </a:ext>
                </a:extLst>
              </p:cNvPr>
              <p:cNvPicPr/>
              <p:nvPr/>
            </p:nvPicPr>
            <p:blipFill>
              <a:blip r:embed="rId11"/>
              <a:stretch>
                <a:fillRect/>
              </a:stretch>
            </p:blipFill>
            <p:spPr>
              <a:xfrm>
                <a:off x="5670360" y="4299480"/>
                <a:ext cx="2474280" cy="1220040"/>
              </a:xfrm>
              <a:prstGeom prst="rect">
                <a:avLst/>
              </a:prstGeom>
            </p:spPr>
          </p:pic>
        </mc:Fallback>
      </mc:AlternateContent>
    </p:spTree>
    <p:extLst>
      <p:ext uri="{BB962C8B-B14F-4D97-AF65-F5344CB8AC3E}">
        <p14:creationId xmlns:p14="http://schemas.microsoft.com/office/powerpoint/2010/main" val="27746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7" name="Rectangle 6">
            <a:extLst>
              <a:ext uri="{FF2B5EF4-FFF2-40B4-BE49-F238E27FC236}">
                <a16:creationId xmlns:a16="http://schemas.microsoft.com/office/drawing/2014/main" xmlns="" id="{0761C1F0-28D6-46E1-BABE-79F328F637F5}"/>
              </a:ext>
            </a:extLst>
          </p:cNvPr>
          <p:cNvSpPr/>
          <p:nvPr/>
        </p:nvSpPr>
        <p:spPr>
          <a:xfrm>
            <a:off x="159024" y="412326"/>
            <a:ext cx="3200400" cy="461665"/>
          </a:xfrm>
          <a:prstGeom prst="rect">
            <a:avLst/>
          </a:prstGeom>
        </p:spPr>
        <p:txBody>
          <a:bodyPr wrap="square">
            <a:spAutoFit/>
          </a:bodyPr>
          <a:lstStyle/>
          <a:p>
            <a:pPr algn="l"/>
            <a:r>
              <a:rPr lang="en-IN" sz="2400" b="1" dirty="0">
                <a:latin typeface="Arial Black" pitchFamily="34" charset="0"/>
              </a:rPr>
              <a:t>Observations</a:t>
            </a:r>
            <a:endParaRPr lang="en-US" sz="2400" dirty="0">
              <a:latin typeface="Arial Black" pitchFamily="34" charset="0"/>
            </a:endParaRPr>
          </a:p>
        </p:txBody>
      </p:sp>
      <p:sp>
        <p:nvSpPr>
          <p:cNvPr id="8" name="Rectangle 7">
            <a:extLst>
              <a:ext uri="{FF2B5EF4-FFF2-40B4-BE49-F238E27FC236}">
                <a16:creationId xmlns:a16="http://schemas.microsoft.com/office/drawing/2014/main" xmlns="" id="{0CB45417-361B-495E-85CF-A405EEE18408}"/>
              </a:ext>
            </a:extLst>
          </p:cNvPr>
          <p:cNvSpPr/>
          <p:nvPr/>
        </p:nvSpPr>
        <p:spPr>
          <a:xfrm>
            <a:off x="268357" y="1003201"/>
            <a:ext cx="9099030" cy="4524315"/>
          </a:xfrm>
          <a:prstGeom prst="rect">
            <a:avLst/>
          </a:prstGeom>
        </p:spPr>
        <p:txBody>
          <a:bodyPr wrap="square">
            <a:spAutoFit/>
          </a:bodyPr>
          <a:lstStyle/>
          <a:p>
            <a:pPr marL="225425" indent="-225425">
              <a:lnSpc>
                <a:spcPct val="150000"/>
              </a:lnSpc>
              <a:buFont typeface="Wingdings" pitchFamily="2" charset="2"/>
              <a:buChar char="Ø"/>
            </a:pPr>
            <a:r>
              <a:rPr lang="en-IN" b="1" dirty="0">
                <a:solidFill>
                  <a:schemeClr val="bg1"/>
                </a:solidFill>
                <a:latin typeface="Arial Black" pitchFamily="34" charset="0"/>
              </a:rPr>
              <a:t>Since every edge is incident on exactly two vertices, each column of incidence matrix A has exactly two 1.</a:t>
            </a:r>
          </a:p>
          <a:p>
            <a:pPr marL="225425" indent="-225425">
              <a:lnSpc>
                <a:spcPct val="150000"/>
              </a:lnSpc>
            </a:pPr>
            <a:endParaRPr lang="en-IN" b="1" dirty="0">
              <a:solidFill>
                <a:schemeClr val="bg1"/>
              </a:solidFill>
              <a:latin typeface="Arial Black" pitchFamily="34" charset="0"/>
            </a:endParaRPr>
          </a:p>
          <a:p>
            <a:pPr marL="225425" indent="-225425">
              <a:lnSpc>
                <a:spcPct val="150000"/>
              </a:lnSpc>
              <a:buFont typeface="Wingdings" pitchFamily="2" charset="2"/>
              <a:buChar char="Ø"/>
            </a:pPr>
            <a:r>
              <a:rPr lang="en-IN" b="1" dirty="0">
                <a:solidFill>
                  <a:schemeClr val="bg1"/>
                </a:solidFill>
                <a:latin typeface="Arial Black" pitchFamily="34" charset="0"/>
              </a:rPr>
              <a:t>The numbers of 1 in each row equal to the degree of the corresponding vertex.</a:t>
            </a:r>
          </a:p>
          <a:p>
            <a:pPr marL="225425" indent="-225425">
              <a:lnSpc>
                <a:spcPct val="150000"/>
              </a:lnSpc>
              <a:buFont typeface="Wingdings" pitchFamily="2" charset="2"/>
              <a:buChar char="Ø"/>
            </a:pPr>
            <a:endParaRPr lang="en-IN" b="1" dirty="0">
              <a:solidFill>
                <a:schemeClr val="bg1"/>
              </a:solidFill>
              <a:latin typeface="Arial Black" pitchFamily="34" charset="0"/>
            </a:endParaRPr>
          </a:p>
          <a:p>
            <a:pPr marL="225425" indent="-225425">
              <a:lnSpc>
                <a:spcPct val="150000"/>
              </a:lnSpc>
              <a:buFont typeface="Wingdings" pitchFamily="2" charset="2"/>
              <a:buChar char="Ø"/>
            </a:pPr>
            <a:r>
              <a:rPr lang="en-IN" b="1" dirty="0">
                <a:solidFill>
                  <a:schemeClr val="bg1"/>
                </a:solidFill>
                <a:latin typeface="Arial Black" pitchFamily="34" charset="0"/>
              </a:rPr>
              <a:t>A row with all  0 elements represents an isolated vertex.</a:t>
            </a:r>
          </a:p>
          <a:p>
            <a:pPr marL="225425" indent="-225425">
              <a:lnSpc>
                <a:spcPct val="150000"/>
              </a:lnSpc>
              <a:buFont typeface="Wingdings" pitchFamily="2" charset="2"/>
              <a:buChar char="Ø"/>
            </a:pPr>
            <a:endParaRPr lang="en-IN" b="1" dirty="0">
              <a:solidFill>
                <a:schemeClr val="bg1"/>
              </a:solidFill>
              <a:latin typeface="Arial Black" pitchFamily="34" charset="0"/>
            </a:endParaRPr>
          </a:p>
          <a:p>
            <a:pPr marL="225425" indent="-225425">
              <a:lnSpc>
                <a:spcPct val="150000"/>
              </a:lnSpc>
              <a:buFont typeface="Wingdings" pitchFamily="2" charset="2"/>
              <a:buChar char="Ø"/>
            </a:pPr>
            <a:r>
              <a:rPr lang="en-IN" b="1" dirty="0">
                <a:solidFill>
                  <a:schemeClr val="bg1"/>
                </a:solidFill>
                <a:latin typeface="Arial Black" pitchFamily="34" charset="0"/>
              </a:rPr>
              <a:t>Parallel edges in a graph produce identical columns in its incidence matrix.</a:t>
            </a:r>
          </a:p>
          <a:p>
            <a:pPr marL="225425" indent="-225425"/>
            <a:endParaRPr lang="en-US" dirty="0">
              <a:solidFill>
                <a:schemeClr val="bg1"/>
              </a:solidFill>
              <a:latin typeface="Arial Black" pitchFamily="34" charset="0"/>
            </a:endParaRPr>
          </a:p>
        </p:txBody>
      </p:sp>
    </p:spTree>
    <p:extLst>
      <p:ext uri="{BB962C8B-B14F-4D97-AF65-F5344CB8AC3E}">
        <p14:creationId xmlns:p14="http://schemas.microsoft.com/office/powerpoint/2010/main" val="285978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down)">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1A9244B5-F819-4AC0-807C-A56C7F3912F3}"/>
              </a:ext>
            </a:extLst>
          </p:cNvPr>
          <p:cNvSpPr/>
          <p:nvPr/>
        </p:nvSpPr>
        <p:spPr>
          <a:xfrm>
            <a:off x="0" y="339299"/>
            <a:ext cx="2743200" cy="461665"/>
          </a:xfrm>
          <a:prstGeom prst="rect">
            <a:avLst/>
          </a:prstGeom>
        </p:spPr>
        <p:txBody>
          <a:bodyPr wrap="square">
            <a:spAutoFit/>
          </a:bodyPr>
          <a:lstStyle/>
          <a:p>
            <a:pPr algn="l"/>
            <a:r>
              <a:rPr lang="en-IN" sz="2400" b="1" dirty="0">
                <a:latin typeface="Arial Black" pitchFamily="34" charset="0"/>
              </a:rPr>
              <a:t>Examples</a:t>
            </a:r>
            <a:endParaRPr lang="en-US" sz="2400" dirty="0">
              <a:latin typeface="Arial Black" pitchFamily="34" charset="0"/>
            </a:endParaRPr>
          </a:p>
        </p:txBody>
      </p:sp>
      <p:sp>
        <p:nvSpPr>
          <p:cNvPr id="6" name="Rectangle 5">
            <a:extLst>
              <a:ext uri="{FF2B5EF4-FFF2-40B4-BE49-F238E27FC236}">
                <a16:creationId xmlns:a16="http://schemas.microsoft.com/office/drawing/2014/main" xmlns="" id="{B10EA3AF-D018-4C1C-818D-5F08E2970AA3}"/>
              </a:ext>
            </a:extLst>
          </p:cNvPr>
          <p:cNvSpPr/>
          <p:nvPr/>
        </p:nvSpPr>
        <p:spPr>
          <a:xfrm>
            <a:off x="79512" y="959988"/>
            <a:ext cx="6976269" cy="923330"/>
          </a:xfrm>
          <a:prstGeom prst="rect">
            <a:avLst/>
          </a:prstGeom>
        </p:spPr>
        <p:txBody>
          <a:bodyPr wrap="none">
            <a:spAutoFit/>
          </a:bodyPr>
          <a:lstStyle/>
          <a:p>
            <a:r>
              <a:rPr lang="en-IN" b="1" dirty="0">
                <a:solidFill>
                  <a:schemeClr val="bg1"/>
                </a:solidFill>
                <a:latin typeface="Arial Black" pitchFamily="34" charset="0"/>
              </a:rPr>
              <a:t> Evaluate the incidence matrix of the following graph.</a:t>
            </a:r>
          </a:p>
          <a:p>
            <a:endParaRPr lang="en-IN" b="1" dirty="0">
              <a:solidFill>
                <a:schemeClr val="bg1"/>
              </a:solidFill>
              <a:latin typeface="Arial Black" pitchFamily="34" charset="0"/>
            </a:endParaRPr>
          </a:p>
          <a:p>
            <a:r>
              <a:rPr lang="en-IN" b="1" dirty="0">
                <a:solidFill>
                  <a:schemeClr val="bg1"/>
                </a:solidFill>
                <a:latin typeface="Arial Black" pitchFamily="34" charset="0"/>
              </a:rPr>
              <a:t> 1)</a:t>
            </a:r>
            <a:endParaRPr lang="en-US" dirty="0">
              <a:solidFill>
                <a:schemeClr val="bg1"/>
              </a:solidFill>
              <a:latin typeface="Arial Black" pitchFamily="34" charset="0"/>
            </a:endParaRPr>
          </a:p>
        </p:txBody>
      </p:sp>
      <p:pic>
        <p:nvPicPr>
          <p:cNvPr id="7" name="Picture 6">
            <a:extLst>
              <a:ext uri="{FF2B5EF4-FFF2-40B4-BE49-F238E27FC236}">
                <a16:creationId xmlns:a16="http://schemas.microsoft.com/office/drawing/2014/main" xmlns="" id="{7B3C753E-F7D1-42FB-87E6-D22AE9ADC2A8}"/>
              </a:ext>
            </a:extLst>
          </p:cNvPr>
          <p:cNvPicPr/>
          <p:nvPr/>
        </p:nvPicPr>
        <p:blipFill>
          <a:blip r:embed="rId7" cstate="print"/>
          <a:srcRect/>
          <a:stretch>
            <a:fillRect/>
          </a:stretch>
        </p:blipFill>
        <p:spPr bwMode="auto">
          <a:xfrm>
            <a:off x="640828" y="1565223"/>
            <a:ext cx="3166673" cy="3801256"/>
          </a:xfrm>
          <a:prstGeom prst="rect">
            <a:avLst/>
          </a:prstGeom>
          <a:noFill/>
          <a:ln w="9525">
            <a:noFill/>
            <a:miter lim="800000"/>
            <a:headEnd/>
            <a:tailEnd/>
          </a:ln>
          <a:effectLst/>
        </p:spPr>
      </p:pic>
      <p:graphicFrame>
        <p:nvGraphicFramePr>
          <p:cNvPr id="8" name="Object 2">
            <a:extLst>
              <a:ext uri="{FF2B5EF4-FFF2-40B4-BE49-F238E27FC236}">
                <a16:creationId xmlns:a16="http://schemas.microsoft.com/office/drawing/2014/main" xmlns="" id="{8DCAFACE-F17B-498D-853D-2454A1E8F975}"/>
              </a:ext>
            </a:extLst>
          </p:cNvPr>
          <p:cNvGraphicFramePr>
            <a:graphicFrameLocks noChangeAspect="1"/>
          </p:cNvGraphicFramePr>
          <p:nvPr>
            <p:extLst>
              <p:ext uri="{D42A27DB-BD31-4B8C-83A1-F6EECF244321}">
                <p14:modId xmlns:p14="http://schemas.microsoft.com/office/powerpoint/2010/main" val="3437059987"/>
              </p:ext>
            </p:extLst>
          </p:nvPr>
        </p:nvGraphicFramePr>
        <p:xfrm>
          <a:off x="4661947" y="1753848"/>
          <a:ext cx="3927422" cy="3162925"/>
        </p:xfrm>
        <a:graphic>
          <a:graphicData uri="http://schemas.openxmlformats.org/presentationml/2006/ole">
            <mc:AlternateContent xmlns:mc="http://schemas.openxmlformats.org/markup-compatibility/2006">
              <mc:Choice xmlns:v="urn:schemas-microsoft-com:vml" Requires="v">
                <p:oleObj spid="_x0000_s11266" name="Equation" r:id="rId8" imgW="1447560" imgH="977760" progId="Equation.DSMT4">
                  <p:embed/>
                </p:oleObj>
              </mc:Choice>
              <mc:Fallback>
                <p:oleObj name="Equation" r:id="rId8" imgW="1447560" imgH="977760" progId="Equation.DSMT4">
                  <p:embed/>
                  <p:pic>
                    <p:nvPicPr>
                      <p:cNvPr id="55298" name="Object 2"/>
                      <p:cNvPicPr>
                        <a:picLocks noChangeAspect="1" noChangeArrowheads="1"/>
                      </p:cNvPicPr>
                      <p:nvPr/>
                    </p:nvPicPr>
                    <p:blipFill>
                      <a:blip r:embed="rId9"/>
                      <a:srcRect/>
                      <a:stretch>
                        <a:fillRect/>
                      </a:stretch>
                    </p:blipFill>
                    <p:spPr bwMode="auto">
                      <a:xfrm>
                        <a:off x="4661947" y="1753848"/>
                        <a:ext cx="3927422" cy="316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xmlns="" id="{D0BFA3C4-5183-4853-A59B-7C1FDFEF47EA}"/>
                  </a:ext>
                </a:extLst>
              </p14:cNvPr>
              <p14:cNvContentPartPr/>
              <p14:nvPr/>
            </p14:nvContentPartPr>
            <p14:xfrm>
              <a:off x="5015520" y="1780560"/>
              <a:ext cx="3066840" cy="390240"/>
            </p14:xfrm>
          </p:contentPart>
        </mc:Choice>
        <mc:Fallback xmlns="">
          <p:pic>
            <p:nvPicPr>
              <p:cNvPr id="2" name="Ink 1">
                <a:extLst>
                  <a:ext uri="{FF2B5EF4-FFF2-40B4-BE49-F238E27FC236}">
                    <a16:creationId xmlns:a16="http://schemas.microsoft.com/office/drawing/2014/main" id="{D0BFA3C4-5183-4853-A59B-7C1FDFEF47EA}"/>
                  </a:ext>
                </a:extLst>
              </p:cNvPr>
              <p:cNvPicPr/>
              <p:nvPr/>
            </p:nvPicPr>
            <p:blipFill>
              <a:blip r:embed="rId11"/>
              <a:stretch>
                <a:fillRect/>
              </a:stretch>
            </p:blipFill>
            <p:spPr>
              <a:xfrm>
                <a:off x="5006160" y="1771200"/>
                <a:ext cx="3085560" cy="408960"/>
              </a:xfrm>
              <a:prstGeom prst="rect">
                <a:avLst/>
              </a:prstGeom>
            </p:spPr>
          </p:pic>
        </mc:Fallback>
      </mc:AlternateContent>
    </p:spTree>
    <p:extLst>
      <p:ext uri="{BB962C8B-B14F-4D97-AF65-F5344CB8AC3E}">
        <p14:creationId xmlns:p14="http://schemas.microsoft.com/office/powerpoint/2010/main" val="323768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159" name="Google Shape;159;p21"/>
          <p:cNvSpPr txBox="1"/>
          <p:nvPr/>
        </p:nvSpPr>
        <p:spPr>
          <a:xfrm>
            <a:off x="119111" y="324106"/>
            <a:ext cx="6950152" cy="738623"/>
          </a:xfrm>
          <a:prstGeom prst="rect">
            <a:avLst/>
          </a:prstGeom>
          <a:noFill/>
          <a:ln>
            <a:noFill/>
          </a:ln>
        </p:spPr>
        <p:txBody>
          <a:bodyPr spcFirstLastPara="1" wrap="square" lIns="121900" tIns="121900" rIns="121900" bIns="121900" anchor="t" anchorCtr="0">
            <a:spAutoFit/>
          </a:bodyPr>
          <a:lstStyle/>
          <a:p>
            <a:r>
              <a:rPr lang="en-IN" sz="3200" dirty="0">
                <a:latin typeface="Arial Black" panose="020B0A04020102020204" pitchFamily="34" charset="0"/>
              </a:rPr>
              <a:t>B TECH.   2</a:t>
            </a:r>
            <a:r>
              <a:rPr lang="en-IN" sz="3200" baseline="30000" dirty="0">
                <a:latin typeface="Arial Black" panose="020B0A04020102020204" pitchFamily="34" charset="0"/>
              </a:rPr>
              <a:t>ND</a:t>
            </a:r>
            <a:r>
              <a:rPr lang="en-IN" sz="3200" dirty="0">
                <a:latin typeface="Arial Black" panose="020B0A04020102020204" pitchFamily="34" charset="0"/>
              </a:rPr>
              <a:t> Year (Sem III)</a:t>
            </a:r>
            <a:endParaRPr sz="3067" dirty="0">
              <a:latin typeface="Proxima Nova"/>
              <a:ea typeface="Proxima Nova"/>
              <a:cs typeface="Proxima Nova"/>
              <a:sym typeface="Proxima Nova"/>
            </a:endParaRPr>
          </a:p>
        </p:txBody>
      </p:sp>
      <p:sp>
        <p:nvSpPr>
          <p:cNvPr id="12" name="TextBox 11">
            <a:extLst>
              <a:ext uri="{FF2B5EF4-FFF2-40B4-BE49-F238E27FC236}">
                <a16:creationId xmlns:a16="http://schemas.microsoft.com/office/drawing/2014/main" xmlns="" id="{1C26B93E-86AB-4CF4-AEA7-135D22748827}"/>
              </a:ext>
            </a:extLst>
          </p:cNvPr>
          <p:cNvSpPr txBox="1"/>
          <p:nvPr/>
        </p:nvSpPr>
        <p:spPr>
          <a:xfrm>
            <a:off x="630865" y="1582340"/>
            <a:ext cx="7180521" cy="2308324"/>
          </a:xfrm>
          <a:prstGeom prst="rect">
            <a:avLst/>
          </a:prstGeom>
          <a:noFill/>
        </p:spPr>
        <p:txBody>
          <a:bodyPr wrap="square">
            <a:spAutoFit/>
          </a:bodyPr>
          <a:lstStyle/>
          <a:p>
            <a:r>
              <a:rPr lang="en-IN" sz="2400" dirty="0">
                <a:solidFill>
                  <a:schemeClr val="bg1"/>
                </a:solidFill>
                <a:latin typeface="Bahnschrift" panose="020B0502040204020203" pitchFamily="34" charset="0"/>
              </a:rPr>
              <a:t/>
            </a:r>
            <a:br>
              <a:rPr lang="en-IN" sz="2400" dirty="0">
                <a:solidFill>
                  <a:schemeClr val="bg1"/>
                </a:solidFill>
                <a:latin typeface="Bahnschrift" panose="020B0502040204020203" pitchFamily="34" charset="0"/>
              </a:rPr>
            </a:br>
            <a:r>
              <a:rPr lang="en-IN" sz="2400" dirty="0">
                <a:solidFill>
                  <a:schemeClr val="bg1"/>
                </a:solidFill>
                <a:latin typeface="Bahnschrift" panose="020B0502040204020203" pitchFamily="34" charset="0"/>
              </a:rPr>
              <a:t/>
            </a:r>
            <a:br>
              <a:rPr lang="en-IN" sz="2400" dirty="0">
                <a:solidFill>
                  <a:schemeClr val="bg1"/>
                </a:solidFill>
                <a:latin typeface="Bahnschrift" panose="020B0502040204020203" pitchFamily="34" charset="0"/>
              </a:rPr>
            </a:br>
            <a:r>
              <a:rPr lang="en-IN" sz="2400" dirty="0">
                <a:solidFill>
                  <a:schemeClr val="bg1"/>
                </a:solidFill>
                <a:latin typeface="Bahnschrift" panose="020B0502040204020203" pitchFamily="34" charset="0"/>
              </a:rPr>
              <a:t>Subject name : Discrete Mathematics  and Graph theory ( ICT )</a:t>
            </a:r>
            <a:br>
              <a:rPr lang="en-IN" sz="2400" dirty="0">
                <a:solidFill>
                  <a:schemeClr val="bg1"/>
                </a:solidFill>
                <a:latin typeface="Bahnschrift" panose="020B0502040204020203" pitchFamily="34" charset="0"/>
              </a:rPr>
            </a:br>
            <a:r>
              <a:rPr lang="en-IN" sz="2400" dirty="0">
                <a:solidFill>
                  <a:schemeClr val="bg1"/>
                </a:solidFill>
                <a:latin typeface="Bahnschrift" panose="020B0502040204020203" pitchFamily="34" charset="0"/>
              </a:rPr>
              <a:t/>
            </a:r>
            <a:br>
              <a:rPr lang="en-IN" sz="2400" dirty="0">
                <a:solidFill>
                  <a:schemeClr val="bg1"/>
                </a:solidFill>
                <a:latin typeface="Bahnschrift" panose="020B0502040204020203" pitchFamily="34" charset="0"/>
              </a:rPr>
            </a:br>
            <a:r>
              <a:rPr lang="en-IN" sz="2400" dirty="0">
                <a:solidFill>
                  <a:schemeClr val="bg1"/>
                </a:solidFill>
                <a:latin typeface="Bahnschrift" panose="020B0502040204020203" pitchFamily="34" charset="0"/>
              </a:rPr>
              <a:t>Subject Code :  01CT0310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6" name="Rectangle 5">
            <a:extLst>
              <a:ext uri="{FF2B5EF4-FFF2-40B4-BE49-F238E27FC236}">
                <a16:creationId xmlns:a16="http://schemas.microsoft.com/office/drawing/2014/main" xmlns="" id="{7C22733D-2F2E-4E9B-9C08-EA7D4A778DAD}"/>
              </a:ext>
            </a:extLst>
          </p:cNvPr>
          <p:cNvSpPr/>
          <p:nvPr/>
        </p:nvSpPr>
        <p:spPr>
          <a:xfrm>
            <a:off x="170186" y="948993"/>
            <a:ext cx="428322" cy="369332"/>
          </a:xfrm>
          <a:prstGeom prst="rect">
            <a:avLst/>
          </a:prstGeom>
        </p:spPr>
        <p:txBody>
          <a:bodyPr wrap="none">
            <a:spAutoFit/>
          </a:bodyPr>
          <a:lstStyle/>
          <a:p>
            <a:r>
              <a:rPr lang="en-IN" b="1" dirty="0">
                <a:solidFill>
                  <a:schemeClr val="bg1"/>
                </a:solidFill>
                <a:latin typeface="Arial Black" pitchFamily="34" charset="0"/>
              </a:rPr>
              <a:t>2)</a:t>
            </a:r>
            <a:endParaRPr lang="en-US" dirty="0">
              <a:solidFill>
                <a:schemeClr val="bg1"/>
              </a:solidFill>
              <a:latin typeface="Arial Black" pitchFamily="34" charset="0"/>
            </a:endParaRPr>
          </a:p>
        </p:txBody>
      </p:sp>
      <p:pic>
        <p:nvPicPr>
          <p:cNvPr id="7" name="Picture 2">
            <a:extLst>
              <a:ext uri="{FF2B5EF4-FFF2-40B4-BE49-F238E27FC236}">
                <a16:creationId xmlns:a16="http://schemas.microsoft.com/office/drawing/2014/main" xmlns="" id="{B8DC8AC0-AA08-4D6D-B666-BBAF376256DF}"/>
              </a:ext>
            </a:extLst>
          </p:cNvPr>
          <p:cNvPicPr>
            <a:picLocks noChangeAspect="1" noChangeArrowheads="1"/>
          </p:cNvPicPr>
          <p:nvPr/>
        </p:nvPicPr>
        <p:blipFill>
          <a:blip r:embed="rId7" cstate="print"/>
          <a:srcRect/>
          <a:stretch>
            <a:fillRect/>
          </a:stretch>
        </p:blipFill>
        <p:spPr bwMode="auto">
          <a:xfrm>
            <a:off x="293290" y="1499016"/>
            <a:ext cx="3724074" cy="4377128"/>
          </a:xfrm>
          <a:prstGeom prst="rect">
            <a:avLst/>
          </a:prstGeom>
          <a:noFill/>
          <a:ln w="9525">
            <a:noFill/>
            <a:miter lim="800000"/>
            <a:headEnd/>
            <a:tailEnd/>
          </a:ln>
        </p:spPr>
      </p:pic>
      <p:graphicFrame>
        <p:nvGraphicFramePr>
          <p:cNvPr id="8" name="Object 3">
            <a:extLst>
              <a:ext uri="{FF2B5EF4-FFF2-40B4-BE49-F238E27FC236}">
                <a16:creationId xmlns:a16="http://schemas.microsoft.com/office/drawing/2014/main" xmlns="" id="{C0E48EF5-43B5-4EB6-987E-C0DCDA2D415C}"/>
              </a:ext>
            </a:extLst>
          </p:cNvPr>
          <p:cNvGraphicFramePr>
            <a:graphicFrameLocks noChangeAspect="1"/>
          </p:cNvGraphicFramePr>
          <p:nvPr>
            <p:extLst>
              <p:ext uri="{D42A27DB-BD31-4B8C-83A1-F6EECF244321}">
                <p14:modId xmlns:p14="http://schemas.microsoft.com/office/powerpoint/2010/main" val="3003710960"/>
              </p:ext>
            </p:extLst>
          </p:nvPr>
        </p:nvGraphicFramePr>
        <p:xfrm>
          <a:off x="4826833" y="1499016"/>
          <a:ext cx="4122295" cy="3597640"/>
        </p:xfrm>
        <a:graphic>
          <a:graphicData uri="http://schemas.openxmlformats.org/presentationml/2006/ole">
            <mc:AlternateContent xmlns:mc="http://schemas.openxmlformats.org/markup-compatibility/2006">
              <mc:Choice xmlns:v="urn:schemas-microsoft-com:vml" Requires="v">
                <p:oleObj spid="_x0000_s12290" name="Equation" r:id="rId8" imgW="1307880" imgH="1155600" progId="Equation.DSMT4">
                  <p:embed/>
                </p:oleObj>
              </mc:Choice>
              <mc:Fallback>
                <p:oleObj name="Equation" r:id="rId8" imgW="1307880" imgH="1155600" progId="Equation.DSMT4">
                  <p:embed/>
                  <p:pic>
                    <p:nvPicPr>
                      <p:cNvPr id="56323" name="Object 3"/>
                      <p:cNvPicPr>
                        <a:picLocks noChangeAspect="1" noChangeArrowheads="1"/>
                      </p:cNvPicPr>
                      <p:nvPr/>
                    </p:nvPicPr>
                    <p:blipFill>
                      <a:blip r:embed="rId9"/>
                      <a:srcRect/>
                      <a:stretch>
                        <a:fillRect/>
                      </a:stretch>
                    </p:blipFill>
                    <p:spPr bwMode="auto">
                      <a:xfrm>
                        <a:off x="4826833" y="1499016"/>
                        <a:ext cx="4122295" cy="359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xmlns="" id="{8D864DF3-E6DD-4BF2-B3E7-3BDBE6166D2F}"/>
                  </a:ext>
                </a:extLst>
              </p14:cNvPr>
              <p14:cNvContentPartPr/>
              <p14:nvPr/>
            </p14:nvContentPartPr>
            <p14:xfrm>
              <a:off x="4552200" y="1158840"/>
              <a:ext cx="4204800" cy="3877200"/>
            </p14:xfrm>
          </p:contentPart>
        </mc:Choice>
        <mc:Fallback xmlns="">
          <p:pic>
            <p:nvPicPr>
              <p:cNvPr id="2" name="Ink 1">
                <a:extLst>
                  <a:ext uri="{FF2B5EF4-FFF2-40B4-BE49-F238E27FC236}">
                    <a16:creationId xmlns:a16="http://schemas.microsoft.com/office/drawing/2014/main" id="{8D864DF3-E6DD-4BF2-B3E7-3BDBE6166D2F}"/>
                  </a:ext>
                </a:extLst>
              </p:cNvPr>
              <p:cNvPicPr/>
              <p:nvPr/>
            </p:nvPicPr>
            <p:blipFill>
              <a:blip r:embed="rId11"/>
              <a:stretch>
                <a:fillRect/>
              </a:stretch>
            </p:blipFill>
            <p:spPr>
              <a:xfrm>
                <a:off x="4542840" y="1149480"/>
                <a:ext cx="4223520" cy="3895920"/>
              </a:xfrm>
              <a:prstGeom prst="rect">
                <a:avLst/>
              </a:prstGeom>
            </p:spPr>
          </p:pic>
        </mc:Fallback>
      </mc:AlternateContent>
    </p:spTree>
    <p:extLst>
      <p:ext uri="{BB962C8B-B14F-4D97-AF65-F5344CB8AC3E}">
        <p14:creationId xmlns:p14="http://schemas.microsoft.com/office/powerpoint/2010/main" val="115435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0340B7E1-B3A9-4D1B-B992-A15771B5AC1F}"/>
              </a:ext>
            </a:extLst>
          </p:cNvPr>
          <p:cNvSpPr/>
          <p:nvPr/>
        </p:nvSpPr>
        <p:spPr>
          <a:xfrm>
            <a:off x="124227" y="940762"/>
            <a:ext cx="428322" cy="369332"/>
          </a:xfrm>
          <a:prstGeom prst="rect">
            <a:avLst/>
          </a:prstGeom>
        </p:spPr>
        <p:txBody>
          <a:bodyPr wrap="none">
            <a:spAutoFit/>
          </a:bodyPr>
          <a:lstStyle/>
          <a:p>
            <a:r>
              <a:rPr lang="en-IN" b="1" dirty="0">
                <a:solidFill>
                  <a:schemeClr val="bg1"/>
                </a:solidFill>
                <a:latin typeface="Arial Black" pitchFamily="34" charset="0"/>
              </a:rPr>
              <a:t>3)</a:t>
            </a:r>
            <a:endParaRPr lang="en-US" dirty="0">
              <a:solidFill>
                <a:schemeClr val="bg1"/>
              </a:solidFill>
              <a:latin typeface="Arial Black" pitchFamily="34" charset="0"/>
            </a:endParaRPr>
          </a:p>
        </p:txBody>
      </p:sp>
      <p:pic>
        <p:nvPicPr>
          <p:cNvPr id="6" name="Picture 5">
            <a:extLst>
              <a:ext uri="{FF2B5EF4-FFF2-40B4-BE49-F238E27FC236}">
                <a16:creationId xmlns:a16="http://schemas.microsoft.com/office/drawing/2014/main" xmlns="" id="{973D5E7E-A128-4799-9BD9-7FE3B0003912}"/>
              </a:ext>
            </a:extLst>
          </p:cNvPr>
          <p:cNvPicPr/>
          <p:nvPr/>
        </p:nvPicPr>
        <p:blipFill>
          <a:blip r:embed="rId7" cstate="print"/>
          <a:srcRect/>
          <a:stretch>
            <a:fillRect/>
          </a:stretch>
        </p:blipFill>
        <p:spPr bwMode="auto">
          <a:xfrm>
            <a:off x="492915" y="1004339"/>
            <a:ext cx="3849974" cy="4572000"/>
          </a:xfrm>
          <a:prstGeom prst="rect">
            <a:avLst/>
          </a:prstGeom>
          <a:noFill/>
          <a:ln w="9525">
            <a:noFill/>
            <a:miter lim="800000"/>
            <a:headEnd/>
            <a:tailEnd/>
          </a:ln>
        </p:spPr>
      </p:pic>
      <p:graphicFrame>
        <p:nvGraphicFramePr>
          <p:cNvPr id="7" name="Object 2">
            <a:extLst>
              <a:ext uri="{FF2B5EF4-FFF2-40B4-BE49-F238E27FC236}">
                <a16:creationId xmlns:a16="http://schemas.microsoft.com/office/drawing/2014/main" xmlns="" id="{7F527B9C-79F1-4A36-9150-5EEFF4A148E4}"/>
              </a:ext>
            </a:extLst>
          </p:cNvPr>
          <p:cNvGraphicFramePr>
            <a:graphicFrameLocks noChangeAspect="1"/>
          </p:cNvGraphicFramePr>
          <p:nvPr>
            <p:extLst>
              <p:ext uri="{D42A27DB-BD31-4B8C-83A1-F6EECF244321}">
                <p14:modId xmlns:p14="http://schemas.microsoft.com/office/powerpoint/2010/main" val="2052123452"/>
              </p:ext>
            </p:extLst>
          </p:nvPr>
        </p:nvGraphicFramePr>
        <p:xfrm>
          <a:off x="5142148" y="1139252"/>
          <a:ext cx="3687060" cy="4002374"/>
        </p:xfrm>
        <a:graphic>
          <a:graphicData uri="http://schemas.openxmlformats.org/presentationml/2006/ole">
            <mc:AlternateContent xmlns:mc="http://schemas.openxmlformats.org/markup-compatibility/2006">
              <mc:Choice xmlns:v="urn:schemas-microsoft-com:vml" Requires="v">
                <p:oleObj spid="_x0000_s13314" name="Equation" r:id="rId8" imgW="1307880" imgH="1155600" progId="Equation.DSMT4">
                  <p:embed/>
                </p:oleObj>
              </mc:Choice>
              <mc:Fallback>
                <p:oleObj name="Equation" r:id="rId8" imgW="1307880" imgH="1155600" progId="Equation.DSMT4">
                  <p:embed/>
                  <p:pic>
                    <p:nvPicPr>
                      <p:cNvPr id="57346" name="Object 2"/>
                      <p:cNvPicPr>
                        <a:picLocks noChangeAspect="1" noChangeArrowheads="1"/>
                      </p:cNvPicPr>
                      <p:nvPr/>
                    </p:nvPicPr>
                    <p:blipFill>
                      <a:blip r:embed="rId9"/>
                      <a:srcRect/>
                      <a:stretch>
                        <a:fillRect/>
                      </a:stretch>
                    </p:blipFill>
                    <p:spPr bwMode="auto">
                      <a:xfrm>
                        <a:off x="5142148" y="1139252"/>
                        <a:ext cx="3687060" cy="400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2174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02D6885F-840A-431E-B612-159FCF8C83DA}"/>
              </a:ext>
            </a:extLst>
          </p:cNvPr>
          <p:cNvSpPr/>
          <p:nvPr/>
        </p:nvSpPr>
        <p:spPr>
          <a:xfrm>
            <a:off x="70796" y="929115"/>
            <a:ext cx="428322" cy="369332"/>
          </a:xfrm>
          <a:prstGeom prst="rect">
            <a:avLst/>
          </a:prstGeom>
        </p:spPr>
        <p:txBody>
          <a:bodyPr wrap="none">
            <a:spAutoFit/>
          </a:bodyPr>
          <a:lstStyle/>
          <a:p>
            <a:r>
              <a:rPr lang="en-IN" b="1" dirty="0">
                <a:solidFill>
                  <a:schemeClr val="bg1"/>
                </a:solidFill>
                <a:latin typeface="Arial Black" pitchFamily="34" charset="0"/>
              </a:rPr>
              <a:t>4)</a:t>
            </a:r>
            <a:endParaRPr lang="en-US" dirty="0">
              <a:solidFill>
                <a:schemeClr val="bg1"/>
              </a:solidFill>
              <a:latin typeface="Arial Black" pitchFamily="34" charset="0"/>
            </a:endParaRPr>
          </a:p>
        </p:txBody>
      </p:sp>
      <p:pic>
        <p:nvPicPr>
          <p:cNvPr id="6" name="Picture 2">
            <a:extLst>
              <a:ext uri="{FF2B5EF4-FFF2-40B4-BE49-F238E27FC236}">
                <a16:creationId xmlns:a16="http://schemas.microsoft.com/office/drawing/2014/main" xmlns="" id="{17C78F64-7926-4220-AE24-6F74A1F5AB6C}"/>
              </a:ext>
            </a:extLst>
          </p:cNvPr>
          <p:cNvPicPr>
            <a:picLocks noChangeAspect="1" noChangeArrowheads="1"/>
          </p:cNvPicPr>
          <p:nvPr/>
        </p:nvPicPr>
        <p:blipFill>
          <a:blip r:embed="rId7" cstate="print"/>
          <a:srcRect/>
          <a:stretch>
            <a:fillRect/>
          </a:stretch>
        </p:blipFill>
        <p:spPr bwMode="auto">
          <a:xfrm>
            <a:off x="237345" y="1588957"/>
            <a:ext cx="4504762" cy="3810000"/>
          </a:xfrm>
          <a:prstGeom prst="rect">
            <a:avLst/>
          </a:prstGeom>
          <a:noFill/>
          <a:ln w="9525">
            <a:noFill/>
            <a:miter lim="800000"/>
            <a:headEnd/>
            <a:tailEnd/>
          </a:ln>
        </p:spPr>
      </p:pic>
      <p:graphicFrame>
        <p:nvGraphicFramePr>
          <p:cNvPr id="7" name="Object 2">
            <a:extLst>
              <a:ext uri="{FF2B5EF4-FFF2-40B4-BE49-F238E27FC236}">
                <a16:creationId xmlns:a16="http://schemas.microsoft.com/office/drawing/2014/main" xmlns="" id="{363FD8EA-9D3C-4CD8-9043-811507AFEFF6}"/>
              </a:ext>
            </a:extLst>
          </p:cNvPr>
          <p:cNvGraphicFramePr>
            <a:graphicFrameLocks noChangeAspect="1"/>
          </p:cNvGraphicFramePr>
          <p:nvPr>
            <p:extLst>
              <p:ext uri="{D42A27DB-BD31-4B8C-83A1-F6EECF244321}">
                <p14:modId xmlns:p14="http://schemas.microsoft.com/office/powerpoint/2010/main" val="1315876252"/>
              </p:ext>
            </p:extLst>
          </p:nvPr>
        </p:nvGraphicFramePr>
        <p:xfrm>
          <a:off x="5363460" y="1588957"/>
          <a:ext cx="3585668" cy="3657600"/>
        </p:xfrm>
        <a:graphic>
          <a:graphicData uri="http://schemas.openxmlformats.org/presentationml/2006/ole">
            <mc:AlternateContent xmlns:mc="http://schemas.openxmlformats.org/markup-compatibility/2006">
              <mc:Choice xmlns:v="urn:schemas-microsoft-com:vml" Requires="v">
                <p:oleObj spid="_x0000_s14338" name="Equation" r:id="rId8" imgW="1434960" imgH="1155600" progId="Equation.DSMT4">
                  <p:embed/>
                </p:oleObj>
              </mc:Choice>
              <mc:Fallback>
                <p:oleObj name="Equation" r:id="rId8" imgW="1434960" imgH="1155600" progId="Equation.DSMT4">
                  <p:embed/>
                  <p:pic>
                    <p:nvPicPr>
                      <p:cNvPr id="58370" name="Object 2"/>
                      <p:cNvPicPr>
                        <a:picLocks noChangeAspect="1" noChangeArrowheads="1"/>
                      </p:cNvPicPr>
                      <p:nvPr/>
                    </p:nvPicPr>
                    <p:blipFill>
                      <a:blip r:embed="rId9"/>
                      <a:srcRect/>
                      <a:stretch>
                        <a:fillRect/>
                      </a:stretch>
                    </p:blipFill>
                    <p:spPr bwMode="auto">
                      <a:xfrm>
                        <a:off x="5363460" y="1588957"/>
                        <a:ext cx="358566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507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FB36A89F-8439-40A6-A989-39B9CE7A986E}"/>
              </a:ext>
            </a:extLst>
          </p:cNvPr>
          <p:cNvSpPr/>
          <p:nvPr/>
        </p:nvSpPr>
        <p:spPr>
          <a:xfrm>
            <a:off x="86525" y="875262"/>
            <a:ext cx="6364114" cy="923330"/>
          </a:xfrm>
          <a:prstGeom prst="rect">
            <a:avLst/>
          </a:prstGeom>
        </p:spPr>
        <p:txBody>
          <a:bodyPr wrap="none">
            <a:spAutoFit/>
          </a:bodyPr>
          <a:lstStyle/>
          <a:p>
            <a:r>
              <a:rPr lang="en-IN" b="1" dirty="0">
                <a:solidFill>
                  <a:schemeClr val="bg1"/>
                </a:solidFill>
                <a:latin typeface="Arial Black" pitchFamily="34" charset="0"/>
              </a:rPr>
              <a:t> Draw a graph for the following incidence matrix.</a:t>
            </a:r>
          </a:p>
          <a:p>
            <a:endParaRPr lang="en-IN" b="1" dirty="0">
              <a:solidFill>
                <a:schemeClr val="bg1"/>
              </a:solidFill>
              <a:latin typeface="Arial Black" pitchFamily="34" charset="0"/>
            </a:endParaRPr>
          </a:p>
          <a:p>
            <a:r>
              <a:rPr lang="en-IN" b="1" dirty="0">
                <a:solidFill>
                  <a:schemeClr val="bg1"/>
                </a:solidFill>
                <a:latin typeface="Arial Black" pitchFamily="34" charset="0"/>
              </a:rPr>
              <a:t> 1)</a:t>
            </a:r>
            <a:endParaRPr lang="en-US" dirty="0">
              <a:solidFill>
                <a:schemeClr val="bg1"/>
              </a:solidFill>
              <a:latin typeface="Arial Black" pitchFamily="34" charset="0"/>
            </a:endParaRPr>
          </a:p>
        </p:txBody>
      </p:sp>
      <p:pic>
        <p:nvPicPr>
          <p:cNvPr id="6" name="Picture 5" descr="Related image">
            <a:extLst>
              <a:ext uri="{FF2B5EF4-FFF2-40B4-BE49-F238E27FC236}">
                <a16:creationId xmlns:a16="http://schemas.microsoft.com/office/drawing/2014/main" xmlns="" id="{560CD8DE-CFDC-4A1F-A30D-44F3927BF939}"/>
              </a:ext>
            </a:extLst>
          </p:cNvPr>
          <p:cNvPicPr/>
          <p:nvPr/>
        </p:nvPicPr>
        <p:blipFill>
          <a:blip r:embed="rId6" cstate="print"/>
          <a:srcRect l="21798" t="63779" r="47516" b="5271"/>
          <a:stretch>
            <a:fillRect/>
          </a:stretch>
        </p:blipFill>
        <p:spPr bwMode="auto">
          <a:xfrm>
            <a:off x="319790" y="1798820"/>
            <a:ext cx="2971800" cy="3048000"/>
          </a:xfrm>
          <a:prstGeom prst="rect">
            <a:avLst/>
          </a:prstGeom>
          <a:noFill/>
          <a:ln w="9525">
            <a:noFill/>
            <a:miter lim="800000"/>
            <a:headEnd/>
            <a:tailEnd/>
          </a:ln>
        </p:spPr>
      </p:pic>
      <p:pic>
        <p:nvPicPr>
          <p:cNvPr id="7" name="Picture 2">
            <a:extLst>
              <a:ext uri="{FF2B5EF4-FFF2-40B4-BE49-F238E27FC236}">
                <a16:creationId xmlns:a16="http://schemas.microsoft.com/office/drawing/2014/main" xmlns="" id="{20607D1C-CFDE-48B5-894A-943386A98412}"/>
              </a:ext>
            </a:extLst>
          </p:cNvPr>
          <p:cNvPicPr>
            <a:picLocks noChangeAspect="1" noChangeArrowheads="1"/>
          </p:cNvPicPr>
          <p:nvPr/>
        </p:nvPicPr>
        <p:blipFill>
          <a:blip r:embed="rId7" cstate="print"/>
          <a:srcRect/>
          <a:stretch>
            <a:fillRect/>
          </a:stretch>
        </p:blipFill>
        <p:spPr bwMode="auto">
          <a:xfrm>
            <a:off x="5110163" y="1798820"/>
            <a:ext cx="2909575" cy="3312826"/>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xmlns="" id="{3D9CCBB0-D435-457E-8247-E6B321A6EA68}"/>
                  </a:ext>
                </a:extLst>
              </p14:cNvPr>
              <p14:cNvContentPartPr/>
              <p14:nvPr/>
            </p14:nvContentPartPr>
            <p14:xfrm>
              <a:off x="5837760" y="2570760"/>
              <a:ext cx="1918080" cy="2107080"/>
            </p14:xfrm>
          </p:contentPart>
        </mc:Choice>
        <mc:Fallback xmlns="">
          <p:pic>
            <p:nvPicPr>
              <p:cNvPr id="2" name="Ink 1">
                <a:extLst>
                  <a:ext uri="{FF2B5EF4-FFF2-40B4-BE49-F238E27FC236}">
                    <a16:creationId xmlns:a16="http://schemas.microsoft.com/office/drawing/2014/main" id="{3D9CCBB0-D435-457E-8247-E6B321A6EA68}"/>
                  </a:ext>
                </a:extLst>
              </p:cNvPr>
              <p:cNvPicPr/>
              <p:nvPr/>
            </p:nvPicPr>
            <p:blipFill>
              <a:blip r:embed="rId9"/>
              <a:stretch>
                <a:fillRect/>
              </a:stretch>
            </p:blipFill>
            <p:spPr>
              <a:xfrm>
                <a:off x="5828400" y="2561400"/>
                <a:ext cx="1936800" cy="2125800"/>
              </a:xfrm>
              <a:prstGeom prst="rect">
                <a:avLst/>
              </a:prstGeom>
            </p:spPr>
          </p:pic>
        </mc:Fallback>
      </mc:AlternateContent>
    </p:spTree>
    <p:extLst>
      <p:ext uri="{BB962C8B-B14F-4D97-AF65-F5344CB8AC3E}">
        <p14:creationId xmlns:p14="http://schemas.microsoft.com/office/powerpoint/2010/main" val="21948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TextBox 4">
            <a:extLst>
              <a:ext uri="{FF2B5EF4-FFF2-40B4-BE49-F238E27FC236}">
                <a16:creationId xmlns:a16="http://schemas.microsoft.com/office/drawing/2014/main" xmlns="" id="{6F927395-8DB1-4856-B200-4AA38FD5EB79}"/>
              </a:ext>
            </a:extLst>
          </p:cNvPr>
          <p:cNvSpPr txBox="1"/>
          <p:nvPr/>
        </p:nvSpPr>
        <p:spPr>
          <a:xfrm>
            <a:off x="90674" y="891486"/>
            <a:ext cx="428322" cy="369332"/>
          </a:xfrm>
          <a:prstGeom prst="rect">
            <a:avLst/>
          </a:prstGeom>
          <a:noFill/>
        </p:spPr>
        <p:txBody>
          <a:bodyPr wrap="none" rtlCol="0">
            <a:spAutoFit/>
          </a:bodyPr>
          <a:lstStyle/>
          <a:p>
            <a:r>
              <a:rPr lang="en-US" dirty="0">
                <a:solidFill>
                  <a:schemeClr val="bg1"/>
                </a:solidFill>
                <a:latin typeface="Arial Black" pitchFamily="34" charset="0"/>
              </a:rPr>
              <a:t>2)</a:t>
            </a:r>
          </a:p>
        </p:txBody>
      </p:sp>
      <p:pic>
        <p:nvPicPr>
          <p:cNvPr id="6" name="Picture 5" descr="Related image">
            <a:extLst>
              <a:ext uri="{FF2B5EF4-FFF2-40B4-BE49-F238E27FC236}">
                <a16:creationId xmlns:a16="http://schemas.microsoft.com/office/drawing/2014/main" xmlns="" id="{1C5FB74E-F928-498E-AA12-003B9B81077C}"/>
              </a:ext>
            </a:extLst>
          </p:cNvPr>
          <p:cNvPicPr/>
          <p:nvPr/>
        </p:nvPicPr>
        <p:blipFill>
          <a:blip r:embed="rId6" cstate="print"/>
          <a:srcRect l="22310" t="30769" r="46581" b="42801"/>
          <a:stretch>
            <a:fillRect/>
          </a:stretch>
        </p:blipFill>
        <p:spPr bwMode="auto">
          <a:xfrm>
            <a:off x="207364" y="1720120"/>
            <a:ext cx="4267200" cy="3436495"/>
          </a:xfrm>
          <a:prstGeom prst="rect">
            <a:avLst/>
          </a:prstGeom>
          <a:noFill/>
          <a:ln w="9525">
            <a:noFill/>
            <a:miter lim="800000"/>
            <a:headEnd/>
            <a:tailEnd/>
          </a:ln>
        </p:spPr>
      </p:pic>
      <p:pic>
        <p:nvPicPr>
          <p:cNvPr id="7" name="Picture 2">
            <a:extLst>
              <a:ext uri="{FF2B5EF4-FFF2-40B4-BE49-F238E27FC236}">
                <a16:creationId xmlns:a16="http://schemas.microsoft.com/office/drawing/2014/main" xmlns="" id="{FFBFE2F9-40F0-4D13-B992-4E0419DDE4C5}"/>
              </a:ext>
            </a:extLst>
          </p:cNvPr>
          <p:cNvPicPr>
            <a:picLocks noChangeAspect="1" noChangeArrowheads="1"/>
          </p:cNvPicPr>
          <p:nvPr/>
        </p:nvPicPr>
        <p:blipFill>
          <a:blip r:embed="rId7" cstate="print"/>
          <a:srcRect/>
          <a:stretch>
            <a:fillRect/>
          </a:stretch>
        </p:blipFill>
        <p:spPr bwMode="auto">
          <a:xfrm>
            <a:off x="5024438" y="1783829"/>
            <a:ext cx="3445005" cy="3043003"/>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xmlns="" id="{B18692CB-0839-4FEE-B2E2-6D23EDC36498}"/>
                  </a:ext>
                </a:extLst>
              </p14:cNvPr>
              <p14:cNvContentPartPr/>
              <p14:nvPr/>
            </p14:nvContentPartPr>
            <p14:xfrm>
              <a:off x="5563800" y="2444040"/>
              <a:ext cx="1823040" cy="1833480"/>
            </p14:xfrm>
          </p:contentPart>
        </mc:Choice>
        <mc:Fallback xmlns="">
          <p:pic>
            <p:nvPicPr>
              <p:cNvPr id="2" name="Ink 1">
                <a:extLst>
                  <a:ext uri="{FF2B5EF4-FFF2-40B4-BE49-F238E27FC236}">
                    <a16:creationId xmlns:a16="http://schemas.microsoft.com/office/drawing/2014/main" id="{B18692CB-0839-4FEE-B2E2-6D23EDC36498}"/>
                  </a:ext>
                </a:extLst>
              </p:cNvPr>
              <p:cNvPicPr/>
              <p:nvPr/>
            </p:nvPicPr>
            <p:blipFill>
              <a:blip r:embed="rId9"/>
              <a:stretch>
                <a:fillRect/>
              </a:stretch>
            </p:blipFill>
            <p:spPr>
              <a:xfrm>
                <a:off x="5554440" y="2434680"/>
                <a:ext cx="1841760" cy="1852200"/>
              </a:xfrm>
              <a:prstGeom prst="rect">
                <a:avLst/>
              </a:prstGeom>
            </p:spPr>
          </p:pic>
        </mc:Fallback>
      </mc:AlternateContent>
    </p:spTree>
    <p:extLst>
      <p:ext uri="{BB962C8B-B14F-4D97-AF65-F5344CB8AC3E}">
        <p14:creationId xmlns:p14="http://schemas.microsoft.com/office/powerpoint/2010/main" val="121061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8" name="Rectangle 7">
            <a:extLst>
              <a:ext uri="{FF2B5EF4-FFF2-40B4-BE49-F238E27FC236}">
                <a16:creationId xmlns:a16="http://schemas.microsoft.com/office/drawing/2014/main" xmlns="" id="{6D3613C0-F8AD-4912-AFE9-68B476A4C53C}"/>
              </a:ext>
            </a:extLst>
          </p:cNvPr>
          <p:cNvSpPr/>
          <p:nvPr/>
        </p:nvSpPr>
        <p:spPr>
          <a:xfrm>
            <a:off x="208720" y="431192"/>
            <a:ext cx="2743200" cy="461665"/>
          </a:xfrm>
          <a:prstGeom prst="rect">
            <a:avLst/>
          </a:prstGeom>
        </p:spPr>
        <p:txBody>
          <a:bodyPr wrap="square">
            <a:spAutoFit/>
          </a:bodyPr>
          <a:lstStyle/>
          <a:p>
            <a:pPr algn="l"/>
            <a:r>
              <a:rPr lang="en-IN" sz="2400" dirty="0">
                <a:latin typeface="Arial Black" pitchFamily="34" charset="0"/>
              </a:rPr>
              <a:t>Cut sets</a:t>
            </a:r>
            <a:endParaRPr lang="en-US" sz="2400" dirty="0">
              <a:latin typeface="Arial Black" pitchFamily="34" charset="0"/>
            </a:endParaRPr>
          </a:p>
        </p:txBody>
      </p:sp>
      <p:sp>
        <p:nvSpPr>
          <p:cNvPr id="9" name="Rectangle 8">
            <a:extLst>
              <a:ext uri="{FF2B5EF4-FFF2-40B4-BE49-F238E27FC236}">
                <a16:creationId xmlns:a16="http://schemas.microsoft.com/office/drawing/2014/main" xmlns="" id="{A61765E6-2932-416E-B39D-2C1909226797}"/>
              </a:ext>
            </a:extLst>
          </p:cNvPr>
          <p:cNvSpPr/>
          <p:nvPr/>
        </p:nvSpPr>
        <p:spPr>
          <a:xfrm>
            <a:off x="457200" y="1316904"/>
            <a:ext cx="9144000" cy="923330"/>
          </a:xfrm>
          <a:prstGeom prst="rect">
            <a:avLst/>
          </a:prstGeom>
        </p:spPr>
        <p:txBody>
          <a:bodyPr wrap="square">
            <a:spAutoFit/>
          </a:bodyPr>
          <a:lstStyle/>
          <a:p>
            <a:r>
              <a:rPr lang="en-IN" dirty="0">
                <a:solidFill>
                  <a:schemeClr val="bg1"/>
                </a:solidFill>
                <a:latin typeface="Arial Black" pitchFamily="34" charset="0"/>
              </a:rPr>
              <a:t> In a connected graph G, a cut set is a set of edges whose removal from G leaves disconnected, provided removal of no proper subset of these edges disconnects G</a:t>
            </a:r>
            <a:endParaRPr lang="en-US" dirty="0">
              <a:solidFill>
                <a:schemeClr val="bg1"/>
              </a:solidFill>
              <a:latin typeface="Arial Black" pitchFamily="34" charset="0"/>
            </a:endParaRPr>
          </a:p>
        </p:txBody>
      </p:sp>
      <p:pic>
        <p:nvPicPr>
          <p:cNvPr id="10" name="Picture 9" descr="C:\Users\PARAS\Desktop\IMG_20170819_092951.jpg">
            <a:extLst>
              <a:ext uri="{FF2B5EF4-FFF2-40B4-BE49-F238E27FC236}">
                <a16:creationId xmlns:a16="http://schemas.microsoft.com/office/drawing/2014/main" xmlns="" id="{085A2B1F-D1EC-427E-9834-51CE45A5303B}"/>
              </a:ext>
            </a:extLst>
          </p:cNvPr>
          <p:cNvPicPr/>
          <p:nvPr/>
        </p:nvPicPr>
        <p:blipFill>
          <a:blip r:embed="rId6" cstate="print"/>
          <a:srcRect t="17126"/>
          <a:stretch>
            <a:fillRect/>
          </a:stretch>
        </p:blipFill>
        <p:spPr bwMode="auto">
          <a:xfrm rot="10800000">
            <a:off x="554635" y="2202616"/>
            <a:ext cx="8949129" cy="3452041"/>
          </a:xfrm>
          <a:prstGeom prst="rect">
            <a:avLst/>
          </a:prstGeom>
          <a:noFill/>
          <a:ln w="9525">
            <a:noFill/>
            <a:miter lim="800000"/>
            <a:headEnd/>
            <a:tailEnd/>
          </a:ln>
        </p:spPr>
      </p:pic>
      <p:sp>
        <p:nvSpPr>
          <p:cNvPr id="11" name="Rectangle 10">
            <a:extLst>
              <a:ext uri="{FF2B5EF4-FFF2-40B4-BE49-F238E27FC236}">
                <a16:creationId xmlns:a16="http://schemas.microsoft.com/office/drawing/2014/main" xmlns="" id="{49DD84E3-6539-46CB-84EE-A9B80725AE34}"/>
              </a:ext>
            </a:extLst>
          </p:cNvPr>
          <p:cNvSpPr/>
          <p:nvPr/>
        </p:nvSpPr>
        <p:spPr>
          <a:xfrm>
            <a:off x="554635" y="5779299"/>
            <a:ext cx="7128639" cy="369332"/>
          </a:xfrm>
          <a:prstGeom prst="rect">
            <a:avLst/>
          </a:prstGeom>
        </p:spPr>
        <p:txBody>
          <a:bodyPr wrap="square">
            <a:spAutoFit/>
          </a:bodyPr>
          <a:lstStyle/>
          <a:p>
            <a:r>
              <a:rPr lang="en-IN" dirty="0">
                <a:solidFill>
                  <a:schemeClr val="bg1"/>
                </a:solidFill>
                <a:latin typeface="Arial Black" pitchFamily="34" charset="0"/>
              </a:rPr>
              <a:t>In this figure the set of edge {a, c, d, f } is a cut set </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208444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down)">
                                      <p:cBhvr>
                                        <p:cTn id="2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12" name="Rectangle 11">
            <a:extLst>
              <a:ext uri="{FF2B5EF4-FFF2-40B4-BE49-F238E27FC236}">
                <a16:creationId xmlns:a16="http://schemas.microsoft.com/office/drawing/2014/main" xmlns="" id="{E9D52302-E26E-441E-8E72-1A8C93DC1DA6}"/>
              </a:ext>
            </a:extLst>
          </p:cNvPr>
          <p:cNvSpPr/>
          <p:nvPr/>
        </p:nvSpPr>
        <p:spPr>
          <a:xfrm>
            <a:off x="238537" y="1018192"/>
            <a:ext cx="9144000" cy="4247317"/>
          </a:xfrm>
          <a:prstGeom prst="rect">
            <a:avLst/>
          </a:prstGeom>
        </p:spPr>
        <p:txBody>
          <a:bodyPr wrap="square">
            <a:spAutoFit/>
          </a:bodyPr>
          <a:lstStyle/>
          <a:p>
            <a:pPr marL="284163" indent="-284163">
              <a:lnSpc>
                <a:spcPct val="150000"/>
              </a:lnSpc>
              <a:buFont typeface="Wingdings" pitchFamily="2" charset="2"/>
              <a:buChar char="Ø"/>
            </a:pPr>
            <a:r>
              <a:rPr lang="en-IN" dirty="0">
                <a:solidFill>
                  <a:schemeClr val="bg1"/>
                </a:solidFill>
                <a:latin typeface="Arial Black" pitchFamily="34" charset="0"/>
              </a:rPr>
              <a:t>There are many other cut set such as {a, b, g}, {a, b, e, f}, {d, h, f} and {k}.</a:t>
            </a:r>
          </a:p>
          <a:p>
            <a:pPr marL="284163" indent="-284163">
              <a:lnSpc>
                <a:spcPct val="150000"/>
              </a:lnSpc>
            </a:pPr>
            <a:endParaRPr lang="en-IN" dirty="0">
              <a:solidFill>
                <a:schemeClr val="bg1"/>
              </a:solidFill>
              <a:latin typeface="Arial Black" pitchFamily="34" charset="0"/>
            </a:endParaRPr>
          </a:p>
          <a:p>
            <a:pPr marL="284163" indent="-284163">
              <a:lnSpc>
                <a:spcPct val="150000"/>
              </a:lnSpc>
              <a:buFont typeface="Wingdings" pitchFamily="2" charset="2"/>
              <a:buChar char="Ø"/>
            </a:pPr>
            <a:r>
              <a:rPr lang="en-IN" dirty="0">
                <a:solidFill>
                  <a:schemeClr val="bg1"/>
                </a:solidFill>
                <a:latin typeface="Arial Black" pitchFamily="34" charset="0"/>
              </a:rPr>
              <a:t>The set of edge {a, c, h, d} is not cut set because one of its proper subset {a, c, h} is a cut set.</a:t>
            </a:r>
          </a:p>
          <a:p>
            <a:pPr marL="284163" indent="-284163">
              <a:lnSpc>
                <a:spcPct val="150000"/>
              </a:lnSpc>
              <a:buFont typeface="Wingdings" pitchFamily="2" charset="2"/>
              <a:buChar char="Ø"/>
            </a:pPr>
            <a:endParaRPr lang="en-IN" dirty="0">
              <a:solidFill>
                <a:schemeClr val="bg1"/>
              </a:solidFill>
              <a:latin typeface="Arial Black" pitchFamily="34" charset="0"/>
            </a:endParaRPr>
          </a:p>
          <a:p>
            <a:pPr marL="284163" indent="-284163">
              <a:lnSpc>
                <a:spcPct val="150000"/>
              </a:lnSpc>
              <a:buFont typeface="Wingdings" pitchFamily="2" charset="2"/>
              <a:buChar char="Ø"/>
            </a:pPr>
            <a:r>
              <a:rPr lang="en-IN" dirty="0">
                <a:solidFill>
                  <a:schemeClr val="bg1"/>
                </a:solidFill>
                <a:latin typeface="Arial Black" pitchFamily="34" charset="0"/>
              </a:rPr>
              <a:t>The Cut set is also known as co cycle.</a:t>
            </a:r>
          </a:p>
          <a:p>
            <a:pPr marL="284163" indent="-284163">
              <a:lnSpc>
                <a:spcPct val="150000"/>
              </a:lnSpc>
              <a:buFont typeface="Wingdings" pitchFamily="2" charset="2"/>
              <a:buChar char="Ø"/>
            </a:pPr>
            <a:endParaRPr lang="en-IN" dirty="0">
              <a:solidFill>
                <a:schemeClr val="bg1"/>
              </a:solidFill>
              <a:latin typeface="Arial Black" pitchFamily="34" charset="0"/>
            </a:endParaRPr>
          </a:p>
          <a:p>
            <a:pPr marL="284163" indent="-284163">
              <a:lnSpc>
                <a:spcPct val="150000"/>
              </a:lnSpc>
              <a:buFont typeface="Wingdings" pitchFamily="2" charset="2"/>
              <a:buChar char="Ø"/>
            </a:pPr>
            <a:r>
              <a:rPr lang="en-IN" dirty="0">
                <a:solidFill>
                  <a:schemeClr val="bg1"/>
                </a:solidFill>
                <a:latin typeface="Arial Black" pitchFamily="34" charset="0"/>
              </a:rPr>
              <a:t>Since removal of any edge from a tree breaks the tree into two parts, so every edge of a tree is a cut set.</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151484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down)">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wipe(down)">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wipe(down)">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 name="Rectangle 5">
            <a:extLst>
              <a:ext uri="{FF2B5EF4-FFF2-40B4-BE49-F238E27FC236}">
                <a16:creationId xmlns:a16="http://schemas.microsoft.com/office/drawing/2014/main" xmlns="" id="{79D56719-8EB9-4664-A038-D37058CD32F5}"/>
              </a:ext>
            </a:extLst>
          </p:cNvPr>
          <p:cNvSpPr/>
          <p:nvPr/>
        </p:nvSpPr>
        <p:spPr>
          <a:xfrm>
            <a:off x="154463" y="432431"/>
            <a:ext cx="3733800" cy="461665"/>
          </a:xfrm>
          <a:prstGeom prst="rect">
            <a:avLst/>
          </a:prstGeom>
        </p:spPr>
        <p:txBody>
          <a:bodyPr wrap="square">
            <a:spAutoFit/>
          </a:bodyPr>
          <a:lstStyle/>
          <a:p>
            <a:pPr algn="l"/>
            <a:r>
              <a:rPr lang="en-IN" sz="2400" dirty="0">
                <a:latin typeface="Arial Black" pitchFamily="34" charset="0"/>
              </a:rPr>
              <a:t>One Application</a:t>
            </a:r>
            <a:endParaRPr lang="en-US" sz="2400" dirty="0">
              <a:latin typeface="Arial Black" pitchFamily="34" charset="0"/>
            </a:endParaRPr>
          </a:p>
        </p:txBody>
      </p:sp>
      <p:sp>
        <p:nvSpPr>
          <p:cNvPr id="7" name="Content Placeholder 3">
            <a:extLst>
              <a:ext uri="{FF2B5EF4-FFF2-40B4-BE49-F238E27FC236}">
                <a16:creationId xmlns:a16="http://schemas.microsoft.com/office/drawing/2014/main" xmlns="" id="{31DBCF18-1AD9-46E0-8282-85F9F9D6265A}"/>
              </a:ext>
            </a:extLst>
          </p:cNvPr>
          <p:cNvSpPr txBox="1">
            <a:spLocks/>
          </p:cNvSpPr>
          <p:nvPr/>
        </p:nvSpPr>
        <p:spPr>
          <a:xfrm>
            <a:off x="3169938" y="1161488"/>
            <a:ext cx="5852123" cy="4840288"/>
          </a:xfrm>
          <a:prstGeom prst="rect">
            <a:avLst/>
          </a:prstGeom>
        </p:spPr>
        <p:txBody>
          <a:bodyPr/>
          <a:lstStyle/>
          <a:p>
            <a:pPr marL="344488" marR="0" lvl="0" indent="-344488" algn="l" defTabSz="914400" rtl="0" eaLnBrk="1" fontAlgn="auto" latinLnBrk="0" hangingPunct="1">
              <a:lnSpc>
                <a:spcPct val="90000"/>
              </a:lnSpc>
              <a:spcBef>
                <a:spcPts val="1200"/>
              </a:spcBef>
              <a:spcAft>
                <a:spcPts val="0"/>
              </a:spcAft>
              <a:buSzTx/>
              <a:buFont typeface="Wingdings" pitchFamily="2" charset="2"/>
              <a:buChar char="Ø"/>
              <a:tabLst/>
              <a:defRPr/>
            </a:pPr>
            <a:r>
              <a:rPr kumimoji="0" lang="en-IN" b="0" i="0" u="none" strike="noStrike" kern="1200" cap="none" spc="0" normalizeH="0" baseline="0" noProof="0" dirty="0">
                <a:ln>
                  <a:noFill/>
                </a:ln>
                <a:solidFill>
                  <a:schemeClr val="bg1"/>
                </a:solidFill>
                <a:effectLst/>
                <a:uLnTx/>
                <a:uFillTx/>
                <a:latin typeface="Arial Black" pitchFamily="34" charset="0"/>
              </a:rPr>
              <a:t>Cut sets are important in studying properties of communication and transportation networks.</a:t>
            </a:r>
          </a:p>
          <a:p>
            <a:pPr marL="344488" marR="0" lvl="0" indent="-344488" algn="l" defTabSz="914400" rtl="0" eaLnBrk="1" fontAlgn="auto" latinLnBrk="0" hangingPunct="1">
              <a:lnSpc>
                <a:spcPct val="90000"/>
              </a:lnSpc>
              <a:spcBef>
                <a:spcPts val="1200"/>
              </a:spcBef>
              <a:spcAft>
                <a:spcPts val="0"/>
              </a:spcAft>
              <a:buSzTx/>
              <a:buFont typeface="Wingdings" pitchFamily="2" charset="2"/>
              <a:buChar char="Ø"/>
              <a:tabLst/>
              <a:defRPr/>
            </a:pPr>
            <a:r>
              <a:rPr kumimoji="0" lang="en-IN" b="0" i="0" u="none" strike="noStrike" kern="1200" cap="none" spc="0" normalizeH="0" baseline="0" noProof="0" dirty="0">
                <a:ln>
                  <a:noFill/>
                </a:ln>
                <a:solidFill>
                  <a:schemeClr val="bg1"/>
                </a:solidFill>
                <a:effectLst/>
                <a:uLnTx/>
                <a:uFillTx/>
                <a:latin typeface="Arial Black" pitchFamily="34" charset="0"/>
              </a:rPr>
              <a:t>Suppose there are six vertices in the graph represent six cities connected by telephone lines.</a:t>
            </a:r>
            <a:endParaRPr kumimoji="0" lang="en-US" b="0" i="0" u="none" strike="noStrike" kern="1200" cap="none" spc="0" normalizeH="0" baseline="0" noProof="0" dirty="0">
              <a:ln>
                <a:noFill/>
              </a:ln>
              <a:solidFill>
                <a:schemeClr val="bg1"/>
              </a:solidFill>
              <a:effectLst/>
              <a:uLnTx/>
              <a:uFillTx/>
              <a:latin typeface="Arial Black" pitchFamily="34" charset="0"/>
            </a:endParaRPr>
          </a:p>
          <a:p>
            <a:pPr marL="344488" marR="0" lvl="0" indent="-344488" algn="l" defTabSz="914400" rtl="0" eaLnBrk="1" fontAlgn="auto" latinLnBrk="0" hangingPunct="1">
              <a:lnSpc>
                <a:spcPct val="90000"/>
              </a:lnSpc>
              <a:spcBef>
                <a:spcPts val="1200"/>
              </a:spcBef>
              <a:spcAft>
                <a:spcPts val="0"/>
              </a:spcAft>
              <a:buSzTx/>
              <a:buFont typeface="Wingdings" pitchFamily="2" charset="2"/>
              <a:buChar char="Ø"/>
              <a:tabLst/>
              <a:defRPr/>
            </a:pPr>
            <a:r>
              <a:rPr kumimoji="0" lang="en-IN" b="0" i="0" u="none" strike="noStrike" kern="1200" cap="none" spc="0" normalizeH="0" baseline="0" noProof="0" dirty="0">
                <a:ln>
                  <a:noFill/>
                </a:ln>
                <a:solidFill>
                  <a:schemeClr val="bg1"/>
                </a:solidFill>
                <a:effectLst/>
                <a:uLnTx/>
                <a:uFillTx/>
                <a:latin typeface="Arial Black" pitchFamily="34" charset="0"/>
              </a:rPr>
              <a:t>We wish to find out if there are any weak spots in the network that need strengthening by means of additional telephonic lines .</a:t>
            </a:r>
            <a:endParaRPr kumimoji="0" lang="en-US" b="0" i="0" u="none" strike="noStrike" kern="1200" cap="none" spc="0" normalizeH="0" baseline="0" noProof="0" dirty="0">
              <a:ln>
                <a:noFill/>
              </a:ln>
              <a:solidFill>
                <a:schemeClr val="bg1"/>
              </a:solidFill>
              <a:effectLst/>
              <a:uLnTx/>
              <a:uFillTx/>
              <a:latin typeface="Arial Black" pitchFamily="34" charset="0"/>
            </a:endParaRPr>
          </a:p>
          <a:p>
            <a:pPr marL="344488" marR="0" lvl="0" indent="-344488" algn="l" defTabSz="914400" rtl="0" eaLnBrk="1" fontAlgn="auto" latinLnBrk="0" hangingPunct="1">
              <a:lnSpc>
                <a:spcPct val="90000"/>
              </a:lnSpc>
              <a:spcBef>
                <a:spcPts val="1200"/>
              </a:spcBef>
              <a:spcAft>
                <a:spcPts val="0"/>
              </a:spcAft>
              <a:buSzTx/>
              <a:buFont typeface="Wingdings" pitchFamily="2" charset="2"/>
              <a:buChar char="Ø"/>
              <a:tabLst/>
              <a:defRPr/>
            </a:pPr>
            <a:r>
              <a:rPr kumimoji="0" lang="en-IN" b="0" i="0" u="none" strike="noStrike" kern="1200" cap="none" spc="0" normalizeH="0" baseline="0" noProof="0" dirty="0">
                <a:ln>
                  <a:noFill/>
                </a:ln>
                <a:solidFill>
                  <a:schemeClr val="bg1"/>
                </a:solidFill>
                <a:effectLst/>
                <a:uLnTx/>
                <a:uFillTx/>
                <a:latin typeface="Arial Black" pitchFamily="34" charset="0"/>
              </a:rPr>
              <a:t>We look at all cut set of the graph and the one with the smallest number of edges is the most vulnerable  .</a:t>
            </a:r>
            <a:endParaRPr kumimoji="0" lang="en-US" b="0" i="0" u="none" strike="noStrike" kern="1200" cap="none" spc="0" normalizeH="0" baseline="0" noProof="0" dirty="0">
              <a:ln>
                <a:noFill/>
              </a:ln>
              <a:solidFill>
                <a:schemeClr val="bg1"/>
              </a:solidFill>
              <a:effectLst/>
              <a:uLnTx/>
              <a:uFillTx/>
              <a:latin typeface="Arial Black" pitchFamily="34" charset="0"/>
            </a:endParaRPr>
          </a:p>
          <a:p>
            <a:pPr marL="344488" marR="0" lvl="0" indent="-344488" algn="l" defTabSz="914400" rtl="0" eaLnBrk="1" fontAlgn="auto" latinLnBrk="0" hangingPunct="1">
              <a:lnSpc>
                <a:spcPct val="90000"/>
              </a:lnSpc>
              <a:spcBef>
                <a:spcPts val="1200"/>
              </a:spcBef>
              <a:spcAft>
                <a:spcPts val="0"/>
              </a:spcAft>
              <a:buSzTx/>
              <a:buFont typeface="Wingdings" pitchFamily="2" charset="2"/>
              <a:buChar char="Ø"/>
              <a:tabLst/>
              <a:defRPr/>
            </a:pPr>
            <a:r>
              <a:rPr kumimoji="0" lang="en-IN" b="0" i="0" u="none" strike="noStrike" kern="1200" cap="none" spc="0" normalizeH="0" baseline="0" noProof="0" dirty="0">
                <a:ln>
                  <a:noFill/>
                </a:ln>
                <a:solidFill>
                  <a:schemeClr val="bg1"/>
                </a:solidFill>
                <a:effectLst/>
                <a:uLnTx/>
                <a:uFillTx/>
                <a:latin typeface="Arial Black" pitchFamily="34" charset="0"/>
              </a:rPr>
              <a:t>In figure the city represented by vertex v3 can be </a:t>
            </a:r>
            <a:r>
              <a:rPr lang="en-IN" dirty="0" err="1">
                <a:solidFill>
                  <a:schemeClr val="bg1"/>
                </a:solidFill>
                <a:latin typeface="Arial Black" pitchFamily="34" charset="0"/>
              </a:rPr>
              <a:t>isolat</a:t>
            </a:r>
            <a:r>
              <a:rPr kumimoji="0" lang="en-IN" b="0" i="0" u="none" strike="noStrike" kern="1200" cap="none" spc="0" normalizeH="0" baseline="0" noProof="0" dirty="0">
                <a:ln>
                  <a:noFill/>
                </a:ln>
                <a:solidFill>
                  <a:schemeClr val="bg1"/>
                </a:solidFill>
                <a:effectLst/>
                <a:uLnTx/>
                <a:uFillTx/>
                <a:latin typeface="Arial Black" pitchFamily="34" charset="0"/>
              </a:rPr>
              <a:t>ed from the rest of the network by the destruction of the just one edge.</a:t>
            </a:r>
          </a:p>
          <a:p>
            <a:pPr marL="182880" marR="0" lvl="0" indent="-182880" algn="l" defTabSz="914400" rtl="0" eaLnBrk="1" fontAlgn="auto" latinLnBrk="0" hangingPunct="1">
              <a:lnSpc>
                <a:spcPct val="90000"/>
              </a:lnSpc>
              <a:spcBef>
                <a:spcPts val="1200"/>
              </a:spcBef>
              <a:spcAft>
                <a:spcPts val="0"/>
              </a:spcAft>
              <a:buClr>
                <a:schemeClr val="accent1"/>
              </a:buClr>
              <a:buSzTx/>
              <a:buFont typeface="Wingdings" pitchFamily="2" charset="2"/>
              <a:buChar char="Ø"/>
              <a:tabLst/>
              <a:defRPr/>
            </a:pPr>
            <a:endParaRPr kumimoji="0" lang="en-US" b="0" i="0" u="none" strike="noStrike" kern="1200" cap="none" spc="0" normalizeH="0" baseline="0" noProof="0" dirty="0">
              <a:ln>
                <a:noFill/>
              </a:ln>
              <a:solidFill>
                <a:schemeClr val="bg1"/>
              </a:solidFill>
              <a:effectLst/>
              <a:uLnTx/>
              <a:uFillTx/>
              <a:latin typeface="Arial Black" pitchFamily="34" charset="0"/>
            </a:endParaRPr>
          </a:p>
        </p:txBody>
      </p:sp>
      <p:pic>
        <p:nvPicPr>
          <p:cNvPr id="8" name="Picture 2">
            <a:extLst>
              <a:ext uri="{FF2B5EF4-FFF2-40B4-BE49-F238E27FC236}">
                <a16:creationId xmlns:a16="http://schemas.microsoft.com/office/drawing/2014/main" xmlns="" id="{2E59407C-30EA-40EE-8F53-45D948709B95}"/>
              </a:ext>
            </a:extLst>
          </p:cNvPr>
          <p:cNvPicPr>
            <a:picLocks noChangeAspect="1" noChangeArrowheads="1"/>
          </p:cNvPicPr>
          <p:nvPr/>
        </p:nvPicPr>
        <p:blipFill>
          <a:blip r:embed="rId6" cstate="print"/>
          <a:srcRect/>
          <a:stretch>
            <a:fillRect/>
          </a:stretch>
        </p:blipFill>
        <p:spPr bwMode="auto">
          <a:xfrm>
            <a:off x="308112" y="1329440"/>
            <a:ext cx="2867025" cy="2852815"/>
          </a:xfrm>
          <a:prstGeom prst="rect">
            <a:avLst/>
          </a:prstGeom>
          <a:noFill/>
          <a:ln w="9525">
            <a:noFill/>
            <a:miter lim="800000"/>
            <a:headEnd/>
            <a:tailEnd/>
          </a:ln>
        </p:spPr>
      </p:pic>
    </p:spTree>
    <p:extLst>
      <p:ext uri="{BB962C8B-B14F-4D97-AF65-F5344CB8AC3E}">
        <p14:creationId xmlns:p14="http://schemas.microsoft.com/office/powerpoint/2010/main" val="78989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down)">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down)">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 name="Rectangle 5">
            <a:extLst>
              <a:ext uri="{FF2B5EF4-FFF2-40B4-BE49-F238E27FC236}">
                <a16:creationId xmlns:a16="http://schemas.microsoft.com/office/drawing/2014/main" xmlns="" id="{7785389F-04AF-4E52-BC55-E556C9796534}"/>
              </a:ext>
            </a:extLst>
          </p:cNvPr>
          <p:cNvSpPr/>
          <p:nvPr/>
        </p:nvSpPr>
        <p:spPr>
          <a:xfrm>
            <a:off x="149048" y="461700"/>
            <a:ext cx="1826141" cy="461665"/>
          </a:xfrm>
          <a:prstGeom prst="rect">
            <a:avLst/>
          </a:prstGeom>
        </p:spPr>
        <p:txBody>
          <a:bodyPr wrap="none">
            <a:spAutoFit/>
          </a:bodyPr>
          <a:lstStyle/>
          <a:p>
            <a:r>
              <a:rPr lang="en-IN" sz="2400" dirty="0">
                <a:latin typeface="Arial Black" pitchFamily="34" charset="0"/>
              </a:rPr>
              <a:t>Examples</a:t>
            </a:r>
            <a:endParaRPr lang="en-US" sz="2400" dirty="0">
              <a:latin typeface="Arial Black" pitchFamily="34" charset="0"/>
            </a:endParaRPr>
          </a:p>
        </p:txBody>
      </p:sp>
      <p:sp>
        <p:nvSpPr>
          <p:cNvPr id="7" name="Rectangle 6">
            <a:extLst>
              <a:ext uri="{FF2B5EF4-FFF2-40B4-BE49-F238E27FC236}">
                <a16:creationId xmlns:a16="http://schemas.microsoft.com/office/drawing/2014/main" xmlns="" id="{8F531B17-75B8-4578-812F-0644E6476166}"/>
              </a:ext>
            </a:extLst>
          </p:cNvPr>
          <p:cNvSpPr/>
          <p:nvPr/>
        </p:nvSpPr>
        <p:spPr>
          <a:xfrm>
            <a:off x="318011" y="951121"/>
            <a:ext cx="8999839" cy="923330"/>
          </a:xfrm>
          <a:prstGeom prst="rect">
            <a:avLst/>
          </a:prstGeom>
        </p:spPr>
        <p:txBody>
          <a:bodyPr wrap="square">
            <a:spAutoFit/>
          </a:bodyPr>
          <a:lstStyle/>
          <a:p>
            <a:r>
              <a:rPr lang="en-IN" dirty="0">
                <a:solidFill>
                  <a:schemeClr val="bg1"/>
                </a:solidFill>
                <a:latin typeface="Arial Black" pitchFamily="34" charset="0"/>
              </a:rPr>
              <a:t>Find 7 cut sets of the following graphs</a:t>
            </a:r>
          </a:p>
          <a:p>
            <a:endParaRPr lang="en-IN" dirty="0">
              <a:solidFill>
                <a:schemeClr val="bg1"/>
              </a:solidFill>
              <a:latin typeface="Arial Black" pitchFamily="34" charset="0"/>
            </a:endParaRPr>
          </a:p>
          <a:p>
            <a:r>
              <a:rPr lang="en-IN" dirty="0">
                <a:solidFill>
                  <a:schemeClr val="bg1"/>
                </a:solidFill>
                <a:latin typeface="Arial Black" pitchFamily="34" charset="0"/>
              </a:rPr>
              <a:t>1)										</a:t>
            </a:r>
            <a:endParaRPr lang="en-US" dirty="0">
              <a:solidFill>
                <a:schemeClr val="bg1"/>
              </a:solidFill>
              <a:latin typeface="Arial Black" pitchFamily="34" charset="0"/>
            </a:endParaRPr>
          </a:p>
        </p:txBody>
      </p:sp>
      <p:pic>
        <p:nvPicPr>
          <p:cNvPr id="8" name="Picture 2">
            <a:extLst>
              <a:ext uri="{FF2B5EF4-FFF2-40B4-BE49-F238E27FC236}">
                <a16:creationId xmlns:a16="http://schemas.microsoft.com/office/drawing/2014/main" xmlns="" id="{155EC155-1ABB-4591-8F3D-6101AA3DAE0A}"/>
              </a:ext>
            </a:extLst>
          </p:cNvPr>
          <p:cNvPicPr>
            <a:picLocks noChangeAspect="1" noChangeArrowheads="1"/>
          </p:cNvPicPr>
          <p:nvPr/>
        </p:nvPicPr>
        <p:blipFill>
          <a:blip r:embed="rId6" cstate="print"/>
          <a:srcRect/>
          <a:stretch>
            <a:fillRect/>
          </a:stretch>
        </p:blipFill>
        <p:spPr bwMode="auto">
          <a:xfrm>
            <a:off x="909792" y="1653572"/>
            <a:ext cx="3724275" cy="1971675"/>
          </a:xfrm>
          <a:prstGeom prst="rect">
            <a:avLst/>
          </a:prstGeom>
          <a:noFill/>
          <a:ln w="9525">
            <a:noFill/>
            <a:miter lim="800000"/>
            <a:headEnd/>
            <a:tailEnd/>
          </a:ln>
        </p:spPr>
      </p:pic>
      <p:sp>
        <p:nvSpPr>
          <p:cNvPr id="9" name="Rectangle 8">
            <a:extLst>
              <a:ext uri="{FF2B5EF4-FFF2-40B4-BE49-F238E27FC236}">
                <a16:creationId xmlns:a16="http://schemas.microsoft.com/office/drawing/2014/main" xmlns="" id="{5EA55741-7A16-408E-95EF-45CD1F9837BD}"/>
              </a:ext>
            </a:extLst>
          </p:cNvPr>
          <p:cNvSpPr/>
          <p:nvPr/>
        </p:nvSpPr>
        <p:spPr>
          <a:xfrm>
            <a:off x="4796852" y="1514007"/>
            <a:ext cx="1183525" cy="369332"/>
          </a:xfrm>
          <a:prstGeom prst="rect">
            <a:avLst/>
          </a:prstGeom>
        </p:spPr>
        <p:txBody>
          <a:bodyPr wrap="square">
            <a:spAutoFit/>
          </a:bodyPr>
          <a:lstStyle/>
          <a:p>
            <a:r>
              <a:rPr lang="en-IN" dirty="0">
                <a:solidFill>
                  <a:schemeClr val="bg1"/>
                </a:solidFill>
                <a:latin typeface="Arial Black" pitchFamily="34" charset="0"/>
              </a:rPr>
              <a:t>2)</a:t>
            </a:r>
            <a:endParaRPr lang="en-US" dirty="0">
              <a:solidFill>
                <a:schemeClr val="bg1"/>
              </a:solidFill>
              <a:latin typeface="Arial Black" pitchFamily="34" charset="0"/>
            </a:endParaRPr>
          </a:p>
        </p:txBody>
      </p:sp>
      <p:pic>
        <p:nvPicPr>
          <p:cNvPr id="10" name="Picture 9" descr="Image result for cut set graph">
            <a:extLst>
              <a:ext uri="{FF2B5EF4-FFF2-40B4-BE49-F238E27FC236}">
                <a16:creationId xmlns:a16="http://schemas.microsoft.com/office/drawing/2014/main" xmlns="" id="{0E85BEF9-5A26-40DE-8E6D-B1A04330A300}"/>
              </a:ext>
            </a:extLst>
          </p:cNvPr>
          <p:cNvPicPr/>
          <p:nvPr/>
        </p:nvPicPr>
        <p:blipFill>
          <a:blip r:embed="rId7" cstate="print"/>
          <a:srcRect/>
          <a:stretch>
            <a:fillRect/>
          </a:stretch>
        </p:blipFill>
        <p:spPr bwMode="auto">
          <a:xfrm>
            <a:off x="5370226" y="1654615"/>
            <a:ext cx="3536950" cy="2895600"/>
          </a:xfrm>
          <a:prstGeom prst="rect">
            <a:avLst/>
          </a:prstGeom>
          <a:noFill/>
          <a:ln w="9525">
            <a:noFill/>
            <a:miter lim="800000"/>
            <a:headEnd/>
            <a:tailEnd/>
          </a:ln>
        </p:spPr>
      </p:pic>
      <p:sp>
        <p:nvSpPr>
          <p:cNvPr id="11" name="TextBox 10">
            <a:extLst>
              <a:ext uri="{FF2B5EF4-FFF2-40B4-BE49-F238E27FC236}">
                <a16:creationId xmlns:a16="http://schemas.microsoft.com/office/drawing/2014/main" xmlns="" id="{DCD6B36F-C74F-40B5-B498-979BA36A2DE4}"/>
              </a:ext>
            </a:extLst>
          </p:cNvPr>
          <p:cNvSpPr txBox="1"/>
          <p:nvPr/>
        </p:nvSpPr>
        <p:spPr>
          <a:xfrm>
            <a:off x="909792" y="4048344"/>
            <a:ext cx="2023672" cy="2031325"/>
          </a:xfrm>
          <a:prstGeom prst="rect">
            <a:avLst/>
          </a:prstGeom>
          <a:noFill/>
        </p:spPr>
        <p:txBody>
          <a:bodyPr wrap="square" rtlCol="0">
            <a:spAutoFit/>
          </a:bodyPr>
          <a:lstStyle/>
          <a:p>
            <a:r>
              <a:rPr lang="en-US" dirty="0">
                <a:solidFill>
                  <a:schemeClr val="bg1"/>
                </a:solidFill>
                <a:latin typeface="Arial Black" pitchFamily="34" charset="0"/>
              </a:rPr>
              <a:t>{ 6, 7 }</a:t>
            </a:r>
          </a:p>
          <a:p>
            <a:r>
              <a:rPr lang="en-US" dirty="0">
                <a:solidFill>
                  <a:schemeClr val="bg1"/>
                </a:solidFill>
                <a:latin typeface="Arial Black" pitchFamily="34" charset="0"/>
              </a:rPr>
              <a:t>{ 2, 3 }</a:t>
            </a:r>
          </a:p>
          <a:p>
            <a:r>
              <a:rPr lang="en-US" dirty="0">
                <a:solidFill>
                  <a:schemeClr val="bg1"/>
                </a:solidFill>
                <a:latin typeface="Arial Black" pitchFamily="34" charset="0"/>
              </a:rPr>
              <a:t>{ 1, 4, 3}</a:t>
            </a:r>
          </a:p>
          <a:p>
            <a:r>
              <a:rPr lang="en-US" dirty="0">
                <a:solidFill>
                  <a:schemeClr val="bg1"/>
                </a:solidFill>
                <a:latin typeface="Arial Black" pitchFamily="34" charset="0"/>
              </a:rPr>
              <a:t>{ 1, 2, 4}</a:t>
            </a:r>
          </a:p>
          <a:p>
            <a:r>
              <a:rPr lang="en-US" dirty="0">
                <a:solidFill>
                  <a:schemeClr val="bg1"/>
                </a:solidFill>
                <a:latin typeface="Arial Black" pitchFamily="34" charset="0"/>
              </a:rPr>
              <a:t>{ 1, 5, 7}</a:t>
            </a:r>
          </a:p>
          <a:p>
            <a:r>
              <a:rPr lang="en-US" dirty="0">
                <a:solidFill>
                  <a:schemeClr val="bg1"/>
                </a:solidFill>
                <a:latin typeface="Arial Black" pitchFamily="34" charset="0"/>
              </a:rPr>
              <a:t>{ 1, 5, 6}</a:t>
            </a:r>
          </a:p>
          <a:p>
            <a:r>
              <a:rPr lang="en-US" dirty="0">
                <a:solidFill>
                  <a:schemeClr val="bg1"/>
                </a:solidFill>
                <a:latin typeface="Arial Black" pitchFamily="34" charset="0"/>
              </a:rPr>
              <a:t>{ 3, 4, 5, 6}</a:t>
            </a:r>
          </a:p>
        </p:txBody>
      </p:sp>
    </p:spTree>
    <p:extLst>
      <p:ext uri="{BB962C8B-B14F-4D97-AF65-F5344CB8AC3E}">
        <p14:creationId xmlns:p14="http://schemas.microsoft.com/office/powerpoint/2010/main" val="41219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ipe(down)">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wipe(down)">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wipe(down)">
                                      <p:cBhvr>
                                        <p:cTn id="47" dur="500"/>
                                        <p:tgtEl>
                                          <p:spTgt spid="1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xEl>
                                              <p:pRg st="3" end="3"/>
                                            </p:txEl>
                                          </p:spTgt>
                                        </p:tgtEl>
                                        <p:attrNameLst>
                                          <p:attrName>style.visibility</p:attrName>
                                        </p:attrNameLst>
                                      </p:cBhvr>
                                      <p:to>
                                        <p:strVal val="visible"/>
                                      </p:to>
                                    </p:set>
                                    <p:animEffect transition="in" filter="wipe(down)">
                                      <p:cBhvr>
                                        <p:cTn id="52" dur="500"/>
                                        <p:tgtEl>
                                          <p:spTgt spid="1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xEl>
                                              <p:pRg st="4" end="4"/>
                                            </p:txEl>
                                          </p:spTgt>
                                        </p:tgtEl>
                                        <p:attrNameLst>
                                          <p:attrName>style.visibility</p:attrName>
                                        </p:attrNameLst>
                                      </p:cBhvr>
                                      <p:to>
                                        <p:strVal val="visible"/>
                                      </p:to>
                                    </p:set>
                                    <p:animEffect transition="in" filter="wipe(down)">
                                      <p:cBhvr>
                                        <p:cTn id="57" dur="500"/>
                                        <p:tgtEl>
                                          <p:spTgt spid="11">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
                                            <p:txEl>
                                              <p:pRg st="5" end="5"/>
                                            </p:txEl>
                                          </p:spTgt>
                                        </p:tgtEl>
                                        <p:attrNameLst>
                                          <p:attrName>style.visibility</p:attrName>
                                        </p:attrNameLst>
                                      </p:cBhvr>
                                      <p:to>
                                        <p:strVal val="visible"/>
                                      </p:to>
                                    </p:set>
                                    <p:animEffect transition="in" filter="wipe(down)">
                                      <p:cBhvr>
                                        <p:cTn id="62" dur="500"/>
                                        <p:tgtEl>
                                          <p:spTgt spid="11">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animEffect transition="in" filter="wipe(down)">
                                      <p:cBhvr>
                                        <p:cTn id="6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P spid="9" grpId="0" build="p"/>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2242D345-7EA1-4742-A648-743C082D2ADC}"/>
              </a:ext>
            </a:extLst>
          </p:cNvPr>
          <p:cNvSpPr/>
          <p:nvPr/>
        </p:nvSpPr>
        <p:spPr>
          <a:xfrm>
            <a:off x="225204" y="945324"/>
            <a:ext cx="7109639" cy="369332"/>
          </a:xfrm>
          <a:prstGeom prst="rect">
            <a:avLst/>
          </a:prstGeom>
        </p:spPr>
        <p:txBody>
          <a:bodyPr wrap="none">
            <a:spAutoFit/>
          </a:bodyPr>
          <a:lstStyle/>
          <a:p>
            <a:r>
              <a:rPr lang="en-IN" dirty="0">
                <a:solidFill>
                  <a:schemeClr val="bg1"/>
                </a:solidFill>
                <a:latin typeface="Arial Black" pitchFamily="34" charset="0"/>
              </a:rPr>
              <a:t>3)															</a:t>
            </a:r>
            <a:endParaRPr lang="en-US" dirty="0">
              <a:solidFill>
                <a:schemeClr val="bg1"/>
              </a:solidFill>
              <a:latin typeface="Arial Black" pitchFamily="34" charset="0"/>
            </a:endParaRPr>
          </a:p>
        </p:txBody>
      </p:sp>
      <p:pic>
        <p:nvPicPr>
          <p:cNvPr id="6" name="Picture 5" descr="Related image">
            <a:extLst>
              <a:ext uri="{FF2B5EF4-FFF2-40B4-BE49-F238E27FC236}">
                <a16:creationId xmlns:a16="http://schemas.microsoft.com/office/drawing/2014/main" xmlns="" id="{176D5021-C7CE-49A5-BE72-E217D527A4FD}"/>
              </a:ext>
            </a:extLst>
          </p:cNvPr>
          <p:cNvPicPr/>
          <p:nvPr/>
        </p:nvPicPr>
        <p:blipFill>
          <a:blip r:embed="rId6" cstate="print"/>
          <a:srcRect/>
          <a:stretch>
            <a:fillRect/>
          </a:stretch>
        </p:blipFill>
        <p:spPr bwMode="auto">
          <a:xfrm>
            <a:off x="764886" y="1087001"/>
            <a:ext cx="3752537" cy="2024921"/>
          </a:xfrm>
          <a:prstGeom prst="rect">
            <a:avLst/>
          </a:prstGeom>
          <a:noFill/>
          <a:ln w="9525">
            <a:noFill/>
            <a:miter lim="800000"/>
            <a:headEnd/>
            <a:tailEnd/>
          </a:ln>
        </p:spPr>
      </p:pic>
      <p:sp>
        <p:nvSpPr>
          <p:cNvPr id="7" name="Rectangle 6">
            <a:extLst>
              <a:ext uri="{FF2B5EF4-FFF2-40B4-BE49-F238E27FC236}">
                <a16:creationId xmlns:a16="http://schemas.microsoft.com/office/drawing/2014/main" xmlns="" id="{C6D76D2E-F3F3-4F8D-A388-1B8A856D0295}"/>
              </a:ext>
            </a:extLst>
          </p:cNvPr>
          <p:cNvSpPr/>
          <p:nvPr/>
        </p:nvSpPr>
        <p:spPr>
          <a:xfrm>
            <a:off x="5207281" y="960288"/>
            <a:ext cx="428322" cy="369332"/>
          </a:xfrm>
          <a:prstGeom prst="rect">
            <a:avLst/>
          </a:prstGeom>
        </p:spPr>
        <p:txBody>
          <a:bodyPr wrap="none">
            <a:spAutoFit/>
          </a:bodyPr>
          <a:lstStyle/>
          <a:p>
            <a:r>
              <a:rPr lang="en-IN" dirty="0">
                <a:solidFill>
                  <a:schemeClr val="bg1"/>
                </a:solidFill>
                <a:latin typeface="Arial Black" pitchFamily="34" charset="0"/>
              </a:rPr>
              <a:t>4)</a:t>
            </a:r>
            <a:endParaRPr lang="en-US" dirty="0">
              <a:solidFill>
                <a:schemeClr val="bg1"/>
              </a:solidFill>
            </a:endParaRPr>
          </a:p>
        </p:txBody>
      </p:sp>
      <p:pic>
        <p:nvPicPr>
          <p:cNvPr id="8" name="Picture 7" descr="Related image">
            <a:extLst>
              <a:ext uri="{FF2B5EF4-FFF2-40B4-BE49-F238E27FC236}">
                <a16:creationId xmlns:a16="http://schemas.microsoft.com/office/drawing/2014/main" xmlns="" id="{6671948C-B844-4315-9CCE-845A1F620B89}"/>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3290" y="1063650"/>
            <a:ext cx="3355736" cy="2173574"/>
          </a:xfrm>
          <a:prstGeom prst="rect">
            <a:avLst/>
          </a:prstGeom>
          <a:noFill/>
          <a:ln>
            <a:noFill/>
          </a:ln>
        </p:spPr>
      </p:pic>
      <p:sp>
        <p:nvSpPr>
          <p:cNvPr id="9" name="Rectangle 8">
            <a:extLst>
              <a:ext uri="{FF2B5EF4-FFF2-40B4-BE49-F238E27FC236}">
                <a16:creationId xmlns:a16="http://schemas.microsoft.com/office/drawing/2014/main" xmlns="" id="{EF7C112F-BDD6-4D72-8AF9-75F89D9698BA}"/>
              </a:ext>
            </a:extLst>
          </p:cNvPr>
          <p:cNvSpPr/>
          <p:nvPr/>
        </p:nvSpPr>
        <p:spPr>
          <a:xfrm>
            <a:off x="224852" y="3243298"/>
            <a:ext cx="6085309" cy="369332"/>
          </a:xfrm>
          <a:prstGeom prst="rect">
            <a:avLst/>
          </a:prstGeom>
        </p:spPr>
        <p:txBody>
          <a:bodyPr wrap="square">
            <a:spAutoFit/>
          </a:bodyPr>
          <a:lstStyle/>
          <a:p>
            <a:r>
              <a:rPr lang="en-IN" dirty="0">
                <a:solidFill>
                  <a:schemeClr val="bg1"/>
                </a:solidFill>
                <a:latin typeface="Arial Black" pitchFamily="34" charset="0"/>
              </a:rPr>
              <a:t>5)											</a:t>
            </a:r>
            <a:endParaRPr lang="en-US" dirty="0">
              <a:solidFill>
                <a:schemeClr val="bg1"/>
              </a:solidFill>
              <a:latin typeface="Arial Black" pitchFamily="34" charset="0"/>
            </a:endParaRPr>
          </a:p>
        </p:txBody>
      </p:sp>
      <p:pic>
        <p:nvPicPr>
          <p:cNvPr id="10" name="Picture 2">
            <a:extLst>
              <a:ext uri="{FF2B5EF4-FFF2-40B4-BE49-F238E27FC236}">
                <a16:creationId xmlns:a16="http://schemas.microsoft.com/office/drawing/2014/main" xmlns="" id="{1293F332-2408-46A4-92AB-E67CD35DD5FC}"/>
              </a:ext>
            </a:extLst>
          </p:cNvPr>
          <p:cNvPicPr>
            <a:picLocks noChangeAspect="1" noChangeArrowheads="1"/>
          </p:cNvPicPr>
          <p:nvPr/>
        </p:nvPicPr>
        <p:blipFill>
          <a:blip r:embed="rId8" cstate="print"/>
          <a:srcRect/>
          <a:stretch>
            <a:fillRect/>
          </a:stretch>
        </p:blipFill>
        <p:spPr bwMode="auto">
          <a:xfrm>
            <a:off x="808461" y="3612630"/>
            <a:ext cx="3778536" cy="2472909"/>
          </a:xfrm>
          <a:prstGeom prst="rect">
            <a:avLst/>
          </a:prstGeom>
          <a:noFill/>
          <a:ln w="9525">
            <a:noFill/>
            <a:miter lim="800000"/>
            <a:headEnd/>
            <a:tailEnd/>
          </a:ln>
        </p:spPr>
      </p:pic>
      <p:sp>
        <p:nvSpPr>
          <p:cNvPr id="11" name="Rectangle 10">
            <a:extLst>
              <a:ext uri="{FF2B5EF4-FFF2-40B4-BE49-F238E27FC236}">
                <a16:creationId xmlns:a16="http://schemas.microsoft.com/office/drawing/2014/main" xmlns="" id="{6A91D3EC-6EF2-490D-B3E6-846F8C440565}"/>
              </a:ext>
            </a:extLst>
          </p:cNvPr>
          <p:cNvSpPr/>
          <p:nvPr/>
        </p:nvSpPr>
        <p:spPr>
          <a:xfrm>
            <a:off x="5146823" y="3244334"/>
            <a:ext cx="505267" cy="369332"/>
          </a:xfrm>
          <a:prstGeom prst="rect">
            <a:avLst/>
          </a:prstGeom>
        </p:spPr>
        <p:txBody>
          <a:bodyPr wrap="none">
            <a:spAutoFit/>
          </a:bodyPr>
          <a:lstStyle/>
          <a:p>
            <a:r>
              <a:rPr lang="en-IN" dirty="0">
                <a:solidFill>
                  <a:schemeClr val="bg1"/>
                </a:solidFill>
                <a:latin typeface="Arial Black" pitchFamily="34" charset="0"/>
              </a:rPr>
              <a:t> 6)</a:t>
            </a:r>
            <a:endParaRPr lang="en-US" dirty="0">
              <a:solidFill>
                <a:schemeClr val="bg1"/>
              </a:solidFill>
            </a:endParaRPr>
          </a:p>
        </p:txBody>
      </p:sp>
      <p:pic>
        <p:nvPicPr>
          <p:cNvPr id="12" name="Picture 3">
            <a:extLst>
              <a:ext uri="{FF2B5EF4-FFF2-40B4-BE49-F238E27FC236}">
                <a16:creationId xmlns:a16="http://schemas.microsoft.com/office/drawing/2014/main" xmlns="" id="{C9EA1F4B-4146-44C0-AF53-599CAB951652}"/>
              </a:ext>
            </a:extLst>
          </p:cNvPr>
          <p:cNvPicPr>
            <a:picLocks noChangeAspect="1" noChangeArrowheads="1"/>
          </p:cNvPicPr>
          <p:nvPr/>
        </p:nvPicPr>
        <p:blipFill>
          <a:blip r:embed="rId9" cstate="print"/>
          <a:srcRect/>
          <a:stretch>
            <a:fillRect/>
          </a:stretch>
        </p:blipFill>
        <p:spPr bwMode="auto">
          <a:xfrm>
            <a:off x="5591018" y="3612630"/>
            <a:ext cx="3358110" cy="2488366"/>
          </a:xfrm>
          <a:prstGeom prst="rect">
            <a:avLst/>
          </a:prstGeom>
          <a:noFill/>
          <a:ln w="9525">
            <a:noFill/>
            <a:miter lim="800000"/>
            <a:headEnd/>
            <a:tailEnd/>
          </a:ln>
        </p:spPr>
      </p:pic>
    </p:spTree>
    <p:extLst>
      <p:ext uri="{BB962C8B-B14F-4D97-AF65-F5344CB8AC3E}">
        <p14:creationId xmlns:p14="http://schemas.microsoft.com/office/powerpoint/2010/main" val="166820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wipe(down)">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9" grpId="0" build="p"/>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6350"/>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159" name="Google Shape;159;p21"/>
          <p:cNvSpPr txBox="1"/>
          <p:nvPr/>
        </p:nvSpPr>
        <p:spPr>
          <a:xfrm>
            <a:off x="119111" y="324106"/>
            <a:ext cx="6950152" cy="738623"/>
          </a:xfrm>
          <a:prstGeom prst="rect">
            <a:avLst/>
          </a:prstGeom>
          <a:noFill/>
          <a:ln>
            <a:noFill/>
          </a:ln>
        </p:spPr>
        <p:txBody>
          <a:bodyPr spcFirstLastPara="1" wrap="square" lIns="121900" tIns="121900" rIns="121900" bIns="121900" anchor="t" anchorCtr="0">
            <a:spAutoFit/>
          </a:bodyPr>
          <a:lstStyle/>
          <a:p>
            <a:r>
              <a:rPr lang="en-IN" sz="3200" dirty="0">
                <a:latin typeface="Arial Black" panose="020B0A04020102020204" pitchFamily="34" charset="0"/>
              </a:rPr>
              <a:t>B TECH.   2</a:t>
            </a:r>
            <a:r>
              <a:rPr lang="en-IN" sz="3200" baseline="30000" dirty="0">
                <a:latin typeface="Arial Black" panose="020B0A04020102020204" pitchFamily="34" charset="0"/>
              </a:rPr>
              <a:t>ND</a:t>
            </a:r>
            <a:r>
              <a:rPr lang="en-IN" sz="3200" dirty="0">
                <a:latin typeface="Arial Black" panose="020B0A04020102020204" pitchFamily="34" charset="0"/>
              </a:rPr>
              <a:t> Year (Sem III)</a:t>
            </a:r>
            <a:endParaRPr sz="3067" dirty="0">
              <a:latin typeface="Proxima Nova"/>
              <a:ea typeface="Proxima Nova"/>
              <a:cs typeface="Proxima Nova"/>
              <a:sym typeface="Proxima Nova"/>
            </a:endParaRPr>
          </a:p>
        </p:txBody>
      </p:sp>
      <p:sp>
        <p:nvSpPr>
          <p:cNvPr id="12" name="TextBox 11">
            <a:extLst>
              <a:ext uri="{FF2B5EF4-FFF2-40B4-BE49-F238E27FC236}">
                <a16:creationId xmlns:a16="http://schemas.microsoft.com/office/drawing/2014/main" xmlns="" id="{1C26B93E-86AB-4CF4-AEA7-135D22748827}"/>
              </a:ext>
            </a:extLst>
          </p:cNvPr>
          <p:cNvSpPr txBox="1"/>
          <p:nvPr/>
        </p:nvSpPr>
        <p:spPr>
          <a:xfrm>
            <a:off x="630865" y="1582340"/>
            <a:ext cx="7180521" cy="1938992"/>
          </a:xfrm>
          <a:prstGeom prst="rect">
            <a:avLst/>
          </a:prstGeom>
          <a:noFill/>
        </p:spPr>
        <p:txBody>
          <a:bodyPr wrap="square">
            <a:spAutoFit/>
          </a:bodyPr>
          <a:lstStyle/>
          <a:p>
            <a:r>
              <a:rPr lang="en-IN" sz="2400" dirty="0">
                <a:solidFill>
                  <a:schemeClr val="bg1"/>
                </a:solidFill>
                <a:latin typeface="Bahnschrift" panose="020B0502040204020203" pitchFamily="34" charset="0"/>
              </a:rPr>
              <a:t/>
            </a:r>
            <a:br>
              <a:rPr lang="en-IN" sz="2400" dirty="0">
                <a:solidFill>
                  <a:schemeClr val="bg1"/>
                </a:solidFill>
                <a:latin typeface="Bahnschrift" panose="020B0502040204020203" pitchFamily="34" charset="0"/>
              </a:rPr>
            </a:br>
            <a:r>
              <a:rPr lang="en-IN" sz="2400" dirty="0">
                <a:solidFill>
                  <a:schemeClr val="bg1"/>
                </a:solidFill>
                <a:latin typeface="Bahnschrift" panose="020B0502040204020203" pitchFamily="34" charset="0"/>
              </a:rPr>
              <a:t/>
            </a:r>
            <a:br>
              <a:rPr lang="en-IN" sz="2400" dirty="0">
                <a:solidFill>
                  <a:schemeClr val="bg1"/>
                </a:solidFill>
                <a:latin typeface="Bahnschrift" panose="020B0502040204020203" pitchFamily="34" charset="0"/>
              </a:rPr>
            </a:br>
            <a:r>
              <a:rPr lang="en-IN" sz="2400" dirty="0">
                <a:solidFill>
                  <a:schemeClr val="bg1"/>
                </a:solidFill>
                <a:latin typeface="Arial Black" pitchFamily="34" charset="0"/>
              </a:rPr>
              <a:t>UNIT 5:</a:t>
            </a:r>
          </a:p>
          <a:p>
            <a:r>
              <a:rPr lang="en-IN" sz="2400" b="1" dirty="0">
                <a:solidFill>
                  <a:schemeClr val="bg1"/>
                </a:solidFill>
                <a:latin typeface="CastleT" panose="020E0602050706020204" pitchFamily="34" charset="0"/>
              </a:rPr>
              <a:t>Representation of Graph using Matrix</a:t>
            </a:r>
          </a:p>
          <a:p>
            <a:endParaRPr lang="en-IN" sz="2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788906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60BCFDD2-AFD4-4B8D-8768-191524684CA9}"/>
              </a:ext>
            </a:extLst>
          </p:cNvPr>
          <p:cNvSpPr/>
          <p:nvPr/>
        </p:nvSpPr>
        <p:spPr>
          <a:xfrm>
            <a:off x="127006" y="291304"/>
            <a:ext cx="8084714" cy="830997"/>
          </a:xfrm>
          <a:prstGeom prst="rect">
            <a:avLst/>
          </a:prstGeom>
        </p:spPr>
        <p:txBody>
          <a:bodyPr wrap="none">
            <a:spAutoFit/>
          </a:bodyPr>
          <a:lstStyle/>
          <a:p>
            <a:r>
              <a:rPr lang="en-IN" sz="2400" b="1" dirty="0">
                <a:latin typeface="Arial Black" pitchFamily="34" charset="0"/>
              </a:rPr>
              <a:t>Fundamental cut sets and Fundamental Circuit</a:t>
            </a:r>
            <a:endParaRPr lang="en-US" sz="2400" dirty="0">
              <a:latin typeface="Arial Black" pitchFamily="34" charset="0"/>
            </a:endParaRPr>
          </a:p>
          <a:p>
            <a:r>
              <a:rPr lang="en-IN" sz="2400" b="1" dirty="0">
                <a:latin typeface="Arial Black" pitchFamily="34" charset="0"/>
              </a:rPr>
              <a:t> </a:t>
            </a:r>
            <a:endParaRPr lang="en-US" sz="2400" dirty="0">
              <a:latin typeface="Arial Black" pitchFamily="34" charset="0"/>
            </a:endParaRPr>
          </a:p>
        </p:txBody>
      </p:sp>
      <p:sp>
        <p:nvSpPr>
          <p:cNvPr id="6" name="Rectangle 5">
            <a:extLst>
              <a:ext uri="{FF2B5EF4-FFF2-40B4-BE49-F238E27FC236}">
                <a16:creationId xmlns:a16="http://schemas.microsoft.com/office/drawing/2014/main" xmlns="" id="{ABFC7952-F232-4646-96B4-DEE6DDE3B6B1}"/>
              </a:ext>
            </a:extLst>
          </p:cNvPr>
          <p:cNvSpPr/>
          <p:nvPr/>
        </p:nvSpPr>
        <p:spPr>
          <a:xfrm>
            <a:off x="208719" y="976465"/>
            <a:ext cx="9144000" cy="2585323"/>
          </a:xfrm>
          <a:prstGeom prst="rect">
            <a:avLst/>
          </a:prstGeom>
        </p:spPr>
        <p:txBody>
          <a:bodyPr wrap="square">
            <a:spAutoFit/>
          </a:bodyPr>
          <a:lstStyle/>
          <a:p>
            <a:pPr marL="225425" indent="-225425">
              <a:buFont typeface="Wingdings" pitchFamily="2" charset="2"/>
              <a:buChar char="Ø"/>
            </a:pPr>
            <a:r>
              <a:rPr lang="en-IN" b="1" dirty="0">
                <a:solidFill>
                  <a:schemeClr val="bg1"/>
                </a:solidFill>
                <a:latin typeface="Arial Black" pitchFamily="34" charset="0"/>
              </a:rPr>
              <a:t>An edge in a spanning tree T is known as a branch and an edge of G that is not in a spanning tree T is known as chord.</a:t>
            </a:r>
          </a:p>
          <a:p>
            <a:pPr marL="225425" indent="-225425"/>
            <a:endParaRPr lang="en-IN" b="1" dirty="0">
              <a:solidFill>
                <a:schemeClr val="bg1"/>
              </a:solidFill>
              <a:latin typeface="Arial Black" pitchFamily="34" charset="0"/>
            </a:endParaRPr>
          </a:p>
          <a:p>
            <a:pPr marL="225425" indent="-225425">
              <a:buFont typeface="Wingdings" pitchFamily="2" charset="2"/>
              <a:buChar char="Ø"/>
            </a:pPr>
            <a:r>
              <a:rPr lang="en-IN" b="1" dirty="0">
                <a:solidFill>
                  <a:schemeClr val="bg1"/>
                </a:solidFill>
                <a:latin typeface="Arial Black" pitchFamily="34" charset="0"/>
              </a:rPr>
              <a:t>Cut set  S  of the graph G containing exactly one branch of spanning tree T of G is called Fundamental cut set with respect to T </a:t>
            </a:r>
          </a:p>
          <a:p>
            <a:pPr marL="225425" indent="-225425">
              <a:buFont typeface="Wingdings" pitchFamily="2" charset="2"/>
              <a:buChar char="Ø"/>
            </a:pPr>
            <a:endParaRPr lang="en-IN" b="1" dirty="0">
              <a:solidFill>
                <a:schemeClr val="bg1"/>
              </a:solidFill>
              <a:latin typeface="Arial Black" pitchFamily="34" charset="0"/>
            </a:endParaRPr>
          </a:p>
          <a:p>
            <a:pPr marL="225425" indent="-225425">
              <a:buFont typeface="Wingdings" pitchFamily="2" charset="2"/>
              <a:buChar char="Ø"/>
            </a:pPr>
            <a:r>
              <a:rPr lang="en-IN" b="1" dirty="0">
                <a:solidFill>
                  <a:schemeClr val="bg1"/>
                </a:solidFill>
                <a:latin typeface="Arial Black" pitchFamily="34" charset="0"/>
              </a:rPr>
              <a:t>Sometimes a Fundamental cut set is also known as basic cut set.</a:t>
            </a:r>
          </a:p>
          <a:p>
            <a:pPr marL="225425" indent="-225425">
              <a:buFont typeface="Wingdings" pitchFamily="2" charset="2"/>
              <a:buChar char="Ø"/>
            </a:pPr>
            <a:endParaRPr lang="en-IN" b="1" dirty="0">
              <a:solidFill>
                <a:schemeClr val="bg1"/>
              </a:solidFill>
              <a:latin typeface="Arial Black" pitchFamily="34" charset="0"/>
            </a:endParaRPr>
          </a:p>
          <a:p>
            <a:pPr marL="225425" indent="-225425">
              <a:buFont typeface="Wingdings" pitchFamily="2" charset="2"/>
              <a:buChar char="Ø"/>
            </a:pPr>
            <a:r>
              <a:rPr lang="en-IN" b="1" dirty="0">
                <a:solidFill>
                  <a:schemeClr val="bg1"/>
                </a:solidFill>
                <a:latin typeface="Arial Black" pitchFamily="34" charset="0"/>
              </a:rPr>
              <a:t>Consider a spanning tree T of a connected graph G.</a:t>
            </a:r>
            <a:endParaRPr lang="en-US" dirty="0">
              <a:solidFill>
                <a:schemeClr val="bg1"/>
              </a:solidFill>
              <a:latin typeface="Arial Black" pitchFamily="34" charset="0"/>
            </a:endParaRPr>
          </a:p>
        </p:txBody>
      </p:sp>
      <p:pic>
        <p:nvPicPr>
          <p:cNvPr id="7" name="Picture 6" descr="C:\Users\PARAS\AppData\Local\Microsoft\Windows\INetCache\Content.Word\IMG_20170819_104037.jpg">
            <a:extLst>
              <a:ext uri="{FF2B5EF4-FFF2-40B4-BE49-F238E27FC236}">
                <a16:creationId xmlns:a16="http://schemas.microsoft.com/office/drawing/2014/main" xmlns="" id="{4F198881-646D-4FB9-AF51-F2162A72DD35}"/>
              </a:ext>
            </a:extLst>
          </p:cNvPr>
          <p:cNvPicPr/>
          <p:nvPr/>
        </p:nvPicPr>
        <p:blipFill>
          <a:blip r:embed="rId6" cstate="print"/>
          <a:srcRect l="1328" t="13189" r="5422" b="19882"/>
          <a:stretch>
            <a:fillRect/>
          </a:stretch>
        </p:blipFill>
        <p:spPr bwMode="auto">
          <a:xfrm rot="10800000">
            <a:off x="510587" y="3581667"/>
            <a:ext cx="8546895" cy="2908094"/>
          </a:xfrm>
          <a:prstGeom prst="rect">
            <a:avLst/>
          </a:prstGeom>
          <a:noFill/>
          <a:ln w="9525">
            <a:noFill/>
            <a:miter lim="800000"/>
            <a:headEnd/>
            <a:tailEnd/>
          </a:ln>
        </p:spPr>
      </p:pic>
    </p:spTree>
    <p:extLst>
      <p:ext uri="{BB962C8B-B14F-4D97-AF65-F5344CB8AC3E}">
        <p14:creationId xmlns:p14="http://schemas.microsoft.com/office/powerpoint/2010/main" val="214490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05558CA6-6552-4EE5-B164-73C2021B5B76}"/>
              </a:ext>
            </a:extLst>
          </p:cNvPr>
          <p:cNvSpPr/>
          <p:nvPr/>
        </p:nvSpPr>
        <p:spPr>
          <a:xfrm>
            <a:off x="198780" y="829020"/>
            <a:ext cx="9144000" cy="5450723"/>
          </a:xfrm>
          <a:prstGeom prst="rect">
            <a:avLst/>
          </a:prstGeom>
        </p:spPr>
        <p:txBody>
          <a:bodyPr wrap="square">
            <a:spAutoFit/>
          </a:bodyPr>
          <a:lstStyle/>
          <a:p>
            <a:pPr marL="284163" indent="-284163">
              <a:lnSpc>
                <a:spcPct val="150000"/>
              </a:lnSpc>
              <a:buFont typeface="Wingdings" pitchFamily="2" charset="2"/>
              <a:buChar char="Ø"/>
            </a:pPr>
            <a:r>
              <a:rPr lang="en-US" b="1" dirty="0">
                <a:solidFill>
                  <a:schemeClr val="bg1"/>
                </a:solidFill>
                <a:latin typeface="Arial Black" pitchFamily="34" charset="0"/>
              </a:rPr>
              <a:t>In above graph G, e is a branch of G with respect to spanning tree T</a:t>
            </a:r>
            <a:endParaRPr lang="en-US" dirty="0">
              <a:solidFill>
                <a:schemeClr val="bg1"/>
              </a:solidFill>
              <a:latin typeface="Arial Black" pitchFamily="34" charset="0"/>
            </a:endParaRPr>
          </a:p>
          <a:p>
            <a:pPr marL="284163" indent="-284163">
              <a:lnSpc>
                <a:spcPct val="150000"/>
              </a:lnSpc>
              <a:buFont typeface="Wingdings" pitchFamily="2" charset="2"/>
              <a:buChar char="Ø"/>
            </a:pPr>
            <a:r>
              <a:rPr lang="en-IN" b="1" dirty="0">
                <a:solidFill>
                  <a:schemeClr val="bg1"/>
                </a:solidFill>
                <a:latin typeface="Arial Black" pitchFamily="34" charset="0"/>
              </a:rPr>
              <a:t>Consider cut set S={ d, e, f } of </a:t>
            </a:r>
            <a:r>
              <a:rPr lang="en-US" b="1" dirty="0">
                <a:solidFill>
                  <a:schemeClr val="bg1"/>
                </a:solidFill>
                <a:latin typeface="Arial Black" pitchFamily="34" charset="0"/>
              </a:rPr>
              <a:t>graph G</a:t>
            </a:r>
            <a:endParaRPr lang="en-IN" b="1" dirty="0">
              <a:solidFill>
                <a:schemeClr val="bg1"/>
              </a:solidFill>
              <a:latin typeface="Arial Black" pitchFamily="34" charset="0"/>
            </a:endParaRPr>
          </a:p>
          <a:p>
            <a:pPr marL="284163" indent="-284163">
              <a:lnSpc>
                <a:spcPct val="150000"/>
              </a:lnSpc>
              <a:buFont typeface="Wingdings" pitchFamily="2" charset="2"/>
              <a:buChar char="Ø"/>
            </a:pPr>
            <a:r>
              <a:rPr lang="en-IN" b="1" dirty="0">
                <a:solidFill>
                  <a:schemeClr val="bg1"/>
                </a:solidFill>
                <a:latin typeface="Arial Black" pitchFamily="34" charset="0"/>
              </a:rPr>
              <a:t>Cut set S  contains only one branch e of T  and the rest of the edges in S are chords with respect to T.</a:t>
            </a:r>
          </a:p>
          <a:p>
            <a:pPr marL="284163" indent="-284163">
              <a:lnSpc>
                <a:spcPct val="150000"/>
              </a:lnSpc>
              <a:buFont typeface="Wingdings" pitchFamily="2" charset="2"/>
              <a:buChar char="Ø"/>
            </a:pPr>
            <a:r>
              <a:rPr lang="en-IN" b="1" dirty="0">
                <a:solidFill>
                  <a:schemeClr val="bg1"/>
                </a:solidFill>
                <a:latin typeface="Arial Black" pitchFamily="34" charset="0"/>
              </a:rPr>
              <a:t>Here S is Fundamental cut set of G</a:t>
            </a:r>
          </a:p>
          <a:p>
            <a:pPr>
              <a:lnSpc>
                <a:spcPct val="150000"/>
              </a:lnSpc>
            </a:pPr>
            <a:endParaRPr lang="en-IN" b="1" dirty="0">
              <a:solidFill>
                <a:schemeClr val="bg1"/>
              </a:solidFill>
              <a:latin typeface="Arial Black" pitchFamily="34" charset="0"/>
            </a:endParaRPr>
          </a:p>
          <a:p>
            <a:pPr>
              <a:lnSpc>
                <a:spcPct val="150000"/>
              </a:lnSpc>
            </a:pPr>
            <a:r>
              <a:rPr lang="en-IN" b="1" dirty="0">
                <a:solidFill>
                  <a:schemeClr val="bg1"/>
                </a:solidFill>
                <a:latin typeface="Arial Black" pitchFamily="34" charset="0"/>
              </a:rPr>
              <a:t>    </a:t>
            </a:r>
            <a:r>
              <a:rPr lang="en-IN" b="1" u="sng" dirty="0">
                <a:solidFill>
                  <a:schemeClr val="bg1"/>
                </a:solidFill>
                <a:latin typeface="Arial Black" pitchFamily="34" charset="0"/>
              </a:rPr>
              <a:t>Fundamental Circuit</a:t>
            </a:r>
          </a:p>
          <a:p>
            <a:pPr marL="284163" indent="-284163">
              <a:lnSpc>
                <a:spcPct val="150000"/>
              </a:lnSpc>
              <a:buFont typeface="Wingdings" pitchFamily="2" charset="2"/>
              <a:buChar char="Ø"/>
            </a:pPr>
            <a:r>
              <a:rPr lang="en-IN" b="1" dirty="0">
                <a:solidFill>
                  <a:schemeClr val="bg1"/>
                </a:solidFill>
                <a:latin typeface="Arial Black" pitchFamily="34" charset="0"/>
              </a:rPr>
              <a:t>Consider the spanning tree T of connected graph G, let c be the chord with respect to T and let the circuit R made by chord c and  branches b</a:t>
            </a:r>
            <a:r>
              <a:rPr lang="en-IN" b="1" baseline="-25000" dirty="0">
                <a:solidFill>
                  <a:schemeClr val="bg1"/>
                </a:solidFill>
                <a:latin typeface="Arial Black" pitchFamily="34" charset="0"/>
              </a:rPr>
              <a:t>1</a:t>
            </a:r>
            <a:r>
              <a:rPr lang="en-IN" b="1" dirty="0">
                <a:solidFill>
                  <a:schemeClr val="bg1"/>
                </a:solidFill>
                <a:latin typeface="Arial Black" pitchFamily="34" charset="0"/>
              </a:rPr>
              <a:t>, b</a:t>
            </a:r>
            <a:r>
              <a:rPr lang="en-IN" b="1" baseline="-25000" dirty="0">
                <a:solidFill>
                  <a:schemeClr val="bg1"/>
                </a:solidFill>
                <a:latin typeface="Arial Black" pitchFamily="34" charset="0"/>
              </a:rPr>
              <a:t>2</a:t>
            </a:r>
            <a:r>
              <a:rPr lang="en-IN" b="1" dirty="0">
                <a:solidFill>
                  <a:schemeClr val="bg1"/>
                </a:solidFill>
                <a:latin typeface="Arial Black" pitchFamily="34" charset="0"/>
              </a:rPr>
              <a:t>, ....., b</a:t>
            </a:r>
            <a:r>
              <a:rPr lang="en-IN" b="1" baseline="-25000" dirty="0">
                <a:solidFill>
                  <a:schemeClr val="bg1"/>
                </a:solidFill>
                <a:latin typeface="Arial Black" pitchFamily="34" charset="0"/>
              </a:rPr>
              <a:t>k</a:t>
            </a:r>
            <a:r>
              <a:rPr lang="en-IN" b="1" dirty="0">
                <a:solidFill>
                  <a:schemeClr val="bg1"/>
                </a:solidFill>
                <a:latin typeface="Arial Black" pitchFamily="34" charset="0"/>
              </a:rPr>
              <a:t> of G with respect to T then R is called </a:t>
            </a:r>
            <a:r>
              <a:rPr lang="en-IN" dirty="0">
                <a:solidFill>
                  <a:schemeClr val="bg1"/>
                </a:solidFill>
                <a:latin typeface="Arial Black" pitchFamily="34" charset="0"/>
              </a:rPr>
              <a:t>fundamental circuit</a:t>
            </a:r>
            <a:r>
              <a:rPr lang="en-IN" b="1" dirty="0">
                <a:solidFill>
                  <a:schemeClr val="bg1"/>
                </a:solidFill>
                <a:latin typeface="Arial Black" pitchFamily="34" charset="0"/>
              </a:rPr>
              <a:t> with respect to T.</a:t>
            </a:r>
          </a:p>
          <a:p>
            <a:pPr marL="284163" indent="-284163">
              <a:lnSpc>
                <a:spcPct val="150000"/>
              </a:lnSpc>
              <a:buFont typeface="Wingdings" pitchFamily="2" charset="2"/>
              <a:buChar char="Ø"/>
            </a:pPr>
            <a:r>
              <a:rPr lang="en-IN" b="1" dirty="0">
                <a:solidFill>
                  <a:schemeClr val="bg1"/>
                </a:solidFill>
                <a:latin typeface="Arial Black" pitchFamily="34" charset="0"/>
              </a:rPr>
              <a:t>As in above example ????????? are fundamental circuits with respect to T.</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204571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down)">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down)">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down)">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E500B88E-0DC9-4A40-B8CA-F2ED0B6F9062}"/>
              </a:ext>
            </a:extLst>
          </p:cNvPr>
          <p:cNvSpPr/>
          <p:nvPr/>
        </p:nvSpPr>
        <p:spPr>
          <a:xfrm>
            <a:off x="79512" y="449699"/>
            <a:ext cx="3952568" cy="461665"/>
          </a:xfrm>
          <a:prstGeom prst="rect">
            <a:avLst/>
          </a:prstGeom>
        </p:spPr>
        <p:txBody>
          <a:bodyPr wrap="square">
            <a:spAutoFit/>
          </a:bodyPr>
          <a:lstStyle/>
          <a:p>
            <a:r>
              <a:rPr lang="en-IN" sz="2400" b="1" dirty="0">
                <a:latin typeface="Arial Black" pitchFamily="34" charset="0"/>
              </a:rPr>
              <a:t>Connectivity of graph </a:t>
            </a:r>
            <a:endParaRPr lang="en-US" sz="2400" dirty="0">
              <a:latin typeface="Arial Black" pitchFamily="34" charset="0"/>
            </a:endParaRPr>
          </a:p>
        </p:txBody>
      </p:sp>
      <p:sp>
        <p:nvSpPr>
          <p:cNvPr id="6" name="Rectangle 5">
            <a:extLst>
              <a:ext uri="{FF2B5EF4-FFF2-40B4-BE49-F238E27FC236}">
                <a16:creationId xmlns:a16="http://schemas.microsoft.com/office/drawing/2014/main" xmlns="" id="{3E14407D-3882-4238-89D9-B19F4F69BBA6}"/>
              </a:ext>
            </a:extLst>
          </p:cNvPr>
          <p:cNvSpPr/>
          <p:nvPr/>
        </p:nvSpPr>
        <p:spPr>
          <a:xfrm>
            <a:off x="327990" y="1014123"/>
            <a:ext cx="9114503" cy="5863144"/>
          </a:xfrm>
          <a:prstGeom prst="rect">
            <a:avLst/>
          </a:prstGeom>
        </p:spPr>
        <p:txBody>
          <a:bodyPr wrap="square">
            <a:spAutoFit/>
          </a:bodyPr>
          <a:lstStyle/>
          <a:p>
            <a:pPr marL="457200" indent="-457200">
              <a:buAutoNum type="arabicParenR"/>
            </a:pPr>
            <a:r>
              <a:rPr lang="en-IN" sz="2000" b="1" dirty="0">
                <a:solidFill>
                  <a:schemeClr val="bg1"/>
                </a:solidFill>
                <a:latin typeface="Arial Black" pitchFamily="34" charset="0"/>
              </a:rPr>
              <a:t>Edge Connectivity</a:t>
            </a:r>
          </a:p>
          <a:p>
            <a:pPr marL="973138" indent="-515938">
              <a:lnSpc>
                <a:spcPct val="150000"/>
              </a:lnSpc>
              <a:buFont typeface="Wingdings" pitchFamily="2" charset="2"/>
              <a:buChar char="Ø"/>
            </a:pPr>
            <a:r>
              <a:rPr lang="en-IN" b="1" dirty="0">
                <a:solidFill>
                  <a:schemeClr val="bg1"/>
                </a:solidFill>
                <a:latin typeface="Arial Black" pitchFamily="34" charset="0"/>
              </a:rPr>
              <a:t>Each cut set of a connected graph G consists of a certain number of edges .The number of edges in the smallest cut set is defined as the edge connectivity of G</a:t>
            </a:r>
          </a:p>
          <a:p>
            <a:pPr marL="973138" indent="-515938">
              <a:lnSpc>
                <a:spcPct val="150000"/>
              </a:lnSpc>
            </a:pPr>
            <a:endParaRPr lang="en-IN" b="1" dirty="0">
              <a:solidFill>
                <a:schemeClr val="bg1"/>
              </a:solidFill>
              <a:latin typeface="Arial Black" pitchFamily="34" charset="0"/>
            </a:endParaRPr>
          </a:p>
          <a:p>
            <a:pPr marL="973138" indent="-515938">
              <a:lnSpc>
                <a:spcPct val="150000"/>
              </a:lnSpc>
              <a:buFont typeface="Wingdings" pitchFamily="2" charset="2"/>
              <a:buChar char="Ø"/>
            </a:pPr>
            <a:r>
              <a:rPr lang="en-IN" b="1" dirty="0">
                <a:solidFill>
                  <a:schemeClr val="bg1"/>
                </a:solidFill>
                <a:latin typeface="Arial Black" pitchFamily="34" charset="0"/>
              </a:rPr>
              <a:t>The edge connectivity of the tree is one.</a:t>
            </a:r>
          </a:p>
          <a:p>
            <a:pPr marL="973138" indent="-515938">
              <a:lnSpc>
                <a:spcPct val="150000"/>
              </a:lnSpc>
            </a:pPr>
            <a:endParaRPr lang="en-US" dirty="0">
              <a:solidFill>
                <a:schemeClr val="bg1"/>
              </a:solidFill>
              <a:latin typeface="Arial Black" pitchFamily="34" charset="0"/>
            </a:endParaRPr>
          </a:p>
          <a:p>
            <a:pPr marL="457200" indent="-457200">
              <a:buAutoNum type="arabicParenR" startAt="2"/>
            </a:pPr>
            <a:r>
              <a:rPr lang="en-IN" sz="2000" b="1" dirty="0">
                <a:solidFill>
                  <a:schemeClr val="bg1"/>
                </a:solidFill>
                <a:latin typeface="Arial Black" pitchFamily="34" charset="0"/>
              </a:rPr>
              <a:t>Vertex Connectivity</a:t>
            </a:r>
          </a:p>
          <a:p>
            <a:pPr marL="973138" indent="-515938">
              <a:lnSpc>
                <a:spcPct val="150000"/>
              </a:lnSpc>
              <a:buFont typeface="Wingdings" pitchFamily="2" charset="2"/>
              <a:buChar char="Ø"/>
            </a:pPr>
            <a:r>
              <a:rPr lang="en-IN" b="1" dirty="0">
                <a:solidFill>
                  <a:schemeClr val="bg1"/>
                </a:solidFill>
                <a:latin typeface="Arial Black" pitchFamily="34" charset="0"/>
              </a:rPr>
              <a:t>The vertex connectivity of a connected graph G defined as the minimum number of vertex whose removal from G leaves the remaining graph disconnected.</a:t>
            </a:r>
          </a:p>
          <a:p>
            <a:pPr marL="973138" indent="-515938">
              <a:lnSpc>
                <a:spcPct val="150000"/>
              </a:lnSpc>
            </a:pPr>
            <a:endParaRPr lang="en-US" dirty="0">
              <a:solidFill>
                <a:schemeClr val="bg1"/>
              </a:solidFill>
              <a:latin typeface="Arial Black" pitchFamily="34" charset="0"/>
            </a:endParaRPr>
          </a:p>
          <a:p>
            <a:pPr marL="973138" indent="-515938">
              <a:lnSpc>
                <a:spcPct val="150000"/>
              </a:lnSpc>
              <a:buFont typeface="Wingdings" pitchFamily="2" charset="2"/>
              <a:buChar char="Ø"/>
            </a:pPr>
            <a:r>
              <a:rPr lang="en-IN" b="1" dirty="0">
                <a:solidFill>
                  <a:schemeClr val="bg1"/>
                </a:solidFill>
                <a:latin typeface="Arial Black" pitchFamily="34" charset="0"/>
              </a:rPr>
              <a:t>The vertex connectivity of a tree is one.</a:t>
            </a:r>
            <a:endParaRPr lang="en-US" dirty="0">
              <a:solidFill>
                <a:schemeClr val="bg1"/>
              </a:solidFill>
              <a:latin typeface="Arial Black" pitchFamily="34" charset="0"/>
            </a:endParaRPr>
          </a:p>
          <a:p>
            <a:pPr marL="973138" indent="-515938"/>
            <a:endParaRPr lang="en-US" sz="2000" dirty="0">
              <a:solidFill>
                <a:schemeClr val="bg1"/>
              </a:solidFill>
              <a:latin typeface="Arial Black" pitchFamily="34" charset="0"/>
            </a:endParaRPr>
          </a:p>
          <a:p>
            <a:pPr marL="973138" indent="-973138"/>
            <a:endParaRPr lang="en-US" dirty="0">
              <a:solidFill>
                <a:schemeClr val="bg1"/>
              </a:solidFill>
              <a:latin typeface="Arial Black" pitchFamily="34" charset="0"/>
            </a:endParaRPr>
          </a:p>
        </p:txBody>
      </p:sp>
    </p:spTree>
    <p:extLst>
      <p:ext uri="{BB962C8B-B14F-4D97-AF65-F5344CB8AC3E}">
        <p14:creationId xmlns:p14="http://schemas.microsoft.com/office/powerpoint/2010/main" val="312229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wipe(down)">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1D38CA44-EB79-46FD-A5F1-26D19C3D11AB}"/>
              </a:ext>
            </a:extLst>
          </p:cNvPr>
          <p:cNvSpPr/>
          <p:nvPr/>
        </p:nvSpPr>
        <p:spPr>
          <a:xfrm>
            <a:off x="106877" y="497682"/>
            <a:ext cx="1826141" cy="461665"/>
          </a:xfrm>
          <a:prstGeom prst="rect">
            <a:avLst/>
          </a:prstGeom>
        </p:spPr>
        <p:txBody>
          <a:bodyPr wrap="none">
            <a:spAutoFit/>
          </a:bodyPr>
          <a:lstStyle/>
          <a:p>
            <a:r>
              <a:rPr lang="en-US" sz="2400" dirty="0">
                <a:latin typeface="Arial Black" pitchFamily="34" charset="0"/>
              </a:rPr>
              <a:t>Examples</a:t>
            </a:r>
          </a:p>
        </p:txBody>
      </p:sp>
      <p:sp>
        <p:nvSpPr>
          <p:cNvPr id="6" name="Rectangle 5">
            <a:extLst>
              <a:ext uri="{FF2B5EF4-FFF2-40B4-BE49-F238E27FC236}">
                <a16:creationId xmlns:a16="http://schemas.microsoft.com/office/drawing/2014/main" xmlns="" id="{C04F4AE1-8C45-49C0-A11B-6531D8685116}"/>
              </a:ext>
            </a:extLst>
          </p:cNvPr>
          <p:cNvSpPr/>
          <p:nvPr/>
        </p:nvSpPr>
        <p:spPr>
          <a:xfrm>
            <a:off x="178902" y="959346"/>
            <a:ext cx="9144000" cy="646331"/>
          </a:xfrm>
          <a:prstGeom prst="rect">
            <a:avLst/>
          </a:prstGeom>
        </p:spPr>
        <p:txBody>
          <a:bodyPr wrap="square">
            <a:spAutoFit/>
          </a:bodyPr>
          <a:lstStyle/>
          <a:p>
            <a:r>
              <a:rPr lang="en-US" b="1" dirty="0">
                <a:solidFill>
                  <a:schemeClr val="bg1"/>
                </a:solidFill>
                <a:latin typeface="Arial Black" pitchFamily="34" charset="0"/>
              </a:rPr>
              <a:t>Find the </a:t>
            </a:r>
            <a:r>
              <a:rPr lang="en-IN" b="1" dirty="0">
                <a:solidFill>
                  <a:schemeClr val="bg1"/>
                </a:solidFill>
                <a:latin typeface="Arial Black" pitchFamily="34" charset="0"/>
              </a:rPr>
              <a:t>vertex connectivity and edge connectivity of the following graphs.</a:t>
            </a:r>
            <a:endParaRPr lang="en-US" dirty="0">
              <a:solidFill>
                <a:schemeClr val="bg1"/>
              </a:solidFill>
              <a:latin typeface="Arial Black" pitchFamily="34" charset="0"/>
            </a:endParaRPr>
          </a:p>
        </p:txBody>
      </p:sp>
      <p:pic>
        <p:nvPicPr>
          <p:cNvPr id="7" name="Picture 6" descr="Image result for vertex connectivity and edge connectivity">
            <a:extLst>
              <a:ext uri="{FF2B5EF4-FFF2-40B4-BE49-F238E27FC236}">
                <a16:creationId xmlns:a16="http://schemas.microsoft.com/office/drawing/2014/main" xmlns="" id="{2E80A2FB-D300-4218-B1D5-8FCB21BDE481}"/>
              </a:ext>
            </a:extLst>
          </p:cNvPr>
          <p:cNvPicPr/>
          <p:nvPr/>
        </p:nvPicPr>
        <p:blipFill>
          <a:blip r:embed="rId6" cstate="print"/>
          <a:srcRect/>
          <a:stretch>
            <a:fillRect/>
          </a:stretch>
        </p:blipFill>
        <p:spPr bwMode="auto">
          <a:xfrm>
            <a:off x="357808" y="1585449"/>
            <a:ext cx="4267200" cy="1710055"/>
          </a:xfrm>
          <a:prstGeom prst="rect">
            <a:avLst/>
          </a:prstGeom>
          <a:noFill/>
          <a:ln w="9525">
            <a:noFill/>
            <a:miter lim="800000"/>
            <a:headEnd/>
            <a:tailEnd/>
          </a:ln>
        </p:spPr>
      </p:pic>
      <p:sp>
        <p:nvSpPr>
          <p:cNvPr id="8" name="Rectangle 7">
            <a:extLst>
              <a:ext uri="{FF2B5EF4-FFF2-40B4-BE49-F238E27FC236}">
                <a16:creationId xmlns:a16="http://schemas.microsoft.com/office/drawing/2014/main" xmlns="" id="{8D66CA33-5090-4D9F-8449-558A79E839FE}"/>
              </a:ext>
            </a:extLst>
          </p:cNvPr>
          <p:cNvSpPr/>
          <p:nvPr/>
        </p:nvSpPr>
        <p:spPr>
          <a:xfrm>
            <a:off x="5001627" y="1710547"/>
            <a:ext cx="4521633" cy="1200329"/>
          </a:xfrm>
          <a:prstGeom prst="rect">
            <a:avLst/>
          </a:prstGeom>
        </p:spPr>
        <p:txBody>
          <a:bodyPr wrap="square">
            <a:spAutoFit/>
          </a:bodyPr>
          <a:lstStyle/>
          <a:p>
            <a:r>
              <a:rPr lang="en-IN" b="1" dirty="0">
                <a:solidFill>
                  <a:schemeClr val="bg1"/>
                </a:solidFill>
                <a:latin typeface="Arial Black" pitchFamily="34" charset="0"/>
              </a:rPr>
              <a:t>The edge connectivity of this graph is  two.</a:t>
            </a:r>
          </a:p>
          <a:p>
            <a:r>
              <a:rPr lang="en-IN" b="1" dirty="0">
                <a:solidFill>
                  <a:schemeClr val="bg1"/>
                </a:solidFill>
                <a:latin typeface="Arial Black" pitchFamily="34" charset="0"/>
              </a:rPr>
              <a:t>The vertex connectivity of this is graph is two.</a:t>
            </a:r>
            <a:endParaRPr lang="en-US" dirty="0">
              <a:solidFill>
                <a:schemeClr val="bg1"/>
              </a:solidFill>
              <a:latin typeface="Arial Black" pitchFamily="34" charset="0"/>
            </a:endParaRPr>
          </a:p>
        </p:txBody>
      </p:sp>
      <p:pic>
        <p:nvPicPr>
          <p:cNvPr id="9" name="Picture 8" descr="Related image">
            <a:extLst>
              <a:ext uri="{FF2B5EF4-FFF2-40B4-BE49-F238E27FC236}">
                <a16:creationId xmlns:a16="http://schemas.microsoft.com/office/drawing/2014/main" xmlns="" id="{8F582DD7-B798-48E4-88FD-71C0AF5008C4}"/>
              </a:ext>
            </a:extLst>
          </p:cNvPr>
          <p:cNvPicPr/>
          <p:nvPr/>
        </p:nvPicPr>
        <p:blipFill>
          <a:blip r:embed="rId7" cstate="print"/>
          <a:srcRect/>
          <a:stretch>
            <a:fillRect/>
          </a:stretch>
        </p:blipFill>
        <p:spPr bwMode="auto">
          <a:xfrm>
            <a:off x="419899" y="3923891"/>
            <a:ext cx="4114800" cy="1879600"/>
          </a:xfrm>
          <a:prstGeom prst="rect">
            <a:avLst/>
          </a:prstGeom>
          <a:noFill/>
          <a:ln w="9525">
            <a:noFill/>
            <a:miter lim="800000"/>
            <a:headEnd/>
            <a:tailEnd/>
          </a:ln>
        </p:spPr>
      </p:pic>
      <p:pic>
        <p:nvPicPr>
          <p:cNvPr id="10" name="Picture 9" descr="Related image">
            <a:extLst>
              <a:ext uri="{FF2B5EF4-FFF2-40B4-BE49-F238E27FC236}">
                <a16:creationId xmlns:a16="http://schemas.microsoft.com/office/drawing/2014/main" xmlns="" id="{F9E3A66C-6C50-49F6-9E67-F74A45C026EC}"/>
              </a:ext>
            </a:extLst>
          </p:cNvPr>
          <p:cNvPicPr/>
          <p:nvPr/>
        </p:nvPicPr>
        <p:blipFill>
          <a:blip r:embed="rId8" cstate="print"/>
          <a:srcRect l="14570" t="12929" r="12399"/>
          <a:stretch>
            <a:fillRect/>
          </a:stretch>
        </p:blipFill>
        <p:spPr bwMode="auto">
          <a:xfrm>
            <a:off x="5102942" y="3834580"/>
            <a:ext cx="3701845" cy="2190135"/>
          </a:xfrm>
          <a:prstGeom prst="rect">
            <a:avLst/>
          </a:prstGeom>
          <a:noFill/>
          <a:ln w="9525">
            <a:noFill/>
            <a:miter lim="800000"/>
            <a:headEnd/>
            <a:tailEnd/>
          </a:ln>
        </p:spPr>
      </p:pic>
    </p:spTree>
    <p:extLst>
      <p:ext uri="{BB962C8B-B14F-4D97-AF65-F5344CB8AC3E}">
        <p14:creationId xmlns:p14="http://schemas.microsoft.com/office/powerpoint/2010/main" val="259992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down)">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6D817B2F-79CC-4FE2-B986-0193EB21C07F}"/>
              </a:ext>
            </a:extLst>
          </p:cNvPr>
          <p:cNvSpPr/>
          <p:nvPr/>
        </p:nvSpPr>
        <p:spPr>
          <a:xfrm>
            <a:off x="188840" y="964431"/>
            <a:ext cx="9099755" cy="646331"/>
          </a:xfrm>
          <a:prstGeom prst="rect">
            <a:avLst/>
          </a:prstGeom>
        </p:spPr>
        <p:txBody>
          <a:bodyPr wrap="square">
            <a:spAutoFit/>
          </a:bodyPr>
          <a:lstStyle/>
          <a:p>
            <a:r>
              <a:rPr lang="en-US" b="1" dirty="0">
                <a:solidFill>
                  <a:schemeClr val="bg1"/>
                </a:solidFill>
                <a:latin typeface="Arial Black" pitchFamily="34" charset="0"/>
              </a:rPr>
              <a:t>Find the </a:t>
            </a:r>
            <a:r>
              <a:rPr lang="en-IN" b="1" dirty="0">
                <a:solidFill>
                  <a:schemeClr val="bg1"/>
                </a:solidFill>
                <a:latin typeface="Arial Black" pitchFamily="34" charset="0"/>
              </a:rPr>
              <a:t>vertex connectivity and edge connectivity of the following graphs.</a:t>
            </a:r>
            <a:endParaRPr lang="en-US" dirty="0">
              <a:solidFill>
                <a:schemeClr val="bg1"/>
              </a:solidFill>
              <a:latin typeface="Arial Black" pitchFamily="34" charset="0"/>
            </a:endParaRPr>
          </a:p>
        </p:txBody>
      </p:sp>
      <p:pic>
        <p:nvPicPr>
          <p:cNvPr id="6" name="Picture 5" descr="Related image">
            <a:extLst>
              <a:ext uri="{FF2B5EF4-FFF2-40B4-BE49-F238E27FC236}">
                <a16:creationId xmlns:a16="http://schemas.microsoft.com/office/drawing/2014/main" xmlns="" id="{13ECED0E-A343-40D5-8611-1B4824408F57}"/>
              </a:ext>
            </a:extLst>
          </p:cNvPr>
          <p:cNvPicPr/>
          <p:nvPr/>
        </p:nvPicPr>
        <p:blipFill>
          <a:blip r:embed="rId6" cstate="print"/>
          <a:srcRect/>
          <a:stretch>
            <a:fillRect/>
          </a:stretch>
        </p:blipFill>
        <p:spPr bwMode="auto">
          <a:xfrm>
            <a:off x="353961" y="3790335"/>
            <a:ext cx="3657600" cy="2227007"/>
          </a:xfrm>
          <a:prstGeom prst="rect">
            <a:avLst/>
          </a:prstGeom>
          <a:noFill/>
          <a:ln w="9525">
            <a:noFill/>
            <a:miter lim="800000"/>
            <a:headEnd/>
            <a:tailEnd/>
          </a:ln>
        </p:spPr>
      </p:pic>
      <p:pic>
        <p:nvPicPr>
          <p:cNvPr id="7" name="Picture 6" descr="Related image">
            <a:extLst>
              <a:ext uri="{FF2B5EF4-FFF2-40B4-BE49-F238E27FC236}">
                <a16:creationId xmlns:a16="http://schemas.microsoft.com/office/drawing/2014/main" xmlns="" id="{184DAFD4-DF39-42A4-997E-FBEBB40C88B5}"/>
              </a:ext>
            </a:extLst>
          </p:cNvPr>
          <p:cNvPicPr/>
          <p:nvPr/>
        </p:nvPicPr>
        <p:blipFill>
          <a:blip r:embed="rId7" cstate="print"/>
          <a:srcRect b="18452"/>
          <a:stretch>
            <a:fillRect/>
          </a:stretch>
        </p:blipFill>
        <p:spPr bwMode="auto">
          <a:xfrm>
            <a:off x="4417145" y="3849331"/>
            <a:ext cx="4267200" cy="2138515"/>
          </a:xfrm>
          <a:prstGeom prst="rect">
            <a:avLst/>
          </a:prstGeom>
          <a:noFill/>
          <a:ln w="9525">
            <a:noFill/>
            <a:miter lim="800000"/>
            <a:headEnd/>
            <a:tailEnd/>
          </a:ln>
        </p:spPr>
      </p:pic>
      <p:pic>
        <p:nvPicPr>
          <p:cNvPr id="8" name="Picture 7" descr="Image result for graph theory">
            <a:extLst>
              <a:ext uri="{FF2B5EF4-FFF2-40B4-BE49-F238E27FC236}">
                <a16:creationId xmlns:a16="http://schemas.microsoft.com/office/drawing/2014/main" xmlns="" id="{C3E12815-85D9-4C3A-B7F1-20B826DB0F84}"/>
              </a:ext>
            </a:extLst>
          </p:cNvPr>
          <p:cNvPicPr/>
          <p:nvPr/>
        </p:nvPicPr>
        <p:blipFill>
          <a:blip r:embed="rId8" cstate="print"/>
          <a:srcRect l="6326" r="41583" b="13743"/>
          <a:stretch>
            <a:fillRect/>
          </a:stretch>
        </p:blipFill>
        <p:spPr bwMode="auto">
          <a:xfrm>
            <a:off x="353961" y="1689850"/>
            <a:ext cx="3252019" cy="1833716"/>
          </a:xfrm>
          <a:prstGeom prst="rect">
            <a:avLst/>
          </a:prstGeom>
          <a:noFill/>
          <a:ln w="9525">
            <a:noFill/>
            <a:miter lim="800000"/>
            <a:headEnd/>
            <a:tailEnd/>
          </a:ln>
        </p:spPr>
      </p:pic>
      <p:pic>
        <p:nvPicPr>
          <p:cNvPr id="9" name="Picture 8" descr="Image result for vertex connectivity and edge connectivity">
            <a:extLst>
              <a:ext uri="{FF2B5EF4-FFF2-40B4-BE49-F238E27FC236}">
                <a16:creationId xmlns:a16="http://schemas.microsoft.com/office/drawing/2014/main" xmlns="" id="{8369AF50-0733-4FCB-9E9F-237DCBFB032F}"/>
              </a:ext>
            </a:extLst>
          </p:cNvPr>
          <p:cNvPicPr/>
          <p:nvPr/>
        </p:nvPicPr>
        <p:blipFill>
          <a:blip r:embed="rId9" cstate="print"/>
          <a:srcRect/>
          <a:stretch>
            <a:fillRect/>
          </a:stretch>
        </p:blipFill>
        <p:spPr bwMode="auto">
          <a:xfrm>
            <a:off x="4363064" y="1629694"/>
            <a:ext cx="4308988" cy="1826343"/>
          </a:xfrm>
          <a:prstGeom prst="rect">
            <a:avLst/>
          </a:prstGeom>
          <a:noFill/>
          <a:ln w="9525">
            <a:noFill/>
            <a:miter lim="800000"/>
            <a:headEnd/>
            <a:tailEnd/>
          </a:ln>
        </p:spPr>
      </p:pic>
    </p:spTree>
    <p:extLst>
      <p:ext uri="{BB962C8B-B14F-4D97-AF65-F5344CB8AC3E}">
        <p14:creationId xmlns:p14="http://schemas.microsoft.com/office/powerpoint/2010/main" val="9088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8DA77298-7A90-46CA-A284-F58762CC3DE8}"/>
              </a:ext>
            </a:extLst>
          </p:cNvPr>
          <p:cNvSpPr/>
          <p:nvPr/>
        </p:nvSpPr>
        <p:spPr>
          <a:xfrm>
            <a:off x="171015" y="453758"/>
            <a:ext cx="3061736" cy="461665"/>
          </a:xfrm>
          <a:prstGeom prst="rect">
            <a:avLst/>
          </a:prstGeom>
        </p:spPr>
        <p:txBody>
          <a:bodyPr wrap="none">
            <a:spAutoFit/>
          </a:bodyPr>
          <a:lstStyle/>
          <a:p>
            <a:r>
              <a:rPr lang="en-IN" sz="2400" b="1" dirty="0">
                <a:latin typeface="Arial Black" pitchFamily="34" charset="0"/>
              </a:rPr>
              <a:t>Separable graph </a:t>
            </a:r>
            <a:endParaRPr lang="en-US" sz="2400" dirty="0">
              <a:latin typeface="Arial Black" pitchFamily="34" charset="0"/>
            </a:endParaRPr>
          </a:p>
        </p:txBody>
      </p:sp>
      <p:sp>
        <p:nvSpPr>
          <p:cNvPr id="6" name="Rectangle 5">
            <a:extLst>
              <a:ext uri="{FF2B5EF4-FFF2-40B4-BE49-F238E27FC236}">
                <a16:creationId xmlns:a16="http://schemas.microsoft.com/office/drawing/2014/main" xmlns="" id="{D84D4953-4627-411D-9767-4E0D2AEE72BF}"/>
              </a:ext>
            </a:extLst>
          </p:cNvPr>
          <p:cNvSpPr/>
          <p:nvPr/>
        </p:nvSpPr>
        <p:spPr>
          <a:xfrm>
            <a:off x="457199" y="1160664"/>
            <a:ext cx="9011265" cy="2585323"/>
          </a:xfrm>
          <a:prstGeom prst="rect">
            <a:avLst/>
          </a:prstGeom>
        </p:spPr>
        <p:txBody>
          <a:bodyPr wrap="square">
            <a:spAutoFit/>
          </a:bodyPr>
          <a:lstStyle/>
          <a:p>
            <a:pPr marL="339725" indent="-339725">
              <a:lnSpc>
                <a:spcPct val="150000"/>
              </a:lnSpc>
              <a:buFont typeface="Wingdings" pitchFamily="2" charset="2"/>
              <a:buChar char="Ø"/>
            </a:pPr>
            <a:r>
              <a:rPr lang="en-IN" b="1" dirty="0">
                <a:solidFill>
                  <a:schemeClr val="bg1"/>
                </a:solidFill>
                <a:latin typeface="Arial Black" pitchFamily="34" charset="0"/>
              </a:rPr>
              <a:t>A connected graph is said to be separable if its vertex connectivity is one.</a:t>
            </a:r>
          </a:p>
          <a:p>
            <a:pPr marL="339725" indent="-339725">
              <a:lnSpc>
                <a:spcPct val="150000"/>
              </a:lnSpc>
              <a:buFont typeface="Wingdings" pitchFamily="2" charset="2"/>
              <a:buChar char="Ø"/>
            </a:pPr>
            <a:r>
              <a:rPr lang="en-IN" b="1" dirty="0">
                <a:solidFill>
                  <a:schemeClr val="bg1"/>
                </a:solidFill>
                <a:latin typeface="Arial Black" pitchFamily="34" charset="0"/>
              </a:rPr>
              <a:t>In a separable graph a vertex whose removal disconnects the graph is called a cut vertex.</a:t>
            </a:r>
          </a:p>
          <a:p>
            <a:pPr marL="339725" indent="-339725">
              <a:lnSpc>
                <a:spcPct val="150000"/>
              </a:lnSpc>
              <a:buFont typeface="Wingdings" pitchFamily="2" charset="2"/>
              <a:buChar char="Ø"/>
            </a:pPr>
            <a:r>
              <a:rPr lang="en-IN" b="1" dirty="0">
                <a:solidFill>
                  <a:schemeClr val="bg1"/>
                </a:solidFill>
                <a:latin typeface="Arial Black" pitchFamily="34" charset="0"/>
              </a:rPr>
              <a:t>In tree every vertex with degree greater than one is known as cut vertex</a:t>
            </a:r>
          </a:p>
        </p:txBody>
      </p:sp>
      <p:pic>
        <p:nvPicPr>
          <p:cNvPr id="7" name="Picture 6">
            <a:extLst>
              <a:ext uri="{FF2B5EF4-FFF2-40B4-BE49-F238E27FC236}">
                <a16:creationId xmlns:a16="http://schemas.microsoft.com/office/drawing/2014/main" xmlns="" id="{6F9AC7DA-4292-4B5E-8ED8-C7B8DD52CD46}"/>
              </a:ext>
            </a:extLst>
          </p:cNvPr>
          <p:cNvPicPr/>
          <p:nvPr/>
        </p:nvPicPr>
        <p:blipFill>
          <a:blip r:embed="rId6" cstate="print"/>
          <a:srcRect/>
          <a:stretch>
            <a:fillRect/>
          </a:stretch>
        </p:blipFill>
        <p:spPr bwMode="auto">
          <a:xfrm>
            <a:off x="668593" y="3884596"/>
            <a:ext cx="4572000" cy="2303145"/>
          </a:xfrm>
          <a:prstGeom prst="rect">
            <a:avLst/>
          </a:prstGeom>
          <a:noFill/>
          <a:ln w="9525">
            <a:noFill/>
            <a:miter lim="800000"/>
            <a:headEnd/>
            <a:tailEnd/>
          </a:ln>
        </p:spPr>
      </p:pic>
      <p:sp>
        <p:nvSpPr>
          <p:cNvPr id="8" name="Rectangle 7">
            <a:extLst>
              <a:ext uri="{FF2B5EF4-FFF2-40B4-BE49-F238E27FC236}">
                <a16:creationId xmlns:a16="http://schemas.microsoft.com/office/drawing/2014/main" xmlns="" id="{E0D2D186-5CBF-447E-8F15-E654E8914750}"/>
              </a:ext>
            </a:extLst>
          </p:cNvPr>
          <p:cNvSpPr/>
          <p:nvPr/>
        </p:nvSpPr>
        <p:spPr>
          <a:xfrm>
            <a:off x="5737123" y="4555310"/>
            <a:ext cx="3643934" cy="923330"/>
          </a:xfrm>
          <a:prstGeom prst="rect">
            <a:avLst/>
          </a:prstGeom>
        </p:spPr>
        <p:txBody>
          <a:bodyPr wrap="square">
            <a:spAutoFit/>
          </a:bodyPr>
          <a:lstStyle/>
          <a:p>
            <a:r>
              <a:rPr lang="en-IN" b="1" dirty="0">
                <a:solidFill>
                  <a:schemeClr val="bg1"/>
                </a:solidFill>
                <a:latin typeface="Arial Black" pitchFamily="34" charset="0"/>
              </a:rPr>
              <a:t>In this graph cut vertex is  B  and this is separable graph</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48195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down)">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99E3D0D0-CB4B-4E30-B48D-F433A233B08B}"/>
              </a:ext>
            </a:extLst>
          </p:cNvPr>
          <p:cNvSpPr/>
          <p:nvPr/>
        </p:nvSpPr>
        <p:spPr>
          <a:xfrm>
            <a:off x="278298" y="1248815"/>
            <a:ext cx="9173497" cy="369332"/>
          </a:xfrm>
          <a:prstGeom prst="rect">
            <a:avLst/>
          </a:prstGeom>
        </p:spPr>
        <p:txBody>
          <a:bodyPr wrap="square">
            <a:spAutoFit/>
          </a:bodyPr>
          <a:lstStyle/>
          <a:p>
            <a:pPr marL="457200" indent="-457200">
              <a:buFont typeface="Wingdings" pitchFamily="2" charset="2"/>
              <a:buChar char="Ø"/>
            </a:pPr>
            <a:r>
              <a:rPr lang="en-IN" b="1" dirty="0">
                <a:solidFill>
                  <a:schemeClr val="bg1"/>
                </a:solidFill>
                <a:latin typeface="Arial Black" pitchFamily="34" charset="0"/>
              </a:rPr>
              <a:t>What is best way of connecting?</a:t>
            </a:r>
            <a:endParaRPr lang="en-US" dirty="0">
              <a:solidFill>
                <a:schemeClr val="bg1"/>
              </a:solidFill>
              <a:latin typeface="Arial Black" pitchFamily="34" charset="0"/>
            </a:endParaRPr>
          </a:p>
        </p:txBody>
      </p:sp>
      <p:pic>
        <p:nvPicPr>
          <p:cNvPr id="6" name="Content Placeholder 3">
            <a:extLst>
              <a:ext uri="{FF2B5EF4-FFF2-40B4-BE49-F238E27FC236}">
                <a16:creationId xmlns:a16="http://schemas.microsoft.com/office/drawing/2014/main" xmlns="" id="{368828DF-A266-4737-A88B-3D11F8E979DD}"/>
              </a:ext>
            </a:extLst>
          </p:cNvPr>
          <p:cNvPicPr>
            <a:picLocks/>
          </p:cNvPicPr>
          <p:nvPr/>
        </p:nvPicPr>
        <p:blipFill>
          <a:blip r:embed="rId6" cstate="print"/>
          <a:srcRect/>
          <a:stretch>
            <a:fillRect/>
          </a:stretch>
        </p:blipFill>
        <p:spPr bwMode="auto">
          <a:xfrm>
            <a:off x="425778" y="1725989"/>
            <a:ext cx="3629025" cy="1469924"/>
          </a:xfrm>
          <a:prstGeom prst="rect">
            <a:avLst/>
          </a:prstGeom>
          <a:noFill/>
          <a:ln w="9525">
            <a:noFill/>
            <a:miter lim="800000"/>
            <a:headEnd/>
            <a:tailEnd/>
          </a:ln>
        </p:spPr>
      </p:pic>
      <p:sp>
        <p:nvSpPr>
          <p:cNvPr id="7" name="Rectangle 6">
            <a:extLst>
              <a:ext uri="{FF2B5EF4-FFF2-40B4-BE49-F238E27FC236}">
                <a16:creationId xmlns:a16="http://schemas.microsoft.com/office/drawing/2014/main" xmlns="" id="{105918AE-8258-4457-B475-D2859D136D3D}"/>
              </a:ext>
            </a:extLst>
          </p:cNvPr>
          <p:cNvSpPr/>
          <p:nvPr/>
        </p:nvSpPr>
        <p:spPr>
          <a:xfrm>
            <a:off x="4245616" y="1965764"/>
            <a:ext cx="5102942" cy="923330"/>
          </a:xfrm>
          <a:prstGeom prst="rect">
            <a:avLst/>
          </a:prstGeom>
        </p:spPr>
        <p:txBody>
          <a:bodyPr wrap="square">
            <a:spAutoFit/>
          </a:bodyPr>
          <a:lstStyle/>
          <a:p>
            <a:pPr lvl="0" algn="just" defTabSz="914400" fontAlgn="base">
              <a:spcBef>
                <a:spcPct val="0"/>
              </a:spcBef>
              <a:spcAft>
                <a:spcPct val="0"/>
              </a:spcAft>
              <a:tabLst>
                <a:tab pos="5730875" algn="r"/>
              </a:tabLst>
            </a:pPr>
            <a:r>
              <a:rPr lang="en-US" b="1" dirty="0">
                <a:solidFill>
                  <a:schemeClr val="bg1"/>
                </a:solidFill>
                <a:latin typeface="Arial Black" pitchFamily="34" charset="0"/>
                <a:ea typeface="Calibri" pitchFamily="34" charset="0"/>
                <a:cs typeface="Times New Roman" pitchFamily="18" charset="0"/>
              </a:rPr>
              <a:t>In this graph we have 8 vertices and  12 edges. It has 1 vertex connectivity and 2 edge connectivity.</a:t>
            </a:r>
            <a:endParaRPr lang="en-US" dirty="0">
              <a:solidFill>
                <a:schemeClr val="bg1"/>
              </a:solidFill>
              <a:latin typeface="Arial Black" pitchFamily="34" charset="0"/>
              <a:cs typeface="Arial" pitchFamily="34" charset="0"/>
            </a:endParaRPr>
          </a:p>
        </p:txBody>
      </p:sp>
      <p:pic>
        <p:nvPicPr>
          <p:cNvPr id="8" name="Content Placeholder 3">
            <a:extLst>
              <a:ext uri="{FF2B5EF4-FFF2-40B4-BE49-F238E27FC236}">
                <a16:creationId xmlns:a16="http://schemas.microsoft.com/office/drawing/2014/main" xmlns="" id="{FD49B312-36E2-4CF6-9BD3-CBD865AF0542}"/>
              </a:ext>
            </a:extLst>
          </p:cNvPr>
          <p:cNvPicPr>
            <a:picLocks/>
          </p:cNvPicPr>
          <p:nvPr/>
        </p:nvPicPr>
        <p:blipFill>
          <a:blip r:embed="rId7" cstate="print"/>
          <a:srcRect/>
          <a:stretch>
            <a:fillRect/>
          </a:stretch>
        </p:blipFill>
        <p:spPr bwMode="auto">
          <a:xfrm>
            <a:off x="782201" y="3350782"/>
            <a:ext cx="2847975" cy="2544086"/>
          </a:xfrm>
          <a:prstGeom prst="rect">
            <a:avLst/>
          </a:prstGeom>
          <a:noFill/>
          <a:ln w="9525">
            <a:noFill/>
            <a:miter lim="800000"/>
            <a:headEnd/>
            <a:tailEnd/>
          </a:ln>
        </p:spPr>
      </p:pic>
      <p:sp>
        <p:nvSpPr>
          <p:cNvPr id="9" name="Rectangle 8">
            <a:extLst>
              <a:ext uri="{FF2B5EF4-FFF2-40B4-BE49-F238E27FC236}">
                <a16:creationId xmlns:a16="http://schemas.microsoft.com/office/drawing/2014/main" xmlns="" id="{FA49240F-04B8-48BC-9C53-1005D1C03882}"/>
              </a:ext>
            </a:extLst>
          </p:cNvPr>
          <p:cNvSpPr/>
          <p:nvPr/>
        </p:nvSpPr>
        <p:spPr>
          <a:xfrm>
            <a:off x="4053886" y="3497002"/>
            <a:ext cx="5279923" cy="2308324"/>
          </a:xfrm>
          <a:prstGeom prst="rect">
            <a:avLst/>
          </a:prstGeom>
        </p:spPr>
        <p:txBody>
          <a:bodyPr wrap="square">
            <a:spAutoFit/>
          </a:bodyPr>
          <a:lstStyle/>
          <a:p>
            <a:r>
              <a:rPr lang="en-IN" b="1" dirty="0">
                <a:solidFill>
                  <a:schemeClr val="bg1"/>
                </a:solidFill>
                <a:latin typeface="Arial Black" pitchFamily="34" charset="0"/>
              </a:rPr>
              <a:t>It can be easily seen that the edge connectivity of this graph is 3, vertex  connectivity of this graph is 3. Consequently, even after any three stations are bombed or any three line destroyed the remaining stations can still continue to “communicate” with each other.</a:t>
            </a:r>
            <a:endParaRPr lang="en-US" dirty="0">
              <a:solidFill>
                <a:schemeClr val="bg1"/>
              </a:solidFill>
              <a:latin typeface="Arial Black" pitchFamily="34" charset="0"/>
            </a:endParaRPr>
          </a:p>
        </p:txBody>
      </p:sp>
      <p:sp>
        <p:nvSpPr>
          <p:cNvPr id="10" name="Rectangle 9">
            <a:extLst>
              <a:ext uri="{FF2B5EF4-FFF2-40B4-BE49-F238E27FC236}">
                <a16:creationId xmlns:a16="http://schemas.microsoft.com/office/drawing/2014/main" xmlns="" id="{807F8496-089C-4538-B8A7-4E7C51A13F18}"/>
              </a:ext>
            </a:extLst>
          </p:cNvPr>
          <p:cNvSpPr/>
          <p:nvPr/>
        </p:nvSpPr>
        <p:spPr>
          <a:xfrm>
            <a:off x="543768" y="6154260"/>
            <a:ext cx="8642555" cy="369332"/>
          </a:xfrm>
          <a:prstGeom prst="rect">
            <a:avLst/>
          </a:prstGeom>
        </p:spPr>
        <p:txBody>
          <a:bodyPr wrap="square">
            <a:spAutoFit/>
          </a:bodyPr>
          <a:lstStyle/>
          <a:p>
            <a:r>
              <a:rPr lang="en-IN" b="1" dirty="0">
                <a:solidFill>
                  <a:schemeClr val="bg1"/>
                </a:solidFill>
                <a:latin typeface="Arial Black" pitchFamily="34" charset="0"/>
              </a:rPr>
              <a:t>Thus the second graph is batter connected than that of first graph. </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92283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down)">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9" grpId="0" build="p"/>
      <p:bldP spid="1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8" name="Google Shape;158;p21"/>
          <p:cNvPicPr preferRelativeResize="0"/>
          <p:nvPr/>
        </p:nvPicPr>
        <p:blipFill>
          <a:blip r:embed="rId4">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DC70CE93-FF94-42D7-9141-BD600FAE3848}"/>
              </a:ext>
            </a:extLst>
          </p:cNvPr>
          <p:cNvSpPr/>
          <p:nvPr/>
        </p:nvSpPr>
        <p:spPr>
          <a:xfrm>
            <a:off x="150828" y="479880"/>
            <a:ext cx="3338927" cy="461665"/>
          </a:xfrm>
          <a:prstGeom prst="rect">
            <a:avLst/>
          </a:prstGeom>
        </p:spPr>
        <p:txBody>
          <a:bodyPr wrap="none">
            <a:spAutoFit/>
          </a:bodyPr>
          <a:lstStyle/>
          <a:p>
            <a:r>
              <a:rPr lang="en-IN" sz="2400" b="1" dirty="0">
                <a:solidFill>
                  <a:schemeClr val="bg1"/>
                </a:solidFill>
                <a:latin typeface="Arial Black" pitchFamily="34" charset="0"/>
              </a:rPr>
              <a:t>Isomorphic graphs</a:t>
            </a:r>
            <a:endParaRPr lang="en-US" sz="2400" dirty="0">
              <a:solidFill>
                <a:schemeClr val="bg1"/>
              </a:solidFill>
              <a:latin typeface="Arial Black" pitchFamily="34" charset="0"/>
            </a:endParaRPr>
          </a:p>
        </p:txBody>
      </p:sp>
      <p:sp>
        <p:nvSpPr>
          <p:cNvPr id="6" name="Rectangle 5">
            <a:extLst>
              <a:ext uri="{FF2B5EF4-FFF2-40B4-BE49-F238E27FC236}">
                <a16:creationId xmlns:a16="http://schemas.microsoft.com/office/drawing/2014/main" xmlns="" id="{9F1F8962-D216-4261-9130-89F0CF6C764E}"/>
              </a:ext>
            </a:extLst>
          </p:cNvPr>
          <p:cNvSpPr/>
          <p:nvPr/>
        </p:nvSpPr>
        <p:spPr>
          <a:xfrm>
            <a:off x="318051" y="1116296"/>
            <a:ext cx="9144000" cy="4619854"/>
          </a:xfrm>
          <a:prstGeom prst="rect">
            <a:avLst/>
          </a:prstGeom>
        </p:spPr>
        <p:txBody>
          <a:bodyPr wrap="square">
            <a:spAutoFit/>
          </a:bodyPr>
          <a:lstStyle/>
          <a:p>
            <a:pPr marL="398463" indent="-398463">
              <a:lnSpc>
                <a:spcPct val="150000"/>
              </a:lnSpc>
              <a:buFont typeface="Wingdings" pitchFamily="2" charset="2"/>
              <a:buChar char="Ø"/>
            </a:pPr>
            <a:r>
              <a:rPr lang="en-IN" b="1" dirty="0">
                <a:solidFill>
                  <a:schemeClr val="bg1"/>
                </a:solidFill>
                <a:latin typeface="Arial Black" pitchFamily="34" charset="0"/>
              </a:rPr>
              <a:t>When we say graphs are “essentially the same” mean that they differ only in the way they are drawn.</a:t>
            </a:r>
            <a:endParaRPr lang="en-US" dirty="0">
              <a:solidFill>
                <a:schemeClr val="bg1"/>
              </a:solidFill>
              <a:latin typeface="Arial Black" pitchFamily="34" charset="0"/>
            </a:endParaRPr>
          </a:p>
          <a:p>
            <a:pPr marL="398463" indent="-398463">
              <a:lnSpc>
                <a:spcPct val="150000"/>
              </a:lnSpc>
              <a:buFont typeface="Wingdings" pitchFamily="2" charset="2"/>
              <a:buChar char="Ø"/>
            </a:pPr>
            <a:r>
              <a:rPr lang="en-IN" b="1" dirty="0">
                <a:solidFill>
                  <a:schemeClr val="bg1"/>
                </a:solidFill>
                <a:latin typeface="Arial Black" pitchFamily="34" charset="0"/>
              </a:rPr>
              <a:t>There should be a one to one correspondence between the vertices of the graphs and a one to one correspondence between their edges such that corresponding vertices are incident with corresponding edges. The proper term for essentially the same is isomorphic.</a:t>
            </a:r>
          </a:p>
          <a:p>
            <a:pPr marL="398463" indent="-398463">
              <a:lnSpc>
                <a:spcPct val="150000"/>
              </a:lnSpc>
              <a:buFont typeface="Wingdings" pitchFamily="2" charset="2"/>
              <a:buChar char="Ø"/>
            </a:pPr>
            <a:r>
              <a:rPr lang="en-IN" b="1" dirty="0">
                <a:solidFill>
                  <a:schemeClr val="bg1"/>
                </a:solidFill>
                <a:latin typeface="Arial Black" pitchFamily="34" charset="0"/>
              </a:rPr>
              <a:t>Definition : </a:t>
            </a:r>
            <a:r>
              <a:rPr lang="en-US" dirty="0">
                <a:highlight>
                  <a:srgbClr val="FFFFFF"/>
                </a:highlight>
              </a:rPr>
              <a:t>let G1 = (V1, E1) and G2 = (V2, E2) be two graphs. G1 and G2 are isomorphic if there exist bijective functions f: V1 → V2 and g: E1 → E2 such that for any two vertices u and v in V1, (u, v) is an edge in E1 if and only if (f(u), f(v)) is an edge in E2. Similarly, for any two edges e and f in E1, (e, f) is an edge in E1 if and only if (g(e), g(f)) is an edge in E2.</a:t>
            </a:r>
            <a:r>
              <a:rPr lang="en-IN" b="1" dirty="0">
                <a:solidFill>
                  <a:schemeClr val="bg1"/>
                </a:solidFill>
                <a:latin typeface="Arial Black" pitchFamily="34" charset="0"/>
              </a:rPr>
              <a:t> </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177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BFA7BABA-2C4D-4534-9F55-33BB299E6259}"/>
              </a:ext>
            </a:extLst>
          </p:cNvPr>
          <p:cNvSpPr/>
          <p:nvPr/>
        </p:nvSpPr>
        <p:spPr>
          <a:xfrm>
            <a:off x="188841" y="913839"/>
            <a:ext cx="9144000" cy="834074"/>
          </a:xfrm>
          <a:prstGeom prst="rect">
            <a:avLst/>
          </a:prstGeom>
        </p:spPr>
        <p:txBody>
          <a:bodyPr wrap="square">
            <a:spAutoFit/>
          </a:bodyPr>
          <a:lstStyle/>
          <a:p>
            <a:pPr marL="398463" indent="-398463">
              <a:buFont typeface="Wingdings" pitchFamily="2" charset="2"/>
              <a:buChar char="Ø"/>
            </a:pPr>
            <a:r>
              <a:rPr lang="en-IN" sz="2400" b="1" dirty="0">
                <a:solidFill>
                  <a:schemeClr val="bg1"/>
                </a:solidFill>
                <a:latin typeface="Arial Black" pitchFamily="34" charset="0"/>
              </a:rPr>
              <a:t>Example 1</a:t>
            </a:r>
          </a:p>
          <a:p>
            <a:pPr marL="398463" indent="-398463">
              <a:lnSpc>
                <a:spcPct val="150000"/>
              </a:lnSpc>
              <a:buFont typeface="Wingdings" pitchFamily="2" charset="2"/>
              <a:buChar char="Ø"/>
            </a:pPr>
            <a:r>
              <a:rPr lang="en-IN" b="1" dirty="0">
                <a:solidFill>
                  <a:schemeClr val="bg1"/>
                </a:solidFill>
                <a:latin typeface="Arial Black" pitchFamily="34" charset="0"/>
              </a:rPr>
              <a:t>Consider the three graph with number of vertices are three.</a:t>
            </a:r>
            <a:endParaRPr lang="en-US" dirty="0">
              <a:solidFill>
                <a:schemeClr val="bg1"/>
              </a:solidFill>
              <a:latin typeface="Arial Black" pitchFamily="34" charset="0"/>
            </a:endParaRPr>
          </a:p>
        </p:txBody>
      </p:sp>
      <p:pic>
        <p:nvPicPr>
          <p:cNvPr id="6" name="Picture 2">
            <a:extLst>
              <a:ext uri="{FF2B5EF4-FFF2-40B4-BE49-F238E27FC236}">
                <a16:creationId xmlns:a16="http://schemas.microsoft.com/office/drawing/2014/main" xmlns="" id="{16E030F3-6064-4882-82E3-8C7130A61745}"/>
              </a:ext>
            </a:extLst>
          </p:cNvPr>
          <p:cNvPicPr>
            <a:picLocks noChangeAspect="1" noChangeArrowheads="1"/>
          </p:cNvPicPr>
          <p:nvPr/>
        </p:nvPicPr>
        <p:blipFill>
          <a:blip r:embed="rId6" cstate="print"/>
          <a:srcRect/>
          <a:stretch>
            <a:fillRect/>
          </a:stretch>
        </p:blipFill>
        <p:spPr bwMode="auto">
          <a:xfrm>
            <a:off x="660789" y="1936192"/>
            <a:ext cx="8111613" cy="1238250"/>
          </a:xfrm>
          <a:prstGeom prst="rect">
            <a:avLst/>
          </a:prstGeom>
          <a:noFill/>
          <a:ln w="9525">
            <a:noFill/>
            <a:miter lim="800000"/>
            <a:headEnd/>
            <a:tailEnd/>
          </a:ln>
        </p:spPr>
      </p:pic>
      <p:sp>
        <p:nvSpPr>
          <p:cNvPr id="7" name="Rectangle 6">
            <a:extLst>
              <a:ext uri="{FF2B5EF4-FFF2-40B4-BE49-F238E27FC236}">
                <a16:creationId xmlns:a16="http://schemas.microsoft.com/office/drawing/2014/main" xmlns="" id="{9CA54BAD-20ED-42CB-AF32-595143689EAD}"/>
              </a:ext>
            </a:extLst>
          </p:cNvPr>
          <p:cNvSpPr/>
          <p:nvPr/>
        </p:nvSpPr>
        <p:spPr>
          <a:xfrm>
            <a:off x="188841" y="3538983"/>
            <a:ext cx="9144000" cy="3000821"/>
          </a:xfrm>
          <a:prstGeom prst="rect">
            <a:avLst/>
          </a:prstGeom>
        </p:spPr>
        <p:txBody>
          <a:bodyPr wrap="square">
            <a:spAutoFit/>
          </a:bodyPr>
          <a:lstStyle/>
          <a:p>
            <a:pPr marL="398463" indent="-398463">
              <a:lnSpc>
                <a:spcPct val="150000"/>
              </a:lnSpc>
              <a:buFont typeface="Wingdings" pitchFamily="2" charset="2"/>
              <a:buChar char="Ø"/>
            </a:pPr>
            <a:r>
              <a:rPr lang="en-IN" b="1" dirty="0">
                <a:solidFill>
                  <a:schemeClr val="bg1"/>
                </a:solidFill>
                <a:latin typeface="Arial Black" pitchFamily="34" charset="0"/>
              </a:rPr>
              <a:t>Graph G1 and G2 in figure each consist of two edge incident with a common vertex. they drawn differently ,but the graphs are same. G1 and G2   are isomorphic</a:t>
            </a:r>
            <a:r>
              <a:rPr lang="en-IN" b="1" dirty="0">
                <a:solidFill>
                  <a:schemeClr val="bg1"/>
                </a:solidFill>
              </a:rPr>
              <a:t>.</a:t>
            </a:r>
          </a:p>
          <a:p>
            <a:pPr marL="398463" indent="-398463">
              <a:lnSpc>
                <a:spcPct val="150000"/>
              </a:lnSpc>
              <a:buFont typeface="Wingdings" pitchFamily="2" charset="2"/>
              <a:buChar char="Ø"/>
            </a:pPr>
            <a:r>
              <a:rPr lang="en-IN" b="1" dirty="0">
                <a:solidFill>
                  <a:schemeClr val="bg1"/>
                </a:solidFill>
                <a:latin typeface="Arial Black" pitchFamily="34" charset="0"/>
              </a:rPr>
              <a:t>The graph G3 indicates that this graph has only one edge, G3 is different from G1 and G2 in an essential way, it is not isomorphic to G1 and G2.</a:t>
            </a:r>
          </a:p>
          <a:p>
            <a:pPr marL="398463" indent="-398463">
              <a:lnSpc>
                <a:spcPct val="150000"/>
              </a:lnSpc>
              <a:buFont typeface="Wingdings" pitchFamily="2" charset="2"/>
              <a:buChar char="Ø"/>
            </a:pPr>
            <a:endParaRPr lang="en-US" dirty="0">
              <a:solidFill>
                <a:schemeClr val="bg1"/>
              </a:solidFill>
            </a:endParaRPr>
          </a:p>
        </p:txBody>
      </p:sp>
    </p:spTree>
    <p:extLst>
      <p:ext uri="{BB962C8B-B14F-4D97-AF65-F5344CB8AC3E}">
        <p14:creationId xmlns:p14="http://schemas.microsoft.com/office/powerpoint/2010/main" val="207947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down)">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down)">
                                      <p:cBhvr>
                                        <p:cTn id="2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098BBE08-5708-449F-BD94-FD8C1461FC7D}"/>
              </a:ext>
            </a:extLst>
          </p:cNvPr>
          <p:cNvSpPr/>
          <p:nvPr/>
        </p:nvSpPr>
        <p:spPr>
          <a:xfrm>
            <a:off x="243338" y="1031291"/>
            <a:ext cx="2408032" cy="461665"/>
          </a:xfrm>
          <a:prstGeom prst="rect">
            <a:avLst/>
          </a:prstGeom>
        </p:spPr>
        <p:txBody>
          <a:bodyPr wrap="none">
            <a:spAutoFit/>
          </a:bodyPr>
          <a:lstStyle/>
          <a:p>
            <a:pPr marL="457200" indent="-457200">
              <a:buFont typeface="Wingdings" pitchFamily="2" charset="2"/>
              <a:buChar char="Ø"/>
            </a:pPr>
            <a:r>
              <a:rPr lang="en-IN" sz="2400" b="1" dirty="0">
                <a:solidFill>
                  <a:schemeClr val="bg1"/>
                </a:solidFill>
                <a:latin typeface="Arial Black" pitchFamily="34" charset="0"/>
              </a:rPr>
              <a:t>Example 2</a:t>
            </a:r>
          </a:p>
        </p:txBody>
      </p:sp>
      <p:pic>
        <p:nvPicPr>
          <p:cNvPr id="6" name="Picture 2">
            <a:extLst>
              <a:ext uri="{FF2B5EF4-FFF2-40B4-BE49-F238E27FC236}">
                <a16:creationId xmlns:a16="http://schemas.microsoft.com/office/drawing/2014/main" xmlns="" id="{6321541D-5D92-4C32-A6F8-72BD952D2072}"/>
              </a:ext>
            </a:extLst>
          </p:cNvPr>
          <p:cNvPicPr>
            <a:picLocks noChangeAspect="1" noChangeArrowheads="1"/>
          </p:cNvPicPr>
          <p:nvPr/>
        </p:nvPicPr>
        <p:blipFill>
          <a:blip r:embed="rId6" cstate="print"/>
          <a:srcRect/>
          <a:stretch>
            <a:fillRect/>
          </a:stretch>
        </p:blipFill>
        <p:spPr bwMode="auto">
          <a:xfrm>
            <a:off x="1307808" y="1492956"/>
            <a:ext cx="7249139" cy="1143000"/>
          </a:xfrm>
          <a:prstGeom prst="rect">
            <a:avLst/>
          </a:prstGeom>
          <a:noFill/>
          <a:ln w="9525">
            <a:noFill/>
            <a:miter lim="800000"/>
            <a:headEnd/>
            <a:tailEnd/>
          </a:ln>
        </p:spPr>
      </p:pic>
      <p:sp>
        <p:nvSpPr>
          <p:cNvPr id="7" name="Rectangle 6">
            <a:extLst>
              <a:ext uri="{FF2B5EF4-FFF2-40B4-BE49-F238E27FC236}">
                <a16:creationId xmlns:a16="http://schemas.microsoft.com/office/drawing/2014/main" xmlns="" id="{9CF5C942-C70B-4B31-A41C-99D4A4033612}"/>
              </a:ext>
            </a:extLst>
          </p:cNvPr>
          <p:cNvSpPr/>
          <p:nvPr/>
        </p:nvSpPr>
        <p:spPr>
          <a:xfrm>
            <a:off x="268355" y="2812164"/>
            <a:ext cx="9144000" cy="923330"/>
          </a:xfrm>
          <a:prstGeom prst="rect">
            <a:avLst/>
          </a:prstGeom>
        </p:spPr>
        <p:txBody>
          <a:bodyPr wrap="square">
            <a:spAutoFit/>
          </a:bodyPr>
          <a:lstStyle/>
          <a:p>
            <a:pPr marL="465138" lvl="0" indent="-465138" algn="just" defTabSz="914400" eaLnBrk="0" fontAlgn="base" hangingPunct="0">
              <a:spcBef>
                <a:spcPct val="0"/>
              </a:spcBef>
              <a:spcAft>
                <a:spcPct val="0"/>
              </a:spcAft>
              <a:buFont typeface="Wingdings" pitchFamily="2" charset="2"/>
              <a:buChar char="Ø"/>
              <a:tabLst>
                <a:tab pos="5730875" algn="r"/>
              </a:tabLst>
            </a:pPr>
            <a:r>
              <a:rPr lang="en-US" b="1" dirty="0">
                <a:solidFill>
                  <a:schemeClr val="bg1"/>
                </a:solidFill>
                <a:latin typeface="Arial Black" pitchFamily="34" charset="0"/>
                <a:ea typeface="Calibri" pitchFamily="34" charset="0"/>
                <a:cs typeface="Times New Roman" pitchFamily="18" charset="0"/>
              </a:rPr>
              <a:t>These two graphs are not isomorphic.</a:t>
            </a:r>
            <a:r>
              <a:rPr lang="en-US" dirty="0">
                <a:solidFill>
                  <a:schemeClr val="bg1"/>
                </a:solidFill>
                <a:latin typeface="Arial Black" pitchFamily="34" charset="0"/>
                <a:cs typeface="Arial" pitchFamily="34" charset="0"/>
              </a:rPr>
              <a:t> </a:t>
            </a:r>
            <a:r>
              <a:rPr lang="en-US" b="1" dirty="0">
                <a:solidFill>
                  <a:schemeClr val="bg1"/>
                </a:solidFill>
                <a:latin typeface="Arial Black" pitchFamily="34" charset="0"/>
                <a:ea typeface="Calibri" pitchFamily="34" charset="0"/>
                <a:cs typeface="Times New Roman" pitchFamily="18" charset="0"/>
              </a:rPr>
              <a:t>Each graph consists of four vertices and four edges, but G2 contains a vertex of degree 1 while G1 has no such vertex.</a:t>
            </a:r>
            <a:endParaRPr lang="en-US" dirty="0">
              <a:solidFill>
                <a:schemeClr val="bg1"/>
              </a:solidFill>
              <a:latin typeface="Arial Black" pitchFamily="34" charset="0"/>
              <a:cs typeface="Arial" pitchFamily="34" charset="0"/>
            </a:endParaRPr>
          </a:p>
        </p:txBody>
      </p:sp>
      <p:sp>
        <p:nvSpPr>
          <p:cNvPr id="8" name="Rectangle 7">
            <a:extLst>
              <a:ext uri="{FF2B5EF4-FFF2-40B4-BE49-F238E27FC236}">
                <a16:creationId xmlns:a16="http://schemas.microsoft.com/office/drawing/2014/main" xmlns="" id="{C0667DA4-1702-4E8E-AF0E-F19D81175628}"/>
              </a:ext>
            </a:extLst>
          </p:cNvPr>
          <p:cNvSpPr/>
          <p:nvPr/>
        </p:nvSpPr>
        <p:spPr>
          <a:xfrm>
            <a:off x="243338" y="3841332"/>
            <a:ext cx="2510624" cy="461665"/>
          </a:xfrm>
          <a:prstGeom prst="rect">
            <a:avLst/>
          </a:prstGeom>
        </p:spPr>
        <p:txBody>
          <a:bodyPr wrap="none">
            <a:spAutoFit/>
          </a:bodyPr>
          <a:lstStyle/>
          <a:p>
            <a:pPr marL="457200" indent="-457200">
              <a:buFont typeface="Wingdings" pitchFamily="2" charset="2"/>
              <a:buChar char="Ø"/>
            </a:pPr>
            <a:r>
              <a:rPr lang="en-IN" sz="2400" b="1" dirty="0">
                <a:solidFill>
                  <a:schemeClr val="bg1"/>
                </a:solidFill>
                <a:latin typeface="Arial Black" pitchFamily="34" charset="0"/>
              </a:rPr>
              <a:t>Example 3 </a:t>
            </a:r>
            <a:endParaRPr lang="en-US" sz="2400" dirty="0">
              <a:solidFill>
                <a:schemeClr val="bg1"/>
              </a:solidFill>
              <a:latin typeface="Arial Black" pitchFamily="34" charset="0"/>
            </a:endParaRPr>
          </a:p>
        </p:txBody>
      </p:sp>
      <p:pic>
        <p:nvPicPr>
          <p:cNvPr id="9" name="Picture 8">
            <a:extLst>
              <a:ext uri="{FF2B5EF4-FFF2-40B4-BE49-F238E27FC236}">
                <a16:creationId xmlns:a16="http://schemas.microsoft.com/office/drawing/2014/main" xmlns="" id="{BDC6D1EC-749E-4A08-B5E0-285E61BCA13F}"/>
              </a:ext>
            </a:extLst>
          </p:cNvPr>
          <p:cNvPicPr/>
          <p:nvPr/>
        </p:nvPicPr>
        <p:blipFill>
          <a:blip r:embed="rId7" cstate="print"/>
          <a:srcRect/>
          <a:stretch>
            <a:fillRect/>
          </a:stretch>
        </p:blipFill>
        <p:spPr bwMode="auto">
          <a:xfrm>
            <a:off x="607568" y="4431567"/>
            <a:ext cx="4159045" cy="1946787"/>
          </a:xfrm>
          <a:prstGeom prst="rect">
            <a:avLst/>
          </a:prstGeom>
          <a:noFill/>
          <a:ln w="9525">
            <a:noFill/>
            <a:miter lim="800000"/>
            <a:headEnd/>
            <a:tailEnd/>
          </a:ln>
        </p:spPr>
      </p:pic>
      <p:sp>
        <p:nvSpPr>
          <p:cNvPr id="10" name="Rectangle 9">
            <a:extLst>
              <a:ext uri="{FF2B5EF4-FFF2-40B4-BE49-F238E27FC236}">
                <a16:creationId xmlns:a16="http://schemas.microsoft.com/office/drawing/2014/main" xmlns="" id="{6B4781C5-7940-4697-9462-CCA82FDCF62F}"/>
              </a:ext>
            </a:extLst>
          </p:cNvPr>
          <p:cNvSpPr/>
          <p:nvPr/>
        </p:nvSpPr>
        <p:spPr>
          <a:xfrm>
            <a:off x="4914097" y="4564299"/>
            <a:ext cx="4424516" cy="369332"/>
          </a:xfrm>
          <a:prstGeom prst="rect">
            <a:avLst/>
          </a:prstGeom>
        </p:spPr>
        <p:txBody>
          <a:bodyPr wrap="square">
            <a:spAutoFit/>
          </a:bodyPr>
          <a:lstStyle/>
          <a:p>
            <a:r>
              <a:rPr lang="en-IN" b="1" dirty="0">
                <a:solidFill>
                  <a:schemeClr val="bg1"/>
                </a:solidFill>
                <a:latin typeface="Arial Black" pitchFamily="34" charset="0"/>
              </a:rPr>
              <a:t>These graphs are isomorphic .</a:t>
            </a:r>
          </a:p>
        </p:txBody>
      </p:sp>
    </p:spTree>
    <p:extLst>
      <p:ext uri="{BB962C8B-B14F-4D97-AF65-F5344CB8AC3E}">
        <p14:creationId xmlns:p14="http://schemas.microsoft.com/office/powerpoint/2010/main" val="407583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8" name="TextBox 7">
            <a:extLst>
              <a:ext uri="{FF2B5EF4-FFF2-40B4-BE49-F238E27FC236}">
                <a16:creationId xmlns:a16="http://schemas.microsoft.com/office/drawing/2014/main" xmlns="" id="{F1A75694-49B3-49DF-B16B-3B089A1BD46C}"/>
              </a:ext>
            </a:extLst>
          </p:cNvPr>
          <p:cNvSpPr txBox="1"/>
          <p:nvPr/>
        </p:nvSpPr>
        <p:spPr>
          <a:xfrm>
            <a:off x="562509" y="1215890"/>
            <a:ext cx="8016411" cy="3939540"/>
          </a:xfrm>
          <a:prstGeom prst="rect">
            <a:avLst/>
          </a:prstGeom>
          <a:noFill/>
        </p:spPr>
        <p:txBody>
          <a:bodyPr wrap="square">
            <a:spAutoFit/>
          </a:bodyPr>
          <a:lstStyle/>
          <a:p>
            <a:pPr marL="225425" indent="-225425">
              <a:buFont typeface="Wingdings" pitchFamily="2" charset="2"/>
              <a:buChar char="Ø"/>
            </a:pPr>
            <a:r>
              <a:rPr lang="en-IN" sz="2000" dirty="0">
                <a:solidFill>
                  <a:schemeClr val="bg1"/>
                </a:solidFill>
                <a:latin typeface="Arial Black" pitchFamily="34" charset="0"/>
              </a:rPr>
              <a:t>Although a pictorial representation of a graph is very convenient for a visual study, other representations are better for computer processing. A matrix is a convenient and useful way for representing a graph to a computer.</a:t>
            </a:r>
          </a:p>
          <a:p>
            <a:pPr>
              <a:buFont typeface="Wingdings" pitchFamily="2" charset="2"/>
              <a:buChar char="Ø"/>
            </a:pPr>
            <a:endParaRPr lang="en-IN" dirty="0">
              <a:solidFill>
                <a:schemeClr val="bg1"/>
              </a:solidFill>
              <a:latin typeface="Arial Black" pitchFamily="34" charset="0"/>
            </a:endParaRPr>
          </a:p>
          <a:p>
            <a:pPr>
              <a:buFont typeface="Wingdings" pitchFamily="2" charset="2"/>
              <a:buChar char="Ø"/>
            </a:pPr>
            <a:endParaRPr lang="en-IN" dirty="0">
              <a:solidFill>
                <a:schemeClr val="bg1"/>
              </a:solidFill>
              <a:latin typeface="Arial Black" pitchFamily="34" charset="0"/>
            </a:endParaRPr>
          </a:p>
          <a:p>
            <a:pPr>
              <a:buFont typeface="Wingdings" pitchFamily="2" charset="2"/>
              <a:buChar char="Ø"/>
            </a:pPr>
            <a:endParaRPr lang="en-IN" dirty="0">
              <a:solidFill>
                <a:schemeClr val="bg1"/>
              </a:solidFill>
              <a:latin typeface="Arial Black" pitchFamily="34" charset="0"/>
            </a:endParaRPr>
          </a:p>
          <a:p>
            <a:pPr>
              <a:buFont typeface="Wingdings" pitchFamily="2" charset="2"/>
              <a:buChar char="Ø"/>
            </a:pPr>
            <a:endParaRPr lang="en-IN" dirty="0">
              <a:solidFill>
                <a:schemeClr val="bg1"/>
              </a:solidFill>
              <a:latin typeface="Arial Black" pitchFamily="34" charset="0"/>
            </a:endParaRPr>
          </a:p>
          <a:p>
            <a:pPr marL="225425" lvl="2" indent="-225425">
              <a:buFont typeface="Wingdings" pitchFamily="2" charset="2"/>
              <a:buChar char="Ø"/>
            </a:pPr>
            <a:endParaRPr lang="en-IN" dirty="0">
              <a:solidFill>
                <a:schemeClr val="bg1"/>
              </a:solidFill>
              <a:latin typeface="Arial Black" pitchFamily="34" charset="0"/>
            </a:endParaRPr>
          </a:p>
          <a:p>
            <a:pPr marL="225425" lvl="2" indent="-225425">
              <a:buFont typeface="Wingdings" pitchFamily="2" charset="2"/>
              <a:buChar char="Ø"/>
            </a:pPr>
            <a:r>
              <a:rPr lang="en-IN" sz="2000" dirty="0">
                <a:solidFill>
                  <a:schemeClr val="bg1"/>
                </a:solidFill>
                <a:latin typeface="Arial Black" pitchFamily="34" charset="0"/>
              </a:rPr>
              <a:t>In many applications of graph theory, such as in network analysis , matrices also turn out to be the natural way of expressing the problem.</a:t>
            </a:r>
            <a:endParaRPr lang="en-IN" sz="2000" b="1" dirty="0">
              <a:solidFill>
                <a:schemeClr val="bg1"/>
              </a:solidFill>
              <a:latin typeface="Arial Black" pitchFamily="34" charset="0"/>
            </a:endParaRPr>
          </a:p>
        </p:txBody>
      </p:sp>
    </p:spTree>
    <p:extLst>
      <p:ext uri="{BB962C8B-B14F-4D97-AF65-F5344CB8AC3E}">
        <p14:creationId xmlns:p14="http://schemas.microsoft.com/office/powerpoint/2010/main" val="1401360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FA0E413A-99F0-41A3-A6E7-8E5B1A72AE1E}"/>
              </a:ext>
            </a:extLst>
          </p:cNvPr>
          <p:cNvSpPr/>
          <p:nvPr/>
        </p:nvSpPr>
        <p:spPr>
          <a:xfrm>
            <a:off x="268355" y="1249295"/>
            <a:ext cx="9144000" cy="3970318"/>
          </a:xfrm>
          <a:prstGeom prst="rect">
            <a:avLst/>
          </a:prstGeom>
        </p:spPr>
        <p:txBody>
          <a:bodyPr wrap="square">
            <a:spAutoFit/>
          </a:bodyPr>
          <a:lstStyle/>
          <a:p>
            <a:pPr marL="236538" indent="-236538">
              <a:buFont typeface="Wingdings" pitchFamily="2" charset="2"/>
              <a:buChar char="Ø"/>
            </a:pPr>
            <a:r>
              <a:rPr lang="en-IN" dirty="0">
                <a:solidFill>
                  <a:schemeClr val="bg1"/>
                </a:solidFill>
                <a:latin typeface="Arial Black" pitchFamily="34" charset="0"/>
              </a:rPr>
              <a:t>Suppose two graphs G1 (V1, E1) and G2 (V2, E2) are  isomorphic graphs. Then </a:t>
            </a:r>
          </a:p>
          <a:p>
            <a:pPr marL="236538" indent="-236538">
              <a:buFont typeface="Wingdings" pitchFamily="2" charset="2"/>
              <a:buChar char="Ø"/>
            </a:pPr>
            <a:endParaRPr lang="en-US" dirty="0">
              <a:solidFill>
                <a:schemeClr val="bg1"/>
              </a:solidFill>
              <a:latin typeface="Arial Black" pitchFamily="34" charset="0"/>
            </a:endParaRPr>
          </a:p>
          <a:p>
            <a:pPr marL="236538" indent="-236538">
              <a:buNone/>
            </a:pPr>
            <a:r>
              <a:rPr lang="en-IN" dirty="0">
                <a:solidFill>
                  <a:schemeClr val="bg1"/>
                </a:solidFill>
                <a:latin typeface="Arial Black" pitchFamily="34" charset="0"/>
              </a:rPr>
              <a:t>   1. │E1│= │E2│and  │V1│= │V2│ </a:t>
            </a:r>
            <a:r>
              <a:rPr lang="en-IN" dirty="0" err="1">
                <a:solidFill>
                  <a:schemeClr val="bg1"/>
                </a:solidFill>
                <a:latin typeface="Arial Black" pitchFamily="34" charset="0"/>
              </a:rPr>
              <a:t>i</a:t>
            </a:r>
            <a:r>
              <a:rPr lang="en-IN" dirty="0">
                <a:solidFill>
                  <a:schemeClr val="bg1"/>
                </a:solidFill>
                <a:latin typeface="Arial Black" pitchFamily="34" charset="0"/>
              </a:rPr>
              <a:t>. e. Graphs G1 and G2 must have the                                    same number of edges and vertices.</a:t>
            </a:r>
          </a:p>
          <a:p>
            <a:pPr marL="236538" indent="-236538">
              <a:buNone/>
            </a:pPr>
            <a:endParaRPr lang="en-US" dirty="0">
              <a:solidFill>
                <a:schemeClr val="bg1"/>
              </a:solidFill>
              <a:latin typeface="Arial Black" pitchFamily="34" charset="0"/>
            </a:endParaRPr>
          </a:p>
          <a:p>
            <a:pPr marL="236538" indent="-236538">
              <a:buNone/>
            </a:pPr>
            <a:r>
              <a:rPr lang="en-IN" dirty="0">
                <a:solidFill>
                  <a:schemeClr val="bg1"/>
                </a:solidFill>
                <a:latin typeface="Arial Black" pitchFamily="34" charset="0"/>
              </a:rPr>
              <a:t>   2. Graphs G1 and G2 must have the same number of regions formed by an equal</a:t>
            </a:r>
            <a:r>
              <a:rPr lang="en-US" dirty="0">
                <a:solidFill>
                  <a:schemeClr val="bg1"/>
                </a:solidFill>
                <a:latin typeface="Arial Black" pitchFamily="34" charset="0"/>
              </a:rPr>
              <a:t> </a:t>
            </a:r>
            <a:r>
              <a:rPr lang="en-IN" dirty="0">
                <a:solidFill>
                  <a:schemeClr val="bg1"/>
                </a:solidFill>
                <a:latin typeface="Arial Black" pitchFamily="34" charset="0"/>
              </a:rPr>
              <a:t>number of edges.</a:t>
            </a:r>
          </a:p>
          <a:p>
            <a:pPr marL="236538" indent="-236538">
              <a:buNone/>
            </a:pPr>
            <a:endParaRPr lang="en-US" dirty="0">
              <a:solidFill>
                <a:schemeClr val="bg1"/>
              </a:solidFill>
              <a:latin typeface="Arial Black" pitchFamily="34" charset="0"/>
            </a:endParaRPr>
          </a:p>
          <a:p>
            <a:pPr marL="236538" indent="-236538">
              <a:buNone/>
            </a:pPr>
            <a:r>
              <a:rPr lang="en-IN" dirty="0">
                <a:solidFill>
                  <a:schemeClr val="bg1"/>
                </a:solidFill>
                <a:latin typeface="Arial Black" pitchFamily="34" charset="0"/>
              </a:rPr>
              <a:t>   3. Graphs G1 and G2 must have an equal number of loops.</a:t>
            </a:r>
          </a:p>
          <a:p>
            <a:pPr marL="236538" indent="-236538">
              <a:buNone/>
            </a:pPr>
            <a:endParaRPr lang="en-US" dirty="0">
              <a:solidFill>
                <a:schemeClr val="bg1"/>
              </a:solidFill>
              <a:latin typeface="Arial Black" pitchFamily="34" charset="0"/>
            </a:endParaRPr>
          </a:p>
          <a:p>
            <a:pPr marL="236538" indent="-236538">
              <a:buNone/>
            </a:pPr>
            <a:r>
              <a:rPr lang="en-IN" dirty="0">
                <a:solidFill>
                  <a:schemeClr val="bg1"/>
                </a:solidFill>
                <a:latin typeface="Arial Black" pitchFamily="34" charset="0"/>
              </a:rPr>
              <a:t>   4. Graphs G1 and G2 must have the same number of parallel edges.</a:t>
            </a:r>
            <a:endParaRPr lang="en-US" dirty="0">
              <a:solidFill>
                <a:schemeClr val="bg1"/>
              </a:solidFill>
              <a:latin typeface="Arial Black" pitchFamily="34" charset="0"/>
            </a:endParaRPr>
          </a:p>
          <a:p>
            <a:pPr marL="236538" indent="-236538">
              <a:buNone/>
            </a:pPr>
            <a:r>
              <a:rPr lang="en-IN" dirty="0">
                <a:solidFill>
                  <a:schemeClr val="bg1"/>
                </a:solidFill>
                <a:latin typeface="Arial Black" pitchFamily="34" charset="0"/>
              </a:rPr>
              <a:t>   </a:t>
            </a:r>
          </a:p>
          <a:p>
            <a:pPr marL="236538" indent="-236538">
              <a:buNone/>
            </a:pPr>
            <a:r>
              <a:rPr lang="en-IN" dirty="0">
                <a:solidFill>
                  <a:schemeClr val="bg1"/>
                </a:solidFill>
                <a:latin typeface="Arial Black" pitchFamily="34" charset="0"/>
              </a:rPr>
              <a:t>   5. Graphs G1 and G2 must have the same number of bridges.</a:t>
            </a:r>
            <a:endParaRPr lang="en-US" dirty="0">
              <a:solidFill>
                <a:schemeClr val="bg1"/>
              </a:solidFill>
              <a:latin typeface="Arial Black" pitchFamily="34" charset="0"/>
            </a:endParaRPr>
          </a:p>
        </p:txBody>
      </p:sp>
    </p:spTree>
    <p:extLst>
      <p:ext uri="{BB962C8B-B14F-4D97-AF65-F5344CB8AC3E}">
        <p14:creationId xmlns:p14="http://schemas.microsoft.com/office/powerpoint/2010/main" val="151187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down)">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down)">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down)">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wipe(down)">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wipe(down)">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1CD9B8E5-40BC-4BFF-A3C3-895A2DABD293}"/>
              </a:ext>
            </a:extLst>
          </p:cNvPr>
          <p:cNvSpPr/>
          <p:nvPr/>
        </p:nvSpPr>
        <p:spPr>
          <a:xfrm>
            <a:off x="208719" y="985345"/>
            <a:ext cx="9144000" cy="2862322"/>
          </a:xfrm>
          <a:prstGeom prst="rect">
            <a:avLst/>
          </a:prstGeom>
        </p:spPr>
        <p:txBody>
          <a:bodyPr wrap="square">
            <a:spAutoFit/>
          </a:bodyPr>
          <a:lstStyle/>
          <a:p>
            <a:pPr>
              <a:buNone/>
            </a:pPr>
            <a:r>
              <a:rPr lang="en-IN" b="1" dirty="0">
                <a:solidFill>
                  <a:schemeClr val="bg1"/>
                </a:solidFill>
                <a:latin typeface="Arial Black" pitchFamily="34" charset="0"/>
              </a:rPr>
              <a:t>Explain which of the two graphs are isomorphic</a:t>
            </a:r>
          </a:p>
          <a:p>
            <a:pPr>
              <a:buNone/>
            </a:pPr>
            <a:r>
              <a:rPr lang="en-IN" b="1" dirty="0">
                <a:solidFill>
                  <a:schemeClr val="bg1"/>
                </a:solidFill>
                <a:latin typeface="Arial Black" pitchFamily="34" charset="0"/>
              </a:rPr>
              <a:t>1)</a:t>
            </a:r>
          </a:p>
          <a:p>
            <a:pPr>
              <a:buNone/>
            </a:pPr>
            <a:endParaRPr lang="en-IN" b="1" dirty="0">
              <a:solidFill>
                <a:schemeClr val="bg1"/>
              </a:solidFill>
              <a:latin typeface="Arial Black" pitchFamily="34" charset="0"/>
            </a:endParaRPr>
          </a:p>
          <a:p>
            <a:pPr>
              <a:buNone/>
            </a:pPr>
            <a:endParaRPr lang="en-IN" b="1" dirty="0">
              <a:solidFill>
                <a:schemeClr val="bg1"/>
              </a:solidFill>
              <a:latin typeface="Arial Black" pitchFamily="34" charset="0"/>
            </a:endParaRPr>
          </a:p>
          <a:p>
            <a:pPr>
              <a:buNone/>
            </a:pPr>
            <a:endParaRPr lang="en-IN" b="1" dirty="0">
              <a:solidFill>
                <a:schemeClr val="bg1"/>
              </a:solidFill>
              <a:latin typeface="Arial Black" pitchFamily="34" charset="0"/>
            </a:endParaRPr>
          </a:p>
          <a:p>
            <a:pPr>
              <a:buNone/>
            </a:pPr>
            <a:endParaRPr lang="en-IN" b="1" dirty="0">
              <a:solidFill>
                <a:schemeClr val="bg1"/>
              </a:solidFill>
              <a:latin typeface="Arial Black" pitchFamily="34" charset="0"/>
            </a:endParaRPr>
          </a:p>
          <a:p>
            <a:pPr>
              <a:buNone/>
            </a:pPr>
            <a:endParaRPr lang="en-IN" b="1" dirty="0">
              <a:solidFill>
                <a:schemeClr val="bg1"/>
              </a:solidFill>
              <a:latin typeface="Arial Black" pitchFamily="34" charset="0"/>
            </a:endParaRPr>
          </a:p>
          <a:p>
            <a:pPr>
              <a:buNone/>
            </a:pPr>
            <a:endParaRPr lang="en-IN" b="1" dirty="0">
              <a:solidFill>
                <a:schemeClr val="bg1"/>
              </a:solidFill>
              <a:latin typeface="Arial Black" pitchFamily="34" charset="0"/>
            </a:endParaRPr>
          </a:p>
          <a:p>
            <a:pPr>
              <a:buNone/>
            </a:pPr>
            <a:endParaRPr lang="en-IN" b="1" dirty="0">
              <a:solidFill>
                <a:schemeClr val="bg1"/>
              </a:solidFill>
              <a:latin typeface="Arial Black" pitchFamily="34" charset="0"/>
            </a:endParaRPr>
          </a:p>
          <a:p>
            <a:pPr>
              <a:buNone/>
            </a:pPr>
            <a:r>
              <a:rPr lang="en-IN" b="1" dirty="0">
                <a:solidFill>
                  <a:schemeClr val="bg1"/>
                </a:solidFill>
                <a:latin typeface="Arial Black" pitchFamily="34" charset="0"/>
              </a:rPr>
              <a:t>2)</a:t>
            </a:r>
            <a:endParaRPr lang="en-US" dirty="0">
              <a:solidFill>
                <a:schemeClr val="bg1"/>
              </a:solidFill>
              <a:latin typeface="Arial Black" pitchFamily="34" charset="0"/>
            </a:endParaRPr>
          </a:p>
        </p:txBody>
      </p:sp>
      <p:pic>
        <p:nvPicPr>
          <p:cNvPr id="6" name="Picture 5">
            <a:extLst>
              <a:ext uri="{FF2B5EF4-FFF2-40B4-BE49-F238E27FC236}">
                <a16:creationId xmlns:a16="http://schemas.microsoft.com/office/drawing/2014/main" xmlns="" id="{E42168F6-85C5-44E3-A671-DF26DBE4463F}"/>
              </a:ext>
            </a:extLst>
          </p:cNvPr>
          <p:cNvPicPr/>
          <p:nvPr/>
        </p:nvPicPr>
        <p:blipFill>
          <a:blip r:embed="rId6" cstate="print"/>
          <a:srcRect/>
          <a:stretch>
            <a:fillRect/>
          </a:stretch>
        </p:blipFill>
        <p:spPr bwMode="auto">
          <a:xfrm>
            <a:off x="1356635" y="3924778"/>
            <a:ext cx="6683478" cy="1905000"/>
          </a:xfrm>
          <a:prstGeom prst="rect">
            <a:avLst/>
          </a:prstGeom>
          <a:noFill/>
          <a:ln w="9525">
            <a:noFill/>
            <a:miter lim="800000"/>
            <a:headEnd/>
            <a:tailEnd/>
          </a:ln>
        </p:spPr>
      </p:pic>
      <p:pic>
        <p:nvPicPr>
          <p:cNvPr id="7" name="Picture 6">
            <a:extLst>
              <a:ext uri="{FF2B5EF4-FFF2-40B4-BE49-F238E27FC236}">
                <a16:creationId xmlns:a16="http://schemas.microsoft.com/office/drawing/2014/main" xmlns="" id="{1C900DBD-8A3F-4543-BE01-3912590C8477}"/>
              </a:ext>
            </a:extLst>
          </p:cNvPr>
          <p:cNvPicPr/>
          <p:nvPr/>
        </p:nvPicPr>
        <p:blipFill>
          <a:blip r:embed="rId7" cstate="print"/>
          <a:srcRect/>
          <a:stretch>
            <a:fillRect/>
          </a:stretch>
        </p:blipFill>
        <p:spPr bwMode="auto">
          <a:xfrm>
            <a:off x="1309933" y="1471629"/>
            <a:ext cx="6705600" cy="1723925"/>
          </a:xfrm>
          <a:prstGeom prst="rect">
            <a:avLst/>
          </a:prstGeom>
          <a:noFill/>
          <a:ln w="9525">
            <a:noFill/>
            <a:miter lim="800000"/>
            <a:headEnd/>
            <a:tailEnd/>
          </a:ln>
        </p:spPr>
      </p:pic>
    </p:spTree>
    <p:extLst>
      <p:ext uri="{BB962C8B-B14F-4D97-AF65-F5344CB8AC3E}">
        <p14:creationId xmlns:p14="http://schemas.microsoft.com/office/powerpoint/2010/main" val="32030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wipe(down)">
                                      <p:cBhvr>
                                        <p:cTn id="22" dur="500"/>
                                        <p:tgtEl>
                                          <p:spTgt spid="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0" y="7145"/>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7D93F20F-326B-4B2C-B0B6-37A4E259617C}"/>
              </a:ext>
            </a:extLst>
          </p:cNvPr>
          <p:cNvSpPr/>
          <p:nvPr/>
        </p:nvSpPr>
        <p:spPr>
          <a:xfrm>
            <a:off x="0" y="2755478"/>
            <a:ext cx="9144000" cy="1046440"/>
          </a:xfrm>
          <a:prstGeom prst="rect">
            <a:avLst/>
          </a:prstGeom>
        </p:spPr>
        <p:txBody>
          <a:bodyPr wrap="square">
            <a:spAutoFit/>
          </a:bodyPr>
          <a:lstStyle/>
          <a:p>
            <a:pPr marL="1547813" indent="-1547813"/>
            <a:r>
              <a:rPr lang="en-IN" dirty="0">
                <a:latin typeface="Arial Black" pitchFamily="34" charset="0"/>
              </a:rPr>
              <a:t>			</a:t>
            </a:r>
          </a:p>
          <a:p>
            <a:pPr marL="1547813" indent="-1547813" algn="ctr"/>
            <a:r>
              <a:rPr lang="en-IN" sz="4400" dirty="0">
                <a:solidFill>
                  <a:schemeClr val="accent2">
                    <a:lumMod val="75000"/>
                  </a:schemeClr>
                </a:solidFill>
                <a:latin typeface="Arial Black" pitchFamily="34" charset="0"/>
              </a:rPr>
              <a:t>END OF UNIT 5</a:t>
            </a:r>
          </a:p>
        </p:txBody>
      </p:sp>
    </p:spTree>
    <p:extLst>
      <p:ext uri="{BB962C8B-B14F-4D97-AF65-F5344CB8AC3E}">
        <p14:creationId xmlns:p14="http://schemas.microsoft.com/office/powerpoint/2010/main" val="12389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7" name="TextBox 6">
            <a:extLst>
              <a:ext uri="{FF2B5EF4-FFF2-40B4-BE49-F238E27FC236}">
                <a16:creationId xmlns:a16="http://schemas.microsoft.com/office/drawing/2014/main" xmlns="" id="{310C1326-7DCB-49E9-9F1B-6D9323A0896E}"/>
              </a:ext>
            </a:extLst>
          </p:cNvPr>
          <p:cNvSpPr txBox="1"/>
          <p:nvPr/>
        </p:nvSpPr>
        <p:spPr>
          <a:xfrm>
            <a:off x="357027" y="1090540"/>
            <a:ext cx="7399962" cy="1754326"/>
          </a:xfrm>
          <a:prstGeom prst="rect">
            <a:avLst/>
          </a:prstGeom>
          <a:noFill/>
        </p:spPr>
        <p:txBody>
          <a:bodyPr wrap="square">
            <a:spAutoFit/>
          </a:bodyPr>
          <a:lstStyle/>
          <a:p>
            <a:pPr marL="165100" indent="-165100">
              <a:buFont typeface="Wingdings" pitchFamily="2" charset="2"/>
              <a:buChar char="Ø"/>
            </a:pPr>
            <a:r>
              <a:rPr lang="en-IN" dirty="0">
                <a:solidFill>
                  <a:schemeClr val="bg1"/>
                </a:solidFill>
                <a:latin typeface="Arial Black" pitchFamily="34" charset="0"/>
              </a:rPr>
              <a:t>In a graph, two vertices are said to be </a:t>
            </a:r>
            <a:r>
              <a:rPr lang="en-IN" b="1" dirty="0">
                <a:solidFill>
                  <a:schemeClr val="bg1"/>
                </a:solidFill>
                <a:latin typeface="Arial Black" pitchFamily="34" charset="0"/>
              </a:rPr>
              <a:t>adjacent , if there is an edge between the two vertices.</a:t>
            </a:r>
          </a:p>
          <a:p>
            <a:pPr marL="165100" indent="-165100">
              <a:buFont typeface="Wingdings" pitchFamily="2" charset="2"/>
              <a:buChar char="Ø"/>
            </a:pPr>
            <a:endParaRPr lang="en-IN" b="1" dirty="0">
              <a:solidFill>
                <a:schemeClr val="bg1"/>
              </a:solidFill>
              <a:latin typeface="Arial Black" pitchFamily="34" charset="0"/>
            </a:endParaRPr>
          </a:p>
          <a:p>
            <a:pPr marL="165100" indent="-165100">
              <a:buFont typeface="Wingdings" pitchFamily="2" charset="2"/>
              <a:buChar char="Ø"/>
            </a:pPr>
            <a:r>
              <a:rPr lang="en-IN" dirty="0">
                <a:solidFill>
                  <a:schemeClr val="bg1"/>
                </a:solidFill>
                <a:latin typeface="Arial Black" pitchFamily="34" charset="0"/>
              </a:rPr>
              <a:t>In a graph, two nonparallel edges are said to be adjacent, if there is a common vertex between the two edges.</a:t>
            </a:r>
            <a:endParaRPr lang="en-US" dirty="0">
              <a:solidFill>
                <a:schemeClr val="bg1"/>
              </a:solidFill>
            </a:endParaRPr>
          </a:p>
        </p:txBody>
      </p:sp>
      <p:sp>
        <p:nvSpPr>
          <p:cNvPr id="9" name="TextBox 8">
            <a:extLst>
              <a:ext uri="{FF2B5EF4-FFF2-40B4-BE49-F238E27FC236}">
                <a16:creationId xmlns:a16="http://schemas.microsoft.com/office/drawing/2014/main" xmlns="" id="{B8C941A4-87DB-4C17-8E02-3F4B60B93339}"/>
              </a:ext>
            </a:extLst>
          </p:cNvPr>
          <p:cNvSpPr txBox="1"/>
          <p:nvPr/>
        </p:nvSpPr>
        <p:spPr>
          <a:xfrm>
            <a:off x="3047144" y="2646813"/>
            <a:ext cx="6097712" cy="3788729"/>
          </a:xfrm>
          <a:prstGeom prst="rect">
            <a:avLst/>
          </a:prstGeom>
          <a:noFill/>
        </p:spPr>
        <p:txBody>
          <a:bodyPr wrap="square">
            <a:spAutoFit/>
          </a:bodyPr>
          <a:lstStyle/>
          <a:p>
            <a:pPr marL="465138" indent="-355600">
              <a:lnSpc>
                <a:spcPct val="150000"/>
              </a:lnSpc>
              <a:buFont typeface="Wingdings" pitchFamily="2" charset="2"/>
              <a:buChar char="Ø"/>
            </a:pPr>
            <a:r>
              <a:rPr lang="en-IN" dirty="0">
                <a:solidFill>
                  <a:schemeClr val="bg1"/>
                </a:solidFill>
                <a:latin typeface="Arial Black" pitchFamily="34" charset="0"/>
              </a:rPr>
              <a:t>Here A and B are adjacent  vertices, because  there is edge e1 between  A and B.</a:t>
            </a:r>
          </a:p>
          <a:p>
            <a:pPr marL="465138" indent="-355600">
              <a:lnSpc>
                <a:spcPct val="150000"/>
              </a:lnSpc>
              <a:buFont typeface="Wingdings" pitchFamily="2" charset="2"/>
              <a:buChar char="Ø"/>
            </a:pPr>
            <a:r>
              <a:rPr lang="en-IN" dirty="0">
                <a:solidFill>
                  <a:schemeClr val="bg1"/>
                </a:solidFill>
                <a:latin typeface="Arial Black" pitchFamily="34" charset="0"/>
              </a:rPr>
              <a:t>Vertices B and D are not adjacent vertices. </a:t>
            </a:r>
          </a:p>
          <a:p>
            <a:pPr marL="465138" indent="-355600">
              <a:lnSpc>
                <a:spcPct val="150000"/>
              </a:lnSpc>
              <a:buFont typeface="Wingdings" pitchFamily="2" charset="2"/>
              <a:buChar char="Ø"/>
            </a:pPr>
            <a:r>
              <a:rPr lang="en-IN" dirty="0">
                <a:solidFill>
                  <a:schemeClr val="bg1"/>
                </a:solidFill>
                <a:latin typeface="Arial Black" pitchFamily="34" charset="0"/>
              </a:rPr>
              <a:t>Edges e1 and e3 are adjacent edges, as there is a common vertex  A between them.</a:t>
            </a:r>
          </a:p>
          <a:p>
            <a:pPr marL="465138" indent="-355600">
              <a:lnSpc>
                <a:spcPct val="150000"/>
              </a:lnSpc>
              <a:buFont typeface="Wingdings" pitchFamily="2" charset="2"/>
              <a:buChar char="Ø"/>
            </a:pPr>
            <a:r>
              <a:rPr lang="en-IN" dirty="0">
                <a:solidFill>
                  <a:schemeClr val="bg1"/>
                </a:solidFill>
                <a:latin typeface="Arial Black" pitchFamily="34" charset="0"/>
              </a:rPr>
              <a:t>Edges e1 and e5 are not adjacent edges, as there is no common vertex.</a:t>
            </a:r>
          </a:p>
        </p:txBody>
      </p:sp>
      <p:pic>
        <p:nvPicPr>
          <p:cNvPr id="10" name="Picture 9">
            <a:extLst>
              <a:ext uri="{FF2B5EF4-FFF2-40B4-BE49-F238E27FC236}">
                <a16:creationId xmlns:a16="http://schemas.microsoft.com/office/drawing/2014/main" xmlns="" id="{2EA65D49-7FD1-4418-9103-79F4F208852D}"/>
              </a:ext>
            </a:extLst>
          </p:cNvPr>
          <p:cNvPicPr>
            <a:picLocks noGrp="1" noChangeAspect="1" noChangeArrowheads="1"/>
          </p:cNvPicPr>
          <p:nvPr/>
        </p:nvPicPr>
        <p:blipFill>
          <a:blip r:embed="rId6" cstate="print"/>
          <a:srcRect/>
          <a:stretch>
            <a:fillRect/>
          </a:stretch>
        </p:blipFill>
        <p:spPr bwMode="auto">
          <a:xfrm>
            <a:off x="687673" y="3301938"/>
            <a:ext cx="2028825" cy="2676532"/>
          </a:xfrm>
          <a:prstGeom prst="rect">
            <a:avLst/>
          </a:prstGeom>
          <a:noFill/>
          <a:ln w="9525">
            <a:noFill/>
            <a:miter lim="800000"/>
            <a:headEnd/>
            <a:tailEnd/>
          </a:ln>
          <a:effectLst/>
        </p:spPr>
      </p:pic>
    </p:spTree>
    <p:extLst>
      <p:ext uri="{BB962C8B-B14F-4D97-AF65-F5344CB8AC3E}">
        <p14:creationId xmlns:p14="http://schemas.microsoft.com/office/powerpoint/2010/main" val="297358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4">
            <a:alphaModFix/>
          </a:blip>
          <a:stretch>
            <a:fillRect/>
          </a:stretch>
        </p:blipFill>
        <p:spPr>
          <a:xfrm>
            <a:off x="6351" y="34044"/>
            <a:ext cx="12179300" cy="6845300"/>
          </a:xfrm>
          <a:prstGeom prst="rect">
            <a:avLst/>
          </a:prstGeom>
          <a:noFill/>
          <a:ln>
            <a:noFill/>
          </a:ln>
        </p:spPr>
      </p:pic>
      <p:pic>
        <p:nvPicPr>
          <p:cNvPr id="158" name="Google Shape;158;p21"/>
          <p:cNvPicPr preferRelativeResize="0"/>
          <p:nvPr/>
        </p:nvPicPr>
        <p:blipFill>
          <a:blip r:embed="rId5">
            <a:alphaModFix/>
          </a:blip>
          <a:stretch>
            <a:fillRect/>
          </a:stretch>
        </p:blipFill>
        <p:spPr>
          <a:xfrm>
            <a:off x="9817918" y="198118"/>
            <a:ext cx="1993900" cy="495300"/>
          </a:xfrm>
          <a:prstGeom prst="rect">
            <a:avLst/>
          </a:prstGeom>
          <a:noFill/>
          <a:ln>
            <a:noFill/>
          </a:ln>
        </p:spPr>
      </p:pic>
      <p:sp>
        <p:nvSpPr>
          <p:cNvPr id="6" name="TextBox 5">
            <a:extLst>
              <a:ext uri="{FF2B5EF4-FFF2-40B4-BE49-F238E27FC236}">
                <a16:creationId xmlns:a16="http://schemas.microsoft.com/office/drawing/2014/main" xmlns="" id="{86295200-02FE-478A-912C-A033A4ECFB1A}"/>
              </a:ext>
            </a:extLst>
          </p:cNvPr>
          <p:cNvSpPr txBox="1"/>
          <p:nvPr/>
        </p:nvSpPr>
        <p:spPr>
          <a:xfrm>
            <a:off x="183736" y="508752"/>
            <a:ext cx="6097712" cy="369332"/>
          </a:xfrm>
          <a:prstGeom prst="rect">
            <a:avLst/>
          </a:prstGeom>
          <a:noFill/>
        </p:spPr>
        <p:txBody>
          <a:bodyPr wrap="square">
            <a:spAutoFit/>
          </a:bodyPr>
          <a:lstStyle/>
          <a:p>
            <a:r>
              <a:rPr lang="en-IN" sz="1800" b="1" dirty="0">
                <a:latin typeface="Arial Black" pitchFamily="34" charset="0"/>
              </a:rPr>
              <a:t>Adjacency Matrix</a:t>
            </a:r>
            <a:endParaRPr lang="en-US" sz="1800" dirty="0">
              <a:latin typeface="Arial Black" pitchFamily="34" charset="0"/>
            </a:endParaRPr>
          </a:p>
        </p:txBody>
      </p:sp>
      <p:pic>
        <p:nvPicPr>
          <p:cNvPr id="7" name="Picture 2">
            <a:extLst>
              <a:ext uri="{FF2B5EF4-FFF2-40B4-BE49-F238E27FC236}">
                <a16:creationId xmlns:a16="http://schemas.microsoft.com/office/drawing/2014/main" xmlns="" id="{3CAE99DA-8B3F-47C6-9176-13343476070A}"/>
              </a:ext>
            </a:extLst>
          </p:cNvPr>
          <p:cNvPicPr>
            <a:picLocks noChangeAspect="1" noChangeArrowheads="1"/>
          </p:cNvPicPr>
          <p:nvPr/>
        </p:nvPicPr>
        <p:blipFill>
          <a:blip r:embed="rId6" cstate="print"/>
          <a:srcRect/>
          <a:stretch>
            <a:fillRect/>
          </a:stretch>
        </p:blipFill>
        <p:spPr bwMode="auto">
          <a:xfrm>
            <a:off x="325120" y="1194268"/>
            <a:ext cx="9099030" cy="4109960"/>
          </a:xfrm>
          <a:prstGeom prst="rect">
            <a:avLst/>
          </a:prstGeom>
          <a:noFill/>
          <a:ln w="9525">
            <a:noFill/>
            <a:miter lim="800000"/>
            <a:headEnd/>
            <a:tailEnd/>
          </a:ln>
        </p:spPr>
      </p:pic>
    </p:spTree>
    <p:extLst>
      <p:ext uri="{BB962C8B-B14F-4D97-AF65-F5344CB8AC3E}">
        <p14:creationId xmlns:p14="http://schemas.microsoft.com/office/powerpoint/2010/main" val="22361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pic>
        <p:nvPicPr>
          <p:cNvPr id="5" name="Picture 4">
            <a:extLst>
              <a:ext uri="{FF2B5EF4-FFF2-40B4-BE49-F238E27FC236}">
                <a16:creationId xmlns:a16="http://schemas.microsoft.com/office/drawing/2014/main" xmlns="" id="{2705E288-16FE-45E3-BC72-90FFAC9953D9}"/>
              </a:ext>
            </a:extLst>
          </p:cNvPr>
          <p:cNvPicPr/>
          <p:nvPr/>
        </p:nvPicPr>
        <p:blipFill>
          <a:blip r:embed="rId7" cstate="print"/>
          <a:srcRect/>
          <a:stretch>
            <a:fillRect/>
          </a:stretch>
        </p:blipFill>
        <p:spPr bwMode="auto">
          <a:xfrm>
            <a:off x="375920" y="1182890"/>
            <a:ext cx="3897443" cy="4961745"/>
          </a:xfrm>
          <a:prstGeom prst="rect">
            <a:avLst/>
          </a:prstGeom>
          <a:noFill/>
          <a:ln w="9525">
            <a:noFill/>
            <a:miter lim="800000"/>
            <a:headEnd/>
            <a:tailEnd/>
          </a:ln>
        </p:spPr>
      </p:pic>
      <p:graphicFrame>
        <p:nvGraphicFramePr>
          <p:cNvPr id="6" name="Object 2">
            <a:extLst>
              <a:ext uri="{FF2B5EF4-FFF2-40B4-BE49-F238E27FC236}">
                <a16:creationId xmlns:a16="http://schemas.microsoft.com/office/drawing/2014/main" xmlns="" id="{D21DF366-FF3C-4B89-980E-239823B54ACC}"/>
              </a:ext>
            </a:extLst>
          </p:cNvPr>
          <p:cNvGraphicFramePr>
            <a:graphicFrameLocks noChangeAspect="1"/>
          </p:cNvGraphicFramePr>
          <p:nvPr>
            <p:extLst>
              <p:ext uri="{D42A27DB-BD31-4B8C-83A1-F6EECF244321}">
                <p14:modId xmlns:p14="http://schemas.microsoft.com/office/powerpoint/2010/main" val="1736710622"/>
              </p:ext>
            </p:extLst>
          </p:nvPr>
        </p:nvGraphicFramePr>
        <p:xfrm>
          <a:off x="4311651" y="1677660"/>
          <a:ext cx="5251450" cy="4241800"/>
        </p:xfrm>
        <a:graphic>
          <a:graphicData uri="http://schemas.openxmlformats.org/presentationml/2006/ole">
            <mc:AlternateContent xmlns:mc="http://schemas.openxmlformats.org/markup-compatibility/2006">
              <mc:Choice xmlns:v="urn:schemas-microsoft-com:vml" Requires="v">
                <p:oleObj spid="_x0000_s1026" name="Equation" r:id="rId8" imgW="1663560" imgH="1625400" progId="Equation.DSMT4">
                  <p:embed/>
                </p:oleObj>
              </mc:Choice>
              <mc:Fallback>
                <p:oleObj name="Equation" r:id="rId8" imgW="1663560" imgH="1625400" progId="Equation.DSMT4">
                  <p:embed/>
                  <p:pic>
                    <p:nvPicPr>
                      <p:cNvPr id="29698" name="Object 2"/>
                      <p:cNvPicPr>
                        <a:picLocks noChangeAspect="1" noChangeArrowheads="1"/>
                      </p:cNvPicPr>
                      <p:nvPr/>
                    </p:nvPicPr>
                    <p:blipFill>
                      <a:blip r:embed="rId9"/>
                      <a:srcRect/>
                      <a:stretch>
                        <a:fillRect/>
                      </a:stretch>
                    </p:blipFill>
                    <p:spPr bwMode="auto">
                      <a:xfrm>
                        <a:off x="4311651" y="1677660"/>
                        <a:ext cx="52514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4528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7D324F54-B463-4D24-AD90-B0C5887D08D8}"/>
              </a:ext>
            </a:extLst>
          </p:cNvPr>
          <p:cNvSpPr/>
          <p:nvPr/>
        </p:nvSpPr>
        <p:spPr>
          <a:xfrm>
            <a:off x="197550" y="460790"/>
            <a:ext cx="3276600" cy="461665"/>
          </a:xfrm>
          <a:prstGeom prst="rect">
            <a:avLst/>
          </a:prstGeom>
        </p:spPr>
        <p:txBody>
          <a:bodyPr wrap="square">
            <a:spAutoFit/>
          </a:bodyPr>
          <a:lstStyle/>
          <a:p>
            <a:pPr algn="l"/>
            <a:r>
              <a:rPr lang="en-IN" sz="2400" b="1" dirty="0">
                <a:latin typeface="Arial Black" pitchFamily="34" charset="0"/>
              </a:rPr>
              <a:t>Observations</a:t>
            </a:r>
            <a:endParaRPr lang="en-US" sz="2400" dirty="0">
              <a:latin typeface="Arial Black" pitchFamily="34" charset="0"/>
            </a:endParaRPr>
          </a:p>
        </p:txBody>
      </p:sp>
      <p:sp>
        <p:nvSpPr>
          <p:cNvPr id="6" name="Rectangle 5">
            <a:extLst>
              <a:ext uri="{FF2B5EF4-FFF2-40B4-BE49-F238E27FC236}">
                <a16:creationId xmlns:a16="http://schemas.microsoft.com/office/drawing/2014/main" xmlns="" id="{9307C4E9-CA6B-45E7-BD70-12FCEABCD58B}"/>
              </a:ext>
            </a:extLst>
          </p:cNvPr>
          <p:cNvSpPr/>
          <p:nvPr/>
        </p:nvSpPr>
        <p:spPr>
          <a:xfrm>
            <a:off x="197550" y="1124351"/>
            <a:ext cx="9114020" cy="3416320"/>
          </a:xfrm>
          <a:prstGeom prst="rect">
            <a:avLst/>
          </a:prstGeom>
        </p:spPr>
        <p:txBody>
          <a:bodyPr wrap="square" numCol="1">
            <a:spAutoFit/>
          </a:bodyPr>
          <a:lstStyle/>
          <a:p>
            <a:pPr marL="225425" indent="-225425">
              <a:buFont typeface="Wingdings" pitchFamily="2" charset="2"/>
              <a:buChar char="Ø"/>
            </a:pPr>
            <a:r>
              <a:rPr lang="en-IN" b="1" dirty="0">
                <a:solidFill>
                  <a:schemeClr val="bg1"/>
                </a:solidFill>
                <a:latin typeface="Arial Black" pitchFamily="34" charset="0"/>
              </a:rPr>
              <a:t>The entries along the principal diagonal of the adjacency matrix A are 0’s if and only if the graph has no self-loops. If a self-loop at the </a:t>
            </a:r>
            <a:r>
              <a:rPr lang="en-IN" b="1" dirty="0" err="1">
                <a:solidFill>
                  <a:schemeClr val="bg1"/>
                </a:solidFill>
                <a:latin typeface="Arial Black" pitchFamily="34" charset="0"/>
              </a:rPr>
              <a:t>i</a:t>
            </a:r>
            <a:r>
              <a:rPr lang="en-IN" b="1" dirty="0">
                <a:solidFill>
                  <a:schemeClr val="bg1"/>
                </a:solidFill>
                <a:latin typeface="Arial Black" pitchFamily="34" charset="0"/>
              </a:rPr>
              <a:t> </a:t>
            </a:r>
            <a:r>
              <a:rPr lang="en-IN" b="1" dirty="0" err="1">
                <a:solidFill>
                  <a:schemeClr val="bg1"/>
                </a:solidFill>
                <a:latin typeface="Arial Black" pitchFamily="34" charset="0"/>
              </a:rPr>
              <a:t>th</a:t>
            </a:r>
            <a:r>
              <a:rPr lang="en-IN" b="1" dirty="0">
                <a:solidFill>
                  <a:schemeClr val="bg1"/>
                </a:solidFill>
                <a:latin typeface="Arial Black" pitchFamily="34" charset="0"/>
              </a:rPr>
              <a:t> vertex then corresponding</a:t>
            </a:r>
            <a:r>
              <a:rPr lang="en-US" dirty="0">
                <a:solidFill>
                  <a:schemeClr val="bg1"/>
                </a:solidFill>
                <a:latin typeface="Arial Black" pitchFamily="34" charset="0"/>
              </a:rPr>
              <a:t>         =1 </a:t>
            </a:r>
            <a:r>
              <a:rPr lang="en-US" b="1" dirty="0">
                <a:solidFill>
                  <a:schemeClr val="bg1"/>
                </a:solidFill>
                <a:latin typeface="Arial Black" pitchFamily="34" charset="0"/>
              </a:rPr>
              <a:t>in the </a:t>
            </a:r>
            <a:r>
              <a:rPr lang="en-IN" b="1" dirty="0">
                <a:solidFill>
                  <a:schemeClr val="bg1"/>
                </a:solidFill>
                <a:latin typeface="Arial Black" pitchFamily="34" charset="0"/>
              </a:rPr>
              <a:t>adjacency matrix A </a:t>
            </a:r>
          </a:p>
          <a:p>
            <a:pPr marL="225425" indent="-225425"/>
            <a:endParaRPr lang="en-IN" b="1" dirty="0">
              <a:solidFill>
                <a:schemeClr val="bg1"/>
              </a:solidFill>
              <a:latin typeface="Arial Black" pitchFamily="34" charset="0"/>
            </a:endParaRPr>
          </a:p>
          <a:p>
            <a:pPr marL="225425" indent="-225425">
              <a:buFont typeface="Wingdings" pitchFamily="2" charset="2"/>
              <a:buChar char="Ø"/>
            </a:pPr>
            <a:r>
              <a:rPr lang="en-IN" b="1" dirty="0">
                <a:solidFill>
                  <a:schemeClr val="bg1"/>
                </a:solidFill>
                <a:latin typeface="Arial Black" pitchFamily="34" charset="0"/>
              </a:rPr>
              <a:t>The definition of adjacency matrix makes no provision for parallel edges. </a:t>
            </a:r>
          </a:p>
          <a:p>
            <a:pPr marL="225425" indent="-225425">
              <a:buFont typeface="Wingdings" pitchFamily="2" charset="2"/>
              <a:buChar char="Ø"/>
            </a:pPr>
            <a:endParaRPr lang="en-IN" b="1" dirty="0">
              <a:solidFill>
                <a:schemeClr val="bg1"/>
              </a:solidFill>
              <a:latin typeface="Arial Black" pitchFamily="34" charset="0"/>
            </a:endParaRPr>
          </a:p>
          <a:p>
            <a:pPr marL="225425" indent="-225425">
              <a:buFont typeface="Wingdings" pitchFamily="2" charset="2"/>
              <a:buChar char="Ø"/>
            </a:pPr>
            <a:r>
              <a:rPr lang="en-IN" b="1" dirty="0">
                <a:solidFill>
                  <a:schemeClr val="bg1"/>
                </a:solidFill>
                <a:latin typeface="Arial Black" pitchFamily="34" charset="0"/>
              </a:rPr>
              <a:t>If the graph has no self loop, the degree of vertex equals the number of 1’s in the corresponding row or column of A.</a:t>
            </a:r>
          </a:p>
          <a:p>
            <a:pPr marL="225425" indent="-225425">
              <a:buFont typeface="Wingdings" pitchFamily="2" charset="2"/>
              <a:buChar char="Ø"/>
            </a:pPr>
            <a:endParaRPr lang="en-IN" b="1" dirty="0">
              <a:solidFill>
                <a:schemeClr val="bg1"/>
              </a:solidFill>
              <a:latin typeface="Arial Black" pitchFamily="34" charset="0"/>
            </a:endParaRPr>
          </a:p>
          <a:p>
            <a:pPr marL="225425" indent="-225425">
              <a:buFont typeface="Wingdings" pitchFamily="2" charset="2"/>
              <a:buChar char="Ø"/>
            </a:pPr>
            <a:r>
              <a:rPr lang="en-IN" b="1" dirty="0">
                <a:solidFill>
                  <a:schemeClr val="bg1"/>
                </a:solidFill>
                <a:latin typeface="Arial Black" pitchFamily="34" charset="0"/>
              </a:rPr>
              <a:t>A graph is disconnected and is in two components g and f then its adjacency matrix A can be partitioned as</a:t>
            </a:r>
            <a:endParaRPr lang="en-US" dirty="0">
              <a:solidFill>
                <a:schemeClr val="bg1"/>
              </a:solidFill>
              <a:latin typeface="Arial Black" pitchFamily="34" charset="0"/>
            </a:endParaRPr>
          </a:p>
        </p:txBody>
      </p:sp>
      <p:graphicFrame>
        <p:nvGraphicFramePr>
          <p:cNvPr id="7" name="Object 2">
            <a:extLst>
              <a:ext uri="{FF2B5EF4-FFF2-40B4-BE49-F238E27FC236}">
                <a16:creationId xmlns:a16="http://schemas.microsoft.com/office/drawing/2014/main" xmlns="" id="{B3457B06-0691-47F6-8CBD-A8110564B20C}"/>
              </a:ext>
            </a:extLst>
          </p:cNvPr>
          <p:cNvGraphicFramePr>
            <a:graphicFrameLocks noChangeAspect="1"/>
          </p:cNvGraphicFramePr>
          <p:nvPr>
            <p:extLst>
              <p:ext uri="{D42A27DB-BD31-4B8C-83A1-F6EECF244321}">
                <p14:modId xmlns:p14="http://schemas.microsoft.com/office/powerpoint/2010/main" val="2674085836"/>
              </p:ext>
            </p:extLst>
          </p:nvPr>
        </p:nvGraphicFramePr>
        <p:xfrm>
          <a:off x="2971800" y="4593410"/>
          <a:ext cx="3886200" cy="1905000"/>
        </p:xfrm>
        <a:graphic>
          <a:graphicData uri="http://schemas.openxmlformats.org/presentationml/2006/ole">
            <mc:AlternateContent xmlns:mc="http://schemas.openxmlformats.org/markup-compatibility/2006">
              <mc:Choice xmlns:v="urn:schemas-microsoft-com:vml" Requires="v">
                <p:oleObj spid="_x0000_s2050" name="Equation" r:id="rId7" imgW="1206360" imgH="457200" progId="Equation.DSMT4">
                  <p:embed/>
                </p:oleObj>
              </mc:Choice>
              <mc:Fallback>
                <p:oleObj name="Equation" r:id="rId7" imgW="1206360" imgH="457200" progId="Equation.DSMT4">
                  <p:embed/>
                  <p:pic>
                    <p:nvPicPr>
                      <p:cNvPr id="30722" name="Object 2"/>
                      <p:cNvPicPr>
                        <a:picLocks noChangeAspect="1" noChangeArrowheads="1"/>
                      </p:cNvPicPr>
                      <p:nvPr/>
                    </p:nvPicPr>
                    <p:blipFill>
                      <a:blip r:embed="rId8"/>
                      <a:srcRect/>
                      <a:stretch>
                        <a:fillRect/>
                      </a:stretch>
                    </p:blipFill>
                    <p:spPr bwMode="auto">
                      <a:xfrm>
                        <a:off x="2971800" y="4593410"/>
                        <a:ext cx="3886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xmlns="" id="{F3F8369E-99D0-497D-BD6D-F8B7D3EC1496}"/>
              </a:ext>
            </a:extLst>
          </p:cNvPr>
          <p:cNvGraphicFramePr>
            <a:graphicFrameLocks noChangeAspect="1"/>
          </p:cNvGraphicFramePr>
          <p:nvPr>
            <p:extLst>
              <p:ext uri="{D42A27DB-BD31-4B8C-83A1-F6EECF244321}">
                <p14:modId xmlns:p14="http://schemas.microsoft.com/office/powerpoint/2010/main" val="764148416"/>
              </p:ext>
            </p:extLst>
          </p:nvPr>
        </p:nvGraphicFramePr>
        <p:xfrm>
          <a:off x="4381500" y="1493838"/>
          <a:ext cx="533400" cy="649287"/>
        </p:xfrm>
        <a:graphic>
          <a:graphicData uri="http://schemas.openxmlformats.org/presentationml/2006/ole">
            <mc:AlternateContent xmlns:mc="http://schemas.openxmlformats.org/markup-compatibility/2006">
              <mc:Choice xmlns:v="urn:schemas-microsoft-com:vml" Requires="v">
                <p:oleObj spid="_x0000_s2051" name="Equation" r:id="rId9" imgW="177480" imgH="228600" progId="Equation.DSMT4">
                  <p:embed/>
                </p:oleObj>
              </mc:Choice>
              <mc:Fallback>
                <p:oleObj name="Equation" r:id="rId9" imgW="177480" imgH="228600" progId="Equation.DSMT4">
                  <p:embed/>
                  <p:pic>
                    <p:nvPicPr>
                      <p:cNvPr id="53253" name="Object 5"/>
                      <p:cNvPicPr>
                        <a:picLocks noChangeAspect="1" noChangeArrowheads="1"/>
                      </p:cNvPicPr>
                      <p:nvPr/>
                    </p:nvPicPr>
                    <p:blipFill>
                      <a:blip r:embed="rId10"/>
                      <a:srcRect/>
                      <a:stretch>
                        <a:fillRect/>
                      </a:stretch>
                    </p:blipFill>
                    <p:spPr bwMode="auto">
                      <a:xfrm>
                        <a:off x="4381500" y="1493838"/>
                        <a:ext cx="5334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95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4">
            <a:alphaModFix/>
          </a:blip>
          <a:stretch>
            <a:fillRect/>
          </a:stretch>
        </p:blipFill>
        <p:spPr>
          <a:xfrm>
            <a:off x="0" y="1"/>
            <a:ext cx="12192000" cy="6852444"/>
          </a:xfrm>
          <a:prstGeom prst="rect">
            <a:avLst/>
          </a:prstGeom>
          <a:noFill/>
          <a:ln>
            <a:noFill/>
          </a:ln>
        </p:spPr>
      </p:pic>
      <p:pic>
        <p:nvPicPr>
          <p:cNvPr id="153" name="Google Shape;153;p21"/>
          <p:cNvPicPr preferRelativeResize="0"/>
          <p:nvPr/>
        </p:nvPicPr>
        <p:blipFill>
          <a:blip r:embed="rId5">
            <a:alphaModFix/>
          </a:blip>
          <a:stretch>
            <a:fillRect/>
          </a:stretch>
        </p:blipFill>
        <p:spPr>
          <a:xfrm>
            <a:off x="6351" y="6334"/>
            <a:ext cx="12179300" cy="6845300"/>
          </a:xfrm>
          <a:prstGeom prst="rect">
            <a:avLst/>
          </a:prstGeom>
          <a:noFill/>
          <a:ln>
            <a:noFill/>
          </a:ln>
        </p:spPr>
      </p:pic>
      <p:pic>
        <p:nvPicPr>
          <p:cNvPr id="158" name="Google Shape;158;p21"/>
          <p:cNvPicPr preferRelativeResize="0"/>
          <p:nvPr/>
        </p:nvPicPr>
        <p:blipFill>
          <a:blip r:embed="rId6">
            <a:alphaModFix/>
          </a:blip>
          <a:stretch>
            <a:fillRect/>
          </a:stretch>
        </p:blipFill>
        <p:spPr>
          <a:xfrm>
            <a:off x="9817918" y="198118"/>
            <a:ext cx="1993900" cy="495300"/>
          </a:xfrm>
          <a:prstGeom prst="rect">
            <a:avLst/>
          </a:prstGeom>
          <a:noFill/>
          <a:ln>
            <a:noFill/>
          </a:ln>
        </p:spPr>
      </p:pic>
      <p:sp>
        <p:nvSpPr>
          <p:cNvPr id="5" name="Rectangle 4">
            <a:extLst>
              <a:ext uri="{FF2B5EF4-FFF2-40B4-BE49-F238E27FC236}">
                <a16:creationId xmlns:a16="http://schemas.microsoft.com/office/drawing/2014/main" xmlns="" id="{303E5CF6-066A-4682-9B5B-3F052304D690}"/>
              </a:ext>
            </a:extLst>
          </p:cNvPr>
          <p:cNvSpPr/>
          <p:nvPr/>
        </p:nvSpPr>
        <p:spPr>
          <a:xfrm>
            <a:off x="172720" y="467823"/>
            <a:ext cx="2908092" cy="461665"/>
          </a:xfrm>
          <a:prstGeom prst="rect">
            <a:avLst/>
          </a:prstGeom>
        </p:spPr>
        <p:txBody>
          <a:bodyPr wrap="square">
            <a:spAutoFit/>
          </a:bodyPr>
          <a:lstStyle/>
          <a:p>
            <a:r>
              <a:rPr lang="en-IN" sz="2400" b="1" dirty="0">
                <a:latin typeface="Arial Black" pitchFamily="34" charset="0"/>
              </a:rPr>
              <a:t>Examples</a:t>
            </a:r>
            <a:endParaRPr lang="en-US" sz="2400" dirty="0">
              <a:latin typeface="Arial Black" pitchFamily="34" charset="0"/>
            </a:endParaRPr>
          </a:p>
        </p:txBody>
      </p:sp>
      <p:sp>
        <p:nvSpPr>
          <p:cNvPr id="6" name="Rectangle 5">
            <a:extLst>
              <a:ext uri="{FF2B5EF4-FFF2-40B4-BE49-F238E27FC236}">
                <a16:creationId xmlns:a16="http://schemas.microsoft.com/office/drawing/2014/main" xmlns="" id="{4B863701-AD46-4FC4-A3BF-34C1BB3019C8}"/>
              </a:ext>
            </a:extLst>
          </p:cNvPr>
          <p:cNvSpPr/>
          <p:nvPr/>
        </p:nvSpPr>
        <p:spPr>
          <a:xfrm>
            <a:off x="172720" y="1067811"/>
            <a:ext cx="9040854" cy="646331"/>
          </a:xfrm>
          <a:prstGeom prst="rect">
            <a:avLst/>
          </a:prstGeom>
        </p:spPr>
        <p:txBody>
          <a:bodyPr wrap="square">
            <a:spAutoFit/>
          </a:bodyPr>
          <a:lstStyle/>
          <a:p>
            <a:pPr algn="just"/>
            <a:r>
              <a:rPr lang="en-IN" b="1" dirty="0">
                <a:solidFill>
                  <a:schemeClr val="bg1"/>
                </a:solidFill>
                <a:latin typeface="Arial Black" pitchFamily="34" charset="0"/>
              </a:rPr>
              <a:t>Evaluate an adjacency matrix for the following graph.</a:t>
            </a:r>
          </a:p>
          <a:p>
            <a:pPr algn="just"/>
            <a:r>
              <a:rPr lang="en-IN" b="1" dirty="0">
                <a:solidFill>
                  <a:schemeClr val="bg1"/>
                </a:solidFill>
                <a:latin typeface="Arial Black" pitchFamily="34" charset="0"/>
              </a:rPr>
              <a:t>1)</a:t>
            </a:r>
          </a:p>
        </p:txBody>
      </p:sp>
      <p:pic>
        <p:nvPicPr>
          <p:cNvPr id="7" name="Picture 1">
            <a:extLst>
              <a:ext uri="{FF2B5EF4-FFF2-40B4-BE49-F238E27FC236}">
                <a16:creationId xmlns:a16="http://schemas.microsoft.com/office/drawing/2014/main" xmlns="" id="{B0BB5F28-9AE8-407A-8827-3DC90E6DA639}"/>
              </a:ext>
            </a:extLst>
          </p:cNvPr>
          <p:cNvPicPr>
            <a:picLocks noChangeAspect="1" noChangeArrowheads="1"/>
          </p:cNvPicPr>
          <p:nvPr/>
        </p:nvPicPr>
        <p:blipFill>
          <a:blip r:embed="rId7" cstate="print"/>
          <a:srcRect/>
          <a:stretch>
            <a:fillRect/>
          </a:stretch>
        </p:blipFill>
        <p:spPr bwMode="auto">
          <a:xfrm>
            <a:off x="370599" y="1771870"/>
            <a:ext cx="3969885" cy="3452728"/>
          </a:xfrm>
          <a:prstGeom prst="rect">
            <a:avLst/>
          </a:prstGeom>
          <a:noFill/>
          <a:ln w="9525">
            <a:noFill/>
            <a:miter lim="800000"/>
            <a:headEnd/>
            <a:tailEnd/>
          </a:ln>
        </p:spPr>
      </p:pic>
      <p:graphicFrame>
        <p:nvGraphicFramePr>
          <p:cNvPr id="8" name="Object 2">
            <a:extLst>
              <a:ext uri="{FF2B5EF4-FFF2-40B4-BE49-F238E27FC236}">
                <a16:creationId xmlns:a16="http://schemas.microsoft.com/office/drawing/2014/main" xmlns="" id="{ED698005-4BD8-4ABF-86C0-C5B97038ADED}"/>
              </a:ext>
            </a:extLst>
          </p:cNvPr>
          <p:cNvGraphicFramePr>
            <a:graphicFrameLocks noChangeAspect="1"/>
          </p:cNvGraphicFramePr>
          <p:nvPr>
            <p:extLst>
              <p:ext uri="{D42A27DB-BD31-4B8C-83A1-F6EECF244321}">
                <p14:modId xmlns:p14="http://schemas.microsoft.com/office/powerpoint/2010/main" val="649279174"/>
              </p:ext>
            </p:extLst>
          </p:nvPr>
        </p:nvGraphicFramePr>
        <p:xfrm>
          <a:off x="4626950" y="1915020"/>
          <a:ext cx="4057650" cy="2057400"/>
        </p:xfrm>
        <a:graphic>
          <a:graphicData uri="http://schemas.openxmlformats.org/presentationml/2006/ole">
            <mc:AlternateContent xmlns:mc="http://schemas.openxmlformats.org/markup-compatibility/2006">
              <mc:Choice xmlns:v="urn:schemas-microsoft-com:vml" Requires="v">
                <p:oleObj spid="_x0000_s3074" name="Equation" r:id="rId8" imgW="1104840" imgH="914400" progId="Equation.DSMT4">
                  <p:embed/>
                </p:oleObj>
              </mc:Choice>
              <mc:Fallback>
                <p:oleObj name="Equation" r:id="rId8" imgW="1104840" imgH="914400" progId="Equation.DSMT4">
                  <p:embed/>
                  <p:pic>
                    <p:nvPicPr>
                      <p:cNvPr id="31746" name="Object 2"/>
                      <p:cNvPicPr>
                        <a:picLocks noChangeAspect="1" noChangeArrowheads="1"/>
                      </p:cNvPicPr>
                      <p:nvPr/>
                    </p:nvPicPr>
                    <p:blipFill>
                      <a:blip r:embed="rId9"/>
                      <a:srcRect/>
                      <a:stretch>
                        <a:fillRect/>
                      </a:stretch>
                    </p:blipFill>
                    <p:spPr bwMode="auto">
                      <a:xfrm>
                        <a:off x="4626950" y="1915020"/>
                        <a:ext cx="40576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5456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4479</TotalTime>
  <Words>1721</Words>
  <Application>Microsoft Office PowerPoint</Application>
  <PresentationFormat>Widescreen</PresentationFormat>
  <Paragraphs>176</Paragraphs>
  <Slides>42</Slides>
  <Notes>42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4" baseType="lpstr">
      <vt:lpstr>Arial</vt:lpstr>
      <vt:lpstr>Arial Black</vt:lpstr>
      <vt:lpstr>Bahnschrift</vt:lpstr>
      <vt:lpstr>Calibri</vt:lpstr>
      <vt:lpstr>CastleT</vt:lpstr>
      <vt:lpstr>Corbel</vt:lpstr>
      <vt:lpstr>Proxima Nova</vt:lpstr>
      <vt:lpstr>Times New Roman</vt:lpstr>
      <vt:lpstr>Wingdings</vt:lpstr>
      <vt:lpstr>Wingdings 2</vt:lpstr>
      <vt:lpstr>Frame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online</cp:lastModifiedBy>
  <cp:revision>219</cp:revision>
  <dcterms:created xsi:type="dcterms:W3CDTF">2019-05-12T04:30:40Z</dcterms:created>
  <dcterms:modified xsi:type="dcterms:W3CDTF">2023-12-06T16:46:01Z</dcterms:modified>
</cp:coreProperties>
</file>