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5" r:id="rId3"/>
    <p:sldId id="271" r:id="rId4"/>
    <p:sldId id="269" r:id="rId5"/>
    <p:sldId id="1056" r:id="rId6"/>
    <p:sldId id="1060" r:id="rId7"/>
    <p:sldId id="1061" r:id="rId8"/>
    <p:sldId id="1068" r:id="rId9"/>
    <p:sldId id="1069" r:id="rId10"/>
    <p:sldId id="1070" r:id="rId11"/>
    <p:sldId id="1062" r:id="rId12"/>
    <p:sldId id="1063" r:id="rId13"/>
    <p:sldId id="1064" r:id="rId14"/>
    <p:sldId id="1053" r:id="rId15"/>
    <p:sldId id="1057" r:id="rId16"/>
    <p:sldId id="1065" r:id="rId17"/>
    <p:sldId id="1066" r:id="rId18"/>
    <p:sldId id="1055" r:id="rId19"/>
    <p:sldId id="1059" r:id="rId20"/>
    <p:sldId id="270" r:id="rId2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9D8"/>
    <a:srgbClr val="000000"/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95033" autoAdjust="0"/>
  </p:normalViewPr>
  <p:slideViewPr>
    <p:cSldViewPr snapToGrid="0">
      <p:cViewPr varScale="1">
        <p:scale>
          <a:sx n="99" d="100"/>
          <a:sy n="99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0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5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673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822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817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11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911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13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028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4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c834fc2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c834fc2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3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7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5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09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78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7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1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" y="13675"/>
            <a:ext cx="91366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13" y="220027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EF764591-D727-9714-198A-1092EF8EFD3C}"/>
              </a:ext>
            </a:extLst>
          </p:cNvPr>
          <p:cNvSpPr txBox="1"/>
          <p:nvPr/>
        </p:nvSpPr>
        <p:spPr>
          <a:xfrm>
            <a:off x="90909" y="724876"/>
            <a:ext cx="5046779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Delete an element</a:t>
            </a:r>
          </a:p>
          <a:p>
            <a:pPr lvl="2" algn="just"/>
            <a:r>
              <a:rPr lang="en-IN" sz="2400" b="1" dirty="0">
                <a:latin typeface="Cambria" panose="02040503050406030204" pitchFamily="18" charset="0"/>
              </a:rPr>
              <a:t> </a:t>
            </a:r>
            <a:r>
              <a:rPr lang="nn-NO" sz="1800" dirty="0">
                <a:latin typeface="Cambria" panose="02040503050406030204" pitchFamily="18" charset="0"/>
              </a:rPr>
              <a:t>for (i = pos - 1; i &lt; num -1; i++)  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 {  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     arr[i] = arr[i+1]; </a:t>
            </a:r>
            <a:r>
              <a:rPr lang="nn-NO" sz="1800" dirty="0">
                <a:solidFill>
                  <a:srgbClr val="00B0F0"/>
                </a:solidFill>
                <a:latin typeface="Cambria" panose="02040503050406030204" pitchFamily="18" charset="0"/>
              </a:rPr>
              <a:t>// assign arr[i+1] to arr[i]  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 } </a:t>
            </a:r>
            <a:endParaRPr lang="en-IN" sz="1800" dirty="0">
              <a:latin typeface="Cambria" panose="020405030504060302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E47720-C1B4-D336-6F5C-6D1A34F872CD}"/>
              </a:ext>
            </a:extLst>
          </p:cNvPr>
          <p:cNvGrpSpPr/>
          <p:nvPr/>
        </p:nvGrpSpPr>
        <p:grpSpPr>
          <a:xfrm>
            <a:off x="5137688" y="778052"/>
            <a:ext cx="4006312" cy="4150410"/>
            <a:chOff x="4641742" y="778052"/>
            <a:chExt cx="4324027" cy="415041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3E1A368C-4164-9A06-B607-3D1C94E0D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41742" y="778052"/>
              <a:ext cx="4324027" cy="4150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C5290D-C652-5B7B-3C84-EB4322C6BB11}"/>
                </a:ext>
              </a:extLst>
            </p:cNvPr>
            <p:cNvSpPr/>
            <p:nvPr/>
          </p:nvSpPr>
          <p:spPr>
            <a:xfrm>
              <a:off x="7586420" y="1549831"/>
              <a:ext cx="728421" cy="2944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POS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19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2-Dimensional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290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2-D Array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dimensional arrays are also called </a:t>
            </a:r>
            <a:r>
              <a:rPr lang="en-IN" sz="1800" b="1" i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table</a:t>
            </a:r>
            <a:r>
              <a:rPr lang="en-IN" sz="1800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or </a:t>
            </a:r>
            <a:r>
              <a:rPr lang="en-IN" sz="1800" b="1" i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matrix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dimensional arrays have two subscripts.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8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Column major order matrix: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dimensional array in which elements are stored column by column is called as column major matrix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dimensional array consisting of </a:t>
            </a:r>
            <a:r>
              <a:rPr lang="en-IN" sz="18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rows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and </a:t>
            </a:r>
            <a:r>
              <a:rPr lang="en-IN" sz="18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four columns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stored sequentially by columns :</a:t>
            </a:r>
            <a:endParaRPr lang="en-US" sz="18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76075-A9DA-7352-DEE6-1DFF038A5D7E}"/>
              </a:ext>
            </a:extLst>
          </p:cNvPr>
          <p:cNvSpPr txBox="1"/>
          <p:nvPr/>
        </p:nvSpPr>
        <p:spPr>
          <a:xfrm>
            <a:off x="2979988" y="3090111"/>
            <a:ext cx="15868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A[1,1], A[2,1],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97200-CCD8-1043-DE61-C5DCC3D979DB}"/>
              </a:ext>
            </a:extLst>
          </p:cNvPr>
          <p:cNvSpPr txBox="1"/>
          <p:nvPr/>
        </p:nvSpPr>
        <p:spPr>
          <a:xfrm>
            <a:off x="4566041" y="3090111"/>
            <a:ext cx="15856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A[1,2], A[2,2],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4FA64-7342-86CC-4B36-4DD8ACA9A1E4}"/>
              </a:ext>
            </a:extLst>
          </p:cNvPr>
          <p:cNvSpPr txBox="1"/>
          <p:nvPr/>
        </p:nvSpPr>
        <p:spPr>
          <a:xfrm>
            <a:off x="6069249" y="3090111"/>
            <a:ext cx="1668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A[1,3], A[2,3],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AC4C2-1BF4-AB1E-3BE0-C6751C4BDD89}"/>
              </a:ext>
            </a:extLst>
          </p:cNvPr>
          <p:cNvSpPr txBox="1"/>
          <p:nvPr/>
        </p:nvSpPr>
        <p:spPr>
          <a:xfrm>
            <a:off x="7557303" y="3090111"/>
            <a:ext cx="158565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A[1,4], A[2,4]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C06A5-F88C-A7E6-393F-36F2D75FC0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173" y="3521635"/>
            <a:ext cx="5258256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2-Dimensional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25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2-D Array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Row major order matrix: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dimensional array in which elements are stored row by row is called as row major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BBA98-68B3-CEE1-0266-8383118D2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10" y="1988772"/>
            <a:ext cx="6759526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8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of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246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Operation on Arrays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Insertion of elements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Deletion of elements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Traversal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Searching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Merging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Sparse matrix and its representation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58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Spars Matrix and its representation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516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 m x n matrix is said to be </a:t>
            </a:r>
            <a:r>
              <a:rPr lang="en-IN" sz="1800" b="1" i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sparse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if “many” of its elements are zero.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matrix that is not sparse is called a </a:t>
            </a:r>
            <a:r>
              <a:rPr lang="en-IN" sz="1800" b="1" i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dense matrix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DD741-58E7-5C70-E2E2-57ABD28F3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142" y="2463484"/>
            <a:ext cx="724724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7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Polynomial matrix and its representation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832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Matrix representation of polynomial equation</a:t>
            </a:r>
          </a:p>
          <a:p>
            <a:pPr marL="809625" marR="0" lvl="1" indent="-352425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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We can use array for different kind of operations in polynomial equation such as addition, subtraction, division, differentiation etc…</a:t>
            </a:r>
          </a:p>
          <a:p>
            <a:pPr marL="809625" marR="0" lvl="1" indent="-352425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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Array can be used to represent Polynomial equation.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90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Polynomial matrix and its representation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62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821A83-B656-FF7A-F027-FE3631A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5804" y="1046162"/>
            <a:ext cx="6683319" cy="39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of Arrays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58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 of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208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To perform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arithmetic operation 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on polynomial equation.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Widely used to implement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mathematical vectors, matrices 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and other kinds of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rectangular tables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Used to implement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stack, queue, heap, hash table, string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, etc..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Can be used for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dynamic memory allocation</a:t>
            </a:r>
            <a:r>
              <a:rPr lang="en-I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254439" y="1305867"/>
            <a:ext cx="531942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8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28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-US" sz="2800" b="1" dirty="0">
                <a:solidFill>
                  <a:srgbClr val="666666"/>
                </a:solidFill>
                <a:latin typeface="Proxima Nova"/>
              </a:rPr>
              <a:t>Linear Data Structure &amp; their presentation</a:t>
            </a:r>
          </a:p>
          <a:p>
            <a:r>
              <a:rPr lang="en-US" sz="2800" b="1" dirty="0">
                <a:solidFill>
                  <a:srgbClr val="666666"/>
                </a:solidFill>
                <a:latin typeface="Proxima Nova"/>
              </a:rPr>
              <a:t>(Part 01 - Array)</a:t>
            </a:r>
            <a:endParaRPr sz="2800" b="1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336253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Prof. Chirag Bhalodia</a:t>
            </a:r>
          </a:p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Engineering Department</a:t>
            </a:r>
            <a:endParaRPr sz="1600" dirty="0">
              <a:solidFill>
                <a:schemeClr val="dk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3" y="724875"/>
            <a:ext cx="34913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01CE1301</a:t>
            </a:r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  <a:cs typeface="Proxima Nova"/>
                <a:sym typeface="Proxima Nova"/>
              </a:rPr>
              <a:t> – Data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1B4C3-A655-3DF8-0C46-F4245930F0CF}"/>
              </a:ext>
            </a:extLst>
          </p:cNvPr>
          <p:cNvSpPr txBox="1"/>
          <p:nvPr/>
        </p:nvSpPr>
        <p:spPr>
          <a:xfrm rot="20350206">
            <a:off x="5253926" y="2154265"/>
            <a:ext cx="1425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Thank</a:t>
            </a:r>
          </a:p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Representation of Arrays &amp; storage structure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Sparse matrix and its representation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Application of Arrays</a:t>
            </a: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Arrays &amp; storage structure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323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What is Array?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array </a:t>
            </a: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 a collection of elements of the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same</a:t>
            </a: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types</a:t>
            </a: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Number of memory locations is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sequentially</a:t>
            </a: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allocated to the array.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array size is fixed and therefore requires a fixed number of memory locations.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</a:pPr>
            <a:endParaRPr lang="en-IN" sz="19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Two types of Array</a:t>
            </a:r>
          </a:p>
          <a:p>
            <a:pPr marL="720725" lvl="2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1-Dimension Array</a:t>
            </a:r>
          </a:p>
          <a:p>
            <a:pPr marL="720725" lvl="2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Ø"/>
            </a:pPr>
            <a:r>
              <a:rPr lang="en-IN" sz="20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 Dimension Array</a:t>
            </a:r>
            <a:endParaRPr lang="en-US" sz="20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9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232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1-D Array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Single dimensional array or 1-D array is the simplest form of </a:t>
            </a:r>
            <a:r>
              <a:rPr lang="en-US" sz="19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array.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This </a:t>
            </a:r>
            <a:r>
              <a:rPr lang="en-US" sz="19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type of array consists of elements of similar types and these elements can be accessed through their indices.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endParaRPr lang="en-IN" sz="19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</a:pPr>
            <a:endParaRPr lang="en-IN" sz="19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11F65-6C90-E13A-7E4E-6267D30038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44" y="2571737"/>
            <a:ext cx="695004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9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Declaration and Storing Array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5EAFF-E3B2-8932-3EED-CE8556328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267" y="1053097"/>
            <a:ext cx="5410669" cy="39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621512"/>
            <a:ext cx="4397033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Store array elements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for (i = 0; i &lt; n; i++)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{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 	scanf("%d", &amp;a[i]);</a:t>
            </a:r>
          </a:p>
          <a:p>
            <a:pPr lvl="2" algn="just"/>
            <a:r>
              <a:rPr lang="nn-NO" sz="1800" dirty="0">
                <a:latin typeface="Cambria" panose="02040503050406030204" pitchFamily="18" charset="0"/>
              </a:rPr>
              <a:t>       }</a:t>
            </a:r>
            <a:endParaRPr lang="en-IN" sz="1800" dirty="0">
              <a:latin typeface="Cambria" panose="020405030504060302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DCE2A8B4-E6DF-5155-05E6-06C4A7F95997}"/>
              </a:ext>
            </a:extLst>
          </p:cNvPr>
          <p:cNvSpPr txBox="1"/>
          <p:nvPr/>
        </p:nvSpPr>
        <p:spPr>
          <a:xfrm>
            <a:off x="184936" y="2715571"/>
            <a:ext cx="4009576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Display</a:t>
            </a:r>
          </a:p>
          <a:p>
            <a:pPr lvl="2" algn="just"/>
            <a:r>
              <a:rPr lang="en-IN" sz="2000" b="1" dirty="0">
                <a:latin typeface="Cambria" panose="02040503050406030204" pitchFamily="18" charset="0"/>
              </a:rPr>
              <a:t> </a:t>
            </a:r>
            <a:r>
              <a:rPr lang="en-IN" sz="1800" dirty="0">
                <a:latin typeface="Cambria" panose="02040503050406030204" pitchFamily="18" charset="0"/>
              </a:rPr>
              <a:t>for (i = 0; i &lt; n; i++)</a:t>
            </a:r>
          </a:p>
          <a:p>
            <a:pPr lvl="2" algn="just"/>
            <a:r>
              <a:rPr lang="en-IN" sz="1800" dirty="0">
                <a:latin typeface="Cambria" panose="02040503050406030204" pitchFamily="18" charset="0"/>
              </a:rPr>
              <a:t>  {</a:t>
            </a:r>
          </a:p>
          <a:p>
            <a:pPr lvl="2" algn="just"/>
            <a:r>
              <a:rPr lang="en-IN" sz="1800" dirty="0">
                <a:latin typeface="Cambria" panose="02040503050406030204" pitchFamily="18" charset="0"/>
              </a:rPr>
              <a:t>        	</a:t>
            </a:r>
            <a:r>
              <a:rPr lang="en-IN" sz="1800" dirty="0" err="1">
                <a:latin typeface="Cambria" panose="02040503050406030204" pitchFamily="18" charset="0"/>
              </a:rPr>
              <a:t>printf</a:t>
            </a:r>
            <a:r>
              <a:rPr lang="en-IN" sz="1800" dirty="0">
                <a:latin typeface="Cambria" panose="02040503050406030204" pitchFamily="18" charset="0"/>
              </a:rPr>
              <a:t>("%d ", a[i]);</a:t>
            </a:r>
          </a:p>
          <a:p>
            <a:pPr lvl="2" algn="just"/>
            <a:r>
              <a:rPr lang="en-IN" sz="1800" dirty="0">
                <a:latin typeface="Cambria" panose="02040503050406030204" pitchFamily="18" charset="0"/>
              </a:rPr>
              <a:t>  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BEB36A-D859-34E0-1FF8-6AB6234B0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007" y="1593453"/>
            <a:ext cx="5642965" cy="19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29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1-Dimensional Arrays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EA895-F782-235D-4BE2-FC9A02D29D7F}"/>
              </a:ext>
            </a:extLst>
          </p:cNvPr>
          <p:cNvSpPr txBox="1"/>
          <p:nvPr/>
        </p:nvSpPr>
        <p:spPr>
          <a:xfrm>
            <a:off x="115195" y="724876"/>
            <a:ext cx="44023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Insert elements at any position</a:t>
            </a:r>
          </a:p>
          <a:p>
            <a:pPr lvl="2" algn="just"/>
            <a:r>
              <a:rPr lang="en-US" sz="1600" dirty="0">
                <a:latin typeface="Cambria" panose="02040503050406030204" pitchFamily="18" charset="0"/>
              </a:rPr>
              <a:t>     </a:t>
            </a:r>
          </a:p>
          <a:p>
            <a:pPr lvl="2" algn="just"/>
            <a:r>
              <a:rPr lang="en-US" sz="1600" dirty="0">
                <a:latin typeface="Cambria" panose="02040503050406030204" pitchFamily="18" charset="0"/>
              </a:rPr>
              <a:t>      </a:t>
            </a:r>
            <a:r>
              <a:rPr lang="en-US" sz="1800" dirty="0">
                <a:latin typeface="Cambria" panose="02040503050406030204" pitchFamily="18" charset="0"/>
              </a:rPr>
              <a:t>n=n+1; 	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//n=size of array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</a:rPr>
              <a:t>     for(i = n-1; i &gt;= pos; i--)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</a:rPr>
              <a:t>     {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</a:rPr>
              <a:t>     	a[i]=a[i-1];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</a:rPr>
              <a:t>     }</a:t>
            </a:r>
          </a:p>
          <a:p>
            <a:pPr lvl="2" algn="just"/>
            <a:r>
              <a:rPr lang="en-US" sz="1800" dirty="0">
                <a:latin typeface="Cambria" panose="02040503050406030204" pitchFamily="18" charset="0"/>
              </a:rPr>
              <a:t>    a[pos-1]=x;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//x=element</a:t>
            </a:r>
            <a:endParaRPr lang="en-IN" sz="18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A19722-F95D-B211-3F7C-27F8C6C4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8303" y="747885"/>
            <a:ext cx="4216470" cy="424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613981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602</Words>
  <Application>Microsoft Office PowerPoint</Application>
  <PresentationFormat>On-screen Show (16:9)</PresentationFormat>
  <Paragraphs>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Comic Sans MS</vt:lpstr>
      <vt:lpstr>Proxima Nova</vt:lpstr>
      <vt:lpstr>Wingdings 3</vt:lpstr>
      <vt:lpstr>Cambria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Chirag Bhalodia</cp:lastModifiedBy>
  <cp:revision>841</cp:revision>
  <dcterms:modified xsi:type="dcterms:W3CDTF">2023-07-14T05:49:28Z</dcterms:modified>
</cp:coreProperties>
</file>