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3"/>
  </p:notesMasterIdLst>
  <p:sldIdLst>
    <p:sldId id="256" r:id="rId2"/>
    <p:sldId id="265" r:id="rId3"/>
    <p:sldId id="271" r:id="rId4"/>
    <p:sldId id="269" r:id="rId5"/>
    <p:sldId id="1093" r:id="rId6"/>
    <p:sldId id="1094" r:id="rId7"/>
    <p:sldId id="1095" r:id="rId8"/>
    <p:sldId id="1096" r:id="rId9"/>
    <p:sldId id="1097" r:id="rId10"/>
    <p:sldId id="1098" r:id="rId11"/>
    <p:sldId id="1100" r:id="rId12"/>
    <p:sldId id="1074" r:id="rId13"/>
    <p:sldId id="1099" r:id="rId14"/>
    <p:sldId id="1068" r:id="rId15"/>
    <p:sldId id="1101" r:id="rId16"/>
    <p:sldId id="1113" r:id="rId17"/>
    <p:sldId id="1102" r:id="rId18"/>
    <p:sldId id="1114" r:id="rId19"/>
    <p:sldId id="1105" r:id="rId20"/>
    <p:sldId id="1104" r:id="rId21"/>
    <p:sldId id="1109" r:id="rId22"/>
    <p:sldId id="1110" r:id="rId23"/>
    <p:sldId id="1116" r:id="rId24"/>
    <p:sldId id="1117" r:id="rId25"/>
    <p:sldId id="1118" r:id="rId26"/>
    <p:sldId id="1123" r:id="rId27"/>
    <p:sldId id="1121" r:id="rId28"/>
    <p:sldId id="1124" r:id="rId29"/>
    <p:sldId id="1126" r:id="rId30"/>
    <p:sldId id="1127" r:id="rId31"/>
    <p:sldId id="1129" r:id="rId32"/>
    <p:sldId id="1133" r:id="rId33"/>
    <p:sldId id="1134" r:id="rId34"/>
    <p:sldId id="1130" r:id="rId35"/>
    <p:sldId id="1135" r:id="rId36"/>
    <p:sldId id="1136" r:id="rId37"/>
    <p:sldId id="1137" r:id="rId38"/>
    <p:sldId id="1138" r:id="rId39"/>
    <p:sldId id="1139" r:id="rId40"/>
    <p:sldId id="1140" r:id="rId41"/>
    <p:sldId id="1141" r:id="rId42"/>
    <p:sldId id="1142" r:id="rId43"/>
    <p:sldId id="1144" r:id="rId44"/>
    <p:sldId id="1145" r:id="rId45"/>
    <p:sldId id="1146" r:id="rId46"/>
    <p:sldId id="1148" r:id="rId47"/>
    <p:sldId id="1143" r:id="rId48"/>
    <p:sldId id="1149" r:id="rId49"/>
    <p:sldId id="1150" r:id="rId50"/>
    <p:sldId id="1151" r:id="rId51"/>
    <p:sldId id="1152" r:id="rId52"/>
    <p:sldId id="1153" r:id="rId53"/>
    <p:sldId id="1154" r:id="rId54"/>
    <p:sldId id="1155" r:id="rId55"/>
    <p:sldId id="1156" r:id="rId56"/>
    <p:sldId id="1158" r:id="rId57"/>
    <p:sldId id="1159" r:id="rId58"/>
    <p:sldId id="1157" r:id="rId59"/>
    <p:sldId id="1160" r:id="rId60"/>
    <p:sldId id="1161" r:id="rId61"/>
    <p:sldId id="270" r:id="rId6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64"/>
      <p:bold r:id="rId65"/>
      <p:italic r:id="rId66"/>
      <p:boldItalic r:id="rId67"/>
    </p:embeddedFont>
    <p:embeddedFont>
      <p:font typeface="Comic Sans MS" panose="030F0702030302020204" pitchFamily="66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Proxima Nova"/>
      <p:regular r:id="rId76"/>
      <p:bold r:id="rId77"/>
      <p:italic r:id="rId78"/>
      <p:boldItalic r:id="rId79"/>
    </p:embeddedFont>
    <p:embeddedFont>
      <p:font typeface="Roboto Condensed" panose="02000000000000000000" pitchFamily="2" charset="0"/>
      <p:regular r:id="rId80"/>
      <p:bold r:id="rId81"/>
      <p:italic r:id="rId82"/>
      <p:boldItalic r:id="rId83"/>
    </p:embeddedFont>
    <p:embeddedFont>
      <p:font typeface="Wingdings 2" panose="05020102010507070707" pitchFamily="18" charset="2"/>
      <p:regular r:id="rId84"/>
    </p:embeddedFont>
    <p:embeddedFont>
      <p:font typeface="Wingdings 3" panose="05040102010807070707" pitchFamily="18" charset="2"/>
      <p:regular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AD2"/>
    <a:srgbClr val="EB2546"/>
    <a:srgbClr val="C2D5E1"/>
    <a:srgbClr val="0E69D8"/>
    <a:srgbClr val="000000"/>
    <a:srgbClr val="D17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033" autoAdjust="0"/>
  </p:normalViewPr>
  <p:slideViewPr>
    <p:cSldViewPr snapToGrid="0">
      <p:cViewPr varScale="1">
        <p:scale>
          <a:sx n="99" d="100"/>
          <a:sy n="99" d="100"/>
        </p:scale>
        <p:origin x="427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font" Target="fonts/font21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font" Target="fonts/font2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font" Target="fonts/font20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3.fntdata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9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0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849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30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90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8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44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581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429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217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329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28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698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88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9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8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694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9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00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5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411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5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899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2127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87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143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2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436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551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5436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7855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8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766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146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708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4148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6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57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205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338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983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154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24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798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494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3276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126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0114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42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0610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5286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244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6387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1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6846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937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c834fc2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c834fc2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33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53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10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" y="13675"/>
            <a:ext cx="91366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13" y="220027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of Linked List - Search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617403"/>
            <a:ext cx="8961285" cy="202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7188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IN" sz="1800" b="1" kern="1200">
                <a:solidFill>
                  <a:srgbClr val="34495E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If </a:t>
            </a:r>
            <a:r>
              <a:rPr lang="en-IN" sz="1800" b="1" kern="1200" dirty="0">
                <a:solidFill>
                  <a:srgbClr val="34495E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particular node in the list is required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it is necessary to follow links from the first node onwards until the desired node is found, in this situation </a:t>
            </a:r>
            <a:r>
              <a:rPr lang="en-IN" sz="18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it is more time consuming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to go through linked list than a sequential list.</a:t>
            </a:r>
          </a:p>
          <a:p>
            <a:pPr marL="357188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Search operation is more time consuming in Linked Allocation.</a:t>
            </a:r>
          </a:p>
          <a:p>
            <a:pPr marL="352425" lvl="1" indent="-352425" algn="just">
              <a:lnSpc>
                <a:spcPct val="114000"/>
              </a:lnSpc>
              <a:buClr>
                <a:srgbClr val="B84742"/>
              </a:buClr>
              <a:buFont typeface="Wingdings" panose="05000000000000000000" pitchFamily="2" charset="2"/>
              <a:buChar char="§"/>
            </a:pPr>
            <a:endParaRPr lang="en-IN" sz="18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42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of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974E7B-10BE-77A1-C2DD-EB1233AC45CC}"/>
              </a:ext>
            </a:extLst>
          </p:cNvPr>
          <p:cNvSpPr txBox="1">
            <a:spLocks/>
          </p:cNvSpPr>
          <p:nvPr/>
        </p:nvSpPr>
        <p:spPr>
          <a:xfrm>
            <a:off x="5266642" y="1495744"/>
            <a:ext cx="288378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Singly Linked List</a:t>
            </a:r>
          </a:p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Circular Linked List</a:t>
            </a:r>
          </a:p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Doubly Linked List</a:t>
            </a:r>
          </a:p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Circular Doubly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1564-4A15-27DF-C993-E6DAF23982FA}"/>
              </a:ext>
            </a:extLst>
          </p:cNvPr>
          <p:cNvSpPr txBox="1">
            <a:spLocks/>
          </p:cNvSpPr>
          <p:nvPr/>
        </p:nvSpPr>
        <p:spPr>
          <a:xfrm>
            <a:off x="535934" y="1499627"/>
            <a:ext cx="3431811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at first position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at last position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any position</a:t>
            </a:r>
          </a:p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at first position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at last position</a:t>
            </a:r>
          </a:p>
          <a:p>
            <a:pPr lvl="1"/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into any position</a:t>
            </a:r>
          </a:p>
          <a:p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Traverse list (Print list)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26093-B43F-3488-0716-AE67118884FB}"/>
              </a:ext>
            </a:extLst>
          </p:cNvPr>
          <p:cNvSpPr txBox="1"/>
          <p:nvPr/>
        </p:nvSpPr>
        <p:spPr>
          <a:xfrm>
            <a:off x="600757" y="832329"/>
            <a:ext cx="3366988" cy="40011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Operations on Linked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79C8E-2ED7-41A9-003B-63B3525D9D30}"/>
              </a:ext>
            </a:extLst>
          </p:cNvPr>
          <p:cNvSpPr txBox="1"/>
          <p:nvPr/>
        </p:nvSpPr>
        <p:spPr>
          <a:xfrm>
            <a:off x="5370009" y="829023"/>
            <a:ext cx="2780417" cy="40011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Types of Linked List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B7663-738B-0106-BFF7-49941F0D532F}"/>
              </a:ext>
            </a:extLst>
          </p:cNvPr>
          <p:cNvCxnSpPr>
            <a:cxnSpLocks/>
          </p:cNvCxnSpPr>
          <p:nvPr/>
        </p:nvCxnSpPr>
        <p:spPr>
          <a:xfrm>
            <a:off x="4502641" y="858987"/>
            <a:ext cx="0" cy="3886200"/>
          </a:xfrm>
          <a:prstGeom prst="line">
            <a:avLst/>
          </a:prstGeom>
          <a:noFill/>
          <a:ln w="19050" cap="flat" cmpd="sng" algn="ctr">
            <a:solidFill>
              <a:srgbClr val="21212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3583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74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Node Structure in 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52DDC-D50C-FEB8-F351-9CE00C433D60}"/>
              </a:ext>
            </a:extLst>
          </p:cNvPr>
          <p:cNvSpPr/>
          <p:nvPr/>
        </p:nvSpPr>
        <p:spPr>
          <a:xfrm>
            <a:off x="3436861" y="3205738"/>
            <a:ext cx="5181600" cy="150689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struct node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          int info;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          struct node *link;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491BD-837C-58E8-D879-2B1CC8277406}"/>
              </a:ext>
            </a:extLst>
          </p:cNvPr>
          <p:cNvSpPr/>
          <p:nvPr/>
        </p:nvSpPr>
        <p:spPr>
          <a:xfrm>
            <a:off x="3436861" y="724876"/>
            <a:ext cx="5181600" cy="239400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12C7B-A50E-3C86-3774-B48EB15050CB}"/>
              </a:ext>
            </a:extLst>
          </p:cNvPr>
          <p:cNvSpPr/>
          <p:nvPr/>
        </p:nvSpPr>
        <p:spPr>
          <a:xfrm>
            <a:off x="4609193" y="972510"/>
            <a:ext cx="762000" cy="53340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Info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13470-7C89-2E46-F098-8A220BD49914}"/>
              </a:ext>
            </a:extLst>
          </p:cNvPr>
          <p:cNvSpPr/>
          <p:nvPr/>
        </p:nvSpPr>
        <p:spPr>
          <a:xfrm>
            <a:off x="5379435" y="972510"/>
            <a:ext cx="762000" cy="53340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Link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B8842-D4C5-35B2-6D05-20B03A266DE1}"/>
              </a:ext>
            </a:extLst>
          </p:cNvPr>
          <p:cNvSpPr txBox="1"/>
          <p:nvPr/>
        </p:nvSpPr>
        <p:spPr>
          <a:xfrm>
            <a:off x="4594679" y="219171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Data</a:t>
            </a:r>
            <a:endParaRPr lang="en-US" sz="24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EC43F-9247-6B04-A01E-CCBDDCB51DF6}"/>
              </a:ext>
            </a:extLst>
          </p:cNvPr>
          <p:cNvSpPr txBox="1"/>
          <p:nvPr/>
        </p:nvSpPr>
        <p:spPr>
          <a:xfrm>
            <a:off x="5546295" y="2206228"/>
            <a:ext cx="1476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Pointer to </a:t>
            </a:r>
            <a:b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</a:br>
            <a: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Next Node</a:t>
            </a:r>
            <a:endParaRPr lang="en-US" sz="24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8DBA2-E82E-B11F-9D1E-FFA3456D9143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4965133" y="1505910"/>
            <a:ext cx="25060" cy="6858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82FE-6329-AC54-C12D-C6913F8B7472}"/>
              </a:ext>
            </a:extLst>
          </p:cNvPr>
          <p:cNvCxnSpPr/>
          <p:nvPr/>
        </p:nvCxnSpPr>
        <p:spPr>
          <a:xfrm flipV="1">
            <a:off x="5760435" y="1505911"/>
            <a:ext cx="0" cy="700317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9C1A0FE-F35C-D928-D57D-23C63D3A0F58}"/>
              </a:ext>
            </a:extLst>
          </p:cNvPr>
          <p:cNvSpPr/>
          <p:nvPr/>
        </p:nvSpPr>
        <p:spPr>
          <a:xfrm>
            <a:off x="4116905" y="895476"/>
            <a:ext cx="457200" cy="1909465"/>
          </a:xfrm>
          <a:prstGeom prst="leftBrac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F5F54-6E37-8137-B775-1C37F5F6E337}"/>
              </a:ext>
            </a:extLst>
          </p:cNvPr>
          <p:cNvSpPr txBox="1"/>
          <p:nvPr/>
        </p:nvSpPr>
        <p:spPr>
          <a:xfrm>
            <a:off x="3589261" y="1507252"/>
            <a:ext cx="553998" cy="7351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Node</a:t>
            </a:r>
            <a:endParaRPr lang="en-US" sz="24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78D2D4-D39C-3EF0-5366-37ADAA41E56F}"/>
              </a:ext>
            </a:extLst>
          </p:cNvPr>
          <p:cNvCxnSpPr>
            <a:stCxn id="9" idx="3"/>
          </p:cNvCxnSpPr>
          <p:nvPr/>
        </p:nvCxnSpPr>
        <p:spPr>
          <a:xfrm>
            <a:off x="6141435" y="1239210"/>
            <a:ext cx="490070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303A25-DA7E-27F0-8FAB-E6FF1E706AC0}"/>
              </a:ext>
            </a:extLst>
          </p:cNvPr>
          <p:cNvSpPr txBox="1"/>
          <p:nvPr/>
        </p:nvSpPr>
        <p:spPr>
          <a:xfrm>
            <a:off x="503194" y="1611448"/>
            <a:ext cx="2799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35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Typical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CB2CC-F0B5-09AD-CB6F-304169010AC6}"/>
              </a:ext>
            </a:extLst>
          </p:cNvPr>
          <p:cNvSpPr txBox="1"/>
          <p:nvPr/>
        </p:nvSpPr>
        <p:spPr>
          <a:xfrm>
            <a:off x="454853" y="3482130"/>
            <a:ext cx="2799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2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C Structure to </a:t>
            </a:r>
          </a:p>
          <a:p>
            <a:pPr algn="ctr">
              <a:buClrTx/>
              <a:buFontTx/>
              <a:buNone/>
            </a:pPr>
            <a:r>
              <a:rPr lang="en-IN" sz="2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represent a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D6835-D27E-59F9-BD3C-611C9E2E4B0F}"/>
              </a:ext>
            </a:extLst>
          </p:cNvPr>
          <p:cNvSpPr txBox="1"/>
          <p:nvPr/>
        </p:nvSpPr>
        <p:spPr>
          <a:xfrm>
            <a:off x="6999748" y="1350668"/>
            <a:ext cx="1633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Accessing Part 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of Node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B84742"/>
                </a:solidFill>
                <a:latin typeface="Roboto Condensed"/>
                <a:ea typeface="+mn-ea"/>
                <a:cs typeface="+mn-cs"/>
              </a:rPr>
              <a:t>Info (Node) 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B84742"/>
                </a:solidFill>
                <a:latin typeface="Roboto Condensed"/>
                <a:ea typeface="+mn-ea"/>
                <a:cs typeface="+mn-cs"/>
              </a:rPr>
              <a:t>Link (Node)</a:t>
            </a:r>
            <a:endParaRPr lang="en-US" sz="1800" b="1" kern="1200" dirty="0">
              <a:solidFill>
                <a:srgbClr val="B84742"/>
              </a:solidFill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05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34915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basic type of linked list. </a:t>
            </a:r>
          </a:p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Each node contains data and pointer to next node.  </a:t>
            </a:r>
          </a:p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 node’s pointer is null. </a:t>
            </a:r>
          </a:p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node address is available with pointer variable </a:t>
            </a:r>
            <a:r>
              <a:rPr lang="en-IN" sz="2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</a:t>
            </a: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>
              <a:buClr>
                <a:srgbClr val="B84742"/>
              </a:buClr>
            </a:pPr>
            <a:r>
              <a:rPr lang="en-IN" sz="2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Limitation</a:t>
            </a:r>
            <a:r>
              <a:rPr lang="en-IN" sz="20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singly linked list is </a:t>
            </a:r>
            <a:r>
              <a:rPr lang="en-IN" sz="20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 can traverse only in one direction</a:t>
            </a: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forward direction.</a:t>
            </a:r>
          </a:p>
          <a:p>
            <a:pPr lvl="0">
              <a:buClr>
                <a:srgbClr val="B84742"/>
              </a:buClr>
            </a:pPr>
            <a:endParaRPr lang="en-IN" dirty="0">
              <a:solidFill>
                <a:srgbClr val="212121"/>
              </a:solidFill>
              <a:latin typeface="Roboto Condense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629246-922D-DD39-EC57-4C0B00F87FE7}"/>
              </a:ext>
            </a:extLst>
          </p:cNvPr>
          <p:cNvGrpSpPr/>
          <p:nvPr/>
        </p:nvGrpSpPr>
        <p:grpSpPr>
          <a:xfrm>
            <a:off x="557670" y="3897166"/>
            <a:ext cx="1532242" cy="533400"/>
            <a:chOff x="951919" y="5486400"/>
            <a:chExt cx="1532242" cy="5334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CC66B9-8C53-D426-6CFC-40F3CAA90734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B86DC7-E567-FB48-4010-4E9A8D17EECD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next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ED336C-D281-0F4D-7C78-728E0427A896}"/>
              </a:ext>
            </a:extLst>
          </p:cNvPr>
          <p:cNvGrpSpPr/>
          <p:nvPr/>
        </p:nvGrpSpPr>
        <p:grpSpPr>
          <a:xfrm>
            <a:off x="2493109" y="3897166"/>
            <a:ext cx="1532242" cy="533400"/>
            <a:chOff x="951919" y="5486400"/>
            <a:chExt cx="1532242" cy="533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13B34B-7230-2922-D571-D7DFACF420A6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2F483D-7DE4-281C-7B64-CA5A20AFF87F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next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C261A-C486-C891-87F4-142CFC0CFAAF}"/>
              </a:ext>
            </a:extLst>
          </p:cNvPr>
          <p:cNvGrpSpPr/>
          <p:nvPr/>
        </p:nvGrpSpPr>
        <p:grpSpPr>
          <a:xfrm>
            <a:off x="4398109" y="3897166"/>
            <a:ext cx="1532242" cy="533400"/>
            <a:chOff x="951919" y="5486400"/>
            <a:chExt cx="1532242" cy="533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BE7C36-B64F-6EE0-4172-8DF73802F427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EC2CF-22BC-91D0-1122-65791B0CFA89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next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011EFB-B93B-9879-94E4-03FCA658A2D1}"/>
              </a:ext>
            </a:extLst>
          </p:cNvPr>
          <p:cNvGrpSpPr/>
          <p:nvPr/>
        </p:nvGrpSpPr>
        <p:grpSpPr>
          <a:xfrm>
            <a:off x="6303109" y="3897166"/>
            <a:ext cx="1532242" cy="533400"/>
            <a:chOff x="951919" y="5486400"/>
            <a:chExt cx="1532242" cy="533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E8C13F-9C9B-579B-0AAD-2682D711FF48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A7F74F-6102-0128-E78C-618559F950D0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DC9C1F-5BD9-4DDE-63F9-D8BB55AAE204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2089913" y="4163866"/>
            <a:ext cx="403197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5482B0-4A1E-9F54-A663-C7C276E5C62D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4025351" y="4163866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EE57AD-1E2D-CAC4-9088-B02C3B9FF3C0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5930351" y="4163866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55EE9F-9446-E94D-7B3D-78ADA104A8E5}"/>
              </a:ext>
            </a:extLst>
          </p:cNvPr>
          <p:cNvCxnSpPr/>
          <p:nvPr/>
        </p:nvCxnSpPr>
        <p:spPr>
          <a:xfrm flipH="1">
            <a:off x="7065109" y="3897166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08C41A-1501-75C1-5FC9-EC20F2E88A4E}"/>
              </a:ext>
            </a:extLst>
          </p:cNvPr>
          <p:cNvSpPr txBox="1"/>
          <p:nvPr/>
        </p:nvSpPr>
        <p:spPr>
          <a:xfrm>
            <a:off x="641392" y="46591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FIRST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7163D8-2A58-560E-2A27-4F238ABCBE59}"/>
              </a:ext>
            </a:extLst>
          </p:cNvPr>
          <p:cNvCxnSpPr>
            <a:endCxn id="25" idx="2"/>
          </p:cNvCxnSpPr>
          <p:nvPr/>
        </p:nvCxnSpPr>
        <p:spPr>
          <a:xfrm flipV="1">
            <a:off x="938670" y="4430566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8357BB-EE1A-2B25-0005-DBEF0689D4BE}"/>
              </a:ext>
            </a:extLst>
          </p:cNvPr>
          <p:cNvCxnSpPr>
            <a:endCxn id="35" idx="2"/>
          </p:cNvCxnSpPr>
          <p:nvPr/>
        </p:nvCxnSpPr>
        <p:spPr>
          <a:xfrm flipV="1">
            <a:off x="7454351" y="4430566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05A592-49F2-C23E-77B4-CA3B71DEF3C5}"/>
              </a:ext>
            </a:extLst>
          </p:cNvPr>
          <p:cNvCxnSpPr/>
          <p:nvPr/>
        </p:nvCxnSpPr>
        <p:spPr>
          <a:xfrm>
            <a:off x="7454351" y="4735366"/>
            <a:ext cx="381000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FB07C0-5C96-55E8-4FD0-89C7152B5988}"/>
              </a:ext>
            </a:extLst>
          </p:cNvPr>
          <p:cNvSpPr txBox="1"/>
          <p:nvPr/>
        </p:nvSpPr>
        <p:spPr>
          <a:xfrm>
            <a:off x="7898772" y="45184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NULL 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52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06518" y="689159"/>
            <a:ext cx="8925356" cy="4130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300"/>
              </a:spcBef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Operations perform on Singly Linked List</a:t>
            </a:r>
          </a:p>
          <a:p>
            <a:pPr lvl="0">
              <a:spcBef>
                <a:spcPts val="300"/>
              </a:spcBef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 a node in linked list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after a given node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before a given node</a:t>
            </a:r>
          </a:p>
          <a:p>
            <a:pPr lvl="0">
              <a:spcBef>
                <a:spcPts val="300"/>
              </a:spcBef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 a node in linked list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after a given node</a:t>
            </a:r>
          </a:p>
          <a:p>
            <a:pPr lvl="1">
              <a:spcBef>
                <a:spcPts val="300"/>
              </a:spcBef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before a given node</a:t>
            </a:r>
          </a:p>
          <a:p>
            <a:pPr>
              <a:spcBef>
                <a:spcPts val="300"/>
              </a:spcBef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Traverse in a list</a:t>
            </a:r>
          </a:p>
        </p:txBody>
      </p:sp>
    </p:spTree>
    <p:extLst>
      <p:ext uri="{BB962C8B-B14F-4D97-AF65-F5344CB8AC3E}">
        <p14:creationId xmlns:p14="http://schemas.microsoft.com/office/powerpoint/2010/main" val="3229948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34915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endParaRPr lang="en-IN" sz="3600" b="1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>
              <a:buClr>
                <a:srgbClr val="B84742"/>
              </a:buClr>
              <a:buNone/>
            </a:pPr>
            <a:endParaRPr lang="en-IN" sz="3600" b="1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>
              <a:buClr>
                <a:srgbClr val="B84742"/>
              </a:buClr>
              <a:buNone/>
            </a:pPr>
            <a:r>
              <a:rPr lang="en-IN" sz="40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Traverse &amp; Print in Linked List</a:t>
            </a:r>
          </a:p>
        </p:txBody>
      </p:sp>
    </p:spTree>
    <p:extLst>
      <p:ext uri="{BB962C8B-B14F-4D97-AF65-F5344CB8AC3E}">
        <p14:creationId xmlns:p14="http://schemas.microsoft.com/office/powerpoint/2010/main" val="241836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Traverse in a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4325997" cy="30536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2000" b="1" i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Traverse in a list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[INITIALIZE]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Repeat Steps 3 and 4 while PTR !=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Apply Process to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 defTabSz="80645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EXIT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5065D1-6937-5A1A-9B45-7935ABDBD568}"/>
              </a:ext>
            </a:extLst>
          </p:cNvPr>
          <p:cNvSpPr txBox="1">
            <a:spLocks/>
          </p:cNvSpPr>
          <p:nvPr/>
        </p:nvSpPr>
        <p:spPr>
          <a:xfrm>
            <a:off x="4672740" y="707536"/>
            <a:ext cx="4325997" cy="2833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2000" b="1" i="1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 a list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[INITIALIZE]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Repeat Steps 3 and 4 while PTR !=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Write PTR </a:t>
            </a: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PTR = PTR </a:t>
            </a: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 defTabSz="720725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EB254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368250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08488" y="1143479"/>
            <a:ext cx="8911526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40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Inserting Node in Singly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1976034" y="1877193"/>
            <a:ext cx="5075695" cy="1877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after a given node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before a given node</a:t>
            </a:r>
          </a:p>
        </p:txBody>
      </p:sp>
    </p:spTree>
    <p:extLst>
      <p:ext uri="{BB962C8B-B14F-4D97-AF65-F5344CB8AC3E}">
        <p14:creationId xmlns:p14="http://schemas.microsoft.com/office/powerpoint/2010/main" val="386478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6262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Insert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16326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720725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 OVERFLOW</a:t>
            </a:r>
          </a:p>
          <a:p>
            <a:pPr marL="720725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 TO Step 7</a:t>
            </a:r>
          </a:p>
          <a:p>
            <a:pPr marL="720725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8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8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8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START = </a:t>
            </a:r>
            <a:r>
              <a:rPr lang="en-US" sz="18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8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EXIT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713CA1-3E31-63DD-CE9E-E874FD295C07}"/>
              </a:ext>
            </a:extLst>
          </p:cNvPr>
          <p:cNvGrpSpPr/>
          <p:nvPr/>
        </p:nvGrpSpPr>
        <p:grpSpPr>
          <a:xfrm>
            <a:off x="5001238" y="1226590"/>
            <a:ext cx="1066800" cy="457200"/>
            <a:chOff x="685800" y="3505200"/>
            <a:chExt cx="1066800" cy="457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C9B5C60-6454-098D-CB54-D541C8E0B92A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CE0C02-F0A7-91A0-7C83-4CDA528E897B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E5B216-B5F3-671E-30E9-683FA56EC6D6}"/>
              </a:ext>
            </a:extLst>
          </p:cNvPr>
          <p:cNvGrpSpPr/>
          <p:nvPr/>
        </p:nvGrpSpPr>
        <p:grpSpPr>
          <a:xfrm>
            <a:off x="5001238" y="1912390"/>
            <a:ext cx="1066800" cy="457200"/>
            <a:chOff x="685800" y="3505200"/>
            <a:chExt cx="1066800" cy="45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F66F76-D968-A33E-07F8-AC431026DDD0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B58485-2746-CD62-1A98-A24F566C273F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D1B796-F83E-DC51-F193-6E9B4E4C4529}"/>
              </a:ext>
            </a:extLst>
          </p:cNvPr>
          <p:cNvGrpSpPr/>
          <p:nvPr/>
        </p:nvGrpSpPr>
        <p:grpSpPr>
          <a:xfrm>
            <a:off x="5001238" y="2598190"/>
            <a:ext cx="1066800" cy="457200"/>
            <a:chOff x="685800" y="3505200"/>
            <a:chExt cx="1066800" cy="457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124D69-AA0E-1DE7-38CA-58A642D05CD1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B7DD92-A965-92D8-B754-A15485B65456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533AD6-85E8-895F-1F76-4D624D0FE28A}"/>
              </a:ext>
            </a:extLst>
          </p:cNvPr>
          <p:cNvGrpSpPr/>
          <p:nvPr/>
        </p:nvGrpSpPr>
        <p:grpSpPr>
          <a:xfrm>
            <a:off x="5001238" y="3588790"/>
            <a:ext cx="1066800" cy="457200"/>
            <a:chOff x="685800" y="3505200"/>
            <a:chExt cx="1066800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D3DEE5-CDA5-0471-B84F-4AC2D67DFEE4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D99478-E6A2-19EB-99B4-669830632666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30B688-3D3A-011E-BBE7-52F28BBB960C}"/>
              </a:ext>
            </a:extLst>
          </p:cNvPr>
          <p:cNvSpPr txBox="1"/>
          <p:nvPr/>
        </p:nvSpPr>
        <p:spPr>
          <a:xfrm>
            <a:off x="3823349" y="127065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AVAIL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6E9B92-EF35-0C48-00BF-F7819770F8D9}"/>
              </a:ext>
            </a:extLst>
          </p:cNvPr>
          <p:cNvCxnSpPr/>
          <p:nvPr/>
        </p:nvCxnSpPr>
        <p:spPr>
          <a:xfrm>
            <a:off x="5839438" y="16837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05F34-BCC9-82BD-BC1B-018C7B60E4CE}"/>
              </a:ext>
            </a:extLst>
          </p:cNvPr>
          <p:cNvCxnSpPr/>
          <p:nvPr/>
        </p:nvCxnSpPr>
        <p:spPr>
          <a:xfrm>
            <a:off x="5839438" y="23695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13946-7D20-0B41-F307-1C59171FEF1A}"/>
              </a:ext>
            </a:extLst>
          </p:cNvPr>
          <p:cNvCxnSpPr/>
          <p:nvPr/>
        </p:nvCxnSpPr>
        <p:spPr>
          <a:xfrm>
            <a:off x="5839438" y="30553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A2E296-106C-D07E-F741-D00DB7D04481}"/>
              </a:ext>
            </a:extLst>
          </p:cNvPr>
          <p:cNvCxnSpPr/>
          <p:nvPr/>
        </p:nvCxnSpPr>
        <p:spPr>
          <a:xfrm>
            <a:off x="5839438" y="3339075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C58902-2594-8401-EF1F-C0943D4F26A5}"/>
              </a:ext>
            </a:extLst>
          </p:cNvPr>
          <p:cNvGrpSpPr/>
          <p:nvPr/>
        </p:nvGrpSpPr>
        <p:grpSpPr>
          <a:xfrm>
            <a:off x="7363438" y="1226590"/>
            <a:ext cx="1066800" cy="457200"/>
            <a:chOff x="685800" y="3505200"/>
            <a:chExt cx="1066800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EFA667-C373-C2D2-DD2D-02C543874989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1F308B-FC9D-A538-25F9-C188EFC328CC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9441F-9562-79CD-0E4C-836CF6E01364}"/>
              </a:ext>
            </a:extLst>
          </p:cNvPr>
          <p:cNvGrpSpPr/>
          <p:nvPr/>
        </p:nvGrpSpPr>
        <p:grpSpPr>
          <a:xfrm>
            <a:off x="7363438" y="1912390"/>
            <a:ext cx="1066800" cy="457200"/>
            <a:chOff x="685800" y="3505200"/>
            <a:chExt cx="1066800" cy="457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EBC32D-2351-34AE-BBAE-D4F14CEEA8BA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649E54-FE02-F54C-7825-F158669E84AD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FBC2F-026D-92A2-E762-4367C1483957}"/>
              </a:ext>
            </a:extLst>
          </p:cNvPr>
          <p:cNvGrpSpPr/>
          <p:nvPr/>
        </p:nvGrpSpPr>
        <p:grpSpPr>
          <a:xfrm>
            <a:off x="7363438" y="2598190"/>
            <a:ext cx="1066800" cy="457200"/>
            <a:chOff x="685800" y="3505200"/>
            <a:chExt cx="1066800" cy="457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186F0F-6676-B94E-2B59-FC64706A9A47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A477E2-CA3D-E4BB-3E5C-DF6D06E34D4B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60E12F-9292-6DEA-1825-B5CE3F0554AF}"/>
              </a:ext>
            </a:extLst>
          </p:cNvPr>
          <p:cNvGrpSpPr/>
          <p:nvPr/>
        </p:nvGrpSpPr>
        <p:grpSpPr>
          <a:xfrm>
            <a:off x="7363438" y="3588790"/>
            <a:ext cx="1066800" cy="457200"/>
            <a:chOff x="685800" y="3505200"/>
            <a:chExt cx="1066800" cy="457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0B0783-02B0-D030-1920-50C3F1FA0C49}"/>
                </a:ext>
              </a:extLst>
            </p:cNvPr>
            <p:cNvSpPr/>
            <p:nvPr/>
          </p:nvSpPr>
          <p:spPr>
            <a:xfrm>
              <a:off x="6858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EDF70-3F3F-BE61-93A2-F4F4DC239791}"/>
                </a:ext>
              </a:extLst>
            </p:cNvPr>
            <p:cNvSpPr/>
            <p:nvPr/>
          </p:nvSpPr>
          <p:spPr>
            <a:xfrm>
              <a:off x="1219200" y="3505200"/>
              <a:ext cx="533400" cy="4572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1C2D3E-1910-66DB-518D-FA64910A075B}"/>
              </a:ext>
            </a:extLst>
          </p:cNvPr>
          <p:cNvCxnSpPr/>
          <p:nvPr/>
        </p:nvCxnSpPr>
        <p:spPr>
          <a:xfrm>
            <a:off x="8201638" y="16837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30D7664-468F-23DC-73BF-EA6D8501D60A}"/>
              </a:ext>
            </a:extLst>
          </p:cNvPr>
          <p:cNvCxnSpPr/>
          <p:nvPr/>
        </p:nvCxnSpPr>
        <p:spPr>
          <a:xfrm>
            <a:off x="8201638" y="23695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4C142D-A214-B982-FC91-ED03A73446A9}"/>
              </a:ext>
            </a:extLst>
          </p:cNvPr>
          <p:cNvCxnSpPr/>
          <p:nvPr/>
        </p:nvCxnSpPr>
        <p:spPr>
          <a:xfrm>
            <a:off x="8201638" y="3055390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AD1A1B-5B52-4B70-BF8B-0FC3BEFA3B40}"/>
              </a:ext>
            </a:extLst>
          </p:cNvPr>
          <p:cNvCxnSpPr/>
          <p:nvPr/>
        </p:nvCxnSpPr>
        <p:spPr>
          <a:xfrm>
            <a:off x="8201638" y="3339075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5C9BE9-B35F-5094-B728-55522F0F32F6}"/>
              </a:ext>
            </a:extLst>
          </p:cNvPr>
          <p:cNvCxnSpPr>
            <a:stCxn id="14" idx="3"/>
            <a:endCxn id="3" idx="1"/>
          </p:cNvCxnSpPr>
          <p:nvPr/>
        </p:nvCxnSpPr>
        <p:spPr>
          <a:xfrm flipV="1">
            <a:off x="4585350" y="1455190"/>
            <a:ext cx="415889" cy="134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93FBFD-7F3C-E92A-D9D1-5C48AC20375B}"/>
              </a:ext>
            </a:extLst>
          </p:cNvPr>
          <p:cNvGrpSpPr/>
          <p:nvPr/>
        </p:nvGrpSpPr>
        <p:grpSpPr>
          <a:xfrm>
            <a:off x="6126793" y="2000258"/>
            <a:ext cx="1177889" cy="369332"/>
            <a:chOff x="2403511" y="3745468"/>
            <a:chExt cx="1177889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0A2B4E-4543-1D76-9EA9-17842DDD455B}"/>
                </a:ext>
              </a:extLst>
            </p:cNvPr>
            <p:cNvSpPr txBox="1"/>
            <p:nvPr/>
          </p:nvSpPr>
          <p:spPr>
            <a:xfrm>
              <a:off x="2403511" y="37454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AVAIL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933E36-3E15-7D79-647A-FDC315944931}"/>
                </a:ext>
              </a:extLst>
            </p:cNvPr>
            <p:cNvCxnSpPr>
              <a:stCxn id="38" idx="3"/>
            </p:cNvCxnSpPr>
            <p:nvPr/>
          </p:nvCxnSpPr>
          <p:spPr>
            <a:xfrm flipV="1">
              <a:off x="3165511" y="3930000"/>
              <a:ext cx="415889" cy="134"/>
            </a:xfrm>
            <a:prstGeom prst="straightConnector1">
              <a:avLst/>
            </a:prstGeom>
            <a:noFill/>
            <a:ln w="28575" cap="flat" cmpd="sng" algn="ctr">
              <a:solidFill>
                <a:srgbClr val="B84742"/>
              </a:solidFill>
              <a:prstDash val="solid"/>
              <a:miter lim="800000"/>
              <a:tailEnd type="arrow"/>
            </a:ln>
            <a:effectLst/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1B18020-C232-FF63-8478-B6056446F2DF}"/>
              </a:ext>
            </a:extLst>
          </p:cNvPr>
          <p:cNvSpPr txBox="1"/>
          <p:nvPr/>
        </p:nvSpPr>
        <p:spPr>
          <a:xfrm>
            <a:off x="6109349" y="116205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NEW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C4292E-059B-8CFB-83A7-4E584A130BC8}"/>
              </a:ext>
            </a:extLst>
          </p:cNvPr>
          <p:cNvCxnSpPr>
            <a:stCxn id="40" idx="3"/>
          </p:cNvCxnSpPr>
          <p:nvPr/>
        </p:nvCxnSpPr>
        <p:spPr>
          <a:xfrm flipV="1">
            <a:off x="6871350" y="1346590"/>
            <a:ext cx="415889" cy="134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475BB8-B10D-1E03-1A38-FF279E1FC051}"/>
              </a:ext>
            </a:extLst>
          </p:cNvPr>
          <p:cNvCxnSpPr/>
          <p:nvPr/>
        </p:nvCxnSpPr>
        <p:spPr>
          <a:xfrm flipH="1">
            <a:off x="7908089" y="1244239"/>
            <a:ext cx="517947" cy="437029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318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254439" y="1305867"/>
            <a:ext cx="5319423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8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28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-US" sz="2800" b="1" dirty="0">
                <a:solidFill>
                  <a:srgbClr val="666666"/>
                </a:solidFill>
                <a:latin typeface="Proxima Nova"/>
              </a:rPr>
              <a:t>Linear Data Structure &amp; their presentation</a:t>
            </a:r>
          </a:p>
          <a:p>
            <a:r>
              <a:rPr lang="en-US" sz="2800" b="1" dirty="0">
                <a:solidFill>
                  <a:srgbClr val="666666"/>
                </a:solidFill>
                <a:latin typeface="Proxima Nova"/>
              </a:rPr>
              <a:t>(Part 04 – Linked List)</a:t>
            </a:r>
            <a:endParaRPr sz="2800" b="1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12" name="Google Shape;73;p15"/>
          <p:cNvSpPr txBox="1"/>
          <p:nvPr/>
        </p:nvSpPr>
        <p:spPr>
          <a:xfrm>
            <a:off x="333811" y="4253501"/>
            <a:ext cx="356401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Prof. Chirag Bhalodia</a:t>
            </a:r>
          </a:p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</a:t>
            </a:r>
            <a:endParaRPr sz="1600" dirty="0">
              <a:solidFill>
                <a:schemeClr val="dk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3" y="724875"/>
            <a:ext cx="34913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01CE1301</a:t>
            </a:r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  <a:cs typeface="Proxima Nova"/>
                <a:sym typeface="Proxima Nova"/>
              </a:rPr>
              <a:t> – Data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Insert a node at the end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10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!= NULL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EXIT</a:t>
            </a:r>
          </a:p>
        </p:txBody>
      </p:sp>
    </p:spTree>
    <p:extLst>
      <p:ext uri="{BB962C8B-B14F-4D97-AF65-F5344CB8AC3E}">
        <p14:creationId xmlns:p14="http://schemas.microsoft.com/office/powerpoint/2010/main" val="59216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Insert a node before given node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37603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12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= PTR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3758340" y="690167"/>
            <a:ext cx="530641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and 9 while PTR -&gt; DATA != NUM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PREPTR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PREPTR -&gt;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NEXT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EXIT</a:t>
            </a:r>
          </a:p>
        </p:txBody>
      </p:sp>
    </p:spTree>
    <p:extLst>
      <p:ext uri="{BB962C8B-B14F-4D97-AF65-F5344CB8AC3E}">
        <p14:creationId xmlns:p14="http://schemas.microsoft.com/office/powerpoint/2010/main" val="129080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Insert a node after given node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37603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12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= PTR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3758340" y="690167"/>
            <a:ext cx="530641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and 9 while PREPTR -&gt; DATA != NUM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PREPTR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PREPTR -&gt;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NEXT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EXIT</a:t>
            </a:r>
          </a:p>
        </p:txBody>
      </p:sp>
    </p:spTree>
    <p:extLst>
      <p:ext uri="{BB962C8B-B14F-4D97-AF65-F5344CB8AC3E}">
        <p14:creationId xmlns:p14="http://schemas.microsoft.com/office/powerpoint/2010/main" val="19776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08488" y="1143479"/>
            <a:ext cx="8927023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40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Node in Singly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286001" y="1877193"/>
            <a:ext cx="4533254" cy="1931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after a given node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before a given node</a:t>
            </a:r>
          </a:p>
        </p:txBody>
      </p:sp>
    </p:spTree>
    <p:extLst>
      <p:ext uri="{BB962C8B-B14F-4D97-AF65-F5344CB8AC3E}">
        <p14:creationId xmlns:p14="http://schemas.microsoft.com/office/powerpoint/2010/main" val="2127578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6262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Delete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16326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5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START = START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143934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Delete a node at the end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499242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8	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Repeat Step 4 and 5 while PTR -&gt; NEXT !=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067945" y="690167"/>
            <a:ext cx="39968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-&gt; NEXT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EXIT</a:t>
            </a:r>
          </a:p>
        </p:txBody>
      </p:sp>
    </p:spTree>
    <p:extLst>
      <p:ext uri="{BB962C8B-B14F-4D97-AF65-F5344CB8AC3E}">
        <p14:creationId xmlns:p14="http://schemas.microsoft.com/office/powerpoint/2010/main" val="2713097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457" y="95413"/>
            <a:ext cx="750222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40BAD2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Delete a node before given node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536438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</a:t>
            </a:r>
            <a:r>
              <a:rPr lang="en-US" sz="160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!= NUM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TEMP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PREV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315919" y="690167"/>
            <a:ext cx="374883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TEMP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FREE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EXIT</a:t>
            </a:r>
          </a:p>
        </p:txBody>
      </p:sp>
    </p:spTree>
    <p:extLst>
      <p:ext uri="{BB962C8B-B14F-4D97-AF65-F5344CB8AC3E}">
        <p14:creationId xmlns:p14="http://schemas.microsoft.com/office/powerpoint/2010/main" val="288142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Singly Linked List – Delete a node after given node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536438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9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PREPTR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!= NUM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=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315919" y="690167"/>
            <a:ext cx="374883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EXIT</a:t>
            </a:r>
          </a:p>
        </p:txBody>
      </p:sp>
    </p:spTree>
    <p:extLst>
      <p:ext uri="{BB962C8B-B14F-4D97-AF65-F5344CB8AC3E}">
        <p14:creationId xmlns:p14="http://schemas.microsoft.com/office/powerpoint/2010/main" val="1553114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6" y="880252"/>
            <a:ext cx="641418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69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34915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we replace </a:t>
            </a:r>
            <a:r>
              <a:rPr lang="en-US" sz="18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 pointer of the last node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Singly Linked Linear List with the </a:t>
            </a:r>
            <a:r>
              <a:rPr lang="en-US" sz="18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of its first node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that list becomes </a:t>
            </a:r>
            <a:r>
              <a:rPr lang="en-US" sz="18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circularly linked linear list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 </a:t>
            </a:r>
            <a:r>
              <a:rPr lang="en-US" sz="1800" b="1" i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Circular List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0">
              <a:buClr>
                <a:srgbClr val="B84742"/>
              </a:buClr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is the address of first node of Circular List.</a:t>
            </a:r>
          </a:p>
          <a:p>
            <a:pPr lvl="0">
              <a:buClr>
                <a:srgbClr val="B84742"/>
              </a:buClr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 is the address of the last node of Circular List.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EE64DA-8D2D-D8DA-8E49-DE2B7037FFB1}"/>
              </a:ext>
            </a:extLst>
          </p:cNvPr>
          <p:cNvGrpSpPr/>
          <p:nvPr/>
        </p:nvGrpSpPr>
        <p:grpSpPr>
          <a:xfrm>
            <a:off x="663656" y="4007393"/>
            <a:ext cx="920012" cy="533400"/>
            <a:chOff x="951919" y="5486400"/>
            <a:chExt cx="920012" cy="533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276855-9BFA-BA76-397C-A6797054FD6B}"/>
                </a:ext>
              </a:extLst>
            </p:cNvPr>
            <p:cNvSpPr/>
            <p:nvPr/>
          </p:nvSpPr>
          <p:spPr>
            <a:xfrm>
              <a:off x="951919" y="54864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5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6758C7-C56F-87C4-DCD0-CAEA7DE874F7}"/>
                </a:ext>
              </a:extLst>
            </p:cNvPr>
            <p:cNvSpPr/>
            <p:nvPr/>
          </p:nvSpPr>
          <p:spPr>
            <a:xfrm>
              <a:off x="1490931" y="5486400"/>
              <a:ext cx="381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911B5CA-7A92-8A6E-E7BB-85EEADB010A9}"/>
              </a:ext>
            </a:extLst>
          </p:cNvPr>
          <p:cNvGrpSpPr/>
          <p:nvPr/>
        </p:nvGrpSpPr>
        <p:grpSpPr>
          <a:xfrm>
            <a:off x="1885486" y="4007393"/>
            <a:ext cx="920012" cy="533400"/>
            <a:chOff x="951919" y="5486400"/>
            <a:chExt cx="920012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BF1B71-1241-C4CA-AFFB-83F5B85B5715}"/>
                </a:ext>
              </a:extLst>
            </p:cNvPr>
            <p:cNvSpPr/>
            <p:nvPr/>
          </p:nvSpPr>
          <p:spPr>
            <a:xfrm>
              <a:off x="951919" y="54864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10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86659-17F3-4764-3B9E-BCFF43A1F121}"/>
                </a:ext>
              </a:extLst>
            </p:cNvPr>
            <p:cNvSpPr/>
            <p:nvPr/>
          </p:nvSpPr>
          <p:spPr>
            <a:xfrm>
              <a:off x="1490931" y="5486400"/>
              <a:ext cx="381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56001-2429-214C-DB71-17435A217E61}"/>
              </a:ext>
            </a:extLst>
          </p:cNvPr>
          <p:cNvGrpSpPr/>
          <p:nvPr/>
        </p:nvGrpSpPr>
        <p:grpSpPr>
          <a:xfrm>
            <a:off x="3104686" y="4007393"/>
            <a:ext cx="920012" cy="533400"/>
            <a:chOff x="951919" y="5486400"/>
            <a:chExt cx="920012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4A6ED-21DD-F4FD-075A-6FF75FF1032F}"/>
                </a:ext>
              </a:extLst>
            </p:cNvPr>
            <p:cNvSpPr/>
            <p:nvPr/>
          </p:nvSpPr>
          <p:spPr>
            <a:xfrm>
              <a:off x="951919" y="54864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15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C416E3-C87B-A3AD-1214-283B0721933A}"/>
                </a:ext>
              </a:extLst>
            </p:cNvPr>
            <p:cNvSpPr/>
            <p:nvPr/>
          </p:nvSpPr>
          <p:spPr>
            <a:xfrm>
              <a:off x="1490931" y="5486400"/>
              <a:ext cx="381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A9B8F-56A4-586E-9068-B37F047D209A}"/>
              </a:ext>
            </a:extLst>
          </p:cNvPr>
          <p:cNvGrpSpPr/>
          <p:nvPr/>
        </p:nvGrpSpPr>
        <p:grpSpPr>
          <a:xfrm>
            <a:off x="4323886" y="4007393"/>
            <a:ext cx="920012" cy="533400"/>
            <a:chOff x="951919" y="5486400"/>
            <a:chExt cx="920012" cy="533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201381-342F-321C-55F2-E32BC5100571}"/>
                </a:ext>
              </a:extLst>
            </p:cNvPr>
            <p:cNvSpPr/>
            <p:nvPr/>
          </p:nvSpPr>
          <p:spPr>
            <a:xfrm>
              <a:off x="951919" y="54864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20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9787CB-211D-7905-7FE2-0A0994D983A4}"/>
                </a:ext>
              </a:extLst>
            </p:cNvPr>
            <p:cNvSpPr/>
            <p:nvPr/>
          </p:nvSpPr>
          <p:spPr>
            <a:xfrm>
              <a:off x="1490931" y="5486400"/>
              <a:ext cx="381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B5880C-9AAD-D9CC-1275-C8DC51C91278}"/>
              </a:ext>
            </a:extLst>
          </p:cNvPr>
          <p:cNvGrpSpPr/>
          <p:nvPr/>
        </p:nvGrpSpPr>
        <p:grpSpPr>
          <a:xfrm>
            <a:off x="5543086" y="4007393"/>
            <a:ext cx="920012" cy="533400"/>
            <a:chOff x="951919" y="5486400"/>
            <a:chExt cx="920012" cy="533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E10FEF-6DB5-A8AF-6BD7-1ADF2A117F67}"/>
                </a:ext>
              </a:extLst>
            </p:cNvPr>
            <p:cNvSpPr/>
            <p:nvPr/>
          </p:nvSpPr>
          <p:spPr>
            <a:xfrm>
              <a:off x="951919" y="54864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25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0AAD1B-EB29-B624-239D-B1ED0ECAEE70}"/>
                </a:ext>
              </a:extLst>
            </p:cNvPr>
            <p:cNvSpPr/>
            <p:nvPr/>
          </p:nvSpPr>
          <p:spPr>
            <a:xfrm>
              <a:off x="1490931" y="5486400"/>
              <a:ext cx="381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A80AC-9CEB-319E-91EA-29F06F8EA253}"/>
              </a:ext>
            </a:extLst>
          </p:cNvPr>
          <p:cNvGrpSpPr/>
          <p:nvPr/>
        </p:nvGrpSpPr>
        <p:grpSpPr>
          <a:xfrm>
            <a:off x="6762286" y="4007393"/>
            <a:ext cx="1058662" cy="533400"/>
            <a:chOff x="6256538" y="5334000"/>
            <a:chExt cx="1058662" cy="533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99B8E8-E155-0484-0402-79136B273D6B}"/>
                </a:ext>
              </a:extLst>
            </p:cNvPr>
            <p:cNvSpPr/>
            <p:nvPr/>
          </p:nvSpPr>
          <p:spPr>
            <a:xfrm>
              <a:off x="6256538" y="5334000"/>
              <a:ext cx="5334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30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4084FE-89EE-39AD-FA80-C67E0889B0D6}"/>
                </a:ext>
              </a:extLst>
            </p:cNvPr>
            <p:cNvSpPr/>
            <p:nvPr/>
          </p:nvSpPr>
          <p:spPr>
            <a:xfrm>
              <a:off x="6795550" y="5334000"/>
              <a:ext cx="51965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7229B-47BF-19D2-F886-FF735D2ABE7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583668" y="4274093"/>
            <a:ext cx="30181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77F91C-049B-33FB-C1DD-E9FA7FCCCA5E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805498" y="4274093"/>
            <a:ext cx="29918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3C6047-2053-F1CB-E37D-54B88D14BC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024698" y="4274093"/>
            <a:ext cx="29918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2B5761-3A62-DDF5-E39F-04CCBACA6B88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5243898" y="4274093"/>
            <a:ext cx="29918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2BDBFB-E260-8FD4-14C8-BCFB7F1FCE7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6463098" y="4274093"/>
            <a:ext cx="29918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B00B89-C1A0-35DD-C7FB-A906E99DC3F6}"/>
              </a:ext>
            </a:extLst>
          </p:cNvPr>
          <p:cNvCxnSpPr/>
          <p:nvPr/>
        </p:nvCxnSpPr>
        <p:spPr>
          <a:xfrm flipV="1">
            <a:off x="7305700" y="4007393"/>
            <a:ext cx="500120" cy="500128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59F927-E43F-8056-68AC-18BEDFAB69CA}"/>
              </a:ext>
            </a:extLst>
          </p:cNvPr>
          <p:cNvSpPr txBox="1"/>
          <p:nvPr/>
        </p:nvSpPr>
        <p:spPr>
          <a:xfrm>
            <a:off x="511256" y="4769393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FIRST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0BA5B0-B140-AA9C-3185-6BF735B97EC5}"/>
              </a:ext>
            </a:extLst>
          </p:cNvPr>
          <p:cNvCxnSpPr/>
          <p:nvPr/>
        </p:nvCxnSpPr>
        <p:spPr>
          <a:xfrm flipV="1">
            <a:off x="829806" y="4540793"/>
            <a:ext cx="0" cy="3048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29" name="Freeform 42">
            <a:extLst>
              <a:ext uri="{FF2B5EF4-FFF2-40B4-BE49-F238E27FC236}">
                <a16:creationId xmlns:a16="http://schemas.microsoft.com/office/drawing/2014/main" id="{5D53EB29-1DE2-44CE-AA4B-99286DCAB7C7}"/>
              </a:ext>
            </a:extLst>
          </p:cNvPr>
          <p:cNvSpPr/>
          <p:nvPr/>
        </p:nvSpPr>
        <p:spPr>
          <a:xfrm>
            <a:off x="1330407" y="4293143"/>
            <a:ext cx="7096125" cy="628650"/>
          </a:xfrm>
          <a:custGeom>
            <a:avLst/>
            <a:gdLst>
              <a:gd name="connsiteX0" fmla="*/ 6486525 w 7096125"/>
              <a:gd name="connsiteY0" fmla="*/ 0 h 628650"/>
              <a:gd name="connsiteX1" fmla="*/ 6486525 w 7096125"/>
              <a:gd name="connsiteY1" fmla="*/ 0 h 628650"/>
              <a:gd name="connsiteX2" fmla="*/ 6934200 w 7096125"/>
              <a:gd name="connsiteY2" fmla="*/ 0 h 628650"/>
              <a:gd name="connsiteX3" fmla="*/ 7096125 w 7096125"/>
              <a:gd name="connsiteY3" fmla="*/ 0 h 628650"/>
              <a:gd name="connsiteX4" fmla="*/ 7096125 w 7096125"/>
              <a:gd name="connsiteY4" fmla="*/ 628650 h 628650"/>
              <a:gd name="connsiteX5" fmla="*/ 0 w 7096125"/>
              <a:gd name="connsiteY5" fmla="*/ 628650 h 628650"/>
              <a:gd name="connsiteX6" fmla="*/ 0 w 7096125"/>
              <a:gd name="connsiteY6" fmla="*/ 2286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6125" h="628650">
                <a:moveTo>
                  <a:pt x="6486525" y="0"/>
                </a:moveTo>
                <a:lnTo>
                  <a:pt x="6486525" y="0"/>
                </a:lnTo>
                <a:lnTo>
                  <a:pt x="6934200" y="0"/>
                </a:lnTo>
                <a:lnTo>
                  <a:pt x="7096125" y="0"/>
                </a:lnTo>
                <a:lnTo>
                  <a:pt x="7096125" y="628650"/>
                </a:lnTo>
                <a:lnTo>
                  <a:pt x="0" y="628650"/>
                </a:lnTo>
                <a:lnTo>
                  <a:pt x="0" y="228600"/>
                </a:lnTo>
              </a:path>
            </a:pathLst>
          </a:cu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97EBDB-2646-04C9-8995-F25EF5F27A91}"/>
              </a:ext>
            </a:extLst>
          </p:cNvPr>
          <p:cNvSpPr txBox="1"/>
          <p:nvPr/>
        </p:nvSpPr>
        <p:spPr>
          <a:xfrm>
            <a:off x="6861573" y="332159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LAST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F7287A-CD02-49C1-55AD-62BE57470659}"/>
              </a:ext>
            </a:extLst>
          </p:cNvPr>
          <p:cNvCxnSpPr/>
          <p:nvPr/>
        </p:nvCxnSpPr>
        <p:spPr>
          <a:xfrm>
            <a:off x="7182815" y="3690925"/>
            <a:ext cx="0" cy="316468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0802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Linked list Understanding and their Operations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Singly Linked List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Doubly Linked List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Circular Linked List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Circular Doubly Linked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Applications of Linked List</a:t>
            </a:r>
            <a:endParaRPr lang="en-IN" sz="1800" dirty="0">
              <a:latin typeface="Cambria" panose="02040503050406030204" pitchFamily="18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IN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34915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Operations perform on Circular Linked List</a:t>
            </a:r>
          </a:p>
          <a:p>
            <a:pPr lvl="0"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a node in circular linked list</a:t>
            </a:r>
          </a:p>
          <a:p>
            <a:pPr lvl="1">
              <a:buClr>
                <a:srgbClr val="B84742"/>
              </a:buClr>
            </a:pPr>
            <a:r>
              <a:rPr lang="en-US" sz="14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1">
              <a:buClr>
                <a:srgbClr val="B84742"/>
              </a:buClr>
            </a:pPr>
            <a:r>
              <a:rPr lang="en-US" sz="14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0"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 node in circular linked list</a:t>
            </a:r>
          </a:p>
          <a:p>
            <a:pPr lvl="1">
              <a:buClr>
                <a:srgbClr val="B84742"/>
              </a:buClr>
            </a:pPr>
            <a:r>
              <a:rPr lang="en-US" sz="14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1">
              <a:buClr>
                <a:srgbClr val="B84742"/>
              </a:buClr>
            </a:pPr>
            <a:r>
              <a:rPr lang="en-US" sz="14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</p:txBody>
      </p:sp>
    </p:spTree>
    <p:extLst>
      <p:ext uri="{BB962C8B-B14F-4D97-AF65-F5344CB8AC3E}">
        <p14:creationId xmlns:p14="http://schemas.microsoft.com/office/powerpoint/2010/main" val="322117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84936" y="1143479"/>
            <a:ext cx="8811830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36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Inserting Node in Circular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169764" y="1877193"/>
            <a:ext cx="4835470" cy="92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</p:txBody>
      </p:sp>
    </p:spTree>
    <p:extLst>
      <p:ext uri="{BB962C8B-B14F-4D97-AF65-F5344CB8AC3E}">
        <p14:creationId xmlns:p14="http://schemas.microsoft.com/office/powerpoint/2010/main" val="199532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 – Insert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3960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11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Repeat Step 7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!=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 = START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SET START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EXIT</a:t>
            </a:r>
          </a:p>
        </p:txBody>
      </p:sp>
    </p:spTree>
    <p:extLst>
      <p:ext uri="{BB962C8B-B14F-4D97-AF65-F5344CB8AC3E}">
        <p14:creationId xmlns:p14="http://schemas.microsoft.com/office/powerpoint/2010/main" val="279296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 – Insert a node at the end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054775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10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 = START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START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324027" y="690167"/>
            <a:ext cx="474072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!= START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EXIT</a:t>
            </a:r>
          </a:p>
        </p:txBody>
      </p:sp>
    </p:spTree>
    <p:extLst>
      <p:ext uri="{BB962C8B-B14F-4D97-AF65-F5344CB8AC3E}">
        <p14:creationId xmlns:p14="http://schemas.microsoft.com/office/powerpoint/2010/main" val="278543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84936" y="1143479"/>
            <a:ext cx="8850575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36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Node in Circular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466389" y="1877193"/>
            <a:ext cx="4203767" cy="920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</p:txBody>
      </p:sp>
    </p:spTree>
    <p:extLst>
      <p:ext uri="{BB962C8B-B14F-4D97-AF65-F5344CB8AC3E}">
        <p14:creationId xmlns:p14="http://schemas.microsoft.com/office/powerpoint/2010/main" val="3883349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6262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 – Delete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5100912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8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Repeat Step 4 while PTR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NEXT!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 = START  NEXT</a:t>
            </a:r>
            <a:endParaRPr lang="en-US" sz="18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FREE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71D6-6174-6264-F338-92DB2416DE08}"/>
              </a:ext>
            </a:extLst>
          </p:cNvPr>
          <p:cNvSpPr txBox="1">
            <a:spLocks/>
          </p:cNvSpPr>
          <p:nvPr/>
        </p:nvSpPr>
        <p:spPr>
          <a:xfrm>
            <a:off x="5176435" y="734477"/>
            <a:ext cx="3682428" cy="911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START = PTR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</a:t>
            </a:r>
            <a:endParaRPr lang="en-US" sz="18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EXIT</a:t>
            </a:r>
          </a:p>
        </p:txBody>
      </p:sp>
    </p:spTree>
    <p:extLst>
      <p:ext uri="{BB962C8B-B14F-4D97-AF65-F5344CB8AC3E}">
        <p14:creationId xmlns:p14="http://schemas.microsoft.com/office/powerpoint/2010/main" val="745885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Linked List – Delete a node at the end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5697597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8	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Repeat Step 4 and 5 while PTR -&gt; NEXT !=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145437" y="690167"/>
            <a:ext cx="3919315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-&gt; NEXT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EXIT</a:t>
            </a:r>
          </a:p>
        </p:txBody>
      </p:sp>
    </p:spTree>
    <p:extLst>
      <p:ext uri="{BB962C8B-B14F-4D97-AF65-F5344CB8AC3E}">
        <p14:creationId xmlns:p14="http://schemas.microsoft.com/office/powerpoint/2010/main" val="3623373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6" y="880252"/>
            <a:ext cx="6414187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602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8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</a:t>
            </a:r>
            <a:endParaRPr sz="28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34915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Typical node of doubly linked linear list contains INFO, PREV &amp; NEXT Fields.</a:t>
            </a:r>
          </a:p>
          <a:p>
            <a:pPr lvl="0">
              <a:buClr>
                <a:srgbClr val="B84742"/>
              </a:buClr>
            </a:pP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</a:t>
            </a:r>
            <a:r>
              <a:rPr lang="en-IN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pointer variable pointing to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Predecessor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a node.</a:t>
            </a:r>
          </a:p>
          <a:p>
            <a:pPr lvl="0">
              <a:buClr>
                <a:srgbClr val="B84742"/>
              </a:buClr>
            </a:pP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</a:t>
            </a:r>
            <a:r>
              <a:rPr lang="en-IN" sz="1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pointer variable pointing to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Successor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a node.</a:t>
            </a:r>
          </a:p>
          <a:p>
            <a:pPr lvl="0"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doubly linked list,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first node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always NULL.</a:t>
            </a:r>
          </a:p>
          <a:p>
            <a:pPr>
              <a:buClr>
                <a:srgbClr val="B84742"/>
              </a:buClr>
            </a:pP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doubly linked list,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</a:t>
            </a:r>
            <a:r>
              <a:rPr lang="en-IN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last node </a:t>
            </a:r>
            <a:r>
              <a:rPr lang="en-IN" sz="1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always NULL.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91D4AF-CBB6-6AB6-7C8D-8402B472A719}"/>
              </a:ext>
            </a:extLst>
          </p:cNvPr>
          <p:cNvCxnSpPr>
            <a:cxnSpLocks/>
          </p:cNvCxnSpPr>
          <p:nvPr/>
        </p:nvCxnSpPr>
        <p:spPr>
          <a:xfrm>
            <a:off x="2226482" y="3412593"/>
            <a:ext cx="0" cy="1678752"/>
          </a:xfrm>
          <a:prstGeom prst="line">
            <a:avLst/>
          </a:prstGeom>
          <a:noFill/>
          <a:ln w="28575" cap="flat" cmpd="sng" algn="ctr">
            <a:solidFill>
              <a:srgbClr val="212121"/>
            </a:solidFill>
            <a:prstDash val="solid"/>
            <a:miter lim="800000"/>
          </a:ln>
          <a:effectLst/>
        </p:spPr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A8E326-F8AE-F00C-9151-A4ED02113ADA}"/>
              </a:ext>
            </a:extLst>
          </p:cNvPr>
          <p:cNvGrpSpPr/>
          <p:nvPr/>
        </p:nvGrpSpPr>
        <p:grpSpPr>
          <a:xfrm>
            <a:off x="75523" y="3630702"/>
            <a:ext cx="2024498" cy="466320"/>
            <a:chOff x="-76200" y="4191000"/>
            <a:chExt cx="1997075" cy="381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A30412-E40F-8D5A-3720-1B6C3609AC6F}"/>
                </a:ext>
              </a:extLst>
            </p:cNvPr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INFO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D4D81E-718F-0DB5-DCCA-E06BCC86394A}"/>
                </a:ext>
              </a:extLst>
            </p:cNvPr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PREV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6BF072-0DE1-6F99-62D3-783AF0EB42FF}"/>
                </a:ext>
              </a:extLst>
            </p:cNvPr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NEXT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0FEDA2-E09E-77B2-D7C6-6E348765E0CA}"/>
              </a:ext>
            </a:extLst>
          </p:cNvPr>
          <p:cNvSpPr txBox="1"/>
          <p:nvPr/>
        </p:nvSpPr>
        <p:spPr>
          <a:xfrm>
            <a:off x="143122" y="4164103"/>
            <a:ext cx="190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Typical node of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Doubly Linked List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74A08B-F2E1-F891-4EA0-86BC404368EC}"/>
              </a:ext>
            </a:extLst>
          </p:cNvPr>
          <p:cNvGrpSpPr/>
          <p:nvPr/>
        </p:nvGrpSpPr>
        <p:grpSpPr>
          <a:xfrm>
            <a:off x="2392306" y="3559425"/>
            <a:ext cx="1385047" cy="466320"/>
            <a:chOff x="304800" y="4191000"/>
            <a:chExt cx="1066800" cy="381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EF3E86-0A75-5B85-5937-5AAF368CF51A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4B2FE6B-C24B-88F3-57F6-F9BEF83368E6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A04D9B-0261-CA54-6806-070E193CEA04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9B1B70-DD75-F025-D043-CF3F1B8F967A}"/>
              </a:ext>
            </a:extLst>
          </p:cNvPr>
          <p:cNvGrpSpPr/>
          <p:nvPr/>
        </p:nvGrpSpPr>
        <p:grpSpPr>
          <a:xfrm>
            <a:off x="3992506" y="3559425"/>
            <a:ext cx="1385047" cy="466320"/>
            <a:chOff x="304800" y="4191000"/>
            <a:chExt cx="1066800" cy="381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E31E2BC-749B-1953-A014-6EA12016B000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0039CA3-E4FA-6231-F4CF-8D7E5D26DD74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61FD80-B0AF-DA1B-2800-E0B93E83290C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495D470-396D-1AB1-9CB3-386DAC75287D}"/>
              </a:ext>
            </a:extLst>
          </p:cNvPr>
          <p:cNvGrpSpPr/>
          <p:nvPr/>
        </p:nvGrpSpPr>
        <p:grpSpPr>
          <a:xfrm>
            <a:off x="5592706" y="3559425"/>
            <a:ext cx="1385047" cy="466320"/>
            <a:chOff x="304800" y="4191000"/>
            <a:chExt cx="1066800" cy="381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A9F0A7-BC26-C171-999F-22FEB5FDE37E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4A3A66-6168-6D9B-7994-0AC3A6908703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BDEF66-EA8B-EAE0-B847-5DD06B8CFA13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F2802E-32F1-5559-9915-777B731BA277}"/>
              </a:ext>
            </a:extLst>
          </p:cNvPr>
          <p:cNvGrpSpPr/>
          <p:nvPr/>
        </p:nvGrpSpPr>
        <p:grpSpPr>
          <a:xfrm>
            <a:off x="7192906" y="3559425"/>
            <a:ext cx="1385047" cy="466320"/>
            <a:chOff x="304800" y="4191000"/>
            <a:chExt cx="1066800" cy="381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E66EEE5-A8B6-918D-E77E-E9BCF5AAE871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5DE624-0E12-0037-7E08-4D67EB93E4B4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5ADBA04-81FA-1D62-C588-AEE9CDFC8710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60842D-5787-6603-F597-C08401D637FD}"/>
              </a:ext>
            </a:extLst>
          </p:cNvPr>
          <p:cNvCxnSpPr/>
          <p:nvPr/>
        </p:nvCxnSpPr>
        <p:spPr>
          <a:xfrm>
            <a:off x="3535307" y="36864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7AD15D6-0E13-C6D6-26EC-91A744A1B788}"/>
              </a:ext>
            </a:extLst>
          </p:cNvPr>
          <p:cNvCxnSpPr/>
          <p:nvPr/>
        </p:nvCxnSpPr>
        <p:spPr>
          <a:xfrm>
            <a:off x="5110107" y="36737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D6C8748-D30A-77BC-C6F9-C79D2313C8DD}"/>
              </a:ext>
            </a:extLst>
          </p:cNvPr>
          <p:cNvCxnSpPr/>
          <p:nvPr/>
        </p:nvCxnSpPr>
        <p:spPr>
          <a:xfrm>
            <a:off x="6723007" y="36737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F5E152F-815A-24FC-7878-E997C843CEC9}"/>
              </a:ext>
            </a:extLst>
          </p:cNvPr>
          <p:cNvCxnSpPr/>
          <p:nvPr/>
        </p:nvCxnSpPr>
        <p:spPr>
          <a:xfrm>
            <a:off x="6723007" y="39023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7EEB94-6A4F-686E-BD54-367DFB6B2953}"/>
              </a:ext>
            </a:extLst>
          </p:cNvPr>
          <p:cNvCxnSpPr/>
          <p:nvPr/>
        </p:nvCxnSpPr>
        <p:spPr>
          <a:xfrm>
            <a:off x="5110107" y="39023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E013C9-57E9-BF14-D665-A800759242E5}"/>
              </a:ext>
            </a:extLst>
          </p:cNvPr>
          <p:cNvCxnSpPr/>
          <p:nvPr/>
        </p:nvCxnSpPr>
        <p:spPr>
          <a:xfrm>
            <a:off x="3535307" y="3915025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0EF1DCE-0995-E986-B404-E1E599A1F046}"/>
              </a:ext>
            </a:extLst>
          </p:cNvPr>
          <p:cNvCxnSpPr/>
          <p:nvPr/>
        </p:nvCxnSpPr>
        <p:spPr>
          <a:xfrm flipH="1">
            <a:off x="8182225" y="3559425"/>
            <a:ext cx="395728" cy="46632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7BE3A8-6A49-605E-636F-6118C3435F85}"/>
              </a:ext>
            </a:extLst>
          </p:cNvPr>
          <p:cNvCxnSpPr/>
          <p:nvPr/>
        </p:nvCxnSpPr>
        <p:spPr>
          <a:xfrm flipH="1">
            <a:off x="2392305" y="3559425"/>
            <a:ext cx="385916" cy="46632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136F1AA-334F-B582-38AD-4B2F56599AC8}"/>
              </a:ext>
            </a:extLst>
          </p:cNvPr>
          <p:cNvSpPr txBox="1"/>
          <p:nvPr/>
        </p:nvSpPr>
        <p:spPr>
          <a:xfrm>
            <a:off x="2132124" y="4442430"/>
            <a:ext cx="906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20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PREV</a:t>
            </a:r>
            <a:endParaRPr lang="en-US" sz="20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AEABB4-E6EB-1CF5-DE51-A56892778FF8}"/>
              </a:ext>
            </a:extLst>
          </p:cNvPr>
          <p:cNvSpPr txBox="1"/>
          <p:nvPr/>
        </p:nvSpPr>
        <p:spPr>
          <a:xfrm>
            <a:off x="7969616" y="4410324"/>
            <a:ext cx="818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20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NEXT</a:t>
            </a:r>
            <a:endParaRPr lang="en-US" sz="20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CCF457-FDAA-A324-C87E-0C6BD1619B94}"/>
              </a:ext>
            </a:extLst>
          </p:cNvPr>
          <p:cNvCxnSpPr>
            <a:cxnSpLocks/>
            <a:stCxn id="114" idx="0"/>
            <a:endCxn id="92" idx="2"/>
          </p:cNvCxnSpPr>
          <p:nvPr/>
        </p:nvCxnSpPr>
        <p:spPr>
          <a:xfrm flipV="1">
            <a:off x="2585263" y="4025745"/>
            <a:ext cx="4907" cy="416685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91EE12-FEC2-3121-53AD-AFAC3C799AC5}"/>
              </a:ext>
            </a:extLst>
          </p:cNvPr>
          <p:cNvCxnSpPr>
            <a:cxnSpLocks/>
            <a:stCxn id="115" idx="0"/>
            <a:endCxn id="105" idx="2"/>
          </p:cNvCxnSpPr>
          <p:nvPr/>
        </p:nvCxnSpPr>
        <p:spPr>
          <a:xfrm flipV="1">
            <a:off x="8378942" y="4025745"/>
            <a:ext cx="1147" cy="384579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5D6ED01-E422-33CD-84A5-001ED53F7E08}"/>
              </a:ext>
            </a:extLst>
          </p:cNvPr>
          <p:cNvSpPr txBox="1"/>
          <p:nvPr/>
        </p:nvSpPr>
        <p:spPr>
          <a:xfrm>
            <a:off x="4228265" y="4397624"/>
            <a:ext cx="315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Doubly linked linear list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27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Node Structure in Doubly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52DDC-D50C-FEB8-F351-9CE00C433D60}"/>
              </a:ext>
            </a:extLst>
          </p:cNvPr>
          <p:cNvSpPr/>
          <p:nvPr/>
        </p:nvSpPr>
        <p:spPr>
          <a:xfrm>
            <a:off x="2928830" y="3205738"/>
            <a:ext cx="6106682" cy="178917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struct node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55713"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	struct node *</a:t>
            </a:r>
            <a:r>
              <a:rPr lang="en-US" sz="1800" b="1" kern="1200" dirty="0" err="1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prev</a:t>
            </a: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          int info;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          struct node *next;</a:t>
            </a:r>
          </a:p>
          <a:p>
            <a:pPr>
              <a:buClrTx/>
              <a:buFontTx/>
              <a:buNone/>
            </a:pPr>
            <a:r>
              <a:rPr lang="en-US" sz="1800" b="1" kern="1200" dirty="0">
                <a:solidFill>
                  <a:srgbClr val="212121"/>
                </a:solid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491BD-837C-58E8-D879-2B1CC8277406}"/>
              </a:ext>
            </a:extLst>
          </p:cNvPr>
          <p:cNvSpPr/>
          <p:nvPr/>
        </p:nvSpPr>
        <p:spPr>
          <a:xfrm>
            <a:off x="2928830" y="724876"/>
            <a:ext cx="6106682" cy="239400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512C7B-A50E-3C86-3774-B48EB15050CB}"/>
              </a:ext>
            </a:extLst>
          </p:cNvPr>
          <p:cNvSpPr/>
          <p:nvPr/>
        </p:nvSpPr>
        <p:spPr>
          <a:xfrm>
            <a:off x="5012141" y="972510"/>
            <a:ext cx="762000" cy="53340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Info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B13470-7C89-2E46-F098-8A220BD49914}"/>
              </a:ext>
            </a:extLst>
          </p:cNvPr>
          <p:cNvSpPr/>
          <p:nvPr/>
        </p:nvSpPr>
        <p:spPr>
          <a:xfrm>
            <a:off x="5782383" y="972510"/>
            <a:ext cx="762000" cy="53340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Next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B8842-D4C5-35B2-6D05-20B03A266DE1}"/>
              </a:ext>
            </a:extLst>
          </p:cNvPr>
          <p:cNvSpPr txBox="1"/>
          <p:nvPr/>
        </p:nvSpPr>
        <p:spPr>
          <a:xfrm>
            <a:off x="5075117" y="219171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20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Data</a:t>
            </a:r>
            <a:endParaRPr lang="en-US" sz="20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EC43F-9247-6B04-A01E-CCBDDCB51DF6}"/>
              </a:ext>
            </a:extLst>
          </p:cNvPr>
          <p:cNvSpPr txBox="1"/>
          <p:nvPr/>
        </p:nvSpPr>
        <p:spPr>
          <a:xfrm>
            <a:off x="5949243" y="2206228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Pointer to </a:t>
            </a:r>
            <a:b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</a:b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Next Node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A8DBA2-E82E-B11F-9D1E-FFA3456D9143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5393141" y="1505910"/>
            <a:ext cx="5943" cy="685801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6982FE-6329-AC54-C12D-C6913F8B7472}"/>
              </a:ext>
            </a:extLst>
          </p:cNvPr>
          <p:cNvCxnSpPr/>
          <p:nvPr/>
        </p:nvCxnSpPr>
        <p:spPr>
          <a:xfrm flipV="1">
            <a:off x="6163383" y="1505911"/>
            <a:ext cx="0" cy="700317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E9C1A0FE-F35C-D928-D57D-23C63D3A0F58}"/>
              </a:ext>
            </a:extLst>
          </p:cNvPr>
          <p:cNvSpPr/>
          <p:nvPr/>
        </p:nvSpPr>
        <p:spPr>
          <a:xfrm>
            <a:off x="3411733" y="895476"/>
            <a:ext cx="457200" cy="1909465"/>
          </a:xfrm>
          <a:prstGeom prst="leftBrac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F5F54-6E37-8137-B775-1C37F5F6E337}"/>
              </a:ext>
            </a:extLst>
          </p:cNvPr>
          <p:cNvSpPr txBox="1"/>
          <p:nvPr/>
        </p:nvSpPr>
        <p:spPr>
          <a:xfrm>
            <a:off x="2977083" y="1507252"/>
            <a:ext cx="553998" cy="7351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24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Node</a:t>
            </a:r>
            <a:endParaRPr lang="en-US" sz="24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78D2D4-D39C-3EF0-5366-37ADAA41E56F}"/>
              </a:ext>
            </a:extLst>
          </p:cNvPr>
          <p:cNvCxnSpPr>
            <a:stCxn id="9" idx="3"/>
          </p:cNvCxnSpPr>
          <p:nvPr/>
        </p:nvCxnSpPr>
        <p:spPr>
          <a:xfrm>
            <a:off x="6544383" y="1239210"/>
            <a:ext cx="490070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303A25-DA7E-27F0-8FAB-E6FF1E706AC0}"/>
              </a:ext>
            </a:extLst>
          </p:cNvPr>
          <p:cNvSpPr txBox="1"/>
          <p:nvPr/>
        </p:nvSpPr>
        <p:spPr>
          <a:xfrm>
            <a:off x="177735" y="1611448"/>
            <a:ext cx="27994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35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Typical Node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CB2CC-F0B5-09AD-CB6F-304169010AC6}"/>
              </a:ext>
            </a:extLst>
          </p:cNvPr>
          <p:cNvSpPr txBox="1"/>
          <p:nvPr/>
        </p:nvSpPr>
        <p:spPr>
          <a:xfrm>
            <a:off x="129394" y="3482130"/>
            <a:ext cx="2799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2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C Structure to </a:t>
            </a:r>
          </a:p>
          <a:p>
            <a:pPr algn="ctr">
              <a:buClrTx/>
              <a:buFontTx/>
              <a:buNone/>
            </a:pPr>
            <a:r>
              <a:rPr lang="en-IN" sz="2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represent a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FD6835-D27E-59F9-BD3C-611C9E2E4B0F}"/>
              </a:ext>
            </a:extLst>
          </p:cNvPr>
          <p:cNvSpPr txBox="1"/>
          <p:nvPr/>
        </p:nvSpPr>
        <p:spPr>
          <a:xfrm>
            <a:off x="7183467" y="1350668"/>
            <a:ext cx="1767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Accessing Part 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of Node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B84742"/>
                </a:solidFill>
                <a:latin typeface="Roboto Condensed"/>
                <a:ea typeface="+mn-ea"/>
                <a:cs typeface="+mn-cs"/>
              </a:rPr>
              <a:t>Prev (Node)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B84742"/>
                </a:solidFill>
                <a:latin typeface="Roboto Condensed"/>
                <a:ea typeface="+mn-ea"/>
                <a:cs typeface="+mn-cs"/>
              </a:rPr>
              <a:t>Info (Node) </a:t>
            </a:r>
          </a:p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B84742"/>
                </a:solidFill>
                <a:latin typeface="Roboto Condensed"/>
                <a:ea typeface="+mn-ea"/>
                <a:cs typeface="+mn-cs"/>
              </a:rPr>
              <a:t>Next (Node)</a:t>
            </a:r>
            <a:endParaRPr lang="en-US" sz="1800" b="1" kern="1200" dirty="0">
              <a:solidFill>
                <a:srgbClr val="B84742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DCF19-4166-05A9-1180-325AF2B3FC76}"/>
              </a:ext>
            </a:extLst>
          </p:cNvPr>
          <p:cNvSpPr/>
          <p:nvPr/>
        </p:nvSpPr>
        <p:spPr>
          <a:xfrm>
            <a:off x="4250593" y="972502"/>
            <a:ext cx="762000" cy="533400"/>
          </a:xfrm>
          <a:prstGeom prst="rect">
            <a:avLst/>
          </a:prstGeom>
          <a:solidFill>
            <a:srgbClr val="909090"/>
          </a:solidFill>
          <a:ln w="12700" cap="flat" cmpd="sng" algn="ctr">
            <a:solidFill>
              <a:srgbClr val="90909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Prev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745AA-E203-4DDD-D6AC-F077D3C3D193}"/>
              </a:ext>
            </a:extLst>
          </p:cNvPr>
          <p:cNvSpPr txBox="1"/>
          <p:nvPr/>
        </p:nvSpPr>
        <p:spPr>
          <a:xfrm>
            <a:off x="3840396" y="2226028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Pointer to </a:t>
            </a:r>
            <a:b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</a:b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PREV Node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A6625-A82C-E932-E5CE-C12BA3BBF9EA}"/>
              </a:ext>
            </a:extLst>
          </p:cNvPr>
          <p:cNvCxnSpPr/>
          <p:nvPr/>
        </p:nvCxnSpPr>
        <p:spPr>
          <a:xfrm flipV="1">
            <a:off x="4565976" y="1525711"/>
            <a:ext cx="0" cy="700317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272685-454B-F27E-2A09-771135C17CC5}"/>
              </a:ext>
            </a:extLst>
          </p:cNvPr>
          <p:cNvCxnSpPr>
            <a:cxnSpLocks/>
          </p:cNvCxnSpPr>
          <p:nvPr/>
        </p:nvCxnSpPr>
        <p:spPr>
          <a:xfrm rot="10800000">
            <a:off x="3760523" y="1239210"/>
            <a:ext cx="490070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8063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4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Linked List Understanding &amp; their operations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Doubly Linked List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B97BD7B-97BF-0BD8-1BAC-20BBD9E4F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65053"/>
              </p:ext>
            </p:extLst>
          </p:nvPr>
        </p:nvGraphicFramePr>
        <p:xfrm>
          <a:off x="2737565" y="685800"/>
          <a:ext cx="2663595" cy="435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23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924">
                  <a:extLst>
                    <a:ext uri="{9D8B030D-6E8A-4147-A177-3AD203B41FA5}">
                      <a16:colId xmlns:a16="http://schemas.microsoft.com/office/drawing/2014/main" val="555275309"/>
                    </a:ext>
                  </a:extLst>
                </a:gridCol>
                <a:gridCol w="74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A1A2A8-02B7-370D-421E-C507AFEDA759}"/>
              </a:ext>
            </a:extLst>
          </p:cNvPr>
          <p:cNvSpPr txBox="1">
            <a:spLocks/>
          </p:cNvSpPr>
          <p:nvPr/>
        </p:nvSpPr>
        <p:spPr>
          <a:xfrm>
            <a:off x="5755063" y="1048608"/>
            <a:ext cx="3259746" cy="844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 traversal, we get HELLO within this linked list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88A9A7-0620-EAA9-19C6-171BCF7CCDB9}"/>
              </a:ext>
            </a:extLst>
          </p:cNvPr>
          <p:cNvSpPr txBox="1">
            <a:spLocks/>
          </p:cNvSpPr>
          <p:nvPr/>
        </p:nvSpPr>
        <p:spPr>
          <a:xfrm>
            <a:off x="800481" y="688608"/>
            <a:ext cx="72842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endParaRPr lang="en-US" i="1" dirty="0">
              <a:solidFill>
                <a:srgbClr val="000000">
                  <a:lumMod val="65000"/>
                  <a:lumOff val="3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</a:p>
          <a:p>
            <a:pPr>
              <a:buClr>
                <a:srgbClr val="40BAD2"/>
              </a:buClr>
            </a:pPr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D1C813-D388-57CE-E37D-7E0BAC98A98D}"/>
              </a:ext>
            </a:extLst>
          </p:cNvPr>
          <p:cNvGrpSpPr/>
          <p:nvPr/>
        </p:nvGrpSpPr>
        <p:grpSpPr>
          <a:xfrm>
            <a:off x="673101" y="1056927"/>
            <a:ext cx="2049254" cy="360000"/>
            <a:chOff x="1409267" y="1056927"/>
            <a:chExt cx="2049254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BCA395-EB46-E247-5EF1-8186431AF51C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F22EEC-309E-D12C-7969-BAFE5C22119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AE4DE5-BE3F-3039-3245-E97A0AC27790}"/>
              </a:ext>
            </a:extLst>
          </p:cNvPr>
          <p:cNvGrpSpPr/>
          <p:nvPr/>
        </p:nvGrpSpPr>
        <p:grpSpPr>
          <a:xfrm>
            <a:off x="673101" y="2284116"/>
            <a:ext cx="2049254" cy="360000"/>
            <a:chOff x="1409267" y="1056927"/>
            <a:chExt cx="2049254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3BE302-9200-9B2E-A38A-C82E63066E88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1A0E32-4336-B1AC-50B0-9E77DC792477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5C625B-95E4-82C8-D7D5-309CEBA5B16B}"/>
              </a:ext>
            </a:extLst>
          </p:cNvPr>
          <p:cNvGrpSpPr/>
          <p:nvPr/>
        </p:nvGrpSpPr>
        <p:grpSpPr>
          <a:xfrm>
            <a:off x="673101" y="3456918"/>
            <a:ext cx="2049254" cy="360000"/>
            <a:chOff x="1409267" y="1056927"/>
            <a:chExt cx="2049254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6BE3D0-3A7F-AABD-D01B-489D7AF574C7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7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340137-EC59-2470-B295-ECFDB523BC3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04AE39-237D-924C-7A99-D998EBCA03B5}"/>
              </a:ext>
            </a:extLst>
          </p:cNvPr>
          <p:cNvGrpSpPr/>
          <p:nvPr/>
        </p:nvGrpSpPr>
        <p:grpSpPr>
          <a:xfrm>
            <a:off x="679825" y="3871304"/>
            <a:ext cx="2049254" cy="360000"/>
            <a:chOff x="1409267" y="1056927"/>
            <a:chExt cx="2049254" cy="3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A24EEC-66CD-8AC8-B048-F30657866CBC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8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0DEABA-455E-7698-3D9E-898B41D4D50B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6B2DB3-CDAB-D959-33AB-444770A13CFE}"/>
              </a:ext>
            </a:extLst>
          </p:cNvPr>
          <p:cNvGrpSpPr/>
          <p:nvPr/>
        </p:nvGrpSpPr>
        <p:grpSpPr>
          <a:xfrm>
            <a:off x="673101" y="4660897"/>
            <a:ext cx="2049254" cy="360000"/>
            <a:chOff x="1409267" y="1056927"/>
            <a:chExt cx="2049254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7BC6E4-BFB5-5696-2EE6-50263D6CDBC4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10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3EF25-14DD-A44E-C05D-9AD91A8935F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52DB94-4954-4A95-E346-8666315DF484}"/>
              </a:ext>
            </a:extLst>
          </p:cNvPr>
          <p:cNvGrpSpPr/>
          <p:nvPr/>
        </p:nvGrpSpPr>
        <p:grpSpPr>
          <a:xfrm>
            <a:off x="673101" y="1455778"/>
            <a:ext cx="2049254" cy="360000"/>
            <a:chOff x="1409267" y="1056927"/>
            <a:chExt cx="2049254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D7F9B1-5C9F-C24D-4F4B-D0E5A3B76123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AVAIL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673B96-9899-3386-B914-56F621B58B4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A67AD3-E0DC-D7B5-DD58-B9A746292469}"/>
              </a:ext>
            </a:extLst>
          </p:cNvPr>
          <p:cNvGrpSpPr/>
          <p:nvPr/>
        </p:nvGrpSpPr>
        <p:grpSpPr>
          <a:xfrm>
            <a:off x="679825" y="1455008"/>
            <a:ext cx="2049254" cy="360000"/>
            <a:chOff x="1409267" y="1056927"/>
            <a:chExt cx="2049254" cy="360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342130-B96D-EA05-D7C5-6A1D90DE4238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AVAIL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B8BE16-D903-FBA7-1D32-7B4C199B637D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4875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1409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Operations perform on Doubly Linked List</a:t>
            </a:r>
          </a:p>
          <a:p>
            <a:pPr lvl="0">
              <a:lnSpc>
                <a:spcPct val="100000"/>
              </a:lnSpc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 a node in Doubly linked list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after a given node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before a given node</a:t>
            </a:r>
          </a:p>
          <a:p>
            <a:pPr lvl="0">
              <a:lnSpc>
                <a:spcPct val="100000"/>
              </a:lnSpc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 a node in Doubly linked list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after a given node</a:t>
            </a:r>
          </a:p>
          <a:p>
            <a:pPr lvl="1">
              <a:lnSpc>
                <a:spcPct val="100000"/>
              </a:lnSpc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before a given node</a:t>
            </a:r>
          </a:p>
        </p:txBody>
      </p:sp>
    </p:spTree>
    <p:extLst>
      <p:ext uri="{BB962C8B-B14F-4D97-AF65-F5344CB8AC3E}">
        <p14:creationId xmlns:p14="http://schemas.microsoft.com/office/powerpoint/2010/main" val="3147209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08488" y="1143479"/>
            <a:ext cx="8911526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40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Inserting Node in Doubly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1976034" y="1877193"/>
            <a:ext cx="5075695" cy="1877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after a given node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before a given node</a:t>
            </a:r>
          </a:p>
        </p:txBody>
      </p:sp>
    </p:spTree>
    <p:extLst>
      <p:ext uri="{BB962C8B-B14F-4D97-AF65-F5344CB8AC3E}">
        <p14:creationId xmlns:p14="http://schemas.microsoft.com/office/powerpoint/2010/main" val="2885417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Insert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3960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9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START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START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START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Exit</a:t>
            </a:r>
          </a:p>
        </p:txBody>
      </p:sp>
    </p:spTree>
    <p:extLst>
      <p:ext uri="{BB962C8B-B14F-4D97-AF65-F5344CB8AC3E}">
        <p14:creationId xmlns:p14="http://schemas.microsoft.com/office/powerpoint/2010/main" val="3348819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Insert a node at the end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3960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11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START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while PTR-&gt;NEXT !=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-&gt;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PREV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Exit</a:t>
            </a:r>
          </a:p>
        </p:txBody>
      </p:sp>
    </p:spTree>
    <p:extLst>
      <p:ext uri="{BB962C8B-B14F-4D97-AF65-F5344CB8AC3E}">
        <p14:creationId xmlns:p14="http://schemas.microsoft.com/office/powerpoint/2010/main" val="3090933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Insert a node before given node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37603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14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= PTR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3758340" y="690167"/>
            <a:ext cx="530641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and 9 while PTR -&gt; DATA != NUM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PREPTR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NEXT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PREV =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SET PREPTR -&gt;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13: SET PTR-&gt; PREV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14: Exit</a:t>
            </a:r>
          </a:p>
        </p:txBody>
      </p:sp>
    </p:spTree>
    <p:extLst>
      <p:ext uri="{BB962C8B-B14F-4D97-AF65-F5344CB8AC3E}">
        <p14:creationId xmlns:p14="http://schemas.microsoft.com/office/powerpoint/2010/main" val="90357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Insert a node after given node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37603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14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= PTR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3758340" y="690167"/>
            <a:ext cx="530641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Repeat Step 8 and 9 while PREPTR -&gt; DATA != NUM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PREPTR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NEXT = 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-&gt; PREV =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SET PREPTR -&gt;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13: SET PTR-&gt; PREV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14: Exit</a:t>
            </a:r>
          </a:p>
        </p:txBody>
      </p:sp>
    </p:spTree>
    <p:extLst>
      <p:ext uri="{BB962C8B-B14F-4D97-AF65-F5344CB8AC3E}">
        <p14:creationId xmlns:p14="http://schemas.microsoft.com/office/powerpoint/2010/main" val="3870189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08488" y="1143479"/>
            <a:ext cx="8927023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40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Node in Doubly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286001" y="1877193"/>
            <a:ext cx="4533254" cy="19315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after a given node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before a given node</a:t>
            </a:r>
          </a:p>
        </p:txBody>
      </p:sp>
    </p:spTree>
    <p:extLst>
      <p:ext uri="{BB962C8B-B14F-4D97-AF65-F5344CB8AC3E}">
        <p14:creationId xmlns:p14="http://schemas.microsoft.com/office/powerpoint/2010/main" val="1721361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6262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Delete a node at the beginning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163264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6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START = START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START 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8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Exit</a:t>
            </a:r>
          </a:p>
        </p:txBody>
      </p:sp>
    </p:spTree>
    <p:extLst>
      <p:ext uri="{BB962C8B-B14F-4D97-AF65-F5344CB8AC3E}">
        <p14:creationId xmlns:p14="http://schemas.microsoft.com/office/powerpoint/2010/main" val="3884672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Delete a node at the end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499242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9	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PTR -&gt; NEXT !=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067945" y="690167"/>
            <a:ext cx="39968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PREPTR -&gt; NEXT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EXIT</a:t>
            </a:r>
          </a:p>
        </p:txBody>
      </p:sp>
    </p:spTree>
    <p:extLst>
      <p:ext uri="{BB962C8B-B14F-4D97-AF65-F5344CB8AC3E}">
        <p14:creationId xmlns:p14="http://schemas.microsoft.com/office/powerpoint/2010/main" val="270472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474281"/>
            <a:ext cx="8961285" cy="359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There are many applications where </a:t>
            </a:r>
            <a:r>
              <a:rPr lang="en-IN" sz="18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sequential allocation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method is </a:t>
            </a:r>
            <a:r>
              <a:rPr lang="en-IN" sz="18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unacceptable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because of following characteristics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Unpredictable storage</a:t>
            </a:r>
            <a:r>
              <a:rPr lang="en-IN" sz="16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requirement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Extensive manipulation</a:t>
            </a:r>
            <a:r>
              <a:rPr lang="en-IN" sz="16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of stored data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simple way to represent a linear list is to expand each node to contain a </a:t>
            </a:r>
            <a:r>
              <a:rPr lang="en-IN" sz="18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link or pointer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to the </a:t>
            </a:r>
            <a:r>
              <a:rPr lang="en-IN" sz="18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next node.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This representation is called one-way chain or Singly Linked Linear List.</a:t>
            </a:r>
          </a:p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Under the simplest form, each node is composed of a </a:t>
            </a:r>
            <a:r>
              <a:rPr lang="en-US" sz="18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</a:t>
            </a: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and a </a:t>
            </a:r>
            <a:r>
              <a:rPr lang="en-US" sz="18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reference</a:t>
            </a: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(in other words, a link) to the </a:t>
            </a:r>
            <a:r>
              <a:rPr lang="en-US" sz="18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next node </a:t>
            </a: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 the sequence</a:t>
            </a:r>
            <a:endParaRPr lang="en-IN" sz="18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368A29-D02B-AB16-E3D3-D5214A2489C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63" y="3705308"/>
            <a:ext cx="3525507" cy="13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84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4457" y="95413"/>
            <a:ext cx="750222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40BAD2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Delete a node before given node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536438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10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!= NUM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874150" y="690167"/>
            <a:ext cx="419060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TEMP = PREPTR -&gt; PREV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TEMP -&gt; NEXT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PTR -&gt; PREV = TEMP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FREE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Exit</a:t>
            </a:r>
          </a:p>
        </p:txBody>
      </p:sp>
    </p:spTree>
    <p:extLst>
      <p:ext uri="{BB962C8B-B14F-4D97-AF65-F5344CB8AC3E}">
        <p14:creationId xmlns:p14="http://schemas.microsoft.com/office/powerpoint/2010/main" val="2468332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Doubly Linked List – Delete a node after given node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2" y="689158"/>
            <a:ext cx="5364383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11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PREPTR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!= NUM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025224" y="690167"/>
            <a:ext cx="4039529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TEMP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PREPTR -&gt; NEXT = TEMP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TEMP -&gt; PREV =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Exit</a:t>
            </a:r>
          </a:p>
        </p:txBody>
      </p:sp>
    </p:spTree>
    <p:extLst>
      <p:ext uri="{BB962C8B-B14F-4D97-AF65-F5344CB8AC3E}">
        <p14:creationId xmlns:p14="http://schemas.microsoft.com/office/powerpoint/2010/main" val="2845868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6" y="880252"/>
            <a:ext cx="6414187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13770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8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</a:t>
            </a:r>
            <a:endParaRPr sz="28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98769" y="696907"/>
            <a:ext cx="8925356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84742"/>
              </a:buClr>
            </a:pP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difference between a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doubly linked list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a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circular doubly linked list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same as that exists between a singly linked list and a circular linked list. </a:t>
            </a:r>
          </a:p>
          <a:p>
            <a:pPr>
              <a:buClr>
                <a:srgbClr val="B84742"/>
              </a:buClr>
            </a:pP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circular doubly linked list does not contain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previous field of the first node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field of the last node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Clr>
                <a:srgbClr val="B84742"/>
              </a:buClr>
            </a:pP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Rather,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field of the last node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stores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of the first node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of the list, i.e., START. Similarly,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previous field of the first node </a:t>
            </a:r>
            <a:r>
              <a:rPr lang="en-US" sz="17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field stores the </a:t>
            </a:r>
            <a:r>
              <a:rPr lang="en-US" sz="17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address of the last node.</a:t>
            </a:r>
          </a:p>
          <a:p>
            <a:pPr>
              <a:buClr>
                <a:srgbClr val="B84742"/>
              </a:buClr>
            </a:pPr>
            <a:endParaRPr lang="en-IN" sz="1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91D4AF-CBB6-6AB6-7C8D-8402B472A719}"/>
              </a:ext>
            </a:extLst>
          </p:cNvPr>
          <p:cNvCxnSpPr>
            <a:cxnSpLocks/>
          </p:cNvCxnSpPr>
          <p:nvPr/>
        </p:nvCxnSpPr>
        <p:spPr>
          <a:xfrm>
            <a:off x="1901016" y="3345443"/>
            <a:ext cx="0" cy="1678752"/>
          </a:xfrm>
          <a:prstGeom prst="line">
            <a:avLst/>
          </a:prstGeom>
          <a:noFill/>
          <a:ln w="28575" cap="flat" cmpd="sng" algn="ctr">
            <a:solidFill>
              <a:srgbClr val="212121"/>
            </a:solidFill>
            <a:prstDash val="solid"/>
            <a:miter lim="800000"/>
          </a:ln>
          <a:effectLst/>
        </p:spPr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DA8E326-F8AE-F00C-9151-A4ED02113ADA}"/>
              </a:ext>
            </a:extLst>
          </p:cNvPr>
          <p:cNvGrpSpPr/>
          <p:nvPr/>
        </p:nvGrpSpPr>
        <p:grpSpPr>
          <a:xfrm>
            <a:off x="109145" y="3463860"/>
            <a:ext cx="1479842" cy="349991"/>
            <a:chOff x="-76200" y="4191000"/>
            <a:chExt cx="1997075" cy="381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A30412-E40F-8D5A-3720-1B6C3609AC6F}"/>
                </a:ext>
              </a:extLst>
            </p:cNvPr>
            <p:cNvSpPr/>
            <p:nvPr/>
          </p:nvSpPr>
          <p:spPr>
            <a:xfrm>
              <a:off x="609599" y="4191000"/>
              <a:ext cx="628651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INFO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CD4D81E-718F-0DB5-DCCA-E06BCC86394A}"/>
                </a:ext>
              </a:extLst>
            </p:cNvPr>
            <p:cNvSpPr/>
            <p:nvPr/>
          </p:nvSpPr>
          <p:spPr>
            <a:xfrm>
              <a:off x="-76200" y="4191000"/>
              <a:ext cx="685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PREV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6BF072-0DE1-6F99-62D3-783AF0EB42FF}"/>
                </a:ext>
              </a:extLst>
            </p:cNvPr>
            <p:cNvSpPr/>
            <p:nvPr/>
          </p:nvSpPr>
          <p:spPr>
            <a:xfrm>
              <a:off x="1238250" y="4191000"/>
              <a:ext cx="682625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NEXT</a:t>
              </a: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00FEDA2-E09E-77B2-D7C6-6E348765E0CA}"/>
              </a:ext>
            </a:extLst>
          </p:cNvPr>
          <p:cNvSpPr txBox="1"/>
          <p:nvPr/>
        </p:nvSpPr>
        <p:spPr>
          <a:xfrm>
            <a:off x="94717" y="4179277"/>
            <a:ext cx="1540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Typical node of</a:t>
            </a:r>
          </a:p>
          <a:p>
            <a:pPr algn="ctr">
              <a:buClrTx/>
              <a:buFontTx/>
              <a:buNone/>
            </a:pPr>
            <a:r>
              <a:rPr lang="en-IN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Circular Doubly Linked List</a:t>
            </a:r>
            <a:endParaRPr lang="en-US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74A08B-F2E1-F891-4EA0-86BC404368EC}"/>
              </a:ext>
            </a:extLst>
          </p:cNvPr>
          <p:cNvGrpSpPr/>
          <p:nvPr/>
        </p:nvGrpSpPr>
        <p:grpSpPr>
          <a:xfrm>
            <a:off x="2128834" y="3660162"/>
            <a:ext cx="1385047" cy="466320"/>
            <a:chOff x="304800" y="4191000"/>
            <a:chExt cx="1066800" cy="381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EF3E86-0A75-5B85-5937-5AAF368CF51A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4B2FE6B-C24B-88F3-57F6-F9BEF83368E6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A04D9B-0261-CA54-6806-070E193CEA04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69B1B70-DD75-F025-D043-CF3F1B8F967A}"/>
              </a:ext>
            </a:extLst>
          </p:cNvPr>
          <p:cNvGrpSpPr/>
          <p:nvPr/>
        </p:nvGrpSpPr>
        <p:grpSpPr>
          <a:xfrm>
            <a:off x="3729034" y="3660162"/>
            <a:ext cx="1385047" cy="466320"/>
            <a:chOff x="304800" y="4191000"/>
            <a:chExt cx="1066800" cy="381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E31E2BC-749B-1953-A014-6EA12016B000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0039CA3-E4FA-6231-F4CF-8D7E5D26DD74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861FD80-B0AF-DA1B-2800-E0B93E83290C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495D470-396D-1AB1-9CB3-386DAC75287D}"/>
              </a:ext>
            </a:extLst>
          </p:cNvPr>
          <p:cNvGrpSpPr/>
          <p:nvPr/>
        </p:nvGrpSpPr>
        <p:grpSpPr>
          <a:xfrm>
            <a:off x="5329234" y="3660162"/>
            <a:ext cx="1385047" cy="466320"/>
            <a:chOff x="304800" y="4191000"/>
            <a:chExt cx="1066800" cy="381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A9F0A7-BC26-C171-999F-22FEB5FDE37E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4A3A66-6168-6D9B-7994-0AC3A6908703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BDEF66-EA8B-EAE0-B847-5DD06B8CFA13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F2802E-32F1-5559-9915-777B731BA277}"/>
              </a:ext>
            </a:extLst>
          </p:cNvPr>
          <p:cNvGrpSpPr/>
          <p:nvPr/>
        </p:nvGrpSpPr>
        <p:grpSpPr>
          <a:xfrm>
            <a:off x="6929434" y="3660162"/>
            <a:ext cx="1385047" cy="466320"/>
            <a:chOff x="304800" y="4191000"/>
            <a:chExt cx="1066800" cy="381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E66EEE5-A8B6-918D-E77E-E9BCF5AAE871}"/>
                </a:ext>
              </a:extLst>
            </p:cNvPr>
            <p:cNvSpPr/>
            <p:nvPr/>
          </p:nvSpPr>
          <p:spPr>
            <a:xfrm>
              <a:off x="609600" y="4191000"/>
              <a:ext cx="4572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D5DE624-0E12-0037-7E08-4D67EB93E4B4}"/>
                </a:ext>
              </a:extLst>
            </p:cNvPr>
            <p:cNvSpPr/>
            <p:nvPr/>
          </p:nvSpPr>
          <p:spPr>
            <a:xfrm>
              <a:off x="304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5ADBA04-81FA-1D62-C588-AEE9CDFC8710}"/>
                </a:ext>
              </a:extLst>
            </p:cNvPr>
            <p:cNvSpPr/>
            <p:nvPr/>
          </p:nvSpPr>
          <p:spPr>
            <a:xfrm>
              <a:off x="1066800" y="4191000"/>
              <a:ext cx="304800" cy="3810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D60842D-5787-6603-F597-C08401D637FD}"/>
              </a:ext>
            </a:extLst>
          </p:cNvPr>
          <p:cNvCxnSpPr/>
          <p:nvPr/>
        </p:nvCxnSpPr>
        <p:spPr>
          <a:xfrm>
            <a:off x="3271835" y="37871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7AD15D6-0E13-C6D6-26EC-91A744A1B788}"/>
              </a:ext>
            </a:extLst>
          </p:cNvPr>
          <p:cNvCxnSpPr/>
          <p:nvPr/>
        </p:nvCxnSpPr>
        <p:spPr>
          <a:xfrm>
            <a:off x="4846635" y="37744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D6C8748-D30A-77BC-C6F9-C79D2313C8DD}"/>
              </a:ext>
            </a:extLst>
          </p:cNvPr>
          <p:cNvCxnSpPr/>
          <p:nvPr/>
        </p:nvCxnSpPr>
        <p:spPr>
          <a:xfrm>
            <a:off x="6459535" y="37744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F5E152F-815A-24FC-7878-E997C843CEC9}"/>
              </a:ext>
            </a:extLst>
          </p:cNvPr>
          <p:cNvCxnSpPr/>
          <p:nvPr/>
        </p:nvCxnSpPr>
        <p:spPr>
          <a:xfrm>
            <a:off x="6459535" y="40030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7EEB94-6A4F-686E-BD54-367DFB6B2953}"/>
              </a:ext>
            </a:extLst>
          </p:cNvPr>
          <p:cNvCxnSpPr/>
          <p:nvPr/>
        </p:nvCxnSpPr>
        <p:spPr>
          <a:xfrm>
            <a:off x="4846635" y="40030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4E013C9-57E9-BF14-D665-A800759242E5}"/>
              </a:ext>
            </a:extLst>
          </p:cNvPr>
          <p:cNvCxnSpPr/>
          <p:nvPr/>
        </p:nvCxnSpPr>
        <p:spPr>
          <a:xfrm>
            <a:off x="3271835" y="4015762"/>
            <a:ext cx="692524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headEnd type="arrow"/>
            <a:tailEnd type="none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136F1AA-334F-B582-38AD-4B2F56599AC8}"/>
              </a:ext>
            </a:extLst>
          </p:cNvPr>
          <p:cNvSpPr txBox="1"/>
          <p:nvPr/>
        </p:nvSpPr>
        <p:spPr>
          <a:xfrm>
            <a:off x="1961487" y="2918601"/>
            <a:ext cx="65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PREV</a:t>
            </a:r>
            <a:endParaRPr lang="en-US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9AEABB4-E6EB-1CF5-DE51-A56892778FF8}"/>
              </a:ext>
            </a:extLst>
          </p:cNvPr>
          <p:cNvSpPr txBox="1"/>
          <p:nvPr/>
        </p:nvSpPr>
        <p:spPr>
          <a:xfrm>
            <a:off x="7790416" y="2953425"/>
            <a:ext cx="58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NEXT</a:t>
            </a:r>
            <a:endParaRPr lang="en-US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CCF457-FDAA-A324-C87E-0C6BD1619B94}"/>
              </a:ext>
            </a:extLst>
          </p:cNvPr>
          <p:cNvCxnSpPr>
            <a:cxnSpLocks/>
          </p:cNvCxnSpPr>
          <p:nvPr/>
        </p:nvCxnSpPr>
        <p:spPr>
          <a:xfrm>
            <a:off x="2289442" y="3259530"/>
            <a:ext cx="4907" cy="416685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91EE12-FEC2-3121-53AD-AFAC3C799AC5}"/>
              </a:ext>
            </a:extLst>
          </p:cNvPr>
          <p:cNvCxnSpPr>
            <a:cxnSpLocks/>
          </p:cNvCxnSpPr>
          <p:nvPr/>
        </p:nvCxnSpPr>
        <p:spPr>
          <a:xfrm>
            <a:off x="8083121" y="3259530"/>
            <a:ext cx="1147" cy="384579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5D6ED01-E422-33CD-84A5-001ED53F7E08}"/>
              </a:ext>
            </a:extLst>
          </p:cNvPr>
          <p:cNvSpPr txBox="1"/>
          <p:nvPr/>
        </p:nvSpPr>
        <p:spPr>
          <a:xfrm>
            <a:off x="3940000" y="4702252"/>
            <a:ext cx="315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Circular Doubly linked list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" name="Freeform 42">
            <a:extLst>
              <a:ext uri="{FF2B5EF4-FFF2-40B4-BE49-F238E27FC236}">
                <a16:creationId xmlns:a16="http://schemas.microsoft.com/office/drawing/2014/main" id="{1A6AB755-4CC0-712C-E865-3E56FB88FE71}"/>
              </a:ext>
            </a:extLst>
          </p:cNvPr>
          <p:cNvSpPr/>
          <p:nvPr/>
        </p:nvSpPr>
        <p:spPr>
          <a:xfrm>
            <a:off x="354546" y="3651556"/>
            <a:ext cx="1354207" cy="374190"/>
          </a:xfrm>
          <a:custGeom>
            <a:avLst/>
            <a:gdLst>
              <a:gd name="connsiteX0" fmla="*/ 6486525 w 7096125"/>
              <a:gd name="connsiteY0" fmla="*/ 0 h 628650"/>
              <a:gd name="connsiteX1" fmla="*/ 6486525 w 7096125"/>
              <a:gd name="connsiteY1" fmla="*/ 0 h 628650"/>
              <a:gd name="connsiteX2" fmla="*/ 6934200 w 7096125"/>
              <a:gd name="connsiteY2" fmla="*/ 0 h 628650"/>
              <a:gd name="connsiteX3" fmla="*/ 7096125 w 7096125"/>
              <a:gd name="connsiteY3" fmla="*/ 0 h 628650"/>
              <a:gd name="connsiteX4" fmla="*/ 7096125 w 7096125"/>
              <a:gd name="connsiteY4" fmla="*/ 628650 h 628650"/>
              <a:gd name="connsiteX5" fmla="*/ 0 w 7096125"/>
              <a:gd name="connsiteY5" fmla="*/ 628650 h 628650"/>
              <a:gd name="connsiteX6" fmla="*/ 0 w 7096125"/>
              <a:gd name="connsiteY6" fmla="*/ 2286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6125" h="628650">
                <a:moveTo>
                  <a:pt x="6486525" y="0"/>
                </a:moveTo>
                <a:lnTo>
                  <a:pt x="6486525" y="0"/>
                </a:lnTo>
                <a:lnTo>
                  <a:pt x="6934200" y="0"/>
                </a:lnTo>
                <a:lnTo>
                  <a:pt x="7096125" y="0"/>
                </a:lnTo>
                <a:lnTo>
                  <a:pt x="7096125" y="628650"/>
                </a:lnTo>
                <a:lnTo>
                  <a:pt x="0" y="628650"/>
                </a:lnTo>
                <a:lnTo>
                  <a:pt x="0" y="228600"/>
                </a:lnTo>
              </a:path>
            </a:pathLst>
          </a:cu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DDA58516-5B0F-1FC7-4CE5-E8F06B549551}"/>
              </a:ext>
            </a:extLst>
          </p:cNvPr>
          <p:cNvSpPr/>
          <p:nvPr/>
        </p:nvSpPr>
        <p:spPr>
          <a:xfrm>
            <a:off x="2347992" y="3882053"/>
            <a:ext cx="6543981" cy="775899"/>
          </a:xfrm>
          <a:custGeom>
            <a:avLst/>
            <a:gdLst>
              <a:gd name="connsiteX0" fmla="*/ 6486525 w 7096125"/>
              <a:gd name="connsiteY0" fmla="*/ 0 h 628650"/>
              <a:gd name="connsiteX1" fmla="*/ 6486525 w 7096125"/>
              <a:gd name="connsiteY1" fmla="*/ 0 h 628650"/>
              <a:gd name="connsiteX2" fmla="*/ 6934200 w 7096125"/>
              <a:gd name="connsiteY2" fmla="*/ 0 h 628650"/>
              <a:gd name="connsiteX3" fmla="*/ 7096125 w 7096125"/>
              <a:gd name="connsiteY3" fmla="*/ 0 h 628650"/>
              <a:gd name="connsiteX4" fmla="*/ 7096125 w 7096125"/>
              <a:gd name="connsiteY4" fmla="*/ 628650 h 628650"/>
              <a:gd name="connsiteX5" fmla="*/ 0 w 7096125"/>
              <a:gd name="connsiteY5" fmla="*/ 628650 h 628650"/>
              <a:gd name="connsiteX6" fmla="*/ 0 w 7096125"/>
              <a:gd name="connsiteY6" fmla="*/ 2286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6125" h="628650">
                <a:moveTo>
                  <a:pt x="6486525" y="0"/>
                </a:moveTo>
                <a:lnTo>
                  <a:pt x="6486525" y="0"/>
                </a:lnTo>
                <a:lnTo>
                  <a:pt x="6934200" y="0"/>
                </a:lnTo>
                <a:lnTo>
                  <a:pt x="7096125" y="0"/>
                </a:lnTo>
                <a:lnTo>
                  <a:pt x="7096125" y="628650"/>
                </a:lnTo>
                <a:lnTo>
                  <a:pt x="0" y="628650"/>
                </a:lnTo>
                <a:lnTo>
                  <a:pt x="0" y="228600"/>
                </a:lnTo>
              </a:path>
            </a:pathLst>
          </a:cu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pic>
        <p:nvPicPr>
          <p:cNvPr id="4" name="Google Shape;68;p15">
            <a:extLst>
              <a:ext uri="{FF2B5EF4-FFF2-40B4-BE49-F238E27FC236}">
                <a16:creationId xmlns:a16="http://schemas.microsoft.com/office/drawing/2014/main" id="{4B51A9BF-2666-FFEE-994C-B07CBB3B7F6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0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14" grpId="0"/>
      <p:bldP spid="115" grpId="0"/>
      <p:bldP spid="118" grpId="0"/>
      <p:bldP spid="2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4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91020" y="696908"/>
            <a:ext cx="8925356" cy="299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Operations perform on Circular Doubly Linked List</a:t>
            </a:r>
          </a:p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a node in circular doubly linked list</a:t>
            </a:r>
          </a:p>
          <a:p>
            <a:pPr lvl="1"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1"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  <a:p>
            <a:pPr lvl="0">
              <a:buClr>
                <a:srgbClr val="B84742"/>
              </a:buClr>
            </a:pPr>
            <a:r>
              <a:rPr lang="en-IN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 a node in circular doubly linked list</a:t>
            </a:r>
          </a:p>
          <a:p>
            <a:pPr lvl="1"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1">
              <a:buClr>
                <a:srgbClr val="B84742"/>
              </a:buClr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</p:txBody>
      </p:sp>
    </p:spTree>
    <p:extLst>
      <p:ext uri="{BB962C8B-B14F-4D97-AF65-F5344CB8AC3E}">
        <p14:creationId xmlns:p14="http://schemas.microsoft.com/office/powerpoint/2010/main" val="4239498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4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84936" y="1143479"/>
            <a:ext cx="8811830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36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Inserting Node in Circular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169764" y="1877193"/>
            <a:ext cx="4835470" cy="92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 node is inserted at the end</a:t>
            </a:r>
          </a:p>
        </p:txBody>
      </p:sp>
    </p:spTree>
    <p:extLst>
      <p:ext uri="{BB962C8B-B14F-4D97-AF65-F5344CB8AC3E}">
        <p14:creationId xmlns:p14="http://schemas.microsoft.com/office/powerpoint/2010/main" val="255144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8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 – Insert a node at the beginning</a:t>
            </a:r>
            <a:endParaRPr sz="18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3960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Repeat Step 7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NEXT!=START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Step 7: SET PTR = PTR 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Step 7: SET PTR = PTR 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New_Value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NULL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START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START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SET START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13: Exit</a:t>
            </a:r>
          </a:p>
        </p:txBody>
      </p:sp>
    </p:spTree>
    <p:extLst>
      <p:ext uri="{BB962C8B-B14F-4D97-AF65-F5344CB8AC3E}">
        <p14:creationId xmlns:p14="http://schemas.microsoft.com/office/powerpoint/2010/main" val="525901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5523" y="130415"/>
            <a:ext cx="748672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 – Insert a node at the end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3960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AVAIL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OVERFLOW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12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AVAIL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AVAIL = AVAIL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= VAL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Repeat Step 7 while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NEXT!=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PTR =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4568275" y="690167"/>
            <a:ext cx="449647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SET PTR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NEXT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SET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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11: SET START 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PREV = </a:t>
            </a:r>
            <a:r>
              <a:rPr lang="en-US" sz="16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New_Node</a:t>
            </a: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12: Exit</a:t>
            </a: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B84742"/>
              </a:buClr>
              <a:buNone/>
            </a:pPr>
            <a:endParaRPr lang="en-US" sz="16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9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4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84936" y="1143479"/>
            <a:ext cx="8850575" cy="7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Clr>
                <a:srgbClr val="B84742"/>
              </a:buClr>
              <a:buNone/>
            </a:pPr>
            <a:r>
              <a:rPr lang="en-IN" sz="3600" b="1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Deleting Node in Circular Linked List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6B1F2A-5CF2-3855-FFD2-C8C35D4EC59D}"/>
              </a:ext>
            </a:extLst>
          </p:cNvPr>
          <p:cNvSpPr txBox="1">
            <a:spLocks/>
          </p:cNvSpPr>
          <p:nvPr/>
        </p:nvSpPr>
        <p:spPr>
          <a:xfrm>
            <a:off x="2466389" y="1877193"/>
            <a:ext cx="4203767" cy="9202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beginning </a:t>
            </a:r>
          </a:p>
          <a:p>
            <a:pPr lvl="0">
              <a:buClr>
                <a:srgbClr val="B84742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 is deleted at the end</a:t>
            </a:r>
          </a:p>
        </p:txBody>
      </p:sp>
    </p:spTree>
    <p:extLst>
      <p:ext uri="{BB962C8B-B14F-4D97-AF65-F5344CB8AC3E}">
        <p14:creationId xmlns:p14="http://schemas.microsoft.com/office/powerpoint/2010/main" val="287429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62621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8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 – Delete a node at the beginning</a:t>
            </a:r>
            <a:endParaRPr sz="18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75523" y="689158"/>
            <a:ext cx="4651460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10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START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while PTR -&gt; NEXT !=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340F-C415-54BD-16C0-5C1EC2D869E7}"/>
              </a:ext>
            </a:extLst>
          </p:cNvPr>
          <p:cNvSpPr txBox="1">
            <a:spLocks/>
          </p:cNvSpPr>
          <p:nvPr/>
        </p:nvSpPr>
        <p:spPr>
          <a:xfrm>
            <a:off x="4572001" y="690167"/>
            <a:ext cx="4492752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-&gt; NEXT =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PREPTR -&gt; PREV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FREE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SET START = PREPTR 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10: Exit</a:t>
            </a:r>
          </a:p>
        </p:txBody>
      </p:sp>
    </p:spTree>
    <p:extLst>
      <p:ext uri="{BB962C8B-B14F-4D97-AF65-F5344CB8AC3E}">
        <p14:creationId xmlns:p14="http://schemas.microsoft.com/office/powerpoint/2010/main" val="101020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Linked List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474281"/>
            <a:ext cx="8961285" cy="314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linked allocation method of storage can result in both efficient use of computer storage and computer time.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linked list is a </a:t>
            </a:r>
            <a:r>
              <a:rPr lang="en-IN" sz="16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non-sequential collection</a:t>
            </a:r>
            <a:r>
              <a:rPr lang="en-IN" sz="1600" b="1" kern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of data items.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Each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node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is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divided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into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two parts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the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first part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represents the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information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of the element and the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second part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contains the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address of the next node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last node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of the list does not have successor node, so </a:t>
            </a:r>
            <a:r>
              <a:rPr lang="en-IN" sz="16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null value </a:t>
            </a: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stored as the address.</a:t>
            </a:r>
          </a:p>
          <a:p>
            <a:pPr marL="809625" lvl="1" indent="-352425" algn="just">
              <a:lnSpc>
                <a:spcPct val="114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6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It is possible for a list to have no nodes at all, such a list is called empty list.</a:t>
            </a:r>
            <a:endParaRPr lang="en-US" sz="16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6B8EF2-F420-85D1-E27B-70080534CAD7}"/>
              </a:ext>
            </a:extLst>
          </p:cNvPr>
          <p:cNvGrpSpPr/>
          <p:nvPr/>
        </p:nvGrpSpPr>
        <p:grpSpPr>
          <a:xfrm>
            <a:off x="957085" y="3968359"/>
            <a:ext cx="1532242" cy="533400"/>
            <a:chOff x="951919" y="5486400"/>
            <a:chExt cx="1532242" cy="5334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59C6FA-4C11-10DA-40B1-B940824DAEF1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ECA667-5AB5-0DEE-066C-2CF1D86B1B4F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874E6C-277F-A000-B6BD-F880BF28D733}"/>
              </a:ext>
            </a:extLst>
          </p:cNvPr>
          <p:cNvGrpSpPr/>
          <p:nvPr/>
        </p:nvGrpSpPr>
        <p:grpSpPr>
          <a:xfrm>
            <a:off x="2892524" y="3968359"/>
            <a:ext cx="1532242" cy="533400"/>
            <a:chOff x="951919" y="5486400"/>
            <a:chExt cx="1532242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30100D-8C01-BE48-C020-633D97E17134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34192-67C7-88B4-9144-8B9F43443F06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F926DF-A2EA-441B-4106-6EF5CBBECCE6}"/>
              </a:ext>
            </a:extLst>
          </p:cNvPr>
          <p:cNvGrpSpPr/>
          <p:nvPr/>
        </p:nvGrpSpPr>
        <p:grpSpPr>
          <a:xfrm>
            <a:off x="4797524" y="3968359"/>
            <a:ext cx="1532242" cy="533400"/>
            <a:chOff x="951919" y="5486400"/>
            <a:chExt cx="1532242" cy="533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BA7002-B178-0425-BE3C-E1FAAE9A2393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0BDBC8-31F1-9008-783C-A532577EF8A9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C54147-A0F0-7DF5-8CCE-7BC8AFBD245E}"/>
              </a:ext>
            </a:extLst>
          </p:cNvPr>
          <p:cNvGrpSpPr/>
          <p:nvPr/>
        </p:nvGrpSpPr>
        <p:grpSpPr>
          <a:xfrm>
            <a:off x="6702524" y="3968359"/>
            <a:ext cx="1532242" cy="533400"/>
            <a:chOff x="951919" y="5486400"/>
            <a:chExt cx="1532242" cy="5334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9A68FA-7A0A-6256-4661-EEC6A904DD05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1CC85F-1D6D-9E81-CBED-39A02D57AC82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868B7-6B92-B633-FE9D-4DD9A1C3593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489328" y="4235059"/>
            <a:ext cx="403197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37FC905-F4AD-51BF-B6BA-3D11B94104F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424766" y="4235059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292D24-2A8E-6865-A78C-7FD0246778E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329766" y="4235059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3E955E-F0AF-3109-7A32-46925EBAE4B1}"/>
              </a:ext>
            </a:extLst>
          </p:cNvPr>
          <p:cNvCxnSpPr/>
          <p:nvPr/>
        </p:nvCxnSpPr>
        <p:spPr>
          <a:xfrm flipH="1">
            <a:off x="7464524" y="3968359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D6CF92-DDBA-AA9C-A427-14CACC468C3E}"/>
              </a:ext>
            </a:extLst>
          </p:cNvPr>
          <p:cNvSpPr txBox="1"/>
          <p:nvPr/>
        </p:nvSpPr>
        <p:spPr>
          <a:xfrm>
            <a:off x="3711169" y="470892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A linked List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061C5-89AE-C93F-12C8-F86E3F4E6BF7}"/>
              </a:ext>
            </a:extLst>
          </p:cNvPr>
          <p:cNvSpPr txBox="1"/>
          <p:nvPr/>
        </p:nvSpPr>
        <p:spPr>
          <a:xfrm>
            <a:off x="3350893" y="44824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D8A89-DEC9-B4EE-8B14-5E58195E56ED}"/>
              </a:ext>
            </a:extLst>
          </p:cNvPr>
          <p:cNvSpPr txBox="1"/>
          <p:nvPr/>
        </p:nvSpPr>
        <p:spPr>
          <a:xfrm>
            <a:off x="5257508" y="44957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2B542-15E2-BAFE-4D2A-E20C3F78B809}"/>
              </a:ext>
            </a:extLst>
          </p:cNvPr>
          <p:cNvSpPr txBox="1"/>
          <p:nvPr/>
        </p:nvSpPr>
        <p:spPr>
          <a:xfrm>
            <a:off x="7185626" y="44957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427C-3D0D-8405-9C6E-9A54FEB550F7}"/>
              </a:ext>
            </a:extLst>
          </p:cNvPr>
          <p:cNvSpPr txBox="1"/>
          <p:nvPr/>
        </p:nvSpPr>
        <p:spPr>
          <a:xfrm>
            <a:off x="1421003" y="44941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5000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75C2F-19BE-5C25-25C3-0BF7BC438E6D}"/>
              </a:ext>
            </a:extLst>
          </p:cNvPr>
          <p:cNvSpPr txBox="1"/>
          <p:nvPr/>
        </p:nvSpPr>
        <p:spPr>
          <a:xfrm>
            <a:off x="1790824" y="40562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1F69AB-EB17-F43B-2AA0-5D451D31EC92}"/>
              </a:ext>
            </a:extLst>
          </p:cNvPr>
          <p:cNvSpPr txBox="1"/>
          <p:nvPr/>
        </p:nvSpPr>
        <p:spPr>
          <a:xfrm>
            <a:off x="3715702" y="40445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7FF08-67C0-0B07-DDAE-6AB28C5EA963}"/>
              </a:ext>
            </a:extLst>
          </p:cNvPr>
          <p:cNvSpPr txBox="1"/>
          <p:nvPr/>
        </p:nvSpPr>
        <p:spPr>
          <a:xfrm>
            <a:off x="5627329" y="40445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949A7-0A85-9406-D224-4DE4249F0746}"/>
              </a:ext>
            </a:extLst>
          </p:cNvPr>
          <p:cNvCxnSpPr>
            <a:endCxn id="13" idx="0"/>
          </p:cNvCxnSpPr>
          <p:nvPr/>
        </p:nvCxnSpPr>
        <p:spPr>
          <a:xfrm>
            <a:off x="7853766" y="3739759"/>
            <a:ext cx="0" cy="22860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6D574F-FB12-F309-A9AD-ABDA287465E8}"/>
              </a:ext>
            </a:extLst>
          </p:cNvPr>
          <p:cNvCxnSpPr/>
          <p:nvPr/>
        </p:nvCxnSpPr>
        <p:spPr>
          <a:xfrm>
            <a:off x="7853766" y="3739759"/>
            <a:ext cx="381000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EAC782-AB92-CEB1-8DC0-800D8C2A0EBF}"/>
              </a:ext>
            </a:extLst>
          </p:cNvPr>
          <p:cNvSpPr txBox="1"/>
          <p:nvPr/>
        </p:nvSpPr>
        <p:spPr>
          <a:xfrm>
            <a:off x="8241319" y="3431361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NULL </a:t>
            </a:r>
            <a:b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</a:b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Value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4904B1-3DB6-676C-908D-CAAD111364CF}"/>
              </a:ext>
            </a:extLst>
          </p:cNvPr>
          <p:cNvSpPr txBox="1"/>
          <p:nvPr/>
        </p:nvSpPr>
        <p:spPr>
          <a:xfrm>
            <a:off x="6714531" y="3596534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212121"/>
                </a:solidFill>
                <a:latin typeface="Roboto Condensed"/>
                <a:ea typeface="+mn-ea"/>
                <a:cs typeface="+mn-cs"/>
              </a:rPr>
              <a:t>Last Node</a:t>
            </a:r>
            <a:endParaRPr lang="en-US" sz="1800" b="1" kern="1200" dirty="0">
              <a:solidFill>
                <a:srgbClr val="212121"/>
              </a:solidFill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013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2207" y="95413"/>
            <a:ext cx="73162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0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Circular Doubly Linked List – Delete a node at the end</a:t>
            </a:r>
            <a:endParaRPr sz="20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6AA8859-1C2C-A407-402F-B7459DA1A841}"/>
              </a:ext>
            </a:extLst>
          </p:cNvPr>
          <p:cNvSpPr txBox="1">
            <a:spLocks/>
          </p:cNvSpPr>
          <p:nvPr/>
        </p:nvSpPr>
        <p:spPr>
          <a:xfrm>
            <a:off x="114267" y="689158"/>
            <a:ext cx="5131909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1: IF START = NULL then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Write UNDERFLOW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GO TO Step 9	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IF]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2: SET PTR = START</a:t>
            </a:r>
          </a:p>
          <a:p>
            <a:pPr mar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3: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4: Repeat Step 5 and 6 while PTR -&gt; NEXT !=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5: SET PREPTR =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PTR = PTR -&gt; NEXT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[END OF LOOP]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76EB95-E689-154E-EEAA-27C861E7C231}"/>
              </a:ext>
            </a:extLst>
          </p:cNvPr>
          <p:cNvSpPr txBox="1">
            <a:spLocks/>
          </p:cNvSpPr>
          <p:nvPr/>
        </p:nvSpPr>
        <p:spPr>
          <a:xfrm>
            <a:off x="5067945" y="690167"/>
            <a:ext cx="3996808" cy="4358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6: SET PREPTR -&gt; NEXT = START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7: SET START -&gt; PREV = PREPTR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8: FREE PTR</a:t>
            </a:r>
          </a:p>
          <a:p>
            <a:pPr marL="0" lvl="0" indent="0">
              <a:buClr>
                <a:srgbClr val="B84742"/>
              </a:buClr>
              <a:buNone/>
            </a:pPr>
            <a:r>
              <a:rPr lang="en-US" sz="16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Step 9: Exit</a:t>
            </a:r>
          </a:p>
        </p:txBody>
      </p:sp>
    </p:spTree>
    <p:extLst>
      <p:ext uri="{BB962C8B-B14F-4D97-AF65-F5344CB8AC3E}">
        <p14:creationId xmlns:p14="http://schemas.microsoft.com/office/powerpoint/2010/main" val="649734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1B4C3-A655-3DF8-0C46-F4245930F0CF}"/>
              </a:ext>
            </a:extLst>
          </p:cNvPr>
          <p:cNvSpPr txBox="1"/>
          <p:nvPr/>
        </p:nvSpPr>
        <p:spPr>
          <a:xfrm rot="20350206">
            <a:off x="5253926" y="2154265"/>
            <a:ext cx="1425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Thank</a:t>
            </a:r>
          </a:p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Representation of Linked List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B97BD7B-97BF-0BD8-1BAC-20BBD9E4F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090836"/>
              </p:ext>
            </p:extLst>
          </p:nvPr>
        </p:nvGraphicFramePr>
        <p:xfrm>
          <a:off x="2737566" y="685800"/>
          <a:ext cx="2074803" cy="4356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69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orbe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A1A2A8-02B7-370D-421E-C507AFEDA759}"/>
              </a:ext>
            </a:extLst>
          </p:cNvPr>
          <p:cNvSpPr txBox="1">
            <a:spLocks/>
          </p:cNvSpPr>
          <p:nvPr/>
        </p:nvSpPr>
        <p:spPr>
          <a:xfrm>
            <a:off x="5188193" y="1056927"/>
            <a:ext cx="3259746" cy="844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After traversal, we get HELLO within this linked list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88A9A7-0620-EAA9-19C6-171BCF7CCDB9}"/>
              </a:ext>
            </a:extLst>
          </p:cNvPr>
          <p:cNvSpPr txBox="1">
            <a:spLocks/>
          </p:cNvSpPr>
          <p:nvPr/>
        </p:nvSpPr>
        <p:spPr>
          <a:xfrm>
            <a:off x="800481" y="688608"/>
            <a:ext cx="72842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endParaRPr lang="en-US" i="1" dirty="0">
              <a:solidFill>
                <a:srgbClr val="000000">
                  <a:lumMod val="65000"/>
                  <a:lumOff val="3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</a:t>
            </a:r>
          </a:p>
          <a:p>
            <a:pPr>
              <a:buClr>
                <a:srgbClr val="40BAD2"/>
              </a:buClr>
            </a:pPr>
            <a:endParaRPr lang="en-US" dirty="0">
              <a:solidFill>
                <a:srgbClr val="000000">
                  <a:lumMod val="65000"/>
                  <a:lumOff val="35000"/>
                </a:srgb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D1C813-D388-57CE-E37D-7E0BAC98A98D}"/>
              </a:ext>
            </a:extLst>
          </p:cNvPr>
          <p:cNvGrpSpPr/>
          <p:nvPr/>
        </p:nvGrpSpPr>
        <p:grpSpPr>
          <a:xfrm>
            <a:off x="673101" y="1056927"/>
            <a:ext cx="2049254" cy="360000"/>
            <a:chOff x="1409267" y="1056927"/>
            <a:chExt cx="2049254" cy="36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BCA395-EB46-E247-5EF1-8186431AF51C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F22EEC-309E-D12C-7969-BAFE5C22119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AE4DE5-BE3F-3039-3245-E97A0AC27790}"/>
              </a:ext>
            </a:extLst>
          </p:cNvPr>
          <p:cNvGrpSpPr/>
          <p:nvPr/>
        </p:nvGrpSpPr>
        <p:grpSpPr>
          <a:xfrm>
            <a:off x="673101" y="2284116"/>
            <a:ext cx="2049254" cy="360000"/>
            <a:chOff x="1409267" y="1056927"/>
            <a:chExt cx="2049254" cy="36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3BE302-9200-9B2E-A38A-C82E63066E88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4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1A0E32-4336-B1AC-50B0-9E77DC792477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5C625B-95E4-82C8-D7D5-309CEBA5B16B}"/>
              </a:ext>
            </a:extLst>
          </p:cNvPr>
          <p:cNvGrpSpPr/>
          <p:nvPr/>
        </p:nvGrpSpPr>
        <p:grpSpPr>
          <a:xfrm>
            <a:off x="673101" y="3456918"/>
            <a:ext cx="2049254" cy="360000"/>
            <a:chOff x="1409267" y="1056927"/>
            <a:chExt cx="2049254" cy="36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6BE3D0-3A7F-AABD-D01B-489D7AF574C7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7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A340137-EC59-2470-B295-ECFDB523BC37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04AE39-237D-924C-7A99-D998EBCA03B5}"/>
              </a:ext>
            </a:extLst>
          </p:cNvPr>
          <p:cNvGrpSpPr/>
          <p:nvPr/>
        </p:nvGrpSpPr>
        <p:grpSpPr>
          <a:xfrm>
            <a:off x="679825" y="3871304"/>
            <a:ext cx="2049254" cy="360000"/>
            <a:chOff x="1409267" y="1056927"/>
            <a:chExt cx="2049254" cy="3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8A24EEC-66CD-8AC8-B048-F30657866CBC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8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0DEABA-455E-7698-3D9E-898B41D4D50B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6B2DB3-CDAB-D959-33AB-444770A13CFE}"/>
              </a:ext>
            </a:extLst>
          </p:cNvPr>
          <p:cNvGrpSpPr/>
          <p:nvPr/>
        </p:nvGrpSpPr>
        <p:grpSpPr>
          <a:xfrm>
            <a:off x="673101" y="4660897"/>
            <a:ext cx="2049254" cy="360000"/>
            <a:chOff x="1409267" y="1056927"/>
            <a:chExt cx="2049254" cy="3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F7BC6E4-BFB5-5696-2EE6-50263D6CDBC4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10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53EF25-14DD-A44E-C05D-9AD91A8935F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7AA30C3-B5C3-C1A5-B217-FF96B971F9C4}"/>
              </a:ext>
            </a:extLst>
          </p:cNvPr>
          <p:cNvSpPr txBox="1">
            <a:spLocks/>
          </p:cNvSpPr>
          <p:nvPr/>
        </p:nvSpPr>
        <p:spPr>
          <a:xfrm>
            <a:off x="5188193" y="2094775"/>
            <a:ext cx="2281990" cy="552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40BAD2"/>
              </a:buClr>
              <a:buFont typeface="Wingdings 2" pitchFamily="18" charset="2"/>
              <a:buNone/>
            </a:pPr>
            <a:r>
              <a:rPr lang="en-US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Next alphabet is “W”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52DB94-4954-4A95-E346-8666315DF484}"/>
              </a:ext>
            </a:extLst>
          </p:cNvPr>
          <p:cNvGrpSpPr/>
          <p:nvPr/>
        </p:nvGrpSpPr>
        <p:grpSpPr>
          <a:xfrm>
            <a:off x="673101" y="1455778"/>
            <a:ext cx="2049254" cy="360000"/>
            <a:chOff x="1409267" y="1056927"/>
            <a:chExt cx="2049254" cy="36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D7F9B1-5C9F-C24D-4F4B-D0E5A3B76123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AVAIL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673B96-9899-3386-B914-56F621B58B4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95E2EE9-5E73-81DF-7D43-C46D36229E81}"/>
              </a:ext>
            </a:extLst>
          </p:cNvPr>
          <p:cNvSpPr txBox="1"/>
          <p:nvPr/>
        </p:nvSpPr>
        <p:spPr>
          <a:xfrm>
            <a:off x="3645000" y="1520634"/>
            <a:ext cx="129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171B49-795B-3AF2-C977-6D63E295BFDD}"/>
              </a:ext>
            </a:extLst>
          </p:cNvPr>
          <p:cNvSpPr txBox="1"/>
          <p:nvPr/>
        </p:nvSpPr>
        <p:spPr>
          <a:xfrm>
            <a:off x="4311478" y="4670815"/>
            <a:ext cx="33567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300D7BC-0C9C-F12E-FA40-607A93944FAC}"/>
              </a:ext>
            </a:extLst>
          </p:cNvPr>
          <p:cNvGrpSpPr/>
          <p:nvPr/>
        </p:nvGrpSpPr>
        <p:grpSpPr>
          <a:xfrm>
            <a:off x="663602" y="1854360"/>
            <a:ext cx="2049254" cy="360000"/>
            <a:chOff x="1409267" y="1056927"/>
            <a:chExt cx="2049254" cy="360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187D60-9F13-9F28-37CD-74A096D28FCB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AVAIL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355CA5D-2292-1D4B-5727-7065BEB15C0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A67AD3-E0DC-D7B5-DD58-B9A746292469}"/>
              </a:ext>
            </a:extLst>
          </p:cNvPr>
          <p:cNvGrpSpPr/>
          <p:nvPr/>
        </p:nvGrpSpPr>
        <p:grpSpPr>
          <a:xfrm>
            <a:off x="679825" y="1455008"/>
            <a:ext cx="2049254" cy="360000"/>
            <a:chOff x="1409267" y="1056927"/>
            <a:chExt cx="2049254" cy="360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342130-B96D-EA05-D7C5-6A1D90DE4238}"/>
                </a:ext>
              </a:extLst>
            </p:cNvPr>
            <p:cNvSpPr/>
            <p:nvPr/>
          </p:nvSpPr>
          <p:spPr>
            <a:xfrm>
              <a:off x="1409267" y="1056927"/>
              <a:ext cx="937260" cy="360000"/>
            </a:xfrm>
            <a:prstGeom prst="rect">
              <a:avLst/>
            </a:prstGeom>
            <a:solidFill>
              <a:srgbClr val="40BAD2"/>
            </a:solidFill>
            <a:ln w="10795" cap="flat" cmpd="sng" algn="ctr">
              <a:solidFill>
                <a:srgbClr val="40BAD2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B8BE16-D903-FBA7-1D32-7B4C199B637D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346527" y="1236927"/>
              <a:ext cx="111199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40BAD2"/>
              </a:solidFill>
              <a:prstDash val="solid"/>
              <a:tailEnd type="triangle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54CD541-42B9-6E35-C5AA-866C16747B18}"/>
              </a:ext>
            </a:extLst>
          </p:cNvPr>
          <p:cNvSpPr txBox="1"/>
          <p:nvPr/>
        </p:nvSpPr>
        <p:spPr>
          <a:xfrm>
            <a:off x="4245152" y="1520571"/>
            <a:ext cx="51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11593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of Linked List - Insertion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617403"/>
            <a:ext cx="8961285" cy="113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2425" lvl="1" indent="-352425" algn="just">
              <a:lnSpc>
                <a:spcPct val="114000"/>
              </a:lnSpc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We have an </a:t>
            </a:r>
            <a:r>
              <a:rPr lang="en-US" sz="1800" i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</a:t>
            </a: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elements in list and it is required to insert a new element between the first and second element, what to do with sequential allocation &amp; linked allocation?</a:t>
            </a:r>
          </a:p>
          <a:p>
            <a:pPr marL="352425" lvl="1" indent="-352425" algn="just">
              <a:lnSpc>
                <a:spcPct val="114000"/>
              </a:lnSpc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Insertion operation is more efficient in Linked allocation.</a:t>
            </a:r>
            <a:endParaRPr lang="en-IN" sz="18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D9B8A0-EF4B-59CF-3F53-D022DDF20B40}"/>
              </a:ext>
            </a:extLst>
          </p:cNvPr>
          <p:cNvGrpSpPr/>
          <p:nvPr/>
        </p:nvGrpSpPr>
        <p:grpSpPr>
          <a:xfrm>
            <a:off x="759019" y="1957975"/>
            <a:ext cx="1532242" cy="533400"/>
            <a:chOff x="951919" y="5486400"/>
            <a:chExt cx="1532242" cy="533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B66356-0ADE-FEB3-58DD-E906E45D8907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511C7-6EB7-BEC6-A721-67EE8CFF1B6D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519F4B-96CC-4396-5A82-8622C03C1802}"/>
              </a:ext>
            </a:extLst>
          </p:cNvPr>
          <p:cNvGrpSpPr/>
          <p:nvPr/>
        </p:nvGrpSpPr>
        <p:grpSpPr>
          <a:xfrm>
            <a:off x="2694458" y="1957975"/>
            <a:ext cx="1532242" cy="533400"/>
            <a:chOff x="951919" y="5486400"/>
            <a:chExt cx="1532242" cy="533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BB1920-5407-D7EF-6AA7-12F5CE057CFF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2B75A2-AFB9-7D97-A7BF-E50E408587CA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183743-03FE-9D8B-734F-4E6BE23A5546}"/>
              </a:ext>
            </a:extLst>
          </p:cNvPr>
          <p:cNvGrpSpPr/>
          <p:nvPr/>
        </p:nvGrpSpPr>
        <p:grpSpPr>
          <a:xfrm>
            <a:off x="4599458" y="1957975"/>
            <a:ext cx="1532242" cy="533400"/>
            <a:chOff x="951919" y="5486400"/>
            <a:chExt cx="1532242" cy="533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6E7B1B-4A48-2388-55D6-072E9BF7CDCF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EC5B9-F996-06C5-CFB5-8E47D0DD77C5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4FAE9B-1B47-E8F6-04DB-8CF6C9ADEA57}"/>
              </a:ext>
            </a:extLst>
          </p:cNvPr>
          <p:cNvGrpSpPr/>
          <p:nvPr/>
        </p:nvGrpSpPr>
        <p:grpSpPr>
          <a:xfrm>
            <a:off x="6504458" y="1957975"/>
            <a:ext cx="1532242" cy="533400"/>
            <a:chOff x="951919" y="5486400"/>
            <a:chExt cx="1532242" cy="533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883024-3F03-ADA0-B57F-2E57CC24651C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7DC92-50F6-D139-6AE9-EEEEC8CE6A26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61F6BE-1D29-9BD5-0906-7F17C581203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291262" y="2224675"/>
            <a:ext cx="403197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97B018-A4E8-570A-F790-F9B62B670C88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4226700" y="2224675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5A3F46-C97D-4491-AC99-DBA9B6CCB47F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131700" y="2224675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9F231F4-ADB8-6580-06FD-6AE106D45B89}"/>
              </a:ext>
            </a:extLst>
          </p:cNvPr>
          <p:cNvCxnSpPr/>
          <p:nvPr/>
        </p:nvCxnSpPr>
        <p:spPr>
          <a:xfrm flipH="1">
            <a:off x="7266458" y="1957975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A75DBC-9400-CD48-9265-3AC28E00DAA5}"/>
              </a:ext>
            </a:extLst>
          </p:cNvPr>
          <p:cNvSpPr txBox="1"/>
          <p:nvPr/>
        </p:nvSpPr>
        <p:spPr>
          <a:xfrm>
            <a:off x="3139380" y="24317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ACFDE2-C7E8-DDAF-DB61-E6202B7822AC}"/>
              </a:ext>
            </a:extLst>
          </p:cNvPr>
          <p:cNvSpPr txBox="1"/>
          <p:nvPr/>
        </p:nvSpPr>
        <p:spPr>
          <a:xfrm>
            <a:off x="5045995" y="2444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835E33-2A5D-B2EC-007A-806E9DEE5FB7}"/>
              </a:ext>
            </a:extLst>
          </p:cNvPr>
          <p:cNvSpPr txBox="1"/>
          <p:nvPr/>
        </p:nvSpPr>
        <p:spPr>
          <a:xfrm>
            <a:off x="6974113" y="24449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0A18F-92C2-27D3-901A-3D7EF1E79AD0}"/>
              </a:ext>
            </a:extLst>
          </p:cNvPr>
          <p:cNvSpPr txBox="1"/>
          <p:nvPr/>
        </p:nvSpPr>
        <p:spPr>
          <a:xfrm>
            <a:off x="1209490" y="24434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5000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775FB2-5130-3732-16F1-87BA9D250FCE}"/>
              </a:ext>
            </a:extLst>
          </p:cNvPr>
          <p:cNvSpPr txBox="1"/>
          <p:nvPr/>
        </p:nvSpPr>
        <p:spPr>
          <a:xfrm>
            <a:off x="1592758" y="20458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164E5-9E47-6A68-0C33-51D18CAFF0BC}"/>
              </a:ext>
            </a:extLst>
          </p:cNvPr>
          <p:cNvSpPr txBox="1"/>
          <p:nvPr/>
        </p:nvSpPr>
        <p:spPr>
          <a:xfrm>
            <a:off x="3517636" y="20341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E9C46-7125-2BB0-36CD-1FDF529E8807}"/>
              </a:ext>
            </a:extLst>
          </p:cNvPr>
          <p:cNvSpPr txBox="1"/>
          <p:nvPr/>
        </p:nvSpPr>
        <p:spPr>
          <a:xfrm>
            <a:off x="5429263" y="20341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C7414C-D5E3-0E30-03C6-27518667A3B3}"/>
              </a:ext>
            </a:extLst>
          </p:cNvPr>
          <p:cNvGrpSpPr/>
          <p:nvPr/>
        </p:nvGrpSpPr>
        <p:grpSpPr>
          <a:xfrm>
            <a:off x="699914" y="3079227"/>
            <a:ext cx="1532242" cy="533400"/>
            <a:chOff x="951919" y="5486400"/>
            <a:chExt cx="1532242" cy="533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FF489F2-C555-D323-4915-5F84A1E803A6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470973-5D8D-B812-4575-D8CE26B7F0EC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223769-1B85-FBE0-0D95-D34427778674}"/>
              </a:ext>
            </a:extLst>
          </p:cNvPr>
          <p:cNvGrpSpPr/>
          <p:nvPr/>
        </p:nvGrpSpPr>
        <p:grpSpPr>
          <a:xfrm>
            <a:off x="3516621" y="3079227"/>
            <a:ext cx="1532242" cy="533400"/>
            <a:chOff x="951919" y="5486400"/>
            <a:chExt cx="1532242" cy="533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EFB19C9-67AA-ADF9-EFC4-E046CCF8F8DA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E1BA962-2145-E55E-E927-8165D5DD6C7E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CB34A8-E71E-E3F0-BC6F-695266F09490}"/>
              </a:ext>
            </a:extLst>
          </p:cNvPr>
          <p:cNvGrpSpPr/>
          <p:nvPr/>
        </p:nvGrpSpPr>
        <p:grpSpPr>
          <a:xfrm>
            <a:off x="5421621" y="3079227"/>
            <a:ext cx="1532242" cy="533400"/>
            <a:chOff x="951919" y="5486400"/>
            <a:chExt cx="1532242" cy="5334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353BC3-F6C3-076D-450E-28AC50BAECA5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DDF9CB-C901-AEAD-F28E-6CE9334EA5C6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BCF552-96D2-6B16-700E-25C1F1FB568B}"/>
              </a:ext>
            </a:extLst>
          </p:cNvPr>
          <p:cNvGrpSpPr/>
          <p:nvPr/>
        </p:nvGrpSpPr>
        <p:grpSpPr>
          <a:xfrm>
            <a:off x="7326621" y="3079227"/>
            <a:ext cx="1532242" cy="533400"/>
            <a:chOff x="951919" y="5486400"/>
            <a:chExt cx="1532242" cy="533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66E496-393B-F1E3-8D2D-48D4B2E99125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603971-353C-C151-FA04-1A7FAD446B8A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948181-7931-E9DB-10FB-D22BE44D6A2A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048863" y="3345927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B08980-F5E3-BFD8-8766-E10173D30912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953863" y="3345927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3E9DF-53FE-0F3F-E942-8B3CC0B80379}"/>
              </a:ext>
            </a:extLst>
          </p:cNvPr>
          <p:cNvCxnSpPr/>
          <p:nvPr/>
        </p:nvCxnSpPr>
        <p:spPr>
          <a:xfrm flipH="1">
            <a:off x="8088621" y="3079227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01ACC1C-E75E-C51E-50EA-A1283CB8B182}"/>
              </a:ext>
            </a:extLst>
          </p:cNvPr>
          <p:cNvSpPr txBox="1"/>
          <p:nvPr/>
        </p:nvSpPr>
        <p:spPr>
          <a:xfrm>
            <a:off x="3961543" y="35529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06DC06-4AE3-658D-26CC-46CEB1DA0E7E}"/>
              </a:ext>
            </a:extLst>
          </p:cNvPr>
          <p:cNvSpPr txBox="1"/>
          <p:nvPr/>
        </p:nvSpPr>
        <p:spPr>
          <a:xfrm>
            <a:off x="5868158" y="3566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ED611-EDE9-8240-6C56-FB7A600E13EE}"/>
              </a:ext>
            </a:extLst>
          </p:cNvPr>
          <p:cNvSpPr txBox="1"/>
          <p:nvPr/>
        </p:nvSpPr>
        <p:spPr>
          <a:xfrm>
            <a:off x="7796276" y="3566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D9C42A-9813-CF3F-C676-9FA6CDC919AD}"/>
              </a:ext>
            </a:extLst>
          </p:cNvPr>
          <p:cNvSpPr txBox="1"/>
          <p:nvPr/>
        </p:nvSpPr>
        <p:spPr>
          <a:xfrm>
            <a:off x="975574" y="356466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5000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08F30E-EB78-F49A-EEC4-A7A9B17B5701}"/>
              </a:ext>
            </a:extLst>
          </p:cNvPr>
          <p:cNvSpPr txBox="1"/>
          <p:nvPr/>
        </p:nvSpPr>
        <p:spPr>
          <a:xfrm>
            <a:off x="1533653" y="31670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2100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B92DA1-8127-CDF9-8E6F-AEDAD0DD8F32}"/>
              </a:ext>
            </a:extLst>
          </p:cNvPr>
          <p:cNvSpPr txBox="1"/>
          <p:nvPr/>
        </p:nvSpPr>
        <p:spPr>
          <a:xfrm>
            <a:off x="4339799" y="31554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012264-550A-2ACA-07E1-964611E2C611}"/>
              </a:ext>
            </a:extLst>
          </p:cNvPr>
          <p:cNvSpPr txBox="1"/>
          <p:nvPr/>
        </p:nvSpPr>
        <p:spPr>
          <a:xfrm>
            <a:off x="6251426" y="31554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C4C404-7486-654B-CDF7-BED140F6FDD1}"/>
              </a:ext>
            </a:extLst>
          </p:cNvPr>
          <p:cNvGrpSpPr/>
          <p:nvPr/>
        </p:nvGrpSpPr>
        <p:grpSpPr>
          <a:xfrm>
            <a:off x="2019748" y="4235478"/>
            <a:ext cx="1532242" cy="533400"/>
            <a:chOff x="951919" y="5486400"/>
            <a:chExt cx="1532242" cy="5334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DB80A9-21B9-FA56-04B2-DE1E90399781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X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6324CD-EF43-2884-B708-D42A9D023D56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3D495C-E580-BB05-6CD2-C2F3C6C71459}"/>
              </a:ext>
            </a:extLst>
          </p:cNvPr>
          <p:cNvCxnSpPr>
            <a:endCxn id="53" idx="1"/>
          </p:cNvCxnSpPr>
          <p:nvPr/>
        </p:nvCxnSpPr>
        <p:spPr>
          <a:xfrm>
            <a:off x="1592758" y="4502178"/>
            <a:ext cx="426991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EC60E06-9EA6-FDCA-AFF3-4AAA529BE1EB}"/>
              </a:ext>
            </a:extLst>
          </p:cNvPr>
          <p:cNvSpPr txBox="1"/>
          <p:nvPr/>
        </p:nvSpPr>
        <p:spPr>
          <a:xfrm>
            <a:off x="2464670" y="4709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2100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33CC3B-69ED-2D7B-F451-C3F3BF20F2B2}"/>
              </a:ext>
            </a:extLst>
          </p:cNvPr>
          <p:cNvSpPr txBox="1"/>
          <p:nvPr/>
        </p:nvSpPr>
        <p:spPr>
          <a:xfrm>
            <a:off x="2842926" y="43116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21DB6E1-5ADF-67A8-8806-A3870CBB20ED}"/>
              </a:ext>
            </a:extLst>
          </p:cNvPr>
          <p:cNvCxnSpPr/>
          <p:nvPr/>
        </p:nvCxnSpPr>
        <p:spPr>
          <a:xfrm>
            <a:off x="2243398" y="3340093"/>
            <a:ext cx="306464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E0C541-0161-DBE9-550A-F50C775DCBFF}"/>
              </a:ext>
            </a:extLst>
          </p:cNvPr>
          <p:cNvCxnSpPr/>
          <p:nvPr/>
        </p:nvCxnSpPr>
        <p:spPr>
          <a:xfrm>
            <a:off x="2549862" y="3340094"/>
            <a:ext cx="0" cy="410817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FEB7D1-5BDB-0757-6D01-F797544CFA89}"/>
              </a:ext>
            </a:extLst>
          </p:cNvPr>
          <p:cNvCxnSpPr/>
          <p:nvPr/>
        </p:nvCxnSpPr>
        <p:spPr>
          <a:xfrm flipH="1">
            <a:off x="1592758" y="3737659"/>
            <a:ext cx="957105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82885D-6061-F802-C046-E6A15B02E661}"/>
              </a:ext>
            </a:extLst>
          </p:cNvPr>
          <p:cNvCxnSpPr/>
          <p:nvPr/>
        </p:nvCxnSpPr>
        <p:spPr>
          <a:xfrm>
            <a:off x="1592757" y="3737660"/>
            <a:ext cx="0" cy="764519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86B1C1-CB23-B97F-6002-32CF3447BC30}"/>
              </a:ext>
            </a:extLst>
          </p:cNvPr>
          <p:cNvCxnSpPr>
            <a:stCxn id="54" idx="3"/>
          </p:cNvCxnSpPr>
          <p:nvPr/>
        </p:nvCxnSpPr>
        <p:spPr>
          <a:xfrm flipV="1">
            <a:off x="3551990" y="4496344"/>
            <a:ext cx="211490" cy="5834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6799EE-98FE-D429-067C-124FDAFD91BF}"/>
              </a:ext>
            </a:extLst>
          </p:cNvPr>
          <p:cNvCxnSpPr/>
          <p:nvPr/>
        </p:nvCxnSpPr>
        <p:spPr>
          <a:xfrm flipV="1">
            <a:off x="3763480" y="4087976"/>
            <a:ext cx="0" cy="408368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ABFE65E-8673-A473-CDD4-37E86E43E246}"/>
              </a:ext>
            </a:extLst>
          </p:cNvPr>
          <p:cNvCxnSpPr/>
          <p:nvPr/>
        </p:nvCxnSpPr>
        <p:spPr>
          <a:xfrm flipH="1">
            <a:off x="3169296" y="4087976"/>
            <a:ext cx="594184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27752F-3773-2C0E-65D3-6E3A72B5CAB1}"/>
              </a:ext>
            </a:extLst>
          </p:cNvPr>
          <p:cNvCxnSpPr/>
          <p:nvPr/>
        </p:nvCxnSpPr>
        <p:spPr>
          <a:xfrm flipV="1">
            <a:off x="3169296" y="3351762"/>
            <a:ext cx="0" cy="736215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D962E4E-6060-EC1F-19D2-1CC68B1B6F4E}"/>
              </a:ext>
            </a:extLst>
          </p:cNvPr>
          <p:cNvCxnSpPr/>
          <p:nvPr/>
        </p:nvCxnSpPr>
        <p:spPr>
          <a:xfrm>
            <a:off x="3170991" y="3351936"/>
            <a:ext cx="331431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959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of Linked List - Deletion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617403"/>
            <a:ext cx="8961285" cy="53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2425" lvl="1" indent="-352425" algn="just">
              <a:lnSpc>
                <a:spcPct val="114000"/>
              </a:lnSpc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US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Deletion operation is more efficient in Linked Allocation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84EB84E-ED45-D359-07B4-BBDC4BC31078}"/>
              </a:ext>
            </a:extLst>
          </p:cNvPr>
          <p:cNvGrpSpPr/>
          <p:nvPr/>
        </p:nvGrpSpPr>
        <p:grpSpPr>
          <a:xfrm>
            <a:off x="935105" y="2246995"/>
            <a:ext cx="1532242" cy="533400"/>
            <a:chOff x="951919" y="5486400"/>
            <a:chExt cx="1532242" cy="5334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FAA1F53-D71B-73D3-9BE8-8282A425729A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A1566B3-4C75-8624-3FEE-62395E02859A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056C23-833C-E3A1-6AC9-39641A54DF4C}"/>
              </a:ext>
            </a:extLst>
          </p:cNvPr>
          <p:cNvGrpSpPr/>
          <p:nvPr/>
        </p:nvGrpSpPr>
        <p:grpSpPr>
          <a:xfrm>
            <a:off x="2870544" y="2246995"/>
            <a:ext cx="1532242" cy="533400"/>
            <a:chOff x="951919" y="5486400"/>
            <a:chExt cx="1532242" cy="5334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85C7D0A-20C3-524E-4BEB-152C6018F5B7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23F55B3-6933-7EC2-22AF-10FF7720FBAC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BC70681-E999-19F9-6BE5-5FF9F20E83A2}"/>
              </a:ext>
            </a:extLst>
          </p:cNvPr>
          <p:cNvGrpSpPr/>
          <p:nvPr/>
        </p:nvGrpSpPr>
        <p:grpSpPr>
          <a:xfrm>
            <a:off x="4775544" y="2246995"/>
            <a:ext cx="1532242" cy="533400"/>
            <a:chOff x="951919" y="5486400"/>
            <a:chExt cx="1532242" cy="53340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21E74EE-50B5-64CB-6D3B-5CDE31D847B7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FEEF15C-8CC9-B836-48EA-E9740211A2CF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32DDAA2-ABAA-0AA3-6001-DD30FAEECD28}"/>
              </a:ext>
            </a:extLst>
          </p:cNvPr>
          <p:cNvGrpSpPr/>
          <p:nvPr/>
        </p:nvGrpSpPr>
        <p:grpSpPr>
          <a:xfrm>
            <a:off x="6680544" y="2246995"/>
            <a:ext cx="1532242" cy="533400"/>
            <a:chOff x="951919" y="5486400"/>
            <a:chExt cx="1532242" cy="53340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883854-8F88-82F4-224C-0BFE42727B28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EBE136-7BE8-791B-E357-1473CA0F74E4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28BA39-61AC-8216-4936-306BF726309B}"/>
              </a:ext>
            </a:extLst>
          </p:cNvPr>
          <p:cNvCxnSpPr>
            <a:stCxn id="119" idx="3"/>
            <a:endCxn id="121" idx="1"/>
          </p:cNvCxnSpPr>
          <p:nvPr/>
        </p:nvCxnSpPr>
        <p:spPr>
          <a:xfrm>
            <a:off x="2467348" y="2513695"/>
            <a:ext cx="403197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9FC4C2C-B633-7EE7-FBB7-4460C51DEE9B}"/>
              </a:ext>
            </a:extLst>
          </p:cNvPr>
          <p:cNvCxnSpPr>
            <a:stCxn id="122" idx="3"/>
            <a:endCxn id="124" idx="1"/>
          </p:cNvCxnSpPr>
          <p:nvPr/>
        </p:nvCxnSpPr>
        <p:spPr>
          <a:xfrm>
            <a:off x="4402786" y="2513695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672BC3D-213A-885E-75A4-62AF80A8DD5C}"/>
              </a:ext>
            </a:extLst>
          </p:cNvPr>
          <p:cNvCxnSpPr>
            <a:stCxn id="125" idx="3"/>
            <a:endCxn id="127" idx="1"/>
          </p:cNvCxnSpPr>
          <p:nvPr/>
        </p:nvCxnSpPr>
        <p:spPr>
          <a:xfrm>
            <a:off x="6307786" y="2513695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6173363-4AD1-6ABB-B760-2A09A4340F60}"/>
              </a:ext>
            </a:extLst>
          </p:cNvPr>
          <p:cNvCxnSpPr/>
          <p:nvPr/>
        </p:nvCxnSpPr>
        <p:spPr>
          <a:xfrm flipH="1">
            <a:off x="7442544" y="2246995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7B05F62-0F83-9C3B-1791-8287F522C87B}"/>
              </a:ext>
            </a:extLst>
          </p:cNvPr>
          <p:cNvSpPr txBox="1"/>
          <p:nvPr/>
        </p:nvSpPr>
        <p:spPr>
          <a:xfrm>
            <a:off x="5222081" y="27340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029CB8F-AD3A-0126-2C6C-13446FBA3134}"/>
              </a:ext>
            </a:extLst>
          </p:cNvPr>
          <p:cNvSpPr txBox="1"/>
          <p:nvPr/>
        </p:nvSpPr>
        <p:spPr>
          <a:xfrm>
            <a:off x="7150199" y="27340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37F0E6-4DCA-10C1-017A-15EA9117A84B}"/>
              </a:ext>
            </a:extLst>
          </p:cNvPr>
          <p:cNvSpPr txBox="1"/>
          <p:nvPr/>
        </p:nvSpPr>
        <p:spPr>
          <a:xfrm>
            <a:off x="1385576" y="27324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5000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4C6CB0-B1FF-A156-A3A8-98B3EA5EF2B4}"/>
              </a:ext>
            </a:extLst>
          </p:cNvPr>
          <p:cNvSpPr txBox="1"/>
          <p:nvPr/>
        </p:nvSpPr>
        <p:spPr>
          <a:xfrm>
            <a:off x="1768844" y="23348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39B84C6-97EB-16E2-B9A7-14B62DBFFE27}"/>
              </a:ext>
            </a:extLst>
          </p:cNvPr>
          <p:cNvSpPr txBox="1"/>
          <p:nvPr/>
        </p:nvSpPr>
        <p:spPr>
          <a:xfrm>
            <a:off x="3693722" y="23231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90805C0-AE2F-13AD-69A0-101EA8592A3C}"/>
              </a:ext>
            </a:extLst>
          </p:cNvPr>
          <p:cNvSpPr txBox="1"/>
          <p:nvPr/>
        </p:nvSpPr>
        <p:spPr>
          <a:xfrm>
            <a:off x="5605349" y="23231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39" name="Multiply 26">
            <a:extLst>
              <a:ext uri="{FF2B5EF4-FFF2-40B4-BE49-F238E27FC236}">
                <a16:creationId xmlns:a16="http://schemas.microsoft.com/office/drawing/2014/main" id="{3097B84F-F9FF-F9F1-D6A0-480CC045F083}"/>
              </a:ext>
            </a:extLst>
          </p:cNvPr>
          <p:cNvSpPr/>
          <p:nvPr/>
        </p:nvSpPr>
        <p:spPr>
          <a:xfrm>
            <a:off x="2998095" y="2246995"/>
            <a:ext cx="1285383" cy="1524000"/>
          </a:xfrm>
          <a:prstGeom prst="mathMultiply">
            <a:avLst/>
          </a:prstGeom>
          <a:solidFill>
            <a:srgbClr val="B84742"/>
          </a:solidFill>
          <a:ln w="6350" cap="flat" cmpd="sng" algn="ctr">
            <a:solidFill>
              <a:srgbClr val="B8474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4CCED97-D5AE-7B78-9031-091000699427}"/>
              </a:ext>
            </a:extLst>
          </p:cNvPr>
          <p:cNvGrpSpPr/>
          <p:nvPr/>
        </p:nvGrpSpPr>
        <p:grpSpPr>
          <a:xfrm>
            <a:off x="876000" y="4282376"/>
            <a:ext cx="1532242" cy="533400"/>
            <a:chOff x="951919" y="5486400"/>
            <a:chExt cx="1532242" cy="533400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EA9389C-1390-3617-39A3-44F6FB0C4AF7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A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B4EFD5A9-AB86-457E-1488-747AEAB3E28D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2F4B23-31E4-6B53-A053-E724C8945C34}"/>
              </a:ext>
            </a:extLst>
          </p:cNvPr>
          <p:cNvGrpSpPr/>
          <p:nvPr/>
        </p:nvGrpSpPr>
        <p:grpSpPr>
          <a:xfrm>
            <a:off x="2811439" y="4282376"/>
            <a:ext cx="1532242" cy="533400"/>
            <a:chOff x="951919" y="5486400"/>
            <a:chExt cx="1532242" cy="5334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53E7DA2-E26B-1B42-316B-41B4B79AFADA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B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934D19C-3043-4BCD-9964-65288285AC77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E3EC27D-0E49-F583-56FF-BA9A99581613}"/>
              </a:ext>
            </a:extLst>
          </p:cNvPr>
          <p:cNvGrpSpPr/>
          <p:nvPr/>
        </p:nvGrpSpPr>
        <p:grpSpPr>
          <a:xfrm>
            <a:off x="4716439" y="4282376"/>
            <a:ext cx="1532242" cy="533400"/>
            <a:chOff x="951919" y="5486400"/>
            <a:chExt cx="1532242" cy="5334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D656F9F-1C46-689B-F415-F98F77E19D61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C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3E255EE-6F57-032A-22A0-FD765BA6D1BB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5C4F9EC-E1E4-3642-A8F1-D29D98828230}"/>
              </a:ext>
            </a:extLst>
          </p:cNvPr>
          <p:cNvGrpSpPr/>
          <p:nvPr/>
        </p:nvGrpSpPr>
        <p:grpSpPr>
          <a:xfrm>
            <a:off x="6621439" y="4282376"/>
            <a:ext cx="1532242" cy="533400"/>
            <a:chOff x="951919" y="5486400"/>
            <a:chExt cx="1532242" cy="53340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22CA215-DAF8-73E8-538C-581C3A100CCC}"/>
                </a:ext>
              </a:extLst>
            </p:cNvPr>
            <p:cNvSpPr/>
            <p:nvPr/>
          </p:nvSpPr>
          <p:spPr>
            <a:xfrm>
              <a:off x="951919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D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4BC0446-73EB-3386-AAFE-CC0519CD41AE}"/>
                </a:ext>
              </a:extLst>
            </p:cNvPr>
            <p:cNvSpPr/>
            <p:nvPr/>
          </p:nvSpPr>
          <p:spPr>
            <a:xfrm>
              <a:off x="1722161" y="5486400"/>
              <a:ext cx="762000" cy="533400"/>
            </a:xfrm>
            <a:prstGeom prst="rect">
              <a:avLst/>
            </a:prstGeom>
            <a:solidFill>
              <a:srgbClr val="909090"/>
            </a:solidFill>
            <a:ln w="12700" cap="flat" cmpd="sng" algn="ctr">
              <a:solidFill>
                <a:srgbClr val="9090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E9F4F8D-99D8-7BD7-60EF-6EF6838BC355}"/>
              </a:ext>
            </a:extLst>
          </p:cNvPr>
          <p:cNvCxnSpPr>
            <a:endCxn id="147" idx="1"/>
          </p:cNvCxnSpPr>
          <p:nvPr/>
        </p:nvCxnSpPr>
        <p:spPr>
          <a:xfrm>
            <a:off x="4459637" y="4549076"/>
            <a:ext cx="256802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44FAB42-0DDF-D682-5BCB-7978C627D289}"/>
              </a:ext>
            </a:extLst>
          </p:cNvPr>
          <p:cNvCxnSpPr>
            <a:stCxn id="148" idx="3"/>
            <a:endCxn id="150" idx="1"/>
          </p:cNvCxnSpPr>
          <p:nvPr/>
        </p:nvCxnSpPr>
        <p:spPr>
          <a:xfrm>
            <a:off x="6248681" y="4549076"/>
            <a:ext cx="372758" cy="0"/>
          </a:xfrm>
          <a:prstGeom prst="straightConnector1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2C11AB9-F631-EEA7-7DD1-D4821EF80CE2}"/>
              </a:ext>
            </a:extLst>
          </p:cNvPr>
          <p:cNvCxnSpPr/>
          <p:nvPr/>
        </p:nvCxnSpPr>
        <p:spPr>
          <a:xfrm flipH="1">
            <a:off x="7383439" y="4282376"/>
            <a:ext cx="770242" cy="53340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B63FF61-131E-DACF-CD91-437E4F888805}"/>
              </a:ext>
            </a:extLst>
          </p:cNvPr>
          <p:cNvSpPr txBox="1"/>
          <p:nvPr/>
        </p:nvSpPr>
        <p:spPr>
          <a:xfrm>
            <a:off x="3256361" y="47561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6E11E6D-2E65-8AB8-46E8-199391222098}"/>
              </a:ext>
            </a:extLst>
          </p:cNvPr>
          <p:cNvSpPr txBox="1"/>
          <p:nvPr/>
        </p:nvSpPr>
        <p:spPr>
          <a:xfrm>
            <a:off x="5162976" y="4769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3D65243-6985-1650-065A-31E669261F56}"/>
              </a:ext>
            </a:extLst>
          </p:cNvPr>
          <p:cNvSpPr txBox="1"/>
          <p:nvPr/>
        </p:nvSpPr>
        <p:spPr>
          <a:xfrm>
            <a:off x="7091094" y="4769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A372438-283F-C23C-271A-D23A41844599}"/>
              </a:ext>
            </a:extLst>
          </p:cNvPr>
          <p:cNvSpPr txBox="1"/>
          <p:nvPr/>
        </p:nvSpPr>
        <p:spPr>
          <a:xfrm>
            <a:off x="1326471" y="47678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5000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693A0E1-35DD-ADD9-5C4C-E62A29C9DC81}"/>
              </a:ext>
            </a:extLst>
          </p:cNvPr>
          <p:cNvSpPr txBox="1"/>
          <p:nvPr/>
        </p:nvSpPr>
        <p:spPr>
          <a:xfrm>
            <a:off x="1709739" y="4370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E820916-AD50-4ED5-0C5A-7FCC2E6DEFE6}"/>
              </a:ext>
            </a:extLst>
          </p:cNvPr>
          <p:cNvSpPr txBox="1"/>
          <p:nvPr/>
        </p:nvSpPr>
        <p:spPr>
          <a:xfrm>
            <a:off x="3634617" y="43585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2050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CB8C57-52AD-8BFB-2807-149AF0FE9EE6}"/>
              </a:ext>
            </a:extLst>
          </p:cNvPr>
          <p:cNvSpPr txBox="1"/>
          <p:nvPr/>
        </p:nvSpPr>
        <p:spPr>
          <a:xfrm>
            <a:off x="5546244" y="43585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FFFF00"/>
                </a:solidFill>
                <a:latin typeface="Roboto Condensed"/>
                <a:ea typeface="+mn-ea"/>
                <a:cs typeface="+mn-cs"/>
              </a:rPr>
              <a:t>3335</a:t>
            </a:r>
            <a:endParaRPr lang="en-US" sz="1800" b="1" kern="1200" dirty="0">
              <a:solidFill>
                <a:srgbClr val="FFFF00"/>
              </a:solidFill>
              <a:latin typeface="Roboto Condensed"/>
              <a:ea typeface="+mn-ea"/>
              <a:cs typeface="+mn-cs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8341AC1-A724-3FF6-29E0-B7E55E7228F3}"/>
              </a:ext>
            </a:extLst>
          </p:cNvPr>
          <p:cNvCxnSpPr>
            <a:stCxn id="142" idx="3"/>
          </p:cNvCxnSpPr>
          <p:nvPr/>
        </p:nvCxnSpPr>
        <p:spPr>
          <a:xfrm>
            <a:off x="2408243" y="4549076"/>
            <a:ext cx="146395" cy="5834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6B8D9CB-73EE-9AE6-89E5-8C9138B1B832}"/>
              </a:ext>
            </a:extLst>
          </p:cNvPr>
          <p:cNvCxnSpPr/>
          <p:nvPr/>
        </p:nvCxnSpPr>
        <p:spPr>
          <a:xfrm flipV="1">
            <a:off x="2554637" y="3843326"/>
            <a:ext cx="0" cy="699917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AFCCAC3-54FA-97AE-4E35-5BCEB1C66951}"/>
              </a:ext>
            </a:extLst>
          </p:cNvPr>
          <p:cNvCxnSpPr/>
          <p:nvPr/>
        </p:nvCxnSpPr>
        <p:spPr>
          <a:xfrm>
            <a:off x="2554637" y="3843325"/>
            <a:ext cx="1905000" cy="0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15267D0-E34E-ED4B-3C1F-9D1C7937E7E8}"/>
              </a:ext>
            </a:extLst>
          </p:cNvPr>
          <p:cNvCxnSpPr/>
          <p:nvPr/>
        </p:nvCxnSpPr>
        <p:spPr>
          <a:xfrm>
            <a:off x="4459637" y="3843326"/>
            <a:ext cx="0" cy="711585"/>
          </a:xfrm>
          <a:prstGeom prst="line">
            <a:avLst/>
          </a:prstGeom>
          <a:noFill/>
          <a:ln w="28575" cap="flat" cmpd="sng" algn="ctr">
            <a:solidFill>
              <a:srgbClr val="B84742"/>
            </a:solidFill>
            <a:prstDash val="solid"/>
            <a:miter lim="800000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8D7E9E3-BA19-70ED-4C21-5D97633E3AF1}"/>
              </a:ext>
            </a:extLst>
          </p:cNvPr>
          <p:cNvSpPr txBox="1"/>
          <p:nvPr/>
        </p:nvSpPr>
        <p:spPr>
          <a:xfrm>
            <a:off x="3315466" y="24882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800" b="1" kern="1200" dirty="0">
                <a:solidFill>
                  <a:srgbClr val="C00000"/>
                </a:solidFill>
                <a:latin typeface="Roboto Condensed"/>
                <a:ea typeface="+mn-ea"/>
                <a:cs typeface="+mn-cs"/>
              </a:rPr>
              <a:t>1000</a:t>
            </a:r>
            <a:endParaRPr lang="en-US" sz="1800" b="1" kern="1200" dirty="0">
              <a:solidFill>
                <a:srgbClr val="C00000"/>
              </a:solidFill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9508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6091</TotalTime>
  <Words>4480</Words>
  <Application>Microsoft Office PowerPoint</Application>
  <PresentationFormat>On-screen Show (16:9)</PresentationFormat>
  <Paragraphs>752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Wingdings 2</vt:lpstr>
      <vt:lpstr>Proxima Nova</vt:lpstr>
      <vt:lpstr>Wingdings</vt:lpstr>
      <vt:lpstr>Comic Sans MS</vt:lpstr>
      <vt:lpstr>Wingdings 3</vt:lpstr>
      <vt:lpstr>Consolas</vt:lpstr>
      <vt:lpstr>Cambria</vt:lpstr>
      <vt:lpstr>Roboto Condensed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Chirag Bhalodia</cp:lastModifiedBy>
  <cp:revision>1181</cp:revision>
  <dcterms:modified xsi:type="dcterms:W3CDTF">2023-08-22T04:06:56Z</dcterms:modified>
</cp:coreProperties>
</file>