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94" r:id="rId2"/>
  </p:sldMasterIdLst>
  <p:notesMasterIdLst>
    <p:notesMasterId r:id="rId78"/>
  </p:notesMasterIdLst>
  <p:sldIdLst>
    <p:sldId id="477" r:id="rId3"/>
    <p:sldId id="409" r:id="rId4"/>
    <p:sldId id="363" r:id="rId5"/>
    <p:sldId id="364" r:id="rId6"/>
    <p:sldId id="411" r:id="rId7"/>
    <p:sldId id="365" r:id="rId8"/>
    <p:sldId id="366" r:id="rId9"/>
    <p:sldId id="412" r:id="rId10"/>
    <p:sldId id="413" r:id="rId11"/>
    <p:sldId id="368" r:id="rId12"/>
    <p:sldId id="428" r:id="rId13"/>
    <p:sldId id="372" r:id="rId14"/>
    <p:sldId id="370" r:id="rId15"/>
    <p:sldId id="421" r:id="rId16"/>
    <p:sldId id="427" r:id="rId17"/>
    <p:sldId id="429" r:id="rId18"/>
    <p:sldId id="373" r:id="rId19"/>
    <p:sldId id="430" r:id="rId20"/>
    <p:sldId id="419" r:id="rId21"/>
    <p:sldId id="416" r:id="rId22"/>
    <p:sldId id="420" r:id="rId23"/>
    <p:sldId id="443" r:id="rId24"/>
    <p:sldId id="433" r:id="rId25"/>
    <p:sldId id="434" r:id="rId26"/>
    <p:sldId id="435" r:id="rId27"/>
    <p:sldId id="436" r:id="rId28"/>
    <p:sldId id="437" r:id="rId29"/>
    <p:sldId id="438" r:id="rId30"/>
    <p:sldId id="439" r:id="rId31"/>
    <p:sldId id="455" r:id="rId32"/>
    <p:sldId id="456" r:id="rId33"/>
    <p:sldId id="457" r:id="rId34"/>
    <p:sldId id="473" r:id="rId35"/>
    <p:sldId id="440" r:id="rId36"/>
    <p:sldId id="441" r:id="rId37"/>
    <p:sldId id="442" r:id="rId38"/>
    <p:sldId id="422" r:id="rId39"/>
    <p:sldId id="423" r:id="rId40"/>
    <p:sldId id="445" r:id="rId41"/>
    <p:sldId id="447" r:id="rId42"/>
    <p:sldId id="446" r:id="rId43"/>
    <p:sldId id="454" r:id="rId44"/>
    <p:sldId id="448" r:id="rId45"/>
    <p:sldId id="449" r:id="rId46"/>
    <p:sldId id="424" r:id="rId47"/>
    <p:sldId id="453" r:id="rId48"/>
    <p:sldId id="425" r:id="rId49"/>
    <p:sldId id="466" r:id="rId50"/>
    <p:sldId id="467" r:id="rId51"/>
    <p:sldId id="369" r:id="rId52"/>
    <p:sldId id="376" r:id="rId53"/>
    <p:sldId id="378" r:id="rId54"/>
    <p:sldId id="371" r:id="rId55"/>
    <p:sldId id="380" r:id="rId56"/>
    <p:sldId id="377" r:id="rId57"/>
    <p:sldId id="381" r:id="rId58"/>
    <p:sldId id="382" r:id="rId59"/>
    <p:sldId id="383" r:id="rId60"/>
    <p:sldId id="388" r:id="rId61"/>
    <p:sldId id="389" r:id="rId62"/>
    <p:sldId id="390" r:id="rId63"/>
    <p:sldId id="391" r:id="rId64"/>
    <p:sldId id="470" r:id="rId65"/>
    <p:sldId id="392" r:id="rId66"/>
    <p:sldId id="384" r:id="rId67"/>
    <p:sldId id="407" r:id="rId68"/>
    <p:sldId id="476" r:id="rId69"/>
    <p:sldId id="469" r:id="rId70"/>
    <p:sldId id="468" r:id="rId71"/>
    <p:sldId id="472" r:id="rId72"/>
    <p:sldId id="471" r:id="rId73"/>
    <p:sldId id="474" r:id="rId74"/>
    <p:sldId id="475" r:id="rId75"/>
    <p:sldId id="464" r:id="rId76"/>
    <p:sldId id="465"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F02"/>
    <a:srgbClr val="BD1550"/>
    <a:srgbClr val="8A9B0F"/>
    <a:srgbClr val="490A3D"/>
    <a:srgbClr val="A51A44"/>
    <a:srgbClr val="ABBD29"/>
    <a:srgbClr val="C8D84B"/>
    <a:srgbClr val="E0F254"/>
    <a:srgbClr val="66A035"/>
    <a:srgbClr val="5B1E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11" autoAdjust="0"/>
    <p:restoredTop sz="94660"/>
  </p:normalViewPr>
  <p:slideViewPr>
    <p:cSldViewPr>
      <p:cViewPr>
        <p:scale>
          <a:sx n="81" d="100"/>
          <a:sy n="81" d="100"/>
        </p:scale>
        <p:origin x="-1236"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5EE5DD-14CE-475A-93C6-84F387FFC5E8}" type="datetimeFigureOut">
              <a:rPr lang="en-US" smtClean="0"/>
              <a:pPr/>
              <a:t>9/1/2022</a:t>
            </a:fld>
            <a:endParaRPr lang="en-US" dirty="0"/>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D57A68-B95A-498B-8FA1-D6E958C41C58}" type="slidenum">
              <a:rPr lang="en-US" smtClean="0"/>
              <a:pPr/>
              <a:t>‹#›</a:t>
            </a:fld>
            <a:endParaRPr lang="en-US" dirty="0"/>
          </a:p>
        </p:txBody>
      </p:sp>
    </p:spTree>
    <p:extLst>
      <p:ext uri="{BB962C8B-B14F-4D97-AF65-F5344CB8AC3E}">
        <p14:creationId xmlns:p14="http://schemas.microsoft.com/office/powerpoint/2010/main" val="1461641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Orang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1043608" y="4149080"/>
            <a:ext cx="7772400" cy="1470025"/>
          </a:xfrm>
        </p:spPr>
        <p:txBody>
          <a:bodyPr>
            <a:normAutofit/>
          </a:bodyPr>
          <a:lstStyle>
            <a:lvl1pPr algn="r">
              <a:defRPr sz="4400">
                <a:solidFill>
                  <a:srgbClr val="E97F02"/>
                </a:solidFill>
                <a:latin typeface="Helvetica" pitchFamily="2" charset="0"/>
                <a:ea typeface="Helvetica" pitchFamily="2" charset="0"/>
                <a:cs typeface="Helvetica" pitchFamily="2" charset="0"/>
              </a:defRPr>
            </a:lvl1pPr>
          </a:lstStyle>
          <a:p>
            <a:r>
              <a:rPr lang="en-US" dirty="0" smtClean="0"/>
              <a:t>Click to edit Master title style</a:t>
            </a:r>
            <a:endParaRPr lang="en-US" dirty="0"/>
          </a:p>
        </p:txBody>
      </p:sp>
      <p:sp>
        <p:nvSpPr>
          <p:cNvPr id="5" name="Espace réservé du texte 2"/>
          <p:cNvSpPr>
            <a:spLocks noGrp="1"/>
          </p:cNvSpPr>
          <p:nvPr>
            <p:ph type="body" idx="1" hasCustomPrompt="1"/>
          </p:nvPr>
        </p:nvSpPr>
        <p:spPr>
          <a:xfrm>
            <a:off x="1043608" y="5733256"/>
            <a:ext cx="7772400" cy="924123"/>
          </a:xfrm>
        </p:spPr>
        <p:txBody>
          <a:bodyPr anchor="t">
            <a:normAutofit/>
          </a:bodyPr>
          <a:lstStyle>
            <a:lvl1pPr marL="0" indent="0" algn="r">
              <a:buNone/>
              <a:defRPr sz="2400">
                <a:solidFill>
                  <a:schemeClr val="tx1">
                    <a:lumMod val="50000"/>
                    <a:lumOff val="50000"/>
                  </a:schemeClr>
                </a:solidFill>
                <a:latin typeface="Helvetica" pitchFamily="2" charset="0"/>
                <a:ea typeface="Helvetica" pitchFamily="2" charset="0"/>
                <a:cs typeface="Helvetica"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subtitle style</a:t>
            </a:r>
            <a:endParaRPr lang="fr-FR" dirty="0" smtClean="0"/>
          </a:p>
        </p:txBody>
      </p:sp>
      <p:pic>
        <p:nvPicPr>
          <p:cNvPr id="1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0688" y="-144000"/>
            <a:ext cx="9985376"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1698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FCD07B-4119-444D-86BC-33D8189CE7BA}" type="datetimeFigureOut">
              <a:rPr lang="en-US" smtClean="0"/>
              <a:t>9/1/2022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5AC4E4-C5ED-4CAB-B8E3-D85D76D1036C}" type="slidenum">
              <a:rPr lang="en-US" smtClean="0"/>
              <a:t>‹#›</a:t>
            </a:fld>
            <a:endParaRPr lang="en-US"/>
          </a:p>
        </p:txBody>
      </p:sp>
    </p:spTree>
    <p:extLst>
      <p:ext uri="{BB962C8B-B14F-4D97-AF65-F5344CB8AC3E}">
        <p14:creationId xmlns:p14="http://schemas.microsoft.com/office/powerpoint/2010/main" val="14034835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CD07B-4119-444D-86BC-33D8189CE7BA}"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AC4E4-C5ED-4CAB-B8E3-D85D76D1036C}" type="slidenum">
              <a:rPr lang="en-US" smtClean="0"/>
              <a:t>‹#›</a:t>
            </a:fld>
            <a:endParaRPr lang="en-US"/>
          </a:p>
        </p:txBody>
      </p:sp>
    </p:spTree>
    <p:extLst>
      <p:ext uri="{BB962C8B-B14F-4D97-AF65-F5344CB8AC3E}">
        <p14:creationId xmlns:p14="http://schemas.microsoft.com/office/powerpoint/2010/main" val="2825482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FCD07B-4119-444D-86BC-33D8189CE7BA}"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AC4E4-C5ED-4CAB-B8E3-D85D76D1036C}" type="slidenum">
              <a:rPr lang="en-US" smtClean="0"/>
              <a:t>‹#›</a:t>
            </a:fld>
            <a:endParaRPr lang="en-US"/>
          </a:p>
        </p:txBody>
      </p:sp>
    </p:spTree>
    <p:extLst>
      <p:ext uri="{BB962C8B-B14F-4D97-AF65-F5344CB8AC3E}">
        <p14:creationId xmlns:p14="http://schemas.microsoft.com/office/powerpoint/2010/main" val="23688363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FCD07B-4119-444D-86BC-33D8189CE7BA}"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AC4E4-C5ED-4CAB-B8E3-D85D76D1036C}" type="slidenum">
              <a:rPr lang="en-US" smtClean="0"/>
              <a:t>‹#›</a:t>
            </a:fld>
            <a:endParaRPr lang="en-US"/>
          </a:p>
        </p:txBody>
      </p:sp>
    </p:spTree>
    <p:extLst>
      <p:ext uri="{BB962C8B-B14F-4D97-AF65-F5344CB8AC3E}">
        <p14:creationId xmlns:p14="http://schemas.microsoft.com/office/powerpoint/2010/main" val="738215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FCD07B-4119-444D-86BC-33D8189CE7BA}"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AC4E4-C5ED-4CAB-B8E3-D85D76D1036C}" type="slidenum">
              <a:rPr lang="en-US" smtClean="0"/>
              <a:t>‹#›</a:t>
            </a:fld>
            <a:endParaRPr lang="en-US"/>
          </a:p>
        </p:txBody>
      </p:sp>
    </p:spTree>
    <p:extLst>
      <p:ext uri="{BB962C8B-B14F-4D97-AF65-F5344CB8AC3E}">
        <p14:creationId xmlns:p14="http://schemas.microsoft.com/office/powerpoint/2010/main" val="1561581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Page - Orange">
    <p:spTree>
      <p:nvGrpSpPr>
        <p:cNvPr id="1" name=""/>
        <p:cNvGrpSpPr/>
        <p:nvPr/>
      </p:nvGrpSpPr>
      <p:grpSpPr>
        <a:xfrm>
          <a:off x="0" y="0"/>
          <a:ext cx="0" cy="0"/>
          <a:chOff x="0" y="0"/>
          <a:chExt cx="0" cy="0"/>
        </a:xfrm>
      </p:grpSpPr>
      <p:sp>
        <p:nvSpPr>
          <p:cNvPr id="2" name="Titre 1"/>
          <p:cNvSpPr>
            <a:spLocks noGrp="1"/>
          </p:cNvSpPr>
          <p:nvPr>
            <p:ph type="title"/>
          </p:nvPr>
        </p:nvSpPr>
        <p:spPr>
          <a:xfrm>
            <a:off x="457200" y="188640"/>
            <a:ext cx="8229600" cy="792088"/>
          </a:xfrm>
        </p:spPr>
        <p:txBody>
          <a:bodyPr anchor="t">
            <a:normAutofit/>
          </a:bodyPr>
          <a:lstStyle>
            <a:lvl1pPr algn="ctr">
              <a:defRPr sz="4000" b="1">
                <a:solidFill>
                  <a:srgbClr val="E97F02"/>
                </a:solidFill>
                <a:latin typeface="Helvetica" pitchFamily="2" charset="0"/>
                <a:ea typeface="Helvetica" pitchFamily="2" charset="0"/>
                <a:cs typeface="Helvetica" pitchFamily="2" charset="0"/>
              </a:defRPr>
            </a:lvl1pPr>
          </a:lstStyle>
          <a:p>
            <a:endParaRPr lang="en-US" dirty="0"/>
          </a:p>
        </p:txBody>
      </p:sp>
      <p:sp>
        <p:nvSpPr>
          <p:cNvPr id="3" name="Espace réservé du contenu 2"/>
          <p:cNvSpPr>
            <a:spLocks noGrp="1"/>
          </p:cNvSpPr>
          <p:nvPr>
            <p:ph idx="1" hasCustomPrompt="1"/>
          </p:nvPr>
        </p:nvSpPr>
        <p:spPr>
          <a:xfrm>
            <a:off x="457200" y="1340768"/>
            <a:ext cx="8229600" cy="4785395"/>
          </a:xfrm>
        </p:spPr>
        <p:txBody>
          <a:bodyPr>
            <a:normAutofit/>
          </a:bodyPr>
          <a:lstStyle>
            <a:lvl1pPr>
              <a:defRPr sz="2400">
                <a:solidFill>
                  <a:schemeClr val="tx1"/>
                </a:solidFill>
                <a:latin typeface="+mn-lt"/>
                <a:ea typeface="Helvetica" pitchFamily="2" charset="0"/>
                <a:cs typeface="Helvetica" pitchFamily="2" charset="0"/>
              </a:defRPr>
            </a:lvl1pPr>
            <a:lvl2pPr>
              <a:defRPr sz="2000">
                <a:solidFill>
                  <a:schemeClr val="tx1"/>
                </a:solidFill>
                <a:latin typeface="+mn-lt"/>
                <a:ea typeface="Helvetica" pitchFamily="2" charset="0"/>
                <a:cs typeface="Helvetica" pitchFamily="2" charset="0"/>
              </a:defRPr>
            </a:lvl2pPr>
            <a:lvl3pPr>
              <a:defRPr sz="1800">
                <a:solidFill>
                  <a:schemeClr val="tx1"/>
                </a:solidFill>
                <a:latin typeface="+mn-lt"/>
                <a:ea typeface="Helvetica" pitchFamily="2" charset="0"/>
                <a:cs typeface="Helvetica" pitchFamily="2" charset="0"/>
              </a:defRPr>
            </a:lvl3pPr>
            <a:lvl4pPr>
              <a:defRPr sz="1600">
                <a:solidFill>
                  <a:schemeClr val="tx1"/>
                </a:solidFill>
                <a:latin typeface="+mn-lt"/>
                <a:ea typeface="Helvetica" pitchFamily="2" charset="0"/>
                <a:cs typeface="Helvetica" pitchFamily="2" charset="0"/>
              </a:defRPr>
            </a:lvl4pPr>
            <a:lvl5pPr>
              <a:defRPr sz="1600">
                <a:solidFill>
                  <a:schemeClr val="tx1"/>
                </a:solidFill>
                <a:latin typeface="+mn-lt"/>
                <a:ea typeface="Helvetica" pitchFamily="2" charset="0"/>
                <a:cs typeface="Helvetica" pitchFamily="2"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13" name="Slide Number Placeholder 12"/>
          <p:cNvSpPr>
            <a:spLocks noGrp="1"/>
          </p:cNvSpPr>
          <p:nvPr>
            <p:ph type="sldNum" sz="quarter" idx="12"/>
          </p:nvPr>
        </p:nvSpPr>
        <p:spPr>
          <a:xfrm>
            <a:off x="8316416" y="6356350"/>
            <a:ext cx="370384" cy="365125"/>
          </a:xfrm>
        </p:spPr>
        <p:txBody>
          <a:bodyPr/>
          <a:lstStyle/>
          <a:p>
            <a:fld id="{925D0BB4-ADA7-4C01-8F73-EC4CC0F0337D}" type="slidenum">
              <a:rPr lang="en-US" smtClean="0"/>
              <a:pPr/>
              <a:t>‹#›</a:t>
            </a:fld>
            <a:endParaRPr lang="en-US" dirty="0"/>
          </a:p>
        </p:txBody>
      </p:sp>
      <p:cxnSp>
        <p:nvCxnSpPr>
          <p:cNvPr id="18" name="Straight Connector 17"/>
          <p:cNvCxnSpPr/>
          <p:nvPr userDrawn="1"/>
        </p:nvCxnSpPr>
        <p:spPr>
          <a:xfrm>
            <a:off x="0" y="1052736"/>
            <a:ext cx="9144000" cy="0"/>
          </a:xfrm>
          <a:prstGeom prst="line">
            <a:avLst/>
          </a:prstGeom>
          <a:ln w="76200"/>
          <a:effectLst>
            <a:glow rad="101600">
              <a:schemeClr val="accent6">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7390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Date</a:t>
            </a:r>
            <a:endParaRPr lang="en-US"/>
          </a:p>
        </p:txBody>
      </p:sp>
      <p:sp>
        <p:nvSpPr>
          <p:cNvPr id="4" name="Footer Placeholder 3"/>
          <p:cNvSpPr>
            <a:spLocks noGrp="1"/>
          </p:cNvSpPr>
          <p:nvPr>
            <p:ph type="ftr" sz="quarter" idx="11"/>
          </p:nvPr>
        </p:nvSpPr>
        <p:spPr/>
        <p:txBody>
          <a:bodyPr/>
          <a:lstStyle/>
          <a:p>
            <a:r>
              <a:rPr lang="en-US" smtClean="0"/>
              <a:t>Your footer here</a:t>
            </a:r>
            <a:endParaRPr lang="en-US" dirty="0"/>
          </a:p>
        </p:txBody>
      </p:sp>
      <p:sp>
        <p:nvSpPr>
          <p:cNvPr id="5" name="Slide Number Placeholder 4"/>
          <p:cNvSpPr>
            <a:spLocks noGrp="1"/>
          </p:cNvSpPr>
          <p:nvPr>
            <p:ph type="sldNum" sz="quarter" idx="12"/>
          </p:nvPr>
        </p:nvSpPr>
        <p:spPr/>
        <p:txBody>
          <a:bodyPr/>
          <a:lstStyle/>
          <a:p>
            <a:fld id="{C45202EA-4DD3-43D5-9D44-A0125C69CE2D}" type="slidenum">
              <a:rPr lang="en-US" smtClean="0"/>
              <a:pPr/>
              <a:t>‹#›</a:t>
            </a:fld>
            <a:endParaRPr lang="en-US"/>
          </a:p>
        </p:txBody>
      </p:sp>
    </p:spTree>
    <p:extLst>
      <p:ext uri="{BB962C8B-B14F-4D97-AF65-F5344CB8AC3E}">
        <p14:creationId xmlns:p14="http://schemas.microsoft.com/office/powerpoint/2010/main" val="3634682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FCD07B-4119-444D-86BC-33D8189CE7BA}"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AC4E4-C5ED-4CAB-B8E3-D85D76D1036C}" type="slidenum">
              <a:rPr lang="en-US" smtClean="0"/>
              <a:t>‹#›</a:t>
            </a:fld>
            <a:endParaRPr lang="en-US"/>
          </a:p>
        </p:txBody>
      </p:sp>
    </p:spTree>
    <p:extLst>
      <p:ext uri="{BB962C8B-B14F-4D97-AF65-F5344CB8AC3E}">
        <p14:creationId xmlns:p14="http://schemas.microsoft.com/office/powerpoint/2010/main" val="1556727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FCD07B-4119-444D-86BC-33D8189CE7BA}"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AC4E4-C5ED-4CAB-B8E3-D85D76D1036C}" type="slidenum">
              <a:rPr lang="en-US" smtClean="0"/>
              <a:t>‹#›</a:t>
            </a:fld>
            <a:endParaRPr lang="en-US"/>
          </a:p>
        </p:txBody>
      </p:sp>
    </p:spTree>
    <p:extLst>
      <p:ext uri="{BB962C8B-B14F-4D97-AF65-F5344CB8AC3E}">
        <p14:creationId xmlns:p14="http://schemas.microsoft.com/office/powerpoint/2010/main" val="2214325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FCD07B-4119-444D-86BC-33D8189CE7BA}"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5AC4E4-C5ED-4CAB-B8E3-D85D76D1036C}" type="slidenum">
              <a:rPr lang="en-US" smtClean="0"/>
              <a:t>‹#›</a:t>
            </a:fld>
            <a:endParaRPr lang="en-US"/>
          </a:p>
        </p:txBody>
      </p:sp>
    </p:spTree>
    <p:extLst>
      <p:ext uri="{BB962C8B-B14F-4D97-AF65-F5344CB8AC3E}">
        <p14:creationId xmlns:p14="http://schemas.microsoft.com/office/powerpoint/2010/main" val="1139959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FCD07B-4119-444D-86BC-33D8189CE7BA}"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5AC4E4-C5ED-4CAB-B8E3-D85D76D1036C}" type="slidenum">
              <a:rPr lang="en-US" smtClean="0"/>
              <a:t>‹#›</a:t>
            </a:fld>
            <a:endParaRPr lang="en-US"/>
          </a:p>
        </p:txBody>
      </p:sp>
    </p:spTree>
    <p:extLst>
      <p:ext uri="{BB962C8B-B14F-4D97-AF65-F5344CB8AC3E}">
        <p14:creationId xmlns:p14="http://schemas.microsoft.com/office/powerpoint/2010/main" val="1443563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FCD07B-4119-444D-86BC-33D8189CE7BA}" type="datetimeFigureOut">
              <a:rPr lang="en-US" smtClean="0"/>
              <a:t>9/1/2022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5AC4E4-C5ED-4CAB-B8E3-D85D76D1036C}" type="slidenum">
              <a:rPr lang="en-US" smtClean="0"/>
              <a:t>‹#›</a:t>
            </a:fld>
            <a:endParaRPr lang="en-US"/>
          </a:p>
        </p:txBody>
      </p:sp>
    </p:spTree>
    <p:extLst>
      <p:ext uri="{BB962C8B-B14F-4D97-AF65-F5344CB8AC3E}">
        <p14:creationId xmlns:p14="http://schemas.microsoft.com/office/powerpoint/2010/main" val="3909576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FCD07B-4119-444D-86BC-33D8189CE7BA}" type="datetimeFigureOut">
              <a:rPr lang="en-US" smtClean="0"/>
              <a:t>9/1/2022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5AC4E4-C5ED-4CAB-B8E3-D85D76D1036C}" type="slidenum">
              <a:rPr lang="en-US" smtClean="0"/>
              <a:t>‹#›</a:t>
            </a:fld>
            <a:endParaRPr lang="en-US"/>
          </a:p>
        </p:txBody>
      </p:sp>
    </p:spTree>
    <p:extLst>
      <p:ext uri="{BB962C8B-B14F-4D97-AF65-F5344CB8AC3E}">
        <p14:creationId xmlns:p14="http://schemas.microsoft.com/office/powerpoint/2010/main" val="18612242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fr-FR" dirty="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Date</a:t>
            </a:r>
            <a:endParaRPr lang="en-US"/>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Your footer here</a:t>
            </a:r>
            <a:endParaRPr lang="en-US" dirty="0"/>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5202EA-4DD3-43D5-9D44-A0125C69CE2D}" type="slidenum">
              <a:rPr lang="en-US" smtClean="0"/>
              <a:pPr/>
              <a:t>‹#›</a:t>
            </a:fld>
            <a:endParaRPr lang="en-US"/>
          </a:p>
        </p:txBody>
      </p:sp>
    </p:spTree>
    <p:extLst>
      <p:ext uri="{BB962C8B-B14F-4D97-AF65-F5344CB8AC3E}">
        <p14:creationId xmlns:p14="http://schemas.microsoft.com/office/powerpoint/2010/main" val="70566210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FCD07B-4119-444D-86BC-33D8189CE7BA}" type="datetimeFigureOut">
              <a:rPr lang="en-US" smtClean="0"/>
              <a:t>9/1/2022</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AC4E4-C5ED-4CAB-B8E3-D85D76D1036C}" type="slidenum">
              <a:rPr lang="en-US" smtClean="0"/>
              <a:t>‹#›</a:t>
            </a:fld>
            <a:endParaRPr lang="en-US"/>
          </a:p>
        </p:txBody>
      </p:sp>
    </p:spTree>
    <p:extLst>
      <p:ext uri="{BB962C8B-B14F-4D97-AF65-F5344CB8AC3E}">
        <p14:creationId xmlns:p14="http://schemas.microsoft.com/office/powerpoint/2010/main" val="85898179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2.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3.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58.emf"/><Relationship Id="rId2" Type="http://schemas.openxmlformats.org/officeDocument/2006/relationships/image" Target="../media/image57.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3"/>
          <p:cNvSpPr>
            <a:spLocks noGrp="1"/>
          </p:cNvSpPr>
          <p:nvPr>
            <p:ph type="ctrTitle"/>
          </p:nvPr>
        </p:nvSpPr>
        <p:spPr>
          <a:xfrm>
            <a:off x="107504" y="3356992"/>
            <a:ext cx="9001000" cy="1470025"/>
          </a:xfrm>
        </p:spPr>
        <p:txBody>
          <a:bodyPr>
            <a:normAutofit fontScale="90000"/>
          </a:bodyPr>
          <a:lstStyle/>
          <a:p>
            <a:pPr algn="ctr"/>
            <a:r>
              <a:rPr lang="en-US" sz="4700" b="1" dirty="0" smtClean="0">
                <a:effectLst>
                  <a:outerShdw blurRad="38100" dist="38100" dir="2700000" algn="tl">
                    <a:srgbClr val="000000">
                      <a:alpha val="43137"/>
                    </a:srgbClr>
                  </a:outerShdw>
                </a:effectLst>
              </a:rPr>
              <a:t>Signals &amp; Systems</a:t>
            </a:r>
            <a:r>
              <a:rPr lang="en-US" sz="4900" b="1" dirty="0" smtClean="0"/>
              <a:t/>
            </a:r>
            <a:br>
              <a:rPr lang="en-US" sz="4900" b="1" dirty="0" smtClean="0"/>
            </a:br>
            <a:r>
              <a:rPr lang="en-US" dirty="0" smtClean="0"/>
              <a:t/>
            </a:r>
            <a:br>
              <a:rPr lang="en-US" dirty="0" smtClean="0"/>
            </a:br>
            <a:endParaRPr lang="en-US" sz="3100" dirty="0">
              <a:solidFill>
                <a:srgbClr val="0070C0"/>
              </a:solidFill>
            </a:endParaRPr>
          </a:p>
        </p:txBody>
      </p:sp>
      <p:sp>
        <p:nvSpPr>
          <p:cNvPr id="9" name="Espace réservé du texte 4"/>
          <p:cNvSpPr>
            <a:spLocks noGrp="1"/>
          </p:cNvSpPr>
          <p:nvPr>
            <p:ph type="body" idx="1"/>
          </p:nvPr>
        </p:nvSpPr>
        <p:spPr>
          <a:xfrm>
            <a:off x="1043608" y="5029200"/>
            <a:ext cx="7772400" cy="1371600"/>
          </a:xfrm>
        </p:spPr>
        <p:txBody>
          <a:bodyPr/>
          <a:lstStyle/>
          <a:p>
            <a:endParaRPr lang="en-US" dirty="0"/>
          </a:p>
        </p:txBody>
      </p:sp>
    </p:spTree>
    <p:extLst>
      <p:ext uri="{BB962C8B-B14F-4D97-AF65-F5344CB8AC3E}">
        <p14:creationId xmlns:p14="http://schemas.microsoft.com/office/powerpoint/2010/main" val="36772813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Analog to Digital Conversion</a:t>
            </a:r>
          </a:p>
        </p:txBody>
      </p:sp>
      <p:sp>
        <p:nvSpPr>
          <p:cNvPr id="3" name="Content Placeholder 2"/>
          <p:cNvSpPr>
            <a:spLocks noGrp="1"/>
          </p:cNvSpPr>
          <p:nvPr>
            <p:ph idx="1"/>
          </p:nvPr>
        </p:nvSpPr>
        <p:spPr>
          <a:xfrm>
            <a:off x="457200" y="1340768"/>
            <a:ext cx="8229600" cy="5184576"/>
          </a:xfrm>
        </p:spPr>
        <p:txBody>
          <a:bodyPr>
            <a:normAutofit/>
          </a:bodyPr>
          <a:lstStyle/>
          <a:p>
            <a:pPr marL="0" indent="0" algn="ctr">
              <a:buNone/>
            </a:pPr>
            <a:r>
              <a:rPr lang="en-US" b="1" u="sng" dirty="0" smtClean="0">
                <a:solidFill>
                  <a:srgbClr val="C00000"/>
                </a:solidFill>
                <a:effectLst>
                  <a:outerShdw blurRad="38100" dist="38100" dir="2700000" algn="tl">
                    <a:srgbClr val="000000">
                      <a:alpha val="43137"/>
                    </a:srgbClr>
                  </a:outerShdw>
                </a:effectLst>
              </a:rPr>
              <a:t>Sample &amp; Hold (Sampler)</a:t>
            </a:r>
          </a:p>
          <a:p>
            <a:pPr marL="0" indent="0" algn="ctr">
              <a:buNone/>
            </a:pPr>
            <a:endParaRPr lang="en-US" b="1" u="sng" dirty="0" smtClean="0">
              <a:solidFill>
                <a:srgbClr val="C00000"/>
              </a:solidFill>
              <a:effectLst>
                <a:outerShdw blurRad="38100" dist="38100" dir="2700000" algn="tl">
                  <a:srgbClr val="000000">
                    <a:alpha val="43137"/>
                  </a:srgbClr>
                </a:outerShdw>
              </a:effectLst>
            </a:endParaRPr>
          </a:p>
          <a:p>
            <a:pPr algn="just"/>
            <a:r>
              <a:rPr lang="en-US" dirty="0" smtClean="0"/>
              <a:t>Analog signal is </a:t>
            </a:r>
            <a:r>
              <a:rPr lang="en-US" dirty="0"/>
              <a:t>continuous in time and continuous in amplitude. </a:t>
            </a:r>
            <a:endParaRPr lang="en-US" dirty="0" smtClean="0"/>
          </a:p>
          <a:p>
            <a:pPr algn="just"/>
            <a:endParaRPr lang="en-US" dirty="0"/>
          </a:p>
          <a:p>
            <a:pPr algn="just"/>
            <a:r>
              <a:rPr lang="en-US" dirty="0" smtClean="0"/>
              <a:t>It </a:t>
            </a:r>
            <a:r>
              <a:rPr lang="en-US" dirty="0"/>
              <a:t>means </a:t>
            </a:r>
            <a:r>
              <a:rPr lang="en-US" dirty="0" smtClean="0"/>
              <a:t>that it carries </a:t>
            </a:r>
            <a:r>
              <a:rPr lang="en-US" dirty="0"/>
              <a:t>infinite information of time and infinite information </a:t>
            </a:r>
            <a:r>
              <a:rPr lang="en-US" dirty="0" smtClean="0"/>
              <a:t>of amplitude</a:t>
            </a:r>
            <a:r>
              <a:rPr lang="en-US" dirty="0"/>
              <a:t>. </a:t>
            </a:r>
            <a:endParaRPr lang="en-US" dirty="0" smtClean="0"/>
          </a:p>
          <a:p>
            <a:pPr algn="just"/>
            <a:endParaRPr lang="en-US" dirty="0" smtClean="0"/>
          </a:p>
          <a:p>
            <a:pPr algn="just"/>
            <a:r>
              <a:rPr lang="en-US" dirty="0" smtClean="0"/>
              <a:t>Analog (continuous-time) </a:t>
            </a:r>
            <a:r>
              <a:rPr lang="en-US" dirty="0"/>
              <a:t>signal has some value </a:t>
            </a:r>
            <a:r>
              <a:rPr lang="en-US" dirty="0" smtClean="0"/>
              <a:t>defined </a:t>
            </a:r>
            <a:r>
              <a:rPr lang="en-US" dirty="0"/>
              <a:t>at </a:t>
            </a:r>
            <a:r>
              <a:rPr lang="en-US" dirty="0" smtClean="0"/>
              <a:t>every </a:t>
            </a:r>
            <a:r>
              <a:rPr lang="en-US" dirty="0"/>
              <a:t>time instant, </a:t>
            </a:r>
            <a:r>
              <a:rPr lang="en-US" dirty="0" smtClean="0"/>
              <a:t>so </a:t>
            </a:r>
            <a:r>
              <a:rPr lang="en-US" dirty="0"/>
              <a:t>it has infinite number of sample </a:t>
            </a:r>
            <a:r>
              <a:rPr lang="en-US" dirty="0" smtClean="0"/>
              <a:t>points.</a:t>
            </a:r>
          </a:p>
          <a:p>
            <a:pPr algn="just"/>
            <a:endParaRPr lang="en-US" dirty="0" smtClean="0"/>
          </a:p>
        </p:txBody>
      </p:sp>
      <p:sp>
        <p:nvSpPr>
          <p:cNvPr id="4" name="Slide Number Placeholder 3"/>
          <p:cNvSpPr>
            <a:spLocks noGrp="1"/>
          </p:cNvSpPr>
          <p:nvPr>
            <p:ph type="sldNum" sz="quarter" idx="12"/>
          </p:nvPr>
        </p:nvSpPr>
        <p:spPr/>
        <p:txBody>
          <a:bodyPr/>
          <a:lstStyle/>
          <a:p>
            <a:fld id="{925D0BB4-ADA7-4C01-8F73-EC4CC0F0337D}" type="slidenum">
              <a:rPr lang="en-US" smtClean="0"/>
              <a:pPr/>
              <a:t>10</a:t>
            </a:fld>
            <a:endParaRPr lang="en-US"/>
          </a:p>
        </p:txBody>
      </p:sp>
    </p:spTree>
    <p:extLst>
      <p:ext uri="{BB962C8B-B14F-4D97-AF65-F5344CB8AC3E}">
        <p14:creationId xmlns:p14="http://schemas.microsoft.com/office/powerpoint/2010/main" val="42907079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Analog to Digital Conversion</a:t>
            </a:r>
          </a:p>
        </p:txBody>
      </p:sp>
      <p:sp>
        <p:nvSpPr>
          <p:cNvPr id="3" name="Content Placeholder 2"/>
          <p:cNvSpPr>
            <a:spLocks noGrp="1"/>
          </p:cNvSpPr>
          <p:nvPr>
            <p:ph idx="1"/>
          </p:nvPr>
        </p:nvSpPr>
        <p:spPr>
          <a:xfrm>
            <a:off x="457200" y="1340767"/>
            <a:ext cx="8229600" cy="5380707"/>
          </a:xfrm>
        </p:spPr>
        <p:txBody>
          <a:bodyPr>
            <a:normAutofit/>
          </a:bodyPr>
          <a:lstStyle/>
          <a:p>
            <a:pPr marL="0" indent="0" algn="ctr">
              <a:buNone/>
            </a:pPr>
            <a:r>
              <a:rPr lang="en-US" b="1" u="sng" dirty="0" smtClean="0">
                <a:solidFill>
                  <a:srgbClr val="C00000"/>
                </a:solidFill>
                <a:effectLst>
                  <a:outerShdw blurRad="38100" dist="38100" dir="2700000" algn="tl">
                    <a:srgbClr val="000000">
                      <a:alpha val="43137"/>
                    </a:srgbClr>
                  </a:outerShdw>
                </a:effectLst>
              </a:rPr>
              <a:t>Sample &amp; Hold (Sampler)</a:t>
            </a:r>
          </a:p>
          <a:p>
            <a:pPr marL="0" indent="0" algn="ctr">
              <a:buNone/>
            </a:pPr>
            <a:endParaRPr lang="en-US" b="1" u="sng" dirty="0" smtClean="0">
              <a:solidFill>
                <a:srgbClr val="C00000"/>
              </a:solidFill>
              <a:effectLst>
                <a:outerShdw blurRad="38100" dist="38100" dir="2700000" algn="tl">
                  <a:srgbClr val="000000">
                    <a:alpha val="43137"/>
                  </a:srgbClr>
                </a:outerShdw>
              </a:effectLst>
            </a:endParaRPr>
          </a:p>
          <a:p>
            <a:pPr algn="just"/>
            <a:r>
              <a:rPr lang="en-US" dirty="0" smtClean="0"/>
              <a:t>It is impossible to digitize an infinite number of points. </a:t>
            </a:r>
          </a:p>
          <a:p>
            <a:pPr algn="just"/>
            <a:endParaRPr lang="en-US" dirty="0" smtClean="0"/>
          </a:p>
          <a:p>
            <a:pPr algn="just"/>
            <a:r>
              <a:rPr lang="en-US" dirty="0" smtClean="0"/>
              <a:t>The infinite points cannot be processed by the digital signal (DS) processor or computer, since they require an infinite amount of memory and infinite amount of processing power for computations. </a:t>
            </a:r>
          </a:p>
          <a:p>
            <a:pPr algn="just"/>
            <a:endParaRPr lang="en-US" dirty="0" smtClean="0"/>
          </a:p>
          <a:p>
            <a:pPr algn="just"/>
            <a:r>
              <a:rPr lang="en-US" dirty="0" smtClean="0"/>
              <a:t>Sampling is the process to reduce the time information or sample points.</a:t>
            </a:r>
          </a:p>
          <a:p>
            <a:pPr algn="just">
              <a:buNone/>
            </a:pPr>
            <a:endParaRPr lang="en-US" dirty="0" smtClean="0"/>
          </a:p>
          <a:p>
            <a:pPr algn="just"/>
            <a:endParaRPr lang="en-US" b="1" dirty="0" smtClean="0"/>
          </a:p>
          <a:p>
            <a:endParaRPr lang="en-US" dirty="0" smtClean="0"/>
          </a:p>
          <a:p>
            <a:pPr marL="0" indent="0" algn="just">
              <a:buNone/>
            </a:pPr>
            <a:endParaRPr lang="en-US" dirty="0" smtClean="0"/>
          </a:p>
          <a:p>
            <a:pPr marL="0" indent="0">
              <a:buNone/>
            </a:pPr>
            <a:endParaRPr lang="en-US" b="1" u="sng" dirty="0" smtClean="0">
              <a:solidFill>
                <a:srgbClr val="C00000"/>
              </a:solidFill>
              <a:effectLst>
                <a:outerShdw blurRad="38100" dist="38100" dir="2700000" algn="tl">
                  <a:srgbClr val="000000">
                    <a:alpha val="43137"/>
                  </a:srgbClr>
                </a:outerShdw>
              </a:effectLst>
            </a:endParaRPr>
          </a:p>
          <a:p>
            <a:pPr marL="0" indent="0" algn="ctr">
              <a:buNone/>
            </a:pPr>
            <a:endParaRPr lang="en-US" b="1" u="sng" dirty="0" smtClean="0">
              <a:solidFill>
                <a:srgbClr val="C00000"/>
              </a:solidFill>
              <a:effectLst>
                <a:outerShdw blurRad="38100" dist="38100" dir="2700000" algn="tl">
                  <a:srgbClr val="000000">
                    <a:alpha val="43137"/>
                  </a:srgbClr>
                </a:outerShdw>
              </a:effectLst>
            </a:endParaRPr>
          </a:p>
          <a:p>
            <a:pPr algn="just"/>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11</a:t>
            </a:fld>
            <a:endParaRPr lang="en-US"/>
          </a:p>
        </p:txBody>
      </p:sp>
    </p:spTree>
    <p:extLst>
      <p:ext uri="{BB962C8B-B14F-4D97-AF65-F5344CB8AC3E}">
        <p14:creationId xmlns:p14="http://schemas.microsoft.com/office/powerpoint/2010/main" val="27802611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Analog to Digital Conversion</a:t>
            </a:r>
          </a:p>
        </p:txBody>
      </p:sp>
      <p:sp>
        <p:nvSpPr>
          <p:cNvPr id="3" name="Content Placeholder 2"/>
          <p:cNvSpPr>
            <a:spLocks noGrp="1"/>
          </p:cNvSpPr>
          <p:nvPr>
            <p:ph idx="1"/>
          </p:nvPr>
        </p:nvSpPr>
        <p:spPr>
          <a:xfrm>
            <a:off x="457200" y="1340768"/>
            <a:ext cx="8229600" cy="5184576"/>
          </a:xfrm>
        </p:spPr>
        <p:txBody>
          <a:bodyPr>
            <a:normAutofit lnSpcReduction="10000"/>
          </a:bodyPr>
          <a:lstStyle/>
          <a:p>
            <a:pPr marL="0" indent="0" algn="ctr">
              <a:buNone/>
            </a:pPr>
            <a:r>
              <a:rPr lang="en-US" b="1" u="sng" dirty="0" smtClean="0">
                <a:solidFill>
                  <a:srgbClr val="C00000"/>
                </a:solidFill>
                <a:effectLst>
                  <a:outerShdw blurRad="38100" dist="38100" dir="2700000" algn="tl">
                    <a:srgbClr val="000000">
                      <a:alpha val="43137"/>
                    </a:srgbClr>
                  </a:outerShdw>
                </a:effectLst>
              </a:rPr>
              <a:t>Sample &amp; Hold (Sampler)</a:t>
            </a:r>
          </a:p>
          <a:p>
            <a:pPr marL="0" indent="0" algn="ctr">
              <a:buNone/>
            </a:pPr>
            <a:endParaRPr lang="en-US" b="1" u="sng" dirty="0" smtClean="0">
              <a:solidFill>
                <a:srgbClr val="C00000"/>
              </a:solidFill>
              <a:effectLst>
                <a:outerShdw blurRad="38100" dist="38100" dir="2700000" algn="tl">
                  <a:srgbClr val="000000">
                    <a:alpha val="43137"/>
                  </a:srgbClr>
                </a:outerShdw>
              </a:effectLst>
            </a:endParaRPr>
          </a:p>
          <a:p>
            <a:pPr algn="just"/>
            <a:r>
              <a:rPr lang="en-US" dirty="0" smtClean="0"/>
              <a:t>The </a:t>
            </a:r>
            <a:r>
              <a:rPr lang="en-US" dirty="0"/>
              <a:t>first essential step in analog-to-digital (A/D) conversion is to sample an analog signal. </a:t>
            </a:r>
            <a:endParaRPr lang="en-US" dirty="0" smtClean="0"/>
          </a:p>
          <a:p>
            <a:pPr algn="just"/>
            <a:endParaRPr lang="en-US" dirty="0" smtClean="0"/>
          </a:p>
          <a:p>
            <a:pPr algn="just"/>
            <a:r>
              <a:rPr lang="en-US" dirty="0" smtClean="0"/>
              <a:t>This </a:t>
            </a:r>
            <a:r>
              <a:rPr lang="en-US" dirty="0"/>
              <a:t>step is performed by a sample and hold </a:t>
            </a:r>
            <a:r>
              <a:rPr lang="en-US" dirty="0" smtClean="0"/>
              <a:t>circuit, which </a:t>
            </a:r>
            <a:r>
              <a:rPr lang="en-US" dirty="0"/>
              <a:t>samples at regular intervals called sampling intervals. </a:t>
            </a:r>
            <a:endParaRPr lang="en-US" dirty="0" smtClean="0"/>
          </a:p>
          <a:p>
            <a:pPr algn="just"/>
            <a:endParaRPr lang="en-US" dirty="0" smtClean="0"/>
          </a:p>
          <a:p>
            <a:pPr algn="just"/>
            <a:r>
              <a:rPr lang="en-US" dirty="0" smtClean="0"/>
              <a:t>Sampling can take samples at a fixed time interval.</a:t>
            </a:r>
          </a:p>
          <a:p>
            <a:pPr algn="just"/>
            <a:endParaRPr lang="en-US" dirty="0" smtClean="0"/>
          </a:p>
          <a:p>
            <a:pPr algn="just"/>
            <a:r>
              <a:rPr lang="en-US" dirty="0" smtClean="0"/>
              <a:t>The </a:t>
            </a:r>
            <a:r>
              <a:rPr lang="en-US" dirty="0"/>
              <a:t>length of the sampling interval is the same as the sampling period, and the reciprocal of the sampling period is the sampling frequency </a:t>
            </a:r>
            <a:r>
              <a:rPr lang="en-US" dirty="0" smtClean="0"/>
              <a:t>fs.</a:t>
            </a:r>
          </a:p>
        </p:txBody>
      </p:sp>
      <p:sp>
        <p:nvSpPr>
          <p:cNvPr id="4" name="Slide Number Placeholder 3"/>
          <p:cNvSpPr>
            <a:spLocks noGrp="1"/>
          </p:cNvSpPr>
          <p:nvPr>
            <p:ph type="sldNum" sz="quarter" idx="12"/>
          </p:nvPr>
        </p:nvSpPr>
        <p:spPr/>
        <p:txBody>
          <a:bodyPr/>
          <a:lstStyle/>
          <a:p>
            <a:fld id="{925D0BB4-ADA7-4C01-8F73-EC4CC0F0337D}" type="slidenum">
              <a:rPr lang="en-US" smtClean="0"/>
              <a:pPr/>
              <a:t>12</a:t>
            </a:fld>
            <a:endParaRPr lang="en-US"/>
          </a:p>
        </p:txBody>
      </p:sp>
    </p:spTree>
    <p:extLst>
      <p:ext uri="{BB962C8B-B14F-4D97-AF65-F5344CB8AC3E}">
        <p14:creationId xmlns:p14="http://schemas.microsoft.com/office/powerpoint/2010/main" val="15530058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Analog to Digital Conversion</a:t>
            </a:r>
          </a:p>
        </p:txBody>
      </p:sp>
      <p:sp>
        <p:nvSpPr>
          <p:cNvPr id="3" name="Content Placeholder 2"/>
          <p:cNvSpPr>
            <a:spLocks noGrp="1"/>
          </p:cNvSpPr>
          <p:nvPr>
            <p:ph idx="1"/>
          </p:nvPr>
        </p:nvSpPr>
        <p:spPr>
          <a:xfrm>
            <a:off x="457200" y="1340767"/>
            <a:ext cx="8229600" cy="5380707"/>
          </a:xfrm>
        </p:spPr>
        <p:txBody>
          <a:bodyPr>
            <a:normAutofit/>
          </a:bodyPr>
          <a:lstStyle/>
          <a:p>
            <a:pPr marL="0" indent="0" algn="ctr">
              <a:buNone/>
            </a:pPr>
            <a:r>
              <a:rPr lang="en-US" b="1" u="sng" dirty="0" smtClean="0">
                <a:solidFill>
                  <a:srgbClr val="C00000"/>
                </a:solidFill>
                <a:effectLst>
                  <a:outerShdw blurRad="38100" dist="38100" dir="2700000" algn="tl">
                    <a:srgbClr val="000000">
                      <a:alpha val="43137"/>
                    </a:srgbClr>
                  </a:outerShdw>
                </a:effectLst>
              </a:rPr>
              <a:t>Sample &amp; Hold (Sampler)</a:t>
            </a:r>
          </a:p>
          <a:p>
            <a:pPr marL="0" indent="0" algn="ctr">
              <a:buNone/>
            </a:pPr>
            <a:endParaRPr lang="en-US" b="1" u="sng" dirty="0" smtClean="0">
              <a:solidFill>
                <a:srgbClr val="C00000"/>
              </a:solidFill>
              <a:effectLst>
                <a:outerShdw blurRad="38100" dist="38100" dir="2700000" algn="tl">
                  <a:srgbClr val="000000">
                    <a:alpha val="43137"/>
                  </a:srgbClr>
                </a:outerShdw>
              </a:effectLst>
            </a:endParaRPr>
          </a:p>
          <a:p>
            <a:pPr algn="just"/>
            <a:r>
              <a:rPr lang="en-US" dirty="0"/>
              <a:t>After a brief acquisition time, during which a sample is acquired, the sample and hold circuit holds the sample steady for the remainder of the sampling interval. </a:t>
            </a:r>
            <a:endParaRPr lang="en-US" dirty="0" smtClean="0"/>
          </a:p>
          <a:p>
            <a:pPr algn="just"/>
            <a:r>
              <a:rPr lang="en-US" dirty="0" smtClean="0"/>
              <a:t>The </a:t>
            </a:r>
            <a:r>
              <a:rPr lang="en-US" dirty="0"/>
              <a:t>hold time is needed to allow time for an A/D converter to generate a digital code that best corresponds to the analog sample</a:t>
            </a:r>
            <a:r>
              <a:rPr lang="en-US" dirty="0" smtClean="0"/>
              <a:t>.</a:t>
            </a:r>
          </a:p>
          <a:p>
            <a:pPr algn="just"/>
            <a:r>
              <a:rPr lang="en-US" dirty="0" smtClean="0"/>
              <a:t>If </a:t>
            </a:r>
            <a:r>
              <a:rPr lang="en-US" dirty="0"/>
              <a:t>x(t) is the input to the sampler, the output is x(</a:t>
            </a:r>
            <a:r>
              <a:rPr lang="en-US" dirty="0" err="1"/>
              <a:t>nT</a:t>
            </a:r>
            <a:r>
              <a:rPr lang="en-US" dirty="0"/>
              <a:t>), where T is called the sampling interval </a:t>
            </a:r>
            <a:r>
              <a:rPr lang="en-US" dirty="0" smtClean="0"/>
              <a:t>or sampling period.</a:t>
            </a:r>
          </a:p>
          <a:p>
            <a:pPr algn="just"/>
            <a:r>
              <a:rPr lang="en-US" dirty="0" smtClean="0"/>
              <a:t>After the sampling, the signal is called “discrete time continuous signal” which is discrete in time and continuous in amplitude.</a:t>
            </a:r>
            <a:endParaRPr lang="en-US" dirty="0"/>
          </a:p>
          <a:p>
            <a:pPr algn="just"/>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13</a:t>
            </a:fld>
            <a:endParaRPr lang="en-US"/>
          </a:p>
        </p:txBody>
      </p:sp>
    </p:spTree>
    <p:extLst>
      <p:ext uri="{BB962C8B-B14F-4D97-AF65-F5344CB8AC3E}">
        <p14:creationId xmlns:p14="http://schemas.microsoft.com/office/powerpoint/2010/main" val="27802611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Analog to Digital Conversion</a:t>
            </a:r>
          </a:p>
        </p:txBody>
      </p:sp>
      <p:sp>
        <p:nvSpPr>
          <p:cNvPr id="3" name="Content Placeholder 2"/>
          <p:cNvSpPr>
            <a:spLocks noGrp="1"/>
          </p:cNvSpPr>
          <p:nvPr>
            <p:ph idx="1"/>
          </p:nvPr>
        </p:nvSpPr>
        <p:spPr>
          <a:xfrm>
            <a:off x="457200" y="1340767"/>
            <a:ext cx="8229600" cy="5380707"/>
          </a:xfrm>
        </p:spPr>
        <p:txBody>
          <a:bodyPr>
            <a:normAutofit/>
          </a:bodyPr>
          <a:lstStyle/>
          <a:p>
            <a:pPr marL="0" indent="0" algn="ctr">
              <a:buNone/>
            </a:pPr>
            <a:r>
              <a:rPr lang="en-US" b="1" u="sng" dirty="0" smtClean="0">
                <a:solidFill>
                  <a:srgbClr val="C00000"/>
                </a:solidFill>
                <a:effectLst>
                  <a:outerShdw blurRad="38100" dist="38100" dir="2700000" algn="tl">
                    <a:srgbClr val="000000">
                      <a:alpha val="43137"/>
                    </a:srgbClr>
                  </a:outerShdw>
                </a:effectLst>
              </a:rPr>
              <a:t>Sample &amp; Hold (Sampler)</a:t>
            </a:r>
          </a:p>
          <a:p>
            <a:pPr marL="0" indent="0" algn="ctr">
              <a:buNone/>
            </a:pPr>
            <a:endParaRPr lang="en-US" b="1" u="sng" dirty="0" smtClean="0">
              <a:solidFill>
                <a:srgbClr val="C00000"/>
              </a:solidFill>
              <a:effectLst>
                <a:outerShdw blurRad="38100" dist="38100" dir="2700000" algn="tl">
                  <a:srgbClr val="000000">
                    <a:alpha val="43137"/>
                  </a:srgbClr>
                </a:outerShdw>
              </a:effectLst>
            </a:endParaRPr>
          </a:p>
          <a:p>
            <a:pPr algn="just"/>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14</a:t>
            </a:fld>
            <a:endParaRPr lang="en-US"/>
          </a:p>
        </p:txBody>
      </p:sp>
      <p:pic>
        <p:nvPicPr>
          <p:cNvPr id="51202" name="Picture 2"/>
          <p:cNvPicPr>
            <a:picLocks noChangeAspect="1" noChangeArrowheads="1"/>
          </p:cNvPicPr>
          <p:nvPr/>
        </p:nvPicPr>
        <p:blipFill>
          <a:blip r:embed="rId2"/>
          <a:srcRect/>
          <a:stretch>
            <a:fillRect/>
          </a:stretch>
        </p:blipFill>
        <p:spPr bwMode="auto">
          <a:xfrm>
            <a:off x="838200" y="2057400"/>
            <a:ext cx="8160294" cy="4572000"/>
          </a:xfrm>
          <a:prstGeom prst="rect">
            <a:avLst/>
          </a:prstGeom>
          <a:noFill/>
          <a:ln w="9525">
            <a:noFill/>
            <a:miter lim="800000"/>
            <a:headEnd/>
            <a:tailEnd/>
          </a:ln>
          <a:effectLst/>
        </p:spPr>
      </p:pic>
    </p:spTree>
    <p:extLst>
      <p:ext uri="{BB962C8B-B14F-4D97-AF65-F5344CB8AC3E}">
        <p14:creationId xmlns:p14="http://schemas.microsoft.com/office/powerpoint/2010/main" val="27802611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Analog to Digital Conversion</a:t>
            </a:r>
          </a:p>
        </p:txBody>
      </p:sp>
      <p:sp>
        <p:nvSpPr>
          <p:cNvPr id="3" name="Content Placeholder 2"/>
          <p:cNvSpPr>
            <a:spLocks noGrp="1"/>
          </p:cNvSpPr>
          <p:nvPr>
            <p:ph idx="1"/>
          </p:nvPr>
        </p:nvSpPr>
        <p:spPr>
          <a:xfrm>
            <a:off x="457200" y="1340767"/>
            <a:ext cx="8229600" cy="5380707"/>
          </a:xfrm>
        </p:spPr>
        <p:txBody>
          <a:bodyPr>
            <a:normAutofit/>
          </a:bodyPr>
          <a:lstStyle/>
          <a:p>
            <a:pPr marL="0" indent="0" algn="ctr">
              <a:buNone/>
            </a:pPr>
            <a:r>
              <a:rPr lang="en-US" b="1" u="sng" dirty="0" smtClean="0">
                <a:solidFill>
                  <a:srgbClr val="C00000"/>
                </a:solidFill>
                <a:effectLst>
                  <a:outerShdw blurRad="38100" dist="38100" dir="2700000" algn="tl">
                    <a:srgbClr val="000000">
                      <a:alpha val="43137"/>
                    </a:srgbClr>
                  </a:outerShdw>
                </a:effectLst>
              </a:rPr>
              <a:t>Sample &amp; Hold (Sampler)</a:t>
            </a:r>
          </a:p>
          <a:p>
            <a:pPr marL="0" indent="0" algn="just">
              <a:buNone/>
            </a:pPr>
            <a:r>
              <a:rPr lang="en-US" dirty="0" smtClean="0"/>
              <a:t>Figure below shows an analog (continuous-time) signal (solid line) defined at every point over the time axis (horizontal line) and amplitude axis (vertical line). </a:t>
            </a:r>
          </a:p>
          <a:p>
            <a:pPr marL="0" indent="0" algn="just">
              <a:buNone/>
            </a:pPr>
            <a:r>
              <a:rPr lang="en-US" dirty="0" smtClean="0"/>
              <a:t>Hence, the analog signal contains an infinite number of points. </a:t>
            </a:r>
          </a:p>
          <a:p>
            <a:pPr marL="0" indent="0" algn="just">
              <a:buNone/>
            </a:pPr>
            <a:endParaRPr lang="en-US" dirty="0" smtClean="0"/>
          </a:p>
          <a:p>
            <a:pPr marL="0" indent="0">
              <a:buNone/>
            </a:pPr>
            <a:endParaRPr lang="en-US" b="1" u="sng" dirty="0" smtClean="0">
              <a:solidFill>
                <a:srgbClr val="C00000"/>
              </a:solidFill>
              <a:effectLst>
                <a:outerShdw blurRad="38100" dist="38100" dir="2700000" algn="tl">
                  <a:srgbClr val="000000">
                    <a:alpha val="43137"/>
                  </a:srgbClr>
                </a:outerShdw>
              </a:effectLst>
            </a:endParaRPr>
          </a:p>
          <a:p>
            <a:pPr marL="0" indent="0" algn="ctr">
              <a:buNone/>
            </a:pPr>
            <a:endParaRPr lang="en-US" b="1" u="sng" dirty="0" smtClean="0">
              <a:solidFill>
                <a:srgbClr val="C00000"/>
              </a:solidFill>
              <a:effectLst>
                <a:outerShdw blurRad="38100" dist="38100" dir="2700000" algn="tl">
                  <a:srgbClr val="000000">
                    <a:alpha val="43137"/>
                  </a:srgbClr>
                </a:outerShdw>
              </a:effectLst>
            </a:endParaRPr>
          </a:p>
          <a:p>
            <a:pPr algn="just"/>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15</a:t>
            </a:fld>
            <a:endParaRPr lang="en-US"/>
          </a:p>
        </p:txBody>
      </p:sp>
      <p:pic>
        <p:nvPicPr>
          <p:cNvPr id="1026" name="Picture 2"/>
          <p:cNvPicPr>
            <a:picLocks noChangeAspect="1" noChangeArrowheads="1"/>
          </p:cNvPicPr>
          <p:nvPr/>
        </p:nvPicPr>
        <p:blipFill>
          <a:blip r:embed="rId2"/>
          <a:srcRect/>
          <a:stretch>
            <a:fillRect/>
          </a:stretch>
        </p:blipFill>
        <p:spPr bwMode="auto">
          <a:xfrm>
            <a:off x="1104797" y="3505200"/>
            <a:ext cx="7542721" cy="3200400"/>
          </a:xfrm>
          <a:prstGeom prst="rect">
            <a:avLst/>
          </a:prstGeom>
          <a:noFill/>
          <a:ln w="9525">
            <a:noFill/>
            <a:miter lim="800000"/>
            <a:headEnd/>
            <a:tailEnd/>
          </a:ln>
          <a:effectLst/>
        </p:spPr>
      </p:pic>
    </p:spTree>
    <p:extLst>
      <p:ext uri="{BB962C8B-B14F-4D97-AF65-F5344CB8AC3E}">
        <p14:creationId xmlns:p14="http://schemas.microsoft.com/office/powerpoint/2010/main" val="2780261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Analog to Digital Conversion</a:t>
            </a:r>
          </a:p>
        </p:txBody>
      </p:sp>
      <p:sp>
        <p:nvSpPr>
          <p:cNvPr id="3" name="Content Placeholder 2"/>
          <p:cNvSpPr>
            <a:spLocks noGrp="1"/>
          </p:cNvSpPr>
          <p:nvPr>
            <p:ph idx="1"/>
          </p:nvPr>
        </p:nvSpPr>
        <p:spPr>
          <a:xfrm>
            <a:off x="457200" y="1340767"/>
            <a:ext cx="8229600" cy="5380707"/>
          </a:xfrm>
        </p:spPr>
        <p:txBody>
          <a:bodyPr>
            <a:normAutofit/>
          </a:bodyPr>
          <a:lstStyle/>
          <a:p>
            <a:pPr marL="0" indent="0" algn="ctr">
              <a:buNone/>
            </a:pPr>
            <a:r>
              <a:rPr lang="en-US" b="1" u="sng" dirty="0" smtClean="0">
                <a:solidFill>
                  <a:srgbClr val="C00000"/>
                </a:solidFill>
                <a:effectLst>
                  <a:outerShdw blurRad="38100" dist="38100" dir="2700000" algn="tl">
                    <a:srgbClr val="000000">
                      <a:alpha val="43137"/>
                    </a:srgbClr>
                  </a:outerShdw>
                </a:effectLst>
              </a:rPr>
              <a:t>Sample &amp; Hold (Sampler)</a:t>
            </a:r>
          </a:p>
          <a:p>
            <a:r>
              <a:rPr lang="en-US" dirty="0" smtClean="0"/>
              <a:t>Each sample maintains its voltage level during the sampling interval 𝑻 to give the ADC enough time to convert it. </a:t>
            </a:r>
          </a:p>
          <a:p>
            <a:r>
              <a:rPr lang="en-US" dirty="0" smtClean="0"/>
              <a:t>This process is called sample and hold. </a:t>
            </a:r>
          </a:p>
          <a:p>
            <a:endParaRPr lang="en-US" dirty="0" smtClean="0"/>
          </a:p>
          <a:p>
            <a:pPr marL="0" indent="0" algn="just">
              <a:buNone/>
            </a:pPr>
            <a:endParaRPr lang="en-US" dirty="0" smtClean="0"/>
          </a:p>
          <a:p>
            <a:pPr marL="0" indent="0">
              <a:buNone/>
            </a:pPr>
            <a:endParaRPr lang="en-US" b="1" u="sng" dirty="0" smtClean="0">
              <a:solidFill>
                <a:srgbClr val="C00000"/>
              </a:solidFill>
              <a:effectLst>
                <a:outerShdw blurRad="38100" dist="38100" dir="2700000" algn="tl">
                  <a:srgbClr val="000000">
                    <a:alpha val="43137"/>
                  </a:srgbClr>
                </a:outerShdw>
              </a:effectLst>
            </a:endParaRPr>
          </a:p>
          <a:p>
            <a:pPr marL="0" indent="0" algn="ctr">
              <a:buNone/>
            </a:pPr>
            <a:endParaRPr lang="en-US" b="1" u="sng" dirty="0" smtClean="0">
              <a:solidFill>
                <a:srgbClr val="C00000"/>
              </a:solidFill>
              <a:effectLst>
                <a:outerShdw blurRad="38100" dist="38100" dir="2700000" algn="tl">
                  <a:srgbClr val="000000">
                    <a:alpha val="43137"/>
                  </a:srgbClr>
                </a:outerShdw>
              </a:effectLst>
            </a:endParaRPr>
          </a:p>
          <a:p>
            <a:pPr algn="just"/>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16</a:t>
            </a:fld>
            <a:endParaRPr lang="en-US"/>
          </a:p>
        </p:txBody>
      </p:sp>
      <p:pic>
        <p:nvPicPr>
          <p:cNvPr id="2051" name="Picture 3"/>
          <p:cNvPicPr>
            <a:picLocks noChangeAspect="1" noChangeArrowheads="1"/>
          </p:cNvPicPr>
          <p:nvPr/>
        </p:nvPicPr>
        <p:blipFill>
          <a:blip r:embed="rId2"/>
          <a:srcRect/>
          <a:stretch>
            <a:fillRect/>
          </a:stretch>
        </p:blipFill>
        <p:spPr bwMode="auto">
          <a:xfrm>
            <a:off x="1295400" y="3124200"/>
            <a:ext cx="7313253" cy="3200400"/>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2657475" y="6419850"/>
            <a:ext cx="3829050" cy="285750"/>
          </a:xfrm>
          <a:prstGeom prst="rect">
            <a:avLst/>
          </a:prstGeom>
          <a:noFill/>
          <a:ln w="9525">
            <a:noFill/>
            <a:miter lim="800000"/>
            <a:headEnd/>
            <a:tailEnd/>
          </a:ln>
          <a:effectLst/>
        </p:spPr>
      </p:pic>
    </p:spTree>
    <p:extLst>
      <p:ext uri="{BB962C8B-B14F-4D97-AF65-F5344CB8AC3E}">
        <p14:creationId xmlns:p14="http://schemas.microsoft.com/office/powerpoint/2010/main" val="2780261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8640"/>
            <a:ext cx="8686800" cy="792088"/>
          </a:xfrm>
        </p:spPr>
        <p:txBody>
          <a:bodyPr>
            <a:normAutofit fontScale="90000"/>
          </a:bodyPr>
          <a:lstStyle/>
          <a:p>
            <a:r>
              <a:rPr lang="en-US" dirty="0" err="1" smtClean="0">
                <a:effectLst>
                  <a:outerShdw blurRad="38100" dist="38100" dir="2700000" algn="tl">
                    <a:srgbClr val="000000">
                      <a:alpha val="43137"/>
                    </a:srgbClr>
                  </a:outerShdw>
                </a:effectLst>
              </a:rPr>
              <a:t>Nyquist</a:t>
            </a:r>
            <a:r>
              <a:rPr lang="en-US" dirty="0" smtClean="0">
                <a:effectLst>
                  <a:outerShdw blurRad="38100" dist="38100" dir="2700000" algn="tl">
                    <a:srgbClr val="000000">
                      <a:alpha val="43137"/>
                    </a:srgbClr>
                  </a:outerShdw>
                </a:effectLst>
              </a:rPr>
              <a:t>–Shannon Sampling Theorem</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lgn="just">
              <a:lnSpc>
                <a:spcPct val="150000"/>
              </a:lnSpc>
              <a:buNone/>
            </a:pPr>
            <a:r>
              <a:rPr lang="en-US" dirty="0"/>
              <a:t>The sampling theorem guarantees that an analogue signal can be </a:t>
            </a:r>
            <a:r>
              <a:rPr lang="en-US" dirty="0" smtClean="0"/>
              <a:t>perfectly recovered </a:t>
            </a:r>
            <a:r>
              <a:rPr lang="en-US" dirty="0"/>
              <a:t>as long as the sampling rate is at least twice as large as the </a:t>
            </a:r>
            <a:r>
              <a:rPr lang="en-US" dirty="0" smtClean="0"/>
              <a:t>highest-frequency component </a:t>
            </a:r>
            <a:r>
              <a:rPr lang="en-US" dirty="0"/>
              <a:t>of the analogue signal to be </a:t>
            </a:r>
            <a:r>
              <a:rPr lang="en-US" dirty="0" smtClean="0"/>
              <a:t>sampled.</a:t>
            </a:r>
          </a:p>
          <a:p>
            <a:pPr marL="0" indent="0" algn="just">
              <a:buNone/>
            </a:pPr>
            <a:endParaRPr lang="en-US" dirty="0"/>
          </a:p>
          <a:p>
            <a:pPr marL="0" indent="0" algn="just">
              <a:buNone/>
            </a:pPr>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17</a:t>
            </a:fld>
            <a:endParaRPr lang="en-US"/>
          </a:p>
        </p:txBody>
      </p:sp>
      <p:pic>
        <p:nvPicPr>
          <p:cNvPr id="5" name="Picture 4"/>
          <p:cNvPicPr>
            <a:picLocks noChangeAspect="1"/>
          </p:cNvPicPr>
          <p:nvPr/>
        </p:nvPicPr>
        <p:blipFill>
          <a:blip r:embed="rId2">
            <a:lum contrast="20000"/>
          </a:blip>
          <a:stretch>
            <a:fillRect/>
          </a:stretch>
        </p:blipFill>
        <p:spPr>
          <a:xfrm>
            <a:off x="3860644" y="4136519"/>
            <a:ext cx="1422712" cy="444609"/>
          </a:xfrm>
          <a:prstGeom prst="rect">
            <a:avLst/>
          </a:prstGeom>
          <a:ln w="38100">
            <a:solidFill>
              <a:schemeClr val="accent6">
                <a:lumMod val="75000"/>
              </a:schemeClr>
            </a:solidFill>
          </a:ln>
        </p:spPr>
      </p:pic>
    </p:spTree>
    <p:extLst>
      <p:ext uri="{BB962C8B-B14F-4D97-AF65-F5344CB8AC3E}">
        <p14:creationId xmlns:p14="http://schemas.microsoft.com/office/powerpoint/2010/main" val="38929903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25D0BB4-ADA7-4C01-8F73-EC4CC0F0337D}" type="slidenum">
              <a:rPr lang="en-US" smtClean="0"/>
              <a:pPr/>
              <a:t>18</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609599" y="1828800"/>
            <a:ext cx="8166414" cy="1920240"/>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657225" y="4400550"/>
            <a:ext cx="7191375" cy="1238250"/>
          </a:xfrm>
          <a:prstGeom prst="rect">
            <a:avLst/>
          </a:prstGeom>
          <a:noFill/>
          <a:ln w="9525">
            <a:noFill/>
            <a:miter lim="800000"/>
            <a:headEnd/>
            <a:tailEnd/>
          </a:ln>
          <a:effectLst/>
        </p:spPr>
      </p:pic>
      <p:sp>
        <p:nvSpPr>
          <p:cNvPr id="7" name="Title 1"/>
          <p:cNvSpPr>
            <a:spLocks noGrp="1"/>
          </p:cNvSpPr>
          <p:nvPr>
            <p:ph type="title"/>
          </p:nvPr>
        </p:nvSpPr>
        <p:spPr>
          <a:xfrm>
            <a:off x="228600" y="188640"/>
            <a:ext cx="8686800" cy="792088"/>
          </a:xfrm>
        </p:spPr>
        <p:txBody>
          <a:bodyPr>
            <a:normAutofit fontScale="90000"/>
          </a:bodyPr>
          <a:lstStyle/>
          <a:p>
            <a:r>
              <a:rPr lang="en-US" dirty="0" err="1" smtClean="0">
                <a:effectLst>
                  <a:outerShdw blurRad="38100" dist="38100" dir="2700000" algn="tl">
                    <a:srgbClr val="000000">
                      <a:alpha val="43137"/>
                    </a:srgbClr>
                  </a:outerShdw>
                </a:effectLst>
              </a:rPr>
              <a:t>Nyquist</a:t>
            </a:r>
            <a:r>
              <a:rPr lang="en-US" dirty="0" smtClean="0">
                <a:effectLst>
                  <a:outerShdw blurRad="38100" dist="38100" dir="2700000" algn="tl">
                    <a:srgbClr val="000000">
                      <a:alpha val="43137"/>
                    </a:srgbClr>
                  </a:outerShdw>
                </a:effectLst>
              </a:rPr>
              <a:t>–Shannon Sampling Theorem</a:t>
            </a:r>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8929903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b="1" u="sng" dirty="0" smtClean="0">
                <a:solidFill>
                  <a:srgbClr val="C00000"/>
                </a:solidFill>
                <a:effectLst>
                  <a:outerShdw blurRad="38100" dist="38100" dir="2700000" algn="tl">
                    <a:srgbClr val="000000">
                      <a:alpha val="43137"/>
                    </a:srgbClr>
                  </a:outerShdw>
                </a:effectLst>
              </a:rPr>
              <a:t>Examples</a:t>
            </a:r>
            <a:endParaRPr lang="en-US" b="1" u="sng" dirty="0">
              <a:solidFill>
                <a:srgbClr val="C0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19</a:t>
            </a:fld>
            <a:endParaRPr lang="en-US" dirty="0"/>
          </a:p>
        </p:txBody>
      </p:sp>
      <p:pic>
        <p:nvPicPr>
          <p:cNvPr id="50178" name="Picture 2"/>
          <p:cNvPicPr>
            <a:picLocks noChangeAspect="1" noChangeArrowheads="1"/>
          </p:cNvPicPr>
          <p:nvPr/>
        </p:nvPicPr>
        <p:blipFill>
          <a:blip r:embed="rId2"/>
          <a:srcRect/>
          <a:stretch>
            <a:fillRect/>
          </a:stretch>
        </p:blipFill>
        <p:spPr bwMode="auto">
          <a:xfrm>
            <a:off x="685800" y="2209800"/>
            <a:ext cx="7153275" cy="1162050"/>
          </a:xfrm>
          <a:prstGeom prst="rect">
            <a:avLst/>
          </a:prstGeom>
          <a:noFill/>
          <a:ln w="9525">
            <a:noFill/>
            <a:miter lim="800000"/>
            <a:headEnd/>
            <a:tailEnd/>
          </a:ln>
          <a:effectLst/>
        </p:spPr>
      </p:pic>
      <p:pic>
        <p:nvPicPr>
          <p:cNvPr id="50179" name="Picture 3"/>
          <p:cNvPicPr>
            <a:picLocks noChangeAspect="1" noChangeArrowheads="1"/>
          </p:cNvPicPr>
          <p:nvPr/>
        </p:nvPicPr>
        <p:blipFill>
          <a:blip r:embed="rId3"/>
          <a:srcRect/>
          <a:stretch>
            <a:fillRect/>
          </a:stretch>
        </p:blipFill>
        <p:spPr bwMode="auto">
          <a:xfrm>
            <a:off x="695325" y="4400550"/>
            <a:ext cx="7229475" cy="1162050"/>
          </a:xfrm>
          <a:prstGeom prst="rect">
            <a:avLst/>
          </a:prstGeom>
          <a:noFill/>
          <a:ln w="9525">
            <a:noFill/>
            <a:miter lim="800000"/>
            <a:headEnd/>
            <a:tailEnd/>
          </a:ln>
          <a:effectLst/>
        </p:spPr>
      </p:pic>
      <p:sp>
        <p:nvSpPr>
          <p:cNvPr id="8" name="Title 1"/>
          <p:cNvSpPr>
            <a:spLocks noGrp="1"/>
          </p:cNvSpPr>
          <p:nvPr>
            <p:ph type="title"/>
          </p:nvPr>
        </p:nvSpPr>
        <p:spPr>
          <a:xfrm>
            <a:off x="228600" y="188640"/>
            <a:ext cx="8686800" cy="792088"/>
          </a:xfrm>
        </p:spPr>
        <p:txBody>
          <a:bodyPr>
            <a:normAutofit fontScale="90000"/>
          </a:bodyPr>
          <a:lstStyle/>
          <a:p>
            <a:r>
              <a:rPr lang="en-US" dirty="0" err="1" smtClean="0">
                <a:effectLst>
                  <a:outerShdw blurRad="38100" dist="38100" dir="2700000" algn="tl">
                    <a:srgbClr val="000000">
                      <a:alpha val="43137"/>
                    </a:srgbClr>
                  </a:outerShdw>
                </a:effectLst>
              </a:rPr>
              <a:t>Nyquist</a:t>
            </a:r>
            <a:r>
              <a:rPr lang="en-US" dirty="0" smtClean="0">
                <a:effectLst>
                  <a:outerShdw blurRad="38100" dist="38100" dir="2700000" algn="tl">
                    <a:srgbClr val="000000">
                      <a:alpha val="43137"/>
                    </a:srgbClr>
                  </a:outerShdw>
                </a:effectLst>
              </a:rPr>
              <a:t>–Shannon Sampling Theorem</a:t>
            </a:r>
            <a:endParaRPr lang="en-US" dirty="0">
              <a:effectLst>
                <a:outerShdw blurRad="38100" dist="38100" dir="2700000" algn="tl">
                  <a:srgbClr val="000000">
                    <a:alpha val="43137"/>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ltLang="en-US" dirty="0">
                <a:effectLst>
                  <a:outerShdw blurRad="38100" dist="38100" dir="2700000" algn="tl">
                    <a:srgbClr val="000000">
                      <a:alpha val="43137"/>
                    </a:srgbClr>
                  </a:outerShdw>
                </a:effectLst>
              </a:rPr>
              <a:t>Overview</a:t>
            </a:r>
          </a:p>
        </p:txBody>
      </p:sp>
      <p:sp>
        <p:nvSpPr>
          <p:cNvPr id="3075" name="Rectangle 3"/>
          <p:cNvSpPr>
            <a:spLocks noGrp="1" noChangeArrowheads="1"/>
          </p:cNvSpPr>
          <p:nvPr>
            <p:ph type="body" idx="1"/>
          </p:nvPr>
        </p:nvSpPr>
        <p:spPr/>
        <p:txBody>
          <a:bodyPr>
            <a:normAutofit lnSpcReduction="10000"/>
          </a:bodyPr>
          <a:lstStyle/>
          <a:p>
            <a:pPr>
              <a:lnSpc>
                <a:spcPct val="90000"/>
              </a:lnSpc>
            </a:pPr>
            <a:r>
              <a:rPr lang="en-US" sz="2800" dirty="0" smtClean="0"/>
              <a:t>Digital Signal Processing System</a:t>
            </a:r>
            <a:endParaRPr lang="en-US" altLang="en-US" sz="2800" dirty="0" smtClean="0"/>
          </a:p>
          <a:p>
            <a:pPr>
              <a:lnSpc>
                <a:spcPct val="90000"/>
              </a:lnSpc>
            </a:pPr>
            <a:r>
              <a:rPr lang="en-US" altLang="en-US" sz="2800" dirty="0" smtClean="0"/>
              <a:t>Analog to Digital Conversion</a:t>
            </a:r>
          </a:p>
          <a:p>
            <a:pPr>
              <a:lnSpc>
                <a:spcPct val="90000"/>
              </a:lnSpc>
            </a:pPr>
            <a:r>
              <a:rPr lang="en-US" sz="2800" dirty="0" err="1" smtClean="0"/>
              <a:t>Nyquist</a:t>
            </a:r>
            <a:r>
              <a:rPr lang="en-US" sz="2800" dirty="0" smtClean="0"/>
              <a:t>–Shannon Sampling Theorem</a:t>
            </a:r>
          </a:p>
          <a:p>
            <a:pPr>
              <a:lnSpc>
                <a:spcPct val="90000"/>
              </a:lnSpc>
            </a:pPr>
            <a:r>
              <a:rPr lang="en-US" altLang="en-US" sz="2800" dirty="0" smtClean="0"/>
              <a:t>Aliasing</a:t>
            </a:r>
          </a:p>
          <a:p>
            <a:pPr>
              <a:lnSpc>
                <a:spcPct val="90000"/>
              </a:lnSpc>
            </a:pPr>
            <a:r>
              <a:rPr lang="en-US" sz="2800" dirty="0" smtClean="0"/>
              <a:t>Sampling Effect in Time Domain</a:t>
            </a:r>
          </a:p>
          <a:p>
            <a:pPr>
              <a:lnSpc>
                <a:spcPct val="90000"/>
              </a:lnSpc>
            </a:pPr>
            <a:r>
              <a:rPr lang="en-US" sz="2800" dirty="0" smtClean="0"/>
              <a:t>Sampling Effect in Frequency Domain</a:t>
            </a:r>
          </a:p>
          <a:p>
            <a:pPr>
              <a:lnSpc>
                <a:spcPct val="90000"/>
              </a:lnSpc>
            </a:pPr>
            <a:r>
              <a:rPr lang="en-US" altLang="en-US" sz="2800" dirty="0" smtClean="0"/>
              <a:t>Anti Aliasing Filter</a:t>
            </a:r>
          </a:p>
          <a:p>
            <a:pPr>
              <a:lnSpc>
                <a:spcPct val="90000"/>
              </a:lnSpc>
            </a:pPr>
            <a:r>
              <a:rPr lang="en-US" altLang="en-US" sz="2800" dirty="0" smtClean="0"/>
              <a:t>Under-sampling </a:t>
            </a:r>
          </a:p>
          <a:p>
            <a:pPr>
              <a:lnSpc>
                <a:spcPct val="90000"/>
              </a:lnSpc>
            </a:pPr>
            <a:r>
              <a:rPr lang="en-US" sz="2800" dirty="0" smtClean="0"/>
              <a:t>Sampling of Band Limited Signals</a:t>
            </a:r>
            <a:endParaRPr lang="en-US" altLang="en-US" sz="2800" dirty="0" smtClean="0"/>
          </a:p>
          <a:p>
            <a:pPr>
              <a:lnSpc>
                <a:spcPct val="90000"/>
              </a:lnSpc>
            </a:pPr>
            <a:r>
              <a:rPr lang="en-US" altLang="en-US" sz="2800" dirty="0" smtClean="0"/>
              <a:t>Over-sampling</a:t>
            </a:r>
          </a:p>
          <a:p>
            <a:pPr>
              <a:lnSpc>
                <a:spcPct val="90000"/>
              </a:lnSpc>
            </a:pPr>
            <a:r>
              <a:rPr lang="en-US" altLang="en-US" sz="2800" dirty="0" smtClean="0"/>
              <a:t>Digital to Analog Conversion</a:t>
            </a:r>
          </a:p>
          <a:p>
            <a:pPr>
              <a:lnSpc>
                <a:spcPct val="90000"/>
              </a:lnSpc>
              <a:buNone/>
            </a:pPr>
            <a:endParaRPr lang="en-US" altLang="en-US" sz="2400" dirty="0"/>
          </a:p>
        </p:txBody>
      </p:sp>
    </p:spTree>
    <p:extLst>
      <p:ext uri="{BB962C8B-B14F-4D97-AF65-F5344CB8AC3E}">
        <p14:creationId xmlns:p14="http://schemas.microsoft.com/office/powerpoint/2010/main" val="25946882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25D0BB4-ADA7-4C01-8F73-EC4CC0F0337D}" type="slidenum">
              <a:rPr lang="en-US" smtClean="0"/>
              <a:pPr/>
              <a:t>20</a:t>
            </a:fld>
            <a:endParaRPr lang="en-US" dirty="0"/>
          </a:p>
        </p:txBody>
      </p:sp>
      <p:sp>
        <p:nvSpPr>
          <p:cNvPr id="8" name="Content Placeholder 7"/>
          <p:cNvSpPr>
            <a:spLocks noGrp="1"/>
          </p:cNvSpPr>
          <p:nvPr>
            <p:ph idx="1"/>
          </p:nvPr>
        </p:nvSpPr>
        <p:spPr>
          <a:xfrm>
            <a:off x="228600" y="1219200"/>
            <a:ext cx="8763000" cy="4785395"/>
          </a:xfrm>
        </p:spPr>
        <p:txBody>
          <a:bodyPr>
            <a:normAutofit/>
          </a:bodyPr>
          <a:lstStyle/>
          <a:p>
            <a:pPr marL="0" indent="3175" algn="just">
              <a:buNone/>
            </a:pPr>
            <a:r>
              <a:rPr lang="en-US" b="1" dirty="0" smtClean="0">
                <a:solidFill>
                  <a:srgbClr val="C00000"/>
                </a:solidFill>
              </a:rPr>
              <a:t>Example: For the following analog signal, find the </a:t>
            </a:r>
            <a:r>
              <a:rPr lang="en-US" b="1" dirty="0" err="1" smtClean="0">
                <a:solidFill>
                  <a:srgbClr val="C00000"/>
                </a:solidFill>
              </a:rPr>
              <a:t>Nyquist</a:t>
            </a:r>
            <a:r>
              <a:rPr lang="en-US" b="1" dirty="0" smtClean="0">
                <a:solidFill>
                  <a:srgbClr val="C00000"/>
                </a:solidFill>
              </a:rPr>
              <a:t> sampling rate, also determine the digital signal frequency and the digital signal</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p:txBody>
      </p:sp>
      <p:pic>
        <p:nvPicPr>
          <p:cNvPr id="4103" name="Picture 7"/>
          <p:cNvPicPr>
            <a:picLocks noChangeAspect="1" noChangeArrowheads="1"/>
          </p:cNvPicPr>
          <p:nvPr/>
        </p:nvPicPr>
        <p:blipFill>
          <a:blip r:embed="rId2"/>
          <a:srcRect/>
          <a:stretch>
            <a:fillRect/>
          </a:stretch>
        </p:blipFill>
        <p:spPr bwMode="auto">
          <a:xfrm>
            <a:off x="3352800" y="2072640"/>
            <a:ext cx="2113280" cy="365760"/>
          </a:xfrm>
          <a:prstGeom prst="rect">
            <a:avLst/>
          </a:prstGeom>
          <a:noFill/>
          <a:ln w="9525">
            <a:noFill/>
            <a:miter lim="800000"/>
            <a:headEnd/>
            <a:tailEnd/>
          </a:ln>
          <a:effectLst/>
        </p:spPr>
      </p:pic>
      <p:pic>
        <p:nvPicPr>
          <p:cNvPr id="4104" name="Picture 8"/>
          <p:cNvPicPr>
            <a:picLocks noChangeAspect="1" noChangeArrowheads="1"/>
          </p:cNvPicPr>
          <p:nvPr/>
        </p:nvPicPr>
        <p:blipFill>
          <a:blip r:embed="rId3"/>
          <a:srcRect/>
          <a:stretch>
            <a:fillRect/>
          </a:stretch>
        </p:blipFill>
        <p:spPr bwMode="auto">
          <a:xfrm>
            <a:off x="1238250" y="2581275"/>
            <a:ext cx="6667500" cy="4200525"/>
          </a:xfrm>
          <a:prstGeom prst="rect">
            <a:avLst/>
          </a:prstGeom>
          <a:noFill/>
          <a:ln w="9525">
            <a:noFill/>
            <a:miter lim="800000"/>
            <a:headEnd/>
            <a:tailEnd/>
          </a:ln>
          <a:effectLst/>
        </p:spPr>
      </p:pic>
      <p:sp>
        <p:nvSpPr>
          <p:cNvPr id="9" name="Title 1"/>
          <p:cNvSpPr>
            <a:spLocks noGrp="1"/>
          </p:cNvSpPr>
          <p:nvPr>
            <p:ph type="title"/>
          </p:nvPr>
        </p:nvSpPr>
        <p:spPr>
          <a:xfrm>
            <a:off x="228600" y="188640"/>
            <a:ext cx="8686800" cy="792088"/>
          </a:xfrm>
        </p:spPr>
        <p:txBody>
          <a:bodyPr>
            <a:normAutofit fontScale="90000"/>
          </a:bodyPr>
          <a:lstStyle/>
          <a:p>
            <a:r>
              <a:rPr lang="en-US" dirty="0" err="1" smtClean="0">
                <a:effectLst>
                  <a:outerShdw blurRad="38100" dist="38100" dir="2700000" algn="tl">
                    <a:srgbClr val="000000">
                      <a:alpha val="43137"/>
                    </a:srgbClr>
                  </a:outerShdw>
                </a:effectLst>
              </a:rPr>
              <a:t>Nyquist</a:t>
            </a:r>
            <a:r>
              <a:rPr lang="en-US" dirty="0" smtClean="0">
                <a:effectLst>
                  <a:outerShdw blurRad="38100" dist="38100" dir="2700000" algn="tl">
                    <a:srgbClr val="000000">
                      <a:alpha val="43137"/>
                    </a:srgbClr>
                  </a:outerShdw>
                </a:effectLst>
              </a:rPr>
              <a:t>–Shannon Sampling Theorem</a:t>
            </a:r>
            <a:endParaRPr lang="en-US" dirty="0">
              <a:effectLst>
                <a:outerShdw blurRad="38100" dist="38100" dir="2700000" algn="tl">
                  <a:srgbClr val="000000">
                    <a:alpha val="43137"/>
                  </a:srgbClr>
                </a:outerShdw>
              </a:effectLs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25D0BB4-ADA7-4C01-8F73-EC4CC0F0337D}" type="slidenum">
              <a:rPr lang="en-US" smtClean="0"/>
              <a:pPr/>
              <a:t>21</a:t>
            </a:fld>
            <a:endParaRPr lang="en-US" dirty="0"/>
          </a:p>
        </p:txBody>
      </p:sp>
      <p:sp>
        <p:nvSpPr>
          <p:cNvPr id="8" name="Content Placeholder 7"/>
          <p:cNvSpPr>
            <a:spLocks noGrp="1"/>
          </p:cNvSpPr>
          <p:nvPr>
            <p:ph idx="1"/>
          </p:nvPr>
        </p:nvSpPr>
        <p:spPr/>
        <p:txBody>
          <a:bodyPr>
            <a:normAutofit lnSpcReduction="10000"/>
          </a:bodyPr>
          <a:lstStyle/>
          <a:p>
            <a:pPr>
              <a:buNone/>
            </a:pPr>
            <a:r>
              <a:rPr lang="en-US" b="1" dirty="0" smtClean="0">
                <a:solidFill>
                  <a:srgbClr val="C00000"/>
                </a:solidFill>
              </a:rPr>
              <a:t>Example: Find the sampling frequency of the following signal</a:t>
            </a:r>
            <a:r>
              <a:rPr lang="en-US" dirty="0" smtClean="0">
                <a:solidFill>
                  <a:srgbClr val="C00000"/>
                </a:solidFill>
              </a:rPr>
              <a:t>.</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So sampling frequency should be</a:t>
            </a:r>
            <a:endParaRPr lang="en-US" dirty="0"/>
          </a:p>
        </p:txBody>
      </p:sp>
      <p:pic>
        <p:nvPicPr>
          <p:cNvPr id="4100" name="Picture 4"/>
          <p:cNvPicPr>
            <a:picLocks noChangeAspect="1" noChangeArrowheads="1"/>
          </p:cNvPicPr>
          <p:nvPr/>
        </p:nvPicPr>
        <p:blipFill>
          <a:blip r:embed="rId2"/>
          <a:srcRect/>
          <a:stretch>
            <a:fillRect/>
          </a:stretch>
        </p:blipFill>
        <p:spPr bwMode="auto">
          <a:xfrm>
            <a:off x="1881187" y="1981200"/>
            <a:ext cx="5357813" cy="428625"/>
          </a:xfrm>
          <a:prstGeom prst="rect">
            <a:avLst/>
          </a:prstGeom>
          <a:noFill/>
          <a:ln w="9525">
            <a:noFill/>
            <a:miter lim="800000"/>
            <a:headEnd/>
            <a:tailEnd/>
          </a:ln>
          <a:effectLst/>
        </p:spPr>
      </p:pic>
      <p:pic>
        <p:nvPicPr>
          <p:cNvPr id="4101" name="Picture 5"/>
          <p:cNvPicPr>
            <a:picLocks noChangeAspect="1" noChangeArrowheads="1"/>
          </p:cNvPicPr>
          <p:nvPr/>
        </p:nvPicPr>
        <p:blipFill>
          <a:blip r:embed="rId3"/>
          <a:srcRect/>
          <a:stretch>
            <a:fillRect/>
          </a:stretch>
        </p:blipFill>
        <p:spPr bwMode="auto">
          <a:xfrm>
            <a:off x="1955407" y="2819400"/>
            <a:ext cx="5359793" cy="2194560"/>
          </a:xfrm>
          <a:prstGeom prst="rect">
            <a:avLst/>
          </a:prstGeom>
          <a:noFill/>
          <a:ln w="9525">
            <a:noFill/>
            <a:miter lim="800000"/>
            <a:headEnd/>
            <a:tailEnd/>
          </a:ln>
          <a:effectLst/>
        </p:spPr>
      </p:pic>
      <p:pic>
        <p:nvPicPr>
          <p:cNvPr id="4102" name="Picture 6"/>
          <p:cNvPicPr>
            <a:picLocks noChangeAspect="1" noChangeArrowheads="1"/>
          </p:cNvPicPr>
          <p:nvPr/>
        </p:nvPicPr>
        <p:blipFill>
          <a:blip r:embed="rId4"/>
          <a:srcRect/>
          <a:stretch>
            <a:fillRect/>
          </a:stretch>
        </p:blipFill>
        <p:spPr bwMode="auto">
          <a:xfrm>
            <a:off x="4648200" y="5227320"/>
            <a:ext cx="1625804" cy="640080"/>
          </a:xfrm>
          <a:prstGeom prst="rect">
            <a:avLst/>
          </a:prstGeom>
          <a:noFill/>
          <a:ln w="9525">
            <a:noFill/>
            <a:miter lim="800000"/>
            <a:headEnd/>
            <a:tailEnd/>
          </a:ln>
          <a:effectLst/>
        </p:spPr>
      </p:pic>
      <p:sp>
        <p:nvSpPr>
          <p:cNvPr id="9" name="Title 1"/>
          <p:cNvSpPr>
            <a:spLocks noGrp="1"/>
          </p:cNvSpPr>
          <p:nvPr>
            <p:ph type="title"/>
          </p:nvPr>
        </p:nvSpPr>
        <p:spPr>
          <a:xfrm>
            <a:off x="228600" y="188640"/>
            <a:ext cx="8686800" cy="792088"/>
          </a:xfrm>
        </p:spPr>
        <p:txBody>
          <a:bodyPr>
            <a:normAutofit fontScale="90000"/>
          </a:bodyPr>
          <a:lstStyle/>
          <a:p>
            <a:r>
              <a:rPr lang="en-US" dirty="0" err="1" smtClean="0">
                <a:effectLst>
                  <a:outerShdw blurRad="38100" dist="38100" dir="2700000" algn="tl">
                    <a:srgbClr val="000000">
                      <a:alpha val="43137"/>
                    </a:srgbClr>
                  </a:outerShdw>
                </a:effectLst>
              </a:rPr>
              <a:t>Nyquist</a:t>
            </a:r>
            <a:r>
              <a:rPr lang="en-US" dirty="0" smtClean="0">
                <a:effectLst>
                  <a:outerShdw blurRad="38100" dist="38100" dir="2700000" algn="tl">
                    <a:srgbClr val="000000">
                      <a:alpha val="43137"/>
                    </a:srgbClr>
                  </a:outerShdw>
                </a:effectLst>
              </a:rPr>
              <a:t>–Shannon Sampling Theorem</a:t>
            </a:r>
            <a:endParaRPr lang="en-US" dirty="0">
              <a:effectLst>
                <a:outerShdw blurRad="38100" dist="38100" dir="2700000" algn="tl">
                  <a:srgbClr val="000000">
                    <a:alpha val="43137"/>
                  </a:srgb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40768"/>
            <a:ext cx="8839200" cy="4785395"/>
          </a:xfrm>
        </p:spPr>
        <p:txBody>
          <a:bodyPr/>
          <a:lstStyle/>
          <a:p>
            <a:pPr algn="ctr">
              <a:buNone/>
            </a:pPr>
            <a:r>
              <a:rPr lang="en-US" sz="3200" b="1" u="sng" dirty="0" smtClean="0">
                <a:solidFill>
                  <a:srgbClr val="00B050"/>
                </a:solidFill>
              </a:rPr>
              <a:t>Exercise</a:t>
            </a:r>
          </a:p>
          <a:p>
            <a:pPr algn="ctr">
              <a:buNone/>
            </a:pPr>
            <a:endParaRPr lang="en-US" b="1" u="sng" dirty="0" smtClean="0">
              <a:solidFill>
                <a:srgbClr val="FF0000"/>
              </a:solidFill>
            </a:endParaRPr>
          </a:p>
          <a:p>
            <a:pPr algn="ctr">
              <a:buNone/>
            </a:pPr>
            <a:r>
              <a:rPr lang="en-US" b="1" dirty="0" smtClean="0">
                <a:solidFill>
                  <a:srgbClr val="C00000"/>
                </a:solidFill>
              </a:rPr>
              <a:t>Determine the </a:t>
            </a:r>
            <a:r>
              <a:rPr lang="en-US" b="1" dirty="0" err="1" smtClean="0">
                <a:solidFill>
                  <a:srgbClr val="C00000"/>
                </a:solidFill>
              </a:rPr>
              <a:t>Nyquist</a:t>
            </a:r>
            <a:r>
              <a:rPr lang="en-US" b="1" dirty="0" smtClean="0">
                <a:solidFill>
                  <a:srgbClr val="C00000"/>
                </a:solidFill>
              </a:rPr>
              <a:t> sampling rate of a signal </a:t>
            </a:r>
          </a:p>
          <a:p>
            <a:pPr algn="ctr">
              <a:buNone/>
            </a:pPr>
            <a:r>
              <a:rPr lang="en-US" b="1" dirty="0" smtClean="0">
                <a:solidFill>
                  <a:srgbClr val="0070C0"/>
                </a:solidFill>
              </a:rPr>
              <a:t>x(t) = 3sin(5000</a:t>
            </a:r>
            <a:r>
              <a:rPr lang="en-US" b="1" dirty="0" smtClean="0">
                <a:solidFill>
                  <a:srgbClr val="0070C0"/>
                </a:solidFill>
                <a:sym typeface="Symbol"/>
              </a:rPr>
              <a:t></a:t>
            </a:r>
            <a:r>
              <a:rPr lang="en-US" b="1" dirty="0" smtClean="0">
                <a:solidFill>
                  <a:srgbClr val="0070C0"/>
                </a:solidFill>
              </a:rPr>
              <a:t>t + 17</a:t>
            </a:r>
            <a:r>
              <a:rPr lang="en-US" b="1" baseline="30000" dirty="0" smtClean="0">
                <a:solidFill>
                  <a:srgbClr val="0070C0"/>
                </a:solidFill>
              </a:rPr>
              <a:t>o</a:t>
            </a:r>
            <a:r>
              <a:rPr lang="en-US" b="1" dirty="0" smtClean="0">
                <a:solidFill>
                  <a:srgbClr val="0070C0"/>
                </a:solidFill>
              </a:rPr>
              <a:t>)</a:t>
            </a:r>
            <a:endParaRPr lang="en-US" b="1" dirty="0">
              <a:solidFill>
                <a:srgbClr val="0070C0"/>
              </a:solidFill>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22</a:t>
            </a:fld>
            <a:endParaRPr lang="en-US" dirty="0"/>
          </a:p>
        </p:txBody>
      </p:sp>
      <p:sp>
        <p:nvSpPr>
          <p:cNvPr id="6" name="Title 1"/>
          <p:cNvSpPr>
            <a:spLocks noGrp="1"/>
          </p:cNvSpPr>
          <p:nvPr>
            <p:ph type="title"/>
          </p:nvPr>
        </p:nvSpPr>
        <p:spPr>
          <a:xfrm>
            <a:off x="228600" y="188640"/>
            <a:ext cx="8686800" cy="792088"/>
          </a:xfrm>
        </p:spPr>
        <p:txBody>
          <a:bodyPr>
            <a:normAutofit fontScale="90000"/>
          </a:bodyPr>
          <a:lstStyle/>
          <a:p>
            <a:r>
              <a:rPr lang="en-US" dirty="0" err="1" smtClean="0">
                <a:effectLst>
                  <a:outerShdw blurRad="38100" dist="38100" dir="2700000" algn="tl">
                    <a:srgbClr val="000000">
                      <a:alpha val="43137"/>
                    </a:srgbClr>
                  </a:outerShdw>
                </a:effectLst>
              </a:rPr>
              <a:t>Nyquist</a:t>
            </a:r>
            <a:r>
              <a:rPr lang="en-US" dirty="0" smtClean="0">
                <a:effectLst>
                  <a:outerShdw blurRad="38100" dist="38100" dir="2700000" algn="tl">
                    <a:srgbClr val="000000">
                      <a:alpha val="43137"/>
                    </a:srgbClr>
                  </a:outerShdw>
                </a:effectLst>
              </a:rPr>
              <a:t>–Shannon Sampling Theorem</a:t>
            </a:r>
            <a:endParaRPr lang="en-US" dirty="0">
              <a:effectLst>
                <a:outerShdw blurRad="38100" dist="38100" dir="2700000" algn="tl">
                  <a:srgbClr val="000000">
                    <a:alpha val="43137"/>
                  </a:srgbClr>
                </a:outerShdw>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Aliasing</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23</a:t>
            </a:fld>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106680" y="1278826"/>
            <a:ext cx="8961120" cy="4377638"/>
          </a:xfrm>
          <a:prstGeom prst="rect">
            <a:avLst/>
          </a:prstGeom>
          <a:noFill/>
          <a:ln w="9525">
            <a:noFill/>
            <a:miter lim="800000"/>
            <a:headEnd/>
            <a:tailEnd/>
          </a:ln>
          <a:effectLst/>
        </p:spPr>
      </p:pic>
    </p:spTree>
    <p:extLst>
      <p:ext uri="{BB962C8B-B14F-4D97-AF65-F5344CB8AC3E}">
        <p14:creationId xmlns:p14="http://schemas.microsoft.com/office/powerpoint/2010/main" val="276661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Aliasing</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24</a:t>
            </a:fld>
            <a:endParaRPr lang="en-US"/>
          </a:p>
        </p:txBody>
      </p:sp>
      <p:sp>
        <p:nvSpPr>
          <p:cNvPr id="5" name="Content Placeholder 4"/>
          <p:cNvSpPr>
            <a:spLocks noGrp="1"/>
          </p:cNvSpPr>
          <p:nvPr>
            <p:ph idx="1"/>
          </p:nvPr>
        </p:nvSpPr>
        <p:spPr/>
        <p:txBody>
          <a:bodyPr/>
          <a:lstStyle/>
          <a:p>
            <a:pPr algn="ctr">
              <a:buNone/>
            </a:pPr>
            <a:r>
              <a:rPr lang="en-US" b="1" dirty="0" smtClean="0">
                <a:solidFill>
                  <a:srgbClr val="C00000"/>
                </a:solidFill>
                <a:effectLst>
                  <a:outerShdw blurRad="38100" dist="38100" dir="2700000" algn="tl">
                    <a:srgbClr val="000000">
                      <a:alpha val="43137"/>
                    </a:srgbClr>
                  </a:outerShdw>
                </a:effectLst>
              </a:rPr>
              <a:t>How many hertz can the human eye see?</a:t>
            </a:r>
          </a:p>
          <a:p>
            <a:pPr>
              <a:buNone/>
            </a:pPr>
            <a:endParaRPr lang="en-US" dirty="0" smtClean="0"/>
          </a:p>
          <a:p>
            <a:pPr algn="just"/>
            <a:r>
              <a:rPr lang="en-US" dirty="0" smtClean="0"/>
              <a:t>Most don't notice unless it is under </a:t>
            </a:r>
            <a:r>
              <a:rPr lang="en-US" b="1" dirty="0" smtClean="0"/>
              <a:t>50</a:t>
            </a:r>
            <a:r>
              <a:rPr lang="en-US" dirty="0" smtClean="0"/>
              <a:t> or </a:t>
            </a:r>
            <a:r>
              <a:rPr lang="en-US" b="1" dirty="0" smtClean="0"/>
              <a:t>60</a:t>
            </a:r>
            <a:r>
              <a:rPr lang="en-US" dirty="0" smtClean="0"/>
              <a:t> Hz. </a:t>
            </a:r>
          </a:p>
          <a:p>
            <a:pPr algn="just"/>
            <a:endParaRPr lang="en-US" dirty="0" smtClean="0"/>
          </a:p>
          <a:p>
            <a:pPr algn="just"/>
            <a:r>
              <a:rPr lang="en-US" dirty="0" smtClean="0"/>
              <a:t>Generally, people notice when the frame-rate is less than the refresh rate of the display. </a:t>
            </a:r>
          </a:p>
          <a:p>
            <a:pPr algn="just"/>
            <a:endParaRPr lang="en-US" dirty="0" smtClean="0"/>
          </a:p>
          <a:p>
            <a:pPr algn="just"/>
            <a:r>
              <a:rPr lang="en-US" dirty="0" smtClean="0"/>
              <a:t>Depending on the type of CRT, you couldn't see flicker at </a:t>
            </a:r>
            <a:r>
              <a:rPr lang="en-US" b="1" dirty="0" smtClean="0"/>
              <a:t>30 Hz</a:t>
            </a:r>
            <a:r>
              <a:rPr lang="en-US" dirty="0" smtClean="0"/>
              <a:t> or you could still see it at </a:t>
            </a:r>
            <a:r>
              <a:rPr lang="en-US" b="1" dirty="0" smtClean="0"/>
              <a:t>120 Hz</a:t>
            </a:r>
            <a:r>
              <a:rPr lang="en-US" dirty="0" smtClean="0"/>
              <a:t>.</a:t>
            </a:r>
          </a:p>
          <a:p>
            <a:endParaRPr lang="en-US" dirty="0"/>
          </a:p>
        </p:txBody>
      </p:sp>
    </p:spTree>
    <p:extLst>
      <p:ext uri="{BB962C8B-B14F-4D97-AF65-F5344CB8AC3E}">
        <p14:creationId xmlns:p14="http://schemas.microsoft.com/office/powerpoint/2010/main" val="276661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Aliasing</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r>
              <a:rPr lang="en-US" dirty="0"/>
              <a:t>When </a:t>
            </a:r>
            <a:r>
              <a:rPr lang="en-US" dirty="0" smtClean="0"/>
              <a:t>the </a:t>
            </a:r>
            <a:r>
              <a:rPr lang="en-US" dirty="0"/>
              <a:t>minimum </a:t>
            </a:r>
            <a:r>
              <a:rPr lang="en-US" dirty="0" smtClean="0"/>
              <a:t>sampling rate is </a:t>
            </a:r>
            <a:r>
              <a:rPr lang="en-US" dirty="0"/>
              <a:t>not respected, distortion called aliasing occurs. </a:t>
            </a:r>
            <a:endParaRPr lang="en-US" dirty="0" smtClean="0"/>
          </a:p>
          <a:p>
            <a:pPr algn="just"/>
            <a:endParaRPr lang="en-US" dirty="0" smtClean="0"/>
          </a:p>
          <a:p>
            <a:pPr algn="just"/>
            <a:r>
              <a:rPr lang="en-US" dirty="0" smtClean="0"/>
              <a:t>Aliasing </a:t>
            </a:r>
            <a:r>
              <a:rPr lang="en-US" dirty="0"/>
              <a:t>causes high frequency signals to appear as lower frequency signals. </a:t>
            </a:r>
            <a:endParaRPr lang="en-US" dirty="0" smtClean="0"/>
          </a:p>
          <a:p>
            <a:pPr algn="just"/>
            <a:endParaRPr lang="en-US" dirty="0" smtClean="0"/>
          </a:p>
          <a:p>
            <a:pPr algn="just"/>
            <a:r>
              <a:rPr lang="en-US" dirty="0" smtClean="0"/>
              <a:t>To </a:t>
            </a:r>
            <a:r>
              <a:rPr lang="en-US" dirty="0"/>
              <a:t>be sure aliasing will not occur, sampling is always preceded by low pass filtering. </a:t>
            </a:r>
            <a:endParaRPr lang="en-US" dirty="0" smtClean="0"/>
          </a:p>
          <a:p>
            <a:pPr algn="just"/>
            <a:endParaRPr lang="en-US" dirty="0" smtClean="0"/>
          </a:p>
          <a:p>
            <a:pPr algn="just"/>
            <a:r>
              <a:rPr lang="en-US" dirty="0" smtClean="0"/>
              <a:t>The </a:t>
            </a:r>
            <a:r>
              <a:rPr lang="en-US" dirty="0"/>
              <a:t>low pass filter, called the anti-aliasing filter, removes all frequencies above half the selected sampling rate.</a:t>
            </a:r>
          </a:p>
        </p:txBody>
      </p:sp>
      <p:sp>
        <p:nvSpPr>
          <p:cNvPr id="4" name="Slide Number Placeholder 3"/>
          <p:cNvSpPr>
            <a:spLocks noGrp="1"/>
          </p:cNvSpPr>
          <p:nvPr>
            <p:ph type="sldNum" sz="quarter" idx="12"/>
          </p:nvPr>
        </p:nvSpPr>
        <p:spPr/>
        <p:txBody>
          <a:bodyPr/>
          <a:lstStyle/>
          <a:p>
            <a:fld id="{925D0BB4-ADA7-4C01-8F73-EC4CC0F0337D}" type="slidenum">
              <a:rPr lang="en-US" smtClean="0"/>
              <a:pPr/>
              <a:t>25</a:t>
            </a:fld>
            <a:endParaRPr lang="en-US"/>
          </a:p>
        </p:txBody>
      </p:sp>
    </p:spTree>
    <p:extLst>
      <p:ext uri="{BB962C8B-B14F-4D97-AF65-F5344CB8AC3E}">
        <p14:creationId xmlns:p14="http://schemas.microsoft.com/office/powerpoint/2010/main" val="2766616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Aliasing</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340768"/>
            <a:ext cx="8763000" cy="4785395"/>
          </a:xfrm>
        </p:spPr>
        <p:txBody>
          <a:bodyPr/>
          <a:lstStyle/>
          <a:p>
            <a:r>
              <a:rPr lang="en-US" dirty="0" smtClean="0"/>
              <a:t>Figure illustrates sampling a 40 Hz sinusoid </a:t>
            </a:r>
          </a:p>
          <a:p>
            <a:r>
              <a:rPr lang="en-US" dirty="0" smtClean="0"/>
              <a:t>The sampling interval between sample points is T = 0.01 second, and the sampling rate is thus </a:t>
            </a:r>
            <a:r>
              <a:rPr lang="en-US" dirty="0" err="1" smtClean="0"/>
              <a:t>fs</a:t>
            </a:r>
            <a:r>
              <a:rPr lang="en-US" dirty="0" smtClean="0"/>
              <a:t> = 100 Hz.</a:t>
            </a:r>
          </a:p>
          <a:p>
            <a:r>
              <a:rPr lang="en-US" dirty="0" smtClean="0"/>
              <a:t>The sampling theorem condition is satisfied </a:t>
            </a:r>
          </a:p>
          <a:p>
            <a:pPr>
              <a:buNone/>
            </a:pPr>
            <a:r>
              <a:rPr lang="en-US" dirty="0" smtClean="0"/>
              <a:t> </a:t>
            </a:r>
          </a:p>
          <a:p>
            <a:pPr algn="just"/>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26</a:t>
            </a:fld>
            <a:endParaRPr lang="en-US"/>
          </a:p>
        </p:txBody>
      </p:sp>
      <p:pic>
        <p:nvPicPr>
          <p:cNvPr id="4099" name="Picture 3"/>
          <p:cNvPicPr>
            <a:picLocks noChangeAspect="1" noChangeArrowheads="1"/>
          </p:cNvPicPr>
          <p:nvPr/>
        </p:nvPicPr>
        <p:blipFill>
          <a:blip r:embed="rId2"/>
          <a:srcRect/>
          <a:stretch>
            <a:fillRect/>
          </a:stretch>
        </p:blipFill>
        <p:spPr bwMode="auto">
          <a:xfrm>
            <a:off x="533400" y="3352800"/>
            <a:ext cx="8310280" cy="3291840"/>
          </a:xfrm>
          <a:prstGeom prst="rect">
            <a:avLst/>
          </a:prstGeom>
          <a:noFill/>
          <a:ln w="9525">
            <a:noFill/>
            <a:miter lim="800000"/>
            <a:headEnd/>
            <a:tailEnd/>
          </a:ln>
          <a:effectLst/>
        </p:spPr>
      </p:pic>
    </p:spTree>
    <p:extLst>
      <p:ext uri="{BB962C8B-B14F-4D97-AF65-F5344CB8AC3E}">
        <p14:creationId xmlns:p14="http://schemas.microsoft.com/office/powerpoint/2010/main" val="2766616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Aliasing</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340768"/>
            <a:ext cx="8763000" cy="4785395"/>
          </a:xfrm>
        </p:spPr>
        <p:txBody>
          <a:bodyPr/>
          <a:lstStyle/>
          <a:p>
            <a:r>
              <a:rPr lang="en-US" dirty="0" smtClean="0"/>
              <a:t>Figure illustrates sampling a 90 Hz sinusoid </a:t>
            </a:r>
          </a:p>
          <a:p>
            <a:r>
              <a:rPr lang="en-US" dirty="0" smtClean="0"/>
              <a:t>The sampling interval between sample points is T = 0.01 second, and the sampling rate is thus </a:t>
            </a:r>
            <a:r>
              <a:rPr lang="en-US" dirty="0" err="1" smtClean="0"/>
              <a:t>fs</a:t>
            </a:r>
            <a:r>
              <a:rPr lang="en-US" dirty="0" smtClean="0"/>
              <a:t> = 100 Hz.</a:t>
            </a:r>
          </a:p>
          <a:p>
            <a:r>
              <a:rPr lang="en-US" dirty="0" smtClean="0"/>
              <a:t>The sampling theorem condition is not satisfied </a:t>
            </a:r>
          </a:p>
          <a:p>
            <a:pPr>
              <a:buNone/>
            </a:pPr>
            <a:r>
              <a:rPr lang="en-US" dirty="0" smtClean="0"/>
              <a:t> </a:t>
            </a:r>
          </a:p>
          <a:p>
            <a:pPr algn="just"/>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27</a:t>
            </a:fld>
            <a:endParaRPr lang="en-US"/>
          </a:p>
        </p:txBody>
      </p:sp>
      <p:pic>
        <p:nvPicPr>
          <p:cNvPr id="5122" name="Picture 2"/>
          <p:cNvPicPr>
            <a:picLocks noChangeAspect="1" noChangeArrowheads="1"/>
          </p:cNvPicPr>
          <p:nvPr/>
        </p:nvPicPr>
        <p:blipFill>
          <a:blip r:embed="rId2"/>
          <a:srcRect/>
          <a:stretch>
            <a:fillRect/>
          </a:stretch>
        </p:blipFill>
        <p:spPr bwMode="auto">
          <a:xfrm>
            <a:off x="710882" y="3276600"/>
            <a:ext cx="7899718" cy="3200400"/>
          </a:xfrm>
          <a:prstGeom prst="rect">
            <a:avLst/>
          </a:prstGeom>
          <a:noFill/>
          <a:ln w="9525">
            <a:noFill/>
            <a:miter lim="800000"/>
            <a:headEnd/>
            <a:tailEnd/>
          </a:ln>
          <a:effectLst/>
        </p:spPr>
      </p:pic>
    </p:spTree>
    <p:extLst>
      <p:ext uri="{BB962C8B-B14F-4D97-AF65-F5344CB8AC3E}">
        <p14:creationId xmlns:p14="http://schemas.microsoft.com/office/powerpoint/2010/main" val="276661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Aliasing</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28</a:t>
            </a:fld>
            <a:endParaRPr lang="en-US"/>
          </a:p>
        </p:txBody>
      </p:sp>
      <p:pic>
        <p:nvPicPr>
          <p:cNvPr id="5122" name="Picture 2"/>
          <p:cNvPicPr>
            <a:picLocks noChangeAspect="1" noChangeArrowheads="1"/>
          </p:cNvPicPr>
          <p:nvPr/>
        </p:nvPicPr>
        <p:blipFill>
          <a:blip r:embed="rId2"/>
          <a:srcRect/>
          <a:stretch>
            <a:fillRect/>
          </a:stretch>
        </p:blipFill>
        <p:spPr bwMode="auto">
          <a:xfrm>
            <a:off x="854600" y="3886200"/>
            <a:ext cx="7222600" cy="2926080"/>
          </a:xfrm>
          <a:prstGeom prst="rect">
            <a:avLst/>
          </a:prstGeom>
          <a:noFill/>
          <a:ln w="9525">
            <a:noFill/>
            <a:miter lim="800000"/>
            <a:headEnd/>
            <a:tailEnd/>
          </a:ln>
          <a:effectLst/>
        </p:spPr>
      </p:pic>
      <p:pic>
        <p:nvPicPr>
          <p:cNvPr id="6147" name="Picture 3"/>
          <p:cNvPicPr>
            <a:picLocks noChangeAspect="1" noChangeArrowheads="1"/>
          </p:cNvPicPr>
          <p:nvPr/>
        </p:nvPicPr>
        <p:blipFill>
          <a:blip r:embed="rId3"/>
          <a:srcRect/>
          <a:stretch>
            <a:fillRect/>
          </a:stretch>
        </p:blipFill>
        <p:spPr bwMode="auto">
          <a:xfrm>
            <a:off x="457200" y="1143000"/>
            <a:ext cx="8303051" cy="2651760"/>
          </a:xfrm>
          <a:prstGeom prst="rect">
            <a:avLst/>
          </a:prstGeom>
          <a:noFill/>
          <a:ln w="9525">
            <a:noFill/>
            <a:miter lim="800000"/>
            <a:headEnd/>
            <a:tailEnd/>
          </a:ln>
          <a:effectLst/>
        </p:spPr>
      </p:pic>
    </p:spTree>
    <p:extLst>
      <p:ext uri="{BB962C8B-B14F-4D97-AF65-F5344CB8AC3E}">
        <p14:creationId xmlns:p14="http://schemas.microsoft.com/office/powerpoint/2010/main" val="276661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Sampling Effect in Time Domain</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29</a:t>
            </a:fld>
            <a:endParaRPr lang="en-US"/>
          </a:p>
        </p:txBody>
      </p:sp>
      <p:pic>
        <p:nvPicPr>
          <p:cNvPr id="7170" name="Picture 2"/>
          <p:cNvPicPr>
            <a:picLocks noChangeAspect="1" noChangeArrowheads="1"/>
          </p:cNvPicPr>
          <p:nvPr/>
        </p:nvPicPr>
        <p:blipFill>
          <a:blip r:embed="rId2"/>
          <a:srcRect/>
          <a:stretch>
            <a:fillRect/>
          </a:stretch>
        </p:blipFill>
        <p:spPr bwMode="auto">
          <a:xfrm>
            <a:off x="4191000" y="1143000"/>
            <a:ext cx="4876799" cy="5669280"/>
          </a:xfrm>
          <a:prstGeom prst="rect">
            <a:avLst/>
          </a:prstGeom>
          <a:noFill/>
          <a:ln w="9525">
            <a:noFill/>
            <a:miter lim="800000"/>
            <a:headEnd/>
            <a:tailEnd/>
          </a:ln>
          <a:effectLst/>
        </p:spPr>
      </p:pic>
      <p:sp>
        <p:nvSpPr>
          <p:cNvPr id="7" name="Rectangle 6"/>
          <p:cNvSpPr/>
          <p:nvPr/>
        </p:nvSpPr>
        <p:spPr>
          <a:xfrm>
            <a:off x="152400" y="2609671"/>
            <a:ext cx="3962400" cy="1200329"/>
          </a:xfrm>
          <a:prstGeom prst="rect">
            <a:avLst/>
          </a:prstGeom>
        </p:spPr>
        <p:txBody>
          <a:bodyPr wrap="square">
            <a:spAutoFit/>
          </a:bodyPr>
          <a:lstStyle/>
          <a:p>
            <a:pPr algn="just"/>
            <a:r>
              <a:rPr lang="en-US" b="1" dirty="0" smtClean="0">
                <a:solidFill>
                  <a:srgbClr val="00B050"/>
                </a:solidFill>
                <a:effectLst>
                  <a:outerShdw blurRad="38100" dist="38100" dir="2700000" algn="tl">
                    <a:srgbClr val="000000">
                      <a:alpha val="43137"/>
                    </a:srgbClr>
                  </a:outerShdw>
                </a:effectLst>
              </a:rPr>
              <a:t>Example</a:t>
            </a:r>
            <a:r>
              <a:rPr lang="en-US" b="1" dirty="0" smtClean="0">
                <a:solidFill>
                  <a:srgbClr val="0070C0"/>
                </a:solidFill>
              </a:rPr>
              <a:t> of Aliasing in the time domain of various sinusoidal signals ranging from 10 kHz to 80 kHz with a sampling frequency Fs = 40 kHz.</a:t>
            </a:r>
            <a:endParaRPr lang="en-US" b="1" dirty="0">
              <a:solidFill>
                <a:srgbClr val="0070C0"/>
              </a:solidFill>
            </a:endParaRPr>
          </a:p>
        </p:txBody>
      </p:sp>
    </p:spTree>
    <p:extLst>
      <p:ext uri="{BB962C8B-B14F-4D97-AF65-F5344CB8AC3E}">
        <p14:creationId xmlns:p14="http://schemas.microsoft.com/office/powerpoint/2010/main" val="2766616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Analog vs. Digital Signal Processing</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3</a:t>
            </a:fld>
            <a:endParaRPr lang="en-US"/>
          </a:p>
        </p:txBody>
      </p:sp>
      <p:sp>
        <p:nvSpPr>
          <p:cNvPr id="6" name="Rectangle 3"/>
          <p:cNvSpPr>
            <a:spLocks noChangeArrowheads="1"/>
          </p:cNvSpPr>
          <p:nvPr/>
        </p:nvSpPr>
        <p:spPr bwMode="auto">
          <a:xfrm>
            <a:off x="3429000" y="1524000"/>
            <a:ext cx="28194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t>Analog </a:t>
            </a:r>
          </a:p>
          <a:p>
            <a:pPr algn="ctr"/>
            <a:r>
              <a:rPr lang="en-US" altLang="en-US" b="1" dirty="0"/>
              <a:t>Signal Processor</a:t>
            </a:r>
          </a:p>
        </p:txBody>
      </p:sp>
      <p:sp>
        <p:nvSpPr>
          <p:cNvPr id="7" name="Line 5"/>
          <p:cNvSpPr>
            <a:spLocks noChangeShapeType="1"/>
          </p:cNvSpPr>
          <p:nvPr/>
        </p:nvSpPr>
        <p:spPr bwMode="auto">
          <a:xfrm>
            <a:off x="1600200" y="2133600"/>
            <a:ext cx="1828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Text Box 6"/>
          <p:cNvSpPr txBox="1">
            <a:spLocks noChangeArrowheads="1"/>
          </p:cNvSpPr>
          <p:nvPr/>
        </p:nvSpPr>
        <p:spPr bwMode="auto">
          <a:xfrm>
            <a:off x="457200" y="1628800"/>
            <a:ext cx="2514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solidFill>
                  <a:srgbClr val="C00000"/>
                </a:solidFill>
              </a:rPr>
              <a:t>Analog </a:t>
            </a:r>
            <a:r>
              <a:rPr lang="en-US" altLang="en-US" b="1" dirty="0" smtClean="0">
                <a:solidFill>
                  <a:srgbClr val="C00000"/>
                </a:solidFill>
              </a:rPr>
              <a:t>input Signal x(t)</a:t>
            </a:r>
            <a:endParaRPr lang="en-US" altLang="en-US" b="1" dirty="0">
              <a:solidFill>
                <a:srgbClr val="C00000"/>
              </a:solidFill>
            </a:endParaRPr>
          </a:p>
        </p:txBody>
      </p:sp>
      <p:sp>
        <p:nvSpPr>
          <p:cNvPr id="9" name="Text Box 7"/>
          <p:cNvSpPr txBox="1">
            <a:spLocks noChangeArrowheads="1"/>
          </p:cNvSpPr>
          <p:nvPr/>
        </p:nvSpPr>
        <p:spPr bwMode="auto">
          <a:xfrm>
            <a:off x="6324600" y="1619508"/>
            <a:ext cx="25678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solidFill>
                  <a:srgbClr val="C00000"/>
                </a:solidFill>
              </a:rPr>
              <a:t>Analog </a:t>
            </a:r>
            <a:r>
              <a:rPr lang="en-US" altLang="en-US" b="1" dirty="0" smtClean="0">
                <a:solidFill>
                  <a:srgbClr val="C00000"/>
                </a:solidFill>
              </a:rPr>
              <a:t>output Signal y(t)</a:t>
            </a:r>
            <a:endParaRPr lang="en-US" altLang="en-US" b="1" dirty="0">
              <a:solidFill>
                <a:srgbClr val="C00000"/>
              </a:solidFill>
            </a:endParaRPr>
          </a:p>
        </p:txBody>
      </p:sp>
      <p:sp>
        <p:nvSpPr>
          <p:cNvPr id="10" name="Line 8"/>
          <p:cNvSpPr>
            <a:spLocks noChangeShapeType="1"/>
          </p:cNvSpPr>
          <p:nvPr/>
        </p:nvSpPr>
        <p:spPr bwMode="auto">
          <a:xfrm>
            <a:off x="6324600" y="2057400"/>
            <a:ext cx="18288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 Box 9"/>
          <p:cNvSpPr txBox="1">
            <a:spLocks noChangeArrowheads="1"/>
          </p:cNvSpPr>
          <p:nvPr/>
        </p:nvSpPr>
        <p:spPr bwMode="auto">
          <a:xfrm>
            <a:off x="3200400" y="2667000"/>
            <a:ext cx="332276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b="1" dirty="0">
                <a:solidFill>
                  <a:srgbClr val="00B050"/>
                </a:solidFill>
              </a:rPr>
              <a:t>Analog Signal Processing</a:t>
            </a:r>
          </a:p>
        </p:txBody>
      </p:sp>
      <p:sp>
        <p:nvSpPr>
          <p:cNvPr id="12" name="Rectangle 10"/>
          <p:cNvSpPr>
            <a:spLocks noChangeArrowheads="1"/>
          </p:cNvSpPr>
          <p:nvPr/>
        </p:nvSpPr>
        <p:spPr bwMode="auto">
          <a:xfrm>
            <a:off x="3581400" y="4648200"/>
            <a:ext cx="21336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t>Digital </a:t>
            </a:r>
          </a:p>
          <a:p>
            <a:pPr algn="ctr"/>
            <a:r>
              <a:rPr lang="en-US" altLang="en-US" b="1" dirty="0"/>
              <a:t>Signal Processor</a:t>
            </a:r>
          </a:p>
        </p:txBody>
      </p:sp>
      <p:sp>
        <p:nvSpPr>
          <p:cNvPr id="13" name="Rectangle 11"/>
          <p:cNvSpPr>
            <a:spLocks noChangeArrowheads="1"/>
          </p:cNvSpPr>
          <p:nvPr/>
        </p:nvSpPr>
        <p:spPr bwMode="auto">
          <a:xfrm>
            <a:off x="1524000" y="4648200"/>
            <a:ext cx="14478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t>A/D</a:t>
            </a:r>
          </a:p>
          <a:p>
            <a:pPr algn="ctr"/>
            <a:r>
              <a:rPr lang="en-US" altLang="en-US" b="1" dirty="0"/>
              <a:t>converter</a:t>
            </a:r>
          </a:p>
        </p:txBody>
      </p:sp>
      <p:sp>
        <p:nvSpPr>
          <p:cNvPr id="14" name="Rectangle 12"/>
          <p:cNvSpPr>
            <a:spLocks noChangeArrowheads="1"/>
          </p:cNvSpPr>
          <p:nvPr/>
        </p:nvSpPr>
        <p:spPr bwMode="auto">
          <a:xfrm>
            <a:off x="6096000" y="4648200"/>
            <a:ext cx="1447800" cy="1143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dirty="0"/>
              <a:t>D/A</a:t>
            </a:r>
          </a:p>
          <a:p>
            <a:pPr algn="ctr"/>
            <a:r>
              <a:rPr lang="en-US" altLang="en-US" b="1" dirty="0"/>
              <a:t>converter</a:t>
            </a:r>
          </a:p>
        </p:txBody>
      </p:sp>
      <p:sp>
        <p:nvSpPr>
          <p:cNvPr id="15" name="Line 14"/>
          <p:cNvSpPr>
            <a:spLocks noChangeShapeType="1"/>
          </p:cNvSpPr>
          <p:nvPr/>
        </p:nvSpPr>
        <p:spPr bwMode="auto">
          <a:xfrm>
            <a:off x="5715000" y="5181600"/>
            <a:ext cx="3810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5"/>
          <p:cNvSpPr>
            <a:spLocks noChangeShapeType="1"/>
          </p:cNvSpPr>
          <p:nvPr/>
        </p:nvSpPr>
        <p:spPr bwMode="auto">
          <a:xfrm>
            <a:off x="7543800" y="5181600"/>
            <a:ext cx="12192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Text Box 17"/>
          <p:cNvSpPr txBox="1">
            <a:spLocks noChangeArrowheads="1"/>
          </p:cNvSpPr>
          <p:nvPr/>
        </p:nvSpPr>
        <p:spPr bwMode="auto">
          <a:xfrm>
            <a:off x="3068964" y="5862935"/>
            <a:ext cx="32556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400" b="1" dirty="0">
                <a:solidFill>
                  <a:srgbClr val="00B050"/>
                </a:solidFill>
                <a:effectLst>
                  <a:outerShdw blurRad="38100" dist="38100" dir="2700000" algn="tl">
                    <a:srgbClr val="C0C0C0"/>
                  </a:outerShdw>
                </a:effectLst>
              </a:rPr>
              <a:t>Digital Signal Processing</a:t>
            </a:r>
            <a:endParaRPr lang="en-US" altLang="en-US" sz="2400" b="1" dirty="0">
              <a:solidFill>
                <a:srgbClr val="00B050"/>
              </a:solidFill>
            </a:endParaRPr>
          </a:p>
        </p:txBody>
      </p:sp>
      <p:sp>
        <p:nvSpPr>
          <p:cNvPr id="18" name="Text Box 19"/>
          <p:cNvSpPr txBox="1">
            <a:spLocks noChangeArrowheads="1"/>
          </p:cNvSpPr>
          <p:nvPr/>
        </p:nvSpPr>
        <p:spPr bwMode="auto">
          <a:xfrm>
            <a:off x="35496" y="4366845"/>
            <a:ext cx="147178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solidFill>
                  <a:srgbClr val="C00000"/>
                </a:solidFill>
              </a:rPr>
              <a:t>Analog </a:t>
            </a:r>
            <a:r>
              <a:rPr lang="en-US" altLang="en-US" b="1" dirty="0" smtClean="0">
                <a:solidFill>
                  <a:srgbClr val="C00000"/>
                </a:solidFill>
              </a:rPr>
              <a:t>input</a:t>
            </a:r>
            <a:endParaRPr lang="en-US" altLang="en-US" b="1" dirty="0">
              <a:solidFill>
                <a:srgbClr val="C00000"/>
              </a:solidFill>
            </a:endParaRPr>
          </a:p>
          <a:p>
            <a:r>
              <a:rPr lang="en-US" altLang="en-US" b="1" dirty="0" smtClean="0">
                <a:solidFill>
                  <a:srgbClr val="C00000"/>
                </a:solidFill>
              </a:rPr>
              <a:t>Signal x(t)</a:t>
            </a:r>
            <a:endParaRPr lang="en-US" altLang="en-US" b="1" dirty="0">
              <a:solidFill>
                <a:srgbClr val="C00000"/>
              </a:solidFill>
            </a:endParaRPr>
          </a:p>
        </p:txBody>
      </p:sp>
      <p:sp>
        <p:nvSpPr>
          <p:cNvPr id="19" name="Text Box 20"/>
          <p:cNvSpPr txBox="1">
            <a:spLocks noChangeArrowheads="1"/>
          </p:cNvSpPr>
          <p:nvPr/>
        </p:nvSpPr>
        <p:spPr bwMode="auto">
          <a:xfrm>
            <a:off x="7524328" y="4366845"/>
            <a:ext cx="15841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b="1" dirty="0">
                <a:solidFill>
                  <a:srgbClr val="C00000"/>
                </a:solidFill>
              </a:rPr>
              <a:t>Analog </a:t>
            </a:r>
            <a:r>
              <a:rPr lang="en-US" altLang="en-US" b="1" dirty="0" smtClean="0">
                <a:solidFill>
                  <a:srgbClr val="C00000"/>
                </a:solidFill>
              </a:rPr>
              <a:t>output</a:t>
            </a:r>
            <a:endParaRPr lang="en-US" altLang="en-US" b="1" dirty="0">
              <a:solidFill>
                <a:srgbClr val="C00000"/>
              </a:solidFill>
            </a:endParaRPr>
          </a:p>
          <a:p>
            <a:r>
              <a:rPr lang="en-US" altLang="en-US" b="1" dirty="0" smtClean="0">
                <a:solidFill>
                  <a:srgbClr val="C00000"/>
                </a:solidFill>
              </a:rPr>
              <a:t>Signal y(t)</a:t>
            </a:r>
            <a:endParaRPr lang="en-US" altLang="en-US" b="1" dirty="0">
              <a:solidFill>
                <a:srgbClr val="C00000"/>
              </a:solidFill>
            </a:endParaRPr>
          </a:p>
        </p:txBody>
      </p:sp>
      <p:sp>
        <p:nvSpPr>
          <p:cNvPr id="20" name="Line 13"/>
          <p:cNvSpPr>
            <a:spLocks noChangeShapeType="1"/>
          </p:cNvSpPr>
          <p:nvPr/>
        </p:nvSpPr>
        <p:spPr bwMode="auto">
          <a:xfrm>
            <a:off x="2971800" y="5181600"/>
            <a:ext cx="6096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6"/>
          <p:cNvSpPr>
            <a:spLocks noChangeShapeType="1"/>
          </p:cNvSpPr>
          <p:nvPr/>
        </p:nvSpPr>
        <p:spPr bwMode="auto">
          <a:xfrm>
            <a:off x="304800" y="5181600"/>
            <a:ext cx="1219200"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24656688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Time &amp; Frequency Domains</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30</a:t>
            </a:fld>
            <a:endParaRPr lang="en-US" dirty="0"/>
          </a:p>
        </p:txBody>
      </p:sp>
      <p:sp>
        <p:nvSpPr>
          <p:cNvPr id="76802" name="AutoShape 2" descr="Image result for Time &amp; Frequency Domai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76804" name="AutoShape 4" descr="Image result for Time &amp; Frequency Domai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6806" name="Picture 6" descr="http://www.minelab.com/__files/i/5897/TimeDomain.gif"/>
          <p:cNvPicPr>
            <a:picLocks noChangeAspect="1" noChangeArrowheads="1"/>
          </p:cNvPicPr>
          <p:nvPr/>
        </p:nvPicPr>
        <p:blipFill>
          <a:blip r:embed="rId2"/>
          <a:srcRect/>
          <a:stretch>
            <a:fillRect/>
          </a:stretch>
        </p:blipFill>
        <p:spPr bwMode="auto">
          <a:xfrm>
            <a:off x="1278571" y="2042160"/>
            <a:ext cx="6646229" cy="4663440"/>
          </a:xfrm>
          <a:prstGeom prst="rect">
            <a:avLst/>
          </a:prstGeom>
          <a:noFill/>
        </p:spPr>
      </p:pic>
      <p:sp>
        <p:nvSpPr>
          <p:cNvPr id="8" name="Rectangle 7"/>
          <p:cNvSpPr/>
          <p:nvPr/>
        </p:nvSpPr>
        <p:spPr>
          <a:xfrm>
            <a:off x="685800" y="1219200"/>
            <a:ext cx="7239000" cy="646331"/>
          </a:xfrm>
          <a:prstGeom prst="rect">
            <a:avLst/>
          </a:prstGeom>
        </p:spPr>
        <p:txBody>
          <a:bodyPr wrap="square">
            <a:spAutoFit/>
          </a:bodyPr>
          <a:lstStyle/>
          <a:p>
            <a:pPr>
              <a:buFont typeface="Arial" pitchFamily="34" charset="0"/>
              <a:buChar char="•"/>
            </a:pPr>
            <a:r>
              <a:rPr lang="en-US" dirty="0" smtClean="0"/>
              <a:t>  There are two complementary signal descriptions.</a:t>
            </a:r>
          </a:p>
          <a:p>
            <a:pPr>
              <a:buFont typeface="Arial" pitchFamily="34" charset="0"/>
              <a:buChar char="•"/>
            </a:pPr>
            <a:r>
              <a:rPr lang="en-US" dirty="0" smtClean="0"/>
              <a:t>  Signals seen as projected onto time or frequency domains.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Time &amp; Frequency Domains</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31</a:t>
            </a:fld>
            <a:endParaRPr lang="en-US" dirty="0"/>
          </a:p>
        </p:txBody>
      </p:sp>
      <p:pic>
        <p:nvPicPr>
          <p:cNvPr id="75780" name="Picture 4" descr="http://masters.donntu.org/2008/eltf/naftulin/library/picture101.gif"/>
          <p:cNvPicPr>
            <a:picLocks noChangeAspect="1" noChangeArrowheads="1"/>
          </p:cNvPicPr>
          <p:nvPr/>
        </p:nvPicPr>
        <p:blipFill>
          <a:blip r:embed="rId2"/>
          <a:srcRect/>
          <a:stretch>
            <a:fillRect/>
          </a:stretch>
        </p:blipFill>
        <p:spPr bwMode="auto">
          <a:xfrm>
            <a:off x="762000" y="1295400"/>
            <a:ext cx="7393922" cy="5029200"/>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Signal &amp; Spectrum</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32</a:t>
            </a:fld>
            <a:endParaRPr lang="en-US" dirty="0"/>
          </a:p>
        </p:txBody>
      </p:sp>
      <p:pic>
        <p:nvPicPr>
          <p:cNvPr id="74754" name="Picture 2"/>
          <p:cNvPicPr>
            <a:picLocks noChangeAspect="1" noChangeArrowheads="1"/>
          </p:cNvPicPr>
          <p:nvPr/>
        </p:nvPicPr>
        <p:blipFill>
          <a:blip r:embed="rId2"/>
          <a:srcRect/>
          <a:stretch>
            <a:fillRect/>
          </a:stretch>
        </p:blipFill>
        <p:spPr bwMode="auto">
          <a:xfrm>
            <a:off x="76200" y="1371600"/>
            <a:ext cx="3829050" cy="2743200"/>
          </a:xfrm>
          <a:prstGeom prst="rect">
            <a:avLst/>
          </a:prstGeom>
          <a:noFill/>
          <a:ln w="9525">
            <a:noFill/>
            <a:miter lim="800000"/>
            <a:headEnd/>
            <a:tailEnd/>
          </a:ln>
          <a:effectLst/>
        </p:spPr>
      </p:pic>
      <p:pic>
        <p:nvPicPr>
          <p:cNvPr id="74755" name="Picture 3"/>
          <p:cNvPicPr>
            <a:picLocks noChangeAspect="1" noChangeArrowheads="1"/>
          </p:cNvPicPr>
          <p:nvPr/>
        </p:nvPicPr>
        <p:blipFill>
          <a:blip r:embed="rId3"/>
          <a:srcRect/>
          <a:stretch>
            <a:fillRect/>
          </a:stretch>
        </p:blipFill>
        <p:spPr bwMode="auto">
          <a:xfrm>
            <a:off x="4572000" y="1143000"/>
            <a:ext cx="4287329" cy="2560320"/>
          </a:xfrm>
          <a:prstGeom prst="rect">
            <a:avLst/>
          </a:prstGeom>
          <a:noFill/>
          <a:ln w="9525">
            <a:noFill/>
            <a:miter lim="800000"/>
            <a:headEnd/>
            <a:tailEnd/>
          </a:ln>
          <a:effectLst/>
        </p:spPr>
      </p:pic>
      <p:pic>
        <p:nvPicPr>
          <p:cNvPr id="74756" name="Picture 4"/>
          <p:cNvPicPr>
            <a:picLocks noChangeAspect="1" noChangeArrowheads="1"/>
          </p:cNvPicPr>
          <p:nvPr/>
        </p:nvPicPr>
        <p:blipFill>
          <a:blip r:embed="rId4"/>
          <a:srcRect/>
          <a:stretch>
            <a:fillRect/>
          </a:stretch>
        </p:blipFill>
        <p:spPr bwMode="auto">
          <a:xfrm>
            <a:off x="4572000" y="4084320"/>
            <a:ext cx="4502825" cy="2468880"/>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188640"/>
            <a:ext cx="8991600" cy="792088"/>
          </a:xfrm>
        </p:spPr>
        <p:txBody>
          <a:bodyPr>
            <a:noAutofit/>
          </a:bodyPr>
          <a:lstStyle/>
          <a:p>
            <a:r>
              <a:rPr lang="en-US" sz="3200" dirty="0" smtClean="0">
                <a:effectLst>
                  <a:outerShdw blurRad="38100" dist="38100" dir="2700000" algn="tl">
                    <a:srgbClr val="000000">
                      <a:alpha val="43137"/>
                    </a:srgbClr>
                  </a:outerShdw>
                </a:effectLst>
              </a:rPr>
              <a:t>Frequency Range of Analog &amp; Digital Signals</a:t>
            </a:r>
            <a:endParaRPr lang="en-US" sz="32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endParaRPr lang="en-US" dirty="0" smtClean="0"/>
          </a:p>
          <a:p>
            <a:endParaRPr lang="en-US" dirty="0" smtClean="0"/>
          </a:p>
          <a:p>
            <a:r>
              <a:rPr lang="en-US" dirty="0" smtClean="0"/>
              <a:t>For analog signals, the frequency range is from </a:t>
            </a:r>
            <a:r>
              <a:rPr lang="en-US" b="1" dirty="0" smtClean="0">
                <a:solidFill>
                  <a:srgbClr val="0070C0"/>
                </a:solidFill>
                <a:effectLst>
                  <a:outerShdw blurRad="38100" dist="38100" dir="2700000" algn="tl">
                    <a:srgbClr val="000000">
                      <a:alpha val="43137"/>
                    </a:srgbClr>
                  </a:outerShdw>
                </a:effectLst>
              </a:rPr>
              <a:t>-∞ Hz to ∞ Hz</a:t>
            </a:r>
          </a:p>
          <a:p>
            <a:endParaRPr lang="en-US" dirty="0" smtClean="0"/>
          </a:p>
          <a:p>
            <a:endParaRPr lang="en-US" dirty="0" smtClean="0"/>
          </a:p>
          <a:p>
            <a:r>
              <a:rPr lang="en-US" dirty="0" smtClean="0"/>
              <a:t>For digital signals, the frequency range is from </a:t>
            </a:r>
            <a:r>
              <a:rPr lang="en-US" b="1" dirty="0" smtClean="0">
                <a:solidFill>
                  <a:srgbClr val="0070C0"/>
                </a:solidFill>
                <a:effectLst>
                  <a:outerShdw blurRad="38100" dist="38100" dir="2700000" algn="tl">
                    <a:srgbClr val="000000">
                      <a:alpha val="43137"/>
                    </a:srgbClr>
                  </a:outerShdw>
                </a:effectLst>
              </a:rPr>
              <a:t>0 Hz to Fs/2 Hz</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33</a:t>
            </a:fld>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88640"/>
            <a:ext cx="8686800" cy="792088"/>
          </a:xfrm>
        </p:spPr>
        <p:txBody>
          <a:bodyPr>
            <a:normAutofit fontScale="90000"/>
          </a:bodyPr>
          <a:lstStyle/>
          <a:p>
            <a:r>
              <a:rPr lang="en-US" dirty="0" smtClean="0">
                <a:effectLst>
                  <a:outerShdw blurRad="38100" dist="38100" dir="2700000" algn="tl">
                    <a:srgbClr val="000000">
                      <a:alpha val="43137"/>
                    </a:srgbClr>
                  </a:outerShdw>
                </a:effectLst>
              </a:rPr>
              <a:t>Sampling Effect in Frequency Domain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r>
              <a:rPr lang="en-US" dirty="0" smtClean="0"/>
              <a:t>Sampling causes images of a signal’s spectrum to appear at every multiple of the sampling frequency </a:t>
            </a:r>
            <a:r>
              <a:rPr lang="en-US" b="1" i="1" dirty="0" err="1" smtClean="0"/>
              <a:t>fs</a:t>
            </a:r>
            <a:r>
              <a:rPr lang="en-US" dirty="0" smtClean="0"/>
              <a:t>.</a:t>
            </a:r>
          </a:p>
          <a:p>
            <a:pPr algn="just"/>
            <a:endParaRPr lang="en-US" dirty="0" smtClean="0"/>
          </a:p>
          <a:p>
            <a:pPr algn="just"/>
            <a:r>
              <a:rPr lang="en-US" dirty="0" smtClean="0"/>
              <a:t>For a signal with frequency </a:t>
            </a:r>
            <a:r>
              <a:rPr lang="en-US" b="1" i="1" dirty="0" smtClean="0"/>
              <a:t>f</a:t>
            </a:r>
            <a:r>
              <a:rPr lang="en-US" dirty="0" smtClean="0"/>
              <a:t>, the sampled spectrum has frequency components at  </a:t>
            </a:r>
            <a:r>
              <a:rPr lang="en-US" b="1" i="1" dirty="0" err="1" smtClean="0">
                <a:solidFill>
                  <a:srgbClr val="C00000"/>
                </a:solidFill>
              </a:rPr>
              <a:t>kfs</a:t>
            </a:r>
            <a:r>
              <a:rPr lang="en-US" dirty="0" smtClean="0">
                <a:solidFill>
                  <a:srgbClr val="C00000"/>
                </a:solidFill>
              </a:rPr>
              <a:t> ± </a:t>
            </a:r>
            <a:r>
              <a:rPr lang="en-US" b="1" i="1" dirty="0" smtClean="0">
                <a:solidFill>
                  <a:srgbClr val="C00000"/>
                </a:solidFill>
              </a:rPr>
              <a:t>f</a:t>
            </a:r>
            <a:r>
              <a:rPr lang="en-US" dirty="0" smtClean="0">
                <a:solidFill>
                  <a:srgbClr val="C00000"/>
                </a:solidFill>
              </a:rPr>
              <a:t> </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34</a:t>
            </a:fld>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25D0BB4-ADA7-4C01-8F73-EC4CC0F0337D}" type="slidenum">
              <a:rPr lang="en-US" smtClean="0"/>
              <a:pPr/>
              <a:t>35</a:t>
            </a:fld>
            <a:endParaRPr lang="en-US" dirty="0"/>
          </a:p>
        </p:txBody>
      </p:sp>
      <p:pic>
        <p:nvPicPr>
          <p:cNvPr id="8194" name="Picture 2"/>
          <p:cNvPicPr>
            <a:picLocks noChangeAspect="1" noChangeArrowheads="1"/>
          </p:cNvPicPr>
          <p:nvPr/>
        </p:nvPicPr>
        <p:blipFill>
          <a:blip r:embed="rId2"/>
          <a:srcRect/>
          <a:stretch>
            <a:fillRect/>
          </a:stretch>
        </p:blipFill>
        <p:spPr bwMode="auto">
          <a:xfrm>
            <a:off x="457200" y="1295400"/>
            <a:ext cx="8475543" cy="5120640"/>
          </a:xfrm>
          <a:prstGeom prst="rect">
            <a:avLst/>
          </a:prstGeom>
          <a:noFill/>
          <a:ln w="9525">
            <a:noFill/>
            <a:miter lim="800000"/>
            <a:headEnd/>
            <a:tailEnd/>
          </a:ln>
          <a:effectLst/>
        </p:spPr>
      </p:pic>
      <p:sp>
        <p:nvSpPr>
          <p:cNvPr id="6" name="Title 1"/>
          <p:cNvSpPr>
            <a:spLocks noGrp="1"/>
          </p:cNvSpPr>
          <p:nvPr>
            <p:ph type="title"/>
          </p:nvPr>
        </p:nvSpPr>
        <p:spPr>
          <a:xfrm>
            <a:off x="228600" y="188640"/>
            <a:ext cx="8686800" cy="792088"/>
          </a:xfrm>
        </p:spPr>
        <p:txBody>
          <a:bodyPr>
            <a:normAutofit fontScale="90000"/>
          </a:bodyPr>
          <a:lstStyle/>
          <a:p>
            <a:r>
              <a:rPr lang="en-US" dirty="0" smtClean="0">
                <a:effectLst>
                  <a:outerShdw blurRad="38100" dist="38100" dir="2700000" algn="tl">
                    <a:srgbClr val="000000">
                      <a:alpha val="43137"/>
                    </a:srgbClr>
                  </a:outerShdw>
                </a:effectLst>
              </a:rPr>
              <a:t>Sampling Effect in Frequency Domain</a:t>
            </a:r>
            <a:endParaRPr lang="en-US" dirty="0">
              <a:effectLst>
                <a:outerShdw blurRad="38100" dist="38100" dir="2700000" algn="tl">
                  <a:srgbClr val="000000">
                    <a:alpha val="43137"/>
                  </a:srgbClr>
                </a:outerShdw>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25D0BB4-ADA7-4C01-8F73-EC4CC0F0337D}" type="slidenum">
              <a:rPr lang="en-US" smtClean="0"/>
              <a:pPr/>
              <a:t>36</a:t>
            </a:fld>
            <a:endParaRPr lang="en-US" dirty="0"/>
          </a:p>
        </p:txBody>
      </p:sp>
      <p:pic>
        <p:nvPicPr>
          <p:cNvPr id="9218" name="Picture 2"/>
          <p:cNvPicPr>
            <a:picLocks noChangeAspect="1" noChangeArrowheads="1"/>
          </p:cNvPicPr>
          <p:nvPr/>
        </p:nvPicPr>
        <p:blipFill>
          <a:blip r:embed="rId2"/>
          <a:srcRect/>
          <a:stretch>
            <a:fillRect/>
          </a:stretch>
        </p:blipFill>
        <p:spPr bwMode="auto">
          <a:xfrm>
            <a:off x="386979" y="1203960"/>
            <a:ext cx="8604621" cy="5120640"/>
          </a:xfrm>
          <a:prstGeom prst="rect">
            <a:avLst/>
          </a:prstGeom>
          <a:noFill/>
          <a:ln w="9525">
            <a:noFill/>
            <a:miter lim="800000"/>
            <a:headEnd/>
            <a:tailEnd/>
          </a:ln>
          <a:effectLst/>
        </p:spPr>
      </p:pic>
      <p:sp>
        <p:nvSpPr>
          <p:cNvPr id="6" name="Title 1"/>
          <p:cNvSpPr>
            <a:spLocks noGrp="1"/>
          </p:cNvSpPr>
          <p:nvPr>
            <p:ph type="title"/>
          </p:nvPr>
        </p:nvSpPr>
        <p:spPr>
          <a:xfrm>
            <a:off x="228600" y="188640"/>
            <a:ext cx="8686800" cy="792088"/>
          </a:xfrm>
        </p:spPr>
        <p:txBody>
          <a:bodyPr>
            <a:normAutofit fontScale="90000"/>
          </a:bodyPr>
          <a:lstStyle/>
          <a:p>
            <a:r>
              <a:rPr lang="en-US" dirty="0" smtClean="0">
                <a:effectLst>
                  <a:outerShdw blurRad="38100" dist="38100" dir="2700000" algn="tl">
                    <a:srgbClr val="000000">
                      <a:alpha val="43137"/>
                    </a:srgbClr>
                  </a:outerShdw>
                </a:effectLst>
              </a:rPr>
              <a:t>Sampling Effect in Frequency Domain</a:t>
            </a:r>
            <a:endParaRPr lang="en-US" dirty="0">
              <a:effectLst>
                <a:outerShdw blurRad="38100" dist="38100" dir="2700000" algn="tl">
                  <a:srgbClr val="000000">
                    <a:alpha val="43137"/>
                  </a:srgbClr>
                </a:outerShdw>
              </a:effectLs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Anti Aliasing Filter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19200"/>
            <a:ext cx="8229600" cy="5517232"/>
          </a:xfrm>
        </p:spPr>
        <p:txBody>
          <a:bodyPr>
            <a:normAutofit/>
          </a:bodyPr>
          <a:lstStyle/>
          <a:p>
            <a:pPr algn="just"/>
            <a:r>
              <a:rPr lang="en-US" dirty="0" smtClean="0"/>
              <a:t>A signal with no frequency component above a certain maximum frequency is known as a band-limited signal.</a:t>
            </a:r>
          </a:p>
          <a:p>
            <a:pPr algn="just"/>
            <a:endParaRPr lang="en-US" dirty="0" smtClean="0"/>
          </a:p>
          <a:p>
            <a:pPr algn="just"/>
            <a:r>
              <a:rPr lang="en-US" dirty="0" smtClean="0"/>
              <a:t> In our case we want to have a signal band-limited to ½ Fs.</a:t>
            </a:r>
          </a:p>
          <a:p>
            <a:pPr algn="just"/>
            <a:endParaRPr lang="en-US" dirty="0" smtClean="0"/>
          </a:p>
          <a:p>
            <a:pPr algn="just"/>
            <a:r>
              <a:rPr lang="en-US" dirty="0" smtClean="0"/>
              <a:t>Some times higher frequency components (both harmonics and noise) are added to the analog signal (practical signals are not band-limited).</a:t>
            </a:r>
          </a:p>
          <a:p>
            <a:pPr algn="just"/>
            <a:endParaRPr lang="en-US" dirty="0" smtClean="0"/>
          </a:p>
          <a:p>
            <a:pPr algn="just"/>
            <a:r>
              <a:rPr lang="en-US" dirty="0" smtClean="0"/>
              <a:t>In order to keep analog signal band-limited, we need a filter, usually a low pass that stops all frequencies above ½ Fs. </a:t>
            </a:r>
          </a:p>
          <a:p>
            <a:pPr algn="just"/>
            <a:endParaRPr lang="en-US" dirty="0" smtClean="0"/>
          </a:p>
          <a:p>
            <a:pPr algn="just"/>
            <a:r>
              <a:rPr lang="en-US" dirty="0" smtClean="0"/>
              <a:t>This is called an “</a:t>
            </a:r>
            <a:r>
              <a:rPr lang="en-US" i="1" dirty="0" smtClean="0">
                <a:solidFill>
                  <a:srgbClr val="00B050"/>
                </a:solidFill>
                <a:effectLst>
                  <a:outerShdw blurRad="38100" dist="38100" dir="2700000" algn="tl">
                    <a:srgbClr val="000000">
                      <a:alpha val="43137"/>
                    </a:srgbClr>
                  </a:outerShdw>
                </a:effectLst>
              </a:rPr>
              <a:t>Anti-Aliasing</a:t>
            </a:r>
            <a:r>
              <a:rPr lang="en-US" dirty="0" smtClean="0"/>
              <a:t>” filter.</a:t>
            </a:r>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37</a:t>
            </a:fld>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Anti Aliasing Filter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r>
              <a:rPr lang="en-US" dirty="0" smtClean="0"/>
              <a:t>Anti-aliasing filters are analog filters.</a:t>
            </a:r>
          </a:p>
          <a:p>
            <a:pPr algn="just"/>
            <a:endParaRPr lang="en-US" dirty="0" smtClean="0"/>
          </a:p>
          <a:p>
            <a:pPr algn="just"/>
            <a:r>
              <a:rPr lang="en-US" dirty="0" smtClean="0"/>
              <a:t>They process the signal before it is sampled. </a:t>
            </a:r>
          </a:p>
          <a:p>
            <a:pPr algn="just"/>
            <a:endParaRPr lang="en-US" dirty="0" smtClean="0"/>
          </a:p>
          <a:p>
            <a:pPr algn="just"/>
            <a:r>
              <a:rPr lang="en-US" dirty="0" smtClean="0"/>
              <a:t>In most cases, they are also low-pass filters unless band-pass sampling techniques are used.</a:t>
            </a:r>
          </a:p>
        </p:txBody>
      </p:sp>
      <p:sp>
        <p:nvSpPr>
          <p:cNvPr id="4" name="Slide Number Placeholder 3"/>
          <p:cNvSpPr>
            <a:spLocks noGrp="1"/>
          </p:cNvSpPr>
          <p:nvPr>
            <p:ph type="sldNum" sz="quarter" idx="12"/>
          </p:nvPr>
        </p:nvSpPr>
        <p:spPr/>
        <p:txBody>
          <a:bodyPr/>
          <a:lstStyle/>
          <a:p>
            <a:fld id="{925D0BB4-ADA7-4C01-8F73-EC4CC0F0337D}" type="slidenum">
              <a:rPr lang="en-US" smtClean="0"/>
              <a:pPr/>
              <a:t>38</a:t>
            </a:fld>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Under Sampling</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371600"/>
            <a:ext cx="8458200" cy="5257800"/>
          </a:xfrm>
        </p:spPr>
        <p:txBody>
          <a:bodyPr>
            <a:normAutofit/>
          </a:bodyPr>
          <a:lstStyle/>
          <a:p>
            <a:pPr algn="just"/>
            <a:r>
              <a:rPr lang="en-US" dirty="0" smtClean="0"/>
              <a:t>If the sampling rate is lower than the required </a:t>
            </a:r>
            <a:r>
              <a:rPr lang="en-US" dirty="0" err="1" smtClean="0"/>
              <a:t>Nyquist</a:t>
            </a:r>
            <a:r>
              <a:rPr lang="en-US" dirty="0" smtClean="0"/>
              <a:t> rate, that is </a:t>
            </a:r>
            <a:r>
              <a:rPr lang="en-US" dirty="0" err="1" smtClean="0"/>
              <a:t>f</a:t>
            </a:r>
            <a:r>
              <a:rPr lang="en-US" baseline="-25000" dirty="0" err="1" smtClean="0"/>
              <a:t>S</a:t>
            </a:r>
            <a:r>
              <a:rPr lang="en-US" dirty="0" smtClean="0"/>
              <a:t> &lt; 2W, it is called </a:t>
            </a:r>
            <a:r>
              <a:rPr lang="en-US" b="1" i="1" dirty="0" smtClean="0">
                <a:solidFill>
                  <a:srgbClr val="C00000"/>
                </a:solidFill>
                <a:effectLst>
                  <a:outerShdw blurRad="38100" dist="38100" dir="2700000" algn="tl">
                    <a:srgbClr val="000000">
                      <a:alpha val="43137"/>
                    </a:srgbClr>
                  </a:outerShdw>
                </a:effectLst>
              </a:rPr>
              <a:t>under sampling</a:t>
            </a:r>
            <a:r>
              <a:rPr lang="en-US" dirty="0" smtClean="0"/>
              <a:t>. </a:t>
            </a:r>
          </a:p>
          <a:p>
            <a:pPr algn="just"/>
            <a:endParaRPr lang="en-US" dirty="0" smtClean="0"/>
          </a:p>
          <a:p>
            <a:pPr algn="just"/>
            <a:r>
              <a:rPr lang="en-US" dirty="0" smtClean="0"/>
              <a:t>In under sampling images of high frequency signals erroneously appear in the baseband (or </a:t>
            </a:r>
            <a:r>
              <a:rPr lang="en-US" dirty="0" err="1" smtClean="0"/>
              <a:t>Nyquist</a:t>
            </a:r>
            <a:r>
              <a:rPr lang="en-US" dirty="0" smtClean="0"/>
              <a:t> range) due to aliasing.</a:t>
            </a:r>
          </a:p>
          <a:p>
            <a:pPr algn="just">
              <a:buNone/>
            </a:pPr>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39</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88640"/>
            <a:ext cx="8915400" cy="792088"/>
          </a:xfrm>
        </p:spPr>
        <p:txBody>
          <a:bodyPr>
            <a:normAutofit/>
          </a:bodyPr>
          <a:lstStyle/>
          <a:p>
            <a:r>
              <a:rPr lang="en-US" sz="3500" dirty="0" smtClean="0">
                <a:effectLst>
                  <a:outerShdw blurRad="38100" dist="38100" dir="2700000" algn="tl">
                    <a:srgbClr val="000000">
                      <a:alpha val="43137"/>
                    </a:srgbClr>
                  </a:outerShdw>
                </a:effectLst>
              </a:rPr>
              <a:t>Typical Digital Signal Processing System</a:t>
            </a:r>
            <a:endParaRPr lang="en-US" sz="350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4</a:t>
            </a:fld>
            <a:endParaRPr lang="en-US"/>
          </a:p>
        </p:txBody>
      </p:sp>
      <p:pic>
        <p:nvPicPr>
          <p:cNvPr id="51201" name="Picture 1"/>
          <p:cNvPicPr>
            <a:picLocks noChangeAspect="1" noChangeArrowheads="1"/>
          </p:cNvPicPr>
          <p:nvPr/>
        </p:nvPicPr>
        <p:blipFill>
          <a:blip r:embed="rId2"/>
          <a:srcRect/>
          <a:stretch>
            <a:fillRect/>
          </a:stretch>
        </p:blipFill>
        <p:spPr bwMode="auto">
          <a:xfrm>
            <a:off x="76200" y="1501426"/>
            <a:ext cx="9003983" cy="1317974"/>
          </a:xfrm>
          <a:prstGeom prst="rect">
            <a:avLst/>
          </a:prstGeom>
          <a:noFill/>
          <a:ln w="9525">
            <a:noFill/>
            <a:miter lim="800000"/>
            <a:headEnd/>
            <a:tailEnd/>
          </a:ln>
          <a:effectLst/>
        </p:spPr>
      </p:pic>
      <p:sp>
        <p:nvSpPr>
          <p:cNvPr id="7" name="Rectangle 6"/>
          <p:cNvSpPr/>
          <p:nvPr/>
        </p:nvSpPr>
        <p:spPr>
          <a:xfrm>
            <a:off x="457200" y="3623608"/>
            <a:ext cx="7391400" cy="1938992"/>
          </a:xfrm>
          <a:prstGeom prst="rect">
            <a:avLst/>
          </a:prstGeom>
        </p:spPr>
        <p:txBody>
          <a:bodyPr wrap="square">
            <a:spAutoFit/>
          </a:bodyPr>
          <a:lstStyle/>
          <a:p>
            <a:r>
              <a:rPr lang="en-US" sz="2000" b="1" dirty="0" smtClean="0"/>
              <a:t>It consists of </a:t>
            </a:r>
          </a:p>
          <a:p>
            <a:pPr>
              <a:buFont typeface="Arial" pitchFamily="34" charset="0"/>
              <a:buChar char="•"/>
            </a:pPr>
            <a:r>
              <a:rPr lang="en-US" sz="2000" b="1" dirty="0" smtClean="0"/>
              <a:t>  an analog filter called (anti-imaging) filter, </a:t>
            </a:r>
          </a:p>
          <a:p>
            <a:pPr>
              <a:buFont typeface="Arial" pitchFamily="34" charset="0"/>
              <a:buChar char="•"/>
            </a:pPr>
            <a:r>
              <a:rPr lang="en-US" sz="2000" b="1" dirty="0" smtClean="0"/>
              <a:t>  an analog-to-digital conversion (ADC) unit, </a:t>
            </a:r>
          </a:p>
          <a:p>
            <a:pPr>
              <a:buFont typeface="Arial" pitchFamily="34" charset="0"/>
              <a:buChar char="•"/>
            </a:pPr>
            <a:r>
              <a:rPr lang="en-US" sz="2000" b="1" dirty="0" smtClean="0"/>
              <a:t>  a digital signal (DS) processor,</a:t>
            </a:r>
          </a:p>
          <a:p>
            <a:pPr>
              <a:buFont typeface="Arial" pitchFamily="34" charset="0"/>
              <a:buChar char="•"/>
            </a:pPr>
            <a:r>
              <a:rPr lang="en-US" sz="2000" b="1" dirty="0" smtClean="0"/>
              <a:t>  a digital-to-analog conversion (DAC) unit, </a:t>
            </a:r>
          </a:p>
          <a:p>
            <a:pPr>
              <a:buFont typeface="Arial" pitchFamily="34" charset="0"/>
              <a:buChar char="•"/>
            </a:pPr>
            <a:r>
              <a:rPr lang="en-US" sz="2000" b="1" dirty="0" smtClean="0"/>
              <a:t>  and an analog filter called reconstruction (anti-image) filter.</a:t>
            </a:r>
          </a:p>
        </p:txBody>
      </p:sp>
    </p:spTree>
    <p:extLst>
      <p:ext uri="{BB962C8B-B14F-4D97-AF65-F5344CB8AC3E}">
        <p14:creationId xmlns:p14="http://schemas.microsoft.com/office/powerpoint/2010/main" val="317142867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Sampling of Band Limited Signals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371600"/>
            <a:ext cx="8458200" cy="5257800"/>
          </a:xfrm>
        </p:spPr>
        <p:txBody>
          <a:bodyPr>
            <a:normAutofit/>
          </a:bodyPr>
          <a:lstStyle/>
          <a:p>
            <a:pPr indent="3175" algn="just">
              <a:buNone/>
            </a:pPr>
            <a:r>
              <a:rPr lang="en-US" dirty="0" smtClean="0"/>
              <a:t>Signals whose frequencies are restricted to a narrow band of high frequencies can be sampled at a rate similar to twice the Bandwidth (BW) instead of twice the maximum frequency.</a:t>
            </a:r>
          </a:p>
          <a:p>
            <a:pPr algn="just">
              <a:buNone/>
            </a:pPr>
            <a:endParaRPr lang="en-US" dirty="0" smtClean="0"/>
          </a:p>
          <a:p>
            <a:pPr algn="ctr">
              <a:buNone/>
            </a:pPr>
            <a:r>
              <a:rPr lang="en-US" b="1" dirty="0" smtClean="0">
                <a:solidFill>
                  <a:srgbClr val="0070C0"/>
                </a:solidFill>
              </a:rPr>
              <a:t>Fs ≥ BW</a:t>
            </a:r>
            <a:endParaRPr lang="en-US" b="1" dirty="0">
              <a:solidFill>
                <a:srgbClr val="0070C0"/>
              </a:solidFill>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Sampling of Band Limited Signals</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143000"/>
            <a:ext cx="8458200" cy="4785395"/>
          </a:xfrm>
        </p:spPr>
        <p:txBody>
          <a:bodyPr/>
          <a:lstStyle/>
          <a:p>
            <a:pPr algn="just"/>
            <a:r>
              <a:rPr lang="en-US" dirty="0" smtClean="0"/>
              <a:t>While this under-sampling is normally avoided, it can be exploited. </a:t>
            </a:r>
          </a:p>
          <a:p>
            <a:pPr algn="just"/>
            <a:r>
              <a:rPr lang="en-US" dirty="0" smtClean="0"/>
              <a:t>For example, in the case of band limited signals all of the important signal characteristics can be deduced from the copy of the spectrum that appears in the baseband through sampling. </a:t>
            </a:r>
          </a:p>
          <a:p>
            <a:pPr algn="just"/>
            <a:r>
              <a:rPr lang="en-US" dirty="0" smtClean="0"/>
              <a:t>Depending on the relationship between the signal frequencies and the sampling rate, spectral inversion may cause the shape of the spectrum in the baseband to be inverted from the true spectrum of the signal.</a:t>
            </a:r>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41</a:t>
            </a:fld>
            <a:endParaRPr lang="en-US" dirty="0"/>
          </a:p>
        </p:txBody>
      </p:sp>
      <p:pic>
        <p:nvPicPr>
          <p:cNvPr id="70658" name="Picture 2" descr="C:\Users\home\Desktop\fundatamentals_of_DSP\Site Files\Chapters\CH2SUMM\ch2fig6.jpg"/>
          <p:cNvPicPr>
            <a:picLocks noChangeAspect="1" noChangeArrowheads="1"/>
          </p:cNvPicPr>
          <p:nvPr/>
        </p:nvPicPr>
        <p:blipFill>
          <a:blip r:embed="rId2"/>
          <a:srcRect/>
          <a:stretch>
            <a:fillRect/>
          </a:stretch>
        </p:blipFill>
        <p:spPr bwMode="auto">
          <a:xfrm>
            <a:off x="2133600" y="4953000"/>
            <a:ext cx="5528684" cy="1828800"/>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Sampling of Band Limited Signals</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42</a:t>
            </a:fld>
            <a:endParaRPr lang="en-US" dirty="0"/>
          </a:p>
        </p:txBody>
      </p:sp>
      <p:grpSp>
        <p:nvGrpSpPr>
          <p:cNvPr id="12" name="Group 11"/>
          <p:cNvGrpSpPr/>
          <p:nvPr/>
        </p:nvGrpSpPr>
        <p:grpSpPr>
          <a:xfrm>
            <a:off x="2709863" y="1219200"/>
            <a:ext cx="6281737" cy="5400675"/>
            <a:chOff x="1681163" y="1371600"/>
            <a:chExt cx="6281737" cy="5400675"/>
          </a:xfrm>
        </p:grpSpPr>
        <p:pic>
          <p:nvPicPr>
            <p:cNvPr id="1026" name="Picture 2"/>
            <p:cNvPicPr>
              <a:picLocks noChangeAspect="1" noChangeArrowheads="1"/>
            </p:cNvPicPr>
            <p:nvPr/>
          </p:nvPicPr>
          <p:blipFill>
            <a:blip r:embed="rId2"/>
            <a:srcRect b="16981"/>
            <a:stretch>
              <a:fillRect/>
            </a:stretch>
          </p:blipFill>
          <p:spPr bwMode="auto">
            <a:xfrm>
              <a:off x="1681163" y="1371600"/>
              <a:ext cx="5781675" cy="1676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b="15982"/>
            <a:stretch>
              <a:fillRect/>
            </a:stretch>
          </p:blipFill>
          <p:spPr bwMode="auto">
            <a:xfrm>
              <a:off x="1733550" y="3276600"/>
              <a:ext cx="5734050" cy="1752600"/>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b="18605"/>
            <a:stretch>
              <a:fillRect/>
            </a:stretch>
          </p:blipFill>
          <p:spPr bwMode="auto">
            <a:xfrm>
              <a:off x="1724025" y="5105400"/>
              <a:ext cx="5972175" cy="16668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a:srcRect/>
            <a:stretch>
              <a:fillRect/>
            </a:stretch>
          </p:blipFill>
          <p:spPr bwMode="auto">
            <a:xfrm>
              <a:off x="6934200" y="5867400"/>
              <a:ext cx="1028700" cy="238125"/>
            </a:xfrm>
            <a:prstGeom prst="rect">
              <a:avLst/>
            </a:prstGeom>
            <a:noFill/>
            <a:ln w="9525">
              <a:noFill/>
              <a:miter lim="800000"/>
              <a:headEnd/>
              <a:tailEnd/>
            </a:ln>
            <a:effectLst/>
          </p:spPr>
        </p:pic>
        <p:pic>
          <p:nvPicPr>
            <p:cNvPr id="1030" name="Picture 6"/>
            <p:cNvPicPr>
              <a:picLocks noChangeAspect="1" noChangeArrowheads="1"/>
            </p:cNvPicPr>
            <p:nvPr/>
          </p:nvPicPr>
          <p:blipFill>
            <a:blip r:embed="rId6"/>
            <a:srcRect/>
            <a:stretch>
              <a:fillRect/>
            </a:stretch>
          </p:blipFill>
          <p:spPr bwMode="auto">
            <a:xfrm>
              <a:off x="6934200" y="4057650"/>
              <a:ext cx="1000125" cy="209550"/>
            </a:xfrm>
            <a:prstGeom prst="rect">
              <a:avLst/>
            </a:prstGeom>
            <a:noFill/>
            <a:ln w="9525">
              <a:noFill/>
              <a:miter lim="800000"/>
              <a:headEnd/>
              <a:tailEnd/>
            </a:ln>
            <a:effectLst/>
          </p:spPr>
        </p:pic>
        <p:pic>
          <p:nvPicPr>
            <p:cNvPr id="1031" name="Picture 7"/>
            <p:cNvPicPr>
              <a:picLocks noChangeAspect="1" noChangeArrowheads="1"/>
            </p:cNvPicPr>
            <p:nvPr/>
          </p:nvPicPr>
          <p:blipFill>
            <a:blip r:embed="rId7"/>
            <a:srcRect/>
            <a:stretch>
              <a:fillRect/>
            </a:stretch>
          </p:blipFill>
          <p:spPr bwMode="auto">
            <a:xfrm>
              <a:off x="6924675" y="2305050"/>
              <a:ext cx="923925" cy="209550"/>
            </a:xfrm>
            <a:prstGeom prst="rect">
              <a:avLst/>
            </a:prstGeom>
            <a:noFill/>
            <a:ln w="9525">
              <a:noFill/>
              <a:miter lim="800000"/>
              <a:headEnd/>
              <a:tailEnd/>
            </a:ln>
            <a:effectLst/>
          </p:spPr>
        </p:pic>
      </p:grpSp>
      <p:sp>
        <p:nvSpPr>
          <p:cNvPr id="13" name="TextBox 12"/>
          <p:cNvSpPr txBox="1"/>
          <p:nvPr/>
        </p:nvSpPr>
        <p:spPr>
          <a:xfrm>
            <a:off x="152400" y="2056686"/>
            <a:ext cx="3501280" cy="4801314"/>
          </a:xfrm>
          <a:prstGeom prst="rect">
            <a:avLst/>
          </a:prstGeom>
          <a:noFill/>
        </p:spPr>
        <p:txBody>
          <a:bodyPr wrap="none" rtlCol="0">
            <a:spAutoFit/>
          </a:bodyPr>
          <a:lstStyle/>
          <a:p>
            <a:r>
              <a:rPr lang="en-US" b="1" dirty="0" smtClean="0">
                <a:solidFill>
                  <a:srgbClr val="00B050"/>
                </a:solidFill>
              </a:rPr>
              <a:t>Figure: </a:t>
            </a:r>
            <a:r>
              <a:rPr lang="en-US" dirty="0" smtClean="0"/>
              <a:t>Signal recovered </a:t>
            </a:r>
          </a:p>
          <a:p>
            <a:r>
              <a:rPr lang="en-US" dirty="0" smtClean="0"/>
              <a:t>From </a:t>
            </a:r>
            <a:r>
              <a:rPr lang="en-US" dirty="0" err="1" smtClean="0"/>
              <a:t>Nyquist</a:t>
            </a:r>
            <a:r>
              <a:rPr lang="en-US" dirty="0" smtClean="0"/>
              <a:t> range are </a:t>
            </a:r>
          </a:p>
          <a:p>
            <a:r>
              <a:rPr lang="en-US" dirty="0" smtClean="0"/>
              <a:t>Base band versions of the </a:t>
            </a:r>
          </a:p>
          <a:p>
            <a:r>
              <a:rPr lang="en-US" dirty="0" smtClean="0"/>
              <a:t>Original signal. Sampling rate is </a:t>
            </a:r>
          </a:p>
          <a:p>
            <a:r>
              <a:rPr lang="en-US" dirty="0" smtClean="0"/>
              <a:t>Important to make sure no aliasing </a:t>
            </a:r>
          </a:p>
          <a:p>
            <a:r>
              <a:rPr lang="en-US" dirty="0" smtClean="0"/>
              <a:t>and spectral inversion occurs.</a:t>
            </a:r>
          </a:p>
          <a:p>
            <a:endParaRPr lang="en-US" dirty="0" smtClean="0"/>
          </a:p>
          <a:p>
            <a:endParaRPr lang="en-US" dirty="0" smtClean="0"/>
          </a:p>
          <a:p>
            <a:pPr marL="342900" indent="-342900">
              <a:buAutoNum type="alphaLcParenBoth"/>
            </a:pPr>
            <a:r>
              <a:rPr lang="en-US" dirty="0" smtClean="0">
                <a:solidFill>
                  <a:srgbClr val="0070C0"/>
                </a:solidFill>
              </a:rPr>
              <a:t>Fs = 80 kHz</a:t>
            </a:r>
            <a:r>
              <a:rPr lang="en-US" dirty="0" smtClean="0"/>
              <a:t>, signal spectrum </a:t>
            </a:r>
          </a:p>
          <a:p>
            <a:pPr marL="342900" indent="-342900"/>
            <a:r>
              <a:rPr lang="en-US" dirty="0" smtClean="0"/>
              <a:t>is Inverted in the baseband.</a:t>
            </a:r>
          </a:p>
          <a:p>
            <a:pPr marL="342900" indent="-342900"/>
            <a:endParaRPr lang="en-US" dirty="0" smtClean="0"/>
          </a:p>
          <a:p>
            <a:pPr marL="342900" indent="-342900"/>
            <a:r>
              <a:rPr lang="en-US" dirty="0" smtClean="0"/>
              <a:t>(b) Fs</a:t>
            </a:r>
            <a:r>
              <a:rPr lang="en-US" dirty="0" smtClean="0">
                <a:solidFill>
                  <a:srgbClr val="0070C0"/>
                </a:solidFill>
              </a:rPr>
              <a:t> = 100 kHz</a:t>
            </a:r>
            <a:r>
              <a:rPr lang="en-US" dirty="0" smtClean="0"/>
              <a:t>, the lowest </a:t>
            </a:r>
          </a:p>
          <a:p>
            <a:pPr marL="342900" indent="-342900"/>
            <a:r>
              <a:rPr lang="en-US" dirty="0" smtClean="0"/>
              <a:t>Frequencies In the signal alias </a:t>
            </a:r>
          </a:p>
          <a:p>
            <a:pPr marL="342900" indent="-342900"/>
            <a:r>
              <a:rPr lang="en-US" dirty="0" smtClean="0"/>
              <a:t>to the highest frequencies.</a:t>
            </a:r>
          </a:p>
          <a:p>
            <a:pPr marL="342900" indent="-342900"/>
            <a:endParaRPr lang="en-US" dirty="0" smtClean="0"/>
          </a:p>
          <a:p>
            <a:pPr marL="342900" indent="-342900"/>
            <a:r>
              <a:rPr lang="en-US" dirty="0" smtClean="0"/>
              <a:t>(c) </a:t>
            </a:r>
            <a:r>
              <a:rPr lang="en-US" dirty="0" smtClean="0">
                <a:solidFill>
                  <a:srgbClr val="0070C0"/>
                </a:solidFill>
              </a:rPr>
              <a:t>Fs = 120 kHz</a:t>
            </a:r>
            <a:r>
              <a:rPr lang="en-US" dirty="0" smtClean="0"/>
              <a:t>, No spectral </a:t>
            </a:r>
          </a:p>
          <a:p>
            <a:pPr marL="342900" indent="-342900"/>
            <a:r>
              <a:rPr lang="en-US" dirty="0" smtClean="0"/>
              <a:t>Inversion occurs. </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Over Sampling</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r>
              <a:rPr lang="en-US" dirty="0" smtClean="0"/>
              <a:t>Oversampling is defined as sampling above the minimum </a:t>
            </a:r>
            <a:r>
              <a:rPr lang="en-US" dirty="0" err="1" smtClean="0"/>
              <a:t>Nyquist</a:t>
            </a:r>
            <a:r>
              <a:rPr lang="en-US" dirty="0" smtClean="0"/>
              <a:t> rate, that is</a:t>
            </a:r>
            <a:r>
              <a:rPr lang="en-US" dirty="0" smtClean="0">
                <a:solidFill>
                  <a:srgbClr val="0070C0"/>
                </a:solidFill>
              </a:rPr>
              <a:t>, </a:t>
            </a:r>
            <a:r>
              <a:rPr lang="en-US" b="1" i="1" dirty="0" err="1" smtClean="0">
                <a:solidFill>
                  <a:srgbClr val="0070C0"/>
                </a:solidFill>
              </a:rPr>
              <a:t>f</a:t>
            </a:r>
            <a:r>
              <a:rPr lang="en-US" b="1" baseline="-25000" dirty="0" err="1" smtClean="0">
                <a:solidFill>
                  <a:srgbClr val="0070C0"/>
                </a:solidFill>
              </a:rPr>
              <a:t>S</a:t>
            </a:r>
            <a:r>
              <a:rPr lang="en-US" b="1" i="1" dirty="0" smtClean="0">
                <a:solidFill>
                  <a:srgbClr val="0070C0"/>
                </a:solidFill>
              </a:rPr>
              <a:t> </a:t>
            </a:r>
            <a:r>
              <a:rPr lang="en-US" dirty="0" smtClean="0">
                <a:solidFill>
                  <a:srgbClr val="0070C0"/>
                </a:solidFill>
              </a:rPr>
              <a:t>&gt; 2</a:t>
            </a:r>
            <a:r>
              <a:rPr lang="en-US" b="1" i="1" dirty="0" smtClean="0">
                <a:solidFill>
                  <a:srgbClr val="0070C0"/>
                </a:solidFill>
              </a:rPr>
              <a:t>f</a:t>
            </a:r>
            <a:r>
              <a:rPr lang="en-US" baseline="-25000" dirty="0" smtClean="0">
                <a:solidFill>
                  <a:srgbClr val="0070C0"/>
                </a:solidFill>
              </a:rPr>
              <a:t>max</a:t>
            </a:r>
            <a:r>
              <a:rPr lang="en-US" dirty="0" smtClean="0"/>
              <a:t>. </a:t>
            </a:r>
          </a:p>
          <a:p>
            <a:pPr algn="just"/>
            <a:endParaRPr lang="en-US" dirty="0" smtClean="0"/>
          </a:p>
          <a:p>
            <a:pPr algn="just"/>
            <a:r>
              <a:rPr lang="en-US" dirty="0" smtClean="0"/>
              <a:t>Oversampling is useful because it creates space in the spectrum that can reduce the demands on the analog anti-aliasing filter. </a:t>
            </a:r>
          </a:p>
          <a:p>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43</a:t>
            </a:fld>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Over Sampling</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52400" y="1219200"/>
            <a:ext cx="8839200" cy="4906963"/>
          </a:xfrm>
        </p:spPr>
        <p:txBody>
          <a:bodyPr>
            <a:normAutofit/>
          </a:bodyPr>
          <a:lstStyle/>
          <a:p>
            <a:r>
              <a:rPr lang="en-US" sz="2000" dirty="0" smtClean="0"/>
              <a:t>In the example below, 2x oversampling means that a low order analog filter is adequate to keep important signal information intact after sampling. </a:t>
            </a:r>
          </a:p>
          <a:p>
            <a:r>
              <a:rPr lang="en-US" sz="2000" dirty="0" smtClean="0"/>
              <a:t>After sampling, higher order digital filter can be used to extract the information.</a:t>
            </a:r>
          </a:p>
          <a:p>
            <a:endParaRPr lang="en-US" sz="2000"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44</a:t>
            </a:fld>
            <a:endParaRPr lang="en-US" dirty="0"/>
          </a:p>
        </p:txBody>
      </p:sp>
      <p:pic>
        <p:nvPicPr>
          <p:cNvPr id="72709" name="Picture 5"/>
          <p:cNvPicPr>
            <a:picLocks noChangeAspect="1" noChangeArrowheads="1"/>
          </p:cNvPicPr>
          <p:nvPr/>
        </p:nvPicPr>
        <p:blipFill>
          <a:blip r:embed="rId2"/>
          <a:srcRect/>
          <a:stretch>
            <a:fillRect/>
          </a:stretch>
        </p:blipFill>
        <p:spPr bwMode="auto">
          <a:xfrm>
            <a:off x="1600200" y="2495550"/>
            <a:ext cx="5972175" cy="2228850"/>
          </a:xfrm>
          <a:prstGeom prst="rect">
            <a:avLst/>
          </a:prstGeom>
          <a:noFill/>
          <a:ln w="9525">
            <a:noFill/>
            <a:miter lim="800000"/>
            <a:headEnd/>
            <a:tailEnd/>
          </a:ln>
          <a:effectLst/>
        </p:spPr>
      </p:pic>
      <p:pic>
        <p:nvPicPr>
          <p:cNvPr id="72710" name="Picture 6"/>
          <p:cNvPicPr>
            <a:picLocks noChangeAspect="1" noChangeArrowheads="1"/>
          </p:cNvPicPr>
          <p:nvPr/>
        </p:nvPicPr>
        <p:blipFill>
          <a:blip r:embed="rId3"/>
          <a:srcRect/>
          <a:stretch>
            <a:fillRect/>
          </a:stretch>
        </p:blipFill>
        <p:spPr bwMode="auto">
          <a:xfrm>
            <a:off x="1533525" y="4648200"/>
            <a:ext cx="6076950" cy="2171700"/>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Over Sampling</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228600" y="1143000"/>
            <a:ext cx="8458200" cy="4785395"/>
          </a:xfrm>
        </p:spPr>
        <p:txBody>
          <a:bodyPr/>
          <a:lstStyle/>
          <a:p>
            <a:pPr algn="just"/>
            <a:r>
              <a:rPr lang="en-US" dirty="0" smtClean="0"/>
              <a:t>The ideal filter has a flat pass-band and the cut-off is very sharp, since the cut-off frequency of this filter is half of that of the sampling frequency, the resulting replicated spectrum of the sampled signal do not overlap each other. Thus no aliasing occurs.</a:t>
            </a:r>
          </a:p>
          <a:p>
            <a:pPr algn="just"/>
            <a:r>
              <a:rPr lang="en-US" dirty="0" smtClean="0"/>
              <a:t>Practical low-pass filters cannot achieve the ideal characteristics.</a:t>
            </a:r>
          </a:p>
          <a:p>
            <a:pPr algn="just"/>
            <a:r>
              <a:rPr lang="en-US" dirty="0" smtClean="0"/>
              <a:t>Firstly, this would mean that we have to sample the filtered signals at a rate that is higher than the </a:t>
            </a:r>
            <a:r>
              <a:rPr lang="en-US" dirty="0" err="1" smtClean="0"/>
              <a:t>Nyquist</a:t>
            </a:r>
            <a:r>
              <a:rPr lang="en-US" dirty="0" smtClean="0"/>
              <a:t> rate to compensate for the transition band of the filter</a:t>
            </a:r>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45</a:t>
            </a:fld>
            <a:endParaRPr lang="en-US" dirty="0"/>
          </a:p>
        </p:txBody>
      </p:sp>
      <p:pic>
        <p:nvPicPr>
          <p:cNvPr id="52226" name="Picture 2"/>
          <p:cNvPicPr>
            <a:picLocks noChangeAspect="1" noChangeArrowheads="1"/>
          </p:cNvPicPr>
          <p:nvPr/>
        </p:nvPicPr>
        <p:blipFill>
          <a:blip r:embed="rId2"/>
          <a:srcRect/>
          <a:stretch>
            <a:fillRect/>
          </a:stretch>
        </p:blipFill>
        <p:spPr bwMode="auto">
          <a:xfrm>
            <a:off x="1981200" y="4953000"/>
            <a:ext cx="5212080" cy="1853462"/>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Spectra of Sampled signals</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46</a:t>
            </a:fld>
            <a:endParaRPr lang="en-US" dirty="0"/>
          </a:p>
        </p:txBody>
      </p:sp>
      <p:pic>
        <p:nvPicPr>
          <p:cNvPr id="77827" name="Picture 3"/>
          <p:cNvPicPr>
            <a:picLocks noChangeAspect="1" noChangeArrowheads="1"/>
          </p:cNvPicPr>
          <p:nvPr/>
        </p:nvPicPr>
        <p:blipFill>
          <a:blip r:embed="rId2"/>
          <a:srcRect/>
          <a:stretch>
            <a:fillRect/>
          </a:stretch>
        </p:blipFill>
        <p:spPr bwMode="auto">
          <a:xfrm>
            <a:off x="2667000" y="1219200"/>
            <a:ext cx="6383262" cy="5394960"/>
          </a:xfrm>
          <a:prstGeom prst="rect">
            <a:avLst/>
          </a:prstGeom>
          <a:noFill/>
          <a:ln w="9525">
            <a:noFill/>
            <a:miter lim="800000"/>
            <a:headEnd/>
            <a:tailEnd/>
          </a:ln>
          <a:effectLst/>
        </p:spPr>
      </p:pic>
      <p:sp>
        <p:nvSpPr>
          <p:cNvPr id="7" name="TextBox 6"/>
          <p:cNvSpPr txBox="1"/>
          <p:nvPr/>
        </p:nvSpPr>
        <p:spPr>
          <a:xfrm>
            <a:off x="127665" y="2762071"/>
            <a:ext cx="2424766" cy="1200329"/>
          </a:xfrm>
          <a:prstGeom prst="rect">
            <a:avLst/>
          </a:prstGeom>
          <a:noFill/>
        </p:spPr>
        <p:txBody>
          <a:bodyPr wrap="none" rtlCol="0">
            <a:spAutoFit/>
          </a:bodyPr>
          <a:lstStyle/>
          <a:p>
            <a:r>
              <a:rPr lang="en-US" b="1" dirty="0" smtClean="0">
                <a:solidFill>
                  <a:srgbClr val="00B050"/>
                </a:solidFill>
                <a:effectLst>
                  <a:outerShdw blurRad="38100" dist="38100" dir="2700000" algn="tl">
                    <a:srgbClr val="000000">
                      <a:alpha val="43137"/>
                    </a:srgbClr>
                  </a:outerShdw>
                </a:effectLst>
              </a:rPr>
              <a:t>Figure: </a:t>
            </a:r>
            <a:r>
              <a:rPr lang="en-US" b="1" dirty="0" smtClean="0">
                <a:solidFill>
                  <a:srgbClr val="0070C0"/>
                </a:solidFill>
              </a:rPr>
              <a:t>Signal ‘s Spectra</a:t>
            </a:r>
          </a:p>
          <a:p>
            <a:pPr marL="400050" indent="-400050">
              <a:buAutoNum type="romanLcParenBoth"/>
            </a:pPr>
            <a:r>
              <a:rPr lang="en-US" b="1" dirty="0" smtClean="0">
                <a:solidFill>
                  <a:srgbClr val="0070C0"/>
                </a:solidFill>
              </a:rPr>
              <a:t>Over sampled </a:t>
            </a:r>
          </a:p>
          <a:p>
            <a:pPr marL="400050" indent="-400050">
              <a:buAutoNum type="romanLcParenBoth"/>
            </a:pPr>
            <a:r>
              <a:rPr lang="en-US" b="1" dirty="0" err="1" smtClean="0">
                <a:solidFill>
                  <a:srgbClr val="0070C0"/>
                </a:solidFill>
              </a:rPr>
              <a:t>Nyquest</a:t>
            </a:r>
            <a:r>
              <a:rPr lang="en-US" b="1" dirty="0" smtClean="0">
                <a:solidFill>
                  <a:srgbClr val="0070C0"/>
                </a:solidFill>
              </a:rPr>
              <a:t> Rate</a:t>
            </a:r>
          </a:p>
          <a:p>
            <a:pPr marL="400050" indent="-400050">
              <a:buAutoNum type="romanLcParenBoth"/>
            </a:pPr>
            <a:r>
              <a:rPr lang="en-US" b="1" dirty="0" smtClean="0">
                <a:solidFill>
                  <a:srgbClr val="0070C0"/>
                </a:solidFill>
              </a:rPr>
              <a:t>Under Sampled</a:t>
            </a:r>
            <a:endParaRPr lang="en-US" b="1" dirty="0">
              <a:solidFill>
                <a:srgbClr val="0070C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Sampling Low Pass Signals</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47</a:t>
            </a:fld>
            <a:endParaRPr lang="en-US" dirty="0"/>
          </a:p>
        </p:txBody>
      </p:sp>
      <p:pic>
        <p:nvPicPr>
          <p:cNvPr id="53250" name="Picture 2"/>
          <p:cNvPicPr>
            <a:picLocks noChangeAspect="1" noChangeArrowheads="1"/>
          </p:cNvPicPr>
          <p:nvPr/>
        </p:nvPicPr>
        <p:blipFill>
          <a:blip r:embed="rId2"/>
          <a:srcRect/>
          <a:stretch>
            <a:fillRect/>
          </a:stretch>
        </p:blipFill>
        <p:spPr bwMode="auto">
          <a:xfrm>
            <a:off x="152400" y="1219200"/>
            <a:ext cx="8850317" cy="548640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Exercise</a:t>
            </a:r>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48</a:t>
            </a:fld>
            <a:endParaRPr lang="en-US" dirty="0"/>
          </a:p>
        </p:txBody>
      </p:sp>
      <p:sp>
        <p:nvSpPr>
          <p:cNvPr id="1025" name="Rectangle 1"/>
          <p:cNvSpPr>
            <a:spLocks noChangeArrowheads="1"/>
          </p:cNvSpPr>
          <p:nvPr/>
        </p:nvSpPr>
        <p:spPr bwMode="auto">
          <a:xfrm>
            <a:off x="304800" y="1143000"/>
            <a:ext cx="8610600" cy="54476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tabLst>
                <a:tab pos="260350" algn="l"/>
                <a:tab pos="317500" algn="l"/>
              </a:tabLst>
            </a:pPr>
            <a:r>
              <a:rPr lang="en-US" sz="2000" b="1" dirty="0" smtClean="0">
                <a:solidFill>
                  <a:srgbClr val="0070C0"/>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Exercise-1</a:t>
            </a:r>
            <a:r>
              <a:rPr kumimoji="0" lang="en-US" sz="2000" b="1" i="0" u="none" strike="noStrike" cap="none" normalizeH="0" baseline="0" dirty="0" smtClean="0">
                <a:ln>
                  <a:noFill/>
                </a:ln>
                <a:solidFill>
                  <a:srgbClr val="0070C0"/>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 </a:t>
            </a:r>
            <a:r>
              <a:rPr kumimoji="0" lang="en-US" sz="20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rPr>
              <a:t>If the 20 kHz signal is under-sampled at 30 kHz, find the aliased frequency of the signal.</a:t>
            </a:r>
          </a:p>
          <a:p>
            <a:pPr marL="0" marR="0" lvl="0" indent="0" algn="just" defTabSz="914400" rtl="0" eaLnBrk="1" fontAlgn="base" latinLnBrk="0" hangingPunct="1">
              <a:lnSpc>
                <a:spcPct val="100000"/>
              </a:lnSpc>
              <a:spcBef>
                <a:spcPct val="0"/>
              </a:spcBef>
              <a:spcAft>
                <a:spcPct val="0"/>
              </a:spcAft>
              <a:buClrTx/>
              <a:buSzTx/>
              <a:tabLst>
                <a:tab pos="260350" algn="l"/>
                <a:tab pos="317500" algn="l"/>
              </a:tabLst>
            </a:pPr>
            <a:endParaRPr lang="en-US" sz="2000" b="1" dirty="0" smtClean="0">
              <a:solidFill>
                <a:srgbClr val="FF0000"/>
              </a:solidFill>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tab pos="260350" algn="l"/>
                <a:tab pos="317500" algn="l"/>
              </a:tabLst>
            </a:pPr>
            <a:endParaRPr lang="en-US" sz="2000" b="1" dirty="0" smtClean="0">
              <a:solidFill>
                <a:srgbClr val="FF0000"/>
              </a:solidFill>
              <a:latin typeface="Times New Roman" pitchFamily="18" charset="0"/>
              <a:ea typeface="Times New Roman" pitchFamily="18" charset="0"/>
              <a:cs typeface="Times New Roman" pitchFamily="18" charset="0"/>
            </a:endParaRPr>
          </a:p>
          <a:p>
            <a:pPr algn="just"/>
            <a:r>
              <a:rPr lang="en-US" sz="2000" b="1" dirty="0" smtClean="0">
                <a:solidFill>
                  <a:srgbClr val="0070C0"/>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Exercise-2: </a:t>
            </a:r>
            <a:r>
              <a:rPr lang="en-US" sz="2000" b="1" dirty="0" smtClean="0">
                <a:solidFill>
                  <a:srgbClr val="FF0000"/>
                </a:solidFill>
                <a:latin typeface="Times New Roman" pitchFamily="18" charset="0"/>
                <a:ea typeface="Times New Roman" pitchFamily="18" charset="0"/>
                <a:cs typeface="Times New Roman" pitchFamily="18" charset="0"/>
              </a:rPr>
              <a:t>A voice signal is sampled at 8000 samples per second.</a:t>
            </a:r>
          </a:p>
          <a:p>
            <a:pPr marL="514350" lvl="0" indent="-514350" algn="just">
              <a:buFont typeface="+mj-lt"/>
              <a:buAutoNum type="romanLcPeriod"/>
            </a:pPr>
            <a:r>
              <a:rPr lang="en-US" sz="2000" b="1" dirty="0" smtClean="0">
                <a:solidFill>
                  <a:srgbClr val="FF0000"/>
                </a:solidFill>
                <a:latin typeface="Times New Roman" pitchFamily="18" charset="0"/>
                <a:ea typeface="Times New Roman" pitchFamily="18" charset="0"/>
                <a:cs typeface="Times New Roman" pitchFamily="18" charset="0"/>
              </a:rPr>
              <a:t>What is the time between samples?</a:t>
            </a:r>
          </a:p>
          <a:p>
            <a:pPr marL="514350" lvl="0" indent="-514350" algn="just">
              <a:buFont typeface="+mj-lt"/>
              <a:buAutoNum type="romanLcPeriod"/>
            </a:pPr>
            <a:r>
              <a:rPr lang="en-US" sz="2000" b="1" dirty="0" smtClean="0">
                <a:solidFill>
                  <a:srgbClr val="FF0000"/>
                </a:solidFill>
                <a:latin typeface="Times New Roman" pitchFamily="18" charset="0"/>
                <a:ea typeface="Times New Roman" pitchFamily="18" charset="0"/>
                <a:cs typeface="Times New Roman" pitchFamily="18" charset="0"/>
              </a:rPr>
              <a:t>What is the maximum frequency that will be recovered from the signal?</a:t>
            </a:r>
          </a:p>
          <a:p>
            <a:pPr marL="514350" lvl="0" indent="-514350" algn="just"/>
            <a:endParaRPr lang="en-US" sz="2000" b="1" dirty="0" smtClean="0">
              <a:solidFill>
                <a:srgbClr val="FF0000"/>
              </a:solidFill>
              <a:latin typeface="Times New Roman" pitchFamily="18" charset="0"/>
              <a:ea typeface="Times New Roman" pitchFamily="18" charset="0"/>
              <a:cs typeface="Times New Roman" pitchFamily="18" charset="0"/>
            </a:endParaRPr>
          </a:p>
          <a:p>
            <a:pPr marL="514350" lvl="0" indent="-514350" algn="just"/>
            <a:endParaRPr lang="en-US" sz="2000" b="1" dirty="0" smtClean="0">
              <a:solidFill>
                <a:srgbClr val="FF0000"/>
              </a:solidFill>
              <a:latin typeface="Times New Roman" pitchFamily="18" charset="0"/>
              <a:ea typeface="Times New Roman" pitchFamily="18" charset="0"/>
              <a:cs typeface="Times New Roman" pitchFamily="18" charset="0"/>
            </a:endParaRPr>
          </a:p>
          <a:p>
            <a:pPr algn="just"/>
            <a:r>
              <a:rPr lang="en-US" sz="2000" b="1" dirty="0" smtClean="0">
                <a:solidFill>
                  <a:srgbClr val="0070C0"/>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Exercise-3: </a:t>
            </a:r>
            <a:r>
              <a:rPr lang="en-US" sz="2000" b="1" dirty="0" smtClean="0">
                <a:solidFill>
                  <a:srgbClr val="FF0000"/>
                </a:solidFill>
                <a:latin typeface="Times New Roman" pitchFamily="18" charset="0"/>
                <a:ea typeface="Times New Roman" pitchFamily="18" charset="0"/>
                <a:cs typeface="Times New Roman" pitchFamily="18" charset="0"/>
              </a:rPr>
              <a:t>An analog </a:t>
            </a:r>
            <a:r>
              <a:rPr lang="en-US" sz="2000" b="1" dirty="0" err="1" smtClean="0">
                <a:solidFill>
                  <a:srgbClr val="FF0000"/>
                </a:solidFill>
                <a:latin typeface="Times New Roman" pitchFamily="18" charset="0"/>
                <a:ea typeface="Times New Roman" pitchFamily="18" charset="0"/>
                <a:cs typeface="Times New Roman" pitchFamily="18" charset="0"/>
              </a:rPr>
              <a:t>Electromyogram</a:t>
            </a:r>
            <a:r>
              <a:rPr lang="en-US" sz="2000" b="1" dirty="0" smtClean="0">
                <a:solidFill>
                  <a:srgbClr val="FF0000"/>
                </a:solidFill>
                <a:latin typeface="Times New Roman" pitchFamily="18" charset="0"/>
                <a:ea typeface="Times New Roman" pitchFamily="18" charset="0"/>
                <a:cs typeface="Times New Roman" pitchFamily="18" charset="0"/>
              </a:rPr>
              <a:t> (EMG) signal contains useful frequencies up to 3000 Hz. </a:t>
            </a:r>
          </a:p>
          <a:p>
            <a:pPr marL="514350" indent="-514350" algn="just">
              <a:buFont typeface="+mj-lt"/>
              <a:buAutoNum type="romanLcPeriod"/>
            </a:pPr>
            <a:r>
              <a:rPr lang="en-US" sz="2000" b="1" dirty="0" smtClean="0">
                <a:solidFill>
                  <a:srgbClr val="FF0000"/>
                </a:solidFill>
                <a:latin typeface="Times New Roman" pitchFamily="18" charset="0"/>
                <a:ea typeface="Times New Roman" pitchFamily="18" charset="0"/>
                <a:cs typeface="Times New Roman" pitchFamily="18" charset="0"/>
              </a:rPr>
              <a:t>Determine the minimum required sampling rate to avoid aliasing.</a:t>
            </a:r>
          </a:p>
          <a:p>
            <a:pPr marL="514350" indent="-514350" algn="just">
              <a:buFont typeface="+mj-lt"/>
              <a:buAutoNum type="romanLcPeriod"/>
            </a:pPr>
            <a:r>
              <a:rPr lang="en-US" sz="2000" b="1" dirty="0" smtClean="0">
                <a:solidFill>
                  <a:srgbClr val="FF0000"/>
                </a:solidFill>
                <a:latin typeface="Times New Roman" pitchFamily="18" charset="0"/>
                <a:ea typeface="Times New Roman" pitchFamily="18" charset="0"/>
                <a:cs typeface="Times New Roman" pitchFamily="18" charset="0"/>
              </a:rPr>
              <a:t>Suppose that we sample this signal at a rate of 6500 samples/s. what is the highest frequency that can be represented uniquely at this sampling rate?</a:t>
            </a:r>
            <a:endParaRPr lang="en-US" sz="2400" b="1" dirty="0" smtClean="0">
              <a:solidFill>
                <a:srgbClr val="FF0000"/>
              </a:solidFill>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tab pos="260350" algn="l"/>
                <a:tab pos="317500" algn="l"/>
              </a:tabLst>
            </a:pPr>
            <a:endParaRPr kumimoji="0" lang="en-US" sz="2400" b="1" i="0" u="none" strike="noStrike" cap="none" normalizeH="0" baseline="0" dirty="0" smtClean="0">
              <a:ln>
                <a:noFill/>
              </a:ln>
              <a:solidFill>
                <a:srgbClr val="FF0000"/>
              </a:solidFill>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tab pos="260350" algn="l"/>
                <a:tab pos="317500" algn="l"/>
              </a:tabLst>
            </a:pPr>
            <a:endParaRPr kumimoji="0" lang="en-US" sz="2400" b="1" i="0" u="none"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Exercise</a:t>
            </a:r>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49</a:t>
            </a:fld>
            <a:endParaRPr lang="en-US" dirty="0"/>
          </a:p>
        </p:txBody>
      </p:sp>
      <p:sp>
        <p:nvSpPr>
          <p:cNvPr id="1025" name="Rectangle 1"/>
          <p:cNvSpPr>
            <a:spLocks noChangeArrowheads="1"/>
          </p:cNvSpPr>
          <p:nvPr/>
        </p:nvSpPr>
        <p:spPr bwMode="auto">
          <a:xfrm>
            <a:off x="304800" y="1143000"/>
            <a:ext cx="8610600" cy="520142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just" fontAlgn="base">
              <a:spcBef>
                <a:spcPct val="0"/>
              </a:spcBef>
              <a:spcAft>
                <a:spcPct val="0"/>
              </a:spcAft>
              <a:tabLst>
                <a:tab pos="260350" algn="l"/>
                <a:tab pos="317500" algn="l"/>
              </a:tabLst>
            </a:pPr>
            <a:r>
              <a:rPr lang="en-US" sz="2000" b="1" dirty="0" smtClean="0">
                <a:solidFill>
                  <a:srgbClr val="0070C0"/>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Exercise-4</a:t>
            </a:r>
            <a:r>
              <a:rPr kumimoji="0" lang="en-US" sz="2000" b="1" i="0" u="none" strike="noStrike" cap="none" normalizeH="0" baseline="0" dirty="0" smtClean="0">
                <a:ln>
                  <a:noFill/>
                </a:ln>
                <a:solidFill>
                  <a:srgbClr val="0070C0"/>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 </a:t>
            </a:r>
            <a:r>
              <a:rPr lang="en-US" sz="2000" b="1" dirty="0" smtClean="0">
                <a:solidFill>
                  <a:srgbClr val="C00000"/>
                </a:solidFill>
                <a:latin typeface="Times New Roman" pitchFamily="18" charset="0"/>
                <a:ea typeface="Times New Roman" pitchFamily="18" charset="0"/>
                <a:cs typeface="Times New Roman" pitchFamily="18" charset="0"/>
              </a:rPr>
              <a:t>Humans can hear sounds at frequencies between 0 and 20 kHz. What minimum sampling rate should be chosen to permit perfect recovery from samples?  </a:t>
            </a:r>
          </a:p>
          <a:p>
            <a:pPr marL="0" marR="0" lvl="0" indent="0" algn="just" defTabSz="914400" rtl="0" eaLnBrk="1" fontAlgn="base" latinLnBrk="0" hangingPunct="1">
              <a:lnSpc>
                <a:spcPct val="100000"/>
              </a:lnSpc>
              <a:spcBef>
                <a:spcPct val="0"/>
              </a:spcBef>
              <a:spcAft>
                <a:spcPct val="0"/>
              </a:spcAft>
              <a:buClrTx/>
              <a:buSzTx/>
              <a:tabLst>
                <a:tab pos="260350" algn="l"/>
                <a:tab pos="317500" algn="l"/>
              </a:tabLst>
            </a:pPr>
            <a:endParaRPr kumimoji="0" lang="en-US" sz="2000" b="1" i="0" u="none" strike="noStrike" cap="none" normalizeH="0" baseline="0" dirty="0" smtClean="0">
              <a:ln>
                <a:noFill/>
              </a:ln>
              <a:solidFill>
                <a:srgbClr val="FF0000"/>
              </a:solidFill>
              <a:effectLst/>
              <a:latin typeface="Times New Roman" pitchFamily="18" charset="0"/>
              <a:ea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tab pos="260350" algn="l"/>
                <a:tab pos="317500" algn="l"/>
              </a:tabLst>
            </a:pPr>
            <a:endParaRPr lang="en-US" sz="2000" b="1" dirty="0" smtClean="0">
              <a:solidFill>
                <a:srgbClr val="FF0000"/>
              </a:solidFill>
              <a:latin typeface="Times New Roman" pitchFamily="18" charset="0"/>
              <a:ea typeface="Times New Roman" pitchFamily="18" charset="0"/>
              <a:cs typeface="Times New Roman" pitchFamily="18" charset="0"/>
            </a:endParaRPr>
          </a:p>
          <a:p>
            <a:pPr algn="just"/>
            <a:r>
              <a:rPr lang="en-US" sz="2000" b="1" dirty="0" smtClean="0">
                <a:solidFill>
                  <a:srgbClr val="0070C0"/>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Exercise-5: </a:t>
            </a:r>
            <a:r>
              <a:rPr lang="en-US" sz="2000" b="1" dirty="0" smtClean="0">
                <a:solidFill>
                  <a:srgbClr val="C00000"/>
                </a:solidFill>
                <a:latin typeface="Times New Roman" pitchFamily="18" charset="0"/>
                <a:ea typeface="Times New Roman" pitchFamily="18" charset="0"/>
                <a:cs typeface="Times New Roman" pitchFamily="18" charset="0"/>
              </a:rPr>
              <a:t>An ECG signal is sampled at 250 samples per second.</a:t>
            </a:r>
          </a:p>
          <a:p>
            <a:pPr marL="514350" lvl="0" indent="-514350" algn="just">
              <a:buFont typeface="+mj-lt"/>
              <a:buAutoNum type="romanLcPeriod"/>
            </a:pPr>
            <a:r>
              <a:rPr lang="en-US" sz="2000" b="1" dirty="0" smtClean="0">
                <a:solidFill>
                  <a:srgbClr val="C00000"/>
                </a:solidFill>
                <a:latin typeface="Times New Roman" pitchFamily="18" charset="0"/>
                <a:ea typeface="Times New Roman" pitchFamily="18" charset="0"/>
                <a:cs typeface="Times New Roman" pitchFamily="18" charset="0"/>
              </a:rPr>
              <a:t>What is the time between samples?</a:t>
            </a:r>
          </a:p>
          <a:p>
            <a:pPr marL="514350" lvl="0" indent="-514350" algn="just">
              <a:buFont typeface="+mj-lt"/>
              <a:buAutoNum type="romanLcPeriod"/>
            </a:pPr>
            <a:r>
              <a:rPr lang="en-US" sz="2000" b="1" dirty="0" smtClean="0">
                <a:solidFill>
                  <a:srgbClr val="C00000"/>
                </a:solidFill>
                <a:latin typeface="Times New Roman" pitchFamily="18" charset="0"/>
                <a:ea typeface="Times New Roman" pitchFamily="18" charset="0"/>
                <a:cs typeface="Times New Roman" pitchFamily="18" charset="0"/>
              </a:rPr>
              <a:t>What is the maximum frequency that will be recovered from the signal?</a:t>
            </a:r>
          </a:p>
          <a:p>
            <a:pPr marL="514350" lvl="0" indent="-514350" algn="just">
              <a:buFont typeface="+mj-lt"/>
              <a:buAutoNum type="romanLcPeriod"/>
            </a:pPr>
            <a:endParaRPr lang="en-US" sz="2000" b="1" dirty="0" smtClean="0">
              <a:solidFill>
                <a:srgbClr val="FF0000"/>
              </a:solidFill>
              <a:latin typeface="Times New Roman" pitchFamily="18" charset="0"/>
              <a:ea typeface="Times New Roman" pitchFamily="18" charset="0"/>
              <a:cs typeface="Times New Roman" pitchFamily="18" charset="0"/>
            </a:endParaRPr>
          </a:p>
          <a:p>
            <a:pPr marL="514350" lvl="0" indent="-514350" algn="just">
              <a:buFont typeface="+mj-lt"/>
              <a:buAutoNum type="romanLcPeriod"/>
            </a:pPr>
            <a:endParaRPr lang="en-US" sz="2000" b="1" dirty="0" smtClean="0">
              <a:solidFill>
                <a:srgbClr val="FF0000"/>
              </a:solidFill>
              <a:latin typeface="Times New Roman" pitchFamily="18" charset="0"/>
              <a:ea typeface="Times New Roman" pitchFamily="18" charset="0"/>
              <a:cs typeface="Times New Roman" pitchFamily="18" charset="0"/>
            </a:endParaRPr>
          </a:p>
          <a:p>
            <a:pPr algn="just"/>
            <a:r>
              <a:rPr lang="en-US" sz="2000" b="1" dirty="0" smtClean="0">
                <a:solidFill>
                  <a:srgbClr val="0070C0"/>
                </a:solidFill>
                <a:effectLst>
                  <a:outerShdw blurRad="38100" dist="38100" dir="2700000" algn="tl">
                    <a:srgbClr val="000000">
                      <a:alpha val="43137"/>
                    </a:srgbClr>
                  </a:outerShdw>
                </a:effectLst>
                <a:latin typeface="Times New Roman" pitchFamily="18" charset="0"/>
                <a:ea typeface="Times New Roman" pitchFamily="18" charset="0"/>
                <a:cs typeface="Times New Roman" pitchFamily="18" charset="0"/>
              </a:rPr>
              <a:t>Exercise-6: </a:t>
            </a:r>
            <a:r>
              <a:rPr lang="en-US" sz="2000" b="1" dirty="0" smtClean="0">
                <a:solidFill>
                  <a:srgbClr val="C00000"/>
                </a:solidFill>
                <a:latin typeface="Times New Roman" pitchFamily="18" charset="0"/>
                <a:ea typeface="Times New Roman" pitchFamily="18" charset="0"/>
                <a:cs typeface="Times New Roman" pitchFamily="18" charset="0"/>
              </a:rPr>
              <a:t>An ultrasound signal ranging in frequency from 900 kHz to 900.5 kHz is under-sampled at 200 kHz. If a 200 Hz target appears in the baseband, what is the actual frequency of the target?</a:t>
            </a:r>
          </a:p>
          <a:p>
            <a:pPr marL="0" marR="0" lvl="0" indent="0" algn="just" defTabSz="914400" rtl="0" eaLnBrk="1" fontAlgn="base" latinLnBrk="0" hangingPunct="1">
              <a:lnSpc>
                <a:spcPct val="100000"/>
              </a:lnSpc>
              <a:spcBef>
                <a:spcPct val="0"/>
              </a:spcBef>
              <a:spcAft>
                <a:spcPct val="0"/>
              </a:spcAft>
              <a:buClrTx/>
              <a:buSzTx/>
              <a:tabLst>
                <a:tab pos="260350" algn="l"/>
                <a:tab pos="317500" algn="l"/>
              </a:tabLst>
            </a:pPr>
            <a:endParaRPr lang="en-US" sz="2400" b="1" dirty="0" smtClean="0">
              <a:solidFill>
                <a:srgbClr val="FF0000"/>
              </a:solidFill>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tab pos="260350" algn="l"/>
                <a:tab pos="317500" algn="l"/>
              </a:tabLst>
            </a:pPr>
            <a:endParaRPr kumimoji="0" lang="en-US" sz="2400" b="1" i="0" u="none" strike="noStrike" cap="none" normalizeH="0" baseline="0" dirty="0" smtClean="0">
              <a:ln>
                <a:noFill/>
              </a:ln>
              <a:solidFill>
                <a:srgbClr val="FF0000"/>
              </a:solidFill>
              <a:effectLst/>
              <a:latin typeface="Times New Roman" pitchFamily="18" charset="0"/>
              <a:cs typeface="Times New Roman" pitchFamily="18" charset="0"/>
            </a:endParaRPr>
          </a:p>
          <a:p>
            <a:pPr marL="0" marR="0" lvl="0" indent="0" algn="just" defTabSz="914400" rtl="0" eaLnBrk="1" fontAlgn="base" latinLnBrk="0" hangingPunct="1">
              <a:lnSpc>
                <a:spcPct val="100000"/>
              </a:lnSpc>
              <a:spcBef>
                <a:spcPct val="0"/>
              </a:spcBef>
              <a:spcAft>
                <a:spcPct val="0"/>
              </a:spcAft>
              <a:buClrTx/>
              <a:buSzTx/>
              <a:tabLst>
                <a:tab pos="260350" algn="l"/>
                <a:tab pos="317500" algn="l"/>
              </a:tabLst>
            </a:pPr>
            <a:endParaRPr kumimoji="0" lang="en-US" sz="2400" b="1" i="0" u="none" strike="noStrike" cap="none" normalizeH="0" baseline="0" dirty="0" smtClean="0">
              <a:ln>
                <a:noFill/>
              </a:ln>
              <a:solidFill>
                <a:srgbClr val="FF0000"/>
              </a:solidFill>
              <a:effectLst/>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25D0BB4-ADA7-4C01-8F73-EC4CC0F0337D}" type="slidenum">
              <a:rPr lang="en-US" smtClean="0"/>
              <a:pPr/>
              <a:t>5</a:t>
            </a:fld>
            <a:endParaRPr lang="en-US"/>
          </a:p>
        </p:txBody>
      </p:sp>
      <p:pic>
        <p:nvPicPr>
          <p:cNvPr id="6" name="Picture 5"/>
          <p:cNvPicPr>
            <a:picLocks noChangeAspect="1"/>
          </p:cNvPicPr>
          <p:nvPr/>
        </p:nvPicPr>
        <p:blipFill>
          <a:blip r:embed="rId2">
            <a:lum bright="-20000" contrast="40000"/>
          </a:blip>
          <a:stretch>
            <a:fillRect/>
          </a:stretch>
        </p:blipFill>
        <p:spPr>
          <a:xfrm>
            <a:off x="49809" y="2901820"/>
            <a:ext cx="9044382" cy="1054360"/>
          </a:xfrm>
          <a:prstGeom prst="rect">
            <a:avLst/>
          </a:prstGeom>
        </p:spPr>
      </p:pic>
      <p:sp>
        <p:nvSpPr>
          <p:cNvPr id="7" name="Title 1"/>
          <p:cNvSpPr>
            <a:spLocks noGrp="1"/>
          </p:cNvSpPr>
          <p:nvPr>
            <p:ph type="title"/>
          </p:nvPr>
        </p:nvSpPr>
        <p:spPr>
          <a:xfrm>
            <a:off x="152400" y="188640"/>
            <a:ext cx="8915400" cy="792088"/>
          </a:xfrm>
        </p:spPr>
        <p:txBody>
          <a:bodyPr>
            <a:normAutofit/>
          </a:bodyPr>
          <a:lstStyle/>
          <a:p>
            <a:r>
              <a:rPr lang="en-US" sz="3500" dirty="0" smtClean="0">
                <a:effectLst>
                  <a:outerShdw blurRad="38100" dist="38100" dir="2700000" algn="tl">
                    <a:srgbClr val="000000">
                      <a:alpha val="43137"/>
                    </a:srgbClr>
                  </a:outerShdw>
                </a:effectLst>
              </a:rPr>
              <a:t>Typical Digital Signal Processing System</a:t>
            </a:r>
            <a:endParaRPr lang="en-US" sz="35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17142867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Analog to Digital Conversion</a:t>
            </a:r>
          </a:p>
        </p:txBody>
      </p:sp>
      <p:sp>
        <p:nvSpPr>
          <p:cNvPr id="3" name="Content Placeholder 2"/>
          <p:cNvSpPr>
            <a:spLocks noGrp="1"/>
          </p:cNvSpPr>
          <p:nvPr>
            <p:ph idx="1"/>
          </p:nvPr>
        </p:nvSpPr>
        <p:spPr>
          <a:xfrm>
            <a:off x="457200" y="1219200"/>
            <a:ext cx="8229600" cy="5486400"/>
          </a:xfrm>
        </p:spPr>
        <p:txBody>
          <a:bodyPr>
            <a:normAutofit lnSpcReduction="10000"/>
          </a:bodyPr>
          <a:lstStyle/>
          <a:p>
            <a:pPr marL="0" indent="0" algn="ctr">
              <a:buNone/>
            </a:pPr>
            <a:r>
              <a:rPr lang="en-US" b="1" u="sng" dirty="0" err="1" smtClean="0">
                <a:solidFill>
                  <a:srgbClr val="C00000"/>
                </a:solidFill>
                <a:effectLst>
                  <a:outerShdw blurRad="38100" dist="38100" dir="2700000" algn="tl">
                    <a:srgbClr val="000000">
                      <a:alpha val="43137"/>
                    </a:srgbClr>
                  </a:outerShdw>
                </a:effectLst>
              </a:rPr>
              <a:t>Quantizer</a:t>
            </a:r>
            <a:endParaRPr lang="en-US" b="1" u="sng" dirty="0" smtClean="0">
              <a:solidFill>
                <a:srgbClr val="C00000"/>
              </a:solidFill>
              <a:effectLst>
                <a:outerShdw blurRad="38100" dist="38100" dir="2700000" algn="tl">
                  <a:srgbClr val="000000">
                    <a:alpha val="43137"/>
                  </a:srgbClr>
                </a:outerShdw>
              </a:effectLst>
            </a:endParaRPr>
          </a:p>
          <a:p>
            <a:pPr marL="0" indent="0" algn="ctr">
              <a:buNone/>
            </a:pPr>
            <a:endParaRPr lang="en-US" b="1" u="sng" dirty="0" smtClean="0">
              <a:solidFill>
                <a:srgbClr val="C00000"/>
              </a:solidFill>
              <a:effectLst>
                <a:outerShdw blurRad="38100" dist="38100" dir="2700000" algn="tl">
                  <a:srgbClr val="000000">
                    <a:alpha val="43137"/>
                  </a:srgbClr>
                </a:outerShdw>
              </a:effectLst>
            </a:endParaRPr>
          </a:p>
          <a:p>
            <a:pPr algn="just"/>
            <a:r>
              <a:rPr lang="en-US" dirty="0" smtClean="0"/>
              <a:t>After the sampling, the discrete time continuous signal still carry infinite information (can take any value) in terms of amplitude. </a:t>
            </a:r>
          </a:p>
          <a:p>
            <a:pPr algn="just"/>
            <a:endParaRPr lang="en-US" dirty="0" smtClean="0"/>
          </a:p>
          <a:p>
            <a:pPr algn="just"/>
            <a:r>
              <a:rPr lang="en-US" dirty="0"/>
              <a:t>Quantization is the </a:t>
            </a:r>
            <a:r>
              <a:rPr lang="en-US" dirty="0" smtClean="0"/>
              <a:t>process to reduce infinite information of the amplitude.</a:t>
            </a:r>
          </a:p>
          <a:p>
            <a:pPr algn="just"/>
            <a:endParaRPr lang="en-US" dirty="0" smtClean="0"/>
          </a:p>
          <a:p>
            <a:pPr algn="just"/>
            <a:r>
              <a:rPr lang="en-US" dirty="0" err="1" smtClean="0"/>
              <a:t>Quantizer</a:t>
            </a:r>
            <a:r>
              <a:rPr lang="en-US" dirty="0" smtClean="0"/>
              <a:t> do </a:t>
            </a:r>
            <a:r>
              <a:rPr lang="en-US" dirty="0"/>
              <a:t>the conversion of discrete time continuous valued signal into a discrete-time </a:t>
            </a:r>
            <a:r>
              <a:rPr lang="en-US" dirty="0" smtClean="0"/>
              <a:t>discrete-value </a:t>
            </a:r>
            <a:r>
              <a:rPr lang="en-US" dirty="0"/>
              <a:t>signal. </a:t>
            </a:r>
            <a:endParaRPr lang="en-US" dirty="0" smtClean="0"/>
          </a:p>
          <a:p>
            <a:pPr algn="just"/>
            <a:endParaRPr lang="en-US" dirty="0" smtClean="0"/>
          </a:p>
          <a:p>
            <a:pPr algn="just"/>
            <a:r>
              <a:rPr lang="en-US" dirty="0" smtClean="0"/>
              <a:t>The </a:t>
            </a:r>
            <a:r>
              <a:rPr lang="en-US" dirty="0"/>
              <a:t>value of each signal sample is represented by a value selected from a finite set of possible values. </a:t>
            </a:r>
            <a:endParaRPr lang="en-US" dirty="0" smtClean="0"/>
          </a:p>
          <a:p>
            <a:pPr algn="just"/>
            <a:endParaRPr lang="en-US" dirty="0" smtClean="0"/>
          </a:p>
        </p:txBody>
      </p:sp>
      <p:sp>
        <p:nvSpPr>
          <p:cNvPr id="4" name="Slide Number Placeholder 3"/>
          <p:cNvSpPr>
            <a:spLocks noGrp="1"/>
          </p:cNvSpPr>
          <p:nvPr>
            <p:ph type="sldNum" sz="quarter" idx="12"/>
          </p:nvPr>
        </p:nvSpPr>
        <p:spPr/>
        <p:txBody>
          <a:bodyPr/>
          <a:lstStyle/>
          <a:p>
            <a:fld id="{925D0BB4-ADA7-4C01-8F73-EC4CC0F0337D}" type="slidenum">
              <a:rPr lang="en-US" smtClean="0"/>
              <a:pPr/>
              <a:t>50</a:t>
            </a:fld>
            <a:endParaRPr lang="en-US"/>
          </a:p>
        </p:txBody>
      </p:sp>
    </p:spTree>
    <p:extLst>
      <p:ext uri="{BB962C8B-B14F-4D97-AF65-F5344CB8AC3E}">
        <p14:creationId xmlns:p14="http://schemas.microsoft.com/office/powerpoint/2010/main" val="233581233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Analog to Digital Conversion</a:t>
            </a:r>
          </a:p>
        </p:txBody>
      </p:sp>
      <p:sp>
        <p:nvSpPr>
          <p:cNvPr id="3" name="Content Placeholder 2"/>
          <p:cNvSpPr>
            <a:spLocks noGrp="1"/>
          </p:cNvSpPr>
          <p:nvPr>
            <p:ph idx="1"/>
          </p:nvPr>
        </p:nvSpPr>
        <p:spPr>
          <a:xfrm>
            <a:off x="457200" y="1219200"/>
            <a:ext cx="8229600" cy="5486400"/>
          </a:xfrm>
        </p:spPr>
        <p:txBody>
          <a:bodyPr>
            <a:normAutofit lnSpcReduction="10000"/>
          </a:bodyPr>
          <a:lstStyle/>
          <a:p>
            <a:pPr marL="0" indent="0" algn="ctr">
              <a:buNone/>
            </a:pPr>
            <a:r>
              <a:rPr lang="en-US" b="1" u="sng" dirty="0" err="1" smtClean="0">
                <a:solidFill>
                  <a:srgbClr val="C00000"/>
                </a:solidFill>
                <a:effectLst>
                  <a:outerShdw blurRad="38100" dist="38100" dir="2700000" algn="tl">
                    <a:srgbClr val="000000">
                      <a:alpha val="43137"/>
                    </a:srgbClr>
                  </a:outerShdw>
                </a:effectLst>
              </a:rPr>
              <a:t>Quantizer</a:t>
            </a:r>
            <a:endParaRPr lang="en-US" b="1" u="sng" dirty="0" smtClean="0">
              <a:solidFill>
                <a:srgbClr val="C00000"/>
              </a:solidFill>
              <a:effectLst>
                <a:outerShdw blurRad="38100" dist="38100" dir="2700000" algn="tl">
                  <a:srgbClr val="000000">
                    <a:alpha val="43137"/>
                  </a:srgbClr>
                </a:outerShdw>
              </a:effectLst>
            </a:endParaRPr>
          </a:p>
          <a:p>
            <a:pPr marL="0" indent="0" algn="ctr">
              <a:buNone/>
            </a:pPr>
            <a:endParaRPr lang="en-US" b="1" u="sng" dirty="0" smtClean="0">
              <a:solidFill>
                <a:srgbClr val="C00000"/>
              </a:solidFill>
              <a:effectLst>
                <a:outerShdw blurRad="38100" dist="38100" dir="2700000" algn="tl">
                  <a:srgbClr val="000000">
                    <a:alpha val="43137"/>
                  </a:srgbClr>
                </a:outerShdw>
              </a:effectLst>
            </a:endParaRPr>
          </a:p>
          <a:p>
            <a:pPr algn="just">
              <a:spcAft>
                <a:spcPts val="600"/>
              </a:spcAft>
            </a:pPr>
            <a:r>
              <a:rPr lang="en-US" dirty="0"/>
              <a:t>The A/D converter chooses a quantization level for each analog sample. </a:t>
            </a:r>
            <a:endParaRPr lang="en-US" dirty="0" smtClean="0"/>
          </a:p>
          <a:p>
            <a:pPr algn="just">
              <a:spcAft>
                <a:spcPts val="600"/>
              </a:spcAft>
            </a:pPr>
            <a:endParaRPr lang="en-US" dirty="0" smtClean="0"/>
          </a:p>
          <a:p>
            <a:pPr algn="just">
              <a:spcAft>
                <a:spcPts val="600"/>
              </a:spcAft>
            </a:pPr>
            <a:r>
              <a:rPr lang="en-US" dirty="0"/>
              <a:t>Number of levels of </a:t>
            </a:r>
            <a:r>
              <a:rPr lang="en-US" dirty="0" err="1"/>
              <a:t>quantizer</a:t>
            </a:r>
            <a:r>
              <a:rPr lang="en-US" dirty="0"/>
              <a:t> is equal to </a:t>
            </a:r>
            <a:r>
              <a:rPr lang="en-US" b="1" dirty="0">
                <a:solidFill>
                  <a:srgbClr val="0070C0"/>
                </a:solidFill>
                <a:effectLst>
                  <a:outerShdw blurRad="38100" dist="38100" dir="2700000" algn="tl">
                    <a:srgbClr val="000000">
                      <a:alpha val="43137"/>
                    </a:srgbClr>
                  </a:outerShdw>
                </a:effectLst>
              </a:rPr>
              <a:t>L = </a:t>
            </a:r>
            <a:r>
              <a:rPr lang="en-US" b="1" dirty="0" smtClean="0">
                <a:solidFill>
                  <a:srgbClr val="0070C0"/>
                </a:solidFill>
                <a:effectLst>
                  <a:outerShdw blurRad="38100" dist="38100" dir="2700000" algn="tl">
                    <a:srgbClr val="000000">
                      <a:alpha val="43137"/>
                    </a:srgbClr>
                  </a:outerShdw>
                </a:effectLst>
              </a:rPr>
              <a:t>2</a:t>
            </a:r>
            <a:r>
              <a:rPr lang="en-US" b="1" baseline="30000" dirty="0" smtClean="0">
                <a:solidFill>
                  <a:srgbClr val="0070C0"/>
                </a:solidFill>
                <a:effectLst>
                  <a:outerShdw blurRad="38100" dist="38100" dir="2700000" algn="tl">
                    <a:srgbClr val="000000">
                      <a:alpha val="43137"/>
                    </a:srgbClr>
                  </a:outerShdw>
                </a:effectLst>
              </a:rPr>
              <a:t>N</a:t>
            </a:r>
          </a:p>
          <a:p>
            <a:pPr algn="just">
              <a:spcAft>
                <a:spcPts val="600"/>
              </a:spcAft>
            </a:pPr>
            <a:endParaRPr lang="en-US" dirty="0" smtClean="0"/>
          </a:p>
          <a:p>
            <a:pPr algn="just">
              <a:spcAft>
                <a:spcPts val="600"/>
              </a:spcAft>
            </a:pPr>
            <a:r>
              <a:rPr lang="en-US" dirty="0" smtClean="0"/>
              <a:t>An </a:t>
            </a:r>
            <a:r>
              <a:rPr lang="en-US" dirty="0"/>
              <a:t>N-bit converter chooses among </a:t>
            </a:r>
            <a:r>
              <a:rPr lang="en-US" b="1" dirty="0" smtClean="0">
                <a:solidFill>
                  <a:srgbClr val="0070C0"/>
                </a:solidFill>
                <a:effectLst>
                  <a:outerShdw blurRad="38100" dist="38100" dir="2700000" algn="tl">
                    <a:srgbClr val="000000">
                      <a:alpha val="43137"/>
                    </a:srgbClr>
                  </a:outerShdw>
                </a:effectLst>
              </a:rPr>
              <a:t>2</a:t>
            </a:r>
            <a:r>
              <a:rPr lang="en-US" b="1" baseline="30000" dirty="0" smtClean="0">
                <a:solidFill>
                  <a:srgbClr val="0070C0"/>
                </a:solidFill>
                <a:effectLst>
                  <a:outerShdw blurRad="38100" dist="38100" dir="2700000" algn="tl">
                    <a:srgbClr val="000000">
                      <a:alpha val="43137"/>
                    </a:srgbClr>
                  </a:outerShdw>
                </a:effectLst>
              </a:rPr>
              <a:t>N</a:t>
            </a:r>
            <a:r>
              <a:rPr lang="en-US" dirty="0"/>
              <a:t> possible quantization levels. </a:t>
            </a:r>
            <a:endParaRPr lang="en-US" dirty="0" smtClean="0"/>
          </a:p>
          <a:p>
            <a:pPr algn="just">
              <a:spcAft>
                <a:spcPts val="600"/>
              </a:spcAft>
            </a:pPr>
            <a:endParaRPr lang="en-US" dirty="0" smtClean="0"/>
          </a:p>
          <a:p>
            <a:pPr algn="just">
              <a:spcAft>
                <a:spcPts val="600"/>
              </a:spcAft>
            </a:pPr>
            <a:r>
              <a:rPr lang="en-US" dirty="0" smtClean="0"/>
              <a:t>So 3 bit converter has 8 </a:t>
            </a:r>
            <a:r>
              <a:rPr lang="en-US" dirty="0"/>
              <a:t>quantization </a:t>
            </a:r>
            <a:r>
              <a:rPr lang="en-US" dirty="0" smtClean="0"/>
              <a:t>levels, and 4 </a:t>
            </a:r>
            <a:r>
              <a:rPr lang="en-US" dirty="0"/>
              <a:t>bit </a:t>
            </a:r>
            <a:r>
              <a:rPr lang="en-US" dirty="0" smtClean="0"/>
              <a:t>converter has </a:t>
            </a:r>
            <a:r>
              <a:rPr lang="en-US" dirty="0"/>
              <a:t>8 quantization </a:t>
            </a:r>
            <a:r>
              <a:rPr lang="en-US" dirty="0" smtClean="0"/>
              <a:t>levels.</a:t>
            </a:r>
          </a:p>
        </p:txBody>
      </p:sp>
      <p:sp>
        <p:nvSpPr>
          <p:cNvPr id="4" name="Slide Number Placeholder 3"/>
          <p:cNvSpPr>
            <a:spLocks noGrp="1"/>
          </p:cNvSpPr>
          <p:nvPr>
            <p:ph type="sldNum" sz="quarter" idx="12"/>
          </p:nvPr>
        </p:nvSpPr>
        <p:spPr/>
        <p:txBody>
          <a:bodyPr/>
          <a:lstStyle/>
          <a:p>
            <a:fld id="{925D0BB4-ADA7-4C01-8F73-EC4CC0F0337D}" type="slidenum">
              <a:rPr lang="en-US" smtClean="0"/>
              <a:pPr/>
              <a:t>51</a:t>
            </a:fld>
            <a:endParaRPr lang="en-US"/>
          </a:p>
        </p:txBody>
      </p:sp>
    </p:spTree>
    <p:extLst>
      <p:ext uri="{BB962C8B-B14F-4D97-AF65-F5344CB8AC3E}">
        <p14:creationId xmlns:p14="http://schemas.microsoft.com/office/powerpoint/2010/main" val="55694648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Analog to Digital Conversion</a:t>
            </a:r>
          </a:p>
        </p:txBody>
      </p:sp>
      <p:sp>
        <p:nvSpPr>
          <p:cNvPr id="3" name="Content Placeholder 2"/>
          <p:cNvSpPr>
            <a:spLocks noGrp="1"/>
          </p:cNvSpPr>
          <p:nvPr>
            <p:ph idx="1"/>
          </p:nvPr>
        </p:nvSpPr>
        <p:spPr>
          <a:xfrm>
            <a:off x="457200" y="1340768"/>
            <a:ext cx="8229600" cy="5184576"/>
          </a:xfrm>
        </p:spPr>
        <p:txBody>
          <a:bodyPr>
            <a:normAutofit lnSpcReduction="10000"/>
          </a:bodyPr>
          <a:lstStyle/>
          <a:p>
            <a:pPr marL="0" indent="0">
              <a:buNone/>
            </a:pPr>
            <a:r>
              <a:rPr lang="en-US" dirty="0" smtClean="0"/>
              <a:t>The </a:t>
            </a:r>
            <a:r>
              <a:rPr lang="en-US" dirty="0"/>
              <a:t>quantization step size </a:t>
            </a:r>
            <a:r>
              <a:rPr lang="en-US" dirty="0" smtClean="0"/>
              <a:t>or resolution is </a:t>
            </a:r>
            <a:r>
              <a:rPr lang="en-US" dirty="0"/>
              <a:t>calculated </a:t>
            </a:r>
            <a:r>
              <a:rPr lang="en-US" dirty="0" smtClean="0"/>
              <a:t>as:</a:t>
            </a:r>
          </a:p>
          <a:p>
            <a:pPr marL="0" indent="0" algn="ctr">
              <a:buNone/>
            </a:pPr>
            <a:r>
              <a:rPr lang="el-GR" b="1" dirty="0">
                <a:solidFill>
                  <a:srgbClr val="0070C0"/>
                </a:solidFill>
                <a:effectLst>
                  <a:outerShdw blurRad="38100" dist="38100" dir="2700000" algn="tl">
                    <a:srgbClr val="000000">
                      <a:alpha val="43137"/>
                    </a:srgbClr>
                  </a:outerShdw>
                </a:effectLst>
              </a:rPr>
              <a:t>Δ</a:t>
            </a:r>
            <a:r>
              <a:rPr lang="en-US" b="1" dirty="0">
                <a:solidFill>
                  <a:srgbClr val="0070C0"/>
                </a:solidFill>
                <a:effectLst>
                  <a:outerShdw blurRad="38100" dist="38100" dir="2700000" algn="tl">
                    <a:srgbClr val="000000">
                      <a:alpha val="43137"/>
                    </a:srgbClr>
                  </a:outerShdw>
                </a:effectLst>
              </a:rPr>
              <a:t> = Q = </a:t>
            </a:r>
            <a:r>
              <a:rPr lang="en-US" b="1" dirty="0" smtClean="0">
                <a:solidFill>
                  <a:srgbClr val="0070C0"/>
                </a:solidFill>
                <a:effectLst>
                  <a:outerShdw blurRad="38100" dist="38100" dir="2700000" algn="tl">
                    <a:srgbClr val="000000">
                      <a:alpha val="43137"/>
                    </a:srgbClr>
                  </a:outerShdw>
                </a:effectLst>
              </a:rPr>
              <a:t>R/2</a:t>
            </a:r>
            <a:r>
              <a:rPr lang="en-US" b="1" baseline="30000" dirty="0" smtClean="0">
                <a:solidFill>
                  <a:srgbClr val="0070C0"/>
                </a:solidFill>
                <a:effectLst>
                  <a:outerShdw blurRad="38100" dist="38100" dir="2700000" algn="tl">
                    <a:srgbClr val="000000">
                      <a:alpha val="43137"/>
                    </a:srgbClr>
                  </a:outerShdw>
                </a:effectLst>
              </a:rPr>
              <a:t>N</a:t>
            </a:r>
            <a:r>
              <a:rPr lang="en-US" b="1" dirty="0" smtClean="0">
                <a:solidFill>
                  <a:srgbClr val="0070C0"/>
                </a:solidFill>
                <a:effectLst>
                  <a:outerShdw blurRad="38100" dist="38100" dir="2700000" algn="tl">
                    <a:srgbClr val="000000">
                      <a:alpha val="43137"/>
                    </a:srgbClr>
                  </a:outerShdw>
                </a:effectLst>
              </a:rPr>
              <a:t> </a:t>
            </a:r>
          </a:p>
          <a:p>
            <a:pPr marL="0" indent="0" algn="just">
              <a:buNone/>
            </a:pPr>
            <a:r>
              <a:rPr lang="en-US" dirty="0" smtClean="0"/>
              <a:t>where </a:t>
            </a:r>
          </a:p>
          <a:p>
            <a:pPr marL="0" indent="0" algn="just">
              <a:buNone/>
            </a:pPr>
            <a:r>
              <a:rPr lang="en-US" b="1" dirty="0" smtClean="0">
                <a:effectLst>
                  <a:outerShdw blurRad="38100" dist="38100" dir="2700000" algn="tl">
                    <a:srgbClr val="000000">
                      <a:alpha val="43137"/>
                    </a:srgbClr>
                  </a:outerShdw>
                </a:effectLst>
              </a:rPr>
              <a:t>R</a:t>
            </a:r>
            <a:r>
              <a:rPr lang="en-US" dirty="0" smtClean="0"/>
              <a:t> </a:t>
            </a:r>
            <a:r>
              <a:rPr lang="en-US" dirty="0"/>
              <a:t>is the full scale range of the analog signal </a:t>
            </a:r>
            <a:r>
              <a:rPr lang="en-US" dirty="0" smtClean="0"/>
              <a:t>(i.e. </a:t>
            </a:r>
            <a:r>
              <a:rPr lang="en-US" b="1" dirty="0" err="1" smtClean="0">
                <a:effectLst>
                  <a:outerShdw blurRad="38100" dist="38100" dir="2700000" algn="tl">
                    <a:srgbClr val="000000">
                      <a:alpha val="43137"/>
                    </a:srgbClr>
                  </a:outerShdw>
                </a:effectLst>
              </a:rPr>
              <a:t>Y</a:t>
            </a:r>
            <a:r>
              <a:rPr lang="en-US" b="1" baseline="-25000" dirty="0" err="1" smtClean="0">
                <a:effectLst>
                  <a:outerShdw blurRad="38100" dist="38100" dir="2700000" algn="tl">
                    <a:srgbClr val="000000">
                      <a:alpha val="43137"/>
                    </a:srgbClr>
                  </a:outerShdw>
                </a:effectLst>
              </a:rPr>
              <a:t>max</a:t>
            </a:r>
            <a:r>
              <a:rPr lang="en-US" b="1" dirty="0" smtClean="0">
                <a:effectLst>
                  <a:outerShdw blurRad="38100" dist="38100" dir="2700000" algn="tl">
                    <a:srgbClr val="000000">
                      <a:alpha val="43137"/>
                    </a:srgbClr>
                  </a:outerShdw>
                </a:effectLst>
              </a:rPr>
              <a:t> - </a:t>
            </a:r>
            <a:r>
              <a:rPr lang="en-US" b="1" dirty="0" err="1" smtClean="0">
                <a:effectLst>
                  <a:outerShdw blurRad="38100" dist="38100" dir="2700000" algn="tl">
                    <a:srgbClr val="000000">
                      <a:alpha val="43137"/>
                    </a:srgbClr>
                  </a:outerShdw>
                </a:effectLst>
              </a:rPr>
              <a:t>Y</a:t>
            </a:r>
            <a:r>
              <a:rPr lang="en-US" b="1" baseline="-25000" dirty="0" err="1" smtClean="0">
                <a:effectLst>
                  <a:outerShdw blurRad="38100" dist="38100" dir="2700000" algn="tl">
                    <a:srgbClr val="000000">
                      <a:alpha val="43137"/>
                    </a:srgbClr>
                  </a:outerShdw>
                </a:effectLst>
              </a:rPr>
              <a:t>min</a:t>
            </a:r>
            <a:r>
              <a:rPr lang="en-US" dirty="0" smtClean="0"/>
              <a:t>)</a:t>
            </a:r>
            <a:endParaRPr lang="en-US" dirty="0"/>
          </a:p>
          <a:p>
            <a:pPr marL="0" indent="0" algn="just">
              <a:buNone/>
            </a:pPr>
            <a:r>
              <a:rPr lang="en-US" b="1" dirty="0" smtClean="0">
                <a:effectLst>
                  <a:outerShdw blurRad="38100" dist="38100" dir="2700000" algn="tl">
                    <a:srgbClr val="000000">
                      <a:alpha val="43137"/>
                    </a:srgbClr>
                  </a:outerShdw>
                </a:effectLst>
              </a:rPr>
              <a:t>N</a:t>
            </a:r>
            <a:r>
              <a:rPr lang="en-US" dirty="0" smtClean="0"/>
              <a:t> </a:t>
            </a:r>
            <a:r>
              <a:rPr lang="en-US" dirty="0"/>
              <a:t>is the number of bits used by the </a:t>
            </a:r>
            <a:r>
              <a:rPr lang="en-US" dirty="0" smtClean="0"/>
              <a:t>converter</a:t>
            </a:r>
            <a:endParaRPr lang="en-US" dirty="0"/>
          </a:p>
          <a:p>
            <a:pPr marL="0" indent="0" algn="just">
              <a:buNone/>
            </a:pPr>
            <a:endParaRPr lang="en-US" dirty="0" smtClean="0"/>
          </a:p>
          <a:p>
            <a:r>
              <a:rPr lang="en-US" dirty="0"/>
              <a:t>Resolution of a </a:t>
            </a:r>
            <a:r>
              <a:rPr lang="en-US" dirty="0" err="1"/>
              <a:t>quantizer</a:t>
            </a:r>
            <a:r>
              <a:rPr lang="en-US" dirty="0"/>
              <a:t> is the distance between two successive quantization levels</a:t>
            </a:r>
          </a:p>
          <a:p>
            <a:r>
              <a:rPr lang="en-US" dirty="0"/>
              <a:t>More quantization levels, a better resolution!</a:t>
            </a:r>
          </a:p>
          <a:p>
            <a:r>
              <a:rPr lang="en-US" dirty="0"/>
              <a:t>What's the downside of more quantization levels?</a:t>
            </a:r>
          </a:p>
          <a:p>
            <a:pPr marL="0" indent="0" algn="just">
              <a:buNone/>
            </a:pPr>
            <a:endParaRPr lang="en-US" dirty="0"/>
          </a:p>
          <a:p>
            <a:pPr marL="0" indent="0" algn="just">
              <a:buNone/>
            </a:pPr>
            <a:r>
              <a:rPr lang="en-US" dirty="0" smtClean="0"/>
              <a:t>The </a:t>
            </a:r>
            <a:r>
              <a:rPr lang="en-US" dirty="0"/>
              <a:t>strength of the signal compared to that of the quantization errors is measured by dynamic range and signal-to-noise ratio.</a:t>
            </a:r>
          </a:p>
          <a:p>
            <a:pPr algn="just"/>
            <a:endParaRPr lang="en-US" dirty="0" smtClean="0"/>
          </a:p>
          <a:p>
            <a:pPr algn="just"/>
            <a:endParaRPr lang="en-US" dirty="0" smtClean="0"/>
          </a:p>
        </p:txBody>
      </p:sp>
      <p:sp>
        <p:nvSpPr>
          <p:cNvPr id="4" name="Slide Number Placeholder 3"/>
          <p:cNvSpPr>
            <a:spLocks noGrp="1"/>
          </p:cNvSpPr>
          <p:nvPr>
            <p:ph type="sldNum" sz="quarter" idx="12"/>
          </p:nvPr>
        </p:nvSpPr>
        <p:spPr/>
        <p:txBody>
          <a:bodyPr/>
          <a:lstStyle/>
          <a:p>
            <a:fld id="{925D0BB4-ADA7-4C01-8F73-EC4CC0F0337D}" type="slidenum">
              <a:rPr lang="en-US" smtClean="0"/>
              <a:pPr/>
              <a:t>52</a:t>
            </a:fld>
            <a:endParaRPr lang="en-US"/>
          </a:p>
        </p:txBody>
      </p:sp>
    </p:spTree>
    <p:extLst>
      <p:ext uri="{BB962C8B-B14F-4D97-AF65-F5344CB8AC3E}">
        <p14:creationId xmlns:p14="http://schemas.microsoft.com/office/powerpoint/2010/main" val="286363260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Analog to Digital Conversion</a:t>
            </a:r>
          </a:p>
        </p:txBody>
      </p:sp>
      <p:sp>
        <p:nvSpPr>
          <p:cNvPr id="3" name="Content Placeholder 2"/>
          <p:cNvSpPr>
            <a:spLocks noGrp="1"/>
          </p:cNvSpPr>
          <p:nvPr>
            <p:ph idx="1"/>
          </p:nvPr>
        </p:nvSpPr>
        <p:spPr>
          <a:xfrm>
            <a:off x="457200" y="1340768"/>
            <a:ext cx="8229600" cy="5184576"/>
          </a:xfrm>
        </p:spPr>
        <p:txBody>
          <a:bodyPr>
            <a:normAutofit/>
          </a:bodyPr>
          <a:lstStyle/>
          <a:p>
            <a:pPr marL="0" indent="0" algn="ctr">
              <a:buNone/>
            </a:pPr>
            <a:r>
              <a:rPr lang="en-US" b="1" u="sng" dirty="0" smtClean="0">
                <a:solidFill>
                  <a:srgbClr val="C00000"/>
                </a:solidFill>
                <a:effectLst>
                  <a:outerShdw blurRad="38100" dist="38100" dir="2700000" algn="tl">
                    <a:srgbClr val="000000">
                      <a:alpha val="43137"/>
                    </a:srgbClr>
                  </a:outerShdw>
                </a:effectLst>
              </a:rPr>
              <a:t>4-bit </a:t>
            </a:r>
            <a:r>
              <a:rPr lang="en-US" b="1" u="sng" dirty="0" err="1" smtClean="0">
                <a:solidFill>
                  <a:srgbClr val="C00000"/>
                </a:solidFill>
                <a:effectLst>
                  <a:outerShdw blurRad="38100" dist="38100" dir="2700000" algn="tl">
                    <a:srgbClr val="000000">
                      <a:alpha val="43137"/>
                    </a:srgbClr>
                  </a:outerShdw>
                </a:effectLst>
              </a:rPr>
              <a:t>Quantizer</a:t>
            </a:r>
            <a:endParaRPr lang="en-US" b="1" u="sng" dirty="0" smtClean="0">
              <a:solidFill>
                <a:srgbClr val="C00000"/>
              </a:solidFill>
              <a:effectLst>
                <a:outerShdw blurRad="38100" dist="38100" dir="2700000" algn="tl">
                  <a:srgbClr val="000000">
                    <a:alpha val="43137"/>
                  </a:srgbClr>
                </a:outerShdw>
              </a:effectLst>
            </a:endParaRPr>
          </a:p>
          <a:p>
            <a:pPr marL="0" indent="0" algn="ctr">
              <a:buNone/>
            </a:pPr>
            <a:endParaRPr lang="en-US" b="1" u="sng" dirty="0" smtClean="0">
              <a:solidFill>
                <a:srgbClr val="C00000"/>
              </a:solidFill>
              <a:effectLst>
                <a:outerShdw blurRad="38100" dist="38100" dir="2700000" algn="tl">
                  <a:srgbClr val="000000">
                    <a:alpha val="43137"/>
                  </a:srgbClr>
                </a:outerShdw>
              </a:effectLst>
            </a:endParaRPr>
          </a:p>
          <a:p>
            <a:pPr algn="just"/>
            <a:endParaRPr lang="en-US" dirty="0" smtClean="0"/>
          </a:p>
          <a:p>
            <a:pPr algn="just"/>
            <a:endParaRPr lang="en-US" dirty="0" smtClean="0"/>
          </a:p>
        </p:txBody>
      </p:sp>
      <p:sp>
        <p:nvSpPr>
          <p:cNvPr id="4" name="Slide Number Placeholder 3"/>
          <p:cNvSpPr>
            <a:spLocks noGrp="1"/>
          </p:cNvSpPr>
          <p:nvPr>
            <p:ph type="sldNum" sz="quarter" idx="12"/>
          </p:nvPr>
        </p:nvSpPr>
        <p:spPr/>
        <p:txBody>
          <a:bodyPr/>
          <a:lstStyle/>
          <a:p>
            <a:fld id="{925D0BB4-ADA7-4C01-8F73-EC4CC0F0337D}" type="slidenum">
              <a:rPr lang="en-US" smtClean="0"/>
              <a:pPr/>
              <a:t>53</a:t>
            </a:fld>
            <a:endParaRPr lang="en-US"/>
          </a:p>
        </p:txBody>
      </p:sp>
      <p:pic>
        <p:nvPicPr>
          <p:cNvPr id="5" name="Picture 4"/>
          <p:cNvPicPr>
            <a:picLocks noChangeAspect="1"/>
          </p:cNvPicPr>
          <p:nvPr/>
        </p:nvPicPr>
        <p:blipFill>
          <a:blip r:embed="rId2">
            <a:lum bright="-20000" contrast="40000"/>
          </a:blip>
          <a:stretch>
            <a:fillRect/>
          </a:stretch>
        </p:blipFill>
        <p:spPr>
          <a:xfrm>
            <a:off x="1447800" y="1859280"/>
            <a:ext cx="6350175" cy="4846320"/>
          </a:xfrm>
          <a:prstGeom prst="rect">
            <a:avLst/>
          </a:prstGeom>
        </p:spPr>
      </p:pic>
    </p:spTree>
    <p:extLst>
      <p:ext uri="{BB962C8B-B14F-4D97-AF65-F5344CB8AC3E}">
        <p14:creationId xmlns:p14="http://schemas.microsoft.com/office/powerpoint/2010/main" val="29292376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Analog to Digital Conversion</a:t>
            </a:r>
          </a:p>
        </p:txBody>
      </p:sp>
      <p:sp>
        <p:nvSpPr>
          <p:cNvPr id="3" name="Content Placeholder 2"/>
          <p:cNvSpPr>
            <a:spLocks noGrp="1"/>
          </p:cNvSpPr>
          <p:nvPr>
            <p:ph idx="1"/>
          </p:nvPr>
        </p:nvSpPr>
        <p:spPr>
          <a:xfrm>
            <a:off x="457200" y="1340768"/>
            <a:ext cx="8229600" cy="5184576"/>
          </a:xfrm>
        </p:spPr>
        <p:txBody>
          <a:bodyPr>
            <a:normAutofit/>
          </a:bodyPr>
          <a:lstStyle/>
          <a:p>
            <a:pPr marL="0" indent="0" algn="ctr">
              <a:buNone/>
            </a:pPr>
            <a:r>
              <a:rPr lang="en-US" b="1" u="sng" dirty="0" smtClean="0">
                <a:solidFill>
                  <a:srgbClr val="C00000"/>
                </a:solidFill>
                <a:effectLst>
                  <a:outerShdw blurRad="38100" dist="38100" dir="2700000" algn="tl">
                    <a:srgbClr val="000000">
                      <a:alpha val="43137"/>
                    </a:srgbClr>
                  </a:outerShdw>
                </a:effectLst>
              </a:rPr>
              <a:t>4-bit </a:t>
            </a:r>
            <a:r>
              <a:rPr lang="en-US" b="1" u="sng" dirty="0" err="1" smtClean="0">
                <a:solidFill>
                  <a:srgbClr val="C00000"/>
                </a:solidFill>
                <a:effectLst>
                  <a:outerShdw blurRad="38100" dist="38100" dir="2700000" algn="tl">
                    <a:srgbClr val="000000">
                      <a:alpha val="43137"/>
                    </a:srgbClr>
                  </a:outerShdw>
                </a:effectLst>
              </a:rPr>
              <a:t>Quantizer</a:t>
            </a:r>
            <a:endParaRPr lang="en-US" b="1" u="sng" dirty="0" smtClean="0">
              <a:solidFill>
                <a:srgbClr val="C00000"/>
              </a:solidFill>
              <a:effectLst>
                <a:outerShdw blurRad="38100" dist="38100" dir="2700000" algn="tl">
                  <a:srgbClr val="000000">
                    <a:alpha val="43137"/>
                  </a:srgbClr>
                </a:outerShdw>
              </a:effectLst>
            </a:endParaRPr>
          </a:p>
          <a:p>
            <a:pPr marL="0" indent="0" algn="ctr">
              <a:buNone/>
            </a:pPr>
            <a:endParaRPr lang="en-US" b="1" u="sng" dirty="0" smtClean="0">
              <a:solidFill>
                <a:srgbClr val="C00000"/>
              </a:solidFill>
              <a:effectLst>
                <a:outerShdw blurRad="38100" dist="38100" dir="2700000" algn="tl">
                  <a:srgbClr val="000000">
                    <a:alpha val="43137"/>
                  </a:srgbClr>
                </a:outerShdw>
              </a:effectLst>
            </a:endParaRPr>
          </a:p>
          <a:p>
            <a:pPr algn="just"/>
            <a:endParaRPr lang="en-US" dirty="0" smtClean="0"/>
          </a:p>
          <a:p>
            <a:pPr algn="just"/>
            <a:endParaRPr lang="en-US" dirty="0" smtClean="0"/>
          </a:p>
        </p:txBody>
      </p:sp>
      <p:sp>
        <p:nvSpPr>
          <p:cNvPr id="4" name="Slide Number Placeholder 3"/>
          <p:cNvSpPr>
            <a:spLocks noGrp="1"/>
          </p:cNvSpPr>
          <p:nvPr>
            <p:ph type="sldNum" sz="quarter" idx="12"/>
          </p:nvPr>
        </p:nvSpPr>
        <p:spPr/>
        <p:txBody>
          <a:bodyPr/>
          <a:lstStyle/>
          <a:p>
            <a:fld id="{925D0BB4-ADA7-4C01-8F73-EC4CC0F0337D}" type="slidenum">
              <a:rPr lang="en-US" smtClean="0"/>
              <a:pPr/>
              <a:t>54</a:t>
            </a:fld>
            <a:endParaRPr lang="en-US"/>
          </a:p>
        </p:txBody>
      </p:sp>
      <p:pic>
        <p:nvPicPr>
          <p:cNvPr id="5" name="Picture 4"/>
          <p:cNvPicPr>
            <a:picLocks noChangeAspect="1"/>
          </p:cNvPicPr>
          <p:nvPr/>
        </p:nvPicPr>
        <p:blipFill>
          <a:blip r:embed="rId2">
            <a:lum bright="-20000" contrast="40000"/>
          </a:blip>
          <a:stretch>
            <a:fillRect/>
          </a:stretch>
        </p:blipFill>
        <p:spPr>
          <a:xfrm>
            <a:off x="1447800" y="1844824"/>
            <a:ext cx="6235290" cy="4937760"/>
          </a:xfrm>
          <a:prstGeom prst="rect">
            <a:avLst/>
          </a:prstGeom>
        </p:spPr>
      </p:pic>
    </p:spTree>
    <p:extLst>
      <p:ext uri="{BB962C8B-B14F-4D97-AF65-F5344CB8AC3E}">
        <p14:creationId xmlns:p14="http://schemas.microsoft.com/office/powerpoint/2010/main" val="401566761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Quantization </a:t>
            </a:r>
            <a:r>
              <a:rPr lang="en-US" dirty="0" smtClean="0">
                <a:effectLst>
                  <a:outerShdw blurRad="38100" dist="38100" dir="2700000" algn="tl">
                    <a:srgbClr val="000000">
                      <a:alpha val="43137"/>
                    </a:srgbClr>
                  </a:outerShdw>
                </a:effectLst>
              </a:rPr>
              <a:t>Error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40768"/>
            <a:ext cx="8229600" cy="5212432"/>
          </a:xfrm>
        </p:spPr>
        <p:txBody>
          <a:bodyPr>
            <a:normAutofit/>
          </a:bodyPr>
          <a:lstStyle/>
          <a:p>
            <a:pPr algn="just">
              <a:spcAft>
                <a:spcPts val="600"/>
              </a:spcAft>
            </a:pPr>
            <a:r>
              <a:rPr lang="en-US" dirty="0"/>
              <a:t>The error caused by representing a continuous-valued </a:t>
            </a:r>
            <a:r>
              <a:rPr lang="en-US" dirty="0" smtClean="0"/>
              <a:t>signal (</a:t>
            </a:r>
            <a:r>
              <a:rPr lang="en-US" dirty="0"/>
              <a:t>infinite set) by a finite set of discrete-valued </a:t>
            </a:r>
            <a:r>
              <a:rPr lang="en-US" dirty="0" smtClean="0"/>
              <a:t>levels.</a:t>
            </a:r>
          </a:p>
          <a:p>
            <a:pPr algn="just">
              <a:spcAft>
                <a:spcPts val="600"/>
              </a:spcAft>
            </a:pPr>
            <a:endParaRPr lang="en-US" dirty="0" smtClean="0"/>
          </a:p>
          <a:p>
            <a:pPr algn="just">
              <a:spcAft>
                <a:spcPts val="600"/>
              </a:spcAft>
            </a:pPr>
            <a:r>
              <a:rPr lang="en-US" dirty="0" smtClean="0"/>
              <a:t>The </a:t>
            </a:r>
            <a:r>
              <a:rPr lang="en-US" dirty="0"/>
              <a:t>larger the number of </a:t>
            </a:r>
            <a:r>
              <a:rPr lang="en-US" dirty="0" smtClean="0"/>
              <a:t>quantization levels</a:t>
            </a:r>
            <a:r>
              <a:rPr lang="en-US" dirty="0"/>
              <a:t>, the smaller the quantization errors</a:t>
            </a:r>
            <a:r>
              <a:rPr lang="en-US" dirty="0" smtClean="0"/>
              <a:t>.</a:t>
            </a:r>
          </a:p>
          <a:p>
            <a:pPr algn="just">
              <a:spcAft>
                <a:spcPts val="600"/>
              </a:spcAft>
            </a:pPr>
            <a:endParaRPr lang="en-US" dirty="0"/>
          </a:p>
          <a:p>
            <a:pPr algn="just">
              <a:spcAft>
                <a:spcPts val="600"/>
              </a:spcAft>
            </a:pPr>
            <a:r>
              <a:rPr lang="en-US" dirty="0"/>
              <a:t>The quantization error is calculated as the difference between the quantized level and the true sample level. </a:t>
            </a:r>
            <a:endParaRPr lang="en-US" dirty="0" smtClean="0"/>
          </a:p>
          <a:p>
            <a:pPr algn="just">
              <a:spcAft>
                <a:spcPts val="600"/>
              </a:spcAft>
            </a:pPr>
            <a:endParaRPr lang="en-US" dirty="0"/>
          </a:p>
          <a:p>
            <a:pPr algn="just">
              <a:spcAft>
                <a:spcPts val="600"/>
              </a:spcAft>
            </a:pPr>
            <a:r>
              <a:rPr lang="en-US" dirty="0"/>
              <a:t>Most quantization errors are limited in size to half a quantization step </a:t>
            </a:r>
            <a:r>
              <a:rPr lang="en-US" dirty="0" smtClean="0"/>
              <a:t>Q or </a:t>
            </a:r>
            <a:r>
              <a:rPr lang="el-GR" dirty="0" smtClean="0"/>
              <a:t>Δ</a:t>
            </a:r>
            <a:r>
              <a:rPr lang="en-US" dirty="0" smtClean="0"/>
              <a:t> . </a:t>
            </a:r>
          </a:p>
          <a:p>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55</a:t>
            </a:fld>
            <a:endParaRPr lang="en-US"/>
          </a:p>
        </p:txBody>
      </p:sp>
    </p:spTree>
    <p:extLst>
      <p:ext uri="{BB962C8B-B14F-4D97-AF65-F5344CB8AC3E}">
        <p14:creationId xmlns:p14="http://schemas.microsoft.com/office/powerpoint/2010/main" val="8755653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Quantization </a:t>
            </a:r>
            <a:r>
              <a:rPr lang="en-US" dirty="0" smtClean="0">
                <a:effectLst>
                  <a:outerShdw blurRad="38100" dist="38100" dir="2700000" algn="tl">
                    <a:srgbClr val="000000">
                      <a:alpha val="43137"/>
                    </a:srgbClr>
                  </a:outerShdw>
                </a:effectLst>
              </a:rPr>
              <a:t>Error</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lgn="just">
              <a:spcAft>
                <a:spcPts val="600"/>
              </a:spcAft>
            </a:pPr>
            <a:r>
              <a:rPr lang="en-US" dirty="0"/>
              <a:t>Suppose a </a:t>
            </a:r>
            <a:r>
              <a:rPr lang="en-US" dirty="0" err="1"/>
              <a:t>quantizer</a:t>
            </a:r>
            <a:r>
              <a:rPr lang="en-US" dirty="0"/>
              <a:t> operation given by Q(.) is performed on continuous-valued samples x[n] is given by Q(x[n]), then the quantization error is given by</a:t>
            </a:r>
          </a:p>
          <a:p>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56</a:t>
            </a:fld>
            <a:endParaRPr lang="en-US"/>
          </a:p>
        </p:txBody>
      </p:sp>
      <p:pic>
        <p:nvPicPr>
          <p:cNvPr id="5" name="Picture 4"/>
          <p:cNvPicPr>
            <a:picLocks noChangeAspect="1"/>
          </p:cNvPicPr>
          <p:nvPr/>
        </p:nvPicPr>
        <p:blipFill>
          <a:blip r:embed="rId2">
            <a:lum bright="-20000" contrast="40000"/>
          </a:blip>
          <a:stretch>
            <a:fillRect/>
          </a:stretch>
        </p:blipFill>
        <p:spPr>
          <a:xfrm>
            <a:off x="2946044" y="3105070"/>
            <a:ext cx="2753885" cy="548640"/>
          </a:xfrm>
          <a:prstGeom prst="rect">
            <a:avLst/>
          </a:prstGeom>
          <a:ln w="38100">
            <a:solidFill>
              <a:srgbClr val="E97F02"/>
            </a:solidFill>
          </a:ln>
        </p:spPr>
      </p:pic>
    </p:spTree>
    <p:extLst>
      <p:ext uri="{BB962C8B-B14F-4D97-AF65-F5344CB8AC3E}">
        <p14:creationId xmlns:p14="http://schemas.microsoft.com/office/powerpoint/2010/main" val="412688864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Analog to Digital Conversion</a:t>
            </a:r>
          </a:p>
        </p:txBody>
      </p:sp>
      <p:sp>
        <p:nvSpPr>
          <p:cNvPr id="3" name="Content Placeholder 2"/>
          <p:cNvSpPr>
            <a:spLocks noGrp="1"/>
          </p:cNvSpPr>
          <p:nvPr>
            <p:ph idx="1"/>
          </p:nvPr>
        </p:nvSpPr>
        <p:spPr>
          <a:xfrm>
            <a:off x="457200" y="1340767"/>
            <a:ext cx="8229600" cy="5380707"/>
          </a:xfrm>
        </p:spPr>
        <p:txBody>
          <a:bodyPr>
            <a:normAutofit/>
          </a:bodyPr>
          <a:lstStyle/>
          <a:p>
            <a:pPr algn="just"/>
            <a:r>
              <a:rPr lang="en-US" dirty="0" smtClean="0"/>
              <a:t>Lets </a:t>
            </a:r>
            <a:r>
              <a:rPr lang="en-US" dirty="0"/>
              <a:t>consider the </a:t>
            </a:r>
            <a:r>
              <a:rPr lang="en-US" dirty="0" smtClean="0"/>
              <a:t>signal which </a:t>
            </a:r>
            <a:r>
              <a:rPr lang="en-US" dirty="0"/>
              <a:t>is to </a:t>
            </a:r>
            <a:r>
              <a:rPr lang="en-US" dirty="0" smtClean="0"/>
              <a:t>be </a:t>
            </a:r>
            <a:r>
              <a:rPr lang="en-US" dirty="0"/>
              <a:t>quantized</a:t>
            </a:r>
            <a:r>
              <a:rPr lang="en-US" dirty="0" smtClean="0"/>
              <a:t>.</a:t>
            </a:r>
          </a:p>
          <a:p>
            <a:pPr algn="just"/>
            <a:endParaRPr lang="en-US" dirty="0"/>
          </a:p>
          <a:p>
            <a:pPr algn="just"/>
            <a:endParaRPr lang="en-US" dirty="0" smtClean="0"/>
          </a:p>
          <a:p>
            <a:pPr algn="just"/>
            <a:endParaRPr lang="en-US" dirty="0" smtClean="0"/>
          </a:p>
          <a:p>
            <a:pPr algn="just"/>
            <a:endParaRPr lang="en-US" dirty="0"/>
          </a:p>
          <a:p>
            <a:pPr algn="just"/>
            <a:endParaRPr lang="en-US" dirty="0" smtClean="0"/>
          </a:p>
          <a:p>
            <a:pPr algn="just"/>
            <a:endParaRPr lang="en-US" dirty="0" smtClean="0"/>
          </a:p>
          <a:p>
            <a:pPr algn="just"/>
            <a:endParaRPr lang="en-US" dirty="0"/>
          </a:p>
          <a:p>
            <a:pPr algn="just"/>
            <a:endParaRPr lang="en-US" dirty="0"/>
          </a:p>
          <a:p>
            <a:pPr marL="0" indent="0" algn="just">
              <a:buNone/>
            </a:pPr>
            <a:r>
              <a:rPr lang="en-US" dirty="0"/>
              <a:t>In the </a:t>
            </a:r>
            <a:r>
              <a:rPr lang="en-US" dirty="0" smtClean="0"/>
              <a:t>figure, </a:t>
            </a:r>
            <a:r>
              <a:rPr lang="en-US" dirty="0"/>
              <a:t>we </a:t>
            </a:r>
            <a:r>
              <a:rPr lang="en-US" dirty="0" smtClean="0"/>
              <a:t>can see </a:t>
            </a:r>
            <a:r>
              <a:rPr lang="en-US" dirty="0"/>
              <a:t>that there </a:t>
            </a:r>
            <a:r>
              <a:rPr lang="en-US" dirty="0" smtClean="0"/>
              <a:t>is </a:t>
            </a:r>
            <a:r>
              <a:rPr lang="en-US" dirty="0"/>
              <a:t>a difference between the original signal </a:t>
            </a:r>
            <a:r>
              <a:rPr lang="en-US" dirty="0" smtClean="0"/>
              <a:t>(</a:t>
            </a:r>
            <a:r>
              <a:rPr lang="en-US" dirty="0">
                <a:solidFill>
                  <a:srgbClr val="0070C0"/>
                </a:solidFill>
              </a:rPr>
              <a:t>B</a:t>
            </a:r>
            <a:r>
              <a:rPr lang="en-US" dirty="0" smtClean="0">
                <a:solidFill>
                  <a:srgbClr val="0070C0"/>
                </a:solidFill>
              </a:rPr>
              <a:t>lue </a:t>
            </a:r>
            <a:r>
              <a:rPr lang="en-US" dirty="0">
                <a:solidFill>
                  <a:srgbClr val="0070C0"/>
                </a:solidFill>
              </a:rPr>
              <a:t>L</a:t>
            </a:r>
            <a:r>
              <a:rPr lang="en-US" dirty="0" smtClean="0">
                <a:solidFill>
                  <a:srgbClr val="0070C0"/>
                </a:solidFill>
              </a:rPr>
              <a:t>ine</a:t>
            </a:r>
            <a:r>
              <a:rPr lang="en-US" dirty="0" smtClean="0"/>
              <a:t>) and </a:t>
            </a:r>
            <a:r>
              <a:rPr lang="en-US" dirty="0"/>
              <a:t>the quantized </a:t>
            </a:r>
            <a:r>
              <a:rPr lang="en-US" dirty="0" smtClean="0"/>
              <a:t>signal (</a:t>
            </a:r>
            <a:r>
              <a:rPr lang="en-US" dirty="0" smtClean="0">
                <a:solidFill>
                  <a:srgbClr val="FF0000"/>
                </a:solidFill>
              </a:rPr>
              <a:t>Red Lines</a:t>
            </a:r>
            <a:r>
              <a:rPr lang="en-US" dirty="0" smtClean="0"/>
              <a:t>). </a:t>
            </a:r>
            <a:r>
              <a:rPr lang="en-US" dirty="0"/>
              <a:t>This is the error produced while quantization</a:t>
            </a:r>
            <a:endParaRPr lang="en-US" dirty="0" smtClean="0"/>
          </a:p>
          <a:p>
            <a:pPr algn="just"/>
            <a:endParaRPr lang="en-US" dirty="0" smtClean="0"/>
          </a:p>
        </p:txBody>
      </p:sp>
      <p:sp>
        <p:nvSpPr>
          <p:cNvPr id="4" name="Slide Number Placeholder 3"/>
          <p:cNvSpPr>
            <a:spLocks noGrp="1"/>
          </p:cNvSpPr>
          <p:nvPr>
            <p:ph type="sldNum" sz="quarter" idx="12"/>
          </p:nvPr>
        </p:nvSpPr>
        <p:spPr/>
        <p:txBody>
          <a:bodyPr/>
          <a:lstStyle/>
          <a:p>
            <a:fld id="{925D0BB4-ADA7-4C01-8F73-EC4CC0F0337D}" type="slidenum">
              <a:rPr lang="en-US" smtClean="0"/>
              <a:pPr/>
              <a:t>57</a:t>
            </a:fld>
            <a:endParaRPr lang="en-US"/>
          </a:p>
        </p:txBody>
      </p:sp>
      <p:pic>
        <p:nvPicPr>
          <p:cNvPr id="5" name="Picture 4"/>
          <p:cNvPicPr>
            <a:picLocks noChangeAspect="1"/>
          </p:cNvPicPr>
          <p:nvPr/>
        </p:nvPicPr>
        <p:blipFill>
          <a:blip r:embed="rId2">
            <a:lum bright="-20000" contrast="40000"/>
          </a:blip>
          <a:stretch>
            <a:fillRect/>
          </a:stretch>
        </p:blipFill>
        <p:spPr>
          <a:xfrm>
            <a:off x="4648200" y="1905000"/>
            <a:ext cx="3925931" cy="3108960"/>
          </a:xfrm>
          <a:prstGeom prst="rect">
            <a:avLst/>
          </a:prstGeom>
        </p:spPr>
      </p:pic>
      <p:pic>
        <p:nvPicPr>
          <p:cNvPr id="6" name="Picture 5"/>
          <p:cNvPicPr>
            <a:picLocks noChangeAspect="1"/>
          </p:cNvPicPr>
          <p:nvPr/>
        </p:nvPicPr>
        <p:blipFill>
          <a:blip r:embed="rId3">
            <a:lum bright="-20000" contrast="40000"/>
          </a:blip>
          <a:stretch>
            <a:fillRect/>
          </a:stretch>
        </p:blipFill>
        <p:spPr>
          <a:xfrm>
            <a:off x="914400" y="2857572"/>
            <a:ext cx="2896235" cy="1219500"/>
          </a:xfrm>
          <a:prstGeom prst="rect">
            <a:avLst/>
          </a:prstGeom>
        </p:spPr>
      </p:pic>
    </p:spTree>
    <p:extLst>
      <p:ext uri="{BB962C8B-B14F-4D97-AF65-F5344CB8AC3E}">
        <p14:creationId xmlns:p14="http://schemas.microsoft.com/office/powerpoint/2010/main" val="60666717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Analog to Digital Conversion</a:t>
            </a:r>
          </a:p>
        </p:txBody>
      </p:sp>
      <p:sp>
        <p:nvSpPr>
          <p:cNvPr id="3" name="Content Placeholder 2"/>
          <p:cNvSpPr>
            <a:spLocks noGrp="1"/>
          </p:cNvSpPr>
          <p:nvPr>
            <p:ph idx="1"/>
          </p:nvPr>
        </p:nvSpPr>
        <p:spPr>
          <a:xfrm>
            <a:off x="457200" y="1219200"/>
            <a:ext cx="8229600" cy="5380707"/>
          </a:xfrm>
        </p:spPr>
        <p:txBody>
          <a:bodyPr>
            <a:normAutofit/>
          </a:bodyPr>
          <a:lstStyle/>
          <a:p>
            <a:pPr marL="0" indent="0" algn="just">
              <a:buNone/>
            </a:pPr>
            <a:r>
              <a:rPr lang="en-US" dirty="0" smtClean="0"/>
              <a:t>Quantization error </a:t>
            </a:r>
            <a:r>
              <a:rPr lang="en-US" dirty="0"/>
              <a:t>can be reduced, however, if the number of quantization levels is increased as </a:t>
            </a:r>
            <a:r>
              <a:rPr lang="en-US" dirty="0" smtClean="0"/>
              <a:t>illustrated in  the figure</a:t>
            </a:r>
          </a:p>
          <a:p>
            <a:pPr algn="just"/>
            <a:endParaRPr lang="en-US" dirty="0"/>
          </a:p>
          <a:p>
            <a:pPr algn="just"/>
            <a:endParaRPr lang="en-US" dirty="0" smtClean="0"/>
          </a:p>
          <a:p>
            <a:pPr algn="just"/>
            <a:endParaRPr lang="en-US" dirty="0" smtClean="0"/>
          </a:p>
          <a:p>
            <a:pPr algn="just"/>
            <a:endParaRPr lang="en-US" dirty="0"/>
          </a:p>
          <a:p>
            <a:pPr algn="just"/>
            <a:endParaRPr lang="en-US" dirty="0" smtClean="0"/>
          </a:p>
          <a:p>
            <a:pPr algn="just"/>
            <a:endParaRPr lang="en-US" dirty="0"/>
          </a:p>
          <a:p>
            <a:pPr algn="just"/>
            <a:endParaRPr lang="en-US" dirty="0"/>
          </a:p>
          <a:p>
            <a:pPr algn="just"/>
            <a:endParaRPr lang="en-US" dirty="0" smtClean="0"/>
          </a:p>
        </p:txBody>
      </p:sp>
      <p:sp>
        <p:nvSpPr>
          <p:cNvPr id="4" name="Slide Number Placeholder 3"/>
          <p:cNvSpPr>
            <a:spLocks noGrp="1"/>
          </p:cNvSpPr>
          <p:nvPr>
            <p:ph type="sldNum" sz="quarter" idx="12"/>
          </p:nvPr>
        </p:nvSpPr>
        <p:spPr/>
        <p:txBody>
          <a:bodyPr/>
          <a:lstStyle/>
          <a:p>
            <a:fld id="{925D0BB4-ADA7-4C01-8F73-EC4CC0F0337D}" type="slidenum">
              <a:rPr lang="en-US" smtClean="0"/>
              <a:pPr/>
              <a:t>58</a:t>
            </a:fld>
            <a:endParaRPr lang="en-US"/>
          </a:p>
        </p:txBody>
      </p:sp>
      <p:pic>
        <p:nvPicPr>
          <p:cNvPr id="7" name="Picture 6"/>
          <p:cNvPicPr>
            <a:picLocks noChangeAspect="1"/>
          </p:cNvPicPr>
          <p:nvPr/>
        </p:nvPicPr>
        <p:blipFill>
          <a:blip r:embed="rId2">
            <a:lum bright="-20000" contrast="40000"/>
          </a:blip>
          <a:stretch>
            <a:fillRect/>
          </a:stretch>
        </p:blipFill>
        <p:spPr>
          <a:xfrm>
            <a:off x="1981200" y="2133600"/>
            <a:ext cx="5498827" cy="4572000"/>
          </a:xfrm>
          <a:prstGeom prst="rect">
            <a:avLst/>
          </a:prstGeom>
        </p:spPr>
      </p:pic>
    </p:spTree>
    <p:extLst>
      <p:ext uri="{BB962C8B-B14F-4D97-AF65-F5344CB8AC3E}">
        <p14:creationId xmlns:p14="http://schemas.microsoft.com/office/powerpoint/2010/main" val="183110104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Analog to Digital Conversion</a:t>
            </a:r>
          </a:p>
        </p:txBody>
      </p:sp>
      <p:sp>
        <p:nvSpPr>
          <p:cNvPr id="3" name="Content Placeholder 2"/>
          <p:cNvSpPr>
            <a:spLocks noGrp="1"/>
          </p:cNvSpPr>
          <p:nvPr>
            <p:ph idx="1"/>
          </p:nvPr>
        </p:nvSpPr>
        <p:spPr>
          <a:xfrm>
            <a:off x="457200" y="1196753"/>
            <a:ext cx="8229600" cy="5524722"/>
          </a:xfrm>
        </p:spPr>
        <p:txBody>
          <a:bodyPr>
            <a:normAutofit/>
          </a:bodyPr>
          <a:lstStyle/>
          <a:p>
            <a:pPr marL="0" indent="0" algn="ctr">
              <a:buNone/>
            </a:pPr>
            <a:r>
              <a:rPr lang="en-US" dirty="0" smtClean="0"/>
              <a:t>Quantization </a:t>
            </a:r>
            <a:r>
              <a:rPr lang="en-US" dirty="0"/>
              <a:t>of unipolar data (</a:t>
            </a:r>
            <a:r>
              <a:rPr lang="en-US" dirty="0">
                <a:solidFill>
                  <a:srgbClr val="00B050"/>
                </a:solidFill>
              </a:rPr>
              <a:t>maximum error = full step</a:t>
            </a:r>
            <a:r>
              <a:rPr lang="en-US" dirty="0" smtClean="0"/>
              <a:t>)</a:t>
            </a:r>
            <a:endParaRPr lang="en-US" dirty="0"/>
          </a:p>
          <a:p>
            <a:pPr algn="just"/>
            <a:endParaRPr lang="en-US" dirty="0" smtClean="0"/>
          </a:p>
          <a:p>
            <a:pPr algn="just"/>
            <a:endParaRPr lang="en-US" dirty="0" smtClean="0"/>
          </a:p>
          <a:p>
            <a:pPr algn="just"/>
            <a:endParaRPr lang="en-US" dirty="0"/>
          </a:p>
          <a:p>
            <a:pPr algn="just"/>
            <a:endParaRPr lang="en-US" dirty="0" smtClean="0"/>
          </a:p>
          <a:p>
            <a:pPr algn="just"/>
            <a:endParaRPr lang="en-US" dirty="0"/>
          </a:p>
          <a:p>
            <a:pPr algn="just"/>
            <a:endParaRPr lang="en-US" dirty="0"/>
          </a:p>
          <a:p>
            <a:pPr algn="just"/>
            <a:endParaRPr lang="en-US" dirty="0" smtClean="0"/>
          </a:p>
        </p:txBody>
      </p:sp>
      <p:sp>
        <p:nvSpPr>
          <p:cNvPr id="4" name="Slide Number Placeholder 3"/>
          <p:cNvSpPr>
            <a:spLocks noGrp="1"/>
          </p:cNvSpPr>
          <p:nvPr>
            <p:ph type="sldNum" sz="quarter" idx="12"/>
          </p:nvPr>
        </p:nvSpPr>
        <p:spPr/>
        <p:txBody>
          <a:bodyPr/>
          <a:lstStyle/>
          <a:p>
            <a:fld id="{925D0BB4-ADA7-4C01-8F73-EC4CC0F0337D}" type="slidenum">
              <a:rPr lang="en-US" smtClean="0"/>
              <a:pPr/>
              <a:t>59</a:t>
            </a:fld>
            <a:endParaRPr lang="en-US"/>
          </a:p>
        </p:txBody>
      </p:sp>
      <p:pic>
        <p:nvPicPr>
          <p:cNvPr id="5" name="Picture 4"/>
          <p:cNvPicPr>
            <a:picLocks noChangeAspect="1"/>
          </p:cNvPicPr>
          <p:nvPr/>
        </p:nvPicPr>
        <p:blipFill>
          <a:blip r:embed="rId2">
            <a:lum bright="-20000" contrast="40000"/>
          </a:blip>
          <a:stretch>
            <a:fillRect/>
          </a:stretch>
        </p:blipFill>
        <p:spPr>
          <a:xfrm>
            <a:off x="4267200" y="2133600"/>
            <a:ext cx="4526736" cy="4663440"/>
          </a:xfrm>
          <a:prstGeom prst="rect">
            <a:avLst/>
          </a:prstGeom>
        </p:spPr>
      </p:pic>
      <p:pic>
        <p:nvPicPr>
          <p:cNvPr id="9218" name="Picture 2"/>
          <p:cNvPicPr>
            <a:picLocks noChangeAspect="1" noChangeArrowheads="1"/>
          </p:cNvPicPr>
          <p:nvPr/>
        </p:nvPicPr>
        <p:blipFill>
          <a:blip r:embed="rId3"/>
          <a:srcRect/>
          <a:stretch>
            <a:fillRect/>
          </a:stretch>
        </p:blipFill>
        <p:spPr bwMode="auto">
          <a:xfrm>
            <a:off x="866775" y="2867025"/>
            <a:ext cx="2790825" cy="2009775"/>
          </a:xfrm>
          <a:prstGeom prst="rect">
            <a:avLst/>
          </a:prstGeom>
          <a:noFill/>
          <a:ln w="9525">
            <a:noFill/>
            <a:miter lim="800000"/>
            <a:headEnd/>
            <a:tailEnd/>
          </a:ln>
          <a:effectLst/>
        </p:spPr>
      </p:pic>
    </p:spTree>
    <p:extLst>
      <p:ext uri="{BB962C8B-B14F-4D97-AF65-F5344CB8AC3E}">
        <p14:creationId xmlns:p14="http://schemas.microsoft.com/office/powerpoint/2010/main" val="3526785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A/D </a:t>
            </a:r>
            <a:r>
              <a:rPr lang="en-US" dirty="0" smtClean="0">
                <a:effectLst>
                  <a:outerShdw blurRad="38100" dist="38100" dir="2700000" algn="tl">
                    <a:srgbClr val="000000">
                      <a:alpha val="43137"/>
                    </a:srgbClr>
                  </a:outerShdw>
                </a:effectLst>
              </a:rPr>
              <a:t>&amp; </a:t>
            </a:r>
            <a:r>
              <a:rPr lang="en-US" dirty="0">
                <a:effectLst>
                  <a:outerShdw blurRad="38100" dist="38100" dir="2700000" algn="tl">
                    <a:srgbClr val="000000">
                      <a:alpha val="43137"/>
                    </a:srgbClr>
                  </a:outerShdw>
                </a:effectLst>
              </a:rPr>
              <a:t>D/A </a:t>
            </a:r>
            <a:r>
              <a:rPr lang="en-US" dirty="0" smtClean="0">
                <a:effectLst>
                  <a:outerShdw blurRad="38100" dist="38100" dir="2700000" algn="tl">
                    <a:srgbClr val="000000">
                      <a:alpha val="43137"/>
                    </a:srgbClr>
                  </a:outerShdw>
                </a:effectLst>
              </a:rPr>
              <a:t>Conversion</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6</a:t>
            </a:fld>
            <a:endParaRPr lang="en-US"/>
          </a:p>
        </p:txBody>
      </p:sp>
      <p:pic>
        <p:nvPicPr>
          <p:cNvPr id="6" name="Picture 5"/>
          <p:cNvPicPr>
            <a:picLocks noChangeAspect="1"/>
          </p:cNvPicPr>
          <p:nvPr/>
        </p:nvPicPr>
        <p:blipFill>
          <a:blip r:embed="rId2">
            <a:lum bright="-20000" contrast="40000"/>
          </a:blip>
          <a:stretch>
            <a:fillRect/>
          </a:stretch>
        </p:blipFill>
        <p:spPr>
          <a:xfrm>
            <a:off x="-1002" y="2685867"/>
            <a:ext cx="9146004" cy="1486266"/>
          </a:xfrm>
          <a:prstGeom prst="rect">
            <a:avLst/>
          </a:prstGeom>
        </p:spPr>
      </p:pic>
    </p:spTree>
    <p:extLst>
      <p:ext uri="{BB962C8B-B14F-4D97-AF65-F5344CB8AC3E}">
        <p14:creationId xmlns:p14="http://schemas.microsoft.com/office/powerpoint/2010/main" val="38715131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Analog to Digital Conversion</a:t>
            </a:r>
          </a:p>
        </p:txBody>
      </p:sp>
      <p:sp>
        <p:nvSpPr>
          <p:cNvPr id="3" name="Content Placeholder 2"/>
          <p:cNvSpPr>
            <a:spLocks noGrp="1"/>
          </p:cNvSpPr>
          <p:nvPr>
            <p:ph idx="1"/>
          </p:nvPr>
        </p:nvSpPr>
        <p:spPr>
          <a:xfrm>
            <a:off x="457200" y="1196753"/>
            <a:ext cx="8229600" cy="5524722"/>
          </a:xfrm>
        </p:spPr>
        <p:txBody>
          <a:bodyPr>
            <a:normAutofit/>
          </a:bodyPr>
          <a:lstStyle/>
          <a:p>
            <a:pPr marL="0" indent="0" algn="ctr">
              <a:buNone/>
            </a:pPr>
            <a:r>
              <a:rPr lang="en-US" dirty="0" smtClean="0"/>
              <a:t>Quantization </a:t>
            </a:r>
            <a:r>
              <a:rPr lang="en-US" dirty="0"/>
              <a:t>of unipolar data (</a:t>
            </a:r>
            <a:r>
              <a:rPr lang="en-US" dirty="0">
                <a:solidFill>
                  <a:srgbClr val="00B050"/>
                </a:solidFill>
              </a:rPr>
              <a:t>maximum error = half step</a:t>
            </a:r>
            <a:r>
              <a:rPr lang="en-US" dirty="0" smtClean="0"/>
              <a:t>)</a:t>
            </a:r>
            <a:endParaRPr lang="en-US" dirty="0"/>
          </a:p>
          <a:p>
            <a:pPr algn="just"/>
            <a:endParaRPr lang="en-US" dirty="0" smtClean="0"/>
          </a:p>
          <a:p>
            <a:pPr algn="just"/>
            <a:endParaRPr lang="en-US" dirty="0" smtClean="0"/>
          </a:p>
          <a:p>
            <a:pPr algn="just"/>
            <a:endParaRPr lang="en-US" dirty="0"/>
          </a:p>
          <a:p>
            <a:pPr algn="just"/>
            <a:endParaRPr lang="en-US" dirty="0" smtClean="0"/>
          </a:p>
          <a:p>
            <a:pPr algn="just"/>
            <a:endParaRPr lang="en-US" dirty="0"/>
          </a:p>
          <a:p>
            <a:pPr algn="just"/>
            <a:endParaRPr lang="en-US" dirty="0"/>
          </a:p>
          <a:p>
            <a:pPr algn="just"/>
            <a:endParaRPr lang="en-US" dirty="0" smtClean="0"/>
          </a:p>
        </p:txBody>
      </p:sp>
      <p:sp>
        <p:nvSpPr>
          <p:cNvPr id="4" name="Slide Number Placeholder 3"/>
          <p:cNvSpPr>
            <a:spLocks noGrp="1"/>
          </p:cNvSpPr>
          <p:nvPr>
            <p:ph type="sldNum" sz="quarter" idx="12"/>
          </p:nvPr>
        </p:nvSpPr>
        <p:spPr/>
        <p:txBody>
          <a:bodyPr/>
          <a:lstStyle/>
          <a:p>
            <a:fld id="{925D0BB4-ADA7-4C01-8F73-EC4CC0F0337D}" type="slidenum">
              <a:rPr lang="en-US" smtClean="0"/>
              <a:pPr/>
              <a:t>60</a:t>
            </a:fld>
            <a:endParaRPr lang="en-US"/>
          </a:p>
        </p:txBody>
      </p:sp>
      <p:pic>
        <p:nvPicPr>
          <p:cNvPr id="6" name="Picture 5"/>
          <p:cNvPicPr>
            <a:picLocks noChangeAspect="1"/>
          </p:cNvPicPr>
          <p:nvPr/>
        </p:nvPicPr>
        <p:blipFill>
          <a:blip r:embed="rId2">
            <a:lum bright="-20000" contrast="40000"/>
          </a:blip>
          <a:stretch>
            <a:fillRect/>
          </a:stretch>
        </p:blipFill>
        <p:spPr>
          <a:xfrm>
            <a:off x="4146307" y="2149936"/>
            <a:ext cx="4692893" cy="4663440"/>
          </a:xfrm>
          <a:prstGeom prst="rect">
            <a:avLst/>
          </a:prstGeom>
        </p:spPr>
      </p:pic>
    </p:spTree>
    <p:extLst>
      <p:ext uri="{BB962C8B-B14F-4D97-AF65-F5344CB8AC3E}">
        <p14:creationId xmlns:p14="http://schemas.microsoft.com/office/powerpoint/2010/main" val="429083465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Analog to Digital Conversion</a:t>
            </a:r>
          </a:p>
        </p:txBody>
      </p:sp>
      <p:sp>
        <p:nvSpPr>
          <p:cNvPr id="3" name="Content Placeholder 2"/>
          <p:cNvSpPr>
            <a:spLocks noGrp="1"/>
          </p:cNvSpPr>
          <p:nvPr>
            <p:ph idx="1"/>
          </p:nvPr>
        </p:nvSpPr>
        <p:spPr>
          <a:xfrm>
            <a:off x="457200" y="1196753"/>
            <a:ext cx="8229600" cy="5524722"/>
          </a:xfrm>
        </p:spPr>
        <p:txBody>
          <a:bodyPr>
            <a:normAutofit/>
          </a:bodyPr>
          <a:lstStyle/>
          <a:p>
            <a:pPr marL="0" indent="0" algn="just">
              <a:buNone/>
            </a:pPr>
            <a:r>
              <a:rPr lang="en-US" sz="2000" b="1" dirty="0" smtClean="0">
                <a:solidFill>
                  <a:srgbClr val="C00000"/>
                </a:solidFill>
              </a:rPr>
              <a:t>Example: Analog pressures are recorded using a pressure transducer as voltages between 0 and 3 V. The signal must be quantized using a 3-bit digital code. Indicate how the analog voltages will be covered to digital values</a:t>
            </a:r>
            <a:r>
              <a:rPr lang="en-US" sz="2000" dirty="0" smtClean="0">
                <a:solidFill>
                  <a:srgbClr val="C00000"/>
                </a:solidFill>
              </a:rPr>
              <a:t>.</a:t>
            </a:r>
          </a:p>
          <a:p>
            <a:pPr marL="0" indent="0" algn="just">
              <a:buNone/>
            </a:pPr>
            <a:endParaRPr lang="en-US" sz="2000" dirty="0" smtClean="0">
              <a:solidFill>
                <a:srgbClr val="0070C0"/>
              </a:solidFill>
            </a:endParaRPr>
          </a:p>
          <a:p>
            <a:pPr marL="0" indent="0" algn="just">
              <a:buNone/>
            </a:pPr>
            <a:r>
              <a:rPr lang="en-US" sz="2000" dirty="0" smtClean="0"/>
              <a:t>The quantization step size is</a:t>
            </a:r>
          </a:p>
          <a:p>
            <a:pPr marL="0" indent="0" algn="just">
              <a:buNone/>
            </a:pPr>
            <a:r>
              <a:rPr lang="en-US" sz="2000" dirty="0" smtClean="0"/>
              <a:t>Q = 3 V/2</a:t>
            </a:r>
            <a:r>
              <a:rPr lang="en-US" sz="2000" baseline="30000" dirty="0" smtClean="0"/>
              <a:t>3</a:t>
            </a:r>
            <a:r>
              <a:rPr lang="en-US" sz="2000" dirty="0" smtClean="0"/>
              <a:t> = 0.375 V</a:t>
            </a:r>
            <a:endParaRPr lang="en-US" sz="2000" dirty="0"/>
          </a:p>
          <a:p>
            <a:pPr algn="just"/>
            <a:endParaRPr lang="en-US" sz="2000" dirty="0" smtClean="0"/>
          </a:p>
          <a:p>
            <a:pPr marL="0" indent="0" algn="just">
              <a:buNone/>
            </a:pPr>
            <a:r>
              <a:rPr lang="en-US" sz="2000" dirty="0"/>
              <a:t>The half of quantization step </a:t>
            </a:r>
            <a:r>
              <a:rPr lang="en-US" sz="2000" dirty="0" smtClean="0"/>
              <a:t>is</a:t>
            </a:r>
          </a:p>
          <a:p>
            <a:pPr marL="0" indent="0" algn="just">
              <a:buNone/>
            </a:pPr>
            <a:r>
              <a:rPr lang="en-US" sz="2000" dirty="0" smtClean="0"/>
              <a:t>0.1875 V </a:t>
            </a:r>
          </a:p>
          <a:p>
            <a:pPr algn="just"/>
            <a:endParaRPr lang="en-US" dirty="0"/>
          </a:p>
          <a:p>
            <a:pPr algn="just"/>
            <a:endParaRPr lang="en-US" dirty="0" smtClean="0"/>
          </a:p>
          <a:p>
            <a:pPr algn="just"/>
            <a:endParaRPr lang="en-US" dirty="0"/>
          </a:p>
          <a:p>
            <a:pPr algn="just"/>
            <a:endParaRPr lang="en-US" dirty="0"/>
          </a:p>
          <a:p>
            <a:pPr algn="just"/>
            <a:endParaRPr lang="en-US" dirty="0" smtClean="0"/>
          </a:p>
        </p:txBody>
      </p:sp>
      <p:sp>
        <p:nvSpPr>
          <p:cNvPr id="4" name="Slide Number Placeholder 3"/>
          <p:cNvSpPr>
            <a:spLocks noGrp="1"/>
          </p:cNvSpPr>
          <p:nvPr>
            <p:ph type="sldNum" sz="quarter" idx="12"/>
          </p:nvPr>
        </p:nvSpPr>
        <p:spPr/>
        <p:txBody>
          <a:bodyPr/>
          <a:lstStyle/>
          <a:p>
            <a:fld id="{925D0BB4-ADA7-4C01-8F73-EC4CC0F0337D}" type="slidenum">
              <a:rPr lang="en-US" smtClean="0"/>
              <a:pPr/>
              <a:t>61</a:t>
            </a:fld>
            <a:endParaRPr lang="en-US"/>
          </a:p>
        </p:txBody>
      </p:sp>
      <p:pic>
        <p:nvPicPr>
          <p:cNvPr id="5" name="Picture 4"/>
          <p:cNvPicPr>
            <a:picLocks noChangeAspect="1"/>
          </p:cNvPicPr>
          <p:nvPr/>
        </p:nvPicPr>
        <p:blipFill>
          <a:blip r:embed="rId2">
            <a:lum bright="-20000" contrast="40000"/>
          </a:blip>
          <a:stretch>
            <a:fillRect/>
          </a:stretch>
        </p:blipFill>
        <p:spPr>
          <a:xfrm>
            <a:off x="3995936" y="2698576"/>
            <a:ext cx="4882765" cy="4114800"/>
          </a:xfrm>
          <a:prstGeom prst="rect">
            <a:avLst/>
          </a:prstGeom>
        </p:spPr>
      </p:pic>
    </p:spTree>
    <p:extLst>
      <p:ext uri="{BB962C8B-B14F-4D97-AF65-F5344CB8AC3E}">
        <p14:creationId xmlns:p14="http://schemas.microsoft.com/office/powerpoint/2010/main" val="20766038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Analog to Digital Conversion</a:t>
            </a:r>
          </a:p>
        </p:txBody>
      </p:sp>
      <p:sp>
        <p:nvSpPr>
          <p:cNvPr id="3" name="Content Placeholder 2"/>
          <p:cNvSpPr>
            <a:spLocks noGrp="1"/>
          </p:cNvSpPr>
          <p:nvPr>
            <p:ph idx="1"/>
          </p:nvPr>
        </p:nvSpPr>
        <p:spPr>
          <a:xfrm>
            <a:off x="457200" y="1196753"/>
            <a:ext cx="8229600" cy="5524722"/>
          </a:xfrm>
        </p:spPr>
        <p:txBody>
          <a:bodyPr>
            <a:normAutofit/>
          </a:bodyPr>
          <a:lstStyle/>
          <a:p>
            <a:pPr algn="ctr">
              <a:buNone/>
            </a:pPr>
            <a:r>
              <a:rPr lang="en-US" dirty="0" smtClean="0"/>
              <a:t>Quantization </a:t>
            </a:r>
            <a:r>
              <a:rPr lang="en-US" dirty="0"/>
              <a:t>of bipolar data (</a:t>
            </a:r>
            <a:r>
              <a:rPr lang="en-US" dirty="0">
                <a:solidFill>
                  <a:srgbClr val="00B050"/>
                </a:solidFill>
              </a:rPr>
              <a:t>maximum error = half step</a:t>
            </a:r>
            <a:r>
              <a:rPr lang="en-US" dirty="0" smtClean="0"/>
              <a:t>)</a:t>
            </a:r>
            <a:endParaRPr lang="en-US" dirty="0"/>
          </a:p>
          <a:p>
            <a:pPr algn="just"/>
            <a:endParaRPr lang="en-US" dirty="0" smtClean="0"/>
          </a:p>
          <a:p>
            <a:pPr algn="just"/>
            <a:endParaRPr lang="en-US" dirty="0"/>
          </a:p>
          <a:p>
            <a:pPr algn="just"/>
            <a:endParaRPr lang="en-US" dirty="0"/>
          </a:p>
          <a:p>
            <a:pPr algn="just"/>
            <a:endParaRPr lang="en-US" dirty="0" smtClean="0"/>
          </a:p>
        </p:txBody>
      </p:sp>
      <p:sp>
        <p:nvSpPr>
          <p:cNvPr id="4" name="Slide Number Placeholder 3"/>
          <p:cNvSpPr>
            <a:spLocks noGrp="1"/>
          </p:cNvSpPr>
          <p:nvPr>
            <p:ph type="sldNum" sz="quarter" idx="12"/>
          </p:nvPr>
        </p:nvSpPr>
        <p:spPr/>
        <p:txBody>
          <a:bodyPr/>
          <a:lstStyle/>
          <a:p>
            <a:fld id="{925D0BB4-ADA7-4C01-8F73-EC4CC0F0337D}" type="slidenum">
              <a:rPr lang="en-US" smtClean="0"/>
              <a:pPr/>
              <a:t>62</a:t>
            </a:fld>
            <a:endParaRPr lang="en-US"/>
          </a:p>
        </p:txBody>
      </p:sp>
      <p:pic>
        <p:nvPicPr>
          <p:cNvPr id="6" name="Picture 5"/>
          <p:cNvPicPr>
            <a:picLocks noChangeAspect="1"/>
          </p:cNvPicPr>
          <p:nvPr/>
        </p:nvPicPr>
        <p:blipFill>
          <a:blip r:embed="rId2">
            <a:lum bright="-20000" contrast="40000"/>
          </a:blip>
          <a:stretch>
            <a:fillRect/>
          </a:stretch>
        </p:blipFill>
        <p:spPr>
          <a:xfrm>
            <a:off x="4219738" y="2132856"/>
            <a:ext cx="4619462" cy="4663440"/>
          </a:xfrm>
          <a:prstGeom prst="rect">
            <a:avLst/>
          </a:prstGeom>
        </p:spPr>
      </p:pic>
      <p:pic>
        <p:nvPicPr>
          <p:cNvPr id="7" name="Picture 2"/>
          <p:cNvPicPr>
            <a:picLocks noChangeAspect="1" noChangeArrowheads="1"/>
          </p:cNvPicPr>
          <p:nvPr/>
        </p:nvPicPr>
        <p:blipFill>
          <a:blip r:embed="rId3"/>
          <a:srcRect/>
          <a:stretch>
            <a:fillRect/>
          </a:stretch>
        </p:blipFill>
        <p:spPr bwMode="auto">
          <a:xfrm>
            <a:off x="763660" y="2895600"/>
            <a:ext cx="2665340" cy="2103120"/>
          </a:xfrm>
          <a:prstGeom prst="rect">
            <a:avLst/>
          </a:prstGeom>
          <a:noFill/>
          <a:ln w="9525">
            <a:noFill/>
            <a:miter lim="800000"/>
            <a:headEnd/>
            <a:tailEnd/>
          </a:ln>
          <a:effectLst/>
        </p:spPr>
      </p:pic>
    </p:spTree>
    <p:extLst>
      <p:ext uri="{BB962C8B-B14F-4D97-AF65-F5344CB8AC3E}">
        <p14:creationId xmlns:p14="http://schemas.microsoft.com/office/powerpoint/2010/main" val="322139184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Three-bit A/D Conversion</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63</a:t>
            </a:fld>
            <a:endParaRPr lang="en-US" dirty="0"/>
          </a:p>
        </p:txBody>
      </p:sp>
      <p:pic>
        <p:nvPicPr>
          <p:cNvPr id="1026" name="Picture 2"/>
          <p:cNvPicPr>
            <a:picLocks noChangeAspect="1" noChangeArrowheads="1"/>
          </p:cNvPicPr>
          <p:nvPr/>
        </p:nvPicPr>
        <p:blipFill>
          <a:blip r:embed="rId2"/>
          <a:srcRect/>
          <a:stretch>
            <a:fillRect/>
          </a:stretch>
        </p:blipFill>
        <p:spPr bwMode="auto">
          <a:xfrm>
            <a:off x="1600200" y="1176337"/>
            <a:ext cx="6061330" cy="5577840"/>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Dynamic Range</a:t>
            </a:r>
            <a:endParaRPr lang="en-US" dirty="0">
              <a:effectLst>
                <a:outerShdw blurRad="38100" dist="38100" dir="2700000" algn="tl">
                  <a:srgbClr val="000000">
                    <a:alpha val="43137"/>
                  </a:srgbClr>
                </a:outerShdw>
              </a:effectLs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40768"/>
                <a:ext cx="8229600" cy="5256584"/>
              </a:xfrm>
            </p:spPr>
            <p:txBody>
              <a:bodyPr/>
              <a:lstStyle/>
              <a:p>
                <a:r>
                  <a:rPr lang="en-US" dirty="0" smtClean="0"/>
                  <a:t>Quantization errors can be determined by the quantization step.</a:t>
                </a:r>
              </a:p>
              <a:p>
                <a:r>
                  <a:rPr lang="en-US" dirty="0" smtClean="0"/>
                  <a:t>Quantization errors can be reduced by increasing the number of bits used to represent each sample.</a:t>
                </a:r>
              </a:p>
              <a:p>
                <a:r>
                  <a:rPr lang="en-US" dirty="0" smtClean="0"/>
                  <a:t>Unfortunately these errors can not be entirely eliminated and their combined effect is called quantization noise. </a:t>
                </a:r>
                <a:endParaRPr lang="en-US" dirty="0"/>
              </a:p>
              <a:p>
                <a:endParaRPr lang="en-US" dirty="0" smtClean="0"/>
              </a:p>
              <a:p>
                <a:r>
                  <a:rPr lang="en-US" dirty="0" smtClean="0">
                    <a:solidFill>
                      <a:srgbClr val="C00000"/>
                    </a:solidFill>
                  </a:rPr>
                  <a:t>The dynamic range of the </a:t>
                </a:r>
                <a:r>
                  <a:rPr lang="en-US" dirty="0" err="1" smtClean="0">
                    <a:solidFill>
                      <a:srgbClr val="C00000"/>
                    </a:solidFill>
                  </a:rPr>
                  <a:t>quantizer</a:t>
                </a:r>
                <a:r>
                  <a:rPr lang="en-US" dirty="0" smtClean="0">
                    <a:solidFill>
                      <a:srgbClr val="C00000"/>
                    </a:solidFill>
                  </a:rPr>
                  <a:t> is the number of levels it can distinguish in noise.</a:t>
                </a:r>
              </a:p>
              <a:p>
                <a:r>
                  <a:rPr lang="en-US" dirty="0" smtClean="0"/>
                  <a:t>It is a function of the range of </a:t>
                </a:r>
                <a:r>
                  <a:rPr lang="en-US" dirty="0"/>
                  <a:t>s</a:t>
                </a:r>
                <a:r>
                  <a:rPr lang="en-US" dirty="0" smtClean="0"/>
                  <a:t>ignal values and the range of error values, and is expressed in decibels, </a:t>
                </a:r>
                <a:r>
                  <a:rPr lang="en-US" dirty="0" err="1" smtClean="0"/>
                  <a:t>dB.</a:t>
                </a:r>
                <a:endParaRPr lang="en-US" dirty="0" smtClean="0"/>
              </a:p>
              <a:p>
                <a14:m>
                  <m:oMath xmlns:m="http://schemas.openxmlformats.org/officeDocument/2006/math">
                    <m:r>
                      <a:rPr lang="en-US" b="0" i="1" smtClean="0">
                        <a:latin typeface="Cambria Math" panose="02040503050406030204" pitchFamily="18" charset="0"/>
                      </a:rPr>
                      <m:t>𝐷𝑦𝑛𝑎𝑚𝑖𝑐</m:t>
                    </m:r>
                    <m:r>
                      <a:rPr lang="en-US" b="0" i="1" smtClean="0">
                        <a:latin typeface="Cambria Math" panose="02040503050406030204" pitchFamily="18" charset="0"/>
                      </a:rPr>
                      <m:t> </m:t>
                    </m:r>
                    <m:r>
                      <a:rPr lang="en-US" b="0" i="1" smtClean="0">
                        <a:latin typeface="Cambria Math" panose="02040503050406030204" pitchFamily="18" charset="0"/>
                      </a:rPr>
                      <m:t>𝑅𝑎𝑛𝑔𝑒</m:t>
                    </m:r>
                    <m:r>
                      <a:rPr lang="en-US" b="0" i="1" smtClean="0">
                        <a:latin typeface="Cambria Math" panose="02040503050406030204" pitchFamily="18" charset="0"/>
                      </a:rPr>
                      <m:t>=20</m:t>
                    </m:r>
                    <m:sSub>
                      <m:sSubPr>
                        <m:ctrlPr>
                          <a:rPr lang="en-US" b="0" i="1" smtClean="0">
                            <a:latin typeface="Cambria Math"/>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d>
                      <m:dPr>
                        <m:ctrlPr>
                          <a:rPr lang="en-US" b="0" i="1" smtClean="0">
                            <a:latin typeface="Cambria Math"/>
                          </a:rPr>
                        </m:ctrlPr>
                      </m:dPr>
                      <m:e>
                        <m:f>
                          <m:fPr>
                            <m:ctrlPr>
                              <a:rPr lang="en-US" b="0" i="1" smtClean="0">
                                <a:latin typeface="Cambria Math"/>
                              </a:rPr>
                            </m:ctrlPr>
                          </m:fPr>
                          <m:num>
                            <m:r>
                              <a:rPr lang="en-US" b="0" i="1" smtClean="0">
                                <a:latin typeface="Cambria Math" panose="02040503050406030204" pitchFamily="18" charset="0"/>
                              </a:rPr>
                              <m:t>𝑅</m:t>
                            </m:r>
                          </m:num>
                          <m:den>
                            <m:r>
                              <a:rPr lang="en-US" b="0" i="1" smtClean="0">
                                <a:latin typeface="Cambria Math" panose="02040503050406030204" pitchFamily="18" charset="0"/>
                              </a:rPr>
                              <m:t>𝑄</m:t>
                            </m:r>
                          </m:den>
                        </m:f>
                      </m:e>
                    </m:d>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40768"/>
                <a:ext cx="8229600" cy="5256584"/>
              </a:xfrm>
              <a:blipFill rotWithShape="0">
                <a:blip r:embed="rId2"/>
                <a:stretch>
                  <a:fillRect l="-963" t="-928" r="-6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5D0BB4-ADA7-4C01-8F73-EC4CC0F0337D}" type="slidenum">
              <a:rPr lang="en-US" smtClean="0"/>
              <a:pPr/>
              <a:t>64</a:t>
            </a:fld>
            <a:endParaRPr lang="en-US"/>
          </a:p>
        </p:txBody>
      </p:sp>
    </p:spTree>
    <p:extLst>
      <p:ext uri="{BB962C8B-B14F-4D97-AF65-F5344CB8AC3E}">
        <p14:creationId xmlns:p14="http://schemas.microsoft.com/office/powerpoint/2010/main" val="22678359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Signal-to-Quantization-Noise </a:t>
            </a:r>
            <a:r>
              <a:rPr lang="en-US" dirty="0">
                <a:effectLst>
                  <a:outerShdw blurRad="38100" dist="38100" dir="2700000" algn="tl">
                    <a:srgbClr val="000000">
                      <a:alpha val="43137"/>
                    </a:srgbClr>
                  </a:outerShdw>
                </a:effectLst>
              </a:rPr>
              <a:t>R</a:t>
            </a:r>
            <a:r>
              <a:rPr lang="en-US" dirty="0" smtClean="0">
                <a:effectLst>
                  <a:outerShdw blurRad="38100" dist="38100" dir="2700000" algn="tl">
                    <a:srgbClr val="000000">
                      <a:alpha val="43137"/>
                    </a:srgbClr>
                  </a:outerShdw>
                </a:effectLst>
              </a:rPr>
              <a:t>atio</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340768"/>
            <a:ext cx="8229600" cy="5380707"/>
          </a:xfrm>
        </p:spPr>
        <p:txBody>
          <a:bodyPr>
            <a:normAutofit/>
          </a:bodyPr>
          <a:lstStyle/>
          <a:p>
            <a:pPr algn="just"/>
            <a:r>
              <a:rPr lang="en-US" dirty="0"/>
              <a:t>Provides the ratio of the signal power to the quantization noise (or </a:t>
            </a:r>
            <a:r>
              <a:rPr lang="en-US" dirty="0" smtClean="0"/>
              <a:t>quantization </a:t>
            </a:r>
            <a:r>
              <a:rPr lang="en-US" dirty="0"/>
              <a:t>error</a:t>
            </a:r>
            <a:r>
              <a:rPr lang="en-US" dirty="0" smtClean="0"/>
              <a:t>)</a:t>
            </a:r>
          </a:p>
          <a:p>
            <a:endParaRPr lang="en-US" dirty="0"/>
          </a:p>
          <a:p>
            <a:endParaRPr lang="en-US" dirty="0" smtClean="0"/>
          </a:p>
          <a:p>
            <a:endParaRPr lang="en-US" dirty="0"/>
          </a:p>
          <a:p>
            <a:r>
              <a:rPr lang="en-US" dirty="0"/>
              <a:t>Mathematically</a:t>
            </a:r>
            <a:r>
              <a:rPr lang="en-US" dirty="0" smtClean="0"/>
              <a:t>,</a:t>
            </a:r>
          </a:p>
          <a:p>
            <a:endParaRPr lang="en-US" dirty="0"/>
          </a:p>
          <a:p>
            <a:endParaRPr lang="en-US" dirty="0" smtClean="0"/>
          </a:p>
          <a:p>
            <a:endParaRPr lang="en-US" dirty="0"/>
          </a:p>
          <a:p>
            <a:pPr marL="0" indent="0">
              <a:buNone/>
            </a:pPr>
            <a:r>
              <a:rPr lang="en-US" dirty="0"/>
              <a:t>where</a:t>
            </a:r>
          </a:p>
          <a:p>
            <a:r>
              <a:rPr lang="en-US" i="1" dirty="0" err="1" smtClean="0"/>
              <a:t>P</a:t>
            </a:r>
            <a:r>
              <a:rPr lang="en-US" baseline="-25000" dirty="0" err="1" smtClean="0"/>
              <a:t>x</a:t>
            </a:r>
            <a:r>
              <a:rPr lang="en-US" dirty="0" smtClean="0"/>
              <a:t>= Power </a:t>
            </a:r>
            <a:r>
              <a:rPr lang="en-US" dirty="0"/>
              <a:t>of the signal </a:t>
            </a:r>
            <a:r>
              <a:rPr lang="en-US" dirty="0" smtClean="0"/>
              <a:t>‘x’ </a:t>
            </a:r>
            <a:r>
              <a:rPr lang="en-US" dirty="0"/>
              <a:t>(before quantization)</a:t>
            </a:r>
          </a:p>
          <a:p>
            <a:r>
              <a:rPr lang="en-US" i="1" dirty="0" err="1"/>
              <a:t>P</a:t>
            </a:r>
            <a:r>
              <a:rPr lang="en-US" baseline="-25000" dirty="0" err="1"/>
              <a:t>q</a:t>
            </a:r>
            <a:r>
              <a:rPr lang="en-US" dirty="0"/>
              <a:t>= </a:t>
            </a:r>
            <a:r>
              <a:rPr lang="en-US" dirty="0" smtClean="0"/>
              <a:t>Power </a:t>
            </a:r>
            <a:r>
              <a:rPr lang="en-US" dirty="0"/>
              <a:t>of the error signal </a:t>
            </a:r>
            <a:r>
              <a:rPr lang="en-US" dirty="0" smtClean="0"/>
              <a:t>‘</a:t>
            </a:r>
            <a:r>
              <a:rPr lang="en-US" dirty="0" err="1" smtClean="0"/>
              <a:t>x</a:t>
            </a:r>
            <a:r>
              <a:rPr lang="en-US" baseline="-25000" dirty="0" err="1" smtClean="0"/>
              <a:t>q</a:t>
            </a:r>
            <a:r>
              <a:rPr lang="en-US" dirty="0" smtClean="0"/>
              <a:t>’</a:t>
            </a:r>
          </a:p>
        </p:txBody>
      </p:sp>
      <p:sp>
        <p:nvSpPr>
          <p:cNvPr id="4" name="Slide Number Placeholder 3"/>
          <p:cNvSpPr>
            <a:spLocks noGrp="1"/>
          </p:cNvSpPr>
          <p:nvPr>
            <p:ph type="sldNum" sz="quarter" idx="12"/>
          </p:nvPr>
        </p:nvSpPr>
        <p:spPr/>
        <p:txBody>
          <a:bodyPr/>
          <a:lstStyle/>
          <a:p>
            <a:fld id="{925D0BB4-ADA7-4C01-8F73-EC4CC0F0337D}" type="slidenum">
              <a:rPr lang="en-US" smtClean="0"/>
              <a:pPr/>
              <a:t>65</a:t>
            </a:fld>
            <a:endParaRPr lang="en-US"/>
          </a:p>
        </p:txBody>
      </p:sp>
      <p:pic>
        <p:nvPicPr>
          <p:cNvPr id="7" name="Picture 6"/>
          <p:cNvPicPr>
            <a:picLocks noChangeAspect="1"/>
          </p:cNvPicPr>
          <p:nvPr/>
        </p:nvPicPr>
        <p:blipFill>
          <a:blip r:embed="rId2">
            <a:lum bright="-20000" contrast="40000"/>
          </a:blip>
          <a:stretch>
            <a:fillRect/>
          </a:stretch>
        </p:blipFill>
        <p:spPr>
          <a:xfrm>
            <a:off x="2996855" y="4026543"/>
            <a:ext cx="3150290" cy="914625"/>
          </a:xfrm>
          <a:prstGeom prst="rect">
            <a:avLst/>
          </a:prstGeom>
        </p:spPr>
      </p:pic>
      <p:pic>
        <p:nvPicPr>
          <p:cNvPr id="10" name="Picture 9"/>
          <p:cNvPicPr>
            <a:picLocks noChangeAspect="1"/>
          </p:cNvPicPr>
          <p:nvPr/>
        </p:nvPicPr>
        <p:blipFill>
          <a:blip r:embed="rId3">
            <a:lum bright="-20000" contrast="40000"/>
          </a:blip>
          <a:stretch>
            <a:fillRect/>
          </a:stretch>
        </p:blipFill>
        <p:spPr>
          <a:xfrm>
            <a:off x="1624954" y="2192586"/>
            <a:ext cx="5894092" cy="1308422"/>
          </a:xfrm>
          <a:prstGeom prst="rect">
            <a:avLst/>
          </a:prstGeom>
        </p:spPr>
      </p:pic>
    </p:spTree>
    <p:extLst>
      <p:ext uri="{BB962C8B-B14F-4D97-AF65-F5344CB8AC3E}">
        <p14:creationId xmlns:p14="http://schemas.microsoft.com/office/powerpoint/2010/main" val="20365094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Analog to Digital Conversion</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66</a:t>
            </a:fld>
            <a:endParaRPr lang="en-US"/>
          </a:p>
        </p:txBody>
      </p:sp>
      <p:pic>
        <p:nvPicPr>
          <p:cNvPr id="1026" name="Picture 2"/>
          <p:cNvPicPr>
            <a:picLocks noChangeAspect="1" noChangeArrowheads="1"/>
          </p:cNvPicPr>
          <p:nvPr/>
        </p:nvPicPr>
        <p:blipFill>
          <a:blip r:embed="rId2"/>
          <a:srcRect/>
          <a:stretch>
            <a:fillRect/>
          </a:stretch>
        </p:blipFill>
        <p:spPr bwMode="auto">
          <a:xfrm>
            <a:off x="152400" y="1447800"/>
            <a:ext cx="8865108" cy="4437888"/>
          </a:xfrm>
          <a:prstGeom prst="rect">
            <a:avLst/>
          </a:prstGeom>
          <a:noFill/>
          <a:ln w="9525">
            <a:noFill/>
            <a:miter lim="800000"/>
            <a:headEnd/>
            <a:tailEnd/>
          </a:ln>
          <a:effectLst/>
        </p:spPr>
      </p:pic>
    </p:spTree>
    <p:extLst>
      <p:ext uri="{BB962C8B-B14F-4D97-AF65-F5344CB8AC3E}">
        <p14:creationId xmlns:p14="http://schemas.microsoft.com/office/powerpoint/2010/main" val="25374309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smtClean="0">
                <a:effectLst>
                  <a:outerShdw blurRad="38100" dist="38100" dir="2700000" algn="tl">
                    <a:srgbClr val="000000">
                      <a:alpha val="43137"/>
                    </a:srgbClr>
                  </a:outerShdw>
                </a:effectLst>
              </a:rPr>
              <a:t>2 bit Flash ADC</a:t>
            </a:r>
            <a:r>
              <a:rPr lang="en-US" u="sng" dirty="0" smtClean="0">
                <a:solidFill>
                  <a:srgbClr val="C00000"/>
                </a:solidFill>
                <a:effectLst>
                  <a:outerShdw blurRad="38100" dist="38100" dir="2700000" algn="tl">
                    <a:srgbClr val="000000">
                      <a:alpha val="43137"/>
                    </a:srgbClr>
                  </a:outerShdw>
                </a:effectLst>
              </a:rPr>
              <a:t/>
            </a:r>
            <a:br>
              <a:rPr lang="en-US" u="sng" dirty="0" smtClean="0">
                <a:solidFill>
                  <a:srgbClr val="C00000"/>
                </a:solidFill>
                <a:effectLst>
                  <a:outerShdw blurRad="38100" dist="38100" dir="2700000" algn="tl">
                    <a:srgbClr val="000000">
                      <a:alpha val="43137"/>
                    </a:srgbClr>
                  </a:outerShdw>
                </a:effectLst>
              </a:rPr>
            </a:br>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67</a:t>
            </a:fld>
            <a:endParaRPr lang="en-US" dirty="0"/>
          </a:p>
        </p:txBody>
      </p:sp>
      <p:pic>
        <p:nvPicPr>
          <p:cNvPr id="1026" name="Picture 2"/>
          <p:cNvPicPr>
            <a:picLocks noChangeAspect="1" noChangeArrowheads="1"/>
          </p:cNvPicPr>
          <p:nvPr/>
        </p:nvPicPr>
        <p:blipFill>
          <a:blip r:embed="rId2"/>
          <a:srcRect/>
          <a:stretch>
            <a:fillRect/>
          </a:stretch>
        </p:blipFill>
        <p:spPr bwMode="auto">
          <a:xfrm>
            <a:off x="152400" y="1295400"/>
            <a:ext cx="8855136" cy="530352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Digital-to-Analog (D/A) Conversion</a:t>
            </a:r>
            <a:r>
              <a:rPr lang="en-US" b="0" dirty="0" smtClean="0"/>
              <a:t> </a:t>
            </a:r>
            <a:endParaRPr lang="en-US" dirty="0"/>
          </a:p>
        </p:txBody>
      </p:sp>
      <p:sp>
        <p:nvSpPr>
          <p:cNvPr id="3" name="Content Placeholder 2"/>
          <p:cNvSpPr>
            <a:spLocks noGrp="1"/>
          </p:cNvSpPr>
          <p:nvPr>
            <p:ph idx="1"/>
          </p:nvPr>
        </p:nvSpPr>
        <p:spPr/>
        <p:txBody>
          <a:bodyPr/>
          <a:lstStyle/>
          <a:p>
            <a:pPr algn="ctr">
              <a:buNone/>
            </a:pPr>
            <a:r>
              <a:rPr lang="en-US" b="1" u="sng" dirty="0" smtClean="0">
                <a:solidFill>
                  <a:srgbClr val="C00000"/>
                </a:solidFill>
                <a:effectLst>
                  <a:outerShdw blurRad="38100" dist="38100" dir="2700000" algn="tl">
                    <a:srgbClr val="000000">
                      <a:alpha val="43137"/>
                    </a:srgbClr>
                  </a:outerShdw>
                </a:effectLst>
              </a:rPr>
              <a:t>Block Diagram of D/A Conversion</a:t>
            </a:r>
            <a:endParaRPr lang="en-US" b="1" u="sng" dirty="0">
              <a:solidFill>
                <a:srgbClr val="C0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68</a:t>
            </a:fld>
            <a:endParaRPr lang="en-US" dirty="0"/>
          </a:p>
        </p:txBody>
      </p:sp>
      <p:pic>
        <p:nvPicPr>
          <p:cNvPr id="2050" name="Picture 2"/>
          <p:cNvPicPr>
            <a:picLocks noChangeAspect="1" noChangeArrowheads="1"/>
          </p:cNvPicPr>
          <p:nvPr/>
        </p:nvPicPr>
        <p:blipFill>
          <a:blip r:embed="rId2"/>
          <a:srcRect/>
          <a:stretch>
            <a:fillRect/>
          </a:stretch>
        </p:blipFill>
        <p:spPr bwMode="auto">
          <a:xfrm>
            <a:off x="533400" y="2331720"/>
            <a:ext cx="7867904" cy="201168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1412630" y="5029200"/>
            <a:ext cx="6283570" cy="1371600"/>
          </a:xfrm>
          <a:prstGeom prst="rect">
            <a:avLst/>
          </a:prstGeom>
          <a:noFill/>
          <a:ln w="9525">
            <a:noFill/>
            <a:miter lim="800000"/>
            <a:headEnd/>
            <a:tailEnd/>
          </a:ln>
          <a:effec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Digital-to-Analog (D/A) Conversion</a:t>
            </a:r>
            <a:r>
              <a:rPr lang="en-US" b="0" dirty="0" smtClean="0"/>
              <a:t> </a:t>
            </a:r>
            <a:endParaRPr lang="en-US" dirty="0"/>
          </a:p>
        </p:txBody>
      </p:sp>
      <p:sp>
        <p:nvSpPr>
          <p:cNvPr id="3" name="Content Placeholder 2"/>
          <p:cNvSpPr>
            <a:spLocks noGrp="1"/>
          </p:cNvSpPr>
          <p:nvPr>
            <p:ph idx="1"/>
          </p:nvPr>
        </p:nvSpPr>
        <p:spPr>
          <a:xfrm>
            <a:off x="152400" y="1340768"/>
            <a:ext cx="8534400" cy="5212432"/>
          </a:xfrm>
        </p:spPr>
        <p:txBody>
          <a:bodyPr>
            <a:normAutofit/>
          </a:bodyPr>
          <a:lstStyle/>
          <a:p>
            <a:pPr algn="just">
              <a:spcAft>
                <a:spcPts val="1200"/>
              </a:spcAft>
            </a:pPr>
            <a:r>
              <a:rPr lang="en-US" dirty="0" smtClean="0"/>
              <a:t>Once digital signal processing is complete, digital-to-analog (D/A) conversion must occur. </a:t>
            </a:r>
          </a:p>
          <a:p>
            <a:pPr algn="just">
              <a:spcAft>
                <a:spcPts val="1200"/>
              </a:spcAft>
            </a:pPr>
            <a:r>
              <a:rPr lang="en-US" dirty="0" smtClean="0"/>
              <a:t>This process begins by converting each digital code into an analog voltage that is proportional in size to the number represented by the code. </a:t>
            </a:r>
          </a:p>
          <a:p>
            <a:pPr algn="just">
              <a:spcAft>
                <a:spcPts val="1200"/>
              </a:spcAft>
            </a:pPr>
            <a:r>
              <a:rPr lang="en-US" dirty="0" smtClean="0"/>
              <a:t>This voltage is held steady through zero order hold until the next code is available, one sampling interval later. </a:t>
            </a:r>
          </a:p>
          <a:p>
            <a:pPr algn="just">
              <a:spcAft>
                <a:spcPts val="1200"/>
              </a:spcAft>
            </a:pPr>
            <a:r>
              <a:rPr lang="en-US" dirty="0" smtClean="0"/>
              <a:t>This creates a staircase-like signal that contains frequencies above W Hz. </a:t>
            </a:r>
          </a:p>
          <a:p>
            <a:pPr algn="just">
              <a:spcAft>
                <a:spcPts val="1200"/>
              </a:spcAft>
            </a:pPr>
            <a:r>
              <a:rPr lang="en-US" dirty="0" smtClean="0"/>
              <a:t>These signals are removed with a smoothing analog low pass filter, the last step in D/A conversion.</a:t>
            </a:r>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69</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Analog to Digital (A/D) Conversion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gn="just"/>
            <a:r>
              <a:rPr lang="en-US" dirty="0" smtClean="0"/>
              <a:t>Most signals of practical interest are analog in nature</a:t>
            </a:r>
          </a:p>
          <a:p>
            <a:pPr algn="just">
              <a:buNone/>
            </a:pPr>
            <a:r>
              <a:rPr lang="en-US" dirty="0" smtClean="0"/>
              <a:t>      Examples: Voice, Video, RADAR signals, Transducer/Sensor output, Biological signals etc</a:t>
            </a:r>
          </a:p>
          <a:p>
            <a:pPr algn="just">
              <a:buNone/>
            </a:pPr>
            <a:endParaRPr lang="en-US" dirty="0" smtClean="0"/>
          </a:p>
          <a:p>
            <a:pPr algn="just"/>
            <a:r>
              <a:rPr lang="en-US" dirty="0" smtClean="0"/>
              <a:t>So in order to utilize those benefits, we need to convert our analog signals into digital</a:t>
            </a:r>
          </a:p>
          <a:p>
            <a:pPr algn="just"/>
            <a:endParaRPr lang="en-US" dirty="0" smtClean="0"/>
          </a:p>
          <a:p>
            <a:pPr algn="just"/>
            <a:r>
              <a:rPr lang="en-US" dirty="0" smtClean="0"/>
              <a:t>This process is called A/D conversion</a:t>
            </a:r>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7</a:t>
            </a:fld>
            <a:endParaRPr lang="en-US"/>
          </a:p>
        </p:txBody>
      </p:sp>
    </p:spTree>
    <p:extLst>
      <p:ext uri="{BB962C8B-B14F-4D97-AF65-F5344CB8AC3E}">
        <p14:creationId xmlns:p14="http://schemas.microsoft.com/office/powerpoint/2010/main" val="21714742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Digital-to-Analog (D/A) Conversion</a:t>
            </a:r>
            <a:r>
              <a:rPr lang="en-US" b="0" dirty="0" smtClean="0"/>
              <a:t> </a:t>
            </a:r>
            <a:endParaRPr lang="en-US" dirty="0"/>
          </a:p>
        </p:txBody>
      </p:sp>
      <p:sp>
        <p:nvSpPr>
          <p:cNvPr id="3" name="Content Placeholder 2"/>
          <p:cNvSpPr>
            <a:spLocks noGrp="1"/>
          </p:cNvSpPr>
          <p:nvPr>
            <p:ph idx="1"/>
          </p:nvPr>
        </p:nvSpPr>
        <p:spPr/>
        <p:txBody>
          <a:bodyPr/>
          <a:lstStyle/>
          <a:p>
            <a:pPr algn="just"/>
            <a:r>
              <a:rPr lang="en-US" dirty="0" smtClean="0"/>
              <a:t>In the frequency domain, the high frequency elements present in the zero order hold signal appear as images, copies of the original signal spectrum situated around integer multiples of the sampling frequency. </a:t>
            </a:r>
          </a:p>
          <a:p>
            <a:pPr algn="just"/>
            <a:endParaRPr lang="en-US" dirty="0" smtClean="0"/>
          </a:p>
          <a:p>
            <a:pPr algn="just"/>
            <a:r>
              <a:rPr lang="en-US" dirty="0" smtClean="0"/>
              <a:t>The smoothing analog filter removes these images and so is given the name of </a:t>
            </a:r>
            <a:r>
              <a:rPr lang="en-US" b="1" i="1" dirty="0" smtClean="0">
                <a:solidFill>
                  <a:srgbClr val="C00000"/>
                </a:solidFill>
                <a:effectLst>
                  <a:outerShdw blurRad="38100" dist="38100" dir="2700000" algn="tl">
                    <a:srgbClr val="000000">
                      <a:alpha val="43137"/>
                    </a:srgbClr>
                  </a:outerShdw>
                </a:effectLst>
              </a:rPr>
              <a:t>Anti-Imaging Filter</a:t>
            </a:r>
            <a:r>
              <a:rPr lang="en-US" dirty="0" smtClean="0"/>
              <a:t>. </a:t>
            </a:r>
          </a:p>
          <a:p>
            <a:pPr algn="just"/>
            <a:endParaRPr lang="en-US" dirty="0" smtClean="0"/>
          </a:p>
          <a:p>
            <a:pPr algn="just"/>
            <a:r>
              <a:rPr lang="en-US" dirty="0" smtClean="0"/>
              <a:t>Only the frequencies in the baseband, between 0 and </a:t>
            </a:r>
            <a:r>
              <a:rPr lang="en-US" dirty="0" err="1" smtClean="0"/>
              <a:t>f</a:t>
            </a:r>
            <a:r>
              <a:rPr lang="en-US" baseline="-25000" dirty="0" err="1" smtClean="0"/>
              <a:t>S</a:t>
            </a:r>
            <a:r>
              <a:rPr lang="en-US" dirty="0" smtClean="0"/>
              <a:t>/2 Hz, remain.</a:t>
            </a:r>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70</a:t>
            </a:fld>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effectLst>
                  <a:outerShdw blurRad="38100" dist="38100" dir="2700000" algn="tl">
                    <a:srgbClr val="000000">
                      <a:alpha val="43137"/>
                    </a:srgbClr>
                  </a:outerShdw>
                </a:effectLst>
              </a:rPr>
              <a:t>Digital-to-Analog (D/A) Conversion</a:t>
            </a:r>
            <a:r>
              <a:rPr lang="en-US" b="0" dirty="0" smtClean="0"/>
              <a:t> </a:t>
            </a:r>
            <a:endParaRPr lang="en-US" dirty="0"/>
          </a:p>
        </p:txBody>
      </p:sp>
      <p:sp>
        <p:nvSpPr>
          <p:cNvPr id="3" name="Content Placeholder 2"/>
          <p:cNvSpPr>
            <a:spLocks noGrp="1"/>
          </p:cNvSpPr>
          <p:nvPr>
            <p:ph idx="1"/>
          </p:nvPr>
        </p:nvSpPr>
        <p:spPr>
          <a:xfrm>
            <a:off x="457200" y="1143000"/>
            <a:ext cx="8229600" cy="4785395"/>
          </a:xfrm>
        </p:spPr>
        <p:txBody>
          <a:bodyPr/>
          <a:lstStyle/>
          <a:p>
            <a:pPr algn="ctr">
              <a:buNone/>
            </a:pPr>
            <a:r>
              <a:rPr lang="en-US" b="1" u="sng" dirty="0" smtClean="0">
                <a:solidFill>
                  <a:srgbClr val="C00000"/>
                </a:solidFill>
                <a:effectLst>
                  <a:outerShdw blurRad="38100" dist="38100" dir="2700000" algn="tl">
                    <a:srgbClr val="000000">
                      <a:alpha val="43137"/>
                    </a:srgbClr>
                  </a:outerShdw>
                </a:effectLst>
              </a:rPr>
              <a:t>Three bit D/A Conversion</a:t>
            </a:r>
            <a:endParaRPr lang="en-US" b="1" u="sng" dirty="0">
              <a:solidFill>
                <a:srgbClr val="C0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71</a:t>
            </a:fld>
            <a:endParaRPr lang="en-US" dirty="0"/>
          </a:p>
        </p:txBody>
      </p:sp>
      <p:pic>
        <p:nvPicPr>
          <p:cNvPr id="3074" name="Picture 2"/>
          <p:cNvPicPr>
            <a:picLocks noChangeAspect="1" noChangeArrowheads="1"/>
          </p:cNvPicPr>
          <p:nvPr/>
        </p:nvPicPr>
        <p:blipFill>
          <a:blip r:embed="rId2"/>
          <a:srcRect/>
          <a:stretch>
            <a:fillRect/>
          </a:stretch>
        </p:blipFill>
        <p:spPr bwMode="auto">
          <a:xfrm>
            <a:off x="1219200" y="1752600"/>
            <a:ext cx="6438294" cy="502920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1" y="188640"/>
            <a:ext cx="8931080" cy="792088"/>
          </a:xfrm>
        </p:spPr>
        <p:txBody>
          <a:bodyPr>
            <a:noAutofit/>
          </a:bodyPr>
          <a:lstStyle/>
          <a:p>
            <a:r>
              <a:rPr lang="en-US" sz="3400" dirty="0" smtClean="0">
                <a:effectLst>
                  <a:outerShdw blurRad="38100" dist="38100" dir="2700000" algn="tl">
                    <a:srgbClr val="000000">
                      <a:alpha val="43137"/>
                    </a:srgbClr>
                  </a:outerShdw>
                </a:effectLst>
              </a:rPr>
              <a:t>Comparing Signals in the A/D &amp; D/A Chain</a:t>
            </a:r>
            <a:endParaRPr lang="en-US" sz="3400"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72</a:t>
            </a:fld>
            <a:endParaRPr lang="en-US" dirty="0"/>
          </a:p>
        </p:txBody>
      </p:sp>
      <p:pic>
        <p:nvPicPr>
          <p:cNvPr id="4098" name="Picture 2"/>
          <p:cNvPicPr>
            <a:picLocks noChangeAspect="1" noChangeArrowheads="1"/>
          </p:cNvPicPr>
          <p:nvPr/>
        </p:nvPicPr>
        <p:blipFill>
          <a:blip r:embed="rId2"/>
          <a:srcRect/>
          <a:stretch>
            <a:fillRect/>
          </a:stretch>
        </p:blipFill>
        <p:spPr bwMode="auto">
          <a:xfrm>
            <a:off x="244882" y="1757362"/>
            <a:ext cx="4022318" cy="365760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876800" y="1790700"/>
            <a:ext cx="4130481" cy="3749040"/>
          </a:xfrm>
          <a:prstGeom prst="rect">
            <a:avLst/>
          </a:prstGeom>
          <a:noFill/>
          <a:ln w="9525">
            <a:noFill/>
            <a:miter lim="800000"/>
            <a:headEnd/>
            <a:tailEnd/>
          </a:ln>
          <a:effec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925D0BB4-ADA7-4C01-8F73-EC4CC0F0337D}" type="slidenum">
              <a:rPr lang="en-US" smtClean="0"/>
              <a:pPr/>
              <a:t>73</a:t>
            </a:fld>
            <a:endParaRPr lang="en-US" dirty="0"/>
          </a:p>
        </p:txBody>
      </p:sp>
      <p:pic>
        <p:nvPicPr>
          <p:cNvPr id="5122" name="Picture 2"/>
          <p:cNvPicPr>
            <a:picLocks noChangeAspect="1" noChangeArrowheads="1"/>
          </p:cNvPicPr>
          <p:nvPr/>
        </p:nvPicPr>
        <p:blipFill>
          <a:blip r:embed="rId2"/>
          <a:srcRect/>
          <a:stretch>
            <a:fillRect/>
          </a:stretch>
        </p:blipFill>
        <p:spPr bwMode="auto">
          <a:xfrm>
            <a:off x="226448" y="1776412"/>
            <a:ext cx="4040752" cy="3749040"/>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950007" y="1781175"/>
            <a:ext cx="4041593" cy="3749040"/>
          </a:xfrm>
          <a:prstGeom prst="rect">
            <a:avLst/>
          </a:prstGeom>
          <a:noFill/>
          <a:ln w="9525">
            <a:noFill/>
            <a:miter lim="800000"/>
            <a:headEnd/>
            <a:tailEnd/>
          </a:ln>
          <a:effectLst/>
        </p:spPr>
      </p:pic>
      <p:sp>
        <p:nvSpPr>
          <p:cNvPr id="7" name="Title 1"/>
          <p:cNvSpPr>
            <a:spLocks noGrp="1"/>
          </p:cNvSpPr>
          <p:nvPr>
            <p:ph type="title"/>
          </p:nvPr>
        </p:nvSpPr>
        <p:spPr>
          <a:xfrm>
            <a:off x="76201" y="188640"/>
            <a:ext cx="8931080" cy="792088"/>
          </a:xfrm>
        </p:spPr>
        <p:txBody>
          <a:bodyPr>
            <a:noAutofit/>
          </a:bodyPr>
          <a:lstStyle/>
          <a:p>
            <a:r>
              <a:rPr lang="en-US" sz="3400" dirty="0" smtClean="0">
                <a:effectLst>
                  <a:outerShdw blurRad="38100" dist="38100" dir="2700000" algn="tl">
                    <a:srgbClr val="000000">
                      <a:alpha val="43137"/>
                    </a:srgbClr>
                  </a:outerShdw>
                </a:effectLst>
              </a:rPr>
              <a:t>Comparing Signals in the A/D &amp; D/A Chain</a:t>
            </a:r>
            <a:endParaRPr lang="en-US" sz="3400" dirty="0">
              <a:effectLst>
                <a:outerShdw blurRad="38100" dist="38100" dir="2700000" algn="tl">
                  <a:srgbClr val="000000">
                    <a:alpha val="43137"/>
                  </a:srgbClr>
                </a:outerShdw>
              </a:effectLs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Summary</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74</a:t>
            </a:fld>
            <a:endParaRPr lang="en-US" dirty="0"/>
          </a:p>
        </p:txBody>
      </p:sp>
      <p:pic>
        <p:nvPicPr>
          <p:cNvPr id="6146" name="Picture 2"/>
          <p:cNvPicPr>
            <a:picLocks noChangeAspect="1" noChangeArrowheads="1"/>
          </p:cNvPicPr>
          <p:nvPr/>
        </p:nvPicPr>
        <p:blipFill>
          <a:blip r:embed="rId2"/>
          <a:srcRect/>
          <a:stretch>
            <a:fillRect/>
          </a:stretch>
        </p:blipFill>
        <p:spPr bwMode="auto">
          <a:xfrm>
            <a:off x="304799" y="1447800"/>
            <a:ext cx="8401396" cy="4389120"/>
          </a:xfrm>
          <a:prstGeom prst="rect">
            <a:avLst/>
          </a:prstGeom>
          <a:noFill/>
          <a:ln w="9525">
            <a:noFill/>
            <a:miter lim="800000"/>
            <a:headEnd/>
            <a:tailEnd/>
          </a:ln>
          <a:effectLst/>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Summary</a:t>
            </a:r>
            <a:endParaRPr lang="en-US" dirty="0">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925D0BB4-ADA7-4C01-8F73-EC4CC0F0337D}" type="slidenum">
              <a:rPr lang="en-US" smtClean="0"/>
              <a:pPr/>
              <a:t>75</a:t>
            </a:fld>
            <a:endParaRPr lang="en-US" dirty="0"/>
          </a:p>
        </p:txBody>
      </p:sp>
      <p:pic>
        <p:nvPicPr>
          <p:cNvPr id="7170" name="Picture 2"/>
          <p:cNvPicPr>
            <a:picLocks noChangeAspect="1" noChangeArrowheads="1"/>
          </p:cNvPicPr>
          <p:nvPr/>
        </p:nvPicPr>
        <p:blipFill>
          <a:blip r:embed="rId2"/>
          <a:srcRect/>
          <a:stretch>
            <a:fillRect/>
          </a:stretch>
        </p:blipFill>
        <p:spPr bwMode="auto">
          <a:xfrm>
            <a:off x="304800" y="1676400"/>
            <a:ext cx="8371348" cy="36576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Analog to Digital Conversion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dirty="0"/>
              <a:t>A/D conversion can be viewed as a three step process</a:t>
            </a:r>
          </a:p>
          <a:p>
            <a:pPr marL="0" indent="0">
              <a:buNone/>
            </a:pPr>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8</a:t>
            </a:fld>
            <a:endParaRPr lang="en-US"/>
          </a:p>
        </p:txBody>
      </p:sp>
      <p:pic>
        <p:nvPicPr>
          <p:cNvPr id="8194" name="Picture 2"/>
          <p:cNvPicPr>
            <a:picLocks noChangeAspect="1" noChangeArrowheads="1"/>
          </p:cNvPicPr>
          <p:nvPr/>
        </p:nvPicPr>
        <p:blipFill>
          <a:blip r:embed="rId2"/>
          <a:srcRect/>
          <a:stretch>
            <a:fillRect/>
          </a:stretch>
        </p:blipFill>
        <p:spPr bwMode="auto">
          <a:xfrm>
            <a:off x="280640" y="2257425"/>
            <a:ext cx="8787160" cy="2743200"/>
          </a:xfrm>
          <a:prstGeom prst="rect">
            <a:avLst/>
          </a:prstGeom>
          <a:noFill/>
          <a:ln w="9525">
            <a:noFill/>
            <a:miter lim="800000"/>
            <a:headEnd/>
            <a:tailEnd/>
          </a:ln>
          <a:effectLst/>
        </p:spPr>
      </p:pic>
    </p:spTree>
    <p:extLst>
      <p:ext uri="{BB962C8B-B14F-4D97-AF65-F5344CB8AC3E}">
        <p14:creationId xmlns:p14="http://schemas.microsoft.com/office/powerpoint/2010/main" val="21714742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effectLst>
                  <a:outerShdw blurRad="38100" dist="38100" dir="2700000" algn="tl">
                    <a:srgbClr val="000000">
                      <a:alpha val="43137"/>
                    </a:srgbClr>
                  </a:outerShdw>
                </a:effectLst>
              </a:rPr>
              <a:t>Analog to Digital Conversion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marL="0" indent="0">
              <a:buNone/>
            </a:pPr>
            <a:r>
              <a:rPr lang="en-US" dirty="0"/>
              <a:t>A/D conversion can be viewed as a three step process</a:t>
            </a:r>
          </a:p>
          <a:p>
            <a:pPr marL="0" indent="0">
              <a:buNone/>
            </a:pPr>
            <a:endParaRPr lang="en-US" dirty="0"/>
          </a:p>
        </p:txBody>
      </p:sp>
      <p:sp>
        <p:nvSpPr>
          <p:cNvPr id="4" name="Slide Number Placeholder 3"/>
          <p:cNvSpPr>
            <a:spLocks noGrp="1"/>
          </p:cNvSpPr>
          <p:nvPr>
            <p:ph type="sldNum" sz="quarter" idx="12"/>
          </p:nvPr>
        </p:nvSpPr>
        <p:spPr/>
        <p:txBody>
          <a:bodyPr/>
          <a:lstStyle/>
          <a:p>
            <a:fld id="{925D0BB4-ADA7-4C01-8F73-EC4CC0F0337D}" type="slidenum">
              <a:rPr lang="en-US" smtClean="0"/>
              <a:pPr/>
              <a:t>9</a:t>
            </a:fld>
            <a:endParaRPr lang="en-US"/>
          </a:p>
        </p:txBody>
      </p:sp>
      <p:pic>
        <p:nvPicPr>
          <p:cNvPr id="2051" name="Picture 3"/>
          <p:cNvPicPr>
            <a:picLocks noChangeAspect="1" noChangeArrowheads="1"/>
          </p:cNvPicPr>
          <p:nvPr/>
        </p:nvPicPr>
        <p:blipFill>
          <a:blip r:embed="rId2"/>
          <a:srcRect/>
          <a:stretch>
            <a:fillRect/>
          </a:stretch>
        </p:blipFill>
        <p:spPr bwMode="auto">
          <a:xfrm>
            <a:off x="533401" y="2209800"/>
            <a:ext cx="7481695" cy="3474720"/>
          </a:xfrm>
          <a:prstGeom prst="rect">
            <a:avLst/>
          </a:prstGeom>
          <a:noFill/>
          <a:ln w="9525">
            <a:noFill/>
            <a:miter lim="800000"/>
            <a:headEnd/>
            <a:tailEnd/>
          </a:ln>
          <a:effectLst/>
        </p:spPr>
      </p:pic>
    </p:spTree>
    <p:extLst>
      <p:ext uri="{BB962C8B-B14F-4D97-AF65-F5344CB8AC3E}">
        <p14:creationId xmlns:p14="http://schemas.microsoft.com/office/powerpoint/2010/main" val="217147427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76200"/>
        <a:effectLst>
          <a:glow rad="101600">
            <a:schemeClr val="accent6">
              <a:satMod val="175000"/>
              <a:alpha val="40000"/>
            </a:schemeClr>
          </a:glow>
        </a:effectLst>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2267</TotalTime>
  <Words>2755</Words>
  <Application>Microsoft Office PowerPoint</Application>
  <PresentationFormat>On-screen Show (4:3)</PresentationFormat>
  <Paragraphs>480</Paragraphs>
  <Slides>75</Slides>
  <Notes>0</Notes>
  <HiddenSlides>0</HiddenSlides>
  <MMClips>0</MMClips>
  <ScaleCrop>false</ScaleCrop>
  <HeadingPairs>
    <vt:vector size="4" baseType="variant">
      <vt:variant>
        <vt:lpstr>Theme</vt:lpstr>
      </vt:variant>
      <vt:variant>
        <vt:i4>2</vt:i4>
      </vt:variant>
      <vt:variant>
        <vt:lpstr>Slide Titles</vt:lpstr>
      </vt:variant>
      <vt:variant>
        <vt:i4>75</vt:i4>
      </vt:variant>
    </vt:vector>
  </HeadingPairs>
  <TitlesOfParts>
    <vt:vector size="77" baseType="lpstr">
      <vt:lpstr>Thème Office</vt:lpstr>
      <vt:lpstr>Custom Design</vt:lpstr>
      <vt:lpstr>Signals &amp; Systems  </vt:lpstr>
      <vt:lpstr>Overview</vt:lpstr>
      <vt:lpstr>Analog vs. Digital Signal Processing</vt:lpstr>
      <vt:lpstr>Typical Digital Signal Processing System</vt:lpstr>
      <vt:lpstr>Typical Digital Signal Processing System</vt:lpstr>
      <vt:lpstr>A/D &amp; D/A Conversion</vt:lpstr>
      <vt:lpstr>Analog to Digital (A/D) Conversion</vt:lpstr>
      <vt:lpstr>Analog to Digital Conversion</vt:lpstr>
      <vt:lpstr>Analog to Digital Conversion</vt:lpstr>
      <vt:lpstr>Analog to Digital Conversion</vt:lpstr>
      <vt:lpstr>Analog to Digital Conversion</vt:lpstr>
      <vt:lpstr>Analog to Digital Conversion</vt:lpstr>
      <vt:lpstr>Analog to Digital Conversion</vt:lpstr>
      <vt:lpstr>Analog to Digital Conversion</vt:lpstr>
      <vt:lpstr>Analog to Digital Conversion</vt:lpstr>
      <vt:lpstr>Analog to Digital Conversion</vt:lpstr>
      <vt:lpstr>Nyquist–Shannon Sampling Theorem</vt:lpstr>
      <vt:lpstr>Nyquist–Shannon Sampling Theorem</vt:lpstr>
      <vt:lpstr>Nyquist–Shannon Sampling Theorem</vt:lpstr>
      <vt:lpstr>Nyquist–Shannon Sampling Theorem</vt:lpstr>
      <vt:lpstr>Nyquist–Shannon Sampling Theorem</vt:lpstr>
      <vt:lpstr>Nyquist–Shannon Sampling Theorem</vt:lpstr>
      <vt:lpstr>Aliasing</vt:lpstr>
      <vt:lpstr>Aliasing</vt:lpstr>
      <vt:lpstr>Aliasing</vt:lpstr>
      <vt:lpstr>Aliasing</vt:lpstr>
      <vt:lpstr>Aliasing</vt:lpstr>
      <vt:lpstr>Aliasing</vt:lpstr>
      <vt:lpstr>Sampling Effect in Time Domain</vt:lpstr>
      <vt:lpstr>Time &amp; Frequency Domains</vt:lpstr>
      <vt:lpstr>Time &amp; Frequency Domains</vt:lpstr>
      <vt:lpstr>Signal &amp; Spectrum</vt:lpstr>
      <vt:lpstr>Frequency Range of Analog &amp; Digital Signals</vt:lpstr>
      <vt:lpstr>Sampling Effect in Frequency Domain</vt:lpstr>
      <vt:lpstr>Sampling Effect in Frequency Domain</vt:lpstr>
      <vt:lpstr>Sampling Effect in Frequency Domain</vt:lpstr>
      <vt:lpstr>Anti Aliasing Filter</vt:lpstr>
      <vt:lpstr>Anti Aliasing Filter</vt:lpstr>
      <vt:lpstr>Under Sampling</vt:lpstr>
      <vt:lpstr>Sampling of Band Limited Signals</vt:lpstr>
      <vt:lpstr>Sampling of Band Limited Signals</vt:lpstr>
      <vt:lpstr>Sampling of Band Limited Signals</vt:lpstr>
      <vt:lpstr>Over Sampling</vt:lpstr>
      <vt:lpstr>Over Sampling</vt:lpstr>
      <vt:lpstr>Over Sampling</vt:lpstr>
      <vt:lpstr>Spectra of Sampled signals</vt:lpstr>
      <vt:lpstr>Sampling Low Pass Signals</vt:lpstr>
      <vt:lpstr>Exercise</vt:lpstr>
      <vt:lpstr>Exercise</vt:lpstr>
      <vt:lpstr>Analog to Digital Conversion</vt:lpstr>
      <vt:lpstr>Analog to Digital Conversion</vt:lpstr>
      <vt:lpstr>Analog to Digital Conversion</vt:lpstr>
      <vt:lpstr>Analog to Digital Conversion</vt:lpstr>
      <vt:lpstr>Analog to Digital Conversion</vt:lpstr>
      <vt:lpstr>Quantization Error</vt:lpstr>
      <vt:lpstr>Quantization Error</vt:lpstr>
      <vt:lpstr>Analog to Digital Conversion</vt:lpstr>
      <vt:lpstr>Analog to Digital Conversion</vt:lpstr>
      <vt:lpstr>Analog to Digital Conversion</vt:lpstr>
      <vt:lpstr>Analog to Digital Conversion</vt:lpstr>
      <vt:lpstr>Analog to Digital Conversion</vt:lpstr>
      <vt:lpstr>Analog to Digital Conversion</vt:lpstr>
      <vt:lpstr>Three-bit A/D Conversion</vt:lpstr>
      <vt:lpstr>Dynamic Range</vt:lpstr>
      <vt:lpstr>Signal-to-Quantization-Noise Ratio</vt:lpstr>
      <vt:lpstr>Analog to Digital Conversion</vt:lpstr>
      <vt:lpstr>2 bit Flash ADC </vt:lpstr>
      <vt:lpstr>Digital-to-Analog (D/A) Conversion </vt:lpstr>
      <vt:lpstr>Digital-to-Analog (D/A) Conversion </vt:lpstr>
      <vt:lpstr>Digital-to-Analog (D/A) Conversion </vt:lpstr>
      <vt:lpstr>Digital-to-Analog (D/A) Conversion </vt:lpstr>
      <vt:lpstr>Comparing Signals in the A/D &amp; D/A Chain</vt:lpstr>
      <vt:lpstr>Comparing Signals in the A/D &amp; D/A Chain</vt:lpstr>
      <vt:lpstr>Summary</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 Clean wavy (orange)</dc:title>
  <dc:creator>showeet.com</dc:creator>
  <cp:lastModifiedBy>VISHAKHA</cp:lastModifiedBy>
  <cp:revision>294</cp:revision>
  <dcterms:created xsi:type="dcterms:W3CDTF">2012-01-16T12:17:13Z</dcterms:created>
  <dcterms:modified xsi:type="dcterms:W3CDTF">2022-09-01T04:42:29Z</dcterms:modified>
  <cp:category>Templates</cp:category>
</cp:coreProperties>
</file>