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65" r:id="rId3"/>
    <p:sldId id="271" r:id="rId4"/>
    <p:sldId id="269" r:id="rId5"/>
    <p:sldId id="272" r:id="rId6"/>
    <p:sldId id="276" r:id="rId7"/>
    <p:sldId id="274"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303" r:id="rId29"/>
    <p:sldId id="298" r:id="rId30"/>
    <p:sldId id="299" r:id="rId31"/>
    <p:sldId id="300" r:id="rId32"/>
    <p:sldId id="301" r:id="rId33"/>
    <p:sldId id="302" r:id="rId34"/>
    <p:sldId id="297"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270" r:id="rId49"/>
  </p:sldIdLst>
  <p:sldSz cx="9144000" cy="5143500" type="screen16x9"/>
  <p:notesSz cx="6858000" cy="9144000"/>
  <p:embeddedFontLst>
    <p:embeddedFont>
      <p:font typeface="Proxima Nova" panose="020B0604020202020204"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40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768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925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942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948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649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000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44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0919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592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41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122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22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779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06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86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706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497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0748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969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836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036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334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044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333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5223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80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054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8239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939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7992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098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08766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67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018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32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76028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0610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0655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3963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71906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6c834fc22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6c834fc22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3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81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965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19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6c834fc2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6c834fc2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07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6c834fc2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6c834fc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995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5.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350" y="13675"/>
            <a:ext cx="9136645" cy="5143499"/>
          </a:xfrm>
          <a:prstGeom prst="rect">
            <a:avLst/>
          </a:prstGeom>
          <a:noFill/>
          <a:ln>
            <a:noFill/>
          </a:ln>
        </p:spPr>
      </p:pic>
      <p:pic>
        <p:nvPicPr>
          <p:cNvPr id="55" name="Google Shape;55;p13"/>
          <p:cNvPicPr preferRelativeResize="0"/>
          <p:nvPr/>
        </p:nvPicPr>
        <p:blipFill>
          <a:blip r:embed="rId4">
            <a:alphaModFix/>
          </a:blip>
          <a:stretch>
            <a:fillRect/>
          </a:stretch>
        </p:blipFill>
        <p:spPr>
          <a:xfrm>
            <a:off x="4833413" y="2200275"/>
            <a:ext cx="3000375" cy="74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Remove data inconsistency</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1722361"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Computer</a:t>
            </a:r>
            <a:endParaRPr lang="en-IN" dirty="0">
              <a:latin typeface="Proxima Nova" panose="020B0604020202020204" charset="0"/>
            </a:endParaRPr>
          </a:p>
        </p:txBody>
      </p:sp>
      <p:sp>
        <p:nvSpPr>
          <p:cNvPr id="102" name="TextBox 101"/>
          <p:cNvSpPr txBox="1"/>
          <p:nvPr/>
        </p:nvSpPr>
        <p:spPr>
          <a:xfrm>
            <a:off x="6150029"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Civil</a:t>
            </a:r>
            <a:endParaRPr lang="en-IN" dirty="0">
              <a:latin typeface="Proxima Nova" panose="020B0604020202020204" charset="0"/>
            </a:endParaRPr>
          </a:p>
        </p:txBody>
      </p:sp>
      <p:sp>
        <p:nvSpPr>
          <p:cNvPr id="103" name="TextBox 102"/>
          <p:cNvSpPr txBox="1"/>
          <p:nvPr/>
        </p:nvSpPr>
        <p:spPr>
          <a:xfrm>
            <a:off x="6150029" y="4398392"/>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Electrical</a:t>
            </a:r>
            <a:endParaRPr lang="en-IN" dirty="0">
              <a:latin typeface="Proxima Nova" panose="020B0604020202020204" charset="0"/>
            </a:endParaRPr>
          </a:p>
        </p:txBody>
      </p:sp>
      <p:sp>
        <p:nvSpPr>
          <p:cNvPr id="104" name="TextBox 103"/>
          <p:cNvSpPr txBox="1"/>
          <p:nvPr/>
        </p:nvSpPr>
        <p:spPr>
          <a:xfrm>
            <a:off x="1722361" y="439839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Mechanical</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92451885"/>
              </p:ext>
            </p:extLst>
          </p:nvPr>
        </p:nvGraphicFramePr>
        <p:xfrm>
          <a:off x="280177" y="12743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57196515"/>
              </p:ext>
            </p:extLst>
          </p:nvPr>
        </p:nvGraphicFramePr>
        <p:xfrm>
          <a:off x="4707845" y="1303001"/>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53822954"/>
              </p:ext>
            </p:extLst>
          </p:nvPr>
        </p:nvGraphicFramePr>
        <p:xfrm>
          <a:off x="280177" y="3361440"/>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27324767"/>
              </p:ext>
            </p:extLst>
          </p:nvPr>
        </p:nvGraphicFramePr>
        <p:xfrm>
          <a:off x="4707845" y="339013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10" name="Rounded Rectangle 109"/>
          <p:cNvSpPr/>
          <p:nvPr/>
        </p:nvSpPr>
        <p:spPr>
          <a:xfrm>
            <a:off x="5447350" y="2219137"/>
            <a:ext cx="1999083" cy="543461"/>
          </a:xfrm>
          <a:prstGeom prst="roundRect">
            <a:avLst>
              <a:gd name="adj" fmla="val 6865"/>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Same data having </a:t>
            </a:r>
          </a:p>
          <a:p>
            <a:pPr lvl="1"/>
            <a:r>
              <a:rPr lang="en-US" dirty="0">
                <a:latin typeface="Proxima Nova" panose="020B0604020202020204" charset="0"/>
              </a:rPr>
              <a:t>different state (values)</a:t>
            </a:r>
          </a:p>
        </p:txBody>
      </p:sp>
      <p:sp>
        <p:nvSpPr>
          <p:cNvPr id="111" name="Rounded Rectangle 110"/>
          <p:cNvSpPr/>
          <p:nvPr/>
        </p:nvSpPr>
        <p:spPr>
          <a:xfrm>
            <a:off x="693259" y="2460152"/>
            <a:ext cx="2973333" cy="538401"/>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Database management system can keep data in consistent state.</a:t>
            </a:r>
          </a:p>
        </p:txBody>
      </p:sp>
      <p:pic>
        <p:nvPicPr>
          <p:cNvPr id="112" name="Picture 2" descr="Image result for teacher icon"/>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l="6852" r="6430"/>
          <a:stretch/>
        </p:blipFill>
        <p:spPr bwMode="auto">
          <a:xfrm>
            <a:off x="3919028" y="2098137"/>
            <a:ext cx="1295229" cy="130798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2"/>
          <p:cNvSpPr/>
          <p:nvPr/>
        </p:nvSpPr>
        <p:spPr>
          <a:xfrm>
            <a:off x="5355672" y="2897881"/>
            <a:ext cx="2188028" cy="452541"/>
          </a:xfrm>
          <a:prstGeom prst="wedgeRoundRectCallout">
            <a:avLst>
              <a:gd name="adj1" fmla="val -67089"/>
              <a:gd name="adj2" fmla="val -65666"/>
              <a:gd name="adj3" fmla="val 16667"/>
            </a:avLst>
          </a:prstGeom>
          <a:solidFill>
            <a:schemeClr val="bg1">
              <a:lumMod val="8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latin typeface="Proxima Nova" panose="020B0604020202020204" charset="0"/>
                <a:ea typeface="Arial"/>
                <a:cs typeface="Arial"/>
              </a:rPr>
              <a:t>Mobile no is changed</a:t>
            </a:r>
          </a:p>
        </p:txBody>
      </p:sp>
      <p:sp>
        <p:nvSpPr>
          <p:cNvPr id="20" name="Rounded Rectangle 19"/>
          <p:cNvSpPr/>
          <p:nvPr/>
        </p:nvSpPr>
        <p:spPr>
          <a:xfrm>
            <a:off x="2671163" y="3791720"/>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2671163" y="1709460"/>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7099602" y="1734379"/>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7099602" y="3808644"/>
            <a:ext cx="789588" cy="391582"/>
          </a:xfrm>
          <a:prstGeom prst="roundRect">
            <a:avLst>
              <a:gd name="adj" fmla="val 8559"/>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2667914" y="1705256"/>
            <a:ext cx="789588" cy="411479"/>
          </a:xfrm>
          <a:prstGeom prst="roundRect">
            <a:avLst>
              <a:gd name="adj" fmla="val 8951"/>
            </a:avLst>
          </a:prstGeom>
          <a:solidFill>
            <a:schemeClr val="bg1"/>
          </a:solidFill>
          <a:ln w="2857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6789</a:t>
            </a:r>
            <a:endParaRPr lang="en-IN" dirty="0"/>
          </a:p>
        </p:txBody>
      </p:sp>
      <p:sp>
        <p:nvSpPr>
          <p:cNvPr id="25" name="Rounded Rectangle 24"/>
          <p:cNvSpPr/>
          <p:nvPr/>
        </p:nvSpPr>
        <p:spPr>
          <a:xfrm>
            <a:off x="2670295" y="3781771"/>
            <a:ext cx="796731" cy="411479"/>
          </a:xfrm>
          <a:prstGeom prst="roundRect">
            <a:avLst>
              <a:gd name="adj" fmla="val 12037"/>
            </a:avLst>
          </a:prstGeom>
          <a:solidFill>
            <a:schemeClr val="bg1"/>
          </a:solidFill>
          <a:ln w="28575">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6789</a:t>
            </a:r>
            <a:endParaRPr lang="en-IN" dirty="0"/>
          </a:p>
        </p:txBody>
      </p:sp>
    </p:spTree>
    <p:extLst>
      <p:ext uri="{BB962C8B-B14F-4D97-AF65-F5344CB8AC3E}">
        <p14:creationId xmlns:p14="http://schemas.microsoft.com/office/powerpoint/2010/main" val="36992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0"/>
                                        </p:tgtEl>
                                        <p:attrNameLst>
                                          <p:attrName>style.visibility</p:attrName>
                                        </p:attrNameLst>
                                      </p:cBhvr>
                                      <p:to>
                                        <p:strVal val="visible"/>
                                      </p:to>
                                    </p:set>
                                    <p:animEffect transition="in" filter="fade">
                                      <p:cBhvr>
                                        <p:cTn id="49" dur="500"/>
                                        <p:tgtEl>
                                          <p:spTgt spid="11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1"/>
                                        </p:tgtEl>
                                        <p:attrNameLst>
                                          <p:attrName>style.visibility</p:attrName>
                                        </p:attrNameLst>
                                      </p:cBhvr>
                                      <p:to>
                                        <p:strVal val="visible"/>
                                      </p:to>
                                    </p:set>
                                    <p:animEffect transition="in" filter="fade">
                                      <p:cBhvr>
                                        <p:cTn id="54"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110" grpId="0" animBg="1"/>
      <p:bldP spid="111" grpId="0" animBg="1"/>
      <p:bldP spid="3"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Data isolation</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4562240" y="72881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- 1</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39163303"/>
              </p:ext>
            </p:extLst>
          </p:nvPr>
        </p:nvGraphicFramePr>
        <p:xfrm>
          <a:off x="4557478" y="10457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4562240" y="2049658"/>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- 2</a:t>
            </a:r>
            <a:endParaRPr lang="en-IN" dirty="0">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38260180"/>
              </p:ext>
            </p:extLst>
          </p:nvPr>
        </p:nvGraphicFramePr>
        <p:xfrm>
          <a:off x="4557478" y="236527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Post</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Salary</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Load</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50000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16</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4562240" y="337341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- 3</a:t>
            </a:r>
            <a:endParaRPr lang="en-IN" dirty="0">
              <a:latin typeface="Proxima Nova" panose="020B0604020202020204" charset="0"/>
            </a:endParaRPr>
          </a:p>
        </p:txBody>
      </p:sp>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35126306"/>
              </p:ext>
            </p:extLst>
          </p:nvPr>
        </p:nvGraphicFramePr>
        <p:xfrm>
          <a:off x="4557478" y="3689038"/>
          <a:ext cx="4301809" cy="822960"/>
        </p:xfrm>
        <a:graphic>
          <a:graphicData uri="http://schemas.openxmlformats.org/drawingml/2006/table">
            <a:tbl>
              <a:tblPr firstRow="1" bandRow="1">
                <a:tableStyleId>{073A0DAA-6AF3-43AB-8588-CEC1D06C72B9}</a:tableStyleId>
              </a:tblPr>
              <a:tblGrid>
                <a:gridCol w="1425893">
                  <a:extLst>
                    <a:ext uri="{9D8B030D-6E8A-4147-A177-3AD203B41FA5}">
                      <a16:colId xmlns:a16="http://schemas.microsoft.com/office/drawing/2014/main" val="20000"/>
                    </a:ext>
                  </a:extLst>
                </a:gridCol>
                <a:gridCol w="971868">
                  <a:extLst>
                    <a:ext uri="{9D8B030D-6E8A-4147-A177-3AD203B41FA5}">
                      <a16:colId xmlns:a16="http://schemas.microsoft.com/office/drawing/2014/main" val="20001"/>
                    </a:ext>
                  </a:extLst>
                </a:gridCol>
                <a:gridCol w="1133793">
                  <a:extLst>
                    <a:ext uri="{9D8B030D-6E8A-4147-A177-3AD203B41FA5}">
                      <a16:colId xmlns:a16="http://schemas.microsoft.com/office/drawing/2014/main" val="20002"/>
                    </a:ext>
                  </a:extLst>
                </a:gridCol>
                <a:gridCol w="770255">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Teaching</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Knowledge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Rating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Good</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Excellent</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30" name="Google Shape;71;p15"/>
          <p:cNvSpPr txBox="1"/>
          <p:nvPr/>
        </p:nvSpPr>
        <p:spPr>
          <a:xfrm>
            <a:off x="184936" y="724875"/>
            <a:ext cx="4250430" cy="969466"/>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 are scattered in various files.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Files may be in different formats.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Difficult to retrieve the appropriate data.</a:t>
            </a:r>
          </a:p>
        </p:txBody>
      </p:sp>
      <p:sp>
        <p:nvSpPr>
          <p:cNvPr id="31" name="Rounded Rectangle 30"/>
          <p:cNvSpPr/>
          <p:nvPr/>
        </p:nvSpPr>
        <p:spPr>
          <a:xfrm>
            <a:off x="640707" y="1694341"/>
            <a:ext cx="2973333" cy="538401"/>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DBMS allow us to access (retrieve) appropriate data easily.</a:t>
            </a:r>
          </a:p>
        </p:txBody>
      </p:sp>
      <p:sp>
        <p:nvSpPr>
          <p:cNvPr id="32" name="Rounded Rectangle 31"/>
          <p:cNvSpPr/>
          <p:nvPr/>
        </p:nvSpPr>
        <p:spPr>
          <a:xfrm>
            <a:off x="640707" y="2507556"/>
            <a:ext cx="3794659" cy="1203484"/>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Data isolation is a property that controls when and how changes made by one operation become visible to other concurrent users and systems. </a:t>
            </a:r>
          </a:p>
          <a:p>
            <a:pPr lvl="1"/>
            <a:r>
              <a:rPr lang="en-US" dirty="0">
                <a:latin typeface="Proxima Nova" panose="020B0604020202020204" charset="0"/>
              </a:rPr>
              <a:t>This issue occurs in a concurrency situation.</a:t>
            </a:r>
          </a:p>
        </p:txBody>
      </p:sp>
    </p:spTree>
    <p:extLst>
      <p:ext uri="{BB962C8B-B14F-4D97-AF65-F5344CB8AC3E}">
        <p14:creationId xmlns:p14="http://schemas.microsoft.com/office/powerpoint/2010/main" val="183750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Guaranteed atomicity</a:t>
            </a:r>
            <a:endParaRPr sz="2300" dirty="0">
              <a:solidFill>
                <a:srgbClr val="00A4B6"/>
              </a:solidFill>
              <a:latin typeface="Proxima Nova"/>
              <a:ea typeface="Proxima Nova"/>
              <a:cs typeface="Proxima Nova"/>
              <a:sym typeface="Proxima Nova"/>
            </a:endParaRPr>
          </a:p>
        </p:txBody>
      </p:sp>
      <p:sp>
        <p:nvSpPr>
          <p:cNvPr id="26" name="Rounded Rectangle 25"/>
          <p:cNvSpPr/>
          <p:nvPr/>
        </p:nvSpPr>
        <p:spPr>
          <a:xfrm>
            <a:off x="184936" y="726076"/>
            <a:ext cx="5177640" cy="380048"/>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sz="1800" dirty="0">
                <a:latin typeface="Proxima Nova" panose="020B0604020202020204" charset="0"/>
              </a:rPr>
              <a:t>Atomicity: Either transaction execute 0% or 100%.</a:t>
            </a:r>
          </a:p>
        </p:txBody>
      </p:sp>
      <p:sp>
        <p:nvSpPr>
          <p:cNvPr id="27" name="TextBox 26"/>
          <p:cNvSpPr txBox="1"/>
          <p:nvPr/>
        </p:nvSpPr>
        <p:spPr>
          <a:xfrm>
            <a:off x="490741" y="2590501"/>
            <a:ext cx="1276350" cy="738664"/>
          </a:xfrm>
          <a:prstGeom prst="rect">
            <a:avLst/>
          </a:prstGeom>
          <a:noFill/>
        </p:spPr>
        <p:txBody>
          <a:bodyPr wrap="square" rtlCol="0">
            <a:spAutoFit/>
          </a:bodyPr>
          <a:lstStyle/>
          <a:p>
            <a:pPr algn="ctr"/>
            <a:r>
              <a:rPr lang="en-US" dirty="0">
                <a:latin typeface="Proxima Nova" panose="020B0604020202020204" charset="0"/>
              </a:rPr>
              <a:t>Person A</a:t>
            </a:r>
          </a:p>
          <a:p>
            <a:pPr algn="ctr"/>
            <a:r>
              <a:rPr lang="en-US" dirty="0">
                <a:latin typeface="Proxima Nova" panose="020B0604020202020204" charset="0"/>
              </a:rPr>
              <a:t>Account A</a:t>
            </a:r>
          </a:p>
          <a:p>
            <a:pPr algn="ctr"/>
            <a:r>
              <a:rPr lang="en-US" dirty="0">
                <a:latin typeface="Proxima Nova" panose="020B0604020202020204" charset="0"/>
              </a:rPr>
              <a:t>Bal : 2000</a:t>
            </a:r>
          </a:p>
        </p:txBody>
      </p:sp>
      <p:sp>
        <p:nvSpPr>
          <p:cNvPr id="28" name="TextBox 27"/>
          <p:cNvSpPr txBox="1"/>
          <p:nvPr/>
        </p:nvSpPr>
        <p:spPr>
          <a:xfrm>
            <a:off x="5543188" y="2587494"/>
            <a:ext cx="1238250" cy="738664"/>
          </a:xfrm>
          <a:prstGeom prst="rect">
            <a:avLst/>
          </a:prstGeom>
          <a:noFill/>
        </p:spPr>
        <p:txBody>
          <a:bodyPr wrap="square" rtlCol="0">
            <a:spAutoFit/>
          </a:bodyPr>
          <a:lstStyle/>
          <a:p>
            <a:pPr algn="ctr"/>
            <a:r>
              <a:rPr lang="en-US" dirty="0">
                <a:latin typeface="Proxima Nova" panose="020B0604020202020204" charset="0"/>
              </a:rPr>
              <a:t>Person B</a:t>
            </a:r>
          </a:p>
          <a:p>
            <a:pPr algn="ctr"/>
            <a:r>
              <a:rPr lang="en-US" dirty="0">
                <a:latin typeface="Proxima Nova" panose="020B0604020202020204" charset="0"/>
              </a:rPr>
              <a:t>Account B</a:t>
            </a:r>
          </a:p>
          <a:p>
            <a:pPr algn="ctr"/>
            <a:r>
              <a:rPr lang="en-US" dirty="0">
                <a:latin typeface="Proxima Nova" panose="020B0604020202020204" charset="0"/>
              </a:rPr>
              <a:t>Bal : 1000</a:t>
            </a:r>
          </a:p>
        </p:txBody>
      </p:sp>
      <p:sp>
        <p:nvSpPr>
          <p:cNvPr id="29" name="Right Arrow 28"/>
          <p:cNvSpPr/>
          <p:nvPr/>
        </p:nvSpPr>
        <p:spPr>
          <a:xfrm>
            <a:off x="2565736" y="2520191"/>
            <a:ext cx="2438400" cy="876300"/>
          </a:xfrm>
          <a:prstGeom prst="rightArrow">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Transfer 500</a:t>
            </a:r>
          </a:p>
        </p:txBody>
      </p:sp>
      <p:sp>
        <p:nvSpPr>
          <p:cNvPr id="30" name="TextBox 29"/>
          <p:cNvSpPr txBox="1"/>
          <p:nvPr/>
        </p:nvSpPr>
        <p:spPr>
          <a:xfrm>
            <a:off x="1743254" y="3449257"/>
            <a:ext cx="4010025" cy="584775"/>
          </a:xfrm>
          <a:prstGeom prst="rect">
            <a:avLst/>
          </a:prstGeom>
          <a:noFill/>
        </p:spPr>
        <p:txBody>
          <a:bodyPr wrap="square" rtlCol="0">
            <a:spAutoFit/>
          </a:bodyPr>
          <a:lstStyle/>
          <a:p>
            <a:pPr algn="ctr"/>
            <a:r>
              <a:rPr lang="en-US" sz="1600" dirty="0">
                <a:latin typeface="Proxima Nova" panose="020B0604020202020204" charset="0"/>
              </a:rPr>
              <a:t>Step 1 : Debit 500 from Account A</a:t>
            </a:r>
          </a:p>
          <a:p>
            <a:pPr algn="ctr"/>
            <a:r>
              <a:rPr lang="en-US" sz="1600" dirty="0">
                <a:latin typeface="Proxima Nova" panose="020B0604020202020204" charset="0"/>
              </a:rPr>
              <a:t>Step 2 : Credit 500 into Account B</a:t>
            </a:r>
          </a:p>
        </p:txBody>
      </p:sp>
      <p:sp>
        <p:nvSpPr>
          <p:cNvPr id="31" name="Rounded Rectangle 30"/>
          <p:cNvSpPr/>
          <p:nvPr/>
        </p:nvSpPr>
        <p:spPr>
          <a:xfrm>
            <a:off x="2430909" y="1393996"/>
            <a:ext cx="2438400" cy="558641"/>
          </a:xfrm>
          <a:prstGeom prst="roundRect">
            <a:avLst>
              <a:gd name="adj" fmla="val 11970"/>
            </a:avLst>
          </a:prstGeom>
          <a:solidFill>
            <a:schemeClr val="bg1">
              <a:lumMod val="95000"/>
            </a:schemeClr>
          </a:solidFill>
          <a:ln>
            <a:solidFill>
              <a:schemeClr val="bg1">
                <a:lumMod val="75000"/>
              </a:schemeClr>
            </a:solidFill>
          </a:ln>
        </p:spPr>
        <p:txBody>
          <a:bodyPr wrap="square" rtlCol="0">
            <a:spAutoFit/>
          </a:bodyPr>
          <a:lstStyle/>
          <a:p>
            <a:r>
              <a:rPr lang="en-US" dirty="0">
                <a:latin typeface="Proxima Nova" panose="020B0604020202020204" charset="0"/>
              </a:rPr>
              <a:t>Sum of both account before transfer is 3000</a:t>
            </a:r>
          </a:p>
        </p:txBody>
      </p:sp>
      <p:sp>
        <p:nvSpPr>
          <p:cNvPr id="32" name="Rounded Rectangle 31"/>
          <p:cNvSpPr/>
          <p:nvPr/>
        </p:nvSpPr>
        <p:spPr>
          <a:xfrm>
            <a:off x="2484773" y="4242734"/>
            <a:ext cx="2600326" cy="687289"/>
          </a:xfrm>
          <a:prstGeom prst="roundRect">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Sum of both account </a:t>
            </a:r>
          </a:p>
          <a:p>
            <a:pPr algn="ctr"/>
            <a:r>
              <a:rPr lang="en-US" dirty="0">
                <a:solidFill>
                  <a:schemeClr val="tx1"/>
                </a:solidFill>
                <a:latin typeface="Proxima Nova" panose="020B0604020202020204" charset="0"/>
              </a:rPr>
              <a:t>after transfer is 3000</a:t>
            </a:r>
          </a:p>
        </p:txBody>
      </p:sp>
      <p:cxnSp>
        <p:nvCxnSpPr>
          <p:cNvPr id="33" name="Straight Connector 32"/>
          <p:cNvCxnSpPr/>
          <p:nvPr/>
        </p:nvCxnSpPr>
        <p:spPr>
          <a:xfrm>
            <a:off x="1462266" y="3741644"/>
            <a:ext cx="4572000" cy="0"/>
          </a:xfrm>
          <a:prstGeom prst="line">
            <a:avLst/>
          </a:prstGeom>
          <a:ln>
            <a:solidFill>
              <a:schemeClr val="bg1">
                <a:lumMod val="50000"/>
              </a:schemeClr>
            </a:solidFill>
          </a:ln>
          <a:effectLst/>
        </p:spPr>
        <p:style>
          <a:lnRef idx="2">
            <a:schemeClr val="accent6"/>
          </a:lnRef>
          <a:fillRef idx="0">
            <a:schemeClr val="accent6"/>
          </a:fillRef>
          <a:effectRef idx="1">
            <a:schemeClr val="accent6"/>
          </a:effectRef>
          <a:fontRef idx="minor">
            <a:schemeClr val="tx1"/>
          </a:fontRef>
        </p:style>
      </p:cxnSp>
      <p:sp>
        <p:nvSpPr>
          <p:cNvPr id="34" name="Rounded Rectangular Callout 33"/>
          <p:cNvSpPr/>
          <p:nvPr/>
        </p:nvSpPr>
        <p:spPr>
          <a:xfrm>
            <a:off x="6582995" y="3910246"/>
            <a:ext cx="1971677" cy="1009647"/>
          </a:xfrm>
          <a:prstGeom prst="wedgeRoundRectCallout">
            <a:avLst>
              <a:gd name="adj1" fmla="val -88224"/>
              <a:gd name="adj2" fmla="val -67469"/>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Sum of both account is 2500</a:t>
            </a:r>
          </a:p>
          <a:p>
            <a:pPr algn="ctr"/>
            <a:r>
              <a:rPr lang="en-US" dirty="0">
                <a:solidFill>
                  <a:schemeClr val="tx1"/>
                </a:solidFill>
                <a:latin typeface="Proxima Nova" panose="020B0604020202020204" charset="0"/>
              </a:rPr>
              <a:t>so inconsistent</a:t>
            </a:r>
          </a:p>
        </p:txBody>
      </p:sp>
      <p:sp>
        <p:nvSpPr>
          <p:cNvPr id="35" name="Rounded Rectangular Callout 34"/>
          <p:cNvSpPr/>
          <p:nvPr/>
        </p:nvSpPr>
        <p:spPr>
          <a:xfrm>
            <a:off x="541256" y="3947656"/>
            <a:ext cx="1464467" cy="595295"/>
          </a:xfrm>
          <a:prstGeom prst="wedgeRoundRectCallout">
            <a:avLst>
              <a:gd name="adj1" fmla="val 45202"/>
              <a:gd name="adj2" fmla="val -82104"/>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Transaction is failed</a:t>
            </a:r>
          </a:p>
        </p:txBody>
      </p:sp>
      <p:pic>
        <p:nvPicPr>
          <p:cNvPr id="36" name="Picture 2" descr="Related image"/>
          <p:cNvPicPr>
            <a:picLocks noChangeAspect="1" noChangeArrowheads="1"/>
          </p:cNvPicPr>
          <p:nvPr/>
        </p:nvPicPr>
        <p:blipFill rotWithShape="1">
          <a:blip r:embed="rId6">
            <a:extLst>
              <a:ext uri="{28A0092B-C50C-407E-A947-70E740481C1C}">
                <a14:useLocalDpi xmlns:a14="http://schemas.microsoft.com/office/drawing/2010/main" val="0"/>
              </a:ext>
            </a:extLst>
          </a:blip>
          <a:srcRect l="27689" t="2449" r="27511"/>
          <a:stretch/>
        </p:blipFill>
        <p:spPr bwMode="auto">
          <a:xfrm>
            <a:off x="541256" y="1207396"/>
            <a:ext cx="117532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Image result"/>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5117" t="6774" r="15457" b="6843"/>
          <a:stretch/>
        </p:blipFill>
        <p:spPr bwMode="auto">
          <a:xfrm>
            <a:off x="5583642" y="1207396"/>
            <a:ext cx="1157342" cy="14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animBg="1"/>
      <p:bldP spid="32"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Allow to implement integrity constraints</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304565" y="72881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Personal</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05748105"/>
              </p:ext>
            </p:extLst>
          </p:nvPr>
        </p:nvGraphicFramePr>
        <p:xfrm>
          <a:off x="299803" y="1045706"/>
          <a:ext cx="44936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12338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Student</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err="1">
                          <a:latin typeface="Proxima Nova" panose="020B0604020202020204" charset="0"/>
                          <a:sym typeface="Arial"/>
                        </a:rPr>
                        <a:t>Mobile</a:t>
                      </a:r>
                      <a:r>
                        <a:rPr lang="en-US" sz="1400" u="none" strike="noStrike" kern="1200" cap="none" dirty="0" err="1">
                          <a:latin typeface="+mj-lt"/>
                          <a:sym typeface="Arial"/>
                        </a:rPr>
                        <a:t>_</a:t>
                      </a:r>
                      <a:r>
                        <a:rPr lang="en-US" sz="1400" u="none" strike="noStrike" kern="1200" cap="none" dirty="0" err="1">
                          <a:latin typeface="Proxima Nova" panose="020B0604020202020204" charset="0"/>
                          <a:sym typeface="Arial"/>
                        </a:rPr>
                        <a:t>No</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9825098251</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304565" y="215443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Academic</a:t>
            </a:r>
            <a:endParaRPr lang="en-IN" dirty="0">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75590339"/>
              </p:ext>
            </p:extLst>
          </p:nvPr>
        </p:nvGraphicFramePr>
        <p:xfrm>
          <a:off x="299803" y="2470052"/>
          <a:ext cx="3764979"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495618">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Student</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Branch</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Backlog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SPI</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9.5</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5" name="Rounded Rectangular Callout 14"/>
          <p:cNvSpPr/>
          <p:nvPr/>
        </p:nvSpPr>
        <p:spPr>
          <a:xfrm>
            <a:off x="2460898" y="1956148"/>
            <a:ext cx="3017520" cy="340519"/>
          </a:xfrm>
          <a:prstGeom prst="wedgeRoundRectCallout">
            <a:avLst>
              <a:gd name="adj1" fmla="val -22194"/>
              <a:gd name="adj2" fmla="val -10385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Should contain exact 10 digits</a:t>
            </a:r>
            <a:endParaRPr lang="en-US" dirty="0">
              <a:latin typeface="Proxima Nova" panose="020B0604020202020204" charset="0"/>
            </a:endParaRPr>
          </a:p>
        </p:txBody>
      </p:sp>
      <p:sp>
        <p:nvSpPr>
          <p:cNvPr id="16" name="Rounded Rectangular Callout 15"/>
          <p:cNvSpPr/>
          <p:nvPr/>
        </p:nvSpPr>
        <p:spPr>
          <a:xfrm>
            <a:off x="3089995" y="3370038"/>
            <a:ext cx="2651760" cy="340519"/>
          </a:xfrm>
          <a:prstGeom prst="wedgeRoundRectCallout">
            <a:avLst>
              <a:gd name="adj1" fmla="val -23686"/>
              <a:gd name="adj2" fmla="val -10227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Should be between 0 to 10</a:t>
            </a:r>
            <a:endParaRPr lang="en-US" dirty="0">
              <a:latin typeface="Proxima Nova" panose="020B0604020202020204" charset="0"/>
            </a:endParaRPr>
          </a:p>
        </p:txBody>
      </p:sp>
      <p:sp>
        <p:nvSpPr>
          <p:cNvPr id="17" name="Rounded Rectangular Callout 16"/>
          <p:cNvSpPr/>
          <p:nvPr/>
        </p:nvSpPr>
        <p:spPr>
          <a:xfrm>
            <a:off x="322558" y="4248514"/>
            <a:ext cx="7040880" cy="408623"/>
          </a:xfrm>
          <a:prstGeom prst="wedgeRoundRectCallout">
            <a:avLst>
              <a:gd name="adj1" fmla="val -49350"/>
              <a:gd name="adj2" fmla="val 4128"/>
              <a:gd name="adj3" fmla="val 16667"/>
            </a:avLst>
          </a:prstGeom>
          <a:solidFill>
            <a:schemeClr val="bg1">
              <a:lumMod val="95000"/>
            </a:schemeClr>
          </a:solidFill>
          <a:ln>
            <a:solidFill>
              <a:schemeClr val="bg1">
                <a:lumMod val="75000"/>
              </a:schemeClr>
            </a:solidFill>
          </a:ln>
        </p:spPr>
        <p:txBody>
          <a:bodyPr wrap="square" rtlCol="0">
            <a:spAutoFit/>
          </a:bodyPr>
          <a:lstStyle/>
          <a:p>
            <a:r>
              <a:rPr lang="en-IN" sz="1800" dirty="0">
                <a:latin typeface="Proxima Nova" panose="020B0604020202020204" charset="0"/>
              </a:rPr>
              <a:t>DBMS allows us to implement such business rules in our database.</a:t>
            </a:r>
          </a:p>
        </p:txBody>
      </p:sp>
    </p:spTree>
    <p:extLst>
      <p:ext uri="{BB962C8B-B14F-4D97-AF65-F5344CB8AC3E}">
        <p14:creationId xmlns:p14="http://schemas.microsoft.com/office/powerpoint/2010/main" val="214032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Sharing of data among multiple users</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1722361" y="99059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Computer</a:t>
            </a:r>
            <a:endParaRPr lang="en-IN" dirty="0">
              <a:latin typeface="Proxima Nova" panose="020B0604020202020204" charset="0"/>
            </a:endParaRPr>
          </a:p>
        </p:txBody>
      </p:sp>
      <p:sp>
        <p:nvSpPr>
          <p:cNvPr id="102" name="TextBox 101"/>
          <p:cNvSpPr txBox="1"/>
          <p:nvPr/>
        </p:nvSpPr>
        <p:spPr>
          <a:xfrm>
            <a:off x="6150029" y="99059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Civil</a:t>
            </a:r>
            <a:endParaRPr lang="en-IN" dirty="0">
              <a:latin typeface="Proxima Nova" panose="020B0604020202020204" charset="0"/>
            </a:endParaRPr>
          </a:p>
        </p:txBody>
      </p:sp>
      <p:sp>
        <p:nvSpPr>
          <p:cNvPr id="103" name="TextBox 102"/>
          <p:cNvSpPr txBox="1"/>
          <p:nvPr/>
        </p:nvSpPr>
        <p:spPr>
          <a:xfrm>
            <a:off x="6150029" y="452902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Electrical</a:t>
            </a:r>
            <a:endParaRPr lang="en-IN" dirty="0">
              <a:latin typeface="Proxima Nova" panose="020B0604020202020204" charset="0"/>
            </a:endParaRPr>
          </a:p>
        </p:txBody>
      </p:sp>
      <p:sp>
        <p:nvSpPr>
          <p:cNvPr id="104" name="TextBox 103"/>
          <p:cNvSpPr txBox="1"/>
          <p:nvPr/>
        </p:nvSpPr>
        <p:spPr>
          <a:xfrm>
            <a:off x="1722361" y="4529025"/>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Mechanical</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2316681"/>
              </p:ext>
            </p:extLst>
          </p:nvPr>
        </p:nvGraphicFramePr>
        <p:xfrm>
          <a:off x="280177" y="1404938"/>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11374929"/>
              </p:ext>
            </p:extLst>
          </p:nvPr>
        </p:nvGraphicFramePr>
        <p:xfrm>
          <a:off x="4707845" y="143363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9464046"/>
              </p:ext>
            </p:extLst>
          </p:nvPr>
        </p:nvGraphicFramePr>
        <p:xfrm>
          <a:off x="280177" y="3492072"/>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72888505"/>
              </p:ext>
            </p:extLst>
          </p:nvPr>
        </p:nvGraphicFramePr>
        <p:xfrm>
          <a:off x="4707845" y="352076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4627" y="822218"/>
            <a:ext cx="555241" cy="555241"/>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7294" y="822218"/>
            <a:ext cx="555241" cy="555241"/>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64627" y="4403688"/>
            <a:ext cx="555241" cy="555241"/>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7294" y="4403688"/>
            <a:ext cx="555241" cy="555241"/>
          </a:xfrm>
          <a:prstGeom prst="rect">
            <a:avLst/>
          </a:prstGeom>
        </p:spPr>
      </p:pic>
      <p:sp>
        <p:nvSpPr>
          <p:cNvPr id="21" name="Rounded Rectangle 20"/>
          <p:cNvSpPr/>
          <p:nvPr/>
        </p:nvSpPr>
        <p:spPr>
          <a:xfrm>
            <a:off x="4720202" y="2635699"/>
            <a:ext cx="4024425" cy="528280"/>
          </a:xfrm>
          <a:prstGeom prst="roundRect">
            <a:avLst>
              <a:gd name="adj" fmla="val 2976"/>
            </a:avLst>
          </a:prstGeom>
          <a:solidFill>
            <a:schemeClr val="bg1">
              <a:lumMod val="95000"/>
            </a:schemeClr>
          </a:solidFill>
          <a:ln>
            <a:solidFill>
              <a:schemeClr val="bg1">
                <a:lumMod val="75000"/>
              </a:schemeClr>
            </a:solidFill>
          </a:ln>
        </p:spPr>
        <p:txBody>
          <a:bodyPr wrap="square" rtlCol="0">
            <a:spAutoFit/>
          </a:bodyPr>
          <a:lstStyle/>
          <a:p>
            <a:pPr lvl="1"/>
            <a:r>
              <a:rPr lang="en-IN" dirty="0">
                <a:latin typeface="Proxima Nova" panose="020B0604020202020204" charset="0"/>
              </a:rPr>
              <a:t>Database management system allows more than one user to access same data simultaneously.</a:t>
            </a:r>
            <a:endParaRPr lang="en-US" dirty="0">
              <a:latin typeface="Proxima Nova" panose="020B0604020202020204" charset="0"/>
            </a:endParaRPr>
          </a:p>
        </p:txBody>
      </p:sp>
      <p:cxnSp>
        <p:nvCxnSpPr>
          <p:cNvPr id="22" name="Straight Arrow Connector 21"/>
          <p:cNvCxnSpPr>
            <a:endCxn id="108" idx="0"/>
          </p:cNvCxnSpPr>
          <p:nvPr/>
        </p:nvCxnSpPr>
        <p:spPr>
          <a:xfrm flipH="1">
            <a:off x="2304747" y="1377459"/>
            <a:ext cx="927404" cy="2114613"/>
          </a:xfrm>
          <a:prstGeom prst="straightConnector1">
            <a:avLst/>
          </a:prstGeom>
          <a:ln w="38100">
            <a:solidFill>
              <a:schemeClr val="bg1">
                <a:lumMod val="50000"/>
              </a:schemeClr>
            </a:solidFill>
            <a:tailEnd type="triangle"/>
          </a:ln>
          <a:effectLst/>
        </p:spPr>
        <p:style>
          <a:lnRef idx="3">
            <a:schemeClr val="accent6"/>
          </a:lnRef>
          <a:fillRef idx="0">
            <a:schemeClr val="accent6"/>
          </a:fillRef>
          <a:effectRef idx="2">
            <a:schemeClr val="accent6"/>
          </a:effectRef>
          <a:fontRef idx="minor">
            <a:schemeClr val="tx1"/>
          </a:fontRef>
        </p:style>
      </p:cxnSp>
      <p:cxnSp>
        <p:nvCxnSpPr>
          <p:cNvPr id="23" name="Straight Arrow Connector 22"/>
          <p:cNvCxnSpPr/>
          <p:nvPr/>
        </p:nvCxnSpPr>
        <p:spPr>
          <a:xfrm>
            <a:off x="3519868" y="1106488"/>
            <a:ext cx="1822189" cy="293675"/>
          </a:xfrm>
          <a:prstGeom prst="straightConnector1">
            <a:avLst/>
          </a:prstGeom>
          <a:ln w="38100">
            <a:solidFill>
              <a:schemeClr val="bg1">
                <a:lumMod val="50000"/>
              </a:schemeClr>
            </a:solidFill>
            <a:tailEnd type="triangle"/>
          </a:ln>
          <a:effectLst/>
        </p:spPr>
        <p:style>
          <a:lnRef idx="3">
            <a:schemeClr val="accent6"/>
          </a:lnRef>
          <a:fillRef idx="0">
            <a:schemeClr val="accent6"/>
          </a:fillRef>
          <a:effectRef idx="2">
            <a:schemeClr val="accent6"/>
          </a:effectRef>
          <a:fontRef idx="minor">
            <a:schemeClr val="tx1"/>
          </a:fontRef>
        </p:style>
      </p:cxnSp>
      <p:sp>
        <p:nvSpPr>
          <p:cNvPr id="24" name="Multiply 23"/>
          <p:cNvSpPr/>
          <p:nvPr/>
        </p:nvSpPr>
        <p:spPr>
          <a:xfrm>
            <a:off x="4179748" y="733441"/>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Multiply 24"/>
          <p:cNvSpPr/>
          <p:nvPr/>
        </p:nvSpPr>
        <p:spPr>
          <a:xfrm>
            <a:off x="2106357" y="2303322"/>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Rounded Rectangular Callout 25"/>
          <p:cNvSpPr/>
          <p:nvPr/>
        </p:nvSpPr>
        <p:spPr>
          <a:xfrm>
            <a:off x="2858292" y="2623312"/>
            <a:ext cx="1709983" cy="432000"/>
          </a:xfrm>
          <a:prstGeom prst="wedgeRoundRectCallout">
            <a:avLst>
              <a:gd name="adj1" fmla="val -53781"/>
              <a:gd name="adj2" fmla="val -112720"/>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IN" dirty="0">
                <a:solidFill>
                  <a:schemeClr val="tx1"/>
                </a:solidFill>
                <a:latin typeface="Proxima Nova" panose="020B0604020202020204" charset="0"/>
              </a:rPr>
              <a:t>Want to access</a:t>
            </a:r>
            <a:endParaRPr lang="en-US" dirty="0">
              <a:solidFill>
                <a:schemeClr val="tx1"/>
              </a:solidFill>
              <a:latin typeface="Proxima Nova" panose="020B0604020202020204" charset="0"/>
            </a:endParaRPr>
          </a:p>
        </p:txBody>
      </p:sp>
      <p:sp>
        <p:nvSpPr>
          <p:cNvPr id="27" name="Rounded Rectangular Callout 26"/>
          <p:cNvSpPr/>
          <p:nvPr/>
        </p:nvSpPr>
        <p:spPr>
          <a:xfrm>
            <a:off x="3852853" y="563439"/>
            <a:ext cx="1709983" cy="329056"/>
          </a:xfrm>
          <a:prstGeom prst="wedgeRoundRectCallout">
            <a:avLst>
              <a:gd name="adj1" fmla="val -71057"/>
              <a:gd name="adj2" fmla="val 108716"/>
              <a:gd name="adj3" fmla="val 16667"/>
            </a:avLst>
          </a:prstGeom>
          <a:solidFill>
            <a:schemeClr val="bg1">
              <a:lumMod val="75000"/>
            </a:schemeClr>
          </a:solidFill>
          <a:ln>
            <a:noFill/>
          </a:ln>
        </p:spPr>
        <p:txBody>
          <a:bodyPr vert="horz" wrap="square" lIns="91440" tIns="45720" rIns="91440" bIns="45720" numCol="1" anchor="ctr" anchorCtr="0" compatLnSpc="1">
            <a:prstTxWarp prst="textNoShape">
              <a:avLst/>
            </a:prstTxWarp>
          </a:bodyPr>
          <a:lstStyle/>
          <a:p>
            <a:pPr algn="ctr"/>
            <a:r>
              <a:rPr lang="en-IN" dirty="0">
                <a:solidFill>
                  <a:schemeClr val="tx1"/>
                </a:solidFill>
                <a:latin typeface="Proxima Nova" panose="020B0604020202020204" charset="0"/>
              </a:rPr>
              <a:t>Want to access</a:t>
            </a:r>
            <a:endParaRPr lang="en-US" dirty="0">
              <a:solidFill>
                <a:schemeClr val="tx1"/>
              </a:solidFill>
              <a:latin typeface="Proxima Nova" panose="020B0604020202020204" charset="0"/>
            </a:endParaRPr>
          </a:p>
        </p:txBody>
      </p:sp>
    </p:spTree>
    <p:extLst>
      <p:ext uri="{BB962C8B-B14F-4D97-AF65-F5344CB8AC3E}">
        <p14:creationId xmlns:p14="http://schemas.microsoft.com/office/powerpoint/2010/main" val="116941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21" grpId="0" animBg="1"/>
      <p:bldP spid="24" grpId="0" animBg="1"/>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Restricting unauthorized access to data</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382127" y="72881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- 1</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01605882"/>
              </p:ext>
            </p:extLst>
          </p:nvPr>
        </p:nvGraphicFramePr>
        <p:xfrm>
          <a:off x="377365" y="10457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6" name="TextBox 25"/>
          <p:cNvSpPr txBox="1"/>
          <p:nvPr/>
        </p:nvSpPr>
        <p:spPr>
          <a:xfrm>
            <a:off x="382127" y="2049658"/>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- 2</a:t>
            </a:r>
            <a:endParaRPr lang="en-IN" dirty="0">
              <a:latin typeface="Proxima Nova" panose="020B0604020202020204" charset="0"/>
            </a:endParaRPr>
          </a:p>
        </p:txBody>
      </p:sp>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94205169"/>
              </p:ext>
            </p:extLst>
          </p:nvPr>
        </p:nvGraphicFramePr>
        <p:xfrm>
          <a:off x="377365" y="2365277"/>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Post</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Salary</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Load</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Professor</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50000</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16</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382127" y="3373419"/>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File - 3</a:t>
            </a:r>
            <a:endParaRPr lang="en-IN" dirty="0">
              <a:latin typeface="Proxima Nova" panose="020B0604020202020204" charset="0"/>
            </a:endParaRPr>
          </a:p>
        </p:txBody>
      </p:sp>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18071224"/>
              </p:ext>
            </p:extLst>
          </p:nvPr>
        </p:nvGraphicFramePr>
        <p:xfrm>
          <a:off x="377365" y="3689038"/>
          <a:ext cx="4301809" cy="822960"/>
        </p:xfrm>
        <a:graphic>
          <a:graphicData uri="http://schemas.openxmlformats.org/drawingml/2006/table">
            <a:tbl>
              <a:tblPr firstRow="1" bandRow="1">
                <a:tableStyleId>{073A0DAA-6AF3-43AB-8588-CEC1D06C72B9}</a:tableStyleId>
              </a:tblPr>
              <a:tblGrid>
                <a:gridCol w="1425893">
                  <a:extLst>
                    <a:ext uri="{9D8B030D-6E8A-4147-A177-3AD203B41FA5}">
                      <a16:colId xmlns:a16="http://schemas.microsoft.com/office/drawing/2014/main" val="20000"/>
                    </a:ext>
                  </a:extLst>
                </a:gridCol>
                <a:gridCol w="971868">
                  <a:extLst>
                    <a:ext uri="{9D8B030D-6E8A-4147-A177-3AD203B41FA5}">
                      <a16:colId xmlns:a16="http://schemas.microsoft.com/office/drawing/2014/main" val="20001"/>
                    </a:ext>
                  </a:extLst>
                </a:gridCol>
                <a:gridCol w="1133793">
                  <a:extLst>
                    <a:ext uri="{9D8B030D-6E8A-4147-A177-3AD203B41FA5}">
                      <a16:colId xmlns:a16="http://schemas.microsoft.com/office/drawing/2014/main" val="20002"/>
                    </a:ext>
                  </a:extLst>
                </a:gridCol>
                <a:gridCol w="770255">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Teaching</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Knowledge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Rating</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Good</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Excellent</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9</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5" name="Rounded Rectangular Callout 14"/>
          <p:cNvSpPr/>
          <p:nvPr/>
        </p:nvSpPr>
        <p:spPr>
          <a:xfrm>
            <a:off x="246733" y="4594607"/>
            <a:ext cx="5303520" cy="408623"/>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sz="1800" dirty="0">
                <a:latin typeface="Proxima Nova" panose="020B0604020202020204" charset="0"/>
              </a:rPr>
              <a:t>DBMS prevents unauthorized user to access data.</a:t>
            </a:r>
          </a:p>
        </p:txBody>
      </p:sp>
      <p:sp>
        <p:nvSpPr>
          <p:cNvPr id="16" name="Rounded Rectangle 15"/>
          <p:cNvSpPr/>
          <p:nvPr/>
        </p:nvSpPr>
        <p:spPr>
          <a:xfrm>
            <a:off x="188885" y="701510"/>
            <a:ext cx="5526117" cy="3831488"/>
          </a:xfrm>
          <a:prstGeom prst="roundRect">
            <a:avLst>
              <a:gd name="adj" fmla="val 3354"/>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14986" y="701509"/>
            <a:ext cx="5292436" cy="2581454"/>
          </a:xfrm>
          <a:prstGeom prst="roundRect">
            <a:avLst>
              <a:gd name="adj" fmla="val 3354"/>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0867" y="1952622"/>
            <a:ext cx="914400" cy="914400"/>
          </a:xfrm>
          <a:prstGeom prst="rect">
            <a:avLst/>
          </a:prstGeom>
        </p:spPr>
      </p:pic>
      <p:sp>
        <p:nvSpPr>
          <p:cNvPr id="19" name="TextBox 18"/>
          <p:cNvSpPr txBox="1"/>
          <p:nvPr/>
        </p:nvSpPr>
        <p:spPr>
          <a:xfrm>
            <a:off x="7496969" y="1973520"/>
            <a:ext cx="1016094" cy="738664"/>
          </a:xfrm>
          <a:prstGeom prst="rect">
            <a:avLst/>
          </a:prstGeom>
          <a:noFill/>
        </p:spPr>
        <p:txBody>
          <a:bodyPr wrap="square" rtlCol="0">
            <a:spAutoFit/>
          </a:bodyPr>
          <a:lstStyle/>
          <a:p>
            <a:pPr algn="ctr"/>
            <a:r>
              <a:rPr lang="en-US" dirty="0">
                <a:latin typeface="Proxima Nova" panose="020B0604020202020204" charset="0"/>
              </a:rPr>
              <a:t>Faculty of other college  </a:t>
            </a:r>
          </a:p>
        </p:txBody>
      </p:sp>
      <p:sp>
        <p:nvSpPr>
          <p:cNvPr id="20" name="Left Arrow 19"/>
          <p:cNvSpPr/>
          <p:nvPr/>
        </p:nvSpPr>
        <p:spPr>
          <a:xfrm>
            <a:off x="5739561" y="2257422"/>
            <a:ext cx="762000" cy="304800"/>
          </a:xfrm>
          <a:prstGeom prst="lef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12667" y="1700738"/>
            <a:ext cx="921256" cy="523220"/>
          </a:xfrm>
          <a:prstGeom prst="rect">
            <a:avLst/>
          </a:prstGeom>
          <a:noFill/>
        </p:spPr>
        <p:txBody>
          <a:bodyPr wrap="square" rtlCol="0">
            <a:spAutoFit/>
          </a:bodyPr>
          <a:lstStyle/>
          <a:p>
            <a:r>
              <a:rPr lang="en-US" dirty="0">
                <a:latin typeface="Proxima Nova" panose="020B0604020202020204" charset="0"/>
              </a:rPr>
              <a:t>Wants to access</a:t>
            </a:r>
          </a:p>
        </p:txBody>
      </p: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50867" y="3363691"/>
            <a:ext cx="914400" cy="914400"/>
          </a:xfrm>
          <a:prstGeom prst="rect">
            <a:avLst/>
          </a:prstGeom>
        </p:spPr>
      </p:pic>
      <p:sp>
        <p:nvSpPr>
          <p:cNvPr id="23" name="TextBox 22"/>
          <p:cNvSpPr txBox="1"/>
          <p:nvPr/>
        </p:nvSpPr>
        <p:spPr>
          <a:xfrm>
            <a:off x="7502907" y="3497725"/>
            <a:ext cx="1004219" cy="523220"/>
          </a:xfrm>
          <a:prstGeom prst="rect">
            <a:avLst/>
          </a:prstGeom>
          <a:noFill/>
        </p:spPr>
        <p:txBody>
          <a:bodyPr wrap="square" rtlCol="0">
            <a:spAutoFit/>
          </a:bodyPr>
          <a:lstStyle/>
          <a:p>
            <a:pPr algn="ctr"/>
            <a:r>
              <a:rPr lang="en-US" dirty="0" err="1">
                <a:latin typeface="Proxima Nova" panose="020B0604020202020204" charset="0"/>
              </a:rPr>
              <a:t>Marwadi</a:t>
            </a:r>
            <a:r>
              <a:rPr lang="en-US" dirty="0">
                <a:latin typeface="Proxima Nova" panose="020B0604020202020204" charset="0"/>
              </a:rPr>
              <a:t> Faculty</a:t>
            </a:r>
          </a:p>
        </p:txBody>
      </p:sp>
      <p:sp>
        <p:nvSpPr>
          <p:cNvPr id="24" name="Left Arrow 23"/>
          <p:cNvSpPr/>
          <p:nvPr/>
        </p:nvSpPr>
        <p:spPr>
          <a:xfrm>
            <a:off x="5739561" y="3668491"/>
            <a:ext cx="762000" cy="304800"/>
          </a:xfrm>
          <a:prstGeom prst="leftArrow">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28417" y="3246528"/>
            <a:ext cx="912950" cy="523220"/>
          </a:xfrm>
          <a:prstGeom prst="rect">
            <a:avLst/>
          </a:prstGeom>
          <a:noFill/>
        </p:spPr>
        <p:txBody>
          <a:bodyPr wrap="square" rtlCol="0">
            <a:spAutoFit/>
          </a:bodyPr>
          <a:lstStyle/>
          <a:p>
            <a:r>
              <a:rPr lang="en-US" dirty="0">
                <a:latin typeface="Proxima Nova" panose="020B0604020202020204" charset="0"/>
              </a:rPr>
              <a:t>Wants to access</a:t>
            </a:r>
          </a:p>
        </p:txBody>
      </p:sp>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20960" y="1580217"/>
            <a:ext cx="894898" cy="829605"/>
          </a:xfrm>
          <a:prstGeom prst="rect">
            <a:avLst/>
          </a:prstGeom>
        </p:spPr>
      </p:pic>
      <p:sp>
        <p:nvSpPr>
          <p:cNvPr id="34" name="Multiply 33"/>
          <p:cNvSpPr/>
          <p:nvPr/>
        </p:nvSpPr>
        <p:spPr>
          <a:xfrm>
            <a:off x="4708806" y="3340765"/>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35" name="Multiply 34"/>
          <p:cNvSpPr/>
          <p:nvPr/>
        </p:nvSpPr>
        <p:spPr>
          <a:xfrm>
            <a:off x="5811598" y="1836657"/>
            <a:ext cx="822325" cy="1118347"/>
          </a:xfrm>
          <a:prstGeom prst="mathMultiply">
            <a:avLst/>
          </a:prstGeom>
          <a:solidFill>
            <a:srgbClr val="D17B6D"/>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76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15" grpId="0" animBg="1"/>
      <p:bldP spid="16" grpId="0" animBg="1"/>
      <p:bldP spid="17" grpId="0" animBg="1"/>
      <p:bldP spid="19" grpId="0"/>
      <p:bldP spid="20" grpId="0" animBg="1"/>
      <p:bldP spid="21" grpId="0"/>
      <p:bldP spid="23" grpId="0"/>
      <p:bldP spid="24" grpId="0" animBg="1"/>
      <p:bldP spid="25" grpId="0"/>
      <p:bldP spid="34" grpId="0" animBg="1"/>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Providing backup and recovery services</a:t>
            </a:r>
            <a:endParaRPr sz="2300" dirty="0">
              <a:solidFill>
                <a:srgbClr val="00A4B6"/>
              </a:solidFill>
              <a:latin typeface="Proxima Nova"/>
              <a:ea typeface="Proxima Nova"/>
              <a:cs typeface="Proxima Nova"/>
              <a:sym typeface="Proxima Nova"/>
            </a:endParaRPr>
          </a:p>
        </p:txBody>
      </p:sp>
      <p:pic>
        <p:nvPicPr>
          <p:cNvPr id="30" name="Picture 2" descr="Image result for backup and recovery"/>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624" t="5000" r="10000" b="5000"/>
          <a:stretch/>
        </p:blipFill>
        <p:spPr bwMode="auto">
          <a:xfrm>
            <a:off x="1270927" y="779251"/>
            <a:ext cx="6366112" cy="3819666"/>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ular Callout 30"/>
          <p:cNvSpPr/>
          <p:nvPr/>
        </p:nvSpPr>
        <p:spPr>
          <a:xfrm>
            <a:off x="704943" y="4538443"/>
            <a:ext cx="7498080" cy="408623"/>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sz="1800" dirty="0">
                <a:latin typeface="Proxima Nova" panose="020B0604020202020204" charset="0"/>
              </a:rPr>
              <a:t>Provides facilities to backup and restore the database in case of failure.</a:t>
            </a:r>
          </a:p>
        </p:txBody>
      </p:sp>
    </p:spTree>
    <p:extLst>
      <p:ext uri="{BB962C8B-B14F-4D97-AF65-F5344CB8AC3E}">
        <p14:creationId xmlns:p14="http://schemas.microsoft.com/office/powerpoint/2010/main" val="400411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Advantages of DBMS (Summary)</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218518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Reduce data redundancy (duplication)</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Avoids unnecessary duplication of data by storing data centrally.</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Remove data inconsistency</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By eliminating redundancy, data inconsistency can be removed.</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 isolation</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A user can easily retrieve proper data as per his/her requirement.</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Guaranteed atomicity</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Either transaction executes 0% or 100%.</a:t>
            </a:r>
            <a:r>
              <a:rPr lang="en-IN" sz="1500" dirty="0">
                <a:solidFill>
                  <a:srgbClr val="666666"/>
                </a:solidFill>
                <a:latin typeface="Proxima Nova"/>
                <a:ea typeface="Proxima Nova"/>
                <a:cs typeface="Proxima Nova"/>
                <a:sym typeface="Proxima Nova"/>
              </a:rPr>
              <a:t>	</a:t>
            </a:r>
          </a:p>
        </p:txBody>
      </p:sp>
    </p:spTree>
    <p:extLst>
      <p:ext uri="{BB962C8B-B14F-4D97-AF65-F5344CB8AC3E}">
        <p14:creationId xmlns:p14="http://schemas.microsoft.com/office/powerpoint/2010/main" val="399639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Advantages of DBMS (Summary)</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238523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Allow implementing integrity constraints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Business rules can be implemented such as do not allow to store amount less than </a:t>
            </a:r>
            <a:r>
              <a:rPr lang="en-US" sz="1500" dirty="0" err="1">
                <a:solidFill>
                  <a:srgbClr val="666666"/>
                </a:solidFill>
                <a:latin typeface="Proxima Nova"/>
                <a:ea typeface="Proxima Nova"/>
                <a:cs typeface="Proxima Nova"/>
                <a:sym typeface="Proxima Nova"/>
              </a:rPr>
              <a:t>Rs</a:t>
            </a:r>
            <a:r>
              <a:rPr lang="en-US" sz="1500" dirty="0">
                <a:solidFill>
                  <a:srgbClr val="666666"/>
                </a:solidFill>
                <a:latin typeface="Proxima Nova"/>
                <a:ea typeface="Proxima Nova"/>
                <a:cs typeface="Proxima Nova"/>
                <a:sym typeface="Proxima Nova"/>
              </a:rPr>
              <a:t>. 0 in balance.</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Sharing of data among multiple users</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More than one users can access same data at the same time.</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Restricting unauthorized access to data</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A user can only access data which is authorized to him/her.</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Providing backup and recovery services</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Can take a regular auto or manual backup and use it to restore the database if it corrupts.</a:t>
            </a:r>
            <a:endParaRPr lang="en-IN" sz="15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1670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923299"/>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Basic Terms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3887743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1655725"/>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- 1</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Introductory concepts of DBMS</a:t>
            </a:r>
            <a:endParaRPr sz="4000" b="1" dirty="0"/>
          </a:p>
        </p:txBody>
      </p:sp>
      <p:sp>
        <p:nvSpPr>
          <p:cNvPr id="12" name="Google Shape;73;p15"/>
          <p:cNvSpPr txBox="1"/>
          <p:nvPr/>
        </p:nvSpPr>
        <p:spPr>
          <a:xfrm>
            <a:off x="333812" y="4253501"/>
            <a:ext cx="2981554" cy="615523"/>
          </a:xfrm>
          <a:prstGeom prst="rect">
            <a:avLst/>
          </a:prstGeom>
          <a:noFill/>
          <a:ln>
            <a:noFill/>
          </a:ln>
        </p:spPr>
        <p:txBody>
          <a:bodyPr spcFirstLastPara="1" wrap="square" lIns="91425" tIns="91425" rIns="91425" bIns="91425" anchor="t" anchorCtr="0">
            <a:spAutoFit/>
          </a:bodyPr>
          <a:lstStyle/>
          <a:p>
            <a:pPr lvl="0"/>
            <a:r>
              <a:rPr lang="en-US" dirty="0">
                <a:solidFill>
                  <a:schemeClr val="dk2"/>
                </a:solidFill>
                <a:latin typeface="Proxima Nova" panose="020B0604020202020204" charset="0"/>
              </a:rPr>
              <a:t>Prof. Urvi Y. </a:t>
            </a:r>
            <a:r>
              <a:rPr lang="en-US">
                <a:solidFill>
                  <a:schemeClr val="dk2"/>
                </a:solidFill>
                <a:latin typeface="Proxima Nova" panose="020B0604020202020204" charset="0"/>
              </a:rPr>
              <a:t>Bhatt</a:t>
            </a:r>
            <a:endParaRPr lang="en-US" dirty="0">
              <a:solidFill>
                <a:schemeClr val="dk2"/>
              </a:solidFill>
              <a:latin typeface="Proxima Nova" panose="020B0604020202020204" charset="0"/>
            </a:endParaRPr>
          </a:p>
          <a:p>
            <a:pPr lvl="0"/>
            <a:r>
              <a:rPr lang="en-US" dirty="0">
                <a:solidFill>
                  <a:schemeClr val="dk2"/>
                </a:solidFill>
                <a:latin typeface="Proxima Nova" panose="020B0604020202020204" charset="0"/>
              </a:rPr>
              <a:t>Computer Engineering Department</a:t>
            </a:r>
            <a:endParaRPr dirty="0">
              <a:solidFill>
                <a:schemeClr val="dk2"/>
              </a:solidFill>
              <a:latin typeface="Proxima Nova" panose="020B0604020202020204" charset="0"/>
            </a:endParaRPr>
          </a:p>
        </p:txBody>
      </p:sp>
      <p:sp>
        <p:nvSpPr>
          <p:cNvPr id="13" name="Google Shape;71;p15"/>
          <p:cNvSpPr txBox="1"/>
          <p:nvPr/>
        </p:nvSpPr>
        <p:spPr>
          <a:xfrm>
            <a:off x="406432" y="724875"/>
            <a:ext cx="4326767" cy="446246"/>
          </a:xfrm>
          <a:prstGeom prst="rect">
            <a:avLst/>
          </a:prstGeom>
          <a:noFill/>
          <a:ln>
            <a:noFill/>
          </a:ln>
        </p:spPr>
        <p:txBody>
          <a:bodyPr spcFirstLastPara="1" wrap="square" lIns="91425" tIns="91425" rIns="91425" bIns="91425" anchor="t" anchorCtr="0">
            <a:spAutoFit/>
          </a:bodyPr>
          <a:lstStyle/>
          <a:p>
            <a:pPr lvl="0"/>
            <a:r>
              <a:rPr lang="en-IN" sz="1700" dirty="0">
                <a:solidFill>
                  <a:srgbClr val="666666"/>
                </a:solidFill>
                <a:latin typeface="Proxima Nova"/>
                <a:ea typeface="Proxima Nova"/>
                <a:cs typeface="Proxima Nova"/>
                <a:sym typeface="Proxima Nova"/>
              </a:rPr>
              <a:t>01CE2302 - Database Management System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258529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Data is raw, unorganized facts that need to be processed.</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Example: Marks of students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Student</a:t>
            </a:r>
            <a:r>
              <a:rPr lang="en-US" sz="1500" dirty="0">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a:solidFill>
                  <a:srgbClr val="666666"/>
                </a:solidFill>
                <a:latin typeface="Proxima Nova"/>
                <a:ea typeface="Proxima Nova"/>
                <a:cs typeface="Proxima Nova"/>
                <a:sym typeface="Proxima Nova"/>
              </a:rPr>
              <a:t>1 = 50/100, Student</a:t>
            </a:r>
            <a:r>
              <a:rPr lang="en-US" sz="1500" dirty="0">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a:solidFill>
                  <a:srgbClr val="666666"/>
                </a:solidFill>
                <a:latin typeface="Proxima Nova"/>
                <a:ea typeface="Proxima Nova"/>
                <a:cs typeface="Proxima Nova"/>
                <a:sym typeface="Proxima Nova"/>
              </a:rPr>
              <a:t>2 = 25/100.</a:t>
            </a: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Information</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When data is processed, organized, structured or presented in a given context so as to make it useful, it is called information.</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Example: Result of students (Pass or Fail)</a:t>
            </a: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Student</a:t>
            </a:r>
            <a:r>
              <a:rPr lang="en-US" sz="1500" dirty="0">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a:solidFill>
                  <a:srgbClr val="666666"/>
                </a:solidFill>
                <a:latin typeface="Proxima Nova"/>
                <a:ea typeface="Proxima Nova"/>
                <a:cs typeface="Proxima Nova"/>
                <a:sym typeface="Proxima Nova"/>
              </a:rPr>
              <a:t>1 = Pass, Student</a:t>
            </a:r>
            <a:r>
              <a:rPr lang="en-US" sz="1500" dirty="0">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a:solidFill>
                  <a:srgbClr val="666666"/>
                </a:solidFill>
                <a:latin typeface="Proxima Nova"/>
                <a:ea typeface="Proxima Nova"/>
                <a:cs typeface="Proxima Nova"/>
                <a:sym typeface="Proxima Nova"/>
              </a:rPr>
              <a:t>2 = Fail.</a:t>
            </a:r>
            <a:endParaRPr lang="en-IN" sz="15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195338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83178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Metadata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Metadata is data about data.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Data such as table name, column name, data type, authorized user and user access privileges for any table is called metadata for that table.</a:t>
            </a: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285750" lvl="2" indent="-285750" algn="just">
              <a:buFont typeface="Arial" panose="020B0604020202020204" pitchFamily="34" charset="0"/>
              <a:buChar char="•"/>
            </a:pPr>
            <a:endParaRPr lang="en-US" sz="17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pPr>
            <a:r>
              <a:rPr lang="en-US" sz="1500" dirty="0">
                <a:solidFill>
                  <a:srgbClr val="666666"/>
                </a:solidFill>
                <a:latin typeface="Proxima Nova"/>
                <a:ea typeface="Proxima Nova"/>
                <a:cs typeface="Proxima Nova"/>
                <a:sym typeface="Proxima Nova"/>
              </a:rPr>
              <a:t>Metadata of above table is: </a:t>
            </a:r>
          </a:p>
          <a:p>
            <a:pPr marL="1250950" lvl="3" indent="-357188" algn="just">
              <a:buFont typeface="Courier New" panose="02070309020205020404" pitchFamily="49" charset="0"/>
              <a:buChar char="o"/>
            </a:pPr>
            <a:r>
              <a:rPr lang="en-US" sz="1500" dirty="0">
                <a:solidFill>
                  <a:srgbClr val="666666"/>
                </a:solidFill>
                <a:latin typeface="Proxima Nova"/>
                <a:ea typeface="Proxima Nova"/>
                <a:cs typeface="Proxima Nova"/>
                <a:sym typeface="Proxima Nova"/>
              </a:rPr>
              <a:t>Table name such as Faculty</a:t>
            </a:r>
          </a:p>
          <a:p>
            <a:pPr marL="1250950" lvl="3" indent="-357188" algn="just">
              <a:buFont typeface="Courier New" panose="02070309020205020404" pitchFamily="49" charset="0"/>
              <a:buChar char="o"/>
            </a:pPr>
            <a:r>
              <a:rPr lang="en-US" sz="1500" dirty="0">
                <a:solidFill>
                  <a:srgbClr val="666666"/>
                </a:solidFill>
                <a:latin typeface="Proxima Nova"/>
                <a:ea typeface="Proxima Nova"/>
                <a:cs typeface="Proxima Nova"/>
                <a:sym typeface="Proxima Nova"/>
              </a:rPr>
              <a:t>Column name such as </a:t>
            </a:r>
            <a:r>
              <a:rPr lang="en-US" sz="1500" dirty="0" err="1">
                <a:solidFill>
                  <a:srgbClr val="666666"/>
                </a:solidFill>
                <a:latin typeface="Proxima Nova"/>
                <a:ea typeface="Proxima Nova"/>
                <a:cs typeface="Proxima Nova"/>
                <a:sym typeface="Proxima Nova"/>
              </a:rPr>
              <a:t>Emp</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Name</a:t>
            </a:r>
            <a:r>
              <a:rPr lang="en-US" sz="1500" dirty="0">
                <a:solidFill>
                  <a:srgbClr val="666666"/>
                </a:solidFill>
                <a:latin typeface="Proxima Nova"/>
                <a:ea typeface="Proxima Nova"/>
                <a:cs typeface="Proxima Nova"/>
                <a:sym typeface="Proxima Nova"/>
              </a:rPr>
              <a:t>, Address, </a:t>
            </a:r>
            <a:r>
              <a:rPr lang="en-US" sz="1500" dirty="0" err="1">
                <a:solidFill>
                  <a:srgbClr val="666666"/>
                </a:solidFill>
                <a:latin typeface="Proxima Nova"/>
                <a:ea typeface="Proxima Nova"/>
                <a:cs typeface="Proxima Nova"/>
                <a:sym typeface="Proxima Nova"/>
              </a:rPr>
              <a:t>Mobile</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No</a:t>
            </a:r>
            <a:r>
              <a:rPr lang="en-US" sz="1500" dirty="0">
                <a:solidFill>
                  <a:srgbClr val="666666"/>
                </a:solidFill>
                <a:latin typeface="Proxima Nova"/>
                <a:ea typeface="Proxima Nova"/>
                <a:cs typeface="Proxima Nova"/>
                <a:sym typeface="Proxima Nova"/>
              </a:rPr>
              <a:t>, Subject</a:t>
            </a:r>
          </a:p>
          <a:p>
            <a:pPr marL="1250950" lvl="3" indent="-357188" algn="just">
              <a:buFont typeface="Courier New" panose="02070309020205020404" pitchFamily="49" charset="0"/>
              <a:buChar char="o"/>
            </a:pPr>
            <a:r>
              <a:rPr lang="en-US" sz="1500" dirty="0">
                <a:solidFill>
                  <a:srgbClr val="666666"/>
                </a:solidFill>
                <a:latin typeface="Proxima Nova"/>
                <a:ea typeface="Proxima Nova"/>
                <a:cs typeface="Proxima Nova"/>
                <a:sym typeface="Proxima Nova"/>
              </a:rPr>
              <a:t>Datatype  such as Varchar, Decimal</a:t>
            </a:r>
          </a:p>
          <a:p>
            <a:pPr marL="1250950" lvl="3" indent="-357188" algn="just">
              <a:buFont typeface="Courier New" panose="02070309020205020404" pitchFamily="49" charset="0"/>
              <a:buChar char="o"/>
            </a:pPr>
            <a:r>
              <a:rPr lang="en-US" sz="1500" dirty="0">
                <a:solidFill>
                  <a:srgbClr val="666666"/>
                </a:solidFill>
                <a:latin typeface="Proxima Nova"/>
                <a:ea typeface="Proxima Nova"/>
                <a:cs typeface="Proxima Nova"/>
                <a:sym typeface="Proxima Nova"/>
              </a:rPr>
              <a:t>Access privileges such as Read, Write (Update)</a:t>
            </a:r>
            <a:endParaRPr lang="en-IN" sz="1500" dirty="0">
              <a:solidFill>
                <a:srgbClr val="666666"/>
              </a:solidFill>
              <a:latin typeface="Proxima Nova"/>
              <a:ea typeface="Proxima Nova"/>
              <a:cs typeface="Proxima Nova"/>
              <a:sym typeface="Proxima Nova"/>
            </a:endParaRPr>
          </a:p>
        </p:txBody>
      </p:sp>
      <p:sp>
        <p:nvSpPr>
          <p:cNvPr id="7" name="TextBox 6"/>
          <p:cNvSpPr txBox="1"/>
          <p:nvPr/>
        </p:nvSpPr>
        <p:spPr>
          <a:xfrm>
            <a:off x="1020254" y="1916486"/>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04515314"/>
              </p:ext>
            </p:extLst>
          </p:nvPr>
        </p:nvGraphicFramePr>
        <p:xfrm>
          <a:off x="1015492" y="223337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1426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1">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67707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 dictionary</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 data dictionary is an information repository which contains metadata. </a:t>
            </a:r>
          </a:p>
        </p:txBody>
      </p:sp>
      <p:sp>
        <p:nvSpPr>
          <p:cNvPr id="7" name="TextBox 6"/>
          <p:cNvSpPr txBox="1"/>
          <p:nvPr/>
        </p:nvSpPr>
        <p:spPr>
          <a:xfrm>
            <a:off x="1020254" y="299961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80703387"/>
              </p:ext>
            </p:extLst>
          </p:nvPr>
        </p:nvGraphicFramePr>
        <p:xfrm>
          <a:off x="1015492" y="3316503"/>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Ajay Patel</a:t>
                      </a: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Rajkot</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10" name="Rounded Rectangle 9"/>
          <p:cNvSpPr/>
          <p:nvPr/>
        </p:nvSpPr>
        <p:spPr>
          <a:xfrm>
            <a:off x="1096272" y="1370256"/>
            <a:ext cx="5065041" cy="1000244"/>
          </a:xfrm>
          <a:prstGeom prst="roundRect">
            <a:avLst>
              <a:gd name="adj" fmla="val 8184"/>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Table Name – Faculty</a:t>
            </a:r>
          </a:p>
          <a:p>
            <a:pPr lvl="1"/>
            <a:r>
              <a:rPr lang="en-US" dirty="0">
                <a:latin typeface="Proxima Nova" panose="020B0604020202020204" charset="0"/>
              </a:rPr>
              <a:t>Column Name – </a:t>
            </a:r>
            <a:r>
              <a:rPr lang="en-US" dirty="0" err="1">
                <a:latin typeface="Proxima Nova" panose="020B0604020202020204" charset="0"/>
              </a:rPr>
              <a:t>Emp</a:t>
            </a:r>
            <a:r>
              <a:rPr lang="en-US" dirty="0" err="1">
                <a:latin typeface="Calibri" panose="020F0502020204030204" pitchFamily="34" charset="0"/>
                <a:cs typeface="Calibri" panose="020F0502020204030204" pitchFamily="34" charset="0"/>
              </a:rPr>
              <a:t>_</a:t>
            </a:r>
            <a:r>
              <a:rPr lang="en-US" dirty="0" err="1">
                <a:latin typeface="Proxima Nova" panose="020B0604020202020204" charset="0"/>
              </a:rPr>
              <a:t>Name</a:t>
            </a:r>
            <a:r>
              <a:rPr lang="en-US" dirty="0">
                <a:latin typeface="Proxima Nova" panose="020B0604020202020204" charset="0"/>
              </a:rPr>
              <a:t>, Address, Mob, Subject, Salary</a:t>
            </a:r>
          </a:p>
          <a:p>
            <a:pPr lvl="1"/>
            <a:r>
              <a:rPr lang="en-US" dirty="0" err="1">
                <a:latin typeface="Proxima Nova" panose="020B0604020202020204" charset="0"/>
              </a:rPr>
              <a:t>Datatype</a:t>
            </a:r>
            <a:r>
              <a:rPr lang="en-US" dirty="0">
                <a:latin typeface="Proxima Nova" panose="020B0604020202020204" charset="0"/>
              </a:rPr>
              <a:t> – </a:t>
            </a:r>
            <a:r>
              <a:rPr lang="en-US" dirty="0" err="1">
                <a:latin typeface="Proxima Nova" panose="020B0604020202020204" charset="0"/>
              </a:rPr>
              <a:t>Varchar</a:t>
            </a:r>
            <a:r>
              <a:rPr lang="en-US" dirty="0">
                <a:latin typeface="Proxima Nova" panose="020B0604020202020204" charset="0"/>
              </a:rPr>
              <a:t>, Decimal</a:t>
            </a:r>
          </a:p>
          <a:p>
            <a:pPr lvl="1"/>
            <a:r>
              <a:rPr lang="en-US" dirty="0">
                <a:latin typeface="Proxima Nova" panose="020B0604020202020204" charset="0"/>
              </a:rPr>
              <a:t>Access Privileges – Read, Write (Update)</a:t>
            </a:r>
          </a:p>
        </p:txBody>
      </p:sp>
      <p:sp>
        <p:nvSpPr>
          <p:cNvPr id="11" name="Google Shape;71;p15"/>
          <p:cNvSpPr txBox="1"/>
          <p:nvPr/>
        </p:nvSpPr>
        <p:spPr>
          <a:xfrm>
            <a:off x="184936" y="2402303"/>
            <a:ext cx="8820000" cy="67707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 warehouse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 data warehouse is an information repository which stores data. </a:t>
            </a:r>
          </a:p>
        </p:txBody>
      </p:sp>
      <p:sp>
        <p:nvSpPr>
          <p:cNvPr id="12" name="Rounded Rectangle 11"/>
          <p:cNvSpPr/>
          <p:nvPr/>
        </p:nvSpPr>
        <p:spPr>
          <a:xfrm>
            <a:off x="1015492" y="3745706"/>
            <a:ext cx="4049141" cy="805237"/>
          </a:xfrm>
          <a:prstGeom prst="roundRect">
            <a:avLst>
              <a:gd name="adj" fmla="val 3354"/>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42778" y="4983015"/>
            <a:ext cx="8280000" cy="782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82901299"/>
              </p:ext>
            </p:extLst>
          </p:nvPr>
        </p:nvGraphicFramePr>
        <p:xfrm>
          <a:off x="142778" y="4604554"/>
          <a:ext cx="1100455" cy="36576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1800" b="1" dirty="0">
                          <a:solidFill>
                            <a:schemeClr val="bg1"/>
                          </a:solidFill>
                          <a:latin typeface="Proxima Nova" panose="020B0604020202020204" charset="0"/>
                        </a:rPr>
                        <a:t>Exercise</a:t>
                      </a:r>
                      <a:endParaRPr lang="en-US" sz="2000" b="1" dirty="0">
                        <a:solidFill>
                          <a:schemeClr val="bg1"/>
                        </a:solidFill>
                        <a:latin typeface="Proxima Nova" panose="020B060402020202020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804762978"/>
              </p:ext>
            </p:extLst>
          </p:nvPr>
        </p:nvGraphicFramePr>
        <p:xfrm>
          <a:off x="1241707" y="4619476"/>
          <a:ext cx="7272000" cy="350520"/>
        </p:xfrm>
        <a:graphic>
          <a:graphicData uri="http://schemas.openxmlformats.org/drawingml/2006/table">
            <a:tbl>
              <a:tblPr firstRow="1" bandRow="1">
                <a:tableStyleId>{8EC20E35-A176-4012-BC5E-935CFFF8708E}</a:tableStyleId>
              </a:tblPr>
              <a:tblGrid>
                <a:gridCol w="7272000">
                  <a:extLst>
                    <a:ext uri="{9D8B030D-6E8A-4147-A177-3AD203B41FA5}">
                      <a16:colId xmlns:a16="http://schemas.microsoft.com/office/drawing/2014/main" val="20000"/>
                    </a:ext>
                  </a:extLst>
                </a:gridCol>
              </a:tblGrid>
              <a:tr h="285488">
                <a:tc>
                  <a:txBody>
                    <a:bodyPr/>
                    <a:lstStyle/>
                    <a:p>
                      <a:pPr algn="l"/>
                      <a:r>
                        <a:rPr lang="en-US" sz="1700" b="0" i="0" u="none" strike="noStrike" cap="none" dirty="0">
                          <a:solidFill>
                            <a:srgbClr val="666666"/>
                          </a:solidFill>
                          <a:latin typeface="Proxima Nova"/>
                          <a:ea typeface="Proxima Nova"/>
                          <a:cs typeface="Proxima Nova"/>
                          <a:sym typeface="Arial"/>
                        </a:rPr>
                        <a:t>Why data dictionary and data warehouse are stored in the different places?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4500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par>
                                <p:cTn id="40" presetID="22" presetClass="entr" presetSubtype="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par>
                                <p:cTn id="43" presetID="22" presetClass="entr" presetSubtype="8"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907911"/>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Field</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 field is a character or group of characters that have a specific meaning.</a:t>
            </a:r>
          </a:p>
          <a:p>
            <a:pPr marL="714375" lvl="2" indent="-261938" algn="just">
              <a:buFont typeface="Wingdings" panose="05000000000000000000" pitchFamily="2" charset="2"/>
              <a:buChar char="§"/>
              <a:tabLst>
                <a:tab pos="630238" algn="l"/>
              </a:tabLst>
            </a:pPr>
            <a:r>
              <a:rPr lang="en-US" sz="1500" dirty="0" err="1">
                <a:solidFill>
                  <a:srgbClr val="666666"/>
                </a:solidFill>
                <a:latin typeface="Proxima Nova"/>
                <a:ea typeface="Proxima Nova"/>
                <a:cs typeface="Proxima Nova"/>
                <a:sym typeface="Proxima Nova"/>
              </a:rPr>
              <a:t>E.g</a:t>
            </a:r>
            <a:r>
              <a:rPr lang="en-US" sz="1500" dirty="0">
                <a:solidFill>
                  <a:srgbClr val="666666"/>
                </a:solidFill>
                <a:latin typeface="Proxima Nova"/>
                <a:ea typeface="Proxima Nova"/>
                <a:cs typeface="Proxima Nova"/>
                <a:sym typeface="Proxima Nova"/>
              </a:rPr>
              <a:t>, the value of </a:t>
            </a:r>
            <a:r>
              <a:rPr lang="en-US" sz="1500" dirty="0" err="1">
                <a:solidFill>
                  <a:srgbClr val="666666"/>
                </a:solidFill>
                <a:latin typeface="Proxima Nova"/>
                <a:ea typeface="Proxima Nova"/>
                <a:cs typeface="Proxima Nova"/>
                <a:sym typeface="Proxima Nova"/>
              </a:rPr>
              <a:t>Emp</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Name</a:t>
            </a:r>
            <a:r>
              <a:rPr lang="en-US" sz="1500" dirty="0">
                <a:solidFill>
                  <a:srgbClr val="666666"/>
                </a:solidFill>
                <a:latin typeface="Proxima Nova"/>
                <a:ea typeface="Proxima Nova"/>
                <a:cs typeface="Proxima Nova"/>
                <a:sym typeface="Proxima Nova"/>
              </a:rPr>
              <a:t>, Address, </a:t>
            </a:r>
            <a:r>
              <a:rPr lang="en-US" sz="1500" dirty="0" err="1">
                <a:solidFill>
                  <a:srgbClr val="666666"/>
                </a:solidFill>
                <a:latin typeface="Proxima Nova"/>
                <a:ea typeface="Proxima Nova"/>
                <a:cs typeface="Proxima Nova"/>
                <a:sym typeface="Proxima Nova"/>
              </a:rPr>
              <a:t>Mobile</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No</a:t>
            </a:r>
            <a:r>
              <a:rPr lang="en-US" sz="1500" dirty="0">
                <a:solidFill>
                  <a:srgbClr val="666666"/>
                </a:solidFill>
                <a:latin typeface="Proxima Nova"/>
                <a:ea typeface="Proxima Nova"/>
                <a:cs typeface="Proxima Nova"/>
                <a:sym typeface="Proxima Nova"/>
              </a:rPr>
              <a:t> </a:t>
            </a:r>
            <a:r>
              <a:rPr lang="en-US" sz="1500" dirty="0" err="1">
                <a:solidFill>
                  <a:srgbClr val="666666"/>
                </a:solidFill>
                <a:latin typeface="Proxima Nova"/>
                <a:ea typeface="Proxima Nova"/>
                <a:cs typeface="Proxima Nova"/>
                <a:sym typeface="Proxima Nova"/>
              </a:rPr>
              <a:t>etc</a:t>
            </a:r>
            <a:r>
              <a:rPr lang="en-US" sz="1500" dirty="0">
                <a:solidFill>
                  <a:srgbClr val="666666"/>
                </a:solidFill>
                <a:latin typeface="Proxima Nova"/>
                <a:ea typeface="Proxima Nova"/>
                <a:cs typeface="Proxima Nova"/>
                <a:sym typeface="Proxima Nova"/>
              </a:rPr>
              <a:t> are all fields of Faculty table. </a:t>
            </a:r>
          </a:p>
        </p:txBody>
      </p: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07527941"/>
              </p:ext>
            </p:extLst>
          </p:nvPr>
        </p:nvGraphicFramePr>
        <p:xfrm>
          <a:off x="1015492" y="415470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kern="1200" cap="none" dirty="0">
                          <a:solidFill>
                            <a:schemeClr val="tx1"/>
                          </a:solidFill>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u="none" strike="noStrike" kern="1200" cap="none" dirty="0">
                          <a:solidFill>
                            <a:schemeClr val="tx1"/>
                          </a:solidFill>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u="none" strike="noStrike" kern="1200" cap="none" dirty="0">
                          <a:solidFill>
                            <a:schemeClr val="tx1"/>
                          </a:solidFill>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0"/>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Ajay Patel</a:t>
                      </a: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Rajkot</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1" name="Google Shape;71;p15"/>
          <p:cNvSpPr txBox="1"/>
          <p:nvPr/>
        </p:nvSpPr>
        <p:spPr>
          <a:xfrm>
            <a:off x="184936" y="2872203"/>
            <a:ext cx="8820000" cy="113874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Record / Tuple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 record is a collection of logically related fields.</a:t>
            </a:r>
          </a:p>
          <a:p>
            <a:pPr marL="714375" lvl="2" indent="-261938" algn="just">
              <a:buFont typeface="Wingdings" panose="05000000000000000000" pitchFamily="2" charset="2"/>
              <a:buChar char="§"/>
              <a:tabLst>
                <a:tab pos="630238" algn="l"/>
              </a:tabLst>
            </a:pPr>
            <a:r>
              <a:rPr lang="en-US" sz="1500" dirty="0" err="1">
                <a:solidFill>
                  <a:srgbClr val="666666"/>
                </a:solidFill>
                <a:latin typeface="Proxima Nova"/>
                <a:ea typeface="Proxima Nova"/>
                <a:cs typeface="Proxima Nova"/>
                <a:sym typeface="Proxima Nova"/>
              </a:rPr>
              <a:t>E.g</a:t>
            </a:r>
            <a:r>
              <a:rPr lang="en-US" sz="1500" dirty="0">
                <a:solidFill>
                  <a:srgbClr val="666666"/>
                </a:solidFill>
                <a:latin typeface="Proxima Nova"/>
                <a:ea typeface="Proxima Nova"/>
                <a:cs typeface="Proxima Nova"/>
                <a:sym typeface="Proxima Nova"/>
              </a:rPr>
              <a:t>, the collection of fields (</a:t>
            </a:r>
            <a:r>
              <a:rPr lang="en-US" sz="1500" dirty="0" err="1">
                <a:solidFill>
                  <a:srgbClr val="666666"/>
                </a:solidFill>
                <a:latin typeface="Proxima Nova"/>
                <a:ea typeface="Proxima Nova"/>
                <a:cs typeface="Proxima Nova"/>
                <a:sym typeface="Proxima Nova"/>
              </a:rPr>
              <a:t>Emp</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Name</a:t>
            </a:r>
            <a:r>
              <a:rPr lang="en-US" sz="1500" dirty="0">
                <a:solidFill>
                  <a:srgbClr val="666666"/>
                </a:solidFill>
                <a:latin typeface="Proxima Nova"/>
                <a:ea typeface="Proxima Nova"/>
                <a:cs typeface="Proxima Nova"/>
                <a:sym typeface="Proxima Nova"/>
              </a:rPr>
              <a:t>, Address, </a:t>
            </a:r>
            <a:r>
              <a:rPr lang="en-US" sz="1500" dirty="0" err="1">
                <a:solidFill>
                  <a:srgbClr val="666666"/>
                </a:solidFill>
                <a:latin typeface="Proxima Nova"/>
                <a:ea typeface="Proxima Nova"/>
                <a:cs typeface="Proxima Nova"/>
                <a:sym typeface="Proxima Nova"/>
              </a:rPr>
              <a:t>Mobile</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No</a:t>
            </a:r>
            <a:r>
              <a:rPr lang="en-US" sz="1500" dirty="0">
                <a:solidFill>
                  <a:srgbClr val="666666"/>
                </a:solidFill>
                <a:latin typeface="Proxima Nova"/>
                <a:ea typeface="Proxima Nova"/>
                <a:cs typeface="Proxima Nova"/>
                <a:sym typeface="Proxima Nova"/>
              </a:rPr>
              <a:t>, Subject) forms a record for the Faculty.</a:t>
            </a:r>
          </a:p>
        </p:txBody>
      </p:sp>
      <p:sp>
        <p:nvSpPr>
          <p:cNvPr id="16" name="TextBox 15"/>
          <p:cNvSpPr txBox="1"/>
          <p:nvPr/>
        </p:nvSpPr>
        <p:spPr>
          <a:xfrm>
            <a:off x="1020254" y="1589914"/>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59469396"/>
              </p:ext>
            </p:extLst>
          </p:nvPr>
        </p:nvGraphicFramePr>
        <p:xfrm>
          <a:off x="1015492" y="1906803"/>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865184784"/>
              </p:ext>
            </p:extLst>
          </p:nvPr>
        </p:nvGraphicFramePr>
        <p:xfrm>
          <a:off x="5526603" y="2313568"/>
          <a:ext cx="1465580" cy="370840"/>
        </p:xfrm>
        <a:graphic>
          <a:graphicData uri="http://schemas.openxmlformats.org/drawingml/2006/table">
            <a:tbl>
              <a:tblPr firstRow="1" bandRow="1">
                <a:tableStyleId>{5C22544A-7EE6-4342-B048-85BDC9FD1C3A}</a:tableStyleId>
              </a:tblPr>
              <a:tblGrid>
                <a:gridCol w="1465580">
                  <a:extLst>
                    <a:ext uri="{9D8B030D-6E8A-4147-A177-3AD203B41FA5}">
                      <a16:colId xmlns:a16="http://schemas.microsoft.com/office/drawing/2014/main" val="20000"/>
                    </a:ext>
                  </a:extLst>
                </a:gridCol>
              </a:tblGrid>
              <a:tr h="370840">
                <a:tc>
                  <a:txBody>
                    <a:bodyPr/>
                    <a:lstStyle/>
                    <a:p>
                      <a:r>
                        <a:rPr lang="en-US" b="0" dirty="0">
                          <a:solidFill>
                            <a:schemeClr val="tx1"/>
                          </a:solidFill>
                        </a:rPr>
                        <a:t>Prof.</a:t>
                      </a:r>
                      <a:r>
                        <a:rPr lang="en-US" b="0" baseline="0" dirty="0">
                          <a:solidFill>
                            <a:schemeClr val="tx1"/>
                          </a:solidFill>
                        </a:rPr>
                        <a:t> Ajay Shah</a:t>
                      </a:r>
                      <a:endParaRPr lang="en-US" b="0" dirty="0">
                        <a:solidFill>
                          <a:schemeClr val="tx1"/>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21246029"/>
              </p:ext>
            </p:extLst>
          </p:nvPr>
        </p:nvGraphicFramePr>
        <p:xfrm>
          <a:off x="7125498" y="2313568"/>
          <a:ext cx="735330" cy="370840"/>
        </p:xfrm>
        <a:graphic>
          <a:graphicData uri="http://schemas.openxmlformats.org/drawingml/2006/table">
            <a:tbl>
              <a:tblPr firstRow="1" bandRow="1">
                <a:tableStyleId>{5C22544A-7EE6-4342-B048-85BDC9FD1C3A}</a:tableStyleId>
              </a:tblPr>
              <a:tblGrid>
                <a:gridCol w="73533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Rajkot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00571759"/>
              </p:ext>
            </p:extLst>
          </p:nvPr>
        </p:nvGraphicFramePr>
        <p:xfrm>
          <a:off x="7994143" y="2313568"/>
          <a:ext cx="625793" cy="370840"/>
        </p:xfrm>
        <a:graphic>
          <a:graphicData uri="http://schemas.openxmlformats.org/drawingml/2006/table">
            <a:tbl>
              <a:tblPr firstRow="1" bandRow="1">
                <a:tableStyleId>{5C22544A-7EE6-4342-B048-85BDC9FD1C3A}</a:tableStyleId>
              </a:tblPr>
              <a:tblGrid>
                <a:gridCol w="625793">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1234</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1" name="Rounded Rectangular Callout 20"/>
          <p:cNvSpPr/>
          <p:nvPr/>
        </p:nvSpPr>
        <p:spPr>
          <a:xfrm>
            <a:off x="6941698" y="1829292"/>
            <a:ext cx="1102930" cy="340519"/>
          </a:xfrm>
          <a:prstGeom prst="wedgeRoundRectCallout">
            <a:avLst>
              <a:gd name="adj1" fmla="val -49350"/>
              <a:gd name="adj2" fmla="val 4128"/>
              <a:gd name="adj3" fmla="val 16667"/>
            </a:avLst>
          </a:prstGeom>
          <a:solidFill>
            <a:schemeClr val="bg1">
              <a:lumMod val="65000"/>
            </a:schemeClr>
          </a:solidFill>
          <a:ln>
            <a:solidFill>
              <a:schemeClr val="bg1">
                <a:lumMod val="75000"/>
              </a:schemeClr>
            </a:solidFill>
          </a:ln>
        </p:spPr>
        <p:txBody>
          <a:bodyPr wrap="square" rtlCol="0">
            <a:spAutoFit/>
          </a:bodyPr>
          <a:lstStyle/>
          <a:p>
            <a:pPr algn="ctr"/>
            <a:r>
              <a:rPr lang="en-IN" dirty="0">
                <a:latin typeface="Proxima Nova" panose="020B0604020202020204" charset="0"/>
              </a:rPr>
              <a:t>Fields</a:t>
            </a:r>
          </a:p>
        </p:txBody>
      </p:sp>
      <p:sp>
        <p:nvSpPr>
          <p:cNvPr id="22" name="Rounded Rectangular Callout 21"/>
          <p:cNvSpPr/>
          <p:nvPr/>
        </p:nvSpPr>
        <p:spPr>
          <a:xfrm>
            <a:off x="5272925" y="4395923"/>
            <a:ext cx="1612324" cy="340519"/>
          </a:xfrm>
          <a:prstGeom prst="wedgeRoundRectCallout">
            <a:avLst>
              <a:gd name="adj1" fmla="val -49350"/>
              <a:gd name="adj2" fmla="val 19073"/>
              <a:gd name="adj3" fmla="val 16667"/>
            </a:avLst>
          </a:prstGeom>
          <a:solidFill>
            <a:schemeClr val="bg1">
              <a:lumMod val="65000"/>
            </a:schemeClr>
          </a:solidFill>
          <a:ln>
            <a:solidFill>
              <a:schemeClr val="bg1">
                <a:lumMod val="75000"/>
              </a:schemeClr>
            </a:solidFill>
          </a:ln>
        </p:spPr>
        <p:txBody>
          <a:bodyPr wrap="square" rtlCol="0">
            <a:spAutoFit/>
          </a:bodyPr>
          <a:lstStyle/>
          <a:p>
            <a:pPr algn="ctr"/>
            <a:r>
              <a:rPr lang="en-IN" dirty="0">
                <a:latin typeface="Proxima Nova" panose="020B0604020202020204" charset="0"/>
              </a:rPr>
              <a:t>Record / Tuple</a:t>
            </a:r>
          </a:p>
        </p:txBody>
      </p:sp>
    </p:spTree>
    <p:extLst>
      <p:ext uri="{BB962C8B-B14F-4D97-AF65-F5344CB8AC3E}">
        <p14:creationId xmlns:p14="http://schemas.microsoft.com/office/powerpoint/2010/main" val="40374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3908732"/>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Instance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The data which is stored in the database at a particular moment of time is called an instance of the database.</a:t>
            </a: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452437" lvl="2" algn="just">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Let’s say a table faculty in our database whose name is MU, suppose the table has 2 records so the instance of the database has 2 records.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 Now we are going to add another one records so the instance have total 3 records.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The instances can be changed by certain CRUD operations as like addition, deletion of data.</a:t>
            </a:r>
          </a:p>
        </p:txBody>
      </p:sp>
      <p:sp>
        <p:nvSpPr>
          <p:cNvPr id="16" name="TextBox 15"/>
          <p:cNvSpPr txBox="1"/>
          <p:nvPr/>
        </p:nvSpPr>
        <p:spPr>
          <a:xfrm>
            <a:off x="1020254" y="154004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9796787"/>
              </p:ext>
            </p:extLst>
          </p:nvPr>
        </p:nvGraphicFramePr>
        <p:xfrm>
          <a:off x="1015492" y="1856929"/>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05921986"/>
              </p:ext>
            </p:extLst>
          </p:nvPr>
        </p:nvGraphicFramePr>
        <p:xfrm>
          <a:off x="1015491" y="3091369"/>
          <a:ext cx="4049141" cy="41148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a:t>
                      </a:r>
                      <a:r>
                        <a:rPr lang="en-US" sz="1400" b="0" i="0" u="none" strike="noStrike" kern="1200" cap="none" dirty="0" err="1">
                          <a:solidFill>
                            <a:schemeClr val="tx1"/>
                          </a:solidFill>
                          <a:latin typeface="Proxima Nova" panose="020B0604020202020204" charset="0"/>
                          <a:ea typeface="+mn-ea"/>
                          <a:cs typeface="+mn-cs"/>
                          <a:sym typeface="Arial"/>
                        </a:rPr>
                        <a:t>Jeet</a:t>
                      </a:r>
                      <a:r>
                        <a:rPr lang="en-US" sz="1400" b="0" i="0" u="none" strike="noStrike" kern="1200" cap="none" dirty="0">
                          <a:solidFill>
                            <a:schemeClr val="tx1"/>
                          </a:solidFill>
                          <a:latin typeface="Proxima Nova" panose="020B0604020202020204" charset="0"/>
                          <a:ea typeface="+mn-ea"/>
                          <a:cs typeface="+mn-cs"/>
                          <a:sym typeface="Arial"/>
                        </a:rPr>
                        <a:t> </a:t>
                      </a:r>
                      <a:r>
                        <a:rPr lang="en-US" sz="1400" b="0" i="0" u="none" strike="noStrike" kern="1200" cap="none" dirty="0" err="1">
                          <a:solidFill>
                            <a:schemeClr val="tx1"/>
                          </a:solidFill>
                          <a:latin typeface="Proxima Nova" panose="020B0604020202020204" charset="0"/>
                          <a:ea typeface="+mn-ea"/>
                          <a:cs typeface="+mn-cs"/>
                          <a:sym typeface="Arial"/>
                        </a:rPr>
                        <a:t>Oza</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Baroda</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9876</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JAVA</a:t>
                      </a:r>
                    </a:p>
                  </a:txBody>
                  <a:tcPr anchor="ctr">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4846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Basic terms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370397"/>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Schema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The overall design of a database is called schema.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The basic structure of how the data will be stored in the database is called schema. </a:t>
            </a: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endParaRPr lang="en-US" sz="1500" dirty="0">
              <a:solidFill>
                <a:srgbClr val="666666"/>
              </a:solidFill>
              <a:latin typeface="Proxima Nova"/>
              <a:ea typeface="Proxima Nova"/>
              <a:cs typeface="Proxima Nova"/>
              <a:sym typeface="Proxima Nova"/>
            </a:endParaRPr>
          </a:p>
          <a:p>
            <a:pPr marL="452437" lvl="2" algn="just">
              <a:tabLst>
                <a:tab pos="630238" algn="l"/>
              </a:tabLst>
            </a:pPr>
            <a:endParaRPr lang="en-US" sz="1500" dirty="0">
              <a:solidFill>
                <a:srgbClr val="666666"/>
              </a:solidFill>
              <a:latin typeface="Proxima Nova"/>
              <a:ea typeface="Proxima Nova"/>
              <a:cs typeface="Proxima Nova"/>
              <a:sym typeface="Proxima Nova"/>
            </a:endParaRP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Let’s say a table faculty in our database name DU, the faculty table require the </a:t>
            </a:r>
            <a:r>
              <a:rPr lang="en-US" sz="1500" dirty="0" err="1">
                <a:solidFill>
                  <a:srgbClr val="666666"/>
                </a:solidFill>
                <a:latin typeface="Proxima Nova"/>
                <a:ea typeface="Proxima Nova"/>
                <a:cs typeface="Proxima Nova"/>
                <a:sym typeface="Proxima Nova"/>
              </a:rPr>
              <a:t>emp</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name</a:t>
            </a:r>
            <a:r>
              <a:rPr lang="en-US" sz="1500" dirty="0">
                <a:solidFill>
                  <a:srgbClr val="666666"/>
                </a:solidFill>
                <a:latin typeface="Proxima Nova"/>
                <a:ea typeface="Proxima Nova"/>
                <a:cs typeface="Proxima Nova"/>
                <a:sym typeface="Proxima Nova"/>
              </a:rPr>
              <a:t>, address, mobile, subject in their table so we design a structure as :  </a:t>
            </a:r>
          </a:p>
          <a:p>
            <a:pPr marL="1260475" lvl="2" indent="-285750" algn="just">
              <a:buFont typeface="Wingdings" panose="05000000000000000000" pitchFamily="2" charset="2"/>
              <a:buChar char="Ø"/>
              <a:tabLst>
                <a:tab pos="630238" algn="l"/>
              </a:tabLst>
            </a:pPr>
            <a:r>
              <a:rPr lang="en-US" sz="1500" dirty="0">
                <a:solidFill>
                  <a:srgbClr val="666666"/>
                </a:solidFill>
                <a:latin typeface="Proxima Nova"/>
                <a:ea typeface="Proxima Nova"/>
                <a:cs typeface="Proxima Nova"/>
                <a:sym typeface="Proxima Nova"/>
              </a:rPr>
              <a:t>faculty table</a:t>
            </a:r>
          </a:p>
          <a:p>
            <a:pPr marL="1260475" lvl="2" indent="-285750" algn="just">
              <a:buFont typeface="Wingdings" panose="05000000000000000000" pitchFamily="2" charset="2"/>
              <a:buChar char="Ø"/>
              <a:tabLst>
                <a:tab pos="630238" algn="l"/>
              </a:tabLst>
            </a:pPr>
            <a:r>
              <a:rPr lang="en-US" sz="1500" dirty="0" err="1">
                <a:solidFill>
                  <a:srgbClr val="666666"/>
                </a:solidFill>
                <a:latin typeface="Proxima Nova"/>
                <a:ea typeface="Proxima Nova"/>
                <a:cs typeface="Proxima Nova"/>
                <a:sym typeface="Proxima Nova"/>
              </a:rPr>
              <a:t>emp</a:t>
            </a:r>
            <a:r>
              <a:rPr lang="en-US" sz="1500" dirty="0" err="1">
                <a:solidFill>
                  <a:srgbClr val="666666"/>
                </a:solidFill>
                <a:latin typeface="Calibri" panose="020F0502020204030204" pitchFamily="34" charset="0"/>
                <a:ea typeface="Proxima Nova"/>
                <a:cs typeface="Calibri" panose="020F0502020204030204" pitchFamily="34" charset="0"/>
                <a:sym typeface="Proxima Nova"/>
              </a:rPr>
              <a:t>_</a:t>
            </a:r>
            <a:r>
              <a:rPr lang="en-US" sz="1500" dirty="0" err="1">
                <a:solidFill>
                  <a:srgbClr val="666666"/>
                </a:solidFill>
                <a:latin typeface="Proxima Nova"/>
                <a:ea typeface="Proxima Nova"/>
                <a:cs typeface="Proxima Nova"/>
                <a:sym typeface="Proxima Nova"/>
              </a:rPr>
              <a:t>name</a:t>
            </a:r>
            <a:r>
              <a:rPr lang="en-US" sz="1500" dirty="0">
                <a:solidFill>
                  <a:srgbClr val="666666"/>
                </a:solidFill>
                <a:latin typeface="Proxima Nova"/>
                <a:ea typeface="Proxima Nova"/>
                <a:cs typeface="Proxima Nova"/>
                <a:sym typeface="Proxima Nova"/>
              </a:rPr>
              <a:t> : string</a:t>
            </a:r>
          </a:p>
          <a:p>
            <a:pPr marL="1260475" lvl="2" indent="-285750" algn="just">
              <a:buFont typeface="Wingdings" panose="05000000000000000000" pitchFamily="2" charset="2"/>
              <a:buChar char="Ø"/>
              <a:tabLst>
                <a:tab pos="630238" algn="l"/>
              </a:tabLst>
            </a:pPr>
            <a:r>
              <a:rPr lang="en-US" sz="1500" dirty="0">
                <a:solidFill>
                  <a:srgbClr val="666666"/>
                </a:solidFill>
                <a:latin typeface="Proxima Nova"/>
                <a:ea typeface="Proxima Nova"/>
                <a:cs typeface="Proxima Nova"/>
                <a:sym typeface="Proxima Nova"/>
              </a:rPr>
              <a:t>address: string</a:t>
            </a:r>
          </a:p>
          <a:p>
            <a:pPr marL="1260475" lvl="2" indent="-285750" algn="just">
              <a:buFont typeface="Wingdings" panose="05000000000000000000" pitchFamily="2" charset="2"/>
              <a:buChar char="Ø"/>
              <a:tabLst>
                <a:tab pos="630238" algn="l"/>
              </a:tabLst>
            </a:pPr>
            <a:r>
              <a:rPr lang="en-US" sz="1500" dirty="0">
                <a:solidFill>
                  <a:srgbClr val="666666"/>
                </a:solidFill>
                <a:latin typeface="Proxima Nova"/>
                <a:ea typeface="Proxima Nova"/>
                <a:cs typeface="Proxima Nova"/>
                <a:sym typeface="Proxima Nova"/>
              </a:rPr>
              <a:t>mobile : string</a:t>
            </a:r>
          </a:p>
          <a:p>
            <a:pPr marL="1260475" lvl="2" indent="-285750" algn="just">
              <a:buFont typeface="Wingdings" panose="05000000000000000000" pitchFamily="2" charset="2"/>
              <a:buChar char="Ø"/>
              <a:tabLst>
                <a:tab pos="630238" algn="l"/>
              </a:tabLst>
            </a:pPr>
            <a:r>
              <a:rPr lang="en-US" sz="1500" dirty="0">
                <a:solidFill>
                  <a:srgbClr val="666666"/>
                </a:solidFill>
                <a:latin typeface="Proxima Nova"/>
                <a:ea typeface="Proxima Nova"/>
                <a:cs typeface="Proxima Nova"/>
                <a:sym typeface="Proxima Nova"/>
              </a:rPr>
              <a:t>subject : string</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Above given is the schema of the table faculty.</a:t>
            </a:r>
          </a:p>
        </p:txBody>
      </p:sp>
      <p:sp>
        <p:nvSpPr>
          <p:cNvPr id="16" name="TextBox 15"/>
          <p:cNvSpPr txBox="1"/>
          <p:nvPr/>
        </p:nvSpPr>
        <p:spPr>
          <a:xfrm>
            <a:off x="1020254" y="154004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89796787"/>
              </p:ext>
            </p:extLst>
          </p:nvPr>
        </p:nvGraphicFramePr>
        <p:xfrm>
          <a:off x="1015492" y="1856929"/>
          <a:ext cx="4049141" cy="123444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bl>
          </a:graphicData>
        </a:graphic>
      </p:graphicFrame>
      <p:sp>
        <p:nvSpPr>
          <p:cNvPr id="2" name="TextBox 1"/>
          <p:cNvSpPr txBox="1"/>
          <p:nvPr/>
        </p:nvSpPr>
        <p:spPr>
          <a:xfrm>
            <a:off x="4200144" y="3766668"/>
            <a:ext cx="3840480" cy="738664"/>
          </a:xfrm>
          <a:prstGeom prst="rect">
            <a:avLst/>
          </a:prstGeom>
          <a:solidFill>
            <a:schemeClr val="bg1">
              <a:lumMod val="95000"/>
            </a:schemeClr>
          </a:solidFill>
          <a:ln>
            <a:solidFill>
              <a:schemeClr val="bg1">
                <a:lumMod val="75000"/>
              </a:schemeClr>
            </a:solidFill>
          </a:ln>
        </p:spPr>
        <p:txBody>
          <a:bodyPr wrap="square" rtlCol="0">
            <a:spAutoFit/>
          </a:bodyPr>
          <a:lstStyle>
            <a:defPPr marR="0" lvl="0" algn="l" rtl="0">
              <a:lnSpc>
                <a:spcPct val="100000"/>
              </a:lnSpc>
              <a:spcBef>
                <a:spcPts val="0"/>
              </a:spcBef>
              <a:spcAft>
                <a:spcPts val="0"/>
              </a:spcAft>
            </a:defPPr>
            <a:lvl1pPr>
              <a:defRPr sz="1800">
                <a:latin typeface="Proxima Nova" panose="020B0604020202020204" charset="0"/>
              </a:defRPr>
            </a:lvl1pPr>
          </a:lstStyle>
          <a:p>
            <a:r>
              <a:rPr lang="en-US" sz="1400" dirty="0"/>
              <a:t>A schema contains schema objects like table, foreign key, primary key, views, columns, data types, stored procedure, etc.</a:t>
            </a:r>
          </a:p>
        </p:txBody>
      </p:sp>
    </p:spTree>
    <p:extLst>
      <p:ext uri="{BB962C8B-B14F-4D97-AF65-F5344CB8AC3E}">
        <p14:creationId xmlns:p14="http://schemas.microsoft.com/office/powerpoint/2010/main" val="115893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2400627"/>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3 Levels </a:t>
            </a:r>
          </a:p>
          <a:p>
            <a:pPr lvl="0"/>
            <a:r>
              <a:rPr lang="en-IN" sz="4800" b="1" dirty="0">
                <a:solidFill>
                  <a:schemeClr val="dk2"/>
                </a:solidFill>
                <a:latin typeface="Proxima Nova"/>
                <a:ea typeface="Proxima Nova"/>
                <a:cs typeface="Proxima Nova"/>
                <a:sym typeface="Proxima Nova"/>
              </a:rPr>
              <a:t>ANSI SPARC </a:t>
            </a:r>
            <a:br>
              <a:rPr lang="en-IN" sz="4800" b="1" dirty="0">
                <a:solidFill>
                  <a:schemeClr val="dk2"/>
                </a:solidFill>
                <a:latin typeface="Proxima Nova"/>
                <a:ea typeface="Proxima Nova"/>
                <a:cs typeface="Proxima Nova"/>
                <a:sym typeface="Proxima Nova"/>
              </a:rPr>
            </a:br>
            <a:r>
              <a:rPr lang="en-IN" sz="4800" b="1" dirty="0">
                <a:solidFill>
                  <a:schemeClr val="dk2"/>
                </a:solidFill>
                <a:latin typeface="Proxima Nova"/>
                <a:ea typeface="Proxima Nova"/>
                <a:cs typeface="Proxima Nova"/>
                <a:sym typeface="Proxima Nova"/>
              </a:rPr>
              <a:t>Database System</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3121264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3 Levels ANSI SPARC Database System</a:t>
            </a:r>
            <a:endParaRPr sz="2300" dirty="0">
              <a:solidFill>
                <a:srgbClr val="00A4B6"/>
              </a:solidFill>
              <a:latin typeface="Proxima Nova"/>
              <a:ea typeface="Proxima Nova"/>
              <a:cs typeface="Proxima Nova"/>
              <a:sym typeface="Proxima Nova"/>
            </a:endParaRPr>
          </a:p>
        </p:txBody>
      </p:sp>
      <p:sp>
        <p:nvSpPr>
          <p:cNvPr id="10" name="TextBox 9"/>
          <p:cNvSpPr txBox="1"/>
          <p:nvPr/>
        </p:nvSpPr>
        <p:spPr>
          <a:xfrm>
            <a:off x="7744326" y="1628289"/>
            <a:ext cx="1005840" cy="523220"/>
          </a:xfrm>
          <a:prstGeom prst="rect">
            <a:avLst/>
          </a:prstGeom>
          <a:noFill/>
        </p:spPr>
        <p:txBody>
          <a:bodyPr wrap="square" rtlCol="0">
            <a:spAutoFit/>
          </a:bodyPr>
          <a:lstStyle/>
          <a:p>
            <a:pPr algn="ctr"/>
            <a:r>
              <a:rPr lang="en-US" b="1" dirty="0">
                <a:latin typeface="Proxima Nova" panose="020B0604020202020204" charset="0"/>
              </a:rPr>
              <a:t>View </a:t>
            </a:r>
          </a:p>
          <a:p>
            <a:pPr algn="ctr"/>
            <a:r>
              <a:rPr lang="en-US" b="1" dirty="0">
                <a:latin typeface="Proxima Nova" panose="020B0604020202020204" charset="0"/>
              </a:rPr>
              <a:t>Level</a:t>
            </a:r>
            <a:endParaRPr lang="en-IN" b="1" dirty="0">
              <a:latin typeface="Proxima Nova" panose="020B0604020202020204" charset="0"/>
            </a:endParaRPr>
          </a:p>
        </p:txBody>
      </p:sp>
      <p:sp>
        <p:nvSpPr>
          <p:cNvPr id="11" name="TextBox 10"/>
          <p:cNvSpPr txBox="1"/>
          <p:nvPr/>
        </p:nvSpPr>
        <p:spPr>
          <a:xfrm>
            <a:off x="7744326" y="2635935"/>
            <a:ext cx="1005840" cy="523220"/>
          </a:xfrm>
          <a:prstGeom prst="rect">
            <a:avLst/>
          </a:prstGeom>
          <a:noFill/>
        </p:spPr>
        <p:txBody>
          <a:bodyPr wrap="square" rtlCol="0">
            <a:spAutoFit/>
          </a:bodyPr>
          <a:lstStyle/>
          <a:p>
            <a:pPr algn="ctr"/>
            <a:r>
              <a:rPr lang="en-US" b="1" dirty="0">
                <a:latin typeface="Proxima Nova" panose="020B0604020202020204" charset="0"/>
              </a:rPr>
              <a:t>Logical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2" name="TextBox 11"/>
          <p:cNvSpPr txBox="1"/>
          <p:nvPr/>
        </p:nvSpPr>
        <p:spPr>
          <a:xfrm>
            <a:off x="7744326" y="3505284"/>
            <a:ext cx="1005840" cy="523220"/>
          </a:xfrm>
          <a:prstGeom prst="rect">
            <a:avLst/>
          </a:prstGeom>
          <a:noFill/>
        </p:spPr>
        <p:txBody>
          <a:bodyPr wrap="square" rtlCol="0">
            <a:spAutoFit/>
          </a:bodyPr>
          <a:lstStyle/>
          <a:p>
            <a:pPr algn="ctr"/>
            <a:r>
              <a:rPr lang="en-US" b="1" dirty="0">
                <a:latin typeface="Proxima Nova" panose="020B0604020202020204" charset="0"/>
              </a:rPr>
              <a:t>Physical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3" name="Rectangle 12"/>
          <p:cNvSpPr/>
          <p:nvPr/>
        </p:nvSpPr>
        <p:spPr>
          <a:xfrm>
            <a:off x="26573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44861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6314950"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4315326"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4315326"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4315326"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205990"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034790"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5763126"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039226"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039226"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748790" y="1308100"/>
            <a:ext cx="914400" cy="307777"/>
          </a:xfrm>
          <a:prstGeom prst="rect">
            <a:avLst/>
          </a:prstGeom>
          <a:noFill/>
        </p:spPr>
        <p:txBody>
          <a:bodyPr wrap="square" rtlCol="0">
            <a:spAutoFit/>
          </a:bodyPr>
          <a:lstStyle/>
          <a:p>
            <a:pPr algn="ctr"/>
            <a:r>
              <a:rPr lang="en-US" dirty="0">
                <a:latin typeface="Proxima Nova" panose="020B0604020202020204" charset="0"/>
              </a:rPr>
              <a:t>User 1</a:t>
            </a:r>
            <a:endParaRPr lang="en-IN" dirty="0">
              <a:latin typeface="Proxima Nova" panose="020B0604020202020204" charset="0"/>
            </a:endParaRPr>
          </a:p>
        </p:txBody>
      </p:sp>
      <p:sp>
        <p:nvSpPr>
          <p:cNvPr id="27" name="TextBox 26"/>
          <p:cNvSpPr txBox="1"/>
          <p:nvPr/>
        </p:nvSpPr>
        <p:spPr>
          <a:xfrm>
            <a:off x="4577590" y="1319768"/>
            <a:ext cx="914400" cy="307777"/>
          </a:xfrm>
          <a:prstGeom prst="rect">
            <a:avLst/>
          </a:prstGeom>
          <a:noFill/>
        </p:spPr>
        <p:txBody>
          <a:bodyPr wrap="square" rtlCol="0">
            <a:spAutoFit/>
          </a:bodyPr>
          <a:lstStyle/>
          <a:p>
            <a:pPr algn="ctr"/>
            <a:r>
              <a:rPr lang="en-US" dirty="0">
                <a:latin typeface="Proxima Nova" panose="020B0604020202020204" charset="0"/>
              </a:rPr>
              <a:t>User 2</a:t>
            </a:r>
            <a:endParaRPr lang="en-IN" dirty="0">
              <a:latin typeface="Proxima Nova" panose="020B0604020202020204" charset="0"/>
            </a:endParaRPr>
          </a:p>
        </p:txBody>
      </p:sp>
      <p:sp>
        <p:nvSpPr>
          <p:cNvPr id="28" name="TextBox 27"/>
          <p:cNvSpPr txBox="1"/>
          <p:nvPr/>
        </p:nvSpPr>
        <p:spPr>
          <a:xfrm>
            <a:off x="6406390" y="1308100"/>
            <a:ext cx="914400" cy="307777"/>
          </a:xfrm>
          <a:prstGeom prst="rect">
            <a:avLst/>
          </a:prstGeom>
          <a:noFill/>
        </p:spPr>
        <p:txBody>
          <a:bodyPr wrap="square" rtlCol="0">
            <a:spAutoFit/>
          </a:bodyPr>
          <a:lstStyle/>
          <a:p>
            <a:pPr algn="ctr"/>
            <a:r>
              <a:rPr lang="en-US" dirty="0">
                <a:latin typeface="Proxima Nova" panose="020B0604020202020204" charset="0"/>
              </a:rPr>
              <a:t>User 3</a:t>
            </a:r>
            <a:endParaRPr lang="en-IN" dirty="0">
              <a:latin typeface="Proxima Nova" panose="020B0604020202020204" charset="0"/>
            </a:endParaRPr>
          </a:p>
        </p:txBody>
      </p:sp>
      <p:sp>
        <p:nvSpPr>
          <p:cNvPr id="29" name="Rectangle 28"/>
          <p:cNvSpPr/>
          <p:nvPr/>
        </p:nvSpPr>
        <p:spPr>
          <a:xfrm>
            <a:off x="314826" y="3505284"/>
            <a:ext cx="2819400" cy="523220"/>
          </a:xfrm>
          <a:prstGeom prst="rect">
            <a:avLst/>
          </a:prstGeom>
        </p:spPr>
        <p:txBody>
          <a:bodyPr wrap="square">
            <a:spAutoFit/>
          </a:bodyPr>
          <a:lstStyle/>
          <a:p>
            <a:r>
              <a:rPr lang="en-IN" b="1" dirty="0">
                <a:solidFill>
                  <a:schemeClr val="tx1"/>
                </a:solidFill>
                <a:latin typeface="Proxima Nova" panose="020B0604020202020204" charset="0"/>
              </a:rPr>
              <a:t>How</a:t>
            </a:r>
            <a:r>
              <a:rPr lang="en-IN" b="1" dirty="0">
                <a:latin typeface="Proxima Nova" panose="020B0604020202020204" charset="0"/>
              </a:rPr>
              <a:t> </a:t>
            </a:r>
            <a:r>
              <a:rPr lang="en-IN" dirty="0">
                <a:latin typeface="Proxima Nova" panose="020B0604020202020204" charset="0"/>
              </a:rPr>
              <a:t>the data are actually stored on storage devices?</a:t>
            </a:r>
          </a:p>
        </p:txBody>
      </p:sp>
      <p:sp>
        <p:nvSpPr>
          <p:cNvPr id="30" name="Rectangle 29"/>
          <p:cNvSpPr/>
          <p:nvPr/>
        </p:nvSpPr>
        <p:spPr>
          <a:xfrm>
            <a:off x="314826" y="2543974"/>
            <a:ext cx="2819400" cy="523220"/>
          </a:xfrm>
          <a:prstGeom prst="rect">
            <a:avLst/>
          </a:prstGeom>
        </p:spPr>
        <p:txBody>
          <a:bodyPr wrap="square">
            <a:spAutoFit/>
          </a:bodyPr>
          <a:lstStyle/>
          <a:p>
            <a:r>
              <a:rPr lang="en-IN" b="1" dirty="0">
                <a:solidFill>
                  <a:schemeClr val="tx1"/>
                </a:solidFill>
                <a:latin typeface="Proxima Nova" panose="020B0604020202020204" charset="0"/>
              </a:rPr>
              <a:t>What</a:t>
            </a:r>
            <a:r>
              <a:rPr lang="en-IN" b="1" dirty="0">
                <a:latin typeface="Proxima Nova" panose="020B0604020202020204" charset="0"/>
              </a:rPr>
              <a:t> </a:t>
            </a:r>
            <a:r>
              <a:rPr lang="en-IN" dirty="0">
                <a:latin typeface="Proxima Nova" panose="020B0604020202020204" charset="0"/>
              </a:rPr>
              <a:t>data are stored and </a:t>
            </a:r>
          </a:p>
          <a:p>
            <a:r>
              <a:rPr lang="en-IN" b="1" dirty="0">
                <a:solidFill>
                  <a:schemeClr val="tx1"/>
                </a:solidFill>
                <a:latin typeface="Proxima Nova" panose="020B0604020202020204" charset="0"/>
              </a:rPr>
              <a:t>What</a:t>
            </a:r>
            <a:r>
              <a:rPr lang="en-IN" dirty="0">
                <a:solidFill>
                  <a:schemeClr val="accent6"/>
                </a:solidFill>
                <a:latin typeface="Proxima Nova" panose="020B0604020202020204" charset="0"/>
              </a:rPr>
              <a:t> </a:t>
            </a:r>
            <a:r>
              <a:rPr lang="en-IN" dirty="0">
                <a:latin typeface="Proxima Nova" panose="020B0604020202020204" charset="0"/>
              </a:rPr>
              <a:t>relationships exist? </a:t>
            </a:r>
          </a:p>
        </p:txBody>
      </p:sp>
      <p:sp>
        <p:nvSpPr>
          <p:cNvPr id="31" name="Rectangle 30"/>
          <p:cNvSpPr/>
          <p:nvPr/>
        </p:nvSpPr>
        <p:spPr>
          <a:xfrm>
            <a:off x="314826" y="1628289"/>
            <a:ext cx="2171700" cy="523220"/>
          </a:xfrm>
          <a:prstGeom prst="rect">
            <a:avLst/>
          </a:prstGeom>
        </p:spPr>
        <p:txBody>
          <a:bodyPr wrap="square">
            <a:spAutoFit/>
          </a:bodyPr>
          <a:lstStyle/>
          <a:p>
            <a:r>
              <a:rPr lang="en-IN" b="1" dirty="0">
                <a:solidFill>
                  <a:schemeClr val="tx1"/>
                </a:solidFill>
                <a:latin typeface="Proxima Nova" panose="020B0604020202020204" charset="0"/>
              </a:rPr>
              <a:t>How </a:t>
            </a:r>
            <a:r>
              <a:rPr lang="en-IN" dirty="0">
                <a:latin typeface="Proxima Nova" panose="020B0604020202020204" charset="0"/>
              </a:rPr>
              <a:t>data are viewed by each users?</a:t>
            </a:r>
          </a:p>
        </p:txBody>
      </p:sp>
      <p:pic>
        <p:nvPicPr>
          <p:cNvPr id="32"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99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87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97583" y="775977"/>
            <a:ext cx="532015" cy="532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5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fade">
                                      <p:cBhvr>
                                        <p:cTn id="76" dur="500"/>
                                        <p:tgtEl>
                                          <p:spTgt spid="33"/>
                                        </p:tgtEl>
                                      </p:cBhvr>
                                    </p:animEffec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animBg="1"/>
      <p:bldP spid="14" grpId="0" animBg="1"/>
      <p:bldP spid="15" grpId="0" animBg="1"/>
      <p:bldP spid="18" grpId="0" animBg="1"/>
      <p:bldP spid="19" grpId="0" animBg="1"/>
      <p:bldP spid="20" grpId="0" animBg="1"/>
      <p:bldP spid="26" grpId="0"/>
      <p:bldP spid="27" grpId="0"/>
      <p:bldP spid="28" grpId="0"/>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a:solidFill>
                  <a:srgbClr val="00A4B6"/>
                </a:solidFill>
                <a:latin typeface="Proxima Nova"/>
                <a:ea typeface="Proxima Nova"/>
                <a:cs typeface="Proxima Nova"/>
                <a:sym typeface="Proxima Nova"/>
              </a:rPr>
              <a:t>3 Levels ANSI SPARC Database System</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4201120"/>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Internal level (Physical level)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It describes how data is stored on the storage device.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Deals with physical storage of data.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Structure of records on disk - files, pages, blocks, and indexes and ordering of records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Internal view is described by the internal schema.</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Conceptual level (Logical level)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What data are stored and what relationships exist among those data?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It hides the low-level complexities of physical storage.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For Example, the STUDENT database may contain STUDENT and COURSE tables which will be visible to users but users are unaware about their storage.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Database administrator works at this level to determine what data to keep in the database.</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External level (View level)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It describes only part of the entire database that an end user concerned or how data are viewed by each user.</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Different user needs different views of the database, so there can be many views in a view level abstraction of the database. Used by end users and application programmers.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End users need to access only part of the database rather than the entire database.</a:t>
            </a:r>
          </a:p>
        </p:txBody>
      </p:sp>
    </p:spTree>
    <p:extLst>
      <p:ext uri="{BB962C8B-B14F-4D97-AF65-F5344CB8AC3E}">
        <p14:creationId xmlns:p14="http://schemas.microsoft.com/office/powerpoint/2010/main" val="41977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0" name="TextBox 9"/>
          <p:cNvSpPr txBox="1"/>
          <p:nvPr/>
        </p:nvSpPr>
        <p:spPr>
          <a:xfrm>
            <a:off x="7962042" y="1628289"/>
            <a:ext cx="1005840" cy="523220"/>
          </a:xfrm>
          <a:prstGeom prst="rect">
            <a:avLst/>
          </a:prstGeom>
          <a:noFill/>
        </p:spPr>
        <p:txBody>
          <a:bodyPr wrap="square" rtlCol="0">
            <a:spAutoFit/>
          </a:bodyPr>
          <a:lstStyle/>
          <a:p>
            <a:pPr algn="ctr"/>
            <a:r>
              <a:rPr lang="en-US" b="1" dirty="0">
                <a:latin typeface="Proxima Nova" panose="020B0604020202020204" charset="0"/>
              </a:rPr>
              <a:t>View </a:t>
            </a:r>
          </a:p>
          <a:p>
            <a:pPr algn="ctr"/>
            <a:r>
              <a:rPr lang="en-US" b="1" dirty="0">
                <a:latin typeface="Proxima Nova" panose="020B0604020202020204" charset="0"/>
              </a:rPr>
              <a:t>Level</a:t>
            </a:r>
            <a:endParaRPr lang="en-IN" b="1" dirty="0">
              <a:latin typeface="Proxima Nova" panose="020B0604020202020204" charset="0"/>
            </a:endParaRPr>
          </a:p>
        </p:txBody>
      </p:sp>
      <p:sp>
        <p:nvSpPr>
          <p:cNvPr id="11" name="TextBox 10"/>
          <p:cNvSpPr txBox="1"/>
          <p:nvPr/>
        </p:nvSpPr>
        <p:spPr>
          <a:xfrm>
            <a:off x="7962042" y="2635935"/>
            <a:ext cx="1005840" cy="523220"/>
          </a:xfrm>
          <a:prstGeom prst="rect">
            <a:avLst/>
          </a:prstGeom>
          <a:noFill/>
        </p:spPr>
        <p:txBody>
          <a:bodyPr wrap="square" rtlCol="0">
            <a:spAutoFit/>
          </a:bodyPr>
          <a:lstStyle/>
          <a:p>
            <a:pPr algn="ctr"/>
            <a:r>
              <a:rPr lang="en-US" b="1" dirty="0">
                <a:latin typeface="Proxima Nova" panose="020B0604020202020204" charset="0"/>
              </a:rPr>
              <a:t>Logical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2" name="TextBox 11"/>
          <p:cNvSpPr txBox="1"/>
          <p:nvPr/>
        </p:nvSpPr>
        <p:spPr>
          <a:xfrm>
            <a:off x="7962042" y="3505284"/>
            <a:ext cx="1005840" cy="523220"/>
          </a:xfrm>
          <a:prstGeom prst="rect">
            <a:avLst/>
          </a:prstGeom>
          <a:noFill/>
        </p:spPr>
        <p:txBody>
          <a:bodyPr wrap="square" rtlCol="0">
            <a:spAutoFit/>
          </a:bodyPr>
          <a:lstStyle/>
          <a:p>
            <a:pPr algn="ctr"/>
            <a:r>
              <a:rPr lang="en-US" b="1" dirty="0">
                <a:latin typeface="Proxima Nova" panose="020B0604020202020204" charset="0"/>
              </a:rPr>
              <a:t>Physical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3" name="Rectangle 12"/>
          <p:cNvSpPr/>
          <p:nvPr/>
        </p:nvSpPr>
        <p:spPr>
          <a:xfrm>
            <a:off x="33866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52154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70442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5044671"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5044671"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5044671"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935335"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764135"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6492471"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768571"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768571"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78135" y="1308100"/>
            <a:ext cx="914400" cy="307777"/>
          </a:xfrm>
          <a:prstGeom prst="rect">
            <a:avLst/>
          </a:prstGeom>
          <a:noFill/>
        </p:spPr>
        <p:txBody>
          <a:bodyPr wrap="square" rtlCol="0">
            <a:spAutoFit/>
          </a:bodyPr>
          <a:lstStyle/>
          <a:p>
            <a:pPr algn="ctr"/>
            <a:r>
              <a:rPr lang="en-US" dirty="0">
                <a:latin typeface="Proxima Nova" panose="020B0604020202020204" charset="0"/>
              </a:rPr>
              <a:t>User 1</a:t>
            </a:r>
            <a:endParaRPr lang="en-IN" dirty="0">
              <a:latin typeface="Proxima Nova" panose="020B0604020202020204" charset="0"/>
            </a:endParaRPr>
          </a:p>
        </p:txBody>
      </p:sp>
      <p:sp>
        <p:nvSpPr>
          <p:cNvPr id="27" name="TextBox 26"/>
          <p:cNvSpPr txBox="1"/>
          <p:nvPr/>
        </p:nvSpPr>
        <p:spPr>
          <a:xfrm>
            <a:off x="5306935" y="1319768"/>
            <a:ext cx="914400" cy="307777"/>
          </a:xfrm>
          <a:prstGeom prst="rect">
            <a:avLst/>
          </a:prstGeom>
          <a:noFill/>
        </p:spPr>
        <p:txBody>
          <a:bodyPr wrap="square" rtlCol="0">
            <a:spAutoFit/>
          </a:bodyPr>
          <a:lstStyle/>
          <a:p>
            <a:pPr algn="ctr"/>
            <a:r>
              <a:rPr lang="en-US" dirty="0">
                <a:latin typeface="Proxima Nova" panose="020B0604020202020204" charset="0"/>
              </a:rPr>
              <a:t>User 2</a:t>
            </a:r>
            <a:endParaRPr lang="en-IN" dirty="0">
              <a:latin typeface="Proxima Nova" panose="020B0604020202020204" charset="0"/>
            </a:endParaRPr>
          </a:p>
        </p:txBody>
      </p:sp>
      <p:sp>
        <p:nvSpPr>
          <p:cNvPr id="28" name="TextBox 27"/>
          <p:cNvSpPr txBox="1"/>
          <p:nvPr/>
        </p:nvSpPr>
        <p:spPr>
          <a:xfrm>
            <a:off x="7135735" y="1308100"/>
            <a:ext cx="914400" cy="307777"/>
          </a:xfrm>
          <a:prstGeom prst="rect">
            <a:avLst/>
          </a:prstGeom>
          <a:noFill/>
        </p:spPr>
        <p:txBody>
          <a:bodyPr wrap="square" rtlCol="0">
            <a:spAutoFit/>
          </a:bodyPr>
          <a:lstStyle/>
          <a:p>
            <a:pPr algn="ctr"/>
            <a:r>
              <a:rPr lang="en-US" dirty="0">
                <a:latin typeface="Proxima Nova" panose="020B0604020202020204" charset="0"/>
              </a:rPr>
              <a:t>User 3</a:t>
            </a:r>
            <a:endParaRPr lang="en-IN" dirty="0">
              <a:latin typeface="Proxima Nova" panose="020B0604020202020204" charset="0"/>
            </a:endParaRPr>
          </a:p>
        </p:txBody>
      </p:sp>
      <p:pic>
        <p:nvPicPr>
          <p:cNvPr id="32"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93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81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69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ular Callout 34"/>
          <p:cNvSpPr/>
          <p:nvPr/>
        </p:nvSpPr>
        <p:spPr>
          <a:xfrm>
            <a:off x="213631" y="3859454"/>
            <a:ext cx="4380140" cy="1055608"/>
          </a:xfrm>
          <a:prstGeom prst="wedgeRoundRectCallout">
            <a:avLst>
              <a:gd name="adj1" fmla="val 60183"/>
              <a:gd name="adj2" fmla="val -66085"/>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Records can be described as blocks of storage (bytes, gigabytes, terabytes etc.) in memory. </a:t>
            </a:r>
          </a:p>
          <a:p>
            <a:r>
              <a:rPr lang="en-IN" dirty="0">
                <a:latin typeface="Proxima Nova" panose="020B0604020202020204" charset="0"/>
              </a:rPr>
              <a:t>These details are often hidden from the programmers.</a:t>
            </a:r>
          </a:p>
        </p:txBody>
      </p:sp>
      <p:sp>
        <p:nvSpPr>
          <p:cNvPr id="36" name="Rounded Rectangular Callout 35"/>
          <p:cNvSpPr/>
          <p:nvPr/>
        </p:nvSpPr>
        <p:spPr>
          <a:xfrm>
            <a:off x="213631" y="2643490"/>
            <a:ext cx="4380140" cy="1055608"/>
          </a:xfrm>
          <a:prstGeom prst="wedgeRoundRectCallout">
            <a:avLst>
              <a:gd name="adj1" fmla="val 60620"/>
              <a:gd name="adj2" fmla="val -21429"/>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Records can be described as fields and attributes along with their data types, their relationship among each other can be logically implemented. </a:t>
            </a:r>
          </a:p>
          <a:p>
            <a:r>
              <a:rPr lang="en-IN" dirty="0">
                <a:latin typeface="Proxima Nova" panose="020B0604020202020204" charset="0"/>
              </a:rPr>
              <a:t>Programmers generally work at this level.</a:t>
            </a:r>
          </a:p>
        </p:txBody>
      </p:sp>
      <p:sp>
        <p:nvSpPr>
          <p:cNvPr id="37" name="Rounded Rectangular Callout 36"/>
          <p:cNvSpPr/>
          <p:nvPr/>
        </p:nvSpPr>
        <p:spPr>
          <a:xfrm>
            <a:off x="213739" y="1461988"/>
            <a:ext cx="3005325" cy="1055608"/>
          </a:xfrm>
          <a:prstGeom prst="wedgeRoundRectCallout">
            <a:avLst>
              <a:gd name="adj1" fmla="val 55845"/>
              <a:gd name="adj2" fmla="val -1796"/>
              <a:gd name="adj3" fmla="val 16667"/>
            </a:avLst>
          </a:prstGeom>
          <a:solidFill>
            <a:schemeClr val="bg1">
              <a:lumMod val="95000"/>
            </a:schemeClr>
          </a:solidFill>
          <a:ln>
            <a:solidFill>
              <a:schemeClr val="bg1">
                <a:lumMod val="75000"/>
              </a:schemeClr>
            </a:solidFill>
          </a:ln>
        </p:spPr>
        <p:txBody>
          <a:bodyPr wrap="square" rtlCol="0">
            <a:spAutoFit/>
          </a:bodyPr>
          <a:lstStyle/>
          <a:p>
            <a:r>
              <a:rPr lang="en-IN" dirty="0">
                <a:latin typeface="Proxima Nova" panose="020B0604020202020204" charset="0"/>
              </a:rPr>
              <a:t>User just interact with system with the help of GUI.</a:t>
            </a:r>
          </a:p>
          <a:p>
            <a:r>
              <a:rPr lang="en-IN" dirty="0">
                <a:latin typeface="Proxima Nova" panose="020B0604020202020204" charset="0"/>
              </a:rPr>
              <a:t>Users are not aware of how and what the data is stored.</a:t>
            </a:r>
          </a:p>
        </p:txBody>
      </p:sp>
      <p:sp>
        <p:nvSpPr>
          <p:cNvPr id="38" name="Rectangle 37"/>
          <p:cNvSpPr/>
          <p:nvPr/>
        </p:nvSpPr>
        <p:spPr>
          <a:xfrm>
            <a:off x="213631" y="790387"/>
            <a:ext cx="3196195" cy="523220"/>
          </a:xfrm>
          <a:prstGeom prst="rect">
            <a:avLst/>
          </a:prstGeom>
          <a:solidFill>
            <a:schemeClr val="bg1">
              <a:lumMod val="75000"/>
            </a:schemeClr>
          </a:solidFill>
          <a:ln>
            <a:solidFill>
              <a:schemeClr val="bg1">
                <a:lumMod val="75000"/>
              </a:schemeClr>
            </a:solidFill>
          </a:ln>
        </p:spPr>
        <p:txBody>
          <a:bodyPr wrap="square" rtlCol="0">
            <a:spAutoFit/>
          </a:bodyPr>
          <a:lstStyle/>
          <a:p>
            <a:r>
              <a:rPr lang="en-IN" dirty="0">
                <a:latin typeface="Proxima Nova" panose="020B0604020202020204" charset="0"/>
              </a:rPr>
              <a:t>We are storing student information in a student table.</a:t>
            </a:r>
          </a:p>
        </p:txBody>
      </p:sp>
      <p:sp>
        <p:nvSpPr>
          <p:cNvPr id="3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3 Levels ANSI SPARC Database System</a:t>
            </a:r>
            <a:endParaRPr sz="2300" dirty="0">
              <a:solidFill>
                <a:srgbClr val="00A4B6"/>
              </a:solidFill>
              <a:latin typeface="Proxima Nova"/>
              <a:ea typeface="Proxima Nova"/>
              <a:cs typeface="Proxima Nova"/>
              <a:sym typeface="Proxima Nova"/>
            </a:endParaRPr>
          </a:p>
        </p:txBody>
      </p:sp>
    </p:spTree>
    <p:extLst>
      <p:ext uri="{BB962C8B-B14F-4D97-AF65-F5344CB8AC3E}">
        <p14:creationId xmlns:p14="http://schemas.microsoft.com/office/powerpoint/2010/main" val="158247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800"/>
          </a:xfrm>
          <a:prstGeom prst="rect">
            <a:avLst/>
          </a:prstGeom>
          <a:noFill/>
          <a:ln>
            <a:noFill/>
          </a:ln>
        </p:spPr>
        <p:txBody>
          <a:bodyPr spcFirstLastPara="1" wrap="square" lIns="91425" tIns="91425" rIns="91425" bIns="91425" anchor="t" anchorCtr="0">
            <a:spAutoFit/>
          </a:bodyPr>
          <a:lstStyle/>
          <a:p>
            <a:pPr lvl="0"/>
            <a:r>
              <a:rPr lang="en-IN" sz="2300" dirty="0">
                <a:solidFill>
                  <a:srgbClr val="00A4B6"/>
                </a:solidFill>
                <a:latin typeface="Proxima Nova"/>
                <a:ea typeface="Proxima Nova"/>
                <a:cs typeface="Proxima Nova"/>
                <a:sym typeface="Proxima Nova"/>
              </a:rPr>
              <a:t>Outline</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2800736"/>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Introduction of DBMS</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Applications of DBMS</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Advantages of DBMS</a:t>
            </a:r>
          </a:p>
          <a:p>
            <a:pPr marL="285750" lvl="2" indent="-285750">
              <a:buFont typeface="Arial" panose="020B0604020202020204" pitchFamily="34" charset="0"/>
              <a:buChar char="•"/>
            </a:pPr>
            <a:r>
              <a:rPr lang="en-US" sz="1700" dirty="0">
                <a:solidFill>
                  <a:srgbClr val="666666"/>
                </a:solidFill>
                <a:latin typeface="Proxima Nova"/>
                <a:ea typeface="Proxima Nova"/>
                <a:cs typeface="Proxima Nova"/>
                <a:sym typeface="Proxima Nova"/>
              </a:rPr>
              <a:t>Basic terms</a:t>
            </a:r>
          </a:p>
          <a:p>
            <a:pPr marL="285750" lvl="2" indent="-285750">
              <a:buFont typeface="Arial" panose="020B0604020202020204" pitchFamily="34" charset="0"/>
              <a:buChar char="•"/>
            </a:pPr>
            <a:r>
              <a:rPr lang="en-US" sz="1700" dirty="0">
                <a:solidFill>
                  <a:srgbClr val="666666"/>
                </a:solidFill>
                <a:latin typeface="Proxima Nova"/>
                <a:ea typeface="Proxima Nova"/>
                <a:cs typeface="Proxima Nova"/>
                <a:sym typeface="Proxima Nova"/>
              </a:rPr>
              <a:t>Data models</a:t>
            </a:r>
            <a:endParaRPr lang="en-IN" sz="1700" dirty="0">
              <a:solidFill>
                <a:srgbClr val="666666"/>
              </a:solidFill>
              <a:latin typeface="Proxima Nova"/>
              <a:ea typeface="Proxima Nova"/>
              <a:cs typeface="Proxima Nova"/>
              <a:sym typeface="Proxima Nova"/>
            </a:endParaRP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Three levels ANSI SPARC database system</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Data Abstraction in DBMS</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Mappings and data independence</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Database users and DBA</a:t>
            </a:r>
          </a:p>
          <a:p>
            <a:pPr marL="285750" lvl="2" indent="-285750">
              <a:buFont typeface="Arial" panose="020B0604020202020204" pitchFamily="34" charset="0"/>
              <a:buChar char="•"/>
            </a:pPr>
            <a:r>
              <a:rPr lang="en-IN" sz="1700" dirty="0">
                <a:solidFill>
                  <a:srgbClr val="666666"/>
                </a:solidFill>
                <a:latin typeface="Proxima Nova"/>
                <a:ea typeface="Proxima Nova"/>
                <a:cs typeface="Proxima Nova"/>
                <a:sym typeface="Proxima Nova"/>
              </a:rPr>
              <a:t>Database system architecture</a:t>
            </a:r>
            <a:endParaRPr sz="1700" dirty="0"/>
          </a:p>
        </p:txBody>
      </p:sp>
    </p:spTree>
    <p:extLst>
      <p:ext uri="{BB962C8B-B14F-4D97-AF65-F5344CB8AC3E}">
        <p14:creationId xmlns:p14="http://schemas.microsoft.com/office/powerpoint/2010/main" val="3492040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Data Abstraction in DBMS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1231076"/>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Database systems are made-up of complex data structures. </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To ease the user interaction with database, the developers hide internal irrelevant details from users. </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This process of hiding irrelevant details from user is called data abstraction.</a:t>
            </a:r>
            <a:endParaRPr lang="en-US" sz="1500" dirty="0">
              <a:solidFill>
                <a:srgbClr val="666666"/>
              </a:solidFill>
              <a:latin typeface="Proxima Nova"/>
              <a:ea typeface="Proxima Nova"/>
              <a:cs typeface="Proxima Nova"/>
              <a:sym typeface="Proxima Nova"/>
            </a:endParaRPr>
          </a:p>
        </p:txBody>
      </p:sp>
    </p:spTree>
    <p:extLst>
      <p:ext uri="{BB962C8B-B14F-4D97-AF65-F5344CB8AC3E}">
        <p14:creationId xmlns:p14="http://schemas.microsoft.com/office/powerpoint/2010/main" val="277796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0" name="TextBox 9"/>
          <p:cNvSpPr txBox="1"/>
          <p:nvPr/>
        </p:nvSpPr>
        <p:spPr>
          <a:xfrm>
            <a:off x="7962042" y="1628289"/>
            <a:ext cx="1005840" cy="523220"/>
          </a:xfrm>
          <a:prstGeom prst="rect">
            <a:avLst/>
          </a:prstGeom>
          <a:noFill/>
        </p:spPr>
        <p:txBody>
          <a:bodyPr wrap="square" rtlCol="0">
            <a:spAutoFit/>
          </a:bodyPr>
          <a:lstStyle/>
          <a:p>
            <a:pPr algn="ctr"/>
            <a:r>
              <a:rPr lang="en-US" b="1" dirty="0">
                <a:latin typeface="Proxima Nova" panose="020B0604020202020204" charset="0"/>
              </a:rPr>
              <a:t>View </a:t>
            </a:r>
          </a:p>
          <a:p>
            <a:pPr algn="ctr"/>
            <a:r>
              <a:rPr lang="en-US" b="1" dirty="0">
                <a:latin typeface="Proxima Nova" panose="020B0604020202020204" charset="0"/>
              </a:rPr>
              <a:t>Level</a:t>
            </a:r>
            <a:endParaRPr lang="en-IN" b="1" dirty="0">
              <a:latin typeface="Proxima Nova" panose="020B0604020202020204" charset="0"/>
            </a:endParaRPr>
          </a:p>
        </p:txBody>
      </p:sp>
      <p:sp>
        <p:nvSpPr>
          <p:cNvPr id="11" name="TextBox 10"/>
          <p:cNvSpPr txBox="1"/>
          <p:nvPr/>
        </p:nvSpPr>
        <p:spPr>
          <a:xfrm>
            <a:off x="7962042" y="2635935"/>
            <a:ext cx="1005840" cy="523220"/>
          </a:xfrm>
          <a:prstGeom prst="rect">
            <a:avLst/>
          </a:prstGeom>
          <a:noFill/>
        </p:spPr>
        <p:txBody>
          <a:bodyPr wrap="square" rtlCol="0">
            <a:spAutoFit/>
          </a:bodyPr>
          <a:lstStyle/>
          <a:p>
            <a:pPr algn="ctr"/>
            <a:r>
              <a:rPr lang="en-US" b="1" dirty="0">
                <a:latin typeface="Proxima Nova" panose="020B0604020202020204" charset="0"/>
              </a:rPr>
              <a:t>Logical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2" name="TextBox 11"/>
          <p:cNvSpPr txBox="1"/>
          <p:nvPr/>
        </p:nvSpPr>
        <p:spPr>
          <a:xfrm>
            <a:off x="7962042" y="3505284"/>
            <a:ext cx="1005840" cy="523220"/>
          </a:xfrm>
          <a:prstGeom prst="rect">
            <a:avLst/>
          </a:prstGeom>
          <a:noFill/>
        </p:spPr>
        <p:txBody>
          <a:bodyPr wrap="square" rtlCol="0">
            <a:spAutoFit/>
          </a:bodyPr>
          <a:lstStyle/>
          <a:p>
            <a:pPr algn="ctr"/>
            <a:r>
              <a:rPr lang="en-US" b="1" dirty="0">
                <a:latin typeface="Proxima Nova" panose="020B0604020202020204" charset="0"/>
              </a:rPr>
              <a:t>Physical </a:t>
            </a:r>
          </a:p>
          <a:p>
            <a:pPr algn="ctr"/>
            <a:r>
              <a:rPr lang="en-US" b="1" dirty="0">
                <a:latin typeface="Proxima Nova" panose="020B0604020202020204" charset="0"/>
              </a:rPr>
              <a:t>Level</a:t>
            </a:r>
            <a:endParaRPr lang="en-IN" b="1" dirty="0">
              <a:latin typeface="Proxima Nova" panose="020B0604020202020204" charset="0"/>
            </a:endParaRPr>
          </a:p>
        </p:txBody>
      </p:sp>
      <p:sp>
        <p:nvSpPr>
          <p:cNvPr id="13" name="Rectangle 12"/>
          <p:cNvSpPr/>
          <p:nvPr/>
        </p:nvSpPr>
        <p:spPr>
          <a:xfrm>
            <a:off x="33866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1</a:t>
            </a:r>
            <a:endParaRPr lang="en-IN" dirty="0">
              <a:solidFill>
                <a:schemeClr val="tx1"/>
              </a:solidFill>
              <a:latin typeface="Proxima Nova" panose="020B0604020202020204" charset="0"/>
            </a:endParaRPr>
          </a:p>
        </p:txBody>
      </p:sp>
      <p:sp>
        <p:nvSpPr>
          <p:cNvPr id="14" name="Rectangle 13"/>
          <p:cNvSpPr/>
          <p:nvPr/>
        </p:nvSpPr>
        <p:spPr>
          <a:xfrm>
            <a:off x="52154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2</a:t>
            </a:r>
            <a:endParaRPr lang="en-IN" dirty="0">
              <a:solidFill>
                <a:schemeClr val="tx1"/>
              </a:solidFill>
              <a:latin typeface="Proxima Nova" panose="020B0604020202020204" charset="0"/>
            </a:endParaRPr>
          </a:p>
        </p:txBody>
      </p:sp>
      <p:sp>
        <p:nvSpPr>
          <p:cNvPr id="15" name="Rectangle 14"/>
          <p:cNvSpPr/>
          <p:nvPr/>
        </p:nvSpPr>
        <p:spPr>
          <a:xfrm>
            <a:off x="7044295" y="1646654"/>
            <a:ext cx="109728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View 3</a:t>
            </a:r>
            <a:endParaRPr lang="en-IN" dirty="0">
              <a:solidFill>
                <a:schemeClr val="tx1"/>
              </a:solidFill>
              <a:latin typeface="Proxima Nova" panose="020B0604020202020204" charset="0"/>
            </a:endParaRPr>
          </a:p>
        </p:txBody>
      </p:sp>
      <p:sp>
        <p:nvSpPr>
          <p:cNvPr id="18" name="Rectangle 17"/>
          <p:cNvSpPr/>
          <p:nvPr/>
        </p:nvSpPr>
        <p:spPr>
          <a:xfrm>
            <a:off x="5044671" y="2541336"/>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Conceptual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19" name="Rectangle 18"/>
          <p:cNvSpPr/>
          <p:nvPr/>
        </p:nvSpPr>
        <p:spPr>
          <a:xfrm>
            <a:off x="5044671" y="3436018"/>
            <a:ext cx="1447800" cy="6096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Internal</a:t>
            </a:r>
          </a:p>
          <a:p>
            <a:pPr algn="ctr"/>
            <a:r>
              <a:rPr lang="en-US" dirty="0">
                <a:solidFill>
                  <a:schemeClr val="tx1"/>
                </a:solidFill>
                <a:latin typeface="Proxima Nova" panose="020B0604020202020204" charset="0"/>
              </a:rPr>
              <a:t>Level</a:t>
            </a:r>
            <a:endParaRPr lang="en-IN" dirty="0">
              <a:solidFill>
                <a:schemeClr val="tx1"/>
              </a:solidFill>
              <a:latin typeface="Proxima Nova" panose="020B0604020202020204" charset="0"/>
            </a:endParaRPr>
          </a:p>
        </p:txBody>
      </p:sp>
      <p:sp>
        <p:nvSpPr>
          <p:cNvPr id="20" name="Flowchart: Magnetic Disk 19"/>
          <p:cNvSpPr/>
          <p:nvPr/>
        </p:nvSpPr>
        <p:spPr>
          <a:xfrm>
            <a:off x="5044671" y="4330700"/>
            <a:ext cx="1447800" cy="609600"/>
          </a:xfrm>
          <a:prstGeom prst="flowChartMagneticDisk">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dirty="0">
                <a:solidFill>
                  <a:schemeClr val="tx1"/>
                </a:solidFill>
                <a:latin typeface="Proxima Nova" panose="020B0604020202020204" charset="0"/>
              </a:rPr>
              <a:t>Database</a:t>
            </a:r>
            <a:endParaRPr lang="en-IN" dirty="0">
              <a:solidFill>
                <a:schemeClr val="tx1"/>
              </a:solidFill>
              <a:latin typeface="Proxima Nova" panose="020B0604020202020204" charset="0"/>
            </a:endParaRPr>
          </a:p>
        </p:txBody>
      </p:sp>
      <p:cxnSp>
        <p:nvCxnSpPr>
          <p:cNvPr id="21" name="Straight Connector 20"/>
          <p:cNvCxnSpPr>
            <a:stCxn id="13" idx="2"/>
          </p:cNvCxnSpPr>
          <p:nvPr/>
        </p:nvCxnSpPr>
        <p:spPr>
          <a:xfrm>
            <a:off x="3935335" y="2256254"/>
            <a:ext cx="1109336"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4" idx="2"/>
            <a:endCxn id="18" idx="0"/>
          </p:cNvCxnSpPr>
          <p:nvPr/>
        </p:nvCxnSpPr>
        <p:spPr>
          <a:xfrm>
            <a:off x="5764135" y="2256254"/>
            <a:ext cx="4436"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5" idx="2"/>
          </p:cNvCxnSpPr>
          <p:nvPr/>
        </p:nvCxnSpPr>
        <p:spPr>
          <a:xfrm flipH="1">
            <a:off x="6492471" y="2256254"/>
            <a:ext cx="1100464" cy="690146"/>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8" idx="2"/>
            <a:endCxn id="19" idx="0"/>
          </p:cNvCxnSpPr>
          <p:nvPr/>
        </p:nvCxnSpPr>
        <p:spPr>
          <a:xfrm>
            <a:off x="5768571" y="3150936"/>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19" idx="2"/>
            <a:endCxn id="20" idx="1"/>
          </p:cNvCxnSpPr>
          <p:nvPr/>
        </p:nvCxnSpPr>
        <p:spPr>
          <a:xfrm>
            <a:off x="5768571" y="4045618"/>
            <a:ext cx="0" cy="285082"/>
          </a:xfrm>
          <a:prstGeom prst="line">
            <a:avLst/>
          </a:prstGeom>
          <a:ln w="1905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478135" y="1308100"/>
            <a:ext cx="914400" cy="307777"/>
          </a:xfrm>
          <a:prstGeom prst="rect">
            <a:avLst/>
          </a:prstGeom>
          <a:noFill/>
        </p:spPr>
        <p:txBody>
          <a:bodyPr wrap="square" rtlCol="0">
            <a:spAutoFit/>
          </a:bodyPr>
          <a:lstStyle/>
          <a:p>
            <a:pPr algn="ctr"/>
            <a:r>
              <a:rPr lang="en-US" dirty="0">
                <a:latin typeface="Proxima Nova" panose="020B0604020202020204" charset="0"/>
              </a:rPr>
              <a:t>User 1</a:t>
            </a:r>
            <a:endParaRPr lang="en-IN" dirty="0">
              <a:latin typeface="Proxima Nova" panose="020B0604020202020204" charset="0"/>
            </a:endParaRPr>
          </a:p>
        </p:txBody>
      </p:sp>
      <p:sp>
        <p:nvSpPr>
          <p:cNvPr id="27" name="TextBox 26"/>
          <p:cNvSpPr txBox="1"/>
          <p:nvPr/>
        </p:nvSpPr>
        <p:spPr>
          <a:xfrm>
            <a:off x="5306935" y="1319768"/>
            <a:ext cx="914400" cy="307777"/>
          </a:xfrm>
          <a:prstGeom prst="rect">
            <a:avLst/>
          </a:prstGeom>
          <a:noFill/>
        </p:spPr>
        <p:txBody>
          <a:bodyPr wrap="square" rtlCol="0">
            <a:spAutoFit/>
          </a:bodyPr>
          <a:lstStyle/>
          <a:p>
            <a:pPr algn="ctr"/>
            <a:r>
              <a:rPr lang="en-US" dirty="0">
                <a:latin typeface="Proxima Nova" panose="020B0604020202020204" charset="0"/>
              </a:rPr>
              <a:t>User 2</a:t>
            </a:r>
            <a:endParaRPr lang="en-IN" dirty="0">
              <a:latin typeface="Proxima Nova" panose="020B0604020202020204" charset="0"/>
            </a:endParaRPr>
          </a:p>
        </p:txBody>
      </p:sp>
      <p:sp>
        <p:nvSpPr>
          <p:cNvPr id="28" name="TextBox 27"/>
          <p:cNvSpPr txBox="1"/>
          <p:nvPr/>
        </p:nvSpPr>
        <p:spPr>
          <a:xfrm>
            <a:off x="7135735" y="1308100"/>
            <a:ext cx="914400" cy="307777"/>
          </a:xfrm>
          <a:prstGeom prst="rect">
            <a:avLst/>
          </a:prstGeom>
          <a:noFill/>
        </p:spPr>
        <p:txBody>
          <a:bodyPr wrap="square" rtlCol="0">
            <a:spAutoFit/>
          </a:bodyPr>
          <a:lstStyle/>
          <a:p>
            <a:pPr algn="ctr"/>
            <a:r>
              <a:rPr lang="en-US" dirty="0">
                <a:latin typeface="Proxima Nova" panose="020B0604020202020204" charset="0"/>
              </a:rPr>
              <a:t>User 3</a:t>
            </a:r>
            <a:endParaRPr lang="en-IN" dirty="0">
              <a:latin typeface="Proxima Nova" panose="020B0604020202020204" charset="0"/>
            </a:endParaRPr>
          </a:p>
        </p:txBody>
      </p:sp>
      <p:pic>
        <p:nvPicPr>
          <p:cNvPr id="32"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93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81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Image resul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26928" y="775977"/>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30"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Mapping and Data Independence</a:t>
            </a:r>
            <a:endParaRPr sz="2300" dirty="0">
              <a:solidFill>
                <a:srgbClr val="00A4B6"/>
              </a:solidFill>
              <a:latin typeface="Proxima Nova"/>
              <a:ea typeface="Proxima Nova"/>
              <a:cs typeface="Proxima Nova"/>
              <a:sym typeface="Proxima Nova"/>
            </a:endParaRPr>
          </a:p>
        </p:txBody>
      </p:sp>
      <p:sp>
        <p:nvSpPr>
          <p:cNvPr id="31" name="Rounded Rectangular Callout 30"/>
          <p:cNvSpPr/>
          <p:nvPr/>
        </p:nvSpPr>
        <p:spPr>
          <a:xfrm>
            <a:off x="1562000" y="802928"/>
            <a:ext cx="1454762" cy="578882"/>
          </a:xfrm>
          <a:prstGeom prst="wedgeRoundRectCallout">
            <a:avLst>
              <a:gd name="adj1" fmla="val 96792"/>
              <a:gd name="adj2" fmla="val -1915"/>
              <a:gd name="adj3" fmla="val 16667"/>
            </a:avLst>
          </a:prstGeom>
          <a:solidFill>
            <a:schemeClr val="bg1">
              <a:lumMod val="75000"/>
            </a:schemeClr>
          </a:solidFill>
          <a:ln>
            <a:solidFill>
              <a:schemeClr val="bg1">
                <a:lumMod val="75000"/>
              </a:schemeClr>
            </a:solidFill>
          </a:ln>
        </p:spPr>
        <p:txBody>
          <a:bodyPr wrap="square" rtlCol="0">
            <a:spAutoFit/>
          </a:bodyPr>
          <a:lstStyle/>
          <a:p>
            <a:r>
              <a:rPr lang="en-IN" dirty="0">
                <a:latin typeface="Proxima Nova" panose="020B0604020202020204" charset="0"/>
              </a:rPr>
              <a:t>Want to access some data</a:t>
            </a:r>
            <a:endParaRPr lang="en-US" dirty="0">
              <a:latin typeface="Proxima Nova" panose="020B0604020202020204" charset="0"/>
            </a:endParaRPr>
          </a:p>
        </p:txBody>
      </p:sp>
      <p:sp>
        <p:nvSpPr>
          <p:cNvPr id="39" name="Rounded Rectangular Callout 38"/>
          <p:cNvSpPr/>
          <p:nvPr/>
        </p:nvSpPr>
        <p:spPr>
          <a:xfrm>
            <a:off x="288160" y="2800551"/>
            <a:ext cx="4104375" cy="578882"/>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dirty="0">
                <a:latin typeface="Proxima Nova" panose="020B0604020202020204" charset="0"/>
              </a:rPr>
              <a:t>Process of transforming requests and results between the three levels is called mapping.</a:t>
            </a:r>
          </a:p>
        </p:txBody>
      </p:sp>
      <p:sp>
        <p:nvSpPr>
          <p:cNvPr id="40" name="Rounded Rectangular Callout 39"/>
          <p:cNvSpPr/>
          <p:nvPr/>
        </p:nvSpPr>
        <p:spPr>
          <a:xfrm>
            <a:off x="288160" y="3730369"/>
            <a:ext cx="4104375" cy="817245"/>
          </a:xfrm>
          <a:prstGeom prst="wedgeRoundRectCallout">
            <a:avLst>
              <a:gd name="adj1" fmla="val -46835"/>
              <a:gd name="adj2" fmla="val 1908"/>
              <a:gd name="adj3" fmla="val 16667"/>
            </a:avLst>
          </a:prstGeom>
          <a:solidFill>
            <a:schemeClr val="bg1">
              <a:lumMod val="95000"/>
            </a:schemeClr>
          </a:solidFill>
          <a:ln>
            <a:solidFill>
              <a:schemeClr val="bg1">
                <a:lumMod val="75000"/>
              </a:schemeClr>
            </a:solidFill>
          </a:ln>
        </p:spPr>
        <p:txBody>
          <a:bodyPr wrap="square" rtlCol="0">
            <a:spAutoFit/>
          </a:bodyPr>
          <a:lstStyle/>
          <a:p>
            <a:r>
              <a:rPr lang="en-US" dirty="0">
                <a:latin typeface="Proxima Nova" panose="020B0604020202020204" charset="0"/>
              </a:rPr>
              <a:t>Ability to modify a schema definition in one level without affecting a schema definition in the next higher level.</a:t>
            </a:r>
          </a:p>
        </p:txBody>
      </p:sp>
      <p:sp>
        <p:nvSpPr>
          <p:cNvPr id="44" name="Down Arrow 43"/>
          <p:cNvSpPr/>
          <p:nvPr/>
        </p:nvSpPr>
        <p:spPr>
          <a:xfrm>
            <a:off x="5300624" y="1983904"/>
            <a:ext cx="304800" cy="687277"/>
          </a:xfrm>
          <a:prstGeom prst="downArrow">
            <a:avLst/>
          </a:prstGeom>
          <a:solidFill>
            <a:schemeClr val="bg1">
              <a:lumMod val="75000"/>
            </a:schemeClr>
          </a:solidFill>
          <a:ln>
            <a:noFill/>
          </a:ln>
        </p:spPr>
        <p:txBody>
          <a:bodyPr vert="vert270" wrap="square" lIns="91440" tIns="45720" rIns="91440" bIns="45720" numCol="1" anchor="ctr" anchorCtr="0" compatLnSpc="1">
            <a:prstTxWarp prst="textNoShape">
              <a:avLst/>
            </a:prstTxWarp>
          </a:bodyPr>
          <a:lstStyle/>
          <a:p>
            <a:pPr algn="ctr"/>
            <a:r>
              <a:rPr lang="en-US" sz="800" dirty="0">
                <a:solidFill>
                  <a:schemeClr val="tx1"/>
                </a:solidFill>
                <a:latin typeface="Proxima Nova" panose="020B0604020202020204" charset="0"/>
              </a:rPr>
              <a:t>Request</a:t>
            </a:r>
            <a:endParaRPr lang="en-IN" sz="800" dirty="0">
              <a:solidFill>
                <a:schemeClr val="tx1"/>
              </a:solidFill>
              <a:latin typeface="Proxima Nova" panose="020B0604020202020204" charset="0"/>
            </a:endParaRPr>
          </a:p>
        </p:txBody>
      </p:sp>
      <p:sp>
        <p:nvSpPr>
          <p:cNvPr id="45" name="Down Arrow 44"/>
          <p:cNvSpPr/>
          <p:nvPr/>
        </p:nvSpPr>
        <p:spPr>
          <a:xfrm flipV="1">
            <a:off x="6081304" y="3890041"/>
            <a:ext cx="304800" cy="686123"/>
          </a:xfrm>
          <a:prstGeom prst="downArrow">
            <a:avLst/>
          </a:prstGeom>
          <a:solidFill>
            <a:schemeClr val="bg1">
              <a:lumMod val="75000"/>
            </a:schemeClr>
          </a:solidFill>
          <a:ln>
            <a:noFill/>
          </a:ln>
        </p:spPr>
        <p:txBody>
          <a:bodyPr vert="vert270" wrap="square" lIns="91440" tIns="45720" rIns="91440" bIns="45720" numCol="1" anchor="ctr" anchorCtr="0" compatLnSpc="1">
            <a:prstTxWarp prst="textNoShape">
              <a:avLst/>
            </a:prstTxWarp>
          </a:bodyPr>
          <a:lstStyle/>
          <a:p>
            <a:pPr algn="ctr"/>
            <a:r>
              <a:rPr lang="en-US" sz="1000" dirty="0">
                <a:solidFill>
                  <a:schemeClr val="tx1"/>
                </a:solidFill>
                <a:latin typeface="Proxima Nova" panose="020B0604020202020204" charset="0"/>
              </a:rPr>
              <a:t>Result</a:t>
            </a:r>
            <a:endParaRPr lang="en-IN" sz="1000" dirty="0">
              <a:solidFill>
                <a:schemeClr val="tx1"/>
              </a:solidFill>
              <a:latin typeface="Proxima Nova" panose="020B0604020202020204" charset="0"/>
            </a:endParaRPr>
          </a:p>
        </p:txBody>
      </p:sp>
      <p:sp>
        <p:nvSpPr>
          <p:cNvPr id="46" name="Curved Up Arrow 45"/>
          <p:cNvSpPr/>
          <p:nvPr/>
        </p:nvSpPr>
        <p:spPr>
          <a:xfrm>
            <a:off x="5224367" y="1978847"/>
            <a:ext cx="1295400" cy="2961453"/>
          </a:xfrm>
          <a:prstGeom prst="curvedUpArrow">
            <a:avLst>
              <a:gd name="adj1" fmla="val 11300"/>
              <a:gd name="adj2" fmla="val 29392"/>
              <a:gd name="adj3" fmla="val 25000"/>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a:solidFill>
                  <a:schemeClr val="accent6"/>
                </a:solidFill>
              </a:ln>
              <a:solidFill>
                <a:schemeClr val="tx1"/>
              </a:solidFill>
            </a:endParaRPr>
          </a:p>
        </p:txBody>
      </p:sp>
    </p:spTree>
    <p:extLst>
      <p:ext uri="{BB962C8B-B14F-4D97-AF65-F5344CB8AC3E}">
        <p14:creationId xmlns:p14="http://schemas.microsoft.com/office/powerpoint/2010/main" val="889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1000"/>
                                        <p:tgtEl>
                                          <p:spTgt spid="44"/>
                                        </p:tgtEl>
                                      </p:cBhvr>
                                    </p:animEffect>
                                    <p:anim calcmode="lin" valueType="num">
                                      <p:cBhvr>
                                        <p:cTn id="13" dur="1000" fill="hold"/>
                                        <p:tgtEl>
                                          <p:spTgt spid="44"/>
                                        </p:tgtEl>
                                        <p:attrNameLst>
                                          <p:attrName>ppt_x</p:attrName>
                                        </p:attrNameLst>
                                      </p:cBhvr>
                                      <p:tavLst>
                                        <p:tav tm="0">
                                          <p:val>
                                            <p:strVal val="#ppt_x"/>
                                          </p:val>
                                        </p:tav>
                                        <p:tav tm="100000">
                                          <p:val>
                                            <p:strVal val="#ppt_x"/>
                                          </p:val>
                                        </p:tav>
                                      </p:tavLst>
                                    </p:anim>
                                    <p:anim calcmode="lin" valueType="num">
                                      <p:cBhvr>
                                        <p:cTn id="1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013 0.00047 L 0.00352 0.19167 " pathEditMode="relative" rAng="0" ptsTypes="AA">
                                      <p:cBhvr>
                                        <p:cTn id="18" dur="2000" fill="hold"/>
                                        <p:tgtEl>
                                          <p:spTgt spid="44"/>
                                        </p:tgtEl>
                                        <p:attrNameLst>
                                          <p:attrName>ppt_x</p:attrName>
                                          <p:attrName>ppt_y</p:attrName>
                                        </p:attrNameLst>
                                      </p:cBhvr>
                                      <p:rCtr x="169" y="956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00352 0.19815 L 0.00352 0.38704 " pathEditMode="relative" rAng="0" ptsTypes="AA">
                                      <p:cBhvr>
                                        <p:cTn id="22" dur="2000" fill="hold"/>
                                        <p:tgtEl>
                                          <p:spTgt spid="44"/>
                                        </p:tgtEl>
                                        <p:attrNameLst>
                                          <p:attrName>ppt_x</p:attrName>
                                          <p:attrName>ppt_y</p:attrName>
                                        </p:attrNameLst>
                                      </p:cBhvr>
                                      <p:rCtr x="0" y="9444"/>
                                    </p:animMotion>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3"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6.25E-7 -4.44444E-6 L 0.00104 -0.18657 " pathEditMode="relative" rAng="0" ptsTypes="AA">
                                      <p:cBhvr>
                                        <p:cTn id="38" dur="2000" fill="hold"/>
                                        <p:tgtEl>
                                          <p:spTgt spid="45"/>
                                        </p:tgtEl>
                                        <p:attrNameLst>
                                          <p:attrName>ppt_x</p:attrName>
                                          <p:attrName>ppt_y</p:attrName>
                                        </p:attrNameLst>
                                      </p:cBhvr>
                                      <p:rCtr x="52" y="-932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2" nodeType="clickEffect">
                                  <p:stCondLst>
                                    <p:cond delay="0"/>
                                  </p:stCondLst>
                                  <p:childTnLst>
                                    <p:animMotion origin="layout" path="M 0.00104 -0.18657 L 0.00104 -0.37847 " pathEditMode="relative" rAng="0" ptsTypes="AA">
                                      <p:cBhvr>
                                        <p:cTn id="42" dur="2000" fill="hold"/>
                                        <p:tgtEl>
                                          <p:spTgt spid="45"/>
                                        </p:tgtEl>
                                        <p:attrNameLst>
                                          <p:attrName>ppt_x</p:attrName>
                                          <p:attrName>ppt_y</p:attrName>
                                        </p:attrNameLst>
                                      </p:cBhvr>
                                      <p:rCtr x="0" y="-9606"/>
                                    </p:animMotion>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3" nodeType="clickEffect">
                                  <p:stCondLst>
                                    <p:cond delay="0"/>
                                  </p:stCondLst>
                                  <p:childTnLst>
                                    <p:animEffect transition="out" filter="fade">
                                      <p:cBhvr>
                                        <p:cTn id="46" dur="500"/>
                                        <p:tgtEl>
                                          <p:spTgt spid="45"/>
                                        </p:tgtEl>
                                      </p:cBhvr>
                                    </p:animEffect>
                                    <p:set>
                                      <p:cBhvr>
                                        <p:cTn id="47" dur="1" fill="hold">
                                          <p:stCondLst>
                                            <p:cond delay="499"/>
                                          </p:stCondLst>
                                        </p:cTn>
                                        <p:tgtEl>
                                          <p:spTgt spid="4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left)">
                                      <p:cBhvr>
                                        <p:cTn id="52" dur="10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9" grpId="0" animBg="1"/>
      <p:bldP spid="40" grpId="0" animBg="1"/>
      <p:bldP spid="44" grpId="0" animBg="1"/>
      <p:bldP spid="44" grpId="1" animBg="1"/>
      <p:bldP spid="44" grpId="2" animBg="1"/>
      <p:bldP spid="44" grpId="3" animBg="1"/>
      <p:bldP spid="45" grpId="0" animBg="1"/>
      <p:bldP spid="45" grpId="1" animBg="1"/>
      <p:bldP spid="45" grpId="2" animBg="1"/>
      <p:bldP spid="45" grpId="3"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6439"/>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Types of Data Independence</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3247012"/>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Physical Data Independence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Physical Data Independence is the ability to modify the physical schema without requiring any change in logical (conceptual) schema and application programs.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Modifications at the internal levels are occasionally necessary to improve performance.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Possible modifications at internal levels are changes in file structures, compression techniques, hashing algorithms, storage devices, etc.</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Logical Data Independence </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Logical data independence is the ability to modify the conceptual schema without requiring any change in application programs.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Modification at the logical levels is necessary whenever the logical structure of the database is changed.</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Application programs are heavily dependent on logical structures of the data they access. So any change in logical structure also requires programs to change.</a:t>
            </a:r>
          </a:p>
        </p:txBody>
      </p:sp>
    </p:spTree>
    <p:extLst>
      <p:ext uri="{BB962C8B-B14F-4D97-AF65-F5344CB8AC3E}">
        <p14:creationId xmlns:p14="http://schemas.microsoft.com/office/powerpoint/2010/main" val="184119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Types of </a:t>
            </a:r>
          </a:p>
          <a:p>
            <a:pPr lvl="0"/>
            <a:r>
              <a:rPr lang="en-IN" sz="4800" b="1" dirty="0">
                <a:solidFill>
                  <a:schemeClr val="dk2"/>
                </a:solidFill>
                <a:latin typeface="Proxima Nova"/>
                <a:ea typeface="Proxima Nova"/>
                <a:cs typeface="Proxima Nova"/>
                <a:sym typeface="Proxima Nova"/>
              </a:rPr>
              <a:t>Database Users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2607556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Types of Database Users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3770233"/>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Naive Users (End Users)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Unsophisticated users who have zero knowledge of database system</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End user interacts to database via sophisticated software or tools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e.g. Clerk in bank</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Application Programmers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Programmers who write software using tools such as Java, </a:t>
            </a:r>
            <a:r>
              <a:rPr lang="en-US" sz="1500" dirty="0" err="1">
                <a:solidFill>
                  <a:srgbClr val="666666"/>
                </a:solidFill>
                <a:latin typeface="Proxima Nova"/>
                <a:ea typeface="Proxima Nova"/>
                <a:cs typeface="Proxima Nova"/>
                <a:sym typeface="Proxima Nova"/>
              </a:rPr>
              <a:t>.Net</a:t>
            </a:r>
            <a:r>
              <a:rPr lang="en-US" sz="1500" dirty="0">
                <a:solidFill>
                  <a:srgbClr val="666666"/>
                </a:solidFill>
                <a:latin typeface="Proxima Nova"/>
                <a:ea typeface="Proxima Nova"/>
                <a:cs typeface="Proxima Nova"/>
                <a:sym typeface="Proxima Nova"/>
              </a:rPr>
              <a:t>, PHP etc…</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e.g. Software developers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Sophisticated Users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Interact with database system without using an application program</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Use query tools like SQL</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e.g. Analyst</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Specialized Users (DBA)</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User write specialized database applications program</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Use administration tools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e.g. Database Administrator</a:t>
            </a:r>
          </a:p>
        </p:txBody>
      </p:sp>
    </p:spTree>
    <p:extLst>
      <p:ext uri="{BB962C8B-B14F-4D97-AF65-F5344CB8AC3E}">
        <p14:creationId xmlns:p14="http://schemas.microsoft.com/office/powerpoint/2010/main" val="1625454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53885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Role of DBA</a:t>
            </a:r>
            <a:br>
              <a:rPr lang="en-IN" sz="4800" b="1" dirty="0">
                <a:solidFill>
                  <a:schemeClr val="dk2"/>
                </a:solidFill>
                <a:latin typeface="Proxima Nova"/>
                <a:ea typeface="Proxima Nova"/>
                <a:cs typeface="Proxima Nova"/>
                <a:sym typeface="Proxima Nova"/>
              </a:rPr>
            </a:br>
            <a:r>
              <a:rPr lang="en-IN" sz="4000" b="1" dirty="0">
                <a:solidFill>
                  <a:schemeClr val="dk2"/>
                </a:solidFill>
                <a:latin typeface="Proxima Nova"/>
                <a:ea typeface="Proxima Nova"/>
                <a:cs typeface="Proxima Nova"/>
                <a:sym typeface="Proxima Nova"/>
              </a:rPr>
              <a:t>(Database Administrator)</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2816425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Role of DBA (Database Administrator)</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2646848"/>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Schema Definition</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defines the logical schema of the database.</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Storage Structure and Access Method Definition</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decides how the data is to be represented in the database &amp; how to access it.</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Defining Security and Integrity Constraints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decides on various security and integrity constraints.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Granting of Authorization for Data Access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determines which user needs access to which part of the database.</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Liaison with Users</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provide necessary data to the user.</a:t>
            </a:r>
          </a:p>
        </p:txBody>
      </p:sp>
    </p:spTree>
    <p:extLst>
      <p:ext uri="{BB962C8B-B14F-4D97-AF65-F5344CB8AC3E}">
        <p14:creationId xmlns:p14="http://schemas.microsoft.com/office/powerpoint/2010/main" val="12338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Role of DBA (Database Administrator)</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12175"/>
            <a:ext cx="8820000" cy="2354460"/>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Assisting Application Programmer</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provides assistance to application programmers to develop application programs.</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Monitoring Performance</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ensures that better performance is maintained by making a change in the physical or logical schema if required.</a:t>
            </a:r>
          </a:p>
          <a:p>
            <a:pPr marL="285750" lvl="2" indent="-285750" algn="just">
              <a:buFont typeface="Arial" panose="020B0604020202020204" pitchFamily="34" charset="0"/>
              <a:buChar char="•"/>
            </a:pPr>
            <a:r>
              <a:rPr lang="en-US" sz="1700" dirty="0">
                <a:solidFill>
                  <a:srgbClr val="666666"/>
                </a:solidFill>
                <a:latin typeface="Proxima Nova"/>
                <a:ea typeface="Proxima Nova"/>
                <a:cs typeface="Proxima Nova"/>
                <a:sym typeface="Proxima Nova"/>
              </a:rPr>
              <a:t>Backup and Recovery</a:t>
            </a:r>
          </a:p>
          <a:p>
            <a:pPr marL="714375" lvl="2" indent="-261938" algn="just">
              <a:buFont typeface="Wingdings" panose="05000000000000000000" pitchFamily="2" charset="2"/>
              <a:buChar char="§"/>
              <a:tabLst>
                <a:tab pos="630238" algn="l"/>
              </a:tabLst>
            </a:pPr>
            <a:r>
              <a:rPr lang="en-US" sz="1500" dirty="0">
                <a:solidFill>
                  <a:srgbClr val="666666"/>
                </a:solidFill>
                <a:latin typeface="Proxima Nova"/>
                <a:ea typeface="Proxima Nova"/>
                <a:cs typeface="Proxima Nova"/>
                <a:sym typeface="Proxima Nova"/>
              </a:rPr>
              <a:t>DBA backing up the database on some storage devices such as DVD, CD or magnetic tape or remote servers and  recover the system in case of failures, such as flood or virus attack from this backup.</a:t>
            </a:r>
          </a:p>
        </p:txBody>
      </p:sp>
    </p:spTree>
    <p:extLst>
      <p:ext uri="{BB962C8B-B14F-4D97-AF65-F5344CB8AC3E}">
        <p14:creationId xmlns:p14="http://schemas.microsoft.com/office/powerpoint/2010/main" val="37687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Database System Architecture</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3037490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panose="020B0604020202020204" charset="0"/>
                <a:ea typeface="Proxima Nova"/>
                <a:cs typeface="Proxima Nova"/>
                <a:sym typeface="Proxima Nova"/>
              </a:rPr>
              <a:t>Database System Architecture</a:t>
            </a:r>
            <a:endParaRPr sz="2300" dirty="0">
              <a:solidFill>
                <a:srgbClr val="00A4B6"/>
              </a:solidFill>
              <a:latin typeface="Proxima Nova" panose="020B0604020202020204" charset="0"/>
              <a:ea typeface="Proxima Nova"/>
              <a:cs typeface="Proxima Nova"/>
              <a:sym typeface="Proxima Nova"/>
            </a:endParaRPr>
          </a:p>
        </p:txBody>
      </p:sp>
      <p:sp>
        <p:nvSpPr>
          <p:cNvPr id="7" name="TextBox 6"/>
          <p:cNvSpPr txBox="1"/>
          <p:nvPr/>
        </p:nvSpPr>
        <p:spPr>
          <a:xfrm>
            <a:off x="4742125" y="1081905"/>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8" name="TextBox 7"/>
          <p:cNvSpPr txBox="1"/>
          <p:nvPr/>
        </p:nvSpPr>
        <p:spPr>
          <a:xfrm>
            <a:off x="3126302" y="1076011"/>
            <a:ext cx="548640" cy="276999"/>
          </a:xfrm>
          <a:prstGeom prst="rect">
            <a:avLst/>
          </a:prstGeom>
          <a:noFill/>
        </p:spPr>
        <p:txBody>
          <a:bodyPr wrap="square" rtlCol="0" anchor="ctr">
            <a:spAutoFit/>
          </a:bodyPr>
          <a:lstStyle/>
          <a:p>
            <a:r>
              <a:rPr lang="en-US" sz="1200" dirty="0">
                <a:latin typeface="Proxima Nova" panose="020B0604020202020204" charset="0"/>
              </a:rPr>
              <a:t>write</a:t>
            </a:r>
          </a:p>
        </p:txBody>
      </p:sp>
      <p:sp>
        <p:nvSpPr>
          <p:cNvPr id="9" name="TextBox 8"/>
          <p:cNvSpPr txBox="1"/>
          <p:nvPr/>
        </p:nvSpPr>
        <p:spPr>
          <a:xfrm>
            <a:off x="1637004" y="1078834"/>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10" name="TextBox 9"/>
          <p:cNvSpPr txBox="1"/>
          <p:nvPr/>
        </p:nvSpPr>
        <p:spPr>
          <a:xfrm>
            <a:off x="6369777" y="1062456"/>
            <a:ext cx="548640" cy="276999"/>
          </a:xfrm>
          <a:prstGeom prst="rect">
            <a:avLst/>
          </a:prstGeom>
          <a:noFill/>
        </p:spPr>
        <p:txBody>
          <a:bodyPr wrap="square" rtlCol="0" anchor="ctr">
            <a:spAutoFit/>
          </a:bodyPr>
          <a:lstStyle/>
          <a:p>
            <a:r>
              <a:rPr lang="en-US" sz="1200" dirty="0">
                <a:latin typeface="Proxima Nova" panose="020B0604020202020204" charset="0"/>
              </a:rPr>
              <a:t>uses</a:t>
            </a:r>
          </a:p>
        </p:txBody>
      </p:sp>
      <p:sp>
        <p:nvSpPr>
          <p:cNvPr id="11" name="Rounded Rectangle 10"/>
          <p:cNvSpPr/>
          <p:nvPr/>
        </p:nvSpPr>
        <p:spPr>
          <a:xfrm>
            <a:off x="1330597" y="3126288"/>
            <a:ext cx="6120000" cy="713448"/>
          </a:xfrm>
          <a:prstGeom prst="roundRect">
            <a:avLst>
              <a:gd name="adj" fmla="val 0"/>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panose="020B0604020202020204" charset="0"/>
            </a:endParaRPr>
          </a:p>
        </p:txBody>
      </p:sp>
      <p:sp>
        <p:nvSpPr>
          <p:cNvPr id="12" name="Rounded Rectangle 11"/>
          <p:cNvSpPr/>
          <p:nvPr/>
        </p:nvSpPr>
        <p:spPr>
          <a:xfrm>
            <a:off x="1333668" y="1913934"/>
            <a:ext cx="6120000" cy="1110044"/>
          </a:xfrm>
          <a:prstGeom prst="roundRect">
            <a:avLst>
              <a:gd name="adj" fmla="val 0"/>
            </a:avLst>
          </a:prstGeom>
          <a:solidFill>
            <a:schemeClr val="bg1">
              <a:lumMod val="9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roxima Nova" panose="020B0604020202020204" charset="0"/>
            </a:endParaRPr>
          </a:p>
        </p:txBody>
      </p:sp>
      <p:sp>
        <p:nvSpPr>
          <p:cNvPr id="13" name="AutoShape 78"/>
          <p:cNvSpPr>
            <a:spLocks noChangeArrowheads="1"/>
          </p:cNvSpPr>
          <p:nvPr/>
        </p:nvSpPr>
        <p:spPr bwMode="auto">
          <a:xfrm>
            <a:off x="1561066" y="734010"/>
            <a:ext cx="1069045"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Naive </a:t>
            </a:r>
          </a:p>
          <a:p>
            <a:pPr algn="ctr"/>
            <a:r>
              <a:rPr lang="en-US" altLang="en-US" sz="1200" dirty="0">
                <a:solidFill>
                  <a:schemeClr val="tx1"/>
                </a:solidFill>
                <a:latin typeface="Proxima Nova" panose="020B0604020202020204" charset="0"/>
              </a:rPr>
              <a:t>user</a:t>
            </a:r>
          </a:p>
        </p:txBody>
      </p:sp>
      <p:sp>
        <p:nvSpPr>
          <p:cNvPr id="14" name="AutoShape 77"/>
          <p:cNvSpPr>
            <a:spLocks noChangeArrowheads="1"/>
          </p:cNvSpPr>
          <p:nvPr/>
        </p:nvSpPr>
        <p:spPr bwMode="auto">
          <a:xfrm>
            <a:off x="2916942" y="734010"/>
            <a:ext cx="1313293"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 programmer</a:t>
            </a:r>
          </a:p>
        </p:txBody>
      </p:sp>
      <p:sp>
        <p:nvSpPr>
          <p:cNvPr id="15" name="AutoShape 76"/>
          <p:cNvSpPr>
            <a:spLocks noChangeArrowheads="1"/>
          </p:cNvSpPr>
          <p:nvPr/>
        </p:nvSpPr>
        <p:spPr bwMode="auto">
          <a:xfrm>
            <a:off x="4517066" y="734010"/>
            <a:ext cx="1353809"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Sophisticated</a:t>
            </a:r>
          </a:p>
          <a:p>
            <a:pPr algn="ctr"/>
            <a:r>
              <a:rPr lang="en-US" altLang="en-US" sz="1200" dirty="0">
                <a:solidFill>
                  <a:schemeClr val="tx1"/>
                </a:solidFill>
                <a:latin typeface="Proxima Nova" panose="020B0604020202020204" charset="0"/>
              </a:rPr>
              <a:t>user</a:t>
            </a:r>
          </a:p>
        </p:txBody>
      </p:sp>
      <p:sp>
        <p:nvSpPr>
          <p:cNvPr id="16" name="AutoShape 75"/>
          <p:cNvSpPr>
            <a:spLocks noChangeArrowheads="1"/>
          </p:cNvSpPr>
          <p:nvPr/>
        </p:nvSpPr>
        <p:spPr bwMode="auto">
          <a:xfrm>
            <a:off x="6157706" y="734010"/>
            <a:ext cx="1373845" cy="365760"/>
          </a:xfrm>
          <a:prstGeom prst="roundRect">
            <a:avLst>
              <a:gd name="adj" fmla="val 16667"/>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Database administrator</a:t>
            </a:r>
          </a:p>
        </p:txBody>
      </p:sp>
      <p:sp>
        <p:nvSpPr>
          <p:cNvPr id="17" name="Oval 70"/>
          <p:cNvSpPr>
            <a:spLocks noChangeArrowheads="1"/>
          </p:cNvSpPr>
          <p:nvPr/>
        </p:nvSpPr>
        <p:spPr bwMode="auto">
          <a:xfrm>
            <a:off x="1367538"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a:t>
            </a:r>
          </a:p>
          <a:p>
            <a:pPr algn="ctr"/>
            <a:r>
              <a:rPr lang="en-US" altLang="en-US" sz="1200" dirty="0">
                <a:solidFill>
                  <a:schemeClr val="tx1"/>
                </a:solidFill>
                <a:latin typeface="Proxima Nova" panose="020B0604020202020204" charset="0"/>
              </a:rPr>
              <a:t>interfaces</a:t>
            </a:r>
          </a:p>
        </p:txBody>
      </p:sp>
      <p:sp>
        <p:nvSpPr>
          <p:cNvPr id="18" name="Oval 67"/>
          <p:cNvSpPr>
            <a:spLocks noChangeArrowheads="1"/>
          </p:cNvSpPr>
          <p:nvPr/>
        </p:nvSpPr>
        <p:spPr bwMode="auto">
          <a:xfrm>
            <a:off x="2846108"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a:t>
            </a:r>
          </a:p>
          <a:p>
            <a:pPr algn="ctr"/>
            <a:r>
              <a:rPr lang="en-US" altLang="en-US" sz="1200" dirty="0">
                <a:solidFill>
                  <a:schemeClr val="tx1"/>
                </a:solidFill>
                <a:latin typeface="Proxima Nova" panose="020B0604020202020204" charset="0"/>
              </a:rPr>
              <a:t>program</a:t>
            </a:r>
          </a:p>
        </p:txBody>
      </p:sp>
      <p:sp>
        <p:nvSpPr>
          <p:cNvPr id="19" name="Oval 64"/>
          <p:cNvSpPr>
            <a:spLocks noChangeArrowheads="1"/>
          </p:cNvSpPr>
          <p:nvPr/>
        </p:nvSpPr>
        <p:spPr bwMode="auto">
          <a:xfrm>
            <a:off x="4468199" y="1337773"/>
            <a:ext cx="1463040"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Query</a:t>
            </a:r>
          </a:p>
          <a:p>
            <a:pPr algn="ctr"/>
            <a:r>
              <a:rPr lang="en-US" altLang="en-US" sz="1200" dirty="0">
                <a:solidFill>
                  <a:schemeClr val="tx1"/>
                </a:solidFill>
                <a:latin typeface="Proxima Nova" panose="020B0604020202020204" charset="0"/>
              </a:rPr>
              <a:t>tool</a:t>
            </a:r>
          </a:p>
        </p:txBody>
      </p:sp>
      <p:sp>
        <p:nvSpPr>
          <p:cNvPr id="20" name="Oval 61"/>
          <p:cNvSpPr>
            <a:spLocks noChangeArrowheads="1"/>
          </p:cNvSpPr>
          <p:nvPr/>
        </p:nvSpPr>
        <p:spPr bwMode="auto">
          <a:xfrm>
            <a:off x="5967206" y="1337773"/>
            <a:ext cx="1754845" cy="457200"/>
          </a:xfrm>
          <a:prstGeom prst="ellipse">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Administration tool</a:t>
            </a:r>
          </a:p>
        </p:txBody>
      </p:sp>
      <p:sp>
        <p:nvSpPr>
          <p:cNvPr id="21" name="Rectangle 58"/>
          <p:cNvSpPr>
            <a:spLocks noChangeArrowheads="1"/>
          </p:cNvSpPr>
          <p:nvPr/>
        </p:nvSpPr>
        <p:spPr bwMode="auto">
          <a:xfrm>
            <a:off x="3160433"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Compiler and linker</a:t>
            </a:r>
          </a:p>
        </p:txBody>
      </p:sp>
      <p:sp>
        <p:nvSpPr>
          <p:cNvPr id="22" name="Rectangle 55"/>
          <p:cNvSpPr>
            <a:spLocks noChangeArrowheads="1"/>
          </p:cNvSpPr>
          <p:nvPr/>
        </p:nvSpPr>
        <p:spPr bwMode="auto">
          <a:xfrm>
            <a:off x="4681004"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DML queries</a:t>
            </a:r>
          </a:p>
        </p:txBody>
      </p:sp>
      <p:sp>
        <p:nvSpPr>
          <p:cNvPr id="23" name="Rectangle 52"/>
          <p:cNvSpPr>
            <a:spLocks noChangeArrowheads="1"/>
          </p:cNvSpPr>
          <p:nvPr/>
        </p:nvSpPr>
        <p:spPr bwMode="auto">
          <a:xfrm>
            <a:off x="6341130" y="1974850"/>
            <a:ext cx="1006996"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DDL interpreter</a:t>
            </a:r>
          </a:p>
        </p:txBody>
      </p:sp>
      <p:sp>
        <p:nvSpPr>
          <p:cNvPr id="24" name="Rectangle 49"/>
          <p:cNvSpPr>
            <a:spLocks noChangeArrowheads="1"/>
          </p:cNvSpPr>
          <p:nvPr/>
        </p:nvSpPr>
        <p:spPr bwMode="auto">
          <a:xfrm>
            <a:off x="1452804" y="2053226"/>
            <a:ext cx="1285569" cy="54864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Application program object code</a:t>
            </a:r>
          </a:p>
        </p:txBody>
      </p:sp>
      <p:sp>
        <p:nvSpPr>
          <p:cNvPr id="25" name="Rectangle 48"/>
          <p:cNvSpPr>
            <a:spLocks noChangeArrowheads="1"/>
          </p:cNvSpPr>
          <p:nvPr/>
        </p:nvSpPr>
        <p:spPr bwMode="auto">
          <a:xfrm>
            <a:off x="4524726" y="2485451"/>
            <a:ext cx="1335418"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DML compiler and organizer</a:t>
            </a:r>
          </a:p>
        </p:txBody>
      </p:sp>
      <p:sp>
        <p:nvSpPr>
          <p:cNvPr id="26" name="Rectangle 47"/>
          <p:cNvSpPr>
            <a:spLocks noChangeArrowheads="1"/>
          </p:cNvSpPr>
          <p:nvPr/>
        </p:nvSpPr>
        <p:spPr bwMode="auto">
          <a:xfrm>
            <a:off x="2920118" y="2599975"/>
            <a:ext cx="1444752" cy="36576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Query evaluation engine</a:t>
            </a:r>
          </a:p>
        </p:txBody>
      </p:sp>
      <p:sp>
        <p:nvSpPr>
          <p:cNvPr id="27" name="Rectangle 31"/>
          <p:cNvSpPr>
            <a:spLocks noChangeArrowheads="1"/>
          </p:cNvSpPr>
          <p:nvPr/>
        </p:nvSpPr>
        <p:spPr bwMode="auto">
          <a:xfrm>
            <a:off x="1715741" y="3281132"/>
            <a:ext cx="1132658" cy="455196"/>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Buffer manager</a:t>
            </a:r>
          </a:p>
        </p:txBody>
      </p:sp>
      <p:sp>
        <p:nvSpPr>
          <p:cNvPr id="28" name="Rectangle 30"/>
          <p:cNvSpPr>
            <a:spLocks noChangeArrowheads="1"/>
          </p:cNvSpPr>
          <p:nvPr/>
        </p:nvSpPr>
        <p:spPr bwMode="auto">
          <a:xfrm>
            <a:off x="3080867" y="3281132"/>
            <a:ext cx="930082"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File manager</a:t>
            </a:r>
          </a:p>
        </p:txBody>
      </p:sp>
      <p:sp>
        <p:nvSpPr>
          <p:cNvPr id="29" name="Rectangle 29"/>
          <p:cNvSpPr>
            <a:spLocks noChangeArrowheads="1"/>
          </p:cNvSpPr>
          <p:nvPr/>
        </p:nvSpPr>
        <p:spPr bwMode="auto">
          <a:xfrm>
            <a:off x="4243417" y="3281132"/>
            <a:ext cx="1499502"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Authorization and integrity manager</a:t>
            </a:r>
          </a:p>
        </p:txBody>
      </p:sp>
      <p:sp>
        <p:nvSpPr>
          <p:cNvPr id="30" name="Rectangle 28"/>
          <p:cNvSpPr>
            <a:spLocks noChangeArrowheads="1"/>
          </p:cNvSpPr>
          <p:nvPr/>
        </p:nvSpPr>
        <p:spPr bwMode="auto">
          <a:xfrm>
            <a:off x="5975388" y="3281132"/>
            <a:ext cx="1097280" cy="4572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Transaction manager</a:t>
            </a:r>
          </a:p>
        </p:txBody>
      </p:sp>
      <p:sp>
        <p:nvSpPr>
          <p:cNvPr id="31" name="AutoShape 23"/>
          <p:cNvSpPr>
            <a:spLocks noChangeArrowheads="1"/>
          </p:cNvSpPr>
          <p:nvPr/>
        </p:nvSpPr>
        <p:spPr bwMode="auto">
          <a:xfrm>
            <a:off x="2377843" y="3948636"/>
            <a:ext cx="3017520" cy="981108"/>
          </a:xfrm>
          <a:prstGeom prst="can">
            <a:avLst>
              <a:gd name="adj" fmla="val 20167"/>
            </a:avLst>
          </a:prstGeom>
          <a:solidFill>
            <a:schemeClr val="bg1">
              <a:lumMod val="95000"/>
            </a:schemeClr>
          </a:solid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IN">
              <a:latin typeface="Proxima Nova" panose="020B0604020202020204" charset="0"/>
            </a:endParaRPr>
          </a:p>
        </p:txBody>
      </p:sp>
      <p:sp>
        <p:nvSpPr>
          <p:cNvPr id="32" name="Rectangle 22"/>
          <p:cNvSpPr>
            <a:spLocks noChangeArrowheads="1"/>
          </p:cNvSpPr>
          <p:nvPr/>
        </p:nvSpPr>
        <p:spPr bwMode="auto">
          <a:xfrm>
            <a:off x="3948468" y="4220932"/>
            <a:ext cx="137160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 dictionary</a:t>
            </a:r>
          </a:p>
        </p:txBody>
      </p:sp>
      <p:sp>
        <p:nvSpPr>
          <p:cNvPr id="33" name="Rectangle 21"/>
          <p:cNvSpPr>
            <a:spLocks noChangeArrowheads="1"/>
          </p:cNvSpPr>
          <p:nvPr/>
        </p:nvSpPr>
        <p:spPr bwMode="auto">
          <a:xfrm>
            <a:off x="3994188" y="4580373"/>
            <a:ext cx="128016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Statistical data </a:t>
            </a:r>
          </a:p>
        </p:txBody>
      </p:sp>
      <p:sp>
        <p:nvSpPr>
          <p:cNvPr id="34" name="Rectangle 20"/>
          <p:cNvSpPr>
            <a:spLocks noChangeArrowheads="1"/>
          </p:cNvSpPr>
          <p:nvPr/>
        </p:nvSpPr>
        <p:spPr bwMode="auto">
          <a:xfrm>
            <a:off x="3006855" y="4232419"/>
            <a:ext cx="731520"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Indices</a:t>
            </a:r>
          </a:p>
        </p:txBody>
      </p:sp>
      <p:sp>
        <p:nvSpPr>
          <p:cNvPr id="35" name="Rectangle 19"/>
          <p:cNvSpPr>
            <a:spLocks noChangeArrowheads="1"/>
          </p:cNvSpPr>
          <p:nvPr/>
        </p:nvSpPr>
        <p:spPr bwMode="auto">
          <a:xfrm>
            <a:off x="2456241" y="4542533"/>
            <a:ext cx="577827" cy="288000"/>
          </a:xfrm>
          <a:prstGeom prst="rect">
            <a:avLst/>
          </a:prstGeom>
          <a:solidFill>
            <a:schemeClr val="bg1">
              <a:lumMod val="85000"/>
            </a:schemeClr>
          </a:solidFill>
          <a:ln>
            <a:noFill/>
          </a:ln>
        </p:spPr>
        <p:txBody>
          <a:bodyPr vert="horz" wrap="square" lIns="91440" tIns="45720" rIns="91440" bIns="45720" numCol="1" anchor="ctr" anchorCtr="0" compatLnSpc="1">
            <a:prstTxWarp prst="textNoShape">
              <a:avLst/>
            </a:prstTxWarp>
          </a:bodyPr>
          <a:lstStyle/>
          <a:p>
            <a:pPr algn="ctr"/>
            <a:r>
              <a:rPr lang="en-US" altLang="en-US" sz="1200" dirty="0">
                <a:solidFill>
                  <a:schemeClr val="tx1"/>
                </a:solidFill>
                <a:latin typeface="Proxima Nova" panose="020B0604020202020204" charset="0"/>
              </a:rPr>
              <a:t>Data</a:t>
            </a:r>
          </a:p>
        </p:txBody>
      </p:sp>
      <p:cxnSp>
        <p:nvCxnSpPr>
          <p:cNvPr id="36" name="Straight Connector 35"/>
          <p:cNvCxnSpPr/>
          <p:nvPr/>
        </p:nvCxnSpPr>
        <p:spPr>
          <a:xfrm flipH="1">
            <a:off x="2094230" y="1093687"/>
            <a:ext cx="2717" cy="23956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842946" y="1102458"/>
            <a:ext cx="1683" cy="23854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192612" y="1087735"/>
            <a:ext cx="2717" cy="25200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573588" y="1098588"/>
            <a:ext cx="0" cy="2543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4" idx="0"/>
          </p:cNvCxnSpPr>
          <p:nvPr/>
        </p:nvCxnSpPr>
        <p:spPr>
          <a:xfrm flipH="1">
            <a:off x="2095589" y="1794973"/>
            <a:ext cx="3469" cy="25825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a:off x="3592029" y="1794973"/>
            <a:ext cx="0" cy="17548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5188411" y="1794973"/>
            <a:ext cx="4024" cy="175483"/>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p:cNvCxnSpPr>
            <a:stCxn id="20" idx="4"/>
          </p:cNvCxnSpPr>
          <p:nvPr/>
        </p:nvCxnSpPr>
        <p:spPr>
          <a:xfrm>
            <a:off x="6844629" y="1794973"/>
            <a:ext cx="0" cy="179876"/>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endCxn id="22" idx="0"/>
          </p:cNvCxnSpPr>
          <p:nvPr/>
        </p:nvCxnSpPr>
        <p:spPr>
          <a:xfrm flipH="1">
            <a:off x="5184502" y="1794973"/>
            <a:ext cx="1658444" cy="17987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a:off x="4158017" y="2157730"/>
            <a:ext cx="513575" cy="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21" idx="1"/>
            <a:endCxn id="24" idx="3"/>
          </p:cNvCxnSpPr>
          <p:nvPr/>
        </p:nvCxnSpPr>
        <p:spPr>
          <a:xfrm rot="10800000" flipV="1">
            <a:off x="2738373" y="2157730"/>
            <a:ext cx="422060" cy="169816"/>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738373" y="2501695"/>
            <a:ext cx="853656" cy="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3592029" y="2268375"/>
            <a:ext cx="1079563" cy="23332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188443" y="2338427"/>
            <a:ext cx="5931" cy="15712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4" idx="2"/>
            <a:endCxn id="26" idx="1"/>
          </p:cNvCxnSpPr>
          <p:nvPr/>
        </p:nvCxnSpPr>
        <p:spPr>
          <a:xfrm rot="16200000" flipH="1">
            <a:off x="2417359" y="2280095"/>
            <a:ext cx="180989" cy="824529"/>
          </a:xfrm>
          <a:prstGeom prst="bentConnector2">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5" idx="1"/>
          </p:cNvCxnSpPr>
          <p:nvPr/>
        </p:nvCxnSpPr>
        <p:spPr>
          <a:xfrm rot="10800000" flipV="1">
            <a:off x="4364870" y="2668331"/>
            <a:ext cx="159856" cy="126258"/>
          </a:xfrm>
          <a:prstGeom prst="bentConnector3">
            <a:avLst>
              <a:gd name="adj1" fmla="val 50000"/>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36522" y="1585783"/>
            <a:ext cx="1063532" cy="523220"/>
          </a:xfrm>
          <a:prstGeom prst="wedgeRoundRectCallout">
            <a:avLst>
              <a:gd name="adj1" fmla="val 74698"/>
              <a:gd name="adj2" fmla="val 3094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a:solidFill>
                  <a:schemeClr val="tx1"/>
                </a:solidFill>
                <a:latin typeface="Proxima Nova" panose="020B0604020202020204"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Query </a:t>
            </a:r>
          </a:p>
          <a:p>
            <a:r>
              <a:rPr lang="en-US" dirty="0"/>
              <a:t>processor</a:t>
            </a:r>
          </a:p>
        </p:txBody>
      </p:sp>
      <p:sp>
        <p:nvSpPr>
          <p:cNvPr id="54" name="TextBox 53"/>
          <p:cNvSpPr txBox="1"/>
          <p:nvPr/>
        </p:nvSpPr>
        <p:spPr>
          <a:xfrm>
            <a:off x="5814278" y="4097556"/>
            <a:ext cx="1620000" cy="338554"/>
          </a:xfrm>
          <a:prstGeom prst="rect">
            <a:avLst/>
          </a:prstGeom>
          <a:noFill/>
        </p:spPr>
        <p:txBody>
          <a:bodyPr wrap="square" rtlCol="0" anchor="ctr">
            <a:spAutoFit/>
          </a:bodyPr>
          <a:lstStyle/>
          <a:p>
            <a:r>
              <a:rPr lang="en-US" sz="1600" dirty="0">
                <a:latin typeface="Proxima Nova" panose="020B0604020202020204" charset="0"/>
              </a:rPr>
              <a:t>Disk storage</a:t>
            </a:r>
          </a:p>
        </p:txBody>
      </p:sp>
      <p:cxnSp>
        <p:nvCxnSpPr>
          <p:cNvPr id="55" name="Straight Connector 54"/>
          <p:cNvCxnSpPr>
            <a:endCxn id="27" idx="0"/>
          </p:cNvCxnSpPr>
          <p:nvPr/>
        </p:nvCxnSpPr>
        <p:spPr>
          <a:xfrm flipH="1">
            <a:off x="2282070" y="2965443"/>
            <a:ext cx="1360424"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6" name="Straight Connector 55"/>
          <p:cNvCxnSpPr>
            <a:stCxn id="26" idx="2"/>
            <a:endCxn id="28" idx="0"/>
          </p:cNvCxnSpPr>
          <p:nvPr/>
        </p:nvCxnSpPr>
        <p:spPr>
          <a:xfrm flipH="1">
            <a:off x="3545908" y="2965735"/>
            <a:ext cx="96586" cy="31539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7" name="Straight Connector 56"/>
          <p:cNvCxnSpPr>
            <a:endCxn id="29" idx="0"/>
          </p:cNvCxnSpPr>
          <p:nvPr/>
        </p:nvCxnSpPr>
        <p:spPr>
          <a:xfrm>
            <a:off x="3634007" y="2965443"/>
            <a:ext cx="1359161"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endCxn id="30" idx="0"/>
          </p:cNvCxnSpPr>
          <p:nvPr/>
        </p:nvCxnSpPr>
        <p:spPr>
          <a:xfrm>
            <a:off x="3642494" y="2965443"/>
            <a:ext cx="2881534" cy="315689"/>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59" name="Straight Connector 58"/>
          <p:cNvCxnSpPr>
            <a:stCxn id="27" idx="2"/>
            <a:endCxn id="35" idx="0"/>
          </p:cNvCxnSpPr>
          <p:nvPr/>
        </p:nvCxnSpPr>
        <p:spPr>
          <a:xfrm>
            <a:off x="2282070" y="3736328"/>
            <a:ext cx="463085" cy="806205"/>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2"/>
            <a:endCxn id="34" idx="0"/>
          </p:cNvCxnSpPr>
          <p:nvPr/>
        </p:nvCxnSpPr>
        <p:spPr>
          <a:xfrm>
            <a:off x="2282070" y="3736328"/>
            <a:ext cx="1090545" cy="49609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28" idx="2"/>
            <a:endCxn id="34" idx="0"/>
          </p:cNvCxnSpPr>
          <p:nvPr/>
        </p:nvCxnSpPr>
        <p:spPr>
          <a:xfrm flipH="1">
            <a:off x="3372615" y="3738332"/>
            <a:ext cx="173293" cy="494087"/>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2" name="Straight Connector 61"/>
          <p:cNvCxnSpPr>
            <a:stCxn id="28" idx="2"/>
            <a:endCxn id="35" idx="0"/>
          </p:cNvCxnSpPr>
          <p:nvPr/>
        </p:nvCxnSpPr>
        <p:spPr>
          <a:xfrm flipH="1">
            <a:off x="2745155" y="3738332"/>
            <a:ext cx="800753" cy="80420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3" name="Straight Connector 62"/>
          <p:cNvCxnSpPr>
            <a:stCxn id="29" idx="2"/>
            <a:endCxn id="32" idx="0"/>
          </p:cNvCxnSpPr>
          <p:nvPr/>
        </p:nvCxnSpPr>
        <p:spPr>
          <a:xfrm flipH="1">
            <a:off x="4634268" y="3738332"/>
            <a:ext cx="358900" cy="48260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4" name="Straight Connector 63"/>
          <p:cNvCxnSpPr>
            <a:endCxn id="32" idx="0"/>
          </p:cNvCxnSpPr>
          <p:nvPr/>
        </p:nvCxnSpPr>
        <p:spPr>
          <a:xfrm flipH="1">
            <a:off x="4634268" y="2855961"/>
            <a:ext cx="566624" cy="1364971"/>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a:off x="3869568" y="3966933"/>
            <a:ext cx="8884" cy="75993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70" name="Straight Connector 69"/>
          <p:cNvCxnSpPr>
            <a:endCxn id="33" idx="1"/>
          </p:cNvCxnSpPr>
          <p:nvPr/>
        </p:nvCxnSpPr>
        <p:spPr>
          <a:xfrm>
            <a:off x="3869568" y="4724373"/>
            <a:ext cx="124620" cy="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V="1">
            <a:off x="3878451" y="3966933"/>
            <a:ext cx="914400" cy="5960"/>
          </a:xfrm>
          <a:prstGeom prst="line">
            <a:avLst/>
          </a:prstGeom>
          <a:ln w="190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73" name="Rounded Rectangular Callout 72"/>
          <p:cNvSpPr/>
          <p:nvPr/>
        </p:nvSpPr>
        <p:spPr>
          <a:xfrm>
            <a:off x="7518721" y="1928699"/>
            <a:ext cx="1396018" cy="933549"/>
          </a:xfrm>
          <a:prstGeom prst="wedgeRoundRectCallout">
            <a:avLst>
              <a:gd name="adj1" fmla="val -65978"/>
              <a:gd name="adj2" fmla="val 4160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Deals with execution of DDL and DML statements</a:t>
            </a:r>
            <a:endParaRPr lang="en-US" sz="1200" dirty="0">
              <a:solidFill>
                <a:schemeClr val="tx1"/>
              </a:solidFill>
              <a:latin typeface="Proxima Nova" panose="020B0604020202020204" charset="0"/>
            </a:endParaRPr>
          </a:p>
        </p:txBody>
      </p:sp>
      <p:sp>
        <p:nvSpPr>
          <p:cNvPr id="74" name="Rounded Rectangular Callout 73"/>
          <p:cNvSpPr/>
          <p:nvPr/>
        </p:nvSpPr>
        <p:spPr>
          <a:xfrm>
            <a:off x="7301268" y="3130093"/>
            <a:ext cx="1674859" cy="1251801"/>
          </a:xfrm>
          <a:prstGeom prst="wedgeRoundRectCallout">
            <a:avLst>
              <a:gd name="adj1" fmla="val -54424"/>
              <a:gd name="adj2" fmla="val -3322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Proxima Nova" panose="020B0604020202020204" charset="0"/>
              </a:rPr>
              <a:t>Provides interface between low-level data stored and application program or queries</a:t>
            </a:r>
          </a:p>
        </p:txBody>
      </p:sp>
      <p:sp>
        <p:nvSpPr>
          <p:cNvPr id="75" name="Rounded Rectangular Callout 74"/>
          <p:cNvSpPr/>
          <p:nvPr/>
        </p:nvSpPr>
        <p:spPr>
          <a:xfrm>
            <a:off x="7536331" y="1841553"/>
            <a:ext cx="1443461" cy="1111211"/>
          </a:xfrm>
          <a:prstGeom prst="wedgeRoundRectCallout">
            <a:avLst>
              <a:gd name="adj1" fmla="val -75967"/>
              <a:gd name="adj2" fmla="val -2130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Interprets DDL statements into a set of tables containing metadata</a:t>
            </a:r>
            <a:endParaRPr lang="en-US" sz="1200" dirty="0">
              <a:solidFill>
                <a:schemeClr val="tx1"/>
              </a:solidFill>
              <a:latin typeface="Proxima Nova" panose="020B0604020202020204" charset="0"/>
            </a:endParaRPr>
          </a:p>
        </p:txBody>
      </p:sp>
      <p:sp>
        <p:nvSpPr>
          <p:cNvPr id="76" name="Rounded Rectangular Callout 75"/>
          <p:cNvSpPr/>
          <p:nvPr/>
        </p:nvSpPr>
        <p:spPr>
          <a:xfrm>
            <a:off x="7467157" y="1845454"/>
            <a:ext cx="1512636" cy="1303347"/>
          </a:xfrm>
          <a:prstGeom prst="wedgeRoundRectCallout">
            <a:avLst>
              <a:gd name="adj1" fmla="val -160872"/>
              <a:gd name="adj2" fmla="val 18159"/>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Translates DML statements into low level instructions that the query evaluation engine understands</a:t>
            </a:r>
            <a:endParaRPr lang="en-US" sz="1200" dirty="0">
              <a:solidFill>
                <a:schemeClr val="tx1"/>
              </a:solidFill>
              <a:latin typeface="Proxima Nova" panose="020B0604020202020204" charset="0"/>
            </a:endParaRPr>
          </a:p>
        </p:txBody>
      </p:sp>
      <p:sp>
        <p:nvSpPr>
          <p:cNvPr id="77" name="Rounded Rectangular Callout 76"/>
          <p:cNvSpPr/>
          <p:nvPr/>
        </p:nvSpPr>
        <p:spPr>
          <a:xfrm>
            <a:off x="7453669" y="1849654"/>
            <a:ext cx="1526124" cy="1124866"/>
          </a:xfrm>
          <a:prstGeom prst="wedgeRoundRectCallout">
            <a:avLst>
              <a:gd name="adj1" fmla="val -256687"/>
              <a:gd name="adj2" fmla="val 42136"/>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Executes low level instructions generated by DML compiler.</a:t>
            </a:r>
            <a:endParaRPr lang="en-US" sz="1200" dirty="0">
              <a:solidFill>
                <a:schemeClr val="tx1"/>
              </a:solidFill>
              <a:latin typeface="Proxima Nova" panose="020B0604020202020204" charset="0"/>
            </a:endParaRPr>
          </a:p>
        </p:txBody>
      </p:sp>
      <p:sp>
        <p:nvSpPr>
          <p:cNvPr id="78" name="Rounded Rectangular Callout 77"/>
          <p:cNvSpPr/>
          <p:nvPr/>
        </p:nvSpPr>
        <p:spPr>
          <a:xfrm>
            <a:off x="7309328" y="3558485"/>
            <a:ext cx="1644775" cy="799624"/>
          </a:xfrm>
          <a:prstGeom prst="wedgeRoundRectCallout">
            <a:avLst>
              <a:gd name="adj1" fmla="val -73147"/>
              <a:gd name="adj2" fmla="val -5001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Preserves atomicity and controls concurrency</a:t>
            </a:r>
            <a:endParaRPr lang="en-US" sz="1200" dirty="0">
              <a:solidFill>
                <a:schemeClr val="tx1"/>
              </a:solidFill>
              <a:latin typeface="Proxima Nova" panose="020B0604020202020204" charset="0"/>
            </a:endParaRPr>
          </a:p>
        </p:txBody>
      </p:sp>
      <p:sp>
        <p:nvSpPr>
          <p:cNvPr id="79" name="Rounded Rectangular Callout 78"/>
          <p:cNvSpPr/>
          <p:nvPr/>
        </p:nvSpPr>
        <p:spPr>
          <a:xfrm>
            <a:off x="7293208" y="3659323"/>
            <a:ext cx="1691375" cy="971282"/>
          </a:xfrm>
          <a:prstGeom prst="wedgeRoundRectCallout">
            <a:avLst>
              <a:gd name="adj1" fmla="val -144328"/>
              <a:gd name="adj2" fmla="val -63468"/>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Checks the authority of users to access data and integrity constraints</a:t>
            </a:r>
            <a:endParaRPr lang="en-US" sz="1200" dirty="0">
              <a:solidFill>
                <a:schemeClr val="tx1"/>
              </a:solidFill>
              <a:latin typeface="Proxima Nova" panose="020B0604020202020204" charset="0"/>
            </a:endParaRPr>
          </a:p>
        </p:txBody>
      </p:sp>
      <p:sp>
        <p:nvSpPr>
          <p:cNvPr id="80" name="Rounded Rectangular Callout 79"/>
          <p:cNvSpPr/>
          <p:nvPr/>
        </p:nvSpPr>
        <p:spPr>
          <a:xfrm>
            <a:off x="282257" y="3812528"/>
            <a:ext cx="1808351" cy="432000"/>
          </a:xfrm>
          <a:prstGeom prst="wedgeRoundRectCallout">
            <a:avLst>
              <a:gd name="adj1" fmla="val 106675"/>
              <a:gd name="adj2" fmla="val -9992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Manages allocation of space on disk storage</a:t>
            </a:r>
            <a:endParaRPr lang="en-US" sz="1200" dirty="0">
              <a:solidFill>
                <a:schemeClr val="tx1"/>
              </a:solidFill>
              <a:latin typeface="Proxima Nova" panose="020B0604020202020204" charset="0"/>
            </a:endParaRPr>
          </a:p>
        </p:txBody>
      </p:sp>
      <p:sp>
        <p:nvSpPr>
          <p:cNvPr id="81" name="Rounded Rectangular Callout 80"/>
          <p:cNvSpPr/>
          <p:nvPr/>
        </p:nvSpPr>
        <p:spPr>
          <a:xfrm>
            <a:off x="240446" y="3876666"/>
            <a:ext cx="1881685" cy="720000"/>
          </a:xfrm>
          <a:prstGeom prst="wedgeRoundRectCallout">
            <a:avLst>
              <a:gd name="adj1" fmla="val 33953"/>
              <a:gd name="adj2" fmla="val -92952"/>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Fetches data from disk storage to memory for being used</a:t>
            </a:r>
            <a:endParaRPr lang="en-US" sz="1200" dirty="0">
              <a:solidFill>
                <a:schemeClr val="tx1"/>
              </a:solidFill>
              <a:latin typeface="Proxima Nova" panose="020B0604020202020204" charset="0"/>
            </a:endParaRPr>
          </a:p>
        </p:txBody>
      </p:sp>
      <p:sp>
        <p:nvSpPr>
          <p:cNvPr id="82" name="Rounded Rectangular Callout 81"/>
          <p:cNvSpPr/>
          <p:nvPr/>
        </p:nvSpPr>
        <p:spPr>
          <a:xfrm>
            <a:off x="5350961" y="4571604"/>
            <a:ext cx="1808351" cy="289110"/>
          </a:xfrm>
          <a:prstGeom prst="wedgeRoundRectCallout">
            <a:avLst>
              <a:gd name="adj1" fmla="val -56595"/>
              <a:gd name="adj2" fmla="val -117817"/>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Proxima Nova" panose="020B0604020202020204" charset="0"/>
              </a:rPr>
              <a:t>To store metadata</a:t>
            </a:r>
            <a:endParaRPr lang="en-US" sz="1400" dirty="0">
              <a:solidFill>
                <a:schemeClr val="tx1"/>
              </a:solidFill>
              <a:latin typeface="Proxima Nova" panose="020B0604020202020204" charset="0"/>
            </a:endParaRPr>
          </a:p>
        </p:txBody>
      </p:sp>
      <p:sp>
        <p:nvSpPr>
          <p:cNvPr id="83" name="Rounded Rectangular Callout 82"/>
          <p:cNvSpPr/>
          <p:nvPr/>
        </p:nvSpPr>
        <p:spPr>
          <a:xfrm>
            <a:off x="241963" y="4431818"/>
            <a:ext cx="1881685" cy="503521"/>
          </a:xfrm>
          <a:prstGeom prst="wedgeRoundRectCallout">
            <a:avLst>
              <a:gd name="adj1" fmla="val 100200"/>
              <a:gd name="adj2" fmla="val -63094"/>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provide faster access to data items</a:t>
            </a:r>
            <a:endParaRPr lang="en-US" sz="1200" dirty="0">
              <a:solidFill>
                <a:schemeClr val="tx1"/>
              </a:solidFill>
              <a:latin typeface="Proxima Nova" panose="020B0604020202020204" charset="0"/>
            </a:endParaRPr>
          </a:p>
        </p:txBody>
      </p:sp>
      <p:sp>
        <p:nvSpPr>
          <p:cNvPr id="84" name="Rounded Rectangular Callout 83"/>
          <p:cNvSpPr/>
          <p:nvPr/>
        </p:nvSpPr>
        <p:spPr>
          <a:xfrm>
            <a:off x="242254" y="4651735"/>
            <a:ext cx="1881685" cy="312763"/>
          </a:xfrm>
          <a:prstGeom prst="wedgeRoundRectCallout">
            <a:avLst>
              <a:gd name="adj1" fmla="val 70896"/>
              <a:gd name="adj2" fmla="val -2835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store user data</a:t>
            </a:r>
            <a:endParaRPr lang="en-US" sz="1200" dirty="0">
              <a:solidFill>
                <a:schemeClr val="tx1"/>
              </a:solidFill>
              <a:latin typeface="Proxima Nova" panose="020B0604020202020204" charset="0"/>
            </a:endParaRPr>
          </a:p>
        </p:txBody>
      </p:sp>
      <p:sp>
        <p:nvSpPr>
          <p:cNvPr id="85" name="Rounded Rectangular Callout 84"/>
          <p:cNvSpPr/>
          <p:nvPr/>
        </p:nvSpPr>
        <p:spPr>
          <a:xfrm>
            <a:off x="5365554" y="4472409"/>
            <a:ext cx="2240514" cy="516949"/>
          </a:xfrm>
          <a:prstGeom prst="wedgeRoundRectCallout">
            <a:avLst>
              <a:gd name="adj1" fmla="val -56959"/>
              <a:gd name="adj2" fmla="val -2951"/>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Proxima Nova" panose="020B0604020202020204" charset="0"/>
              </a:rPr>
              <a:t>To store statistical information about the data</a:t>
            </a:r>
            <a:endParaRPr lang="en-US" sz="1200" dirty="0">
              <a:solidFill>
                <a:schemeClr val="tx1"/>
              </a:solidFill>
              <a:latin typeface="Proxima Nova" panose="020B0604020202020204" charset="0"/>
            </a:endParaRPr>
          </a:p>
        </p:txBody>
      </p:sp>
      <p:sp>
        <p:nvSpPr>
          <p:cNvPr id="86" name="TextBox 85"/>
          <p:cNvSpPr txBox="1"/>
          <p:nvPr/>
        </p:nvSpPr>
        <p:spPr>
          <a:xfrm>
            <a:off x="136522" y="2849275"/>
            <a:ext cx="1063532" cy="523220"/>
          </a:xfrm>
          <a:prstGeom prst="wedgeRoundRectCallout">
            <a:avLst>
              <a:gd name="adj1" fmla="val 74698"/>
              <a:gd name="adj2" fmla="val 30945"/>
              <a:gd name="adj3" fmla="val 16667"/>
            </a:avLst>
          </a:prstGeom>
          <a:solidFill>
            <a:schemeClr val="tx1">
              <a:lumMod val="10000"/>
              <a:lumOff val="9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algn="ctr">
              <a:defRPr>
                <a:solidFill>
                  <a:schemeClr val="tx1"/>
                </a:solidFill>
                <a:latin typeface="Proxima Nova" panose="020B0604020202020204" charset="0"/>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Storage</a:t>
            </a:r>
          </a:p>
          <a:p>
            <a:r>
              <a:rPr lang="en-US" dirty="0"/>
              <a:t>manager</a:t>
            </a:r>
          </a:p>
        </p:txBody>
      </p:sp>
    </p:spTree>
    <p:extLst>
      <p:ext uri="{BB962C8B-B14F-4D97-AF65-F5344CB8AC3E}">
        <p14:creationId xmlns:p14="http://schemas.microsoft.com/office/powerpoint/2010/main" val="200354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fade">
                                      <p:cBhvr>
                                        <p:cTn id="81" dur="500"/>
                                        <p:tgtEl>
                                          <p:spTgt spid="73"/>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73"/>
                                        </p:tgtEl>
                                      </p:cBhvr>
                                    </p:animEffect>
                                    <p:set>
                                      <p:cBhvr>
                                        <p:cTn id="86" dur="1" fill="hold">
                                          <p:stCondLst>
                                            <p:cond delay="499"/>
                                          </p:stCondLst>
                                        </p:cTn>
                                        <p:tgtEl>
                                          <p:spTgt spid="7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1"/>
                                        </p:tgtEl>
                                        <p:attrNameLst>
                                          <p:attrName>style.visibility</p:attrName>
                                        </p:attrNameLst>
                                      </p:cBhvr>
                                      <p:to>
                                        <p:strVal val="visible"/>
                                      </p:to>
                                    </p:set>
                                    <p:animEffect transition="in" filter="fade">
                                      <p:cBhvr>
                                        <p:cTn id="99" dur="500"/>
                                        <p:tgtEl>
                                          <p:spTgt spid="4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fade">
                                      <p:cBhvr>
                                        <p:cTn id="115" dur="500"/>
                                        <p:tgtEl>
                                          <p:spTgt spid="46"/>
                                        </p:tgtEl>
                                      </p:cBhvr>
                                    </p:animEffect>
                                  </p:childTnLst>
                                </p:cTn>
                              </p:par>
                              <p:par>
                                <p:cTn id="116" presetID="10" presetClass="entr" presetSubtype="0"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fade">
                                      <p:cBhvr>
                                        <p:cTn id="118" dur="500"/>
                                        <p:tgtEl>
                                          <p:spTgt spid="45"/>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nodeType="withEffect">
                                  <p:stCondLst>
                                    <p:cond delay="0"/>
                                  </p:stCondLst>
                                  <p:childTnLst>
                                    <p:set>
                                      <p:cBhvr>
                                        <p:cTn id="125" dur="1" fill="hold">
                                          <p:stCondLst>
                                            <p:cond delay="0"/>
                                          </p:stCondLst>
                                        </p:cTn>
                                        <p:tgtEl>
                                          <p:spTgt spid="48"/>
                                        </p:tgtEl>
                                        <p:attrNameLst>
                                          <p:attrName>style.visibility</p:attrName>
                                        </p:attrNameLst>
                                      </p:cBhvr>
                                      <p:to>
                                        <p:strVal val="visible"/>
                                      </p:to>
                                    </p:set>
                                    <p:animEffect transition="in" filter="fade">
                                      <p:cBhvr>
                                        <p:cTn id="126" dur="500"/>
                                        <p:tgtEl>
                                          <p:spTgt spid="4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fade">
                                      <p:cBhvr>
                                        <p:cTn id="131" dur="500"/>
                                        <p:tgtEl>
                                          <p:spTgt spid="43"/>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3"/>
                                        </p:tgtEl>
                                        <p:attrNameLst>
                                          <p:attrName>style.visibility</p:attrName>
                                        </p:attrNameLst>
                                      </p:cBhvr>
                                      <p:to>
                                        <p:strVal val="visible"/>
                                      </p:to>
                                    </p:set>
                                    <p:animEffect transition="in" filter="fade">
                                      <p:cBhvr>
                                        <p:cTn id="134" dur="500"/>
                                        <p:tgtEl>
                                          <p:spTgt spid="23"/>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75"/>
                                        </p:tgtEl>
                                        <p:attrNameLst>
                                          <p:attrName>style.visibility</p:attrName>
                                        </p:attrNameLst>
                                      </p:cBhvr>
                                      <p:to>
                                        <p:strVal val="visible"/>
                                      </p:to>
                                    </p:set>
                                    <p:animEffect transition="in" filter="fade">
                                      <p:cBhvr>
                                        <p:cTn id="139" dur="500"/>
                                        <p:tgtEl>
                                          <p:spTgt spid="7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xit" presetSubtype="0" fill="hold" grpId="1" nodeType="clickEffect">
                                  <p:stCondLst>
                                    <p:cond delay="0"/>
                                  </p:stCondLst>
                                  <p:childTnLst>
                                    <p:animEffect transition="out" filter="fade">
                                      <p:cBhvr>
                                        <p:cTn id="143" dur="500"/>
                                        <p:tgtEl>
                                          <p:spTgt spid="75"/>
                                        </p:tgtEl>
                                      </p:cBhvr>
                                    </p:animEffect>
                                    <p:set>
                                      <p:cBhvr>
                                        <p:cTn id="144" dur="1" fill="hold">
                                          <p:stCondLst>
                                            <p:cond delay="499"/>
                                          </p:stCondLst>
                                        </p:cTn>
                                        <p:tgtEl>
                                          <p:spTgt spid="7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44"/>
                                        </p:tgtEl>
                                        <p:attrNameLst>
                                          <p:attrName>style.visibility</p:attrName>
                                        </p:attrNameLst>
                                      </p:cBhvr>
                                      <p:to>
                                        <p:strVal val="visible"/>
                                      </p:to>
                                    </p:set>
                                    <p:animEffect transition="in" filter="fade">
                                      <p:cBhvr>
                                        <p:cTn id="149" dur="500"/>
                                        <p:tgtEl>
                                          <p:spTgt spid="4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49"/>
                                        </p:tgtEl>
                                        <p:attrNameLst>
                                          <p:attrName>style.visibility</p:attrName>
                                        </p:attrNameLst>
                                      </p:cBhvr>
                                      <p:to>
                                        <p:strVal val="visible"/>
                                      </p:to>
                                    </p:set>
                                    <p:animEffect transition="in" filter="fade">
                                      <p:cBhvr>
                                        <p:cTn id="154" dur="500"/>
                                        <p:tgtEl>
                                          <p:spTgt spid="49"/>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5"/>
                                        </p:tgtEl>
                                        <p:attrNameLst>
                                          <p:attrName>style.visibility</p:attrName>
                                        </p:attrNameLst>
                                      </p:cBhvr>
                                      <p:to>
                                        <p:strVal val="visible"/>
                                      </p:to>
                                    </p:set>
                                    <p:animEffect transition="in" filter="fade">
                                      <p:cBhvr>
                                        <p:cTn id="157" dur="500"/>
                                        <p:tgtEl>
                                          <p:spTgt spid="2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76"/>
                                        </p:tgtEl>
                                        <p:attrNameLst>
                                          <p:attrName>style.visibility</p:attrName>
                                        </p:attrNameLst>
                                      </p:cBhvr>
                                      <p:to>
                                        <p:strVal val="visible"/>
                                      </p:to>
                                    </p:set>
                                    <p:animEffect transition="in" filter="fade">
                                      <p:cBhvr>
                                        <p:cTn id="162" dur="500"/>
                                        <p:tgtEl>
                                          <p:spTgt spid="7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76"/>
                                        </p:tgtEl>
                                      </p:cBhvr>
                                    </p:animEffect>
                                    <p:set>
                                      <p:cBhvr>
                                        <p:cTn id="167" dur="1" fill="hold">
                                          <p:stCondLst>
                                            <p:cond delay="499"/>
                                          </p:stCondLst>
                                        </p:cTn>
                                        <p:tgtEl>
                                          <p:spTgt spid="7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26"/>
                                        </p:tgtEl>
                                        <p:attrNameLst>
                                          <p:attrName>style.visibility</p:attrName>
                                        </p:attrNameLst>
                                      </p:cBhvr>
                                      <p:to>
                                        <p:strVal val="visible"/>
                                      </p:to>
                                    </p:set>
                                    <p:animEffect transition="in" filter="fade">
                                      <p:cBhvr>
                                        <p:cTn id="172" dur="500"/>
                                        <p:tgtEl>
                                          <p:spTgt spid="26"/>
                                        </p:tgtEl>
                                      </p:cBhvr>
                                    </p:animEffect>
                                  </p:childTnLst>
                                </p:cTn>
                              </p:par>
                              <p:par>
                                <p:cTn id="173" presetID="10" presetClass="entr" presetSubtype="0" fill="hold"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fade">
                                      <p:cBhvr>
                                        <p:cTn id="175" dur="500"/>
                                        <p:tgtEl>
                                          <p:spTgt spid="51"/>
                                        </p:tgtEl>
                                      </p:cBhvr>
                                    </p:animEffect>
                                  </p:childTnLst>
                                </p:cTn>
                              </p:par>
                              <p:par>
                                <p:cTn id="176" presetID="10" presetClass="entr" presetSubtype="0" fill="hold" nodeType="withEffect">
                                  <p:stCondLst>
                                    <p:cond delay="0"/>
                                  </p:stCondLst>
                                  <p:childTnLst>
                                    <p:set>
                                      <p:cBhvr>
                                        <p:cTn id="177" dur="1" fill="hold">
                                          <p:stCondLst>
                                            <p:cond delay="0"/>
                                          </p:stCondLst>
                                        </p:cTn>
                                        <p:tgtEl>
                                          <p:spTgt spid="50"/>
                                        </p:tgtEl>
                                        <p:attrNameLst>
                                          <p:attrName>style.visibility</p:attrName>
                                        </p:attrNameLst>
                                      </p:cBhvr>
                                      <p:to>
                                        <p:strVal val="visible"/>
                                      </p:to>
                                    </p:set>
                                    <p:animEffect transition="in" filter="fade">
                                      <p:cBhvr>
                                        <p:cTn id="178" dur="500"/>
                                        <p:tgtEl>
                                          <p:spTgt spid="50"/>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grpId="0" nodeType="clickEffect">
                                  <p:stCondLst>
                                    <p:cond delay="0"/>
                                  </p:stCondLst>
                                  <p:childTnLst>
                                    <p:set>
                                      <p:cBhvr>
                                        <p:cTn id="182" dur="1" fill="hold">
                                          <p:stCondLst>
                                            <p:cond delay="0"/>
                                          </p:stCondLst>
                                        </p:cTn>
                                        <p:tgtEl>
                                          <p:spTgt spid="77"/>
                                        </p:tgtEl>
                                        <p:attrNameLst>
                                          <p:attrName>style.visibility</p:attrName>
                                        </p:attrNameLst>
                                      </p:cBhvr>
                                      <p:to>
                                        <p:strVal val="visible"/>
                                      </p:to>
                                    </p:set>
                                    <p:animEffect transition="in" filter="fade">
                                      <p:cBhvr>
                                        <p:cTn id="183" dur="500"/>
                                        <p:tgtEl>
                                          <p:spTgt spid="77"/>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xit" presetSubtype="0" fill="hold" grpId="1" nodeType="clickEffect">
                                  <p:stCondLst>
                                    <p:cond delay="0"/>
                                  </p:stCondLst>
                                  <p:childTnLst>
                                    <p:animEffect transition="out" filter="fade">
                                      <p:cBhvr>
                                        <p:cTn id="187" dur="500"/>
                                        <p:tgtEl>
                                          <p:spTgt spid="77"/>
                                        </p:tgtEl>
                                      </p:cBhvr>
                                    </p:animEffect>
                                    <p:set>
                                      <p:cBhvr>
                                        <p:cTn id="188" dur="1" fill="hold">
                                          <p:stCondLst>
                                            <p:cond delay="499"/>
                                          </p:stCondLst>
                                        </p:cTn>
                                        <p:tgtEl>
                                          <p:spTgt spid="77"/>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0" presetClass="entr" presetSubtype="0" fill="hold" grpId="0" nodeType="clickEffect">
                                  <p:stCondLst>
                                    <p:cond delay="0"/>
                                  </p:stCondLst>
                                  <p:childTnLst>
                                    <p:set>
                                      <p:cBhvr>
                                        <p:cTn id="192" dur="1" fill="hold">
                                          <p:stCondLst>
                                            <p:cond delay="0"/>
                                          </p:stCondLst>
                                        </p:cTn>
                                        <p:tgtEl>
                                          <p:spTgt spid="11"/>
                                        </p:tgtEl>
                                        <p:attrNameLst>
                                          <p:attrName>style.visibility</p:attrName>
                                        </p:attrNameLst>
                                      </p:cBhvr>
                                      <p:to>
                                        <p:strVal val="visible"/>
                                      </p:to>
                                    </p:set>
                                    <p:animEffect transition="in" filter="fade">
                                      <p:cBhvr>
                                        <p:cTn id="193" dur="500"/>
                                        <p:tgtEl>
                                          <p:spTgt spid="11"/>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86"/>
                                        </p:tgtEl>
                                        <p:attrNameLst>
                                          <p:attrName>style.visibility</p:attrName>
                                        </p:attrNameLst>
                                      </p:cBhvr>
                                      <p:to>
                                        <p:strVal val="visible"/>
                                      </p:to>
                                    </p:set>
                                    <p:animEffect transition="in" filter="fade">
                                      <p:cBhvr>
                                        <p:cTn id="196" dur="500"/>
                                        <p:tgtEl>
                                          <p:spTgt spid="86"/>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grpId="0" nodeType="clickEffect">
                                  <p:stCondLst>
                                    <p:cond delay="0"/>
                                  </p:stCondLst>
                                  <p:childTnLst>
                                    <p:set>
                                      <p:cBhvr>
                                        <p:cTn id="200" dur="1" fill="hold">
                                          <p:stCondLst>
                                            <p:cond delay="0"/>
                                          </p:stCondLst>
                                        </p:cTn>
                                        <p:tgtEl>
                                          <p:spTgt spid="74"/>
                                        </p:tgtEl>
                                        <p:attrNameLst>
                                          <p:attrName>style.visibility</p:attrName>
                                        </p:attrNameLst>
                                      </p:cBhvr>
                                      <p:to>
                                        <p:strVal val="visible"/>
                                      </p:to>
                                    </p:set>
                                    <p:animEffect transition="in" filter="fade">
                                      <p:cBhvr>
                                        <p:cTn id="201" dur="500"/>
                                        <p:tgtEl>
                                          <p:spTgt spid="74"/>
                                        </p:tgtEl>
                                      </p:cBhvr>
                                    </p:animEffect>
                                  </p:childTnLst>
                                </p:cTn>
                              </p:par>
                            </p:childTnLst>
                          </p:cTn>
                        </p:par>
                      </p:childTnLst>
                    </p:cTn>
                  </p:par>
                  <p:par>
                    <p:cTn id="202" fill="hold">
                      <p:stCondLst>
                        <p:cond delay="indefinite"/>
                      </p:stCondLst>
                      <p:childTnLst>
                        <p:par>
                          <p:cTn id="203" fill="hold">
                            <p:stCondLst>
                              <p:cond delay="0"/>
                            </p:stCondLst>
                            <p:childTnLst>
                              <p:par>
                                <p:cTn id="204" presetID="10" presetClass="exit" presetSubtype="0" fill="hold" grpId="1" nodeType="clickEffect">
                                  <p:stCondLst>
                                    <p:cond delay="0"/>
                                  </p:stCondLst>
                                  <p:childTnLst>
                                    <p:animEffect transition="out" filter="fade">
                                      <p:cBhvr>
                                        <p:cTn id="205" dur="500"/>
                                        <p:tgtEl>
                                          <p:spTgt spid="74"/>
                                        </p:tgtEl>
                                      </p:cBhvr>
                                    </p:animEffect>
                                    <p:set>
                                      <p:cBhvr>
                                        <p:cTn id="206" dur="1" fill="hold">
                                          <p:stCondLst>
                                            <p:cond delay="499"/>
                                          </p:stCondLst>
                                        </p:cTn>
                                        <p:tgtEl>
                                          <p:spTgt spid="74"/>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nodeType="clickEffect">
                                  <p:stCondLst>
                                    <p:cond delay="0"/>
                                  </p:stCondLst>
                                  <p:childTnLst>
                                    <p:set>
                                      <p:cBhvr>
                                        <p:cTn id="210" dur="1" fill="hold">
                                          <p:stCondLst>
                                            <p:cond delay="0"/>
                                          </p:stCondLst>
                                        </p:cTn>
                                        <p:tgtEl>
                                          <p:spTgt spid="58"/>
                                        </p:tgtEl>
                                        <p:attrNameLst>
                                          <p:attrName>style.visibility</p:attrName>
                                        </p:attrNameLst>
                                      </p:cBhvr>
                                      <p:to>
                                        <p:strVal val="visible"/>
                                      </p:to>
                                    </p:set>
                                    <p:animEffect transition="in" filter="fade">
                                      <p:cBhvr>
                                        <p:cTn id="211" dur="500"/>
                                        <p:tgtEl>
                                          <p:spTgt spid="58"/>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30"/>
                                        </p:tgtEl>
                                        <p:attrNameLst>
                                          <p:attrName>style.visibility</p:attrName>
                                        </p:attrNameLst>
                                      </p:cBhvr>
                                      <p:to>
                                        <p:strVal val="visible"/>
                                      </p:to>
                                    </p:set>
                                    <p:animEffect transition="in" filter="fade">
                                      <p:cBhvr>
                                        <p:cTn id="214" dur="500"/>
                                        <p:tgtEl>
                                          <p:spTgt spid="30"/>
                                        </p:tgtEl>
                                      </p:cBhvr>
                                    </p:animEffect>
                                  </p:childTnLst>
                                </p:cTn>
                              </p:par>
                            </p:childTnLst>
                          </p:cTn>
                        </p:par>
                      </p:childTnLst>
                    </p:cTn>
                  </p:par>
                  <p:par>
                    <p:cTn id="215" fill="hold">
                      <p:stCondLst>
                        <p:cond delay="indefinite"/>
                      </p:stCondLst>
                      <p:childTnLst>
                        <p:par>
                          <p:cTn id="216" fill="hold">
                            <p:stCondLst>
                              <p:cond delay="0"/>
                            </p:stCondLst>
                            <p:childTnLst>
                              <p:par>
                                <p:cTn id="217" presetID="10" presetClass="entr" presetSubtype="0" fill="hold" grpId="0" nodeType="clickEffect">
                                  <p:stCondLst>
                                    <p:cond delay="0"/>
                                  </p:stCondLst>
                                  <p:childTnLst>
                                    <p:set>
                                      <p:cBhvr>
                                        <p:cTn id="218" dur="1" fill="hold">
                                          <p:stCondLst>
                                            <p:cond delay="0"/>
                                          </p:stCondLst>
                                        </p:cTn>
                                        <p:tgtEl>
                                          <p:spTgt spid="78"/>
                                        </p:tgtEl>
                                        <p:attrNameLst>
                                          <p:attrName>style.visibility</p:attrName>
                                        </p:attrNameLst>
                                      </p:cBhvr>
                                      <p:to>
                                        <p:strVal val="visible"/>
                                      </p:to>
                                    </p:set>
                                    <p:animEffect transition="in" filter="fade">
                                      <p:cBhvr>
                                        <p:cTn id="219" dur="500"/>
                                        <p:tgtEl>
                                          <p:spTgt spid="78"/>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xit" presetSubtype="0" fill="hold" grpId="1" nodeType="clickEffect">
                                  <p:stCondLst>
                                    <p:cond delay="0"/>
                                  </p:stCondLst>
                                  <p:childTnLst>
                                    <p:animEffect transition="out" filter="fade">
                                      <p:cBhvr>
                                        <p:cTn id="223" dur="500"/>
                                        <p:tgtEl>
                                          <p:spTgt spid="78"/>
                                        </p:tgtEl>
                                      </p:cBhvr>
                                    </p:animEffect>
                                    <p:set>
                                      <p:cBhvr>
                                        <p:cTn id="224" dur="1" fill="hold">
                                          <p:stCondLst>
                                            <p:cond delay="499"/>
                                          </p:stCondLst>
                                        </p:cTn>
                                        <p:tgtEl>
                                          <p:spTgt spid="7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nodeType="clickEffect">
                                  <p:stCondLst>
                                    <p:cond delay="0"/>
                                  </p:stCondLst>
                                  <p:childTnLst>
                                    <p:set>
                                      <p:cBhvr>
                                        <p:cTn id="228" dur="1" fill="hold">
                                          <p:stCondLst>
                                            <p:cond delay="0"/>
                                          </p:stCondLst>
                                        </p:cTn>
                                        <p:tgtEl>
                                          <p:spTgt spid="57"/>
                                        </p:tgtEl>
                                        <p:attrNameLst>
                                          <p:attrName>style.visibility</p:attrName>
                                        </p:attrNameLst>
                                      </p:cBhvr>
                                      <p:to>
                                        <p:strVal val="visible"/>
                                      </p:to>
                                    </p:set>
                                    <p:animEffect transition="in" filter="fade">
                                      <p:cBhvr>
                                        <p:cTn id="229" dur="500"/>
                                        <p:tgtEl>
                                          <p:spTgt spid="57"/>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9"/>
                                        </p:tgtEl>
                                        <p:attrNameLst>
                                          <p:attrName>style.visibility</p:attrName>
                                        </p:attrNameLst>
                                      </p:cBhvr>
                                      <p:to>
                                        <p:strVal val="visible"/>
                                      </p:to>
                                    </p:set>
                                    <p:animEffect transition="in" filter="fade">
                                      <p:cBhvr>
                                        <p:cTn id="232" dur="500"/>
                                        <p:tgtEl>
                                          <p:spTgt spid="29"/>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fad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xit" presetSubtype="0" fill="hold" grpId="1" nodeType="clickEffect">
                                  <p:stCondLst>
                                    <p:cond delay="0"/>
                                  </p:stCondLst>
                                  <p:childTnLst>
                                    <p:animEffect transition="out" filter="fade">
                                      <p:cBhvr>
                                        <p:cTn id="241" dur="500"/>
                                        <p:tgtEl>
                                          <p:spTgt spid="79"/>
                                        </p:tgtEl>
                                      </p:cBhvr>
                                    </p:animEffect>
                                    <p:set>
                                      <p:cBhvr>
                                        <p:cTn id="242" dur="1" fill="hold">
                                          <p:stCondLst>
                                            <p:cond delay="499"/>
                                          </p:stCondLst>
                                        </p:cTn>
                                        <p:tgtEl>
                                          <p:spTgt spid="79"/>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fade">
                                      <p:cBhvr>
                                        <p:cTn id="247" dur="500"/>
                                        <p:tgtEl>
                                          <p:spTgt spid="56"/>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28"/>
                                        </p:tgtEl>
                                        <p:attrNameLst>
                                          <p:attrName>style.visibility</p:attrName>
                                        </p:attrNameLst>
                                      </p:cBhvr>
                                      <p:to>
                                        <p:strVal val="visible"/>
                                      </p:to>
                                    </p:set>
                                    <p:animEffect transition="in" filter="fade">
                                      <p:cBhvr>
                                        <p:cTn id="250" dur="500"/>
                                        <p:tgtEl>
                                          <p:spTgt spid="28"/>
                                        </p:tgtEl>
                                      </p:cBhvr>
                                    </p:animEffect>
                                  </p:childTnLst>
                                </p:cTn>
                              </p:par>
                            </p:childTnLst>
                          </p:cTn>
                        </p:par>
                      </p:childTnLst>
                    </p:cTn>
                  </p:par>
                  <p:par>
                    <p:cTn id="251" fill="hold">
                      <p:stCondLst>
                        <p:cond delay="indefinite"/>
                      </p:stCondLst>
                      <p:childTnLst>
                        <p:par>
                          <p:cTn id="252" fill="hold">
                            <p:stCondLst>
                              <p:cond delay="0"/>
                            </p:stCondLst>
                            <p:childTnLst>
                              <p:par>
                                <p:cTn id="253" presetID="10" presetClass="entr" presetSubtype="0" fill="hold" grpId="0" nodeType="clickEffect">
                                  <p:stCondLst>
                                    <p:cond delay="0"/>
                                  </p:stCondLst>
                                  <p:childTnLst>
                                    <p:set>
                                      <p:cBhvr>
                                        <p:cTn id="254" dur="1" fill="hold">
                                          <p:stCondLst>
                                            <p:cond delay="0"/>
                                          </p:stCondLst>
                                        </p:cTn>
                                        <p:tgtEl>
                                          <p:spTgt spid="80"/>
                                        </p:tgtEl>
                                        <p:attrNameLst>
                                          <p:attrName>style.visibility</p:attrName>
                                        </p:attrNameLst>
                                      </p:cBhvr>
                                      <p:to>
                                        <p:strVal val="visible"/>
                                      </p:to>
                                    </p:set>
                                    <p:animEffect transition="in" filter="fade">
                                      <p:cBhvr>
                                        <p:cTn id="255" dur="500"/>
                                        <p:tgtEl>
                                          <p:spTgt spid="80"/>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xit" presetSubtype="0" fill="hold" grpId="1" nodeType="clickEffect">
                                  <p:stCondLst>
                                    <p:cond delay="0"/>
                                  </p:stCondLst>
                                  <p:childTnLst>
                                    <p:animEffect transition="out" filter="fade">
                                      <p:cBhvr>
                                        <p:cTn id="259" dur="500"/>
                                        <p:tgtEl>
                                          <p:spTgt spid="80"/>
                                        </p:tgtEl>
                                      </p:cBhvr>
                                    </p:animEffect>
                                    <p:set>
                                      <p:cBhvr>
                                        <p:cTn id="260" dur="1" fill="hold">
                                          <p:stCondLst>
                                            <p:cond delay="499"/>
                                          </p:stCondLst>
                                        </p:cTn>
                                        <p:tgtEl>
                                          <p:spTgt spid="80"/>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0" presetClass="entr" presetSubtype="0" fill="hold" nodeType="clickEffect">
                                  <p:stCondLst>
                                    <p:cond delay="0"/>
                                  </p:stCondLst>
                                  <p:childTnLst>
                                    <p:set>
                                      <p:cBhvr>
                                        <p:cTn id="264" dur="1" fill="hold">
                                          <p:stCondLst>
                                            <p:cond delay="0"/>
                                          </p:stCondLst>
                                        </p:cTn>
                                        <p:tgtEl>
                                          <p:spTgt spid="55"/>
                                        </p:tgtEl>
                                        <p:attrNameLst>
                                          <p:attrName>style.visibility</p:attrName>
                                        </p:attrNameLst>
                                      </p:cBhvr>
                                      <p:to>
                                        <p:strVal val="visible"/>
                                      </p:to>
                                    </p:set>
                                    <p:animEffect transition="in" filter="fade">
                                      <p:cBhvr>
                                        <p:cTn id="265" dur="500"/>
                                        <p:tgtEl>
                                          <p:spTgt spid="55"/>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27"/>
                                        </p:tgtEl>
                                        <p:attrNameLst>
                                          <p:attrName>style.visibility</p:attrName>
                                        </p:attrNameLst>
                                      </p:cBhvr>
                                      <p:to>
                                        <p:strVal val="visible"/>
                                      </p:to>
                                    </p:set>
                                    <p:animEffect transition="in" filter="fade">
                                      <p:cBhvr>
                                        <p:cTn id="268" dur="500"/>
                                        <p:tgtEl>
                                          <p:spTgt spid="27"/>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grpId="0" nodeType="clickEffect">
                                  <p:stCondLst>
                                    <p:cond delay="0"/>
                                  </p:stCondLst>
                                  <p:childTnLst>
                                    <p:set>
                                      <p:cBhvr>
                                        <p:cTn id="272" dur="1" fill="hold">
                                          <p:stCondLst>
                                            <p:cond delay="0"/>
                                          </p:stCondLst>
                                        </p:cTn>
                                        <p:tgtEl>
                                          <p:spTgt spid="81"/>
                                        </p:tgtEl>
                                        <p:attrNameLst>
                                          <p:attrName>style.visibility</p:attrName>
                                        </p:attrNameLst>
                                      </p:cBhvr>
                                      <p:to>
                                        <p:strVal val="visible"/>
                                      </p:to>
                                    </p:set>
                                    <p:animEffect transition="in" filter="fade">
                                      <p:cBhvr>
                                        <p:cTn id="273" dur="500"/>
                                        <p:tgtEl>
                                          <p:spTgt spid="81"/>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xit" presetSubtype="0" fill="hold" grpId="1" nodeType="clickEffect">
                                  <p:stCondLst>
                                    <p:cond delay="0"/>
                                  </p:stCondLst>
                                  <p:childTnLst>
                                    <p:animEffect transition="out" filter="fade">
                                      <p:cBhvr>
                                        <p:cTn id="277" dur="500"/>
                                        <p:tgtEl>
                                          <p:spTgt spid="81"/>
                                        </p:tgtEl>
                                      </p:cBhvr>
                                    </p:animEffect>
                                    <p:set>
                                      <p:cBhvr>
                                        <p:cTn id="278" dur="1" fill="hold">
                                          <p:stCondLst>
                                            <p:cond delay="499"/>
                                          </p:stCondLst>
                                        </p:cTn>
                                        <p:tgtEl>
                                          <p:spTgt spid="81"/>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54"/>
                                        </p:tgtEl>
                                        <p:attrNameLst>
                                          <p:attrName>style.visibility</p:attrName>
                                        </p:attrNameLst>
                                      </p:cBhvr>
                                      <p:to>
                                        <p:strVal val="visible"/>
                                      </p:to>
                                    </p:set>
                                    <p:animEffect transition="in" filter="fade">
                                      <p:cBhvr>
                                        <p:cTn id="283" dur="500"/>
                                        <p:tgtEl>
                                          <p:spTgt spid="54"/>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31"/>
                                        </p:tgtEl>
                                        <p:attrNameLst>
                                          <p:attrName>style.visibility</p:attrName>
                                        </p:attrNameLst>
                                      </p:cBhvr>
                                      <p:to>
                                        <p:strVal val="visible"/>
                                      </p:to>
                                    </p:set>
                                    <p:animEffect transition="in" filter="fade">
                                      <p:cBhvr>
                                        <p:cTn id="286" dur="500"/>
                                        <p:tgtEl>
                                          <p:spTgt spid="31"/>
                                        </p:tgtEl>
                                      </p:cBhvr>
                                    </p:animEffect>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64"/>
                                        </p:tgtEl>
                                        <p:attrNameLst>
                                          <p:attrName>style.visibility</p:attrName>
                                        </p:attrNameLst>
                                      </p:cBhvr>
                                      <p:to>
                                        <p:strVal val="visible"/>
                                      </p:to>
                                    </p:set>
                                    <p:animEffect transition="in" filter="fade">
                                      <p:cBhvr>
                                        <p:cTn id="291" dur="500"/>
                                        <p:tgtEl>
                                          <p:spTgt spid="64"/>
                                        </p:tgtEl>
                                      </p:cBhvr>
                                    </p:animEffect>
                                  </p:childTnLst>
                                </p:cTn>
                              </p:par>
                              <p:par>
                                <p:cTn id="292" presetID="10" presetClass="entr" presetSubtype="0" fill="hold" nodeType="withEffect">
                                  <p:stCondLst>
                                    <p:cond delay="0"/>
                                  </p:stCondLst>
                                  <p:childTnLst>
                                    <p:set>
                                      <p:cBhvr>
                                        <p:cTn id="293" dur="1" fill="hold">
                                          <p:stCondLst>
                                            <p:cond delay="0"/>
                                          </p:stCondLst>
                                        </p:cTn>
                                        <p:tgtEl>
                                          <p:spTgt spid="63"/>
                                        </p:tgtEl>
                                        <p:attrNameLst>
                                          <p:attrName>style.visibility</p:attrName>
                                        </p:attrNameLst>
                                      </p:cBhvr>
                                      <p:to>
                                        <p:strVal val="visible"/>
                                      </p:to>
                                    </p:set>
                                    <p:animEffect transition="in" filter="fade">
                                      <p:cBhvr>
                                        <p:cTn id="294" dur="500"/>
                                        <p:tgtEl>
                                          <p:spTgt spid="63"/>
                                        </p:tgtEl>
                                      </p:cBhvr>
                                    </p:animEffect>
                                  </p:childTnLst>
                                </p:cTn>
                              </p:par>
                              <p:par>
                                <p:cTn id="295" presetID="10" presetClass="entr" presetSubtype="0" fill="hold" grpId="0" nodeType="withEffect">
                                  <p:stCondLst>
                                    <p:cond delay="0"/>
                                  </p:stCondLst>
                                  <p:childTnLst>
                                    <p:set>
                                      <p:cBhvr>
                                        <p:cTn id="296" dur="1" fill="hold">
                                          <p:stCondLst>
                                            <p:cond delay="0"/>
                                          </p:stCondLst>
                                        </p:cTn>
                                        <p:tgtEl>
                                          <p:spTgt spid="32"/>
                                        </p:tgtEl>
                                        <p:attrNameLst>
                                          <p:attrName>style.visibility</p:attrName>
                                        </p:attrNameLst>
                                      </p:cBhvr>
                                      <p:to>
                                        <p:strVal val="visible"/>
                                      </p:to>
                                    </p:set>
                                    <p:animEffect transition="in" filter="fade">
                                      <p:cBhvr>
                                        <p:cTn id="297" dur="500"/>
                                        <p:tgtEl>
                                          <p:spTgt spid="32"/>
                                        </p:tgtEl>
                                      </p:cBhvr>
                                    </p:animEffect>
                                  </p:childTnLst>
                                </p:cTn>
                              </p:par>
                            </p:childTnLst>
                          </p:cTn>
                        </p:par>
                      </p:childTnLst>
                    </p:cTn>
                  </p:par>
                  <p:par>
                    <p:cTn id="298" fill="hold">
                      <p:stCondLst>
                        <p:cond delay="indefinite"/>
                      </p:stCondLst>
                      <p:childTnLst>
                        <p:par>
                          <p:cTn id="299" fill="hold">
                            <p:stCondLst>
                              <p:cond delay="0"/>
                            </p:stCondLst>
                            <p:childTnLst>
                              <p:par>
                                <p:cTn id="300" presetID="10" presetClass="entr" presetSubtype="0" fill="hold" grpId="0" nodeType="clickEffect">
                                  <p:stCondLst>
                                    <p:cond delay="0"/>
                                  </p:stCondLst>
                                  <p:childTnLst>
                                    <p:set>
                                      <p:cBhvr>
                                        <p:cTn id="301" dur="1" fill="hold">
                                          <p:stCondLst>
                                            <p:cond delay="0"/>
                                          </p:stCondLst>
                                        </p:cTn>
                                        <p:tgtEl>
                                          <p:spTgt spid="82"/>
                                        </p:tgtEl>
                                        <p:attrNameLst>
                                          <p:attrName>style.visibility</p:attrName>
                                        </p:attrNameLst>
                                      </p:cBhvr>
                                      <p:to>
                                        <p:strVal val="visible"/>
                                      </p:to>
                                    </p:set>
                                    <p:animEffect transition="in" filter="fade">
                                      <p:cBhvr>
                                        <p:cTn id="302" dur="500"/>
                                        <p:tgtEl>
                                          <p:spTgt spid="82"/>
                                        </p:tgtEl>
                                      </p:cBhvr>
                                    </p:animEffect>
                                  </p:childTnLst>
                                </p:cTn>
                              </p:par>
                            </p:childTnLst>
                          </p:cTn>
                        </p:par>
                      </p:childTnLst>
                    </p:cTn>
                  </p:par>
                  <p:par>
                    <p:cTn id="303" fill="hold">
                      <p:stCondLst>
                        <p:cond delay="indefinite"/>
                      </p:stCondLst>
                      <p:childTnLst>
                        <p:par>
                          <p:cTn id="304" fill="hold">
                            <p:stCondLst>
                              <p:cond delay="0"/>
                            </p:stCondLst>
                            <p:childTnLst>
                              <p:par>
                                <p:cTn id="305" presetID="10" presetClass="exit" presetSubtype="0" fill="hold" grpId="1" nodeType="clickEffect">
                                  <p:stCondLst>
                                    <p:cond delay="0"/>
                                  </p:stCondLst>
                                  <p:childTnLst>
                                    <p:animEffect transition="out" filter="fade">
                                      <p:cBhvr>
                                        <p:cTn id="306" dur="500"/>
                                        <p:tgtEl>
                                          <p:spTgt spid="82"/>
                                        </p:tgtEl>
                                      </p:cBhvr>
                                    </p:animEffect>
                                    <p:set>
                                      <p:cBhvr>
                                        <p:cTn id="307" dur="1" fill="hold">
                                          <p:stCondLst>
                                            <p:cond delay="499"/>
                                          </p:stCondLst>
                                        </p:cTn>
                                        <p:tgtEl>
                                          <p:spTgt spid="82"/>
                                        </p:tgtEl>
                                        <p:attrNameLst>
                                          <p:attrName>style.visibility</p:attrName>
                                        </p:attrNameLst>
                                      </p:cBhvr>
                                      <p:to>
                                        <p:strVal val="hidden"/>
                                      </p:to>
                                    </p:set>
                                  </p:childTnLst>
                                </p:cTn>
                              </p:par>
                            </p:childTnLst>
                          </p:cTn>
                        </p:par>
                      </p:childTnLst>
                    </p:cTn>
                  </p:par>
                  <p:par>
                    <p:cTn id="308" fill="hold">
                      <p:stCondLst>
                        <p:cond delay="indefinite"/>
                      </p:stCondLst>
                      <p:childTnLst>
                        <p:par>
                          <p:cTn id="309" fill="hold">
                            <p:stCondLst>
                              <p:cond delay="0"/>
                            </p:stCondLst>
                            <p:childTnLst>
                              <p:par>
                                <p:cTn id="310" presetID="10" presetClass="entr" presetSubtype="0" fill="hold" nodeType="clickEffect">
                                  <p:stCondLst>
                                    <p:cond delay="0"/>
                                  </p:stCondLst>
                                  <p:childTnLst>
                                    <p:set>
                                      <p:cBhvr>
                                        <p:cTn id="311" dur="1" fill="hold">
                                          <p:stCondLst>
                                            <p:cond delay="0"/>
                                          </p:stCondLst>
                                        </p:cTn>
                                        <p:tgtEl>
                                          <p:spTgt spid="61"/>
                                        </p:tgtEl>
                                        <p:attrNameLst>
                                          <p:attrName>style.visibility</p:attrName>
                                        </p:attrNameLst>
                                      </p:cBhvr>
                                      <p:to>
                                        <p:strVal val="visible"/>
                                      </p:to>
                                    </p:set>
                                    <p:animEffect transition="in" filter="fade">
                                      <p:cBhvr>
                                        <p:cTn id="312" dur="500"/>
                                        <p:tgtEl>
                                          <p:spTgt spid="61"/>
                                        </p:tgtEl>
                                      </p:cBhvr>
                                    </p:animEffect>
                                  </p:childTnLst>
                                </p:cTn>
                              </p:par>
                              <p:par>
                                <p:cTn id="313" presetID="10" presetClass="entr" presetSubtype="0" fill="hold" nodeType="withEffect">
                                  <p:stCondLst>
                                    <p:cond delay="0"/>
                                  </p:stCondLst>
                                  <p:childTnLst>
                                    <p:set>
                                      <p:cBhvr>
                                        <p:cTn id="314" dur="1" fill="hold">
                                          <p:stCondLst>
                                            <p:cond delay="0"/>
                                          </p:stCondLst>
                                        </p:cTn>
                                        <p:tgtEl>
                                          <p:spTgt spid="60"/>
                                        </p:tgtEl>
                                        <p:attrNameLst>
                                          <p:attrName>style.visibility</p:attrName>
                                        </p:attrNameLst>
                                      </p:cBhvr>
                                      <p:to>
                                        <p:strVal val="visible"/>
                                      </p:to>
                                    </p:set>
                                    <p:animEffect transition="in" filter="fade">
                                      <p:cBhvr>
                                        <p:cTn id="315" dur="500"/>
                                        <p:tgtEl>
                                          <p:spTgt spid="60"/>
                                        </p:tgtEl>
                                      </p:cBhvr>
                                    </p:animEffect>
                                  </p:childTnLst>
                                </p:cTn>
                              </p:par>
                              <p:par>
                                <p:cTn id="316" presetID="10" presetClass="entr" presetSubtype="0" fill="hold" grpId="0" nodeType="withEffect">
                                  <p:stCondLst>
                                    <p:cond delay="0"/>
                                  </p:stCondLst>
                                  <p:childTnLst>
                                    <p:set>
                                      <p:cBhvr>
                                        <p:cTn id="317" dur="1" fill="hold">
                                          <p:stCondLst>
                                            <p:cond delay="0"/>
                                          </p:stCondLst>
                                        </p:cTn>
                                        <p:tgtEl>
                                          <p:spTgt spid="34"/>
                                        </p:tgtEl>
                                        <p:attrNameLst>
                                          <p:attrName>style.visibility</p:attrName>
                                        </p:attrNameLst>
                                      </p:cBhvr>
                                      <p:to>
                                        <p:strVal val="visible"/>
                                      </p:to>
                                    </p:set>
                                    <p:animEffect transition="in" filter="fade">
                                      <p:cBhvr>
                                        <p:cTn id="318" dur="500"/>
                                        <p:tgtEl>
                                          <p:spTgt spid="34"/>
                                        </p:tgtEl>
                                      </p:cBhvr>
                                    </p:animEffect>
                                  </p:childTnLst>
                                </p:cTn>
                              </p:par>
                            </p:childTnLst>
                          </p:cTn>
                        </p:par>
                      </p:childTnLst>
                    </p:cTn>
                  </p:par>
                  <p:par>
                    <p:cTn id="319" fill="hold">
                      <p:stCondLst>
                        <p:cond delay="indefinite"/>
                      </p:stCondLst>
                      <p:childTnLst>
                        <p:par>
                          <p:cTn id="320" fill="hold">
                            <p:stCondLst>
                              <p:cond delay="0"/>
                            </p:stCondLst>
                            <p:childTnLst>
                              <p:par>
                                <p:cTn id="321" presetID="10" presetClass="entr" presetSubtype="0" fill="hold" grpId="0" nodeType="clickEffect">
                                  <p:stCondLst>
                                    <p:cond delay="0"/>
                                  </p:stCondLst>
                                  <p:childTnLst>
                                    <p:set>
                                      <p:cBhvr>
                                        <p:cTn id="322" dur="1" fill="hold">
                                          <p:stCondLst>
                                            <p:cond delay="0"/>
                                          </p:stCondLst>
                                        </p:cTn>
                                        <p:tgtEl>
                                          <p:spTgt spid="83"/>
                                        </p:tgtEl>
                                        <p:attrNameLst>
                                          <p:attrName>style.visibility</p:attrName>
                                        </p:attrNameLst>
                                      </p:cBhvr>
                                      <p:to>
                                        <p:strVal val="visible"/>
                                      </p:to>
                                    </p:set>
                                    <p:animEffect transition="in" filter="fade">
                                      <p:cBhvr>
                                        <p:cTn id="323" dur="500"/>
                                        <p:tgtEl>
                                          <p:spTgt spid="83"/>
                                        </p:tgtEl>
                                      </p:cBhvr>
                                    </p:animEffect>
                                  </p:childTnLst>
                                </p:cTn>
                              </p:par>
                            </p:childTnLst>
                          </p:cTn>
                        </p:par>
                      </p:childTnLst>
                    </p:cTn>
                  </p:par>
                  <p:par>
                    <p:cTn id="324" fill="hold">
                      <p:stCondLst>
                        <p:cond delay="indefinite"/>
                      </p:stCondLst>
                      <p:childTnLst>
                        <p:par>
                          <p:cTn id="325" fill="hold">
                            <p:stCondLst>
                              <p:cond delay="0"/>
                            </p:stCondLst>
                            <p:childTnLst>
                              <p:par>
                                <p:cTn id="326" presetID="10" presetClass="exit" presetSubtype="0" fill="hold" grpId="1" nodeType="clickEffect">
                                  <p:stCondLst>
                                    <p:cond delay="0"/>
                                  </p:stCondLst>
                                  <p:childTnLst>
                                    <p:animEffect transition="out" filter="fade">
                                      <p:cBhvr>
                                        <p:cTn id="327" dur="500"/>
                                        <p:tgtEl>
                                          <p:spTgt spid="83"/>
                                        </p:tgtEl>
                                      </p:cBhvr>
                                    </p:animEffect>
                                    <p:set>
                                      <p:cBhvr>
                                        <p:cTn id="328" dur="1" fill="hold">
                                          <p:stCondLst>
                                            <p:cond delay="499"/>
                                          </p:stCondLst>
                                        </p:cTn>
                                        <p:tgtEl>
                                          <p:spTgt spid="83"/>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0" presetClass="entr" presetSubtype="0" fill="hold" grpId="0" nodeType="clickEffect">
                                  <p:stCondLst>
                                    <p:cond delay="0"/>
                                  </p:stCondLst>
                                  <p:childTnLst>
                                    <p:set>
                                      <p:cBhvr>
                                        <p:cTn id="332" dur="1" fill="hold">
                                          <p:stCondLst>
                                            <p:cond delay="0"/>
                                          </p:stCondLst>
                                        </p:cTn>
                                        <p:tgtEl>
                                          <p:spTgt spid="35"/>
                                        </p:tgtEl>
                                        <p:attrNameLst>
                                          <p:attrName>style.visibility</p:attrName>
                                        </p:attrNameLst>
                                      </p:cBhvr>
                                      <p:to>
                                        <p:strVal val="visible"/>
                                      </p:to>
                                    </p:set>
                                    <p:animEffect transition="in" filter="fade">
                                      <p:cBhvr>
                                        <p:cTn id="333" dur="500"/>
                                        <p:tgtEl>
                                          <p:spTgt spid="35"/>
                                        </p:tgtEl>
                                      </p:cBhvr>
                                    </p:animEffect>
                                  </p:childTnLst>
                                </p:cTn>
                              </p:par>
                              <p:par>
                                <p:cTn id="334" presetID="10" presetClass="entr" presetSubtype="0" fill="hold" nodeType="withEffect">
                                  <p:stCondLst>
                                    <p:cond delay="0"/>
                                  </p:stCondLst>
                                  <p:childTnLst>
                                    <p:set>
                                      <p:cBhvr>
                                        <p:cTn id="335" dur="1" fill="hold">
                                          <p:stCondLst>
                                            <p:cond delay="0"/>
                                          </p:stCondLst>
                                        </p:cTn>
                                        <p:tgtEl>
                                          <p:spTgt spid="62"/>
                                        </p:tgtEl>
                                        <p:attrNameLst>
                                          <p:attrName>style.visibility</p:attrName>
                                        </p:attrNameLst>
                                      </p:cBhvr>
                                      <p:to>
                                        <p:strVal val="visible"/>
                                      </p:to>
                                    </p:set>
                                    <p:animEffect transition="in" filter="fade">
                                      <p:cBhvr>
                                        <p:cTn id="336" dur="500"/>
                                        <p:tgtEl>
                                          <p:spTgt spid="62"/>
                                        </p:tgtEl>
                                      </p:cBhvr>
                                    </p:animEffect>
                                  </p:childTnLst>
                                </p:cTn>
                              </p:par>
                              <p:par>
                                <p:cTn id="337" presetID="10" presetClass="entr" presetSubtype="0" fill="hold" nodeType="withEffect">
                                  <p:stCondLst>
                                    <p:cond delay="0"/>
                                  </p:stCondLst>
                                  <p:childTnLst>
                                    <p:set>
                                      <p:cBhvr>
                                        <p:cTn id="338" dur="1" fill="hold">
                                          <p:stCondLst>
                                            <p:cond delay="0"/>
                                          </p:stCondLst>
                                        </p:cTn>
                                        <p:tgtEl>
                                          <p:spTgt spid="59"/>
                                        </p:tgtEl>
                                        <p:attrNameLst>
                                          <p:attrName>style.visibility</p:attrName>
                                        </p:attrNameLst>
                                      </p:cBhvr>
                                      <p:to>
                                        <p:strVal val="visible"/>
                                      </p:to>
                                    </p:set>
                                    <p:animEffect transition="in" filter="fade">
                                      <p:cBhvr>
                                        <p:cTn id="339" dur="500"/>
                                        <p:tgtEl>
                                          <p:spTgt spid="59"/>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84"/>
                                        </p:tgtEl>
                                        <p:attrNameLst>
                                          <p:attrName>style.visibility</p:attrName>
                                        </p:attrNameLst>
                                      </p:cBhvr>
                                      <p:to>
                                        <p:strVal val="visible"/>
                                      </p:to>
                                    </p:set>
                                    <p:animEffect transition="in" filter="fade">
                                      <p:cBhvr>
                                        <p:cTn id="344" dur="500"/>
                                        <p:tgtEl>
                                          <p:spTgt spid="84"/>
                                        </p:tgtEl>
                                      </p:cBhvr>
                                    </p:animEffect>
                                  </p:childTnLst>
                                </p:cTn>
                              </p:par>
                            </p:childTnLst>
                          </p:cTn>
                        </p:par>
                      </p:childTnLst>
                    </p:cTn>
                  </p:par>
                  <p:par>
                    <p:cTn id="345" fill="hold">
                      <p:stCondLst>
                        <p:cond delay="indefinite"/>
                      </p:stCondLst>
                      <p:childTnLst>
                        <p:par>
                          <p:cTn id="346" fill="hold">
                            <p:stCondLst>
                              <p:cond delay="0"/>
                            </p:stCondLst>
                            <p:childTnLst>
                              <p:par>
                                <p:cTn id="347" presetID="10" presetClass="exit" presetSubtype="0" fill="hold" grpId="1" nodeType="clickEffect">
                                  <p:stCondLst>
                                    <p:cond delay="0"/>
                                  </p:stCondLst>
                                  <p:childTnLst>
                                    <p:animEffect transition="out" filter="fade">
                                      <p:cBhvr>
                                        <p:cTn id="348" dur="500"/>
                                        <p:tgtEl>
                                          <p:spTgt spid="84"/>
                                        </p:tgtEl>
                                      </p:cBhvr>
                                    </p:animEffect>
                                    <p:set>
                                      <p:cBhvr>
                                        <p:cTn id="349" dur="1" fill="hold">
                                          <p:stCondLst>
                                            <p:cond delay="499"/>
                                          </p:stCondLst>
                                        </p:cTn>
                                        <p:tgtEl>
                                          <p:spTgt spid="84"/>
                                        </p:tgtEl>
                                        <p:attrNameLst>
                                          <p:attrName>style.visibility</p:attrName>
                                        </p:attrNameLst>
                                      </p:cBhvr>
                                      <p:to>
                                        <p:strVal val="hidden"/>
                                      </p:to>
                                    </p:set>
                                  </p:childTnLst>
                                </p:cTn>
                              </p:par>
                            </p:childTnLst>
                          </p:cTn>
                        </p:par>
                      </p:childTnLst>
                    </p:cTn>
                  </p:par>
                  <p:par>
                    <p:cTn id="350" fill="hold">
                      <p:stCondLst>
                        <p:cond delay="indefinite"/>
                      </p:stCondLst>
                      <p:childTnLst>
                        <p:par>
                          <p:cTn id="351" fill="hold">
                            <p:stCondLst>
                              <p:cond delay="0"/>
                            </p:stCondLst>
                            <p:childTnLst>
                              <p:par>
                                <p:cTn id="352" presetID="10" presetClass="entr" presetSubtype="0" fill="hold" grpId="0" nodeType="clickEffect">
                                  <p:stCondLst>
                                    <p:cond delay="0"/>
                                  </p:stCondLst>
                                  <p:childTnLst>
                                    <p:set>
                                      <p:cBhvr>
                                        <p:cTn id="353" dur="1" fill="hold">
                                          <p:stCondLst>
                                            <p:cond delay="0"/>
                                          </p:stCondLst>
                                        </p:cTn>
                                        <p:tgtEl>
                                          <p:spTgt spid="33"/>
                                        </p:tgtEl>
                                        <p:attrNameLst>
                                          <p:attrName>style.visibility</p:attrName>
                                        </p:attrNameLst>
                                      </p:cBhvr>
                                      <p:to>
                                        <p:strVal val="visible"/>
                                      </p:to>
                                    </p:set>
                                    <p:animEffect transition="in" filter="fade">
                                      <p:cBhvr>
                                        <p:cTn id="354" dur="500"/>
                                        <p:tgtEl>
                                          <p:spTgt spid="33"/>
                                        </p:tgtEl>
                                      </p:cBhvr>
                                    </p:animEffect>
                                  </p:childTnLst>
                                </p:cTn>
                              </p:par>
                              <p:par>
                                <p:cTn id="355" presetID="10" presetClass="entr" presetSubtype="0" fill="hold" nodeType="withEffect">
                                  <p:stCondLst>
                                    <p:cond delay="0"/>
                                  </p:stCondLst>
                                  <p:childTnLst>
                                    <p:set>
                                      <p:cBhvr>
                                        <p:cTn id="356" dur="1" fill="hold">
                                          <p:stCondLst>
                                            <p:cond delay="0"/>
                                          </p:stCondLst>
                                        </p:cTn>
                                        <p:tgtEl>
                                          <p:spTgt spid="72"/>
                                        </p:tgtEl>
                                        <p:attrNameLst>
                                          <p:attrName>style.visibility</p:attrName>
                                        </p:attrNameLst>
                                      </p:cBhvr>
                                      <p:to>
                                        <p:strVal val="visible"/>
                                      </p:to>
                                    </p:set>
                                    <p:animEffect transition="in" filter="fade">
                                      <p:cBhvr>
                                        <p:cTn id="357" dur="500"/>
                                        <p:tgtEl>
                                          <p:spTgt spid="72"/>
                                        </p:tgtEl>
                                      </p:cBhvr>
                                    </p:animEffect>
                                  </p:childTnLst>
                                </p:cTn>
                              </p:par>
                              <p:par>
                                <p:cTn id="358" presetID="10" presetClass="entr" presetSubtype="0" fill="hold" nodeType="with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fade">
                                      <p:cBhvr>
                                        <p:cTn id="360" dur="500"/>
                                        <p:tgtEl>
                                          <p:spTgt spid="65"/>
                                        </p:tgtEl>
                                      </p:cBhvr>
                                    </p:animEffect>
                                  </p:childTnLst>
                                </p:cTn>
                              </p:par>
                              <p:par>
                                <p:cTn id="361" presetID="10" presetClass="entr" presetSubtype="0" fill="hold" nodeType="withEffect">
                                  <p:stCondLst>
                                    <p:cond delay="0"/>
                                  </p:stCondLst>
                                  <p:childTnLst>
                                    <p:set>
                                      <p:cBhvr>
                                        <p:cTn id="362" dur="1" fill="hold">
                                          <p:stCondLst>
                                            <p:cond delay="0"/>
                                          </p:stCondLst>
                                        </p:cTn>
                                        <p:tgtEl>
                                          <p:spTgt spid="70"/>
                                        </p:tgtEl>
                                        <p:attrNameLst>
                                          <p:attrName>style.visibility</p:attrName>
                                        </p:attrNameLst>
                                      </p:cBhvr>
                                      <p:to>
                                        <p:strVal val="visible"/>
                                      </p:to>
                                    </p:set>
                                    <p:animEffect transition="in" filter="fade">
                                      <p:cBhvr>
                                        <p:cTn id="363" dur="500"/>
                                        <p:tgtEl>
                                          <p:spTgt spid="70"/>
                                        </p:tgtEl>
                                      </p:cBhvr>
                                    </p:animEffect>
                                  </p:childTnLst>
                                </p:cTn>
                              </p:par>
                            </p:childTnLst>
                          </p:cTn>
                        </p:par>
                      </p:childTnLst>
                    </p:cTn>
                  </p:par>
                  <p:par>
                    <p:cTn id="364" fill="hold">
                      <p:stCondLst>
                        <p:cond delay="indefinite"/>
                      </p:stCondLst>
                      <p:childTnLst>
                        <p:par>
                          <p:cTn id="365" fill="hold">
                            <p:stCondLst>
                              <p:cond delay="0"/>
                            </p:stCondLst>
                            <p:childTnLst>
                              <p:par>
                                <p:cTn id="366" presetID="10" presetClass="entr" presetSubtype="0" fill="hold" grpId="0" nodeType="clickEffect">
                                  <p:stCondLst>
                                    <p:cond delay="0"/>
                                  </p:stCondLst>
                                  <p:childTnLst>
                                    <p:set>
                                      <p:cBhvr>
                                        <p:cTn id="367" dur="1" fill="hold">
                                          <p:stCondLst>
                                            <p:cond delay="0"/>
                                          </p:stCondLst>
                                        </p:cTn>
                                        <p:tgtEl>
                                          <p:spTgt spid="85"/>
                                        </p:tgtEl>
                                        <p:attrNameLst>
                                          <p:attrName>style.visibility</p:attrName>
                                        </p:attrNameLst>
                                      </p:cBhvr>
                                      <p:to>
                                        <p:strVal val="visible"/>
                                      </p:to>
                                    </p:set>
                                    <p:animEffect transition="in" filter="fade">
                                      <p:cBhvr>
                                        <p:cTn id="368" dur="500"/>
                                        <p:tgtEl>
                                          <p:spTgt spid="85"/>
                                        </p:tgtEl>
                                      </p:cBhvr>
                                    </p:animEffect>
                                  </p:childTnLst>
                                </p:cTn>
                              </p:par>
                            </p:childTnLst>
                          </p:cTn>
                        </p:par>
                      </p:childTnLst>
                    </p:cTn>
                  </p:par>
                  <p:par>
                    <p:cTn id="369" fill="hold">
                      <p:stCondLst>
                        <p:cond delay="indefinite"/>
                      </p:stCondLst>
                      <p:childTnLst>
                        <p:par>
                          <p:cTn id="370" fill="hold">
                            <p:stCondLst>
                              <p:cond delay="0"/>
                            </p:stCondLst>
                            <p:childTnLst>
                              <p:par>
                                <p:cTn id="371" presetID="10" presetClass="exit" presetSubtype="0" fill="hold" grpId="1" nodeType="clickEffect">
                                  <p:stCondLst>
                                    <p:cond delay="0"/>
                                  </p:stCondLst>
                                  <p:childTnLst>
                                    <p:animEffect transition="out" filter="fade">
                                      <p:cBhvr>
                                        <p:cTn id="372" dur="500"/>
                                        <p:tgtEl>
                                          <p:spTgt spid="85"/>
                                        </p:tgtEl>
                                      </p:cBhvr>
                                    </p:animEffect>
                                    <p:set>
                                      <p:cBhvr>
                                        <p:cTn id="373"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52" grpId="0" animBg="1"/>
      <p:bldP spid="54" grpId="0"/>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3" grpId="0" animBg="1"/>
      <p:bldP spid="83" grpId="1" animBg="1"/>
      <p:bldP spid="84" grpId="0" animBg="1"/>
      <p:bldP spid="84" grpId="1" animBg="1"/>
      <p:bldP spid="85" grpId="0" animBg="1"/>
      <p:bldP spid="85" grpId="1" animBg="1"/>
      <p:bldP spid="8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Introduction of DBMS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923299"/>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Data Models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29240070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8" name="Google Shape;68;p15"/>
          <p:cNvPicPr preferRelativeResize="0"/>
          <p:nvPr/>
        </p:nvPicPr>
        <p:blipFill>
          <a:blip r:embed="rId4">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Data Models</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3902529" y="1923740"/>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Data Models</a:t>
            </a:r>
            <a:endParaRPr lang="en-IN" sz="1600" dirty="0">
              <a:latin typeface="Proxima Nova" panose="020B0604020202020204" charset="0"/>
            </a:endParaRPr>
          </a:p>
        </p:txBody>
      </p:sp>
      <p:sp>
        <p:nvSpPr>
          <p:cNvPr id="8" name="TextBox 7"/>
          <p:cNvSpPr txBox="1"/>
          <p:nvPr/>
        </p:nvSpPr>
        <p:spPr>
          <a:xfrm>
            <a:off x="887188"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Record Based Models</a:t>
            </a:r>
            <a:endParaRPr lang="en-IN" sz="1600" dirty="0">
              <a:latin typeface="Proxima Nova" panose="020B0604020202020204" charset="0"/>
            </a:endParaRPr>
          </a:p>
        </p:txBody>
      </p:sp>
      <p:sp>
        <p:nvSpPr>
          <p:cNvPr id="9" name="TextBox 8"/>
          <p:cNvSpPr txBox="1"/>
          <p:nvPr/>
        </p:nvSpPr>
        <p:spPr>
          <a:xfrm>
            <a:off x="3897087"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Object Based Models</a:t>
            </a:r>
            <a:endParaRPr lang="en-IN" sz="1600" dirty="0">
              <a:latin typeface="Proxima Nova" panose="020B0604020202020204" charset="0"/>
            </a:endParaRPr>
          </a:p>
        </p:txBody>
      </p:sp>
      <p:sp>
        <p:nvSpPr>
          <p:cNvPr id="10" name="TextBox 9"/>
          <p:cNvSpPr txBox="1"/>
          <p:nvPr/>
        </p:nvSpPr>
        <p:spPr>
          <a:xfrm>
            <a:off x="6906986" y="2896772"/>
            <a:ext cx="1338943" cy="830997"/>
          </a:xfrm>
          <a:prstGeom prst="rect">
            <a:avLst/>
          </a:prstGeom>
          <a:solidFill>
            <a:schemeClr val="bg1">
              <a:lumMod val="85000"/>
            </a:schemeClr>
          </a:solidFill>
        </p:spPr>
        <p:txBody>
          <a:bodyPr wrap="square" rtlCol="0">
            <a:spAutoFit/>
          </a:bodyPr>
          <a:lstStyle/>
          <a:p>
            <a:pPr algn="ctr"/>
            <a:r>
              <a:rPr lang="en-US" sz="1600" dirty="0">
                <a:latin typeface="Proxima Nova" panose="020B0604020202020204" charset="0"/>
              </a:rPr>
              <a:t>Physical Data </a:t>
            </a:r>
          </a:p>
          <a:p>
            <a:pPr algn="ctr"/>
            <a:r>
              <a:rPr lang="en-US" sz="1600" dirty="0">
                <a:latin typeface="Proxima Nova" panose="020B0604020202020204" charset="0"/>
              </a:rPr>
              <a:t>Model </a:t>
            </a:r>
            <a:endParaRPr lang="en-IN" sz="1600" dirty="0">
              <a:latin typeface="Proxima Nova" panose="020B0604020202020204" charset="0"/>
            </a:endParaRPr>
          </a:p>
        </p:txBody>
      </p:sp>
      <p:sp>
        <p:nvSpPr>
          <p:cNvPr id="11" name="TextBox 10"/>
          <p:cNvSpPr txBox="1"/>
          <p:nvPr/>
        </p:nvSpPr>
        <p:spPr>
          <a:xfrm>
            <a:off x="431348" y="4126391"/>
            <a:ext cx="2250620" cy="830997"/>
          </a:xfrm>
          <a:prstGeom prst="rect">
            <a:avLst/>
          </a:prstGeom>
          <a:solidFill>
            <a:schemeClr val="bg1">
              <a:lumMod val="95000"/>
            </a:schemeClr>
          </a:solidFill>
        </p:spPr>
        <p:txBody>
          <a:bodyPr wrap="square" rtlCol="0">
            <a:spAutoFit/>
          </a:bodyPr>
          <a:lstStyle/>
          <a:p>
            <a:pPr marL="342900" indent="-342900">
              <a:buFont typeface="+mj-lt"/>
              <a:buAutoNum type="arabicPeriod"/>
            </a:pPr>
            <a:r>
              <a:rPr lang="en-US" sz="1600" dirty="0">
                <a:latin typeface="Proxima Nova" panose="020B0604020202020204" charset="0"/>
              </a:rPr>
              <a:t>Hierarchical Model</a:t>
            </a:r>
          </a:p>
          <a:p>
            <a:pPr marL="342900" indent="-342900">
              <a:buFont typeface="+mj-lt"/>
              <a:buAutoNum type="arabicPeriod"/>
            </a:pPr>
            <a:r>
              <a:rPr lang="en-US" sz="1600" dirty="0">
                <a:latin typeface="Proxima Nova" panose="020B0604020202020204" charset="0"/>
              </a:rPr>
              <a:t>Network Model</a:t>
            </a:r>
          </a:p>
          <a:p>
            <a:pPr marL="342900" indent="-342900">
              <a:buFont typeface="+mj-lt"/>
              <a:buAutoNum type="arabicPeriod"/>
            </a:pPr>
            <a:r>
              <a:rPr lang="en-US" sz="1600" dirty="0">
                <a:latin typeface="Proxima Nova" panose="020B0604020202020204" charset="0"/>
              </a:rPr>
              <a:t>Relational Model</a:t>
            </a:r>
          </a:p>
        </p:txBody>
      </p:sp>
      <p:sp>
        <p:nvSpPr>
          <p:cNvPr id="12" name="TextBox 11"/>
          <p:cNvSpPr txBox="1"/>
          <p:nvPr/>
        </p:nvSpPr>
        <p:spPr>
          <a:xfrm>
            <a:off x="3273637" y="4126391"/>
            <a:ext cx="2596725" cy="584775"/>
          </a:xfrm>
          <a:prstGeom prst="rect">
            <a:avLst/>
          </a:prstGeom>
          <a:solidFill>
            <a:schemeClr val="bg1">
              <a:lumMod val="95000"/>
            </a:schemeClr>
          </a:solidFill>
        </p:spPr>
        <p:txBody>
          <a:bodyPr wrap="square" rtlCol="0">
            <a:spAutoFit/>
          </a:bodyPr>
          <a:lstStyle/>
          <a:p>
            <a:pPr marL="342900" indent="-342900" algn="ctr">
              <a:buFont typeface="+mj-lt"/>
              <a:buAutoNum type="arabicPeriod"/>
            </a:pPr>
            <a:r>
              <a:rPr lang="en-US" sz="1600" dirty="0">
                <a:latin typeface="Proxima Nova" panose="020B0604020202020204" charset="0"/>
              </a:rPr>
              <a:t>Entity Relational Model</a:t>
            </a:r>
          </a:p>
          <a:p>
            <a:pPr marL="342900" indent="-342900" algn="ctr">
              <a:buFont typeface="+mj-lt"/>
              <a:buAutoNum type="arabicPeriod"/>
            </a:pPr>
            <a:r>
              <a:rPr lang="en-US" sz="1600" dirty="0">
                <a:latin typeface="Proxima Nova" panose="020B0604020202020204" charset="0"/>
              </a:rPr>
              <a:t>Object Oriented Model </a:t>
            </a:r>
          </a:p>
        </p:txBody>
      </p:sp>
      <p:cxnSp>
        <p:nvCxnSpPr>
          <p:cNvPr id="4" name="Straight Connector 3"/>
          <p:cNvCxnSpPr/>
          <p:nvPr/>
        </p:nvCxnSpPr>
        <p:spPr>
          <a:xfrm flipH="1">
            <a:off x="4566729" y="2262293"/>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556659" y="2529586"/>
            <a:ext cx="6019797" cy="815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1556659" y="2516884"/>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68429" y="2537736"/>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576456" y="2537736"/>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56658" y="3724153"/>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64856" y="3724153"/>
            <a:ext cx="1" cy="36000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40">
            <a:extLst>
              <a:ext uri="{FF2B5EF4-FFF2-40B4-BE49-F238E27FC236}">
                <a16:creationId xmlns:a16="http://schemas.microsoft.com/office/drawing/2014/main" id="{E0D00590-EF08-75AD-0EEA-22B89ECF767C}"/>
              </a:ext>
            </a:extLst>
          </p:cNvPr>
          <p:cNvSpPr/>
          <p:nvPr/>
        </p:nvSpPr>
        <p:spPr>
          <a:xfrm>
            <a:off x="184936" y="757103"/>
            <a:ext cx="8673917"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Data models define how the logical structure of a database is modeled.</a:t>
            </a:r>
          </a:p>
          <a:p>
            <a:pPr marL="285750" indent="-285750">
              <a:buFont typeface="Arial" panose="020B0604020202020204" pitchFamily="34" charset="0"/>
              <a:buChar char="•"/>
            </a:pPr>
            <a:r>
              <a:rPr lang="en-US" sz="1600" dirty="0">
                <a:latin typeface="Proxima Nova" panose="020B0604020202020204" charset="0"/>
              </a:rPr>
              <a:t>It defines how data can be stored, accessed and updated in a database. </a:t>
            </a:r>
          </a:p>
          <a:p>
            <a:pPr marL="285750" indent="-285750">
              <a:buFont typeface="Arial" panose="020B0604020202020204" pitchFamily="34" charset="0"/>
              <a:buChar char="•"/>
            </a:pPr>
            <a:r>
              <a:rPr lang="en-US" sz="1600" dirty="0">
                <a:latin typeface="Proxima Nova" panose="020B0604020202020204" charset="0"/>
              </a:rPr>
              <a:t>It also define how data is connected to each other and how they are processed and stored inside the system.</a:t>
            </a:r>
          </a:p>
        </p:txBody>
      </p:sp>
    </p:spTree>
    <p:extLst>
      <p:ext uri="{BB962C8B-B14F-4D97-AF65-F5344CB8AC3E}">
        <p14:creationId xmlns:p14="http://schemas.microsoft.com/office/powerpoint/2010/main" val="194127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 presetClass="entr" presetSubtype="0" fill="hold"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par>
                                <p:cTn id="27" presetID="22" presetClass="entr" presetSubtype="1"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par>
                                <p:cTn id="30" presetID="22" presetClass="entr" presetSubtype="1"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up)">
                                      <p:cBhvr>
                                        <p:cTn id="32" dur="500"/>
                                        <p:tgtEl>
                                          <p:spTgt spid="24"/>
                                        </p:tgtEl>
                                      </p:cBhvr>
                                    </p:animEffect>
                                  </p:childTnLst>
                                </p:cTn>
                              </p:par>
                              <p:par>
                                <p:cTn id="33" presetID="22" presetClass="entr" presetSubtype="1"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up)">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up)">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Hierarchical Model</a:t>
            </a:r>
            <a:endParaRPr sz="2300" dirty="0">
              <a:solidFill>
                <a:srgbClr val="00A4B6"/>
              </a:solidFill>
              <a:latin typeface="Proxima Nova"/>
              <a:ea typeface="Proxima Nova"/>
              <a:cs typeface="Proxima Nova"/>
              <a:sym typeface="Proxima Nova"/>
            </a:endParaRPr>
          </a:p>
        </p:txBody>
      </p:sp>
      <p:sp>
        <p:nvSpPr>
          <p:cNvPr id="7" name="TextBox 6"/>
          <p:cNvSpPr txBox="1"/>
          <p:nvPr/>
        </p:nvSpPr>
        <p:spPr>
          <a:xfrm>
            <a:off x="5425781" y="883174"/>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Vehicle</a:t>
            </a:r>
            <a:endParaRPr lang="en-IN" sz="1600" dirty="0">
              <a:latin typeface="Proxima Nova" panose="020B0604020202020204" charset="0"/>
            </a:endParaRPr>
          </a:p>
        </p:txBody>
      </p:sp>
      <p:sp>
        <p:nvSpPr>
          <p:cNvPr id="8" name="TextBox 7"/>
          <p:cNvSpPr txBox="1"/>
          <p:nvPr/>
        </p:nvSpPr>
        <p:spPr>
          <a:xfrm>
            <a:off x="4081626" y="1964527"/>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2 Wheeler</a:t>
            </a:r>
            <a:endParaRPr lang="en-IN" sz="1600" dirty="0">
              <a:latin typeface="Proxima Nova" panose="020B0604020202020204" charset="0"/>
            </a:endParaRPr>
          </a:p>
        </p:txBody>
      </p:sp>
      <p:sp>
        <p:nvSpPr>
          <p:cNvPr id="10" name="TextBox 9"/>
          <p:cNvSpPr txBox="1"/>
          <p:nvPr/>
        </p:nvSpPr>
        <p:spPr>
          <a:xfrm>
            <a:off x="6952672" y="1956375"/>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4 Wheeler</a:t>
            </a:r>
            <a:endParaRPr lang="en-IN" sz="1600" dirty="0">
              <a:latin typeface="Proxima Nova" panose="020B0604020202020204" charset="0"/>
            </a:endParaRPr>
          </a:p>
        </p:txBody>
      </p:sp>
      <p:cxnSp>
        <p:nvCxnSpPr>
          <p:cNvPr id="13" name="Straight Connector 12"/>
          <p:cNvCxnSpPr/>
          <p:nvPr/>
        </p:nvCxnSpPr>
        <p:spPr>
          <a:xfrm flipH="1">
            <a:off x="6089981" y="1221727"/>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40211" y="1495739"/>
            <a:ext cx="2901563"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40211" y="149573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622142" y="149573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9984" y="3051974"/>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Bike</a:t>
            </a:r>
            <a:endParaRPr lang="en-IN" sz="1600" dirty="0">
              <a:latin typeface="Proxima Nova" panose="020B0604020202020204" charset="0"/>
            </a:endParaRPr>
          </a:p>
        </p:txBody>
      </p:sp>
      <p:sp>
        <p:nvSpPr>
          <p:cNvPr id="22" name="TextBox 21"/>
          <p:cNvSpPr txBox="1"/>
          <p:nvPr/>
        </p:nvSpPr>
        <p:spPr>
          <a:xfrm>
            <a:off x="5006700" y="3052555"/>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Scooter</a:t>
            </a:r>
            <a:endParaRPr lang="en-IN" sz="1600" dirty="0">
              <a:latin typeface="Proxima Nova" panose="020B0604020202020204" charset="0"/>
            </a:endParaRPr>
          </a:p>
        </p:txBody>
      </p:sp>
      <p:cxnSp>
        <p:nvCxnSpPr>
          <p:cNvPr id="23" name="Straight Connector 22"/>
          <p:cNvCxnSpPr/>
          <p:nvPr/>
        </p:nvCxnSpPr>
        <p:spPr>
          <a:xfrm flipH="1">
            <a:off x="4742551" y="2330946"/>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081626" y="2600657"/>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081626" y="2594384"/>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545540" y="2595728"/>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411467" y="3050875"/>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Car</a:t>
            </a:r>
            <a:endParaRPr lang="en-IN" sz="1600" dirty="0">
              <a:latin typeface="Proxima Nova" panose="020B0604020202020204" charset="0"/>
            </a:endParaRPr>
          </a:p>
        </p:txBody>
      </p:sp>
      <p:sp>
        <p:nvSpPr>
          <p:cNvPr id="30" name="TextBox 29"/>
          <p:cNvSpPr txBox="1"/>
          <p:nvPr/>
        </p:nvSpPr>
        <p:spPr>
          <a:xfrm>
            <a:off x="7877395" y="3061761"/>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Tractor</a:t>
            </a:r>
            <a:endParaRPr lang="en-IN" sz="1600" dirty="0">
              <a:latin typeface="Proxima Nova" panose="020B0604020202020204" charset="0"/>
            </a:endParaRPr>
          </a:p>
        </p:txBody>
      </p:sp>
      <p:cxnSp>
        <p:nvCxnSpPr>
          <p:cNvPr id="31" name="Straight Connector 30"/>
          <p:cNvCxnSpPr/>
          <p:nvPr/>
        </p:nvCxnSpPr>
        <p:spPr>
          <a:xfrm flipH="1">
            <a:off x="7614406" y="2329266"/>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953481" y="2598977"/>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953481" y="2592704"/>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417395" y="2594048"/>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54899" y="4144661"/>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Sedan</a:t>
            </a:r>
            <a:endParaRPr lang="en-IN" sz="1600" dirty="0">
              <a:latin typeface="Proxima Nova" panose="020B0604020202020204" charset="0"/>
            </a:endParaRPr>
          </a:p>
        </p:txBody>
      </p:sp>
      <p:sp>
        <p:nvSpPr>
          <p:cNvPr id="36" name="TextBox 35"/>
          <p:cNvSpPr txBox="1"/>
          <p:nvPr/>
        </p:nvSpPr>
        <p:spPr>
          <a:xfrm>
            <a:off x="7211615" y="4145242"/>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SUVs</a:t>
            </a:r>
            <a:endParaRPr lang="en-IN" sz="1600" dirty="0">
              <a:latin typeface="Proxima Nova" panose="020B0604020202020204" charset="0"/>
            </a:endParaRPr>
          </a:p>
        </p:txBody>
      </p:sp>
      <p:cxnSp>
        <p:nvCxnSpPr>
          <p:cNvPr id="37" name="Straight Connector 36"/>
          <p:cNvCxnSpPr/>
          <p:nvPr/>
        </p:nvCxnSpPr>
        <p:spPr>
          <a:xfrm flipH="1">
            <a:off x="6947466" y="3423633"/>
            <a:ext cx="3401" cy="260841"/>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286541" y="3693344"/>
            <a:ext cx="146391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286541" y="3687071"/>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750455" y="3688415"/>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84936" y="910964"/>
            <a:ext cx="4006063" cy="584775"/>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Here tree concept is used to represent data and relationship among data.</a:t>
            </a:r>
          </a:p>
        </p:txBody>
      </p:sp>
      <p:sp>
        <p:nvSpPr>
          <p:cNvPr id="42" name="Rounded Rectangle 41"/>
          <p:cNvSpPr/>
          <p:nvPr/>
        </p:nvSpPr>
        <p:spPr>
          <a:xfrm>
            <a:off x="188851" y="1635971"/>
            <a:ext cx="3235766" cy="1323439"/>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Here each child record can have only one parent record.</a:t>
            </a:r>
          </a:p>
          <a:p>
            <a:pPr marL="285750" indent="-285750">
              <a:buFont typeface="Arial" panose="020B0604020202020204" pitchFamily="34" charset="0"/>
              <a:buChar char="•"/>
            </a:pPr>
            <a:r>
              <a:rPr lang="en-US" sz="1600" dirty="0">
                <a:latin typeface="Proxima Nova" panose="020B0604020202020204" charset="0"/>
              </a:rPr>
              <a:t>Each parent record can have zero or more than one child record.	</a:t>
            </a:r>
          </a:p>
        </p:txBody>
      </p:sp>
      <p:sp>
        <p:nvSpPr>
          <p:cNvPr id="43" name="Rounded Rectangle 42"/>
          <p:cNvSpPr/>
          <p:nvPr/>
        </p:nvSpPr>
        <p:spPr>
          <a:xfrm>
            <a:off x="188851" y="3099642"/>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Records are represented by rectangular box and relationships between records are represented by arcs.</a:t>
            </a:r>
          </a:p>
        </p:txBody>
      </p:sp>
    </p:spTree>
    <p:extLst>
      <p:ext uri="{BB962C8B-B14F-4D97-AF65-F5344CB8AC3E}">
        <p14:creationId xmlns:p14="http://schemas.microsoft.com/office/powerpoint/2010/main" val="25822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par>
                                <p:cTn id="40" presetID="22" presetClass="entr" presetSubtype="1"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par>
                                <p:cTn id="43" presetID="22" presetClass="entr" presetSubtype="1"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up)">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up)">
                                      <p:cBhvr>
                                        <p:cTn id="56" dur="500"/>
                                        <p:tgtEl>
                                          <p:spTgt spid="31"/>
                                        </p:tgtEl>
                                      </p:cBhvr>
                                    </p:animEffect>
                                  </p:childTnLst>
                                </p:cTn>
                              </p:par>
                              <p:par>
                                <p:cTn id="57" presetID="22" presetClass="entr" presetSubtype="1" fill="hold"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par>
                                <p:cTn id="63" presetID="22" presetClass="entr" presetSubtype="1"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up)">
                                      <p:cBhvr>
                                        <p:cTn id="76" dur="500"/>
                                        <p:tgtEl>
                                          <p:spTgt spid="37"/>
                                        </p:tgtEl>
                                      </p:cBhvr>
                                    </p:animEffect>
                                  </p:childTnLst>
                                </p:cTn>
                              </p:par>
                              <p:par>
                                <p:cTn id="77" presetID="22" presetClass="entr" presetSubtype="1"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up)">
                                      <p:cBhvr>
                                        <p:cTn id="79" dur="500"/>
                                        <p:tgtEl>
                                          <p:spTgt spid="40"/>
                                        </p:tgtEl>
                                      </p:cBhvr>
                                    </p:animEffect>
                                  </p:childTnLst>
                                </p:cTn>
                              </p:par>
                              <p:par>
                                <p:cTn id="80" presetID="22" presetClass="entr" presetSubtype="1" fill="hold"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wipe(up)">
                                      <p:cBhvr>
                                        <p:cTn id="82" dur="500"/>
                                        <p:tgtEl>
                                          <p:spTgt spid="39"/>
                                        </p:tgtEl>
                                      </p:cBhvr>
                                    </p:animEffect>
                                  </p:childTnLst>
                                </p:cTn>
                              </p:par>
                              <p:par>
                                <p:cTn id="83" presetID="22" presetClass="entr" presetSubtype="1"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up)">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1" grpId="0" animBg="1"/>
      <p:bldP spid="22" grpId="0" animBg="1"/>
      <p:bldP spid="29" grpId="0" animBg="1"/>
      <p:bldP spid="30" grpId="0" animBg="1"/>
      <p:bldP spid="35" grpId="0" animBg="1"/>
      <p:bldP spid="36" grpId="0" animBg="1"/>
      <p:bldP spid="41" grpId="0" animBg="1"/>
      <p:bldP spid="42" grpId="0" animBg="1"/>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Network Model</a:t>
            </a:r>
            <a:endParaRPr sz="2300" dirty="0">
              <a:solidFill>
                <a:srgbClr val="00A4B6"/>
              </a:solidFill>
              <a:latin typeface="Proxima Nova"/>
              <a:ea typeface="Proxima Nova"/>
              <a:cs typeface="Proxima Nova"/>
              <a:sym typeface="Proxima Nova"/>
            </a:endParaRPr>
          </a:p>
        </p:txBody>
      </p:sp>
      <p:sp>
        <p:nvSpPr>
          <p:cNvPr id="7" name="TextBox 6"/>
          <p:cNvSpPr txBox="1"/>
          <p:nvPr/>
        </p:nvSpPr>
        <p:spPr>
          <a:xfrm>
            <a:off x="5828552" y="1068234"/>
            <a:ext cx="1338943" cy="338554"/>
          </a:xfrm>
          <a:prstGeom prst="rect">
            <a:avLst/>
          </a:prstGeom>
          <a:solidFill>
            <a:schemeClr val="bg1">
              <a:lumMod val="65000"/>
            </a:schemeClr>
          </a:solidFill>
        </p:spPr>
        <p:txBody>
          <a:bodyPr wrap="square" rtlCol="0">
            <a:spAutoFit/>
          </a:bodyPr>
          <a:lstStyle/>
          <a:p>
            <a:pPr algn="ctr"/>
            <a:r>
              <a:rPr lang="en-US" sz="1600" dirty="0">
                <a:latin typeface="Proxima Nova" panose="020B0604020202020204" charset="0"/>
              </a:rPr>
              <a:t>College</a:t>
            </a:r>
            <a:endParaRPr lang="en-IN" sz="1600" dirty="0">
              <a:latin typeface="Proxima Nova" panose="020B0604020202020204" charset="0"/>
            </a:endParaRPr>
          </a:p>
        </p:txBody>
      </p:sp>
      <p:sp>
        <p:nvSpPr>
          <p:cNvPr id="8" name="TextBox 7"/>
          <p:cNvSpPr txBox="1"/>
          <p:nvPr/>
        </p:nvSpPr>
        <p:spPr>
          <a:xfrm>
            <a:off x="4081626" y="2149587"/>
            <a:ext cx="1338943" cy="646986"/>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Computer Engineering</a:t>
            </a:r>
            <a:endParaRPr lang="en-IN" sz="1600" dirty="0">
              <a:latin typeface="Proxima Nova" panose="020B0604020202020204" charset="0"/>
            </a:endParaRPr>
          </a:p>
        </p:txBody>
      </p:sp>
      <p:sp>
        <p:nvSpPr>
          <p:cNvPr id="10" name="TextBox 9"/>
          <p:cNvSpPr txBox="1"/>
          <p:nvPr/>
        </p:nvSpPr>
        <p:spPr>
          <a:xfrm>
            <a:off x="7562272" y="2141435"/>
            <a:ext cx="1338943" cy="646986"/>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Information Technology</a:t>
            </a:r>
            <a:endParaRPr lang="en-IN" sz="1600" dirty="0">
              <a:latin typeface="Proxima Nova" panose="020B0604020202020204" charset="0"/>
            </a:endParaRPr>
          </a:p>
        </p:txBody>
      </p:sp>
      <p:cxnSp>
        <p:nvCxnSpPr>
          <p:cNvPr id="14" name="Straight Connector 13"/>
          <p:cNvCxnSpPr/>
          <p:nvPr/>
        </p:nvCxnSpPr>
        <p:spPr>
          <a:xfrm>
            <a:off x="4740211" y="1680799"/>
            <a:ext cx="348975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40211" y="168079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229961" y="1680799"/>
            <a:ext cx="1" cy="46878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45086" y="3631654"/>
            <a:ext cx="1080000"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Principal</a:t>
            </a:r>
            <a:endParaRPr lang="en-IN" sz="1600" dirty="0">
              <a:latin typeface="Proxima Nova" panose="020B0604020202020204" charset="0"/>
            </a:endParaRPr>
          </a:p>
        </p:txBody>
      </p:sp>
      <p:cxnSp>
        <p:nvCxnSpPr>
          <p:cNvPr id="25" name="Straight Arrow Connector 24"/>
          <p:cNvCxnSpPr>
            <a:endCxn id="22" idx="1"/>
          </p:cNvCxnSpPr>
          <p:nvPr/>
        </p:nvCxnSpPr>
        <p:spPr>
          <a:xfrm>
            <a:off x="4757298" y="2796573"/>
            <a:ext cx="1187788" cy="1022367"/>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2" idx="3"/>
          </p:cNvCxnSpPr>
          <p:nvPr/>
        </p:nvCxnSpPr>
        <p:spPr>
          <a:xfrm flipH="1">
            <a:off x="7025086" y="2780268"/>
            <a:ext cx="1228775" cy="103867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184936" y="910964"/>
            <a:ext cx="4006063" cy="584775"/>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an extension of the hierarchical model.</a:t>
            </a:r>
          </a:p>
        </p:txBody>
      </p:sp>
      <p:sp>
        <p:nvSpPr>
          <p:cNvPr id="42" name="Rounded Rectangle 41"/>
          <p:cNvSpPr/>
          <p:nvPr/>
        </p:nvSpPr>
        <p:spPr>
          <a:xfrm>
            <a:off x="188851" y="1635971"/>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the same as the hierarchical model, the only difference is that a record can have more than one parent.</a:t>
            </a:r>
          </a:p>
        </p:txBody>
      </p:sp>
      <p:sp>
        <p:nvSpPr>
          <p:cNvPr id="43" name="Rounded Rectangle 42"/>
          <p:cNvSpPr/>
          <p:nvPr/>
        </p:nvSpPr>
        <p:spPr>
          <a:xfrm>
            <a:off x="184936" y="2853421"/>
            <a:ext cx="3235766"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It replaces the hierarchical tree with a graph in which object types are the nodes and relationships are the edges.</a:t>
            </a:r>
          </a:p>
        </p:txBody>
      </p:sp>
      <p:sp>
        <p:nvSpPr>
          <p:cNvPr id="44" name="TextBox 43"/>
          <p:cNvSpPr txBox="1"/>
          <p:nvPr/>
        </p:nvSpPr>
        <p:spPr>
          <a:xfrm>
            <a:off x="5619610" y="2141435"/>
            <a:ext cx="1743622" cy="91940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Information &amp; Communication Technology</a:t>
            </a:r>
            <a:endParaRPr lang="en-IN" sz="1600" dirty="0">
              <a:latin typeface="Proxima Nova" panose="020B0604020202020204" charset="0"/>
            </a:endParaRPr>
          </a:p>
        </p:txBody>
      </p:sp>
      <p:cxnSp>
        <p:nvCxnSpPr>
          <p:cNvPr id="45" name="Straight Arrow Connector 44"/>
          <p:cNvCxnSpPr>
            <a:stCxn id="7" idx="2"/>
          </p:cNvCxnSpPr>
          <p:nvPr/>
        </p:nvCxnSpPr>
        <p:spPr>
          <a:xfrm flipH="1">
            <a:off x="6485087" y="1406788"/>
            <a:ext cx="12937" cy="74279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22" idx="0"/>
          </p:cNvCxnSpPr>
          <p:nvPr/>
        </p:nvCxnSpPr>
        <p:spPr>
          <a:xfrm>
            <a:off x="6485086" y="3049896"/>
            <a:ext cx="0" cy="58175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13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par>
                                <p:cTn id="20" presetID="22" presetClass="entr" presetSubtype="1"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par>
                                <p:cTn id="23" presetID="22" presetClass="entr" presetSubtype="1"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par>
                                <p:cTn id="42" presetID="22" presetClass="entr" presetSubtype="1" fill="hold"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up)">
                                      <p:cBhvr>
                                        <p:cTn id="44" dur="500"/>
                                        <p:tgtEl>
                                          <p:spTgt spid="46"/>
                                        </p:tgtEl>
                                      </p:cBhvr>
                                    </p:animEffect>
                                  </p:childTnLst>
                                </p:cTn>
                              </p:par>
                              <p:par>
                                <p:cTn id="45" presetID="22" presetClass="entr" presetSubtype="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up)">
                                      <p:cBhvr>
                                        <p:cTn id="47" dur="500"/>
                                        <p:tgtEl>
                                          <p:spTgt spid="25"/>
                                        </p:tgtEl>
                                      </p:cBhvr>
                                    </p:animEffect>
                                  </p:childTnLst>
                                </p:cTn>
                              </p:par>
                              <p:par>
                                <p:cTn id="48" presetID="1" presetClass="entr" presetSubtype="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22" grpId="0" animBg="1"/>
      <p:bldP spid="41" grpId="0" animBg="1"/>
      <p:bldP spid="42" grpId="0" animBg="1"/>
      <p:bldP spid="43" grpId="0" animBg="1"/>
      <p:bldP spid="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Rational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0" y="834762"/>
            <a:ext cx="4616299" cy="3785652"/>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Relational Model is the most widely used model.</a:t>
            </a:r>
          </a:p>
          <a:p>
            <a:pPr marL="285750" indent="-285750">
              <a:buFont typeface="Arial" panose="020B0604020202020204" pitchFamily="34" charset="0"/>
              <a:buChar char="•"/>
            </a:pPr>
            <a:r>
              <a:rPr lang="en-US" sz="1600" dirty="0">
                <a:latin typeface="Proxima Nova" panose="020B0604020202020204" charset="0"/>
              </a:rPr>
              <a:t>In this model, the database is represented as a collection of tables in the form of rows and columns of a two-dimensional table.</a:t>
            </a:r>
          </a:p>
          <a:p>
            <a:pPr marL="285750" indent="-285750">
              <a:buFont typeface="Arial" panose="020B0604020202020204" pitchFamily="34" charset="0"/>
              <a:buChar char="•"/>
            </a:pPr>
            <a:r>
              <a:rPr lang="en-US" sz="1600" dirty="0">
                <a:latin typeface="Proxima Nova" panose="020B0604020202020204" charset="0"/>
              </a:rPr>
              <a:t>In this model, the data is maintained in the form of a two-dimensional table. All the information is stored in the form of row and columns. </a:t>
            </a:r>
          </a:p>
          <a:p>
            <a:pPr marL="285750" indent="-285750">
              <a:buFont typeface="Arial" panose="020B0604020202020204" pitchFamily="34" charset="0"/>
              <a:buChar char="•"/>
            </a:pPr>
            <a:r>
              <a:rPr lang="en-US" sz="1600" dirty="0">
                <a:latin typeface="Proxima Nova" panose="020B0604020202020204" charset="0"/>
              </a:rPr>
              <a:t>The basic structure of a relational model is tables. So, the tables are also called relations in the relational model.</a:t>
            </a:r>
          </a:p>
          <a:p>
            <a:pPr marL="285750" indent="-285750">
              <a:buFont typeface="Arial" panose="020B0604020202020204" pitchFamily="34" charset="0"/>
              <a:buChar char="•"/>
            </a:pPr>
            <a:r>
              <a:rPr lang="en-US" sz="1600" dirty="0">
                <a:latin typeface="Proxima Nova" panose="020B0604020202020204" charset="0"/>
              </a:rPr>
              <a:t>Each row is known as a tuple (a tuple contains all the data for an individual record) while each column represents an attribute.</a:t>
            </a:r>
          </a:p>
        </p:txBody>
      </p:sp>
      <p:sp>
        <p:nvSpPr>
          <p:cNvPr id="21" name="TextBox 20"/>
          <p:cNvSpPr txBox="1"/>
          <p:nvPr/>
        </p:nvSpPr>
        <p:spPr>
          <a:xfrm>
            <a:off x="4879800" y="777830"/>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Faculty</a:t>
            </a:r>
            <a:endParaRPr lang="en-IN" dirty="0">
              <a:latin typeface="Proxima Nova" panose="020B0604020202020204" charset="0"/>
            </a:endParaRPr>
          </a:p>
        </p:txBody>
      </p:sp>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15618616"/>
              </p:ext>
            </p:extLst>
          </p:nvPr>
        </p:nvGraphicFramePr>
        <p:xfrm>
          <a:off x="4875038" y="1094719"/>
          <a:ext cx="4049141" cy="164592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 Jay Mehta</a:t>
                      </a:r>
                    </a:p>
                  </a:txBody>
                  <a:tcPr anchor="ctr">
                    <a:solidFill>
                      <a:schemeClr val="bg1">
                        <a:lumMod val="95000"/>
                      </a:schemeClr>
                    </a:solidFill>
                  </a:tcPr>
                </a:tc>
                <a:tc>
                  <a:txBody>
                    <a:bodyPr/>
                    <a:lstStyle/>
                    <a:p>
                      <a:pPr algn="l"/>
                      <a:r>
                        <a:rPr lang="en-US" sz="1400" b="0" kern="1200" dirty="0" err="1">
                          <a:solidFill>
                            <a:schemeClr val="tx1"/>
                          </a:solidFill>
                          <a:latin typeface="Proxima Nova" panose="020B0604020202020204" charset="0"/>
                          <a:ea typeface="+mn-ea"/>
                          <a:cs typeface="+mn-cs"/>
                        </a:rPr>
                        <a:t>Surat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9879</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C++</a:t>
                      </a:r>
                    </a:p>
                  </a:txBody>
                  <a:tcPr anchor="ctr">
                    <a:solidFill>
                      <a:schemeClr val="bg1">
                        <a:lumMod val="95000"/>
                      </a:schemeClr>
                    </a:solidFill>
                  </a:tcPr>
                </a:tc>
                <a:extLst>
                  <a:ext uri="{0D108BD9-81ED-4DB2-BD59-A6C34878D82A}">
                    <a16:rowId xmlns:a16="http://schemas.microsoft.com/office/drawing/2014/main" val="10003"/>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kern="1200" cap="none" dirty="0">
                          <a:solidFill>
                            <a:schemeClr val="tx1"/>
                          </a:solidFill>
                          <a:latin typeface="Proxima Nova" panose="020B0604020202020204" charset="0"/>
                          <a:ea typeface="+mn-ea"/>
                          <a:cs typeface="+mn-cs"/>
                          <a:sym typeface="Arial"/>
                        </a:rPr>
                        <a:t>Prof.</a:t>
                      </a:r>
                      <a:r>
                        <a:rPr lang="en-US" sz="1400" b="0" i="0" u="none" strike="noStrike" kern="1200" cap="none" baseline="0" dirty="0">
                          <a:solidFill>
                            <a:schemeClr val="tx1"/>
                          </a:solidFill>
                          <a:latin typeface="Proxima Nova" panose="020B0604020202020204" charset="0"/>
                          <a:ea typeface="+mn-ea"/>
                          <a:cs typeface="+mn-cs"/>
                          <a:sym typeface="Arial"/>
                        </a:rPr>
                        <a:t> Raj Patel</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b="0" kern="1200" dirty="0">
                          <a:solidFill>
                            <a:schemeClr val="tx1"/>
                          </a:solidFill>
                          <a:latin typeface="Proxima Nova" panose="020B0604020202020204" charset="0"/>
                          <a:ea typeface="+mn-ea"/>
                          <a:cs typeface="+mn-cs"/>
                        </a:rPr>
                        <a:t>Baroda</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9825</a:t>
                      </a:r>
                    </a:p>
                  </a:txBody>
                  <a:tcPr anchor="ctr">
                    <a:solidFill>
                      <a:schemeClr val="bg1">
                        <a:lumMod val="95000"/>
                      </a:schemeClr>
                    </a:solidFill>
                  </a:tcPr>
                </a:tc>
                <a:tc>
                  <a:txBody>
                    <a:bodyPr/>
                    <a:lstStyle/>
                    <a:p>
                      <a:pPr algn="l"/>
                      <a:r>
                        <a:rPr lang="en-US" sz="1400" b="0" i="0" u="none" strike="noStrike" kern="1200" cap="none" dirty="0">
                          <a:solidFill>
                            <a:schemeClr val="tx1"/>
                          </a:solidFill>
                          <a:latin typeface="Proxima Nova" panose="020B0604020202020204" charset="0"/>
                          <a:ea typeface="+mn-ea"/>
                          <a:cs typeface="+mn-cs"/>
                          <a:sym typeface="Arial"/>
                        </a:rPr>
                        <a:t>Java</a:t>
                      </a:r>
                    </a:p>
                  </a:txBody>
                  <a:tcPr anchor="ctr">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390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8" name="Google Shape;68;p15"/>
          <p:cNvPicPr preferRelativeResize="0"/>
          <p:nvPr/>
        </p:nvPicPr>
        <p:blipFill>
          <a:blip r:embed="rId4">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Entity Relational Model</a:t>
            </a:r>
            <a:endParaRPr sz="2300" dirty="0">
              <a:solidFill>
                <a:srgbClr val="00A4B6"/>
              </a:solidFill>
              <a:latin typeface="Proxima Nova"/>
              <a:ea typeface="Proxima Nova"/>
              <a:cs typeface="Proxima Nova"/>
              <a:sym typeface="Proxima Nova"/>
            </a:endParaRPr>
          </a:p>
        </p:txBody>
      </p:sp>
      <p:sp>
        <p:nvSpPr>
          <p:cNvPr id="8" name="TextBox 7"/>
          <p:cNvSpPr txBox="1"/>
          <p:nvPr/>
        </p:nvSpPr>
        <p:spPr>
          <a:xfrm>
            <a:off x="1349312" y="4323292"/>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Entity</a:t>
            </a:r>
            <a:endParaRPr lang="en-IN" sz="1600" dirty="0">
              <a:latin typeface="Proxima Nova" panose="020B0604020202020204" charset="0"/>
            </a:endParaRPr>
          </a:p>
        </p:txBody>
      </p:sp>
      <p:sp>
        <p:nvSpPr>
          <p:cNvPr id="10" name="TextBox 9"/>
          <p:cNvSpPr txBox="1"/>
          <p:nvPr/>
        </p:nvSpPr>
        <p:spPr>
          <a:xfrm>
            <a:off x="5319814" y="4323292"/>
            <a:ext cx="1338943" cy="374571"/>
          </a:xfrm>
          <a:prstGeom prst="roundRect">
            <a:avLst/>
          </a:prstGeom>
          <a:solidFill>
            <a:schemeClr val="bg1">
              <a:lumMod val="85000"/>
            </a:schemeClr>
          </a:solidFill>
        </p:spPr>
        <p:txBody>
          <a:bodyPr wrap="square" rtlCol="0">
            <a:spAutoFit/>
          </a:bodyPr>
          <a:lstStyle/>
          <a:p>
            <a:pPr algn="ctr"/>
            <a:r>
              <a:rPr lang="en-US" sz="1600" dirty="0">
                <a:latin typeface="Proxima Nova" panose="020B0604020202020204" charset="0"/>
              </a:rPr>
              <a:t>Entity</a:t>
            </a:r>
            <a:endParaRPr lang="en-IN" sz="1600" dirty="0">
              <a:latin typeface="Proxima Nova" panose="020B0604020202020204" charset="0"/>
            </a:endParaRPr>
          </a:p>
        </p:txBody>
      </p:sp>
      <p:cxnSp>
        <p:nvCxnSpPr>
          <p:cNvPr id="14" name="Straight Connector 13"/>
          <p:cNvCxnSpPr/>
          <p:nvPr/>
        </p:nvCxnSpPr>
        <p:spPr>
          <a:xfrm flipV="1">
            <a:off x="2688255" y="4510577"/>
            <a:ext cx="360000" cy="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81153" y="4235454"/>
            <a:ext cx="2045763" cy="550247"/>
          </a:xfrm>
          <a:prstGeom prst="diamond">
            <a:avLst/>
          </a:prstGeom>
          <a:solidFill>
            <a:schemeClr val="bg1">
              <a:lumMod val="85000"/>
            </a:schemeClr>
          </a:solidFill>
        </p:spPr>
        <p:txBody>
          <a:bodyPr wrap="square" rtlCol="0">
            <a:spAutoFit/>
          </a:bodyPr>
          <a:lstStyle/>
          <a:p>
            <a:pPr algn="ctr"/>
            <a:r>
              <a:rPr lang="en-US" sz="1200" dirty="0">
                <a:latin typeface="Proxima Nova" panose="020B0604020202020204" charset="0"/>
              </a:rPr>
              <a:t>Relationship</a:t>
            </a:r>
            <a:endParaRPr lang="en-IN" sz="1200" dirty="0">
              <a:latin typeface="Proxima Nova" panose="020B0604020202020204" charset="0"/>
            </a:endParaRPr>
          </a:p>
        </p:txBody>
      </p:sp>
      <p:sp>
        <p:nvSpPr>
          <p:cNvPr id="41" name="Rounded Rectangle 40"/>
          <p:cNvSpPr/>
          <p:nvPr/>
        </p:nvSpPr>
        <p:spPr>
          <a:xfrm>
            <a:off x="184936" y="767408"/>
            <a:ext cx="8763121" cy="1077218"/>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In this model, we represent the real-world problem in the pictorial form to make it easy for the stakeholders to understand. </a:t>
            </a:r>
          </a:p>
          <a:p>
            <a:pPr marL="285750" indent="-285750">
              <a:buFont typeface="Arial" panose="020B0604020202020204" pitchFamily="34" charset="0"/>
              <a:buChar char="•"/>
            </a:pPr>
            <a:r>
              <a:rPr lang="en-US" sz="1600" dirty="0">
                <a:latin typeface="Proxima Nova" panose="020B0604020202020204" charset="0"/>
              </a:rPr>
              <a:t>An ER model is the logical representation of data as objects and relationships among them. These objects are known as entities, and relationship is an association among these entities.</a:t>
            </a:r>
          </a:p>
        </p:txBody>
      </p:sp>
      <p:cxnSp>
        <p:nvCxnSpPr>
          <p:cNvPr id="24" name="Straight Connector 23"/>
          <p:cNvCxnSpPr/>
          <p:nvPr/>
        </p:nvCxnSpPr>
        <p:spPr>
          <a:xfrm flipV="1">
            <a:off x="4975944" y="4507402"/>
            <a:ext cx="360000" cy="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84936" y="1943283"/>
            <a:ext cx="8763121" cy="2062103"/>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Entities: Entity is a real-world thing. It can be a person, place, or even a concept. </a:t>
            </a:r>
          </a:p>
          <a:p>
            <a:pPr lvl="1"/>
            <a:r>
              <a:rPr lang="en-US" sz="1600" dirty="0">
                <a:latin typeface="Proxima Nova" panose="020B0604020202020204" charset="0"/>
              </a:rPr>
              <a:t>	Example: Faculty, Students, Course, Department </a:t>
            </a:r>
            <a:r>
              <a:rPr lang="en-US" sz="1600" dirty="0" err="1">
                <a:latin typeface="Proxima Nova" panose="020B0604020202020204" charset="0"/>
              </a:rPr>
              <a:t>etc</a:t>
            </a:r>
            <a:r>
              <a:rPr lang="en-US" sz="1600" dirty="0">
                <a:latin typeface="Proxima Nova" panose="020B0604020202020204" charset="0"/>
              </a:rPr>
              <a:t> are some of the entities of a 	College Management System.</a:t>
            </a:r>
          </a:p>
          <a:p>
            <a:pPr marL="285750" indent="-285750">
              <a:buFont typeface="Arial" panose="020B0604020202020204" pitchFamily="34" charset="0"/>
              <a:buChar char="•"/>
            </a:pPr>
            <a:r>
              <a:rPr lang="en-US" sz="1600" dirty="0">
                <a:latin typeface="Proxima Nova" panose="020B0604020202020204" charset="0"/>
              </a:rPr>
              <a:t>Attributes: An entity contains a real-world property called attribute. This is the characteristics of that attribute. </a:t>
            </a:r>
          </a:p>
          <a:p>
            <a:r>
              <a:rPr lang="en-US" sz="1600" dirty="0">
                <a:latin typeface="Proxima Nova" panose="020B0604020202020204" charset="0"/>
              </a:rPr>
              <a:t>	Example: The entity Faculty has the property like Name, Salary, Age, etc.</a:t>
            </a:r>
          </a:p>
          <a:p>
            <a:pPr marL="285750" indent="-285750">
              <a:buFont typeface="Arial" panose="020B0604020202020204" pitchFamily="34" charset="0"/>
              <a:buChar char="•"/>
            </a:pPr>
            <a:r>
              <a:rPr lang="en-US" sz="1600" dirty="0">
                <a:latin typeface="Proxima Nova" panose="020B0604020202020204" charset="0"/>
              </a:rPr>
              <a:t>Relationship: Relationship tells how two attributes are related. </a:t>
            </a:r>
          </a:p>
          <a:p>
            <a:pPr lvl="1"/>
            <a:r>
              <a:rPr lang="en-US" sz="1600" dirty="0">
                <a:latin typeface="Proxima Nova" panose="020B0604020202020204" charset="0"/>
              </a:rPr>
              <a:t>	Example: Faculty teaches to the Students.</a:t>
            </a:r>
          </a:p>
        </p:txBody>
      </p:sp>
    </p:spTree>
    <p:extLst>
      <p:ext uri="{BB962C8B-B14F-4D97-AF65-F5344CB8AC3E}">
        <p14:creationId xmlns:p14="http://schemas.microsoft.com/office/powerpoint/2010/main" val="10989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22" presetClass="entr" presetSubtype="1"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 presetClass="entr" presetSubtype="0" fill="hold" nodeType="withEffect">
                                  <p:stCondLst>
                                    <p:cond delay="0"/>
                                  </p:stCondLst>
                                  <p:childTnLst>
                                    <p:set>
                                      <p:cBhvr>
                                        <p:cTn id="33"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2" grpId="0" animBg="1"/>
      <p:bldP spid="41" grpId="0" animBg="1"/>
      <p:bldP spid="2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Object Oriented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1" y="736788"/>
            <a:ext cx="8774006" cy="2308324"/>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This model is based on collection of objects.</a:t>
            </a:r>
          </a:p>
          <a:p>
            <a:r>
              <a:rPr lang="en-US" sz="1600" dirty="0">
                <a:latin typeface="Proxima Nova" panose="020B0604020202020204" charset="0"/>
              </a:rPr>
              <a:t>	We have two objects Employee and Department. </a:t>
            </a:r>
          </a:p>
          <a:p>
            <a:pPr marL="285750" indent="-285750">
              <a:buFont typeface="Arial" panose="020B0604020202020204" pitchFamily="34" charset="0"/>
              <a:buChar char="•"/>
            </a:pPr>
            <a:r>
              <a:rPr lang="en-US" sz="1600" dirty="0">
                <a:latin typeface="Proxima Nova" panose="020B0604020202020204" charset="0"/>
              </a:rPr>
              <a:t>An object body consists of data as well as methods.</a:t>
            </a:r>
          </a:p>
          <a:p>
            <a:r>
              <a:rPr lang="en-US" sz="1600" dirty="0">
                <a:latin typeface="Proxima Nova" panose="020B0604020202020204" charset="0"/>
              </a:rPr>
              <a:t>	 The attributes like Name, </a:t>
            </a:r>
            <a:r>
              <a:rPr lang="en-US" sz="1600" dirty="0" err="1">
                <a:latin typeface="Proxima Nova" panose="020B0604020202020204" charset="0"/>
              </a:rPr>
              <a:t>Job</a:t>
            </a:r>
            <a:r>
              <a:rPr lang="en-US" sz="1600" dirty="0" err="1">
                <a:latin typeface="Calibri" panose="020F0502020204030204" pitchFamily="34" charset="0"/>
                <a:cs typeface="Calibri" panose="020F0502020204030204" pitchFamily="34" charset="0"/>
              </a:rPr>
              <a:t>_</a:t>
            </a:r>
            <a:r>
              <a:rPr lang="en-US" sz="1600" dirty="0" err="1">
                <a:latin typeface="Proxima Nova" panose="020B0604020202020204" charset="0"/>
              </a:rPr>
              <a:t>title</a:t>
            </a:r>
            <a:r>
              <a:rPr lang="en-US" sz="1600" dirty="0">
                <a:latin typeface="Proxima Nova" panose="020B0604020202020204" charset="0"/>
              </a:rPr>
              <a:t> of the employee and the methods which will be 	performed by that object are stored as a single object.</a:t>
            </a:r>
          </a:p>
          <a:p>
            <a:pPr marL="285750" indent="-285750">
              <a:buFont typeface="Arial" panose="020B0604020202020204" pitchFamily="34" charset="0"/>
              <a:buChar char="•"/>
            </a:pPr>
            <a:r>
              <a:rPr lang="en-US" sz="1600" dirty="0">
                <a:latin typeface="Proxima Nova" panose="020B0604020202020204" charset="0"/>
              </a:rPr>
              <a:t>The objects that contain same type of data and same type of function are group together  as a class.</a:t>
            </a:r>
          </a:p>
          <a:p>
            <a:pPr marL="285750" indent="-285750">
              <a:buFont typeface="Arial" panose="020B0604020202020204" pitchFamily="34" charset="0"/>
              <a:buChar char="•"/>
            </a:pPr>
            <a:r>
              <a:rPr lang="en-US" sz="1600" dirty="0">
                <a:latin typeface="Proxima Nova" panose="020B0604020202020204" charset="0"/>
              </a:rPr>
              <a:t>The two objects are connected through a common attribute </a:t>
            </a:r>
            <a:r>
              <a:rPr lang="en-US" sz="1600" dirty="0" err="1">
                <a:latin typeface="Proxima Nova" panose="020B0604020202020204" charset="0"/>
              </a:rPr>
              <a:t>i.e</a:t>
            </a:r>
            <a:r>
              <a:rPr lang="en-US" sz="1600" dirty="0">
                <a:latin typeface="Proxima Nova" panose="020B0604020202020204" charset="0"/>
              </a:rPr>
              <a:t> the </a:t>
            </a:r>
            <a:r>
              <a:rPr lang="en-US" sz="1600" dirty="0" err="1">
                <a:latin typeface="Proxima Nova" panose="020B0604020202020204" charset="0"/>
              </a:rPr>
              <a:t>Dept</a:t>
            </a:r>
            <a:r>
              <a:rPr lang="en-US" sz="1600" dirty="0" err="1">
                <a:latin typeface="Calibri" panose="020F0502020204030204" pitchFamily="34" charset="0"/>
                <a:cs typeface="Calibri" panose="020F0502020204030204" pitchFamily="34" charset="0"/>
              </a:rPr>
              <a:t>_</a:t>
            </a:r>
            <a:r>
              <a:rPr lang="en-US" sz="1600" dirty="0" err="1">
                <a:latin typeface="Proxima Nova" panose="020B0604020202020204" charset="0"/>
              </a:rPr>
              <a:t>id</a:t>
            </a:r>
            <a:r>
              <a:rPr lang="en-US" sz="1600" dirty="0">
                <a:latin typeface="Proxima Nova" panose="020B0604020202020204" charset="0"/>
              </a:rPr>
              <a:t> and the communication between these two will be done with the help of this common id.</a:t>
            </a:r>
          </a:p>
        </p:txBody>
      </p:sp>
      <p:pic>
        <p:nvPicPr>
          <p:cNvPr id="1026" name="Picture 2" descr="https://s3.ap-south-1.amazonaws.com/afteracademy-server-uploads/what-is-data-model-in-dbms-and-what-are-its-types-object-oriented-model-f443d52f53c2b9ef.jpg"/>
          <p:cNvPicPr>
            <a:picLocks noChangeAspect="1" noChangeArrowheads="1"/>
          </p:cNvPicPr>
          <p:nvPr/>
        </p:nvPicPr>
        <p:blipFill rotWithShape="1">
          <a:blip r:embed="rId6">
            <a:extLst>
              <a:ext uri="{28A0092B-C50C-407E-A947-70E740481C1C}">
                <a14:useLocalDpi xmlns:a14="http://schemas.microsoft.com/office/drawing/2010/main" val="0"/>
              </a:ext>
            </a:extLst>
          </a:blip>
          <a:srcRect b="9811"/>
          <a:stretch/>
        </p:blipFill>
        <p:spPr bwMode="auto">
          <a:xfrm>
            <a:off x="2246376" y="3094373"/>
            <a:ext cx="4500000" cy="192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38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1">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38579"/>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Physical Data Model</a:t>
            </a:r>
            <a:endParaRPr sz="2300" dirty="0">
              <a:solidFill>
                <a:srgbClr val="00A4B6"/>
              </a:solidFill>
              <a:latin typeface="Proxima Nova"/>
              <a:ea typeface="Proxima Nova"/>
              <a:cs typeface="Proxima Nova"/>
              <a:sym typeface="Proxima Nova"/>
            </a:endParaRPr>
          </a:p>
        </p:txBody>
      </p:sp>
      <p:sp>
        <p:nvSpPr>
          <p:cNvPr id="41" name="Rounded Rectangle 40"/>
          <p:cNvSpPr/>
          <p:nvPr/>
        </p:nvSpPr>
        <p:spPr>
          <a:xfrm>
            <a:off x="174051" y="736788"/>
            <a:ext cx="8774006" cy="830997"/>
          </a:xfrm>
          <a:prstGeom prst="roundRect">
            <a:avLst>
              <a:gd name="adj" fmla="val 1602"/>
            </a:avLst>
          </a:prstGeom>
          <a:solidFill>
            <a:schemeClr val="bg1">
              <a:lumMod val="95000"/>
            </a:schemeClr>
          </a:solidFill>
          <a:ln>
            <a:solidFill>
              <a:schemeClr val="bg1">
                <a:lumMod val="75000"/>
              </a:schemeClr>
            </a:solidFill>
          </a:ln>
        </p:spPr>
        <p:txBody>
          <a:bodyPr wrap="square" rtlCol="0">
            <a:spAutoFit/>
          </a:bodyPr>
          <a:lstStyle/>
          <a:p>
            <a:pPr marL="285750" indent="-285750">
              <a:buFont typeface="Arial" panose="020B0604020202020204" pitchFamily="34" charset="0"/>
              <a:buChar char="•"/>
            </a:pPr>
            <a:r>
              <a:rPr lang="en-US" sz="1600" dirty="0">
                <a:latin typeface="Proxima Nova" panose="020B0604020202020204" charset="0"/>
              </a:rPr>
              <a:t>Physical data models are used for a higher level description of storage structure and access mechanism.</a:t>
            </a:r>
          </a:p>
          <a:p>
            <a:pPr marL="285750" indent="-285750">
              <a:buFont typeface="Arial" panose="020B0604020202020204" pitchFamily="34" charset="0"/>
              <a:buChar char="•"/>
            </a:pPr>
            <a:r>
              <a:rPr lang="en-US" sz="1600" dirty="0">
                <a:latin typeface="Proxima Nova" panose="020B0604020202020204" charset="0"/>
              </a:rPr>
              <a:t>They describe how data is stored in database.</a:t>
            </a:r>
          </a:p>
        </p:txBody>
      </p:sp>
    </p:spTree>
    <p:extLst>
      <p:ext uri="{BB962C8B-B14F-4D97-AF65-F5344CB8AC3E}">
        <p14:creationId xmlns:p14="http://schemas.microsoft.com/office/powerpoint/2010/main" val="4950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 presetClass="entr" presetSubtype="0" fill="hold" nodeType="withEffect">
                                  <p:stCondLst>
                                    <p:cond delay="0"/>
                                  </p:stCondLst>
                                  <p:childTnLst>
                                    <p:set>
                                      <p:cBhvr>
                                        <p:cTn id="9" dur="1" fill="hold">
                                          <p:stCondLst>
                                            <p:cond delay="0"/>
                                          </p:stCondLst>
                                        </p:cTn>
                                        <p:tgtEl>
                                          <p:spTgt spid="41">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27"/>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33" name="Google Shape;233;p27"/>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238" name="Google Shape;238;p27"/>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2" name="TextBox 1">
            <a:extLst>
              <a:ext uri="{FF2B5EF4-FFF2-40B4-BE49-F238E27FC236}">
                <a16:creationId xmlns:a16="http://schemas.microsoft.com/office/drawing/2014/main" id="{78E19731-83B0-F2D1-9814-0776580D1021}"/>
              </a:ext>
            </a:extLst>
          </p:cNvPr>
          <p:cNvSpPr txBox="1"/>
          <p:nvPr/>
        </p:nvSpPr>
        <p:spPr>
          <a:xfrm>
            <a:off x="643466" y="984616"/>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What is Database Management System (DBMS)?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585567"/>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Data - Fact that can be recorded or stored</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e.g. Person Name, Age, Gender and Weight etc.</a:t>
            </a:r>
          </a:p>
          <a:p>
            <a:pPr marL="285750" lvl="8"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Database - Collection of logically related data</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e.g. Books Database in Library, Student Database in University etc.</a:t>
            </a:r>
          </a:p>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Management - Manipulation, Searching and Security of data</a:t>
            </a:r>
          </a:p>
          <a:p>
            <a:pPr marL="731838" lvl="3"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e.g. Viewing result in GTU website, Searching exam papers in GTU website etc.</a:t>
            </a:r>
          </a:p>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System - Programs or tools used to manage database</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e.g. SQL Server Studio Express, Oracle etc.</a:t>
            </a:r>
          </a:p>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DBMS - A Database Management System is a software for creating and managing databases. </a:t>
            </a:r>
          </a:p>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Database Management System (DBMS) is a software designed to define, manipulate, retrieve and manage data in a database.</a:t>
            </a:r>
          </a:p>
          <a:p>
            <a:pPr marL="731838" lvl="5"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e.g. MS SQL Server, Oracle, My SQL, SQLite, MongoDB etc.</a:t>
            </a:r>
            <a:endParaRPr sz="1700" dirty="0"/>
          </a:p>
        </p:txBody>
      </p:sp>
    </p:spTree>
    <p:extLst>
      <p:ext uri="{BB962C8B-B14F-4D97-AF65-F5344CB8AC3E}">
        <p14:creationId xmlns:p14="http://schemas.microsoft.com/office/powerpoint/2010/main" val="24069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Applications of DBMS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67065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Applications of DBMS</a:t>
            </a:r>
            <a:endParaRPr sz="2300" dirty="0">
              <a:solidFill>
                <a:srgbClr val="00A4B6"/>
              </a:solidFill>
              <a:latin typeface="Proxima Nova"/>
              <a:ea typeface="Proxima Nova"/>
              <a:cs typeface="Proxima Nova"/>
              <a:sym typeface="Proxima Nova"/>
            </a:endParaRPr>
          </a:p>
        </p:txBody>
      </p:sp>
      <p:sp>
        <p:nvSpPr>
          <p:cNvPr id="71" name="Google Shape;71;p15"/>
          <p:cNvSpPr txBox="1"/>
          <p:nvPr/>
        </p:nvSpPr>
        <p:spPr>
          <a:xfrm>
            <a:off x="184936" y="724875"/>
            <a:ext cx="8820000" cy="3323957"/>
          </a:xfrm>
          <a:prstGeom prst="rect">
            <a:avLst/>
          </a:prstGeom>
          <a:noFill/>
          <a:ln>
            <a:noFill/>
          </a:ln>
        </p:spPr>
        <p:txBody>
          <a:bodyPr spcFirstLastPara="1" wrap="square" lIns="91425" tIns="91425" rIns="91425" bIns="91425" anchor="t" anchorCtr="0">
            <a:spAutoFit/>
          </a:bodyPr>
          <a:lstStyle/>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DBMS is a computerized record-keeping system.</a:t>
            </a:r>
          </a:p>
          <a:p>
            <a:pPr marL="285750" lvl="2" indent="-285750" algn="just">
              <a:buFont typeface="Arial" panose="020B0604020202020204" pitchFamily="34" charset="0"/>
              <a:buChar char="•"/>
            </a:pPr>
            <a:r>
              <a:rPr lang="en-IN" sz="1700" dirty="0">
                <a:solidFill>
                  <a:srgbClr val="666666"/>
                </a:solidFill>
                <a:latin typeface="Proxima Nova"/>
                <a:ea typeface="Proxima Nova"/>
                <a:cs typeface="Proxima Nova"/>
                <a:sym typeface="Proxima Nova"/>
              </a:rPr>
              <a:t>DBMS is required where ever data need to be stored.</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E-Commerce (Flipkart, Amazon, </a:t>
            </a:r>
            <a:r>
              <a:rPr lang="en-IN" sz="1700" dirty="0" err="1">
                <a:solidFill>
                  <a:srgbClr val="666666"/>
                </a:solidFill>
                <a:latin typeface="Proxima Nova"/>
                <a:ea typeface="Proxima Nova"/>
                <a:cs typeface="Proxima Nova"/>
                <a:sym typeface="Proxima Nova"/>
              </a:rPr>
              <a:t>Shopclues</a:t>
            </a:r>
            <a:r>
              <a:rPr lang="en-IN" sz="1700" dirty="0">
                <a:solidFill>
                  <a:srgbClr val="666666"/>
                </a:solidFill>
                <a:latin typeface="Proxima Nova"/>
                <a:ea typeface="Proxima Nova"/>
                <a:cs typeface="Proxima Nova"/>
                <a:sym typeface="Proxima Nova"/>
              </a:rPr>
              <a:t>, eBay etc...)</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Online Television Streaming (</a:t>
            </a:r>
            <a:r>
              <a:rPr lang="en-IN" sz="1700">
                <a:solidFill>
                  <a:srgbClr val="666666"/>
                </a:solidFill>
                <a:latin typeface="Proxima Nova"/>
                <a:ea typeface="Proxima Nova"/>
                <a:cs typeface="Proxima Nova"/>
                <a:sym typeface="Proxima Nova"/>
              </a:rPr>
              <a:t>Hotstar</a:t>
            </a:r>
            <a:r>
              <a:rPr lang="en-IN" sz="1700" dirty="0">
                <a:solidFill>
                  <a:srgbClr val="666666"/>
                </a:solidFill>
                <a:latin typeface="Proxima Nova"/>
                <a:ea typeface="Proxima Nova"/>
                <a:cs typeface="Proxima Nova"/>
                <a:sym typeface="Proxima Nova"/>
              </a:rPr>
              <a:t>, Amazon Prime etc...)</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Social Media (WhatsApp, Facebook, Twitter, LinkedIn etc...)</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Banking &amp; Insurance</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Airline &amp; Railway</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Universities and Colleges/Schools</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Library Management System</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Human Resource Department</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Hospitals and Medical Stores	</a:t>
            </a:r>
          </a:p>
          <a:p>
            <a:pPr marL="731838" lvl="8" indent="-285750" algn="just">
              <a:buFont typeface="Wingdings" panose="05000000000000000000" pitchFamily="2" charset="2"/>
              <a:buChar char="§"/>
            </a:pPr>
            <a:r>
              <a:rPr lang="en-IN" sz="1700" dirty="0">
                <a:solidFill>
                  <a:srgbClr val="666666"/>
                </a:solidFill>
                <a:latin typeface="Proxima Nova"/>
                <a:ea typeface="Proxima Nova"/>
                <a:cs typeface="Proxima Nova"/>
                <a:sym typeface="Proxima Nova"/>
              </a:rPr>
              <a:t>Government Organizations</a:t>
            </a:r>
            <a:endParaRPr sz="1700" dirty="0">
              <a:solidFill>
                <a:srgbClr val="666666"/>
              </a:solidFill>
              <a:latin typeface="Proxima Nova"/>
              <a:ea typeface="Proxima Nova"/>
              <a:cs typeface="Proxima Nova"/>
            </a:endParaRPr>
          </a:p>
        </p:txBody>
      </p:sp>
      <p:cxnSp>
        <p:nvCxnSpPr>
          <p:cNvPr id="7" name="Straight Connector 6"/>
          <p:cNvCxnSpPr/>
          <p:nvPr/>
        </p:nvCxnSpPr>
        <p:spPr>
          <a:xfrm>
            <a:off x="371378" y="4906815"/>
            <a:ext cx="6840000" cy="7823"/>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6958928"/>
              </p:ext>
            </p:extLst>
          </p:nvPr>
        </p:nvGraphicFramePr>
        <p:xfrm>
          <a:off x="371378" y="4528354"/>
          <a:ext cx="1100455" cy="36576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1800" b="1" dirty="0">
                          <a:solidFill>
                            <a:schemeClr val="bg1"/>
                          </a:solidFill>
                          <a:latin typeface="Proxima Nova" panose="020B0604020202020204" charset="0"/>
                        </a:rPr>
                        <a:t>Exercise</a:t>
                      </a:r>
                      <a:endParaRPr lang="en-US" sz="2000" b="1" dirty="0">
                        <a:solidFill>
                          <a:schemeClr val="bg1"/>
                        </a:solidFill>
                        <a:latin typeface="Proxima Nova" panose="020B0604020202020204" charset="0"/>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0001"/>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73182947"/>
              </p:ext>
            </p:extLst>
          </p:nvPr>
        </p:nvGraphicFramePr>
        <p:xfrm>
          <a:off x="1470307" y="4543276"/>
          <a:ext cx="5946493" cy="350520"/>
        </p:xfrm>
        <a:graphic>
          <a:graphicData uri="http://schemas.openxmlformats.org/drawingml/2006/table">
            <a:tbl>
              <a:tblPr firstRow="1" bandRow="1">
                <a:tableStyleId>{8EC20E35-A176-4012-BC5E-935CFFF8708E}</a:tableStyleId>
              </a:tblPr>
              <a:tblGrid>
                <a:gridCol w="5946493">
                  <a:extLst>
                    <a:ext uri="{9D8B030D-6E8A-4147-A177-3AD203B41FA5}">
                      <a16:colId xmlns:a16="http://schemas.microsoft.com/office/drawing/2014/main" val="20000"/>
                    </a:ext>
                  </a:extLst>
                </a:gridCol>
              </a:tblGrid>
              <a:tr h="285488">
                <a:tc>
                  <a:txBody>
                    <a:bodyPr/>
                    <a:lstStyle/>
                    <a:p>
                      <a:pPr algn="l"/>
                      <a:r>
                        <a:rPr lang="en-US" sz="1700" b="0" i="0" u="none" strike="noStrike" cap="none" dirty="0">
                          <a:solidFill>
                            <a:srgbClr val="666666"/>
                          </a:solidFill>
                          <a:latin typeface="Proxima Nova"/>
                          <a:ea typeface="Proxima Nova"/>
                          <a:cs typeface="Proxima Nova"/>
                          <a:sym typeface="Arial"/>
                        </a:rPr>
                        <a:t>Write down any five applications of DBMS other than above.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5368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par>
                                <p:cTn id="56" presetID="22" presetClass="entr" presetSubtype="8" fill="hold" nodeType="with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par>
                                <p:cTn id="59" presetID="22" presetClass="entr" presetSubtype="8"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0" y="0"/>
            <a:ext cx="9144000" cy="5139333"/>
          </a:xfrm>
          <a:prstGeom prst="rect">
            <a:avLst/>
          </a:prstGeom>
          <a:noFill/>
          <a:ln>
            <a:noFill/>
          </a:ln>
        </p:spPr>
      </p:pic>
      <p:pic>
        <p:nvPicPr>
          <p:cNvPr id="220" name="Google Shape;220;p26"/>
          <p:cNvPicPr preferRelativeResize="0"/>
          <p:nvPr/>
        </p:nvPicPr>
        <p:blipFill>
          <a:blip r:embed="rId4">
            <a:alphaModFix/>
          </a:blip>
          <a:stretch>
            <a:fillRect/>
          </a:stretch>
        </p:blipFill>
        <p:spPr>
          <a:xfrm>
            <a:off x="4763" y="4750"/>
            <a:ext cx="9134475" cy="5133975"/>
          </a:xfrm>
          <a:prstGeom prst="rect">
            <a:avLst/>
          </a:prstGeom>
          <a:noFill/>
          <a:ln>
            <a:noFill/>
          </a:ln>
        </p:spPr>
      </p:pic>
      <p:sp>
        <p:nvSpPr>
          <p:cNvPr id="221" name="Google Shape;221;p26"/>
          <p:cNvSpPr txBox="1"/>
          <p:nvPr/>
        </p:nvSpPr>
        <p:spPr>
          <a:xfrm>
            <a:off x="312077" y="880252"/>
            <a:ext cx="6023410" cy="1661963"/>
          </a:xfrm>
          <a:prstGeom prst="rect">
            <a:avLst/>
          </a:prstGeom>
          <a:noFill/>
          <a:ln>
            <a:noFill/>
          </a:ln>
        </p:spPr>
        <p:txBody>
          <a:bodyPr spcFirstLastPara="1" wrap="square" lIns="91425" tIns="91425" rIns="91425" bIns="91425" anchor="t" anchorCtr="0">
            <a:spAutoFit/>
          </a:bodyPr>
          <a:lstStyle/>
          <a:p>
            <a:pPr lvl="0"/>
            <a:r>
              <a:rPr lang="en-IN" sz="4800" b="1" dirty="0">
                <a:solidFill>
                  <a:schemeClr val="dk2"/>
                </a:solidFill>
                <a:latin typeface="Proxima Nova"/>
                <a:ea typeface="Proxima Nova"/>
                <a:cs typeface="Proxima Nova"/>
                <a:sym typeface="Proxima Nova"/>
              </a:rPr>
              <a:t>Advantages of DBMS</a:t>
            </a:r>
            <a:endParaRPr sz="4800" b="1" dirty="0">
              <a:solidFill>
                <a:schemeClr val="dk2"/>
              </a:solidFill>
            </a:endParaRPr>
          </a:p>
        </p:txBody>
      </p:sp>
      <p:pic>
        <p:nvPicPr>
          <p:cNvPr id="225" name="Google Shape;225;p26"/>
          <p:cNvPicPr preferRelativeResize="0"/>
          <p:nvPr/>
        </p:nvPicPr>
        <p:blipFill>
          <a:blip r:embed="rId5">
            <a:alphaModFix/>
          </a:blip>
          <a:stretch>
            <a:fillRect/>
          </a:stretch>
        </p:blipFill>
        <p:spPr>
          <a:xfrm>
            <a:off x="7363438" y="148588"/>
            <a:ext cx="1495425" cy="371475"/>
          </a:xfrm>
          <a:prstGeom prst="rect">
            <a:avLst/>
          </a:prstGeom>
          <a:noFill/>
          <a:ln>
            <a:noFill/>
          </a:ln>
        </p:spPr>
      </p:pic>
    </p:spTree>
    <p:extLst>
      <p:ext uri="{BB962C8B-B14F-4D97-AF65-F5344CB8AC3E}">
        <p14:creationId xmlns:p14="http://schemas.microsoft.com/office/powerpoint/2010/main" val="390972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8" y="4750"/>
            <a:ext cx="9134475" cy="5133975"/>
          </a:xfrm>
          <a:prstGeom prst="rect">
            <a:avLst/>
          </a:prstGeom>
          <a:noFill/>
          <a:ln>
            <a:noFill/>
          </a:ln>
        </p:spPr>
      </p:pic>
      <p:pic>
        <p:nvPicPr>
          <p:cNvPr id="67" name="Google Shape;67;p15"/>
          <p:cNvPicPr preferRelativeResize="0"/>
          <p:nvPr/>
        </p:nvPicPr>
        <p:blipFill>
          <a:blip r:embed="rId4">
            <a:alphaModFix/>
          </a:blip>
          <a:stretch>
            <a:fillRect/>
          </a:stretch>
        </p:blipFill>
        <p:spPr>
          <a:xfrm>
            <a:off x="-7418" y="0"/>
            <a:ext cx="9151418" cy="5143500"/>
          </a:xfrm>
          <a:prstGeom prst="rect">
            <a:avLst/>
          </a:prstGeom>
          <a:noFill/>
          <a:ln>
            <a:noFill/>
          </a:ln>
        </p:spPr>
      </p:pic>
      <p:pic>
        <p:nvPicPr>
          <p:cNvPr id="68" name="Google Shape;68;p15"/>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69" name="Google Shape;69;p15"/>
          <p:cNvSpPr txBox="1"/>
          <p:nvPr/>
        </p:nvSpPr>
        <p:spPr>
          <a:xfrm>
            <a:off x="184936" y="95413"/>
            <a:ext cx="7200000" cy="540000"/>
          </a:xfrm>
          <a:prstGeom prst="rect">
            <a:avLst/>
          </a:prstGeom>
          <a:noFill/>
          <a:ln>
            <a:noFill/>
          </a:ln>
        </p:spPr>
        <p:txBody>
          <a:bodyPr spcFirstLastPara="1" wrap="square" lIns="91425" tIns="91425" rIns="91425" bIns="91425" anchor="t" anchorCtr="0">
            <a:spAutoFit/>
          </a:bodyPr>
          <a:lstStyle/>
          <a:p>
            <a:pPr lvl="0"/>
            <a:r>
              <a:rPr lang="en-US" sz="2300" dirty="0">
                <a:solidFill>
                  <a:srgbClr val="00A4B6"/>
                </a:solidFill>
                <a:latin typeface="Proxima Nova"/>
                <a:ea typeface="Proxima Nova"/>
                <a:cs typeface="Proxima Nova"/>
                <a:sym typeface="Proxima Nova"/>
              </a:rPr>
              <a:t>Reduce data redundancy (duplication)</a:t>
            </a:r>
            <a:endParaRPr sz="2300" dirty="0">
              <a:solidFill>
                <a:srgbClr val="00A4B6"/>
              </a:solidFill>
              <a:latin typeface="Proxima Nova"/>
              <a:ea typeface="Proxima Nova"/>
              <a:cs typeface="Proxima Nova"/>
              <a:sym typeface="Proxima Nova"/>
            </a:endParaRPr>
          </a:p>
        </p:txBody>
      </p:sp>
      <p:sp>
        <p:nvSpPr>
          <p:cNvPr id="2" name="TextBox 1"/>
          <p:cNvSpPr txBox="1"/>
          <p:nvPr/>
        </p:nvSpPr>
        <p:spPr>
          <a:xfrm>
            <a:off x="1722361"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Computer</a:t>
            </a:r>
            <a:endParaRPr lang="en-IN" dirty="0">
              <a:latin typeface="Proxima Nova" panose="020B0604020202020204" charset="0"/>
            </a:endParaRPr>
          </a:p>
        </p:txBody>
      </p:sp>
      <p:sp>
        <p:nvSpPr>
          <p:cNvPr id="102" name="TextBox 101"/>
          <p:cNvSpPr txBox="1"/>
          <p:nvPr/>
        </p:nvSpPr>
        <p:spPr>
          <a:xfrm>
            <a:off x="6150029" y="859967"/>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Civil</a:t>
            </a:r>
            <a:endParaRPr lang="en-IN" dirty="0">
              <a:latin typeface="Proxima Nova" panose="020B0604020202020204" charset="0"/>
            </a:endParaRPr>
          </a:p>
        </p:txBody>
      </p:sp>
      <p:sp>
        <p:nvSpPr>
          <p:cNvPr id="103" name="TextBox 102"/>
          <p:cNvSpPr txBox="1"/>
          <p:nvPr/>
        </p:nvSpPr>
        <p:spPr>
          <a:xfrm>
            <a:off x="6150029" y="4398392"/>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Electrical</a:t>
            </a:r>
            <a:endParaRPr lang="en-IN" dirty="0">
              <a:latin typeface="Proxima Nova" panose="020B0604020202020204" charset="0"/>
            </a:endParaRPr>
          </a:p>
        </p:txBody>
      </p:sp>
      <p:sp>
        <p:nvSpPr>
          <p:cNvPr id="104" name="TextBox 103"/>
          <p:cNvSpPr txBox="1"/>
          <p:nvPr/>
        </p:nvSpPr>
        <p:spPr>
          <a:xfrm>
            <a:off x="1722361" y="4398393"/>
            <a:ext cx="1164772" cy="307777"/>
          </a:xfrm>
          <a:prstGeom prst="rect">
            <a:avLst/>
          </a:prstGeom>
          <a:solidFill>
            <a:schemeClr val="bg1">
              <a:lumMod val="95000"/>
            </a:schemeClr>
          </a:solidFill>
          <a:ln>
            <a:solidFill>
              <a:schemeClr val="bg1">
                <a:lumMod val="75000"/>
              </a:schemeClr>
            </a:solidFill>
          </a:ln>
        </p:spPr>
        <p:txBody>
          <a:bodyPr wrap="square" rtlCol="0">
            <a:spAutoFit/>
          </a:bodyPr>
          <a:lstStyle/>
          <a:p>
            <a:pPr algn="ctr"/>
            <a:r>
              <a:rPr lang="en-US" dirty="0">
                <a:latin typeface="Proxima Nova" panose="020B0604020202020204" charset="0"/>
              </a:rPr>
              <a:t>Mechanical</a:t>
            </a:r>
            <a:endParaRPr lang="en-IN" dirty="0">
              <a:latin typeface="Proxima Nova" panose="020B0604020202020204" charset="0"/>
            </a:endParaRPr>
          </a:p>
        </p:txBody>
      </p:sp>
      <p:graphicFrame>
        <p:nvGraphicFramePr>
          <p:cNvPr id="10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92451885"/>
              </p:ext>
            </p:extLst>
          </p:nvPr>
        </p:nvGraphicFramePr>
        <p:xfrm>
          <a:off x="280177" y="1274306"/>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57196515"/>
              </p:ext>
            </p:extLst>
          </p:nvPr>
        </p:nvGraphicFramePr>
        <p:xfrm>
          <a:off x="4707845" y="1303001"/>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sz="1400" b="1" i="0" u="none" strike="noStrike" cap="none" dirty="0" err="1">
                          <a:solidFill>
                            <a:schemeClr val="lt1"/>
                          </a:solidFill>
                          <a:latin typeface="Proxima Nova" panose="020B0604020202020204" charset="0"/>
                          <a:ea typeface="+mn-ea"/>
                          <a:cs typeface="+mn-cs"/>
                          <a:sym typeface="Arial"/>
                        </a:rPr>
                        <a:t>Name</a:t>
                      </a:r>
                      <a:endParaRPr lang="en-US" sz="1400" b="1" i="0" u="none" strike="noStrike" cap="none" dirty="0">
                        <a:solidFill>
                          <a:schemeClr val="lt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53822954"/>
              </p:ext>
            </p:extLst>
          </p:nvPr>
        </p:nvGraphicFramePr>
        <p:xfrm>
          <a:off x="280177" y="3361440"/>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cs typeface="Times New Roman" panose="02020603050405020304" pitchFamily="18" charset="0"/>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0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27324767"/>
              </p:ext>
            </p:extLst>
          </p:nvPr>
        </p:nvGraphicFramePr>
        <p:xfrm>
          <a:off x="4707845" y="3390135"/>
          <a:ext cx="4049141" cy="822960"/>
        </p:xfrm>
        <a:graphic>
          <a:graphicData uri="http://schemas.openxmlformats.org/drawingml/2006/table">
            <a:tbl>
              <a:tblPr firstRow="1" bandRow="1">
                <a:tableStyleId>{073A0DAA-6AF3-43AB-8588-CEC1D06C72B9}</a:tableStyleId>
              </a:tblPr>
              <a:tblGrid>
                <a:gridCol w="1452626">
                  <a:extLst>
                    <a:ext uri="{9D8B030D-6E8A-4147-A177-3AD203B41FA5}">
                      <a16:colId xmlns:a16="http://schemas.microsoft.com/office/drawing/2014/main" val="20000"/>
                    </a:ext>
                  </a:extLst>
                </a:gridCol>
                <a:gridCol w="938530">
                  <a:extLst>
                    <a:ext uri="{9D8B030D-6E8A-4147-A177-3AD203B41FA5}">
                      <a16:colId xmlns:a16="http://schemas.microsoft.com/office/drawing/2014/main" val="20001"/>
                    </a:ext>
                  </a:extLst>
                </a:gridCol>
                <a:gridCol w="789305">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gn="l"/>
                      <a:r>
                        <a:rPr lang="en-US" dirty="0" err="1">
                          <a:latin typeface="Proxima Nova" panose="020B0604020202020204" charset="0"/>
                        </a:rPr>
                        <a:t>Emp</a:t>
                      </a:r>
                      <a:r>
                        <a:rPr lang="en-US" dirty="0" err="1">
                          <a:latin typeface="+mj-lt"/>
                        </a:rPr>
                        <a:t>_</a:t>
                      </a:r>
                      <a:r>
                        <a:rPr lang="en-US" dirty="0" err="1">
                          <a:latin typeface="Proxima Nova" panose="020B0604020202020204" charset="0"/>
                        </a:rPr>
                        <a:t>Name</a:t>
                      </a:r>
                      <a:endParaRPr lang="en-US" b="1" dirty="0">
                        <a:solidFill>
                          <a:schemeClr val="tx1"/>
                        </a:solidFill>
                        <a:latin typeface="Proxima Nova" panose="020B0604020202020204" charset="0"/>
                      </a:endParaRPr>
                    </a:p>
                  </a:txBody>
                  <a:tcPr anchor="ctr">
                    <a:solidFill>
                      <a:schemeClr val="bg1">
                        <a:lumMod val="65000"/>
                      </a:schemeClr>
                    </a:solidFill>
                  </a:tcPr>
                </a:tc>
                <a:tc>
                  <a:txBody>
                    <a:bodyPr/>
                    <a:lstStyle/>
                    <a:p>
                      <a:pPr algn="l"/>
                      <a:r>
                        <a:rPr lang="en-US" sz="1400" kern="1200" dirty="0">
                          <a:latin typeface="Proxima Nova" panose="020B0604020202020204" charset="0"/>
                        </a:rPr>
                        <a:t>Address</a:t>
                      </a:r>
                      <a:endParaRPr lang="en-US" sz="1400" b="1" kern="1200" dirty="0">
                        <a:solidFill>
                          <a:schemeClr val="tx1"/>
                        </a:solidFill>
                        <a:latin typeface="Proxima Nova" panose="020B0604020202020204" charset="0"/>
                        <a:ea typeface="+mn-ea"/>
                        <a:cs typeface="+mn-cs"/>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Mobile</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tc>
                  <a:txBody>
                    <a:bodyPr/>
                    <a:lstStyle/>
                    <a:p>
                      <a:pPr algn="l"/>
                      <a:r>
                        <a:rPr lang="en-US" sz="1400" u="none" strike="noStrike" kern="1200" cap="none" dirty="0">
                          <a:latin typeface="Proxima Nova" panose="020B0604020202020204" charset="0"/>
                          <a:sym typeface="Arial"/>
                        </a:rPr>
                        <a:t>Subject</a:t>
                      </a:r>
                      <a:endParaRPr lang="en-US" sz="1400" b="1"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65000"/>
                      </a:schemeClr>
                    </a:solidFill>
                  </a:tcPr>
                </a:tc>
                <a:extLst>
                  <a:ext uri="{0D108BD9-81ED-4DB2-BD59-A6C34878D82A}">
                    <a16:rowId xmlns:a16="http://schemas.microsoft.com/office/drawing/2014/main" val="10001"/>
                  </a:ext>
                </a:extLst>
              </a:tr>
              <a:tr h="4114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kern="1200" cap="none" dirty="0">
                          <a:latin typeface="Proxima Nova" panose="020B0604020202020204" charset="0"/>
                          <a:sym typeface="Arial"/>
                        </a:rPr>
                        <a:t>Prof. Amit Shah</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kern="1200" dirty="0">
                          <a:latin typeface="Proxima Nova" panose="020B0604020202020204" charset="0"/>
                        </a:rPr>
                        <a:t>Rajkot</a:t>
                      </a:r>
                      <a:endParaRPr lang="en-US" sz="1400" b="0" kern="1200" dirty="0">
                        <a:solidFill>
                          <a:schemeClr val="tx1"/>
                        </a:solidFill>
                        <a:latin typeface="Proxima Nova" panose="020B0604020202020204" charset="0"/>
                        <a:ea typeface="+mn-ea"/>
                        <a:cs typeface="+mn-cs"/>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1234</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tc>
                  <a:txBody>
                    <a:bodyPr/>
                    <a:lstStyle/>
                    <a:p>
                      <a:pPr algn="l"/>
                      <a:r>
                        <a:rPr lang="en-US" sz="1400" u="none" strike="noStrike" kern="1200" cap="none" dirty="0">
                          <a:latin typeface="Proxima Nova" panose="020B0604020202020204" charset="0"/>
                          <a:sym typeface="Arial"/>
                        </a:rPr>
                        <a:t>C lang.</a:t>
                      </a:r>
                      <a:endParaRPr lang="en-US" sz="1400" b="0" i="0" u="none" strike="noStrike" kern="1200" cap="none" dirty="0">
                        <a:solidFill>
                          <a:schemeClr val="tx1"/>
                        </a:solidFill>
                        <a:latin typeface="Proxima Nova" panose="020B0604020202020204" charset="0"/>
                        <a:ea typeface="+mn-ea"/>
                        <a:cs typeface="+mn-cs"/>
                        <a:sym typeface="Arial"/>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10" name="Rounded Rectangle 109"/>
          <p:cNvSpPr/>
          <p:nvPr/>
        </p:nvSpPr>
        <p:spPr>
          <a:xfrm>
            <a:off x="5447350" y="2480397"/>
            <a:ext cx="1999083" cy="543461"/>
          </a:xfrm>
          <a:prstGeom prst="roundRect">
            <a:avLst>
              <a:gd name="adj" fmla="val 6865"/>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Same data is stored at </a:t>
            </a:r>
          </a:p>
          <a:p>
            <a:pPr lvl="1"/>
            <a:r>
              <a:rPr lang="en-US" dirty="0">
                <a:latin typeface="Proxima Nova" panose="020B0604020202020204" charset="0"/>
              </a:rPr>
              <a:t>four different places.</a:t>
            </a:r>
          </a:p>
        </p:txBody>
      </p:sp>
      <p:sp>
        <p:nvSpPr>
          <p:cNvPr id="111" name="Rounded Rectangle 110"/>
          <p:cNvSpPr/>
          <p:nvPr/>
        </p:nvSpPr>
        <p:spPr>
          <a:xfrm>
            <a:off x="652377" y="2372079"/>
            <a:ext cx="2973333" cy="760095"/>
          </a:xfrm>
          <a:prstGeom prst="roundRect">
            <a:avLst>
              <a:gd name="adj" fmla="val 5501"/>
            </a:avLst>
          </a:prstGeom>
          <a:solidFill>
            <a:schemeClr val="bg1">
              <a:lumMod val="95000"/>
            </a:schemeClr>
          </a:solidFill>
          <a:ln>
            <a:solidFill>
              <a:schemeClr val="bg1">
                <a:lumMod val="75000"/>
              </a:schemeClr>
            </a:solidFill>
          </a:ln>
        </p:spPr>
        <p:txBody>
          <a:bodyPr wrap="square" rtlCol="0">
            <a:spAutoFit/>
          </a:bodyPr>
          <a:lstStyle/>
          <a:p>
            <a:pPr lvl="1"/>
            <a:r>
              <a:rPr lang="en-US" dirty="0">
                <a:latin typeface="Proxima Nova" panose="020B0604020202020204" charset="0"/>
              </a:rPr>
              <a:t>Database management system can remove such data redundancy by storing data centrally.</a:t>
            </a:r>
          </a:p>
        </p:txBody>
      </p:sp>
      <p:pic>
        <p:nvPicPr>
          <p:cNvPr id="112" name="Picture 2" descr="Image result for teacher icon"/>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l="6852" r="6430"/>
          <a:stretch/>
        </p:blipFill>
        <p:spPr bwMode="auto">
          <a:xfrm>
            <a:off x="3919028" y="2098137"/>
            <a:ext cx="1295229" cy="130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0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5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500"/>
                                        <p:tgtEl>
                                          <p:spTgt spid="107"/>
                                        </p:tgtEl>
                                      </p:cBhvr>
                                    </p:animEffect>
                                  </p:childTnLst>
                                </p:cTn>
                              </p:par>
                              <p:par>
                                <p:cTn id="26" presetID="10" presetClass="entr" presetSubtype="0" fill="hold" nodeType="with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fade">
                                      <p:cBhvr>
                                        <p:cTn id="28" dur="500"/>
                                        <p:tgtEl>
                                          <p:spTgt spid="108"/>
                                        </p:tgtEl>
                                      </p:cBhvr>
                                    </p:animEffect>
                                  </p:childTnLst>
                                </p:cTn>
                              </p:par>
                              <p:par>
                                <p:cTn id="29" presetID="10"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fade">
                                      <p:cBhvr>
                                        <p:cTn id="31" dur="500"/>
                                        <p:tgtEl>
                                          <p:spTgt spid="10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fade">
                                      <p:cBhvr>
                                        <p:cTn id="36" dur="500"/>
                                        <p:tgtEl>
                                          <p:spTgt spid="1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fade">
                                      <p:cBhvr>
                                        <p:cTn id="4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P spid="103" grpId="0" animBg="1"/>
      <p:bldP spid="104" grpId="0" animBg="1"/>
      <p:bldP spid="110" grpId="0" animBg="1"/>
      <p:bldP spid="111"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1607</TotalTime>
  <Words>3486</Words>
  <Application>Microsoft Office PowerPoint</Application>
  <PresentationFormat>On-screen Show (16:9)</PresentationFormat>
  <Paragraphs>720</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Courier New</vt:lpstr>
      <vt:lpstr>Arial</vt:lpstr>
      <vt:lpstr>Calibri</vt:lpstr>
      <vt:lpstr>Proxima Nova</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Aryan Langhanoja</cp:lastModifiedBy>
  <cp:revision>188</cp:revision>
  <dcterms:modified xsi:type="dcterms:W3CDTF">2024-08-20T15:47:55Z</dcterms:modified>
</cp:coreProperties>
</file>