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9"/>
  </p:notesMasterIdLst>
  <p:sldIdLst>
    <p:sldId id="309" r:id="rId2"/>
    <p:sldId id="292" r:id="rId3"/>
    <p:sldId id="311" r:id="rId4"/>
    <p:sldId id="312" r:id="rId5"/>
    <p:sldId id="428" r:id="rId6"/>
    <p:sldId id="346" r:id="rId7"/>
    <p:sldId id="347" r:id="rId8"/>
    <p:sldId id="429" r:id="rId9"/>
    <p:sldId id="348" r:id="rId10"/>
    <p:sldId id="349" r:id="rId11"/>
    <p:sldId id="350" r:id="rId12"/>
    <p:sldId id="420" r:id="rId13"/>
    <p:sldId id="430" r:id="rId14"/>
    <p:sldId id="431" r:id="rId15"/>
    <p:sldId id="433" r:id="rId16"/>
    <p:sldId id="434" r:id="rId17"/>
    <p:sldId id="351" r:id="rId18"/>
    <p:sldId id="352" r:id="rId19"/>
    <p:sldId id="353" r:id="rId20"/>
    <p:sldId id="354" r:id="rId21"/>
    <p:sldId id="435" r:id="rId22"/>
    <p:sldId id="436" r:id="rId23"/>
    <p:sldId id="421" r:id="rId24"/>
    <p:sldId id="355" r:id="rId25"/>
    <p:sldId id="356" r:id="rId26"/>
    <p:sldId id="357" r:id="rId27"/>
    <p:sldId id="361" r:id="rId28"/>
    <p:sldId id="362" r:id="rId29"/>
    <p:sldId id="363" r:id="rId30"/>
    <p:sldId id="364" r:id="rId31"/>
    <p:sldId id="365" r:id="rId32"/>
    <p:sldId id="422" r:id="rId33"/>
    <p:sldId id="427" r:id="rId34"/>
    <p:sldId id="367" r:id="rId35"/>
    <p:sldId id="369" r:id="rId36"/>
    <p:sldId id="370" r:id="rId37"/>
    <p:sldId id="372" r:id="rId38"/>
    <p:sldId id="374" r:id="rId39"/>
    <p:sldId id="375" r:id="rId40"/>
    <p:sldId id="376" r:id="rId41"/>
    <p:sldId id="423" r:id="rId42"/>
    <p:sldId id="378" r:id="rId43"/>
    <p:sldId id="379" r:id="rId44"/>
    <p:sldId id="380" r:id="rId45"/>
    <p:sldId id="391" r:id="rId46"/>
    <p:sldId id="384" r:id="rId47"/>
    <p:sldId id="385" r:id="rId48"/>
    <p:sldId id="392" r:id="rId49"/>
    <p:sldId id="393" r:id="rId50"/>
    <p:sldId id="395" r:id="rId51"/>
    <p:sldId id="396" r:id="rId52"/>
    <p:sldId id="398" r:id="rId53"/>
    <p:sldId id="437" r:id="rId54"/>
    <p:sldId id="400" r:id="rId55"/>
    <p:sldId id="401" r:id="rId56"/>
    <p:sldId id="402" r:id="rId57"/>
    <p:sldId id="403" r:id="rId58"/>
    <p:sldId id="404" r:id="rId59"/>
    <p:sldId id="405" r:id="rId60"/>
    <p:sldId id="407" r:id="rId61"/>
    <p:sldId id="417" r:id="rId62"/>
    <p:sldId id="418" r:id="rId63"/>
    <p:sldId id="419" r:id="rId64"/>
    <p:sldId id="424" r:id="rId65"/>
    <p:sldId id="425" r:id="rId66"/>
    <p:sldId id="426" r:id="rId67"/>
    <p:sldId id="387" r:id="rId68"/>
  </p:sldIdLst>
  <p:sldSz cx="12192000" cy="6858000"/>
  <p:notesSz cx="6858000" cy="9144000"/>
  <p:embeddedFontLst>
    <p:embeddedFont>
      <p:font typeface="Roboto Condensed" panose="020B0604020202020204" charset="0"/>
      <p:regular r:id="rId70"/>
      <p:bold r:id="rId71"/>
      <p:italic r:id="rId72"/>
      <p:boldItalic r:id="rId73"/>
    </p:embeddedFont>
    <p:embeddedFont>
      <p:font typeface="Proxima Nova" panose="020B0604020202020204" charset="0"/>
      <p:regular r:id="rId74"/>
      <p:bold r:id="rId75"/>
      <p:italic r:id="rId76"/>
      <p:boldItalic r:id="rId77"/>
    </p:embeddedFont>
    <p:embeddedFont>
      <p:font typeface="Segoe UI Black" panose="020B0A02040204020203" pitchFamily="34" charset="0"/>
      <p:bold r:id="rId78"/>
      <p:boldItalic r:id="rId79"/>
    </p:embeddedFont>
    <p:embeddedFont>
      <p:font typeface="Wingdings 3" panose="05040102010807070707" pitchFamily="18" charset="2"/>
      <p:regular r:id="rId80"/>
    </p:embeddedFont>
    <p:embeddedFont>
      <p:font typeface="Roboto Condensed Light" panose="020B0604020202020204" charset="0"/>
      <p:regular r:id="rId81"/>
      <p:italic r:id="rId82"/>
    </p:embeddedFont>
    <p:embeddedFont>
      <p:font typeface="Calibri" panose="020F0502020204030204"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Google Shape;55;p13">
            <a:extLst>
              <a:ext uri="{FF2B5EF4-FFF2-40B4-BE49-F238E27FC236}">
                <a16:creationId xmlns="" xmlns:a16="http://schemas.microsoft.com/office/drawing/2014/main" id="{27EC7EF1-4189-06E0-133C-0EC09CCB1809}"/>
              </a:ext>
            </a:extLst>
          </p:cNvPr>
          <p:cNvPicPr preferRelativeResize="0"/>
          <p:nvPr userDrawn="1"/>
        </p:nvPicPr>
        <p:blipFill>
          <a:blip r:embed="rId11">
            <a:alphaModFix/>
          </a:blip>
          <a:stretch>
            <a:fillRect/>
          </a:stretch>
        </p:blipFill>
        <p:spPr>
          <a:xfrm>
            <a:off x="8864542" y="296028"/>
            <a:ext cx="3000375" cy="742950"/>
          </a:xfrm>
          <a:prstGeom prst="rect">
            <a:avLst/>
          </a:prstGeom>
          <a:noFill/>
          <a:ln>
            <a:noFill/>
          </a:ln>
        </p:spPr>
      </p:pic>
    </p:spTree>
    <p:extLst>
      <p:ext uri="{BB962C8B-B14F-4D97-AF65-F5344CB8AC3E}">
        <p14:creationId xmlns:p14="http://schemas.microsoft.com/office/powerpoint/2010/main" val="357059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880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 xmlns:a16="http://schemas.microsoft.com/office/drawing/2014/main" id="{90B919B3-22F2-A375-0EDE-C4981AAE43A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6;p15">
            <a:extLst>
              <a:ext uri="{FF2B5EF4-FFF2-40B4-BE49-F238E27FC236}">
                <a16:creationId xmlns="" xmlns:a16="http://schemas.microsoft.com/office/drawing/2014/main" id="{5BE542AE-0CFA-9AA0-7022-1124A1353828}"/>
              </a:ext>
            </a:extLst>
          </p:cNvPr>
          <p:cNvPicPr preferRelativeResize="0"/>
          <p:nvPr userDrawn="1"/>
        </p:nvPicPr>
        <p:blipFill>
          <a:blip r:embed="rId3">
            <a:alphaModFix/>
          </a:blip>
          <a:stretch>
            <a:fillRect/>
          </a:stretch>
        </p:blipFill>
        <p:spPr>
          <a:xfrm>
            <a:off x="1038" y="4749"/>
            <a:ext cx="12190960" cy="6598121"/>
          </a:xfrm>
          <a:prstGeom prst="rect">
            <a:avLst/>
          </a:prstGeom>
          <a:noFill/>
          <a:ln>
            <a:noFill/>
          </a:ln>
        </p:spPr>
      </p:pic>
      <p:pic>
        <p:nvPicPr>
          <p:cNvPr id="14" name="Google Shape;55;p13">
            <a:extLst>
              <a:ext uri="{FF2B5EF4-FFF2-40B4-BE49-F238E27FC236}">
                <a16:creationId xmlns="" xmlns:a16="http://schemas.microsoft.com/office/drawing/2014/main" id="{DE5A24BF-B1C5-1BC9-74A5-4483FC03AC2E}"/>
              </a:ext>
            </a:extLst>
          </p:cNvPr>
          <p:cNvPicPr preferRelativeResize="0"/>
          <p:nvPr userDrawn="1"/>
        </p:nvPicPr>
        <p:blipFill>
          <a:blip r:embed="rId2">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67;p15">
            <a:extLst>
              <a:ext uri="{FF2B5EF4-FFF2-40B4-BE49-F238E27FC236}">
                <a16:creationId xmlns="" xmlns:a16="http://schemas.microsoft.com/office/drawing/2014/main" id="{6CA6C5BF-7CCA-3DEC-66F2-9D7F27C98A1C}"/>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14" name="Google Shape;66;p15">
            <a:extLst>
              <a:ext uri="{FF2B5EF4-FFF2-40B4-BE49-F238E27FC236}">
                <a16:creationId xmlns="" xmlns:a16="http://schemas.microsoft.com/office/drawing/2014/main" id="{987B252E-5164-7D54-B6CE-7B7FAD7D3BA3}"/>
              </a:ext>
            </a:extLst>
          </p:cNvPr>
          <p:cNvPicPr preferRelativeResize="0"/>
          <p:nvPr userDrawn="1"/>
        </p:nvPicPr>
        <p:blipFill>
          <a:blip r:embed="rId3">
            <a:alphaModFix/>
          </a:blip>
          <a:stretch>
            <a:fillRect/>
          </a:stretch>
        </p:blipFill>
        <p:spPr>
          <a:xfrm>
            <a:off x="1040" y="-17212"/>
            <a:ext cx="12190960" cy="6598121"/>
          </a:xfrm>
          <a:prstGeom prst="rect">
            <a:avLst/>
          </a:prstGeom>
          <a:noFill/>
          <a:ln>
            <a:noFill/>
          </a:ln>
        </p:spPr>
      </p:pic>
      <p:pic>
        <p:nvPicPr>
          <p:cNvPr id="13" name="Google Shape;55;p13">
            <a:extLst>
              <a:ext uri="{FF2B5EF4-FFF2-40B4-BE49-F238E27FC236}">
                <a16:creationId xmlns="" xmlns:a16="http://schemas.microsoft.com/office/drawing/2014/main" id="{2C56F70F-C6DA-DE99-68B2-133D6B833CE3}"/>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2" y="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 xmlns:a16="http://schemas.microsoft.com/office/drawing/2014/main" id="{4D0DF52F-5BD9-D7CC-C6AC-00EE1BEA86E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7;p15">
            <a:extLst>
              <a:ext uri="{FF2B5EF4-FFF2-40B4-BE49-F238E27FC236}">
                <a16:creationId xmlns="" xmlns:a16="http://schemas.microsoft.com/office/drawing/2014/main" id="{2E0B7C17-0120-E1EF-1644-74FF2885C67C}"/>
              </a:ext>
            </a:extLst>
          </p:cNvPr>
          <p:cNvPicPr preferRelativeResize="0"/>
          <p:nvPr userDrawn="1"/>
        </p:nvPicPr>
        <p:blipFill>
          <a:blip r:embed="rId3">
            <a:alphaModFix/>
          </a:blip>
          <a:stretch>
            <a:fillRect/>
          </a:stretch>
        </p:blipFill>
        <p:spPr>
          <a:xfrm>
            <a:off x="-7418" y="0"/>
            <a:ext cx="12191998" cy="6595200"/>
          </a:xfrm>
          <a:prstGeom prst="rect">
            <a:avLst/>
          </a:prstGeom>
          <a:noFill/>
          <a:ln>
            <a:noFill/>
          </a:ln>
        </p:spPr>
      </p:pic>
      <p:pic>
        <p:nvPicPr>
          <p:cNvPr id="14" name="Google Shape;66;p15">
            <a:extLst>
              <a:ext uri="{FF2B5EF4-FFF2-40B4-BE49-F238E27FC236}">
                <a16:creationId xmlns="" xmlns:a16="http://schemas.microsoft.com/office/drawing/2014/main" id="{CCDA8FA1-97BB-15EE-B855-C01EF64F9E3D}"/>
              </a:ext>
            </a:extLst>
          </p:cNvPr>
          <p:cNvPicPr preferRelativeResize="0"/>
          <p:nvPr userDrawn="1"/>
        </p:nvPicPr>
        <p:blipFill>
          <a:blip r:embed="rId4">
            <a:alphaModFix/>
          </a:blip>
          <a:stretch>
            <a:fillRect/>
          </a:stretch>
        </p:blipFill>
        <p:spPr>
          <a:xfrm>
            <a:off x="1038" y="4749"/>
            <a:ext cx="12190960" cy="6598121"/>
          </a:xfrm>
          <a:prstGeom prst="rect">
            <a:avLst/>
          </a:prstGeom>
          <a:noFill/>
          <a:ln>
            <a:noFill/>
          </a:ln>
        </p:spPr>
      </p:pic>
      <p:pic>
        <p:nvPicPr>
          <p:cNvPr id="15" name="Google Shape;55;p13">
            <a:extLst>
              <a:ext uri="{FF2B5EF4-FFF2-40B4-BE49-F238E27FC236}">
                <a16:creationId xmlns="" xmlns:a16="http://schemas.microsoft.com/office/drawing/2014/main" id="{C90AC278-E8DC-8004-6652-FDAFA5668DF2}"/>
              </a:ext>
            </a:extLst>
          </p:cNvPr>
          <p:cNvPicPr preferRelativeResize="0"/>
          <p:nvPr userDrawn="1"/>
        </p:nvPicPr>
        <p:blipFill>
          <a:blip r:embed="rId2">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oogle Shape;66;p15">
            <a:extLst>
              <a:ext uri="{FF2B5EF4-FFF2-40B4-BE49-F238E27FC236}">
                <a16:creationId xmlns="" xmlns:a16="http://schemas.microsoft.com/office/drawing/2014/main" id="{FCC63C6D-85AC-E9B6-507D-DE766CDFDE0C}"/>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16" name="Google Shape;67;p15">
            <a:extLst>
              <a:ext uri="{FF2B5EF4-FFF2-40B4-BE49-F238E27FC236}">
                <a16:creationId xmlns="" xmlns:a16="http://schemas.microsoft.com/office/drawing/2014/main" id="{575C89FB-F567-8C04-A21E-FDDE3A1F3B6C}"/>
              </a:ext>
            </a:extLst>
          </p:cNvPr>
          <p:cNvPicPr preferRelativeResize="0"/>
          <p:nvPr userDrawn="1"/>
        </p:nvPicPr>
        <p:blipFill>
          <a:blip r:embed="rId3">
            <a:alphaModFix/>
          </a:blip>
          <a:stretch>
            <a:fillRect/>
          </a:stretch>
        </p:blipFill>
        <p:spPr>
          <a:xfrm>
            <a:off x="0" y="-1"/>
            <a:ext cx="12192000" cy="6857999"/>
          </a:xfrm>
          <a:prstGeom prst="rect">
            <a:avLst/>
          </a:prstGeom>
          <a:noFill/>
          <a:ln>
            <a:noFill/>
          </a:ln>
        </p:spPr>
      </p:pic>
      <p:pic>
        <p:nvPicPr>
          <p:cNvPr id="17" name="Google Shape;55;p13">
            <a:extLst>
              <a:ext uri="{FF2B5EF4-FFF2-40B4-BE49-F238E27FC236}">
                <a16:creationId xmlns="" xmlns:a16="http://schemas.microsoft.com/office/drawing/2014/main" id="{FDE91E6E-8362-8E79-9464-C4E5ED8F3930}"/>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6" name="Google Shape;165;p22">
            <a:extLst>
              <a:ext uri="{FF2B5EF4-FFF2-40B4-BE49-F238E27FC236}">
                <a16:creationId xmlns="" xmlns:a16="http://schemas.microsoft.com/office/drawing/2014/main" id="{DAFAAAA5-66B0-4292-9ED2-ABAF883185D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37" name="Google Shape;166;p22">
            <a:extLst>
              <a:ext uri="{FF2B5EF4-FFF2-40B4-BE49-F238E27FC236}">
                <a16:creationId xmlns="" xmlns:a16="http://schemas.microsoft.com/office/drawing/2014/main" id="{1FA6C393-7A0B-5B84-04FD-6D6A2BC0FFC0}"/>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38" name="Google Shape;55;p13">
            <a:extLst>
              <a:ext uri="{FF2B5EF4-FFF2-40B4-BE49-F238E27FC236}">
                <a16:creationId xmlns="" xmlns:a16="http://schemas.microsoft.com/office/drawing/2014/main" id="{FD6345F3-FAC9-F59E-7497-D9E73223CBB7}"/>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39" name="Google Shape;71;p15">
            <a:extLst>
              <a:ext uri="{FF2B5EF4-FFF2-40B4-BE49-F238E27FC236}">
                <a16:creationId xmlns="" xmlns:a16="http://schemas.microsoft.com/office/drawing/2014/main" id="{A9A2E021-2F31-4B94-9F33-B464AC9FA50E}"/>
              </a:ext>
            </a:extLst>
          </p:cNvPr>
          <p:cNvSpPr txBox="1"/>
          <p:nvPr userDrawn="1"/>
        </p:nvSpPr>
        <p:spPr>
          <a:xfrm>
            <a:off x="388403" y="2297169"/>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- 2</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Data Models</a:t>
            </a:r>
          </a:p>
          <a:p>
            <a:pPr lvl="0"/>
            <a:r>
              <a:rPr lang="en-IN" sz="4000" b="1" dirty="0">
                <a:solidFill>
                  <a:srgbClr val="666666"/>
                </a:solidFill>
                <a:latin typeface="Proxima Nova"/>
                <a:sym typeface="Proxima Nova"/>
              </a:rPr>
              <a:t>	</a:t>
            </a:r>
            <a:r>
              <a:rPr lang="en-IN" sz="3400" b="1" dirty="0">
                <a:solidFill>
                  <a:srgbClr val="666666"/>
                </a:solidFill>
                <a:latin typeface="Proxima Nova"/>
                <a:sym typeface="Proxima Nova"/>
              </a:rPr>
              <a:t>E-R Diagram</a:t>
            </a:r>
            <a:endParaRPr sz="3400" b="1" dirty="0"/>
          </a:p>
        </p:txBody>
      </p:sp>
      <p:sp>
        <p:nvSpPr>
          <p:cNvPr id="41" name="Google Shape;73;p15">
            <a:extLst>
              <a:ext uri="{FF2B5EF4-FFF2-40B4-BE49-F238E27FC236}">
                <a16:creationId xmlns="" xmlns:a16="http://schemas.microsoft.com/office/drawing/2014/main" id="{224BBA57-0CD4-F747-B54C-5C9F7BE252BA}"/>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smtClean="0">
                <a:solidFill>
                  <a:srgbClr val="666666"/>
                </a:solidFill>
                <a:latin typeface="Proxima Nova"/>
              </a:rPr>
              <a:t>Prof. Urvi Bhatt</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42" name="Google Shape;71;p15">
            <a:extLst>
              <a:ext uri="{FF2B5EF4-FFF2-40B4-BE49-F238E27FC236}">
                <a16:creationId xmlns="" xmlns:a16="http://schemas.microsoft.com/office/drawing/2014/main" id="{EBE557E3-C704-9075-7362-83925B524CA4}"/>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Google Shape;232;p27">
            <a:extLst>
              <a:ext uri="{FF2B5EF4-FFF2-40B4-BE49-F238E27FC236}">
                <a16:creationId xmlns="" xmlns:a16="http://schemas.microsoft.com/office/drawing/2014/main" id="{42BC969B-2169-0B54-A809-F9456729EAAA}"/>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37" name="Google Shape;233;p27">
            <a:extLst>
              <a:ext uri="{FF2B5EF4-FFF2-40B4-BE49-F238E27FC236}">
                <a16:creationId xmlns="" xmlns:a16="http://schemas.microsoft.com/office/drawing/2014/main" id="{370902E1-2D20-40AD-071F-F45614085D21}"/>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43" name="Google Shape;55;p13">
            <a:extLst>
              <a:ext uri="{FF2B5EF4-FFF2-40B4-BE49-F238E27FC236}">
                <a16:creationId xmlns="" xmlns:a16="http://schemas.microsoft.com/office/drawing/2014/main" id="{ED53F518-5142-337A-1676-D6A33FE0DAE7}"/>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5/9/2024</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3" r:id="rId6"/>
    <p:sldLayoutId id="2147483679"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30.jpeg"/><Relationship Id="rId4" Type="http://schemas.openxmlformats.org/officeDocument/2006/relationships/image" Target="../media/image2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28.jpeg"/><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System</a:t>
            </a:r>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a:t>
            </a: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Technology</a:t>
            </a: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Project Name</a:t>
            </a: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following pair of entities</a:t>
            </a:r>
          </a:p>
          <a:p>
            <a:pPr lvl="1"/>
            <a:r>
              <a:rPr lang="en-US" dirty="0"/>
              <a:t>Customer &amp; Account</a:t>
            </a:r>
          </a:p>
          <a:p>
            <a:pPr lvl="1"/>
            <a:r>
              <a:rPr lang="en-US" dirty="0"/>
              <a:t>Customer &amp; Loan</a:t>
            </a:r>
          </a:p>
          <a:p>
            <a:pPr lvl="1"/>
            <a:r>
              <a:rPr lang="en-US" dirty="0"/>
              <a:t>Doctor &amp; Patient</a:t>
            </a:r>
          </a:p>
          <a:p>
            <a:pPr lvl="1"/>
            <a:r>
              <a:rPr lang="en-US" dirty="0"/>
              <a:t>Student &amp; Project</a:t>
            </a:r>
          </a:p>
          <a:p>
            <a:pPr lvl="1"/>
            <a:r>
              <a:rPr lang="en-US" dirty="0"/>
              <a:t>Student &amp; Teacher</a:t>
            </a:r>
          </a:p>
          <a:p>
            <a:pPr lvl="2"/>
            <a:r>
              <a:rPr lang="en-US" dirty="0"/>
              <a:t>Note: Take four attributes per entity with one primary key attribute.</a:t>
            </a:r>
            <a:endParaRPr lang="en-GB" dirty="0"/>
          </a:p>
          <a:p>
            <a:pPr marL="457200" lvl="1" indent="0">
              <a:buNone/>
            </a:pPr>
            <a:r>
              <a:rPr lang="en-US" dirty="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Customer &amp; Account</a:t>
            </a:r>
          </a:p>
          <a:p>
            <a:endParaRPr lang="en-US" dirty="0"/>
          </a:p>
        </p:txBody>
      </p:sp>
      <p:sp>
        <p:nvSpPr>
          <p:cNvPr id="3" name="Title 2"/>
          <p:cNvSpPr>
            <a:spLocks noGrp="1"/>
          </p:cNvSpPr>
          <p:nvPr>
            <p:ph type="title"/>
          </p:nvPr>
        </p:nvSpPr>
        <p:spPr/>
        <p:txBody>
          <a:bodyPr>
            <a:normAutofit/>
          </a:bodyPr>
          <a:lstStyle/>
          <a:p>
            <a:r>
              <a:rPr lang="en-US" dirty="0" smtClean="0"/>
              <a:t>ER Diagram for Customer </a:t>
            </a:r>
            <a:r>
              <a:rPr lang="en-US" dirty="0"/>
              <a:t>&amp; </a:t>
            </a:r>
            <a:r>
              <a:rPr lang="en-US" dirty="0" smtClean="0"/>
              <a:t>Account</a:t>
            </a:r>
            <a:endParaRPr lang="en-US" dirty="0"/>
          </a:p>
        </p:txBody>
      </p:sp>
      <p:pic>
        <p:nvPicPr>
          <p:cNvPr id="1028" name="Picture 4" descr="E-R diagram with an attribute attached relationship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88" y="1987451"/>
            <a:ext cx="9562797" cy="333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9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Customer &amp; Loan</a:t>
            </a:r>
          </a:p>
        </p:txBody>
      </p:sp>
      <p:sp>
        <p:nvSpPr>
          <p:cNvPr id="3" name="Title 2"/>
          <p:cNvSpPr>
            <a:spLocks noGrp="1"/>
          </p:cNvSpPr>
          <p:nvPr>
            <p:ph type="title"/>
          </p:nvPr>
        </p:nvSpPr>
        <p:spPr/>
        <p:txBody>
          <a:bodyPr>
            <a:normAutofit/>
          </a:bodyPr>
          <a:lstStyle/>
          <a:p>
            <a:r>
              <a:rPr lang="en-US" dirty="0"/>
              <a:t>ER Diagram for Customer &amp; Loan</a:t>
            </a:r>
          </a:p>
        </p:txBody>
      </p:sp>
      <p:pic>
        <p:nvPicPr>
          <p:cNvPr id="2050" name="Picture 2" descr="relationship set borrower is many-to-many"/>
          <p:cNvPicPr>
            <a:picLocks noChangeAspect="1" noChangeArrowheads="1"/>
          </p:cNvPicPr>
          <p:nvPr/>
        </p:nvPicPr>
        <p:blipFill rotWithShape="1">
          <a:blip r:embed="rId2">
            <a:extLst>
              <a:ext uri="{28A0092B-C50C-407E-A947-70E740481C1C}">
                <a14:useLocalDpi xmlns:a14="http://schemas.microsoft.com/office/drawing/2010/main" val="0"/>
              </a:ext>
            </a:extLst>
          </a:blip>
          <a:srcRect b="72779"/>
          <a:stretch/>
        </p:blipFill>
        <p:spPr bwMode="auto">
          <a:xfrm>
            <a:off x="1397519" y="1924332"/>
            <a:ext cx="9786677" cy="282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898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Doctor &amp; </a:t>
            </a:r>
            <a:r>
              <a:rPr lang="en-US" dirty="0" smtClean="0"/>
              <a:t>Patient</a:t>
            </a:r>
            <a:endParaRPr lang="en-US" dirty="0"/>
          </a:p>
        </p:txBody>
      </p:sp>
      <p:sp>
        <p:nvSpPr>
          <p:cNvPr id="3" name="Title 2"/>
          <p:cNvSpPr>
            <a:spLocks noGrp="1"/>
          </p:cNvSpPr>
          <p:nvPr>
            <p:ph type="title"/>
          </p:nvPr>
        </p:nvSpPr>
        <p:spPr/>
        <p:txBody>
          <a:bodyPr>
            <a:normAutofit/>
          </a:bodyPr>
          <a:lstStyle/>
          <a:p>
            <a:r>
              <a:rPr lang="en-US" dirty="0"/>
              <a:t>ER Diagram for Doctor &amp; Patient</a:t>
            </a:r>
          </a:p>
        </p:txBody>
      </p:sp>
      <p:sp>
        <p:nvSpPr>
          <p:cNvPr id="4" name="AutoShape 2" descr="E-R diagram of the relationship between doctors and patient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934" y="1582975"/>
            <a:ext cx="615315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436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smtClean="0"/>
              <a:t>Student </a:t>
            </a:r>
            <a:r>
              <a:rPr lang="en-US" dirty="0"/>
              <a:t>&amp; Teacher</a:t>
            </a:r>
          </a:p>
        </p:txBody>
      </p:sp>
      <p:sp>
        <p:nvSpPr>
          <p:cNvPr id="3" name="Title 2"/>
          <p:cNvSpPr>
            <a:spLocks noGrp="1"/>
          </p:cNvSpPr>
          <p:nvPr>
            <p:ph type="title"/>
          </p:nvPr>
        </p:nvSpPr>
        <p:spPr/>
        <p:txBody>
          <a:bodyPr>
            <a:normAutofit/>
          </a:bodyPr>
          <a:lstStyle/>
          <a:p>
            <a:r>
              <a:rPr lang="en-US" dirty="0"/>
              <a:t>ER Diagram for Student &amp; </a:t>
            </a:r>
            <a:r>
              <a:rPr lang="en-US" dirty="0" smtClean="0"/>
              <a:t>Teacher</a:t>
            </a:r>
            <a:endParaRPr lang="en-US" dirty="0"/>
          </a:p>
        </p:txBody>
      </p:sp>
      <p:sp>
        <p:nvSpPr>
          <p:cNvPr id="4" name="AutoShape 2" descr="E-R diagram of the relationship between doctors and patient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Entity Relationship Diagram – ER Diagram In DBMS - TECH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08" y="1477891"/>
            <a:ext cx="8702549" cy="404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02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Name </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(first name, middle name, last name)</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Address</a:t>
                      </a:r>
                    </a:p>
                    <a:p>
                      <a:pPr marL="0" algn="l" defTabSz="914400" rtl="0" eaLnBrk="1" latinLnBrk="0" hangingPunct="1"/>
                      <a:r>
                        <a:rPr lang="en-GB" sz="2000" b="0" kern="1200" dirty="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Last name</a:t>
            </a: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7362914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3384706"/>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01806206"/>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PhoneNo</a:t>
                      </a:r>
                      <a:endParaRPr lang="en-GB" sz="2400" b="0" kern="1200" dirty="0">
                        <a:solidFill>
                          <a:schemeClr val="dk1"/>
                        </a:solidFill>
                        <a:latin typeface="+mn-lt"/>
                        <a:ea typeface="+mn-ea"/>
                        <a:cs typeface="+mn-cs"/>
                      </a:endParaRP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(person may have multiple phone </a:t>
                      </a:r>
                      <a:r>
                        <a:rPr lang="en-GB" sz="2000" b="0" kern="1200" dirty="0" err="1">
                          <a:solidFill>
                            <a:schemeClr val="dk1"/>
                          </a:solidFill>
                          <a:latin typeface="+mn-lt"/>
                          <a:ea typeface="+mn-ea"/>
                          <a:cs typeface="+mn-cs"/>
                        </a:rPr>
                        <a:t>nos</a:t>
                      </a:r>
                      <a:r>
                        <a:rPr lang="en-GB" sz="2000" b="0" kern="1200" dirty="0">
                          <a:solidFill>
                            <a:schemeClr val="dk1"/>
                          </a:solidFill>
                          <a:latin typeface="+mn-lt"/>
                          <a:ea typeface="+mn-ea"/>
                          <a:cs typeface="+mn-cs"/>
                        </a:rPr>
                        <a:t>)</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t>
                      </a:r>
                      <a:r>
                        <a:rPr lang="en-GB" sz="2400" b="0" kern="1200" dirty="0" err="1">
                          <a:solidFill>
                            <a:schemeClr val="dk1"/>
                          </a:solidFill>
                          <a:latin typeface="+mn-lt"/>
                          <a:ea typeface="+mn-ea"/>
                          <a:cs typeface="+mn-cs"/>
                        </a:rPr>
                        <a:t>EmailID</a:t>
                      </a:r>
                      <a:endParaRPr lang="en-GB" sz="2400" b="0" kern="1200" dirty="0">
                        <a:solidFill>
                          <a:schemeClr val="dk1"/>
                        </a:solidFill>
                        <a:latin typeface="+mn-lt"/>
                        <a:ea typeface="+mn-ea"/>
                        <a:cs typeface="+mn-cs"/>
                      </a:endParaRPr>
                    </a:p>
                    <a:p>
                      <a:pPr marL="0" algn="l" defTabSz="914400" rtl="0" eaLnBrk="1" latinLnBrk="0" hangingPunct="1"/>
                      <a:r>
                        <a:rPr lang="en-GB" sz="2000" b="0" kern="1200" dirty="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93670640"/>
              </p:ext>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136671"/>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695475"/>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063248"/>
              </p:ext>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Age</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(can be calculated using current date and                     birthdate)</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81538799"/>
              </p:ext>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 xmlns:a16="http://schemas.microsoft.com/office/drawing/2014/main" val="20000"/>
                    </a:ext>
                  </a:extLst>
                </a:gridCol>
                <a:gridCol w="5400000">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Birthdate</a:t>
            </a: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9;p15">
            <a:extLst>
              <a:ext uri="{FF2B5EF4-FFF2-40B4-BE49-F238E27FC236}">
                <a16:creationId xmlns="" xmlns:a16="http://schemas.microsoft.com/office/drawing/2014/main" id="{89250B61-452B-A928-65C8-1B17D7CCF70B}"/>
              </a:ext>
            </a:extLst>
          </p:cNvPr>
          <p:cNvSpPr txBox="1"/>
          <p:nvPr/>
        </p:nvSpPr>
        <p:spPr>
          <a:xfrm>
            <a:off x="223035" y="108147"/>
            <a:ext cx="8584991" cy="677078"/>
          </a:xfrm>
          <a:prstGeom prst="rect">
            <a:avLst/>
          </a:prstGeom>
          <a:noFill/>
          <a:ln>
            <a:noFill/>
          </a:ln>
        </p:spPr>
        <p:txBody>
          <a:bodyPr spcFirstLastPara="1" wrap="square" lIns="91425" tIns="91425" rIns="91425" bIns="91425" anchor="t" anchorCtr="0">
            <a:spAutoFit/>
          </a:bodyPr>
          <a:lstStyle/>
          <a:p>
            <a:pPr lvl="0"/>
            <a:r>
              <a:rPr lang="en-IN" sz="3200" dirty="0">
                <a:solidFill>
                  <a:srgbClr val="00A4B6"/>
                </a:solidFill>
                <a:latin typeface="Proxima Nova"/>
                <a:ea typeface="Proxima Nova"/>
                <a:cs typeface="Proxima Nova"/>
                <a:sym typeface="Proxima Nova"/>
              </a:rPr>
              <a:t>Outline</a:t>
            </a:r>
            <a:endParaRPr sz="3200" dirty="0">
              <a:solidFill>
                <a:srgbClr val="00A4B6"/>
              </a:solidFill>
              <a:latin typeface="Proxima Nova"/>
              <a:ea typeface="Proxima Nova"/>
              <a:cs typeface="Proxima Nova"/>
              <a:sym typeface="Proxima Nova"/>
            </a:endParaRPr>
          </a:p>
        </p:txBody>
      </p:sp>
      <p:sp>
        <p:nvSpPr>
          <p:cNvPr id="12" name="Google Shape;71;p15">
            <a:extLst>
              <a:ext uri="{FF2B5EF4-FFF2-40B4-BE49-F238E27FC236}">
                <a16:creationId xmlns="" xmlns:a16="http://schemas.microsoft.com/office/drawing/2014/main" id="{01DB8F19-A51D-87F0-E113-1476136531A5}"/>
              </a:ext>
            </a:extLst>
          </p:cNvPr>
          <p:cNvSpPr txBox="1"/>
          <p:nvPr/>
        </p:nvSpPr>
        <p:spPr>
          <a:xfrm>
            <a:off x="223035" y="974257"/>
            <a:ext cx="8820000" cy="4247286"/>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Basic concept of E-R diagram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Types of Attributes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Mapping Cardinality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Weak Entity Sets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Extended E-R features </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Generalization and Specialization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Constraints on Specialization and Generalization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Aggregation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E-R diagram of Hospital Management  System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Reduction to E-R Database Schema</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Integrity Constraints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Birth Date</a:t>
            </a: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 Name</a:t>
            </a: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Apartment</a:t>
            </a: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smtClean="0"/>
              <a:t>Draw </a:t>
            </a:r>
            <a:r>
              <a:rPr lang="en-US" dirty="0"/>
              <a:t>an E-R diagram of </a:t>
            </a:r>
            <a:r>
              <a:rPr lang="en-US" dirty="0">
                <a:solidFill>
                  <a:schemeClr val="tx2"/>
                </a:solidFill>
              </a:rPr>
              <a:t>Hospital Management System</a:t>
            </a:r>
            <a:r>
              <a:rPr lang="en-US" dirty="0"/>
              <a:t>.</a:t>
            </a:r>
          </a:p>
          <a:p>
            <a:pPr lvl="1"/>
            <a:r>
              <a:rPr lang="en-US" dirty="0" smtClean="0"/>
              <a:t>Take </a:t>
            </a:r>
            <a:r>
              <a:rPr lang="en-US" dirty="0"/>
              <a:t>only 2 entities</a:t>
            </a:r>
          </a:p>
          <a:p>
            <a:pPr lvl="1"/>
            <a:r>
              <a:rPr lang="en-US" dirty="0"/>
              <a:t>Keep proper relationship between two entities</a:t>
            </a:r>
          </a:p>
          <a:p>
            <a:pPr lvl="1"/>
            <a:r>
              <a:rPr lang="en-US" dirty="0"/>
              <a:t>Use all types of attributes</a:t>
            </a:r>
          </a:p>
        </p:txBody>
      </p:sp>
      <p:pic>
        <p:nvPicPr>
          <p:cNvPr id="6146" name="Picture 2" descr="Construct an er diagram for a hospital, Database Manage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386" y="2334312"/>
            <a:ext cx="7951195" cy="407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1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pPr lvl="1"/>
            <a:r>
              <a:rPr lang="en-US" dirty="0" smtClean="0"/>
              <a:t>Take </a:t>
            </a:r>
            <a:r>
              <a:rPr lang="en-US" dirty="0"/>
              <a:t>only 2 entities</a:t>
            </a:r>
          </a:p>
          <a:p>
            <a:pPr lvl="1"/>
            <a:r>
              <a:rPr lang="en-US" dirty="0"/>
              <a:t>Keep proper relationship between two </a:t>
            </a:r>
            <a:endParaRPr lang="en-US" dirty="0" smtClean="0"/>
          </a:p>
          <a:p>
            <a:pPr marL="790575" lvl="2" indent="0">
              <a:buNone/>
            </a:pPr>
            <a:r>
              <a:rPr lang="en-US" dirty="0" smtClean="0"/>
              <a:t>entities</a:t>
            </a:r>
            <a:endParaRPr lang="en-US" dirty="0"/>
          </a:p>
          <a:p>
            <a:pPr lvl="1"/>
            <a:r>
              <a:rPr lang="en-US" dirty="0"/>
              <a:t>Use all types of attributes</a:t>
            </a:r>
          </a:p>
        </p:txBody>
      </p:sp>
      <p:pic>
        <p:nvPicPr>
          <p:cNvPr id="7170" name="Picture 2" descr="ER Diagram of Bank Management System | EdrawMax | EdrawMax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t="14241" b="3407"/>
          <a:stretch/>
        </p:blipFill>
        <p:spPr bwMode="auto">
          <a:xfrm>
            <a:off x="5403687" y="1228299"/>
            <a:ext cx="6484754" cy="521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9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smtClean="0"/>
              <a:t>Draw </a:t>
            </a:r>
            <a:r>
              <a:rPr lang="en-US" dirty="0"/>
              <a:t>an E-R diagram of </a:t>
            </a:r>
            <a:r>
              <a:rPr lang="en-US" dirty="0">
                <a:solidFill>
                  <a:schemeClr val="tx2"/>
                </a:solidFill>
              </a:rPr>
              <a:t>College Management System</a:t>
            </a:r>
            <a:r>
              <a:rPr lang="en-US" dirty="0"/>
              <a:t>.</a:t>
            </a:r>
          </a:p>
          <a:p>
            <a:pPr lvl="1"/>
            <a:r>
              <a:rPr lang="en-US" dirty="0"/>
              <a:t>Take only 2 entities</a:t>
            </a:r>
          </a:p>
          <a:p>
            <a:pPr lvl="1"/>
            <a:r>
              <a:rPr lang="en-US" dirty="0"/>
              <a:t>Keep proper relationship between two entities</a:t>
            </a:r>
          </a:p>
          <a:p>
            <a:pPr lvl="1"/>
            <a:r>
              <a:rPr lang="en-US" dirty="0"/>
              <a:t>Use all types of attributes</a:t>
            </a:r>
          </a:p>
        </p:txBody>
      </p:sp>
      <p:pic>
        <p:nvPicPr>
          <p:cNvPr id="8194" name="Picture 2" descr="DBMS Convert ER into tabl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157" y="1419746"/>
            <a:ext cx="5981700" cy="499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 Date</a:t>
            </a: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Attribute</a:t>
            </a: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Role</a:t>
            </a:r>
          </a:p>
        </p:txBody>
      </p:sp>
      <p:sp>
        <p:nvSpPr>
          <p:cNvPr id="3" name="Content Placeholder 2"/>
          <p:cNvSpPr>
            <a:spLocks noGrp="1"/>
          </p:cNvSpPr>
          <p:nvPr>
            <p:ph idx="1"/>
          </p:nvPr>
        </p:nvSpPr>
        <p:spPr/>
        <p:txBody>
          <a:bodyPr/>
          <a:lstStyle/>
          <a:p>
            <a:r>
              <a:rPr lang="en-GB" dirty="0"/>
              <a:t>Roles are indicated by </a:t>
            </a:r>
            <a:r>
              <a:rPr lang="en-GB" dirty="0" err="1"/>
              <a:t>labeling</a:t>
            </a:r>
            <a:r>
              <a:rPr lang="en-GB" dirty="0"/>
              <a:t> the lines that connect diamonds (relationship) to rectangles (entity).</a:t>
            </a:r>
          </a:p>
          <a:p>
            <a:r>
              <a:rPr lang="en-GB" dirty="0"/>
              <a:t>The labels “Coordinator” and “Head” are called roles; it specify t</a:t>
            </a:r>
            <a:r>
              <a:rPr lang="en-US" dirty="0"/>
              <a:t>he function that an entity plays in a relationship</a:t>
            </a:r>
            <a:r>
              <a:rPr lang="en-GB" dirty="0"/>
              <a: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Experience</a:t>
            </a: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a:t>Head</a:t>
            </a:r>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a:t>Coordinator</a:t>
            </a:r>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Recursive Relationship</a:t>
            </a:r>
          </a:p>
          <a:p>
            <a:pPr algn="ctr"/>
            <a:r>
              <a:rPr lang="en-US" dirty="0">
                <a:solidFill>
                  <a:schemeClr val="tx1"/>
                </a:solidFill>
              </a:rPr>
              <a:t>Set</a:t>
            </a: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a:p>
              <a:pPr algn="ctr"/>
              <a:r>
                <a:rPr lang="en-US" dirty="0">
                  <a:solidFill>
                    <a:schemeClr val="tx1"/>
                  </a:solidFill>
                </a:rPr>
                <a:t>HOD</a:t>
              </a: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 xmlns:a16="http://schemas.microsoft.com/office/drawing/2014/main" val="20000"/>
                    </a:ext>
                  </a:extLst>
                </a:gridCol>
                <a:gridCol w="1167130">
                  <a:extLst>
                    <a:ext uri="{9D8B030D-6E8A-4147-A177-3AD203B41FA5}">
                      <a16:colId xmlns="" xmlns:a16="http://schemas.microsoft.com/office/drawing/2014/main" val="20001"/>
                    </a:ext>
                  </a:extLst>
                </a:gridCol>
              </a:tblGrid>
              <a:tr h="411480">
                <a:tc>
                  <a:txBody>
                    <a:bodyPr/>
                    <a:lstStyle/>
                    <a:p>
                      <a:r>
                        <a:rPr lang="en-US" b="1" dirty="0" err="1">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sz="1900"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sz="1900" dirty="0" err="1"/>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sz="1900" dirty="0"/>
                        <a:t>Ramesh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HOD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 xmlns:a16="http://schemas.microsoft.com/office/drawing/2014/main" val="20001"/>
                    </a:ext>
                  </a:extLst>
                </a:gridCol>
              </a:tblGrid>
              <a:tr h="411480">
                <a:tc>
                  <a:txBody>
                    <a:bodyPr/>
                    <a:lstStyle/>
                    <a:p>
                      <a:pPr algn="l"/>
                      <a:r>
                        <a:rPr lang="en-US" sz="1800" kern="1200" dirty="0" err="1">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kern="1200" dirty="0">
                          <a:solidFill>
                            <a:schemeClr val="dk1"/>
                          </a:solidFill>
                          <a:latin typeface="+mn-lt"/>
                          <a:ea typeface="+mn-ea"/>
                          <a:cs typeface="+mn-cs"/>
                        </a:rPr>
                        <a:t>Civil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pPr algn="l"/>
                      <a:r>
                        <a:rPr lang="en-US" sz="1900" kern="1200" dirty="0">
                          <a:solidFill>
                            <a:schemeClr val="dk1"/>
                          </a:solidFill>
                          <a:latin typeface="+mn-lt"/>
                          <a:ea typeface="+mn-ea"/>
                          <a:cs typeface="+mn-cs"/>
                        </a:rPr>
                        <a:t>Mechanical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One-to-Many relationship (1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Basic concepts</a:t>
            </a:r>
          </a:p>
        </p:txBody>
      </p:sp>
      <p:sp>
        <p:nvSpPr>
          <p:cNvPr id="5" name="Content Placeholder 4"/>
          <p:cNvSpPr>
            <a:spLocks noGrp="1"/>
          </p:cNvSpPr>
          <p:nvPr>
            <p:ph idx="1"/>
          </p:nvPr>
        </p:nvSpPr>
        <p:spPr/>
        <p:txBody>
          <a:bodyPr/>
          <a:lstStyle/>
          <a:p>
            <a:r>
              <a:rPr lang="en-US" dirty="0"/>
              <a:t>What is Database Design? </a:t>
            </a:r>
          </a:p>
          <a:p>
            <a:pPr lvl="1"/>
            <a:r>
              <a:rPr lang="en-US" dirty="0"/>
              <a:t>Database 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enterprise database management systems.</a:t>
            </a:r>
          </a:p>
          <a:p>
            <a:r>
              <a:rPr lang="en-US" dirty="0"/>
              <a:t>What is E-R diagram?</a:t>
            </a:r>
          </a:p>
          <a:p>
            <a:pPr lvl="1"/>
            <a:r>
              <a:rPr lang="en-US" dirty="0"/>
              <a:t>E-R diagram: (Entity-Relationship diagram) </a:t>
            </a:r>
          </a:p>
          <a:p>
            <a:pPr lvl="1"/>
            <a:r>
              <a:rPr lang="en-US" dirty="0"/>
              <a:t>It is </a:t>
            </a:r>
            <a:r>
              <a:rPr lang="en-US" b="1" dirty="0">
                <a:solidFill>
                  <a:schemeClr val="accent6"/>
                </a:solidFill>
              </a:rPr>
              <a:t>graphical (pictorial) representation </a:t>
            </a:r>
            <a:r>
              <a:rPr lang="en-US" dirty="0"/>
              <a:t>of database.</a:t>
            </a:r>
          </a:p>
          <a:p>
            <a:pPr lvl="1"/>
            <a:r>
              <a:rPr lang="en-US" dirty="0"/>
              <a:t>It uses different types of symbols to represent different objects of database.</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Many-to-One relationship (N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Many-to-Many relationship (N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a:t>
            </a:r>
            <a:r>
              <a:rPr lang="en-GB" sz="3200" dirty="0"/>
              <a:t>(Cardinality Constraints)</a:t>
            </a:r>
            <a:r>
              <a:rPr lang="en-GB" dirty="0"/>
              <a:t> </a:t>
            </a:r>
            <a:r>
              <a:rPr lang="en-GB" sz="2000" dirty="0">
                <a:solidFill>
                  <a:schemeClr val="tx1">
                    <a:lumMod val="50000"/>
                    <a:lumOff val="50000"/>
                  </a:schemeClr>
                </a:solidFill>
              </a:rPr>
              <a:t>[Exercise]</a:t>
            </a:r>
            <a:endParaRPr lang="en-GB" dirty="0">
              <a:solidFill>
                <a:schemeClr val="tx1">
                  <a:lumMod val="50000"/>
                  <a:lumOff val="50000"/>
                </a:schemeClr>
              </a:solidFill>
            </a:endParaRPr>
          </a:p>
        </p:txBody>
      </p:sp>
      <p:sp>
        <p:nvSpPr>
          <p:cNvPr id="5" name="Content Placeholder 4"/>
          <p:cNvSpPr>
            <a:spLocks noGrp="1"/>
          </p:cNvSpPr>
          <p:nvPr>
            <p:ph idx="1"/>
          </p:nvPr>
        </p:nvSpPr>
        <p:spPr/>
        <p:txBody>
          <a:bodyPr/>
          <a:lstStyle/>
          <a:p>
            <a:r>
              <a:rPr lang="en-GB" dirty="0"/>
              <a:t>Draw an E-R diagram and specify which type of mapping cardinality will be there in the following examples:</a:t>
            </a:r>
          </a:p>
          <a:p>
            <a:pPr lvl="1"/>
            <a:r>
              <a:rPr lang="en-GB" dirty="0"/>
              <a:t>Each customer has only one account in the bank and each account is held by only one customer. [single account]</a:t>
            </a:r>
          </a:p>
          <a:p>
            <a:pPr lvl="1"/>
            <a:r>
              <a:rPr lang="en-GB" dirty="0"/>
              <a:t>Each customer has only one account in the bank but an account can be held by more than one customer. [joint account]</a:t>
            </a:r>
          </a:p>
          <a:p>
            <a:pPr lvl="1"/>
            <a:r>
              <a:rPr lang="en-GB" dirty="0"/>
              <a:t>A customer may have more than one account in the bank but each account is held by only one customer. [multiple accounts]</a:t>
            </a:r>
          </a:p>
          <a:p>
            <a:pPr lvl="1"/>
            <a:r>
              <a:rPr lang="en-GB" dirty="0"/>
              <a:t>A customer may have more than one account in the bank and each account is held by more than one customer. [join account as well as multiple accounts]</a:t>
            </a:r>
          </a:p>
          <a:p>
            <a:pPr lvl="1"/>
            <a:r>
              <a:rPr lang="en-US" dirty="0"/>
              <a:t>A student can work in more than one project and a project can be done by more than one student.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endParaRPr lang="en-GB" dirty="0"/>
          </a:p>
        </p:txBody>
      </p:sp>
    </p:spTree>
    <p:extLst>
      <p:ext uri="{BB962C8B-B14F-4D97-AF65-F5344CB8AC3E}">
        <p14:creationId xmlns:p14="http://schemas.microsoft.com/office/powerpoint/2010/main" val="23935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r>
              <a:rPr lang="en-US" dirty="0"/>
              <a:t>Draw an E-R diagram of </a:t>
            </a:r>
            <a:r>
              <a:rPr lang="en-US" dirty="0">
                <a:solidFill>
                  <a:schemeClr val="tx2"/>
                </a:solidFill>
              </a:rPr>
              <a:t>Hospital Management System</a:t>
            </a:r>
            <a:r>
              <a:rPr lang="en-US" dirty="0"/>
              <a:t>.</a:t>
            </a:r>
          </a:p>
          <a:p>
            <a:r>
              <a:rPr lang="en-US" dirty="0"/>
              <a:t>Draw an E-R diagram of </a:t>
            </a:r>
            <a:r>
              <a:rPr lang="en-US" dirty="0">
                <a:solidFill>
                  <a:schemeClr val="tx2"/>
                </a:solidFill>
              </a:rPr>
              <a:t>College Management System</a:t>
            </a:r>
            <a:r>
              <a:rPr lang="en-US" dirty="0"/>
              <a:t>.</a:t>
            </a:r>
          </a:p>
          <a:p>
            <a:pPr lvl="1"/>
            <a:r>
              <a:rPr lang="en-US" dirty="0"/>
              <a:t>Take </a:t>
            </a:r>
            <a:r>
              <a:rPr lang="en-US"/>
              <a:t>only 3 to 4 </a:t>
            </a:r>
            <a:r>
              <a:rPr lang="en-US" dirty="0"/>
              <a:t>entities</a:t>
            </a:r>
          </a:p>
          <a:p>
            <a:pPr lvl="1"/>
            <a:r>
              <a:rPr lang="en-US" dirty="0"/>
              <a:t>Keep proper relationship between two entities</a:t>
            </a:r>
          </a:p>
          <a:p>
            <a:pPr lvl="1"/>
            <a:r>
              <a:rPr lang="en-US" dirty="0"/>
              <a:t>Use all types of attributes</a:t>
            </a:r>
          </a:p>
          <a:p>
            <a:pPr lvl="1"/>
            <a:r>
              <a:rPr lang="en-US" dirty="0"/>
              <a:t>Use Mapping Cardinality</a:t>
            </a:r>
          </a:p>
        </p:txBody>
      </p:sp>
    </p:spTree>
    <p:extLst>
      <p:ext uri="{BB962C8B-B14F-4D97-AF65-F5344CB8AC3E}">
        <p14:creationId xmlns:p14="http://schemas.microsoft.com/office/powerpoint/2010/main" val="28048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participate 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a:xfrm>
            <a:off x="0" y="1"/>
            <a:ext cx="12192000" cy="711200"/>
          </a:xfrm>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participation</a:t>
            </a:r>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A superclass is an entity from which </a:t>
                      </a:r>
                      <a:r>
                        <a:rPr lang="en-GB" sz="2400" b="1" kern="1200" dirty="0">
                          <a:solidFill>
                            <a:schemeClr val="accent6"/>
                          </a:solidFill>
                          <a:latin typeface="+mn-lt"/>
                          <a:ea typeface="+mn-ea"/>
                          <a:cs typeface="+mn-cs"/>
                        </a:rPr>
                        <a:t>another entities can be derived</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A subclass is an entity that is </a:t>
                      </a:r>
                      <a:r>
                        <a:rPr lang="en-GB" sz="2400" b="1" kern="1200" dirty="0">
                          <a:solidFill>
                            <a:schemeClr val="accent6"/>
                          </a:solidFill>
                          <a:latin typeface="+mn-lt"/>
                          <a:ea typeface="+mn-ea"/>
                          <a:cs typeface="+mn-cs"/>
                        </a:rPr>
                        <a:t>derived from another entity</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r>
                        <a:rPr lang="en-GB" sz="2400" b="0" kern="1200" dirty="0">
                          <a:solidFill>
                            <a:schemeClr val="dk1"/>
                          </a:solidFill>
                          <a:latin typeface="+mn-lt"/>
                          <a:ea typeface="+mn-ea"/>
                          <a:cs typeface="+mn-cs"/>
                        </a:rPr>
                        <a:t>an entity account has two subsets </a:t>
                      </a:r>
                    </a:p>
                    <a:p>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endParaRPr lang="en-GB" sz="2400" b="0" kern="1200" dirty="0">
                        <a:solidFill>
                          <a:schemeClr val="dk1"/>
                        </a:solidFill>
                        <a:latin typeface="+mn-lt"/>
                        <a:ea typeface="+mn-ea"/>
                        <a:cs typeface="+mn-cs"/>
                      </a:endParaRPr>
                    </a:p>
                    <a:p>
                      <a:r>
                        <a:rPr lang="en-GB" sz="2400" b="0" kern="1200" dirty="0">
                          <a:solidFill>
                            <a:schemeClr val="dk1"/>
                          </a:solidFill>
                          <a:latin typeface="+mn-lt"/>
                          <a:ea typeface="+mn-ea"/>
                          <a:cs typeface="+mn-cs"/>
                        </a:rPr>
                        <a:t>So an </a:t>
                      </a:r>
                      <a:r>
                        <a:rPr lang="en-GB" sz="2400" b="1" kern="1200" dirty="0">
                          <a:solidFill>
                            <a:schemeClr val="accent6"/>
                          </a:solidFill>
                          <a:latin typeface="+mn-lt"/>
                          <a:ea typeface="+mn-ea"/>
                          <a:cs typeface="+mn-cs"/>
                        </a:rPr>
                        <a:t>account is superclass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pPr marL="0" algn="l" defTabSz="914400" rtl="0" eaLnBrk="1" latinLnBrk="0" hangingPunct="1"/>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r>
                        <a:rPr lang="en-GB" sz="2400" b="0" kern="1200" dirty="0">
                          <a:solidFill>
                            <a:schemeClr val="dk1"/>
                          </a:solidFill>
                          <a:latin typeface="+mn-lt"/>
                          <a:ea typeface="+mn-ea"/>
                          <a:cs typeface="+mn-cs"/>
                        </a:rPr>
                        <a:t> entities are derived from entity account. </a:t>
                      </a:r>
                    </a:p>
                    <a:p>
                      <a:pPr marL="0" algn="l" defTabSz="914400" rtl="0" eaLnBrk="1" latinLnBrk="0" hangingPunct="1"/>
                      <a:r>
                        <a:rPr lang="en-GB" sz="2400" b="0" kern="1200" dirty="0">
                          <a:solidFill>
                            <a:schemeClr val="dk1"/>
                          </a:solidFill>
                          <a:latin typeface="+mn-lt"/>
                          <a:ea typeface="+mn-ea"/>
                          <a:cs typeface="+mn-cs"/>
                        </a:rPr>
                        <a:t>So </a:t>
                      </a:r>
                      <a:r>
                        <a:rPr lang="en-GB" sz="2400" b="1" kern="1200" dirty="0" err="1">
                          <a:solidFill>
                            <a:schemeClr val="accent6"/>
                          </a:solidFill>
                          <a:latin typeface="+mn-lt"/>
                          <a:ea typeface="+mn-ea"/>
                          <a:cs typeface="+mn-cs"/>
                        </a:rPr>
                        <a:t>saving_account</a:t>
                      </a:r>
                      <a:r>
                        <a:rPr lang="en-GB" sz="2400" b="1" kern="1200" dirty="0">
                          <a:solidFill>
                            <a:schemeClr val="accent6"/>
                          </a:solidFill>
                          <a:latin typeface="+mn-lt"/>
                          <a:ea typeface="+mn-ea"/>
                          <a:cs typeface="+mn-cs"/>
                        </a:rPr>
                        <a:t> and </a:t>
                      </a:r>
                      <a:r>
                        <a:rPr lang="en-GB" sz="2400" b="1" kern="1200" dirty="0" err="1">
                          <a:solidFill>
                            <a:schemeClr val="accent6"/>
                          </a:solidFill>
                          <a:latin typeface="+mn-lt"/>
                          <a:ea typeface="+mn-ea"/>
                          <a:cs typeface="+mn-cs"/>
                        </a:rPr>
                        <a:t>current_account</a:t>
                      </a:r>
                      <a:r>
                        <a:rPr lang="en-GB" sz="2400" b="1" kern="1200" dirty="0">
                          <a:solidFill>
                            <a:schemeClr val="accent6"/>
                          </a:solidFill>
                          <a:latin typeface="+mn-lt"/>
                          <a:ea typeface="+mn-ea"/>
                          <a:cs typeface="+mn-cs"/>
                        </a:rPr>
                        <a:t> are subclass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a:t>Super Class</a:t>
            </a:r>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a:t>Sub Class</a:t>
            </a:r>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extracts the common features </a:t>
                      </a:r>
                      <a:r>
                        <a:rPr lang="en-US" sz="2400" b="0" kern="1200" dirty="0">
                          <a:solidFill>
                            <a:schemeClr val="dk1"/>
                          </a:solidFill>
                          <a:latin typeface="+mn-lt"/>
                          <a:ea typeface="+mn-ea"/>
                          <a:cs typeface="+mn-cs"/>
                        </a:rPr>
                        <a:t>of </a:t>
                      </a:r>
                      <a:r>
                        <a:rPr lang="en-US" sz="2400" b="1" kern="1200" dirty="0">
                          <a:solidFill>
                            <a:schemeClr val="accent6"/>
                          </a:solidFill>
                          <a:latin typeface="+mn-lt"/>
                          <a:ea typeface="+mn-ea"/>
                          <a:cs typeface="+mn-cs"/>
                        </a:rPr>
                        <a:t>multiple entities</a:t>
                      </a:r>
                      <a:r>
                        <a:rPr lang="en-US" sz="2400" b="0" kern="1200" dirty="0">
                          <a:solidFill>
                            <a:schemeClr val="dk1"/>
                          </a:solidFill>
                          <a:latin typeface="+mn-lt"/>
                          <a:ea typeface="+mn-ea"/>
                          <a:cs typeface="+mn-cs"/>
                        </a:rPr>
                        <a:t> to </a:t>
                      </a:r>
                      <a:r>
                        <a:rPr lang="en-US" sz="2400" b="1" kern="1200" dirty="0">
                          <a:solidFill>
                            <a:schemeClr val="accent6"/>
                          </a:solidFill>
                          <a:latin typeface="+mn-lt"/>
                          <a:ea typeface="+mn-ea"/>
                          <a:cs typeface="+mn-cs"/>
                        </a:rPr>
                        <a:t>form a new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splits an entity to form multiple new entities </a:t>
                      </a:r>
                      <a:r>
                        <a:rPr lang="en-US" sz="2400" b="0" kern="1200" dirty="0">
                          <a:solidFill>
                            <a:schemeClr val="dk1"/>
                          </a:solidFill>
                          <a:latin typeface="+mn-lt"/>
                          <a:ea typeface="+mn-ea"/>
                          <a:cs typeface="+mn-cs"/>
                        </a:rPr>
                        <a:t>that </a:t>
                      </a:r>
                      <a:r>
                        <a:rPr lang="en-US" sz="2400" b="1" kern="1200" dirty="0">
                          <a:solidFill>
                            <a:schemeClr val="accent6"/>
                          </a:solidFill>
                          <a:latin typeface="+mn-lt"/>
                          <a:ea typeface="+mn-ea"/>
                          <a:cs typeface="+mn-cs"/>
                        </a:rPr>
                        <a:t>inherit some feature of the splitting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approach</a:t>
            </a: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dirty="0"/>
          </a:p>
        </p:txBody>
      </p:sp>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group from various entities</a:t>
                      </a:r>
                      <a:r>
                        <a:rPr lang="en-US" sz="2400" b="0" kern="1200" dirty="0">
                          <a:solidFill>
                            <a:schemeClr val="dk1"/>
                          </a:solidFill>
                          <a:latin typeface="+mn-lt"/>
                          <a:ea typeface="+mn-ea"/>
                          <a:cs typeface="+mn-cs"/>
                        </a:rPr>
                        <a:t> is called generalization.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sub-groups within an entity</a:t>
                      </a:r>
                      <a:r>
                        <a:rPr lang="en-US" sz="2400" b="0" kern="1200" dirty="0">
                          <a:solidFill>
                            <a:schemeClr val="dk1"/>
                          </a:solidFill>
                          <a:latin typeface="+mn-lt"/>
                          <a:ea typeface="+mn-ea"/>
                          <a:cs typeface="+mn-cs"/>
                        </a:rPr>
                        <a:t> is called specialization.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Bottom-up</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Top-down</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taking the </a:t>
                      </a:r>
                      <a:r>
                        <a:rPr lang="en-US" sz="2400" b="1" kern="1200" dirty="0">
                          <a:solidFill>
                            <a:schemeClr val="accent6"/>
                          </a:solidFill>
                          <a:latin typeface="+mn-lt"/>
                          <a:ea typeface="+mn-ea"/>
                          <a:cs typeface="+mn-cs"/>
                        </a:rPr>
                        <a:t>union of two or more lower level entity </a:t>
                      </a:r>
                      <a:r>
                        <a:rPr lang="en-US" sz="2400" b="0" kern="1200" dirty="0">
                          <a:solidFill>
                            <a:schemeClr val="dk1"/>
                          </a:solidFill>
                          <a:latin typeface="+mn-lt"/>
                          <a:ea typeface="+mn-ea"/>
                          <a:cs typeface="+mn-cs"/>
                        </a:rPr>
                        <a:t>sets to produce a higher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taking a </a:t>
                      </a:r>
                      <a:r>
                        <a:rPr lang="en-US" sz="2400" b="1" kern="1200" dirty="0">
                          <a:solidFill>
                            <a:schemeClr val="accent6"/>
                          </a:solidFill>
                          <a:latin typeface="+mn-lt"/>
                          <a:ea typeface="+mn-ea"/>
                          <a:cs typeface="+mn-cs"/>
                        </a:rPr>
                        <a:t>sub set of higher level entity set</a:t>
                      </a:r>
                      <a:r>
                        <a:rPr lang="en-US" sz="2400" b="0" kern="1200" dirty="0">
                          <a:solidFill>
                            <a:schemeClr val="dk1"/>
                          </a:solidFill>
                          <a:latin typeface="+mn-lt"/>
                          <a:ea typeface="+mn-ea"/>
                          <a:cs typeface="+mn-cs"/>
                        </a:rPr>
                        <a:t> to form a lower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starts from the number of entity sets and creates high level entity set using some common features.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starts from a single entity set and creates different low level entity sets using some different features.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a:t>
            </a:r>
          </a:p>
        </p:txBody>
      </p:sp>
      <p:sp>
        <p:nvSpPr>
          <p:cNvPr id="3" name="Content Placeholder 2"/>
          <p:cNvSpPr>
            <a:spLocks noGrp="1"/>
          </p:cNvSpPr>
          <p:nvPr>
            <p:ph idx="1"/>
          </p:nvPr>
        </p:nvSpPr>
        <p:spPr/>
        <p:txBody>
          <a:bodyPr/>
          <a:lstStyle/>
          <a:p>
            <a:r>
              <a:rPr lang="en-US" dirty="0"/>
              <a:t>An 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a:t>Entities 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Name</a:t>
            </a: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a:t>Symbol</a:t>
            </a:r>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Exercise</a:t>
            </a:r>
          </a:p>
        </p:txBody>
      </p:sp>
      <p:sp>
        <p:nvSpPr>
          <p:cNvPr id="5" name="Content Placeholder 4"/>
          <p:cNvSpPr>
            <a:spLocks noGrp="1"/>
          </p:cNvSpPr>
          <p:nvPr>
            <p:ph idx="1"/>
          </p:nvPr>
        </p:nvSpPr>
        <p:spPr/>
        <p:txBody>
          <a:bodyPr/>
          <a:lstStyle/>
          <a:p>
            <a:r>
              <a:rPr lang="en-US" dirty="0"/>
              <a:t>Give the examples of Generalization/Specialization in the following E-R diagram</a:t>
            </a:r>
            <a:r>
              <a:rPr lang="en-GB" dirty="0"/>
              <a:t>:</a:t>
            </a:r>
          </a:p>
          <a:p>
            <a:pPr lvl="1"/>
            <a:r>
              <a:rPr lang="en-US" dirty="0"/>
              <a:t>Hospital Management System.</a:t>
            </a:r>
          </a:p>
          <a:p>
            <a:pPr lvl="1"/>
            <a:r>
              <a:rPr lang="en-US" dirty="0"/>
              <a:t>College Management System.</a:t>
            </a:r>
          </a:p>
          <a:p>
            <a:pPr lvl="1"/>
            <a:r>
              <a:rPr lang="en-US" dirty="0"/>
              <a:t>Bank Management System.</a:t>
            </a:r>
          </a:p>
          <a:p>
            <a:pPr lvl="1"/>
            <a:r>
              <a:rPr lang="en-US" dirty="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belong to only one lower-level entity set</a:t>
            </a:r>
            <a:r>
              <a:rPr lang="en-US" dirty="0"/>
              <a:t> (sub class).</a:t>
            </a:r>
          </a:p>
          <a:p>
            <a:r>
              <a:rPr lang="en-US" dirty="0" smtClean="0"/>
              <a:t>Specified by ‘</a:t>
            </a:r>
            <a:r>
              <a:rPr lang="en-US" b="1" dirty="0" smtClean="0">
                <a:solidFill>
                  <a:schemeClr val="accent6"/>
                </a:solidFill>
              </a:rPr>
              <a:t>d</a:t>
            </a:r>
            <a:r>
              <a:rPr lang="en-US" dirty="0" smtClean="0"/>
              <a:t>’ or by writing </a:t>
            </a:r>
            <a:r>
              <a:rPr lang="en-US" b="1" dirty="0" smtClean="0">
                <a:solidFill>
                  <a:schemeClr val="accent6"/>
                </a:solidFill>
              </a:rPr>
              <a:t>disjoint</a:t>
            </a:r>
            <a:r>
              <a:rPr lang="en-US" dirty="0" smtClean="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Full-time</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Part-time</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belong to more than one lower-level entity </a:t>
            </a:r>
            <a:r>
              <a:rPr lang="en-US" dirty="0"/>
              <a:t>set (sub class</a:t>
            </a:r>
            <a:r>
              <a:rPr lang="en-US" dirty="0" smtClean="0"/>
              <a:t>).</a:t>
            </a:r>
          </a:p>
          <a:p>
            <a:r>
              <a:rPr lang="en-US" dirty="0" smtClean="0"/>
              <a:t>Specified by ‘</a:t>
            </a:r>
            <a:r>
              <a:rPr lang="en-US" b="1" dirty="0" smtClean="0">
                <a:solidFill>
                  <a:schemeClr val="accent6"/>
                </a:solidFill>
              </a:rPr>
              <a:t>o</a:t>
            </a:r>
            <a:r>
              <a:rPr lang="en-US" dirty="0" smtClean="0"/>
              <a:t>’ or by writing </a:t>
            </a:r>
            <a:r>
              <a:rPr lang="en-US" b="1" dirty="0" smtClean="0">
                <a:solidFill>
                  <a:schemeClr val="accent6"/>
                </a:solidFill>
              </a:rPr>
              <a:t>overlapping</a:t>
            </a:r>
            <a:r>
              <a:rPr lang="en-US" dirty="0" smtClean="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72671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4335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2416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9070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a:p>
            <a:pPr algn="ctr"/>
            <a:r>
              <a:rPr lang="en-US" i="1" dirty="0">
                <a:solidFill>
                  <a:schemeClr val="bg1">
                    <a:lumMod val="65000"/>
                  </a:schemeClr>
                </a:solidFill>
              </a:rPr>
              <a:t>(Sub class)</a:t>
            </a:r>
          </a:p>
        </p:txBody>
      </p:sp>
      <p:sp>
        <p:nvSpPr>
          <p:cNvPr id="18" name="Rectangle 17"/>
          <p:cNvSpPr/>
          <p:nvPr/>
        </p:nvSpPr>
        <p:spPr>
          <a:xfrm>
            <a:off x="1006245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6720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9565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446442" y="2959294"/>
            <a:ext cx="822960" cy="253916"/>
          </a:xfrm>
          <a:prstGeom prst="rect">
            <a:avLst/>
          </a:prstGeom>
          <a:noFill/>
        </p:spPr>
        <p:txBody>
          <a:bodyPr wrap="square" rtlCol="0">
            <a:spAutoFit/>
          </a:bodyPr>
          <a:lstStyle/>
          <a:p>
            <a:pPr algn="ctr"/>
            <a:r>
              <a:rPr lang="en-US" sz="1050" dirty="0"/>
              <a:t>Non-disjoint</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6"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r>
              <a:rPr lang="en-US" dirty="0" smtClean="0"/>
              <a:t>.</a:t>
            </a:r>
          </a:p>
          <a:p>
            <a:r>
              <a:rPr lang="en-US" dirty="0" smtClean="0"/>
              <a:t>Specified by a </a:t>
            </a:r>
            <a:r>
              <a:rPr lang="en-US" b="1" dirty="0" smtClean="0">
                <a:solidFill>
                  <a:schemeClr val="accent6"/>
                </a:solidFill>
              </a:rPr>
              <a:t>double line </a:t>
            </a:r>
            <a:r>
              <a:rPr lang="en-US" dirty="0" smtClean="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712863"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29504"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10307"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7685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4860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53354"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81804"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41563"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r>
              <a:rPr lang="en-US" dirty="0" smtClean="0"/>
              <a:t>.</a:t>
            </a:r>
          </a:p>
          <a:p>
            <a:r>
              <a:rPr lang="en-US" dirty="0" smtClean="0"/>
              <a:t>Specified by a </a:t>
            </a:r>
            <a:r>
              <a:rPr lang="en-US" b="1" dirty="0" smtClean="0">
                <a:solidFill>
                  <a:schemeClr val="accent6"/>
                </a:solidFill>
              </a:rPr>
              <a:t>single line </a:t>
            </a:r>
            <a:r>
              <a:rPr lang="en-US" dirty="0" smtClean="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69900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1564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39645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6299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3474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3949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6794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pPr lvl="1"/>
            <a:r>
              <a:rPr lang="en-US" dirty="0" smtClean="0"/>
              <a:t>Bank</a:t>
            </a:r>
          </a:p>
          <a:p>
            <a:pPr lvl="1"/>
            <a:r>
              <a:rPr lang="en-US" dirty="0" smtClean="0"/>
              <a:t>Branch </a:t>
            </a:r>
          </a:p>
          <a:p>
            <a:pPr lvl="1"/>
            <a:r>
              <a:rPr lang="en-US" dirty="0" smtClean="0"/>
              <a:t>Account</a:t>
            </a:r>
          </a:p>
          <a:p>
            <a:pPr lvl="1"/>
            <a:r>
              <a:rPr lang="en-US" dirty="0" smtClean="0"/>
              <a:t>Customer</a:t>
            </a:r>
          </a:p>
          <a:p>
            <a:pPr lvl="1"/>
            <a:r>
              <a:rPr lang="en-US" dirty="0" smtClean="0"/>
              <a:t>Loan</a:t>
            </a:r>
          </a:p>
          <a:p>
            <a:pPr lvl="1"/>
            <a:endParaRPr lang="en-US" dirty="0"/>
          </a:p>
          <a:p>
            <a:pPr lvl="1"/>
            <a:endParaRPr lang="en-US" dirty="0" smtClean="0"/>
          </a:p>
          <a:p>
            <a:pPr lvl="1"/>
            <a:endParaRPr lang="en-US" dirty="0"/>
          </a:p>
          <a:p>
            <a:pPr lvl="1"/>
            <a:r>
              <a:rPr lang="en-US" dirty="0" smtClean="0"/>
              <a:t>Hospital</a:t>
            </a:r>
          </a:p>
          <a:p>
            <a:pPr lvl="1"/>
            <a:r>
              <a:rPr lang="en-US" dirty="0" smtClean="0"/>
              <a:t>Patients</a:t>
            </a:r>
          </a:p>
          <a:p>
            <a:pPr lvl="1"/>
            <a:r>
              <a:rPr lang="en-US" dirty="0" smtClean="0"/>
              <a:t>Doctors</a:t>
            </a:r>
          </a:p>
          <a:p>
            <a:pPr lvl="1"/>
            <a:r>
              <a:rPr lang="en-US" dirty="0" smtClean="0"/>
              <a:t>Medicine</a:t>
            </a:r>
          </a:p>
          <a:p>
            <a:pPr lvl="1"/>
            <a:r>
              <a:rPr lang="en-US" dirty="0" smtClean="0"/>
              <a:t>Rooms</a:t>
            </a:r>
          </a:p>
          <a:p>
            <a:endParaRPr lang="en-US" dirty="0"/>
          </a:p>
        </p:txBody>
      </p:sp>
      <p:sp>
        <p:nvSpPr>
          <p:cNvPr id="3" name="Title 2"/>
          <p:cNvSpPr>
            <a:spLocks noGrp="1"/>
          </p:cNvSpPr>
          <p:nvPr>
            <p:ph type="title"/>
          </p:nvPr>
        </p:nvSpPr>
        <p:spPr/>
        <p:txBody>
          <a:bodyPr/>
          <a:lstStyle/>
          <a:p>
            <a:endParaRPr lang="en-US"/>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31694534"/>
              </p:ext>
            </p:extLst>
          </p:nvPr>
        </p:nvGraphicFramePr>
        <p:xfrm>
          <a:off x="866299" y="114705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513369"/>
              </p:ext>
            </p:extLst>
          </p:nvPr>
        </p:nvGraphicFramePr>
        <p:xfrm>
          <a:off x="1965228" y="1138171"/>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66215999"/>
              </p:ext>
            </p:extLst>
          </p:nvPr>
        </p:nvGraphicFramePr>
        <p:xfrm>
          <a:off x="784413" y="382603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4871451"/>
              </p:ext>
            </p:extLst>
          </p:nvPr>
        </p:nvGraphicFramePr>
        <p:xfrm>
          <a:off x="1883342" y="3817143"/>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0113401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a:t>Can not connect two relationship</a:t>
            </a:r>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a:t>Customer</a:t>
            </a:r>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a:t>
            </a: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E-R diagram of Hospital Management System</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E-R diagram of Hospital Management System</a:t>
            </a:r>
          </a:p>
        </p:txBody>
      </p:sp>
      <p:sp>
        <p:nvSpPr>
          <p:cNvPr id="5" name="Content Placeholder 4"/>
          <p:cNvSpPr>
            <a:spLocks noGrp="1"/>
          </p:cNvSpPr>
          <p:nvPr>
            <p:ph idx="1"/>
          </p:nvPr>
        </p:nvSpPr>
        <p:spPr/>
        <p:txBody>
          <a:bodyPr/>
          <a:lstStyle/>
          <a:p>
            <a:r>
              <a:rPr lang="en-US" b="1" dirty="0" smtClean="0"/>
              <a:t>For understanding Purpose Only: </a:t>
            </a:r>
            <a:endParaRPr lang="en-US" b="1"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
        <p:nvSpPr>
          <p:cNvPr id="2" name="TextBox 1"/>
          <p:cNvSpPr txBox="1"/>
          <p:nvPr/>
        </p:nvSpPr>
        <p:spPr>
          <a:xfrm>
            <a:off x="1975995" y="2191320"/>
            <a:ext cx="313890" cy="369332"/>
          </a:xfrm>
          <a:prstGeom prst="rect">
            <a:avLst/>
          </a:prstGeom>
          <a:noFill/>
        </p:spPr>
        <p:txBody>
          <a:bodyPr wrap="square" rtlCol="0">
            <a:spAutoFit/>
          </a:bodyPr>
          <a:lstStyle/>
          <a:p>
            <a:r>
              <a:rPr lang="en-US" dirty="0" smtClean="0"/>
              <a:t>M</a:t>
            </a:r>
            <a:endParaRPr lang="en-US" dirty="0"/>
          </a:p>
        </p:txBody>
      </p:sp>
      <p:sp>
        <p:nvSpPr>
          <p:cNvPr id="51" name="TextBox 50"/>
          <p:cNvSpPr txBox="1"/>
          <p:nvPr/>
        </p:nvSpPr>
        <p:spPr>
          <a:xfrm>
            <a:off x="4414318" y="2146794"/>
            <a:ext cx="313890" cy="369332"/>
          </a:xfrm>
          <a:prstGeom prst="rect">
            <a:avLst/>
          </a:prstGeom>
          <a:noFill/>
        </p:spPr>
        <p:txBody>
          <a:bodyPr wrap="square" rtlCol="0">
            <a:spAutoFit/>
          </a:bodyPr>
          <a:lstStyle/>
          <a:p>
            <a:r>
              <a:rPr lang="en-US" dirty="0" smtClean="0"/>
              <a:t>1</a:t>
            </a:r>
            <a:endParaRPr lang="en-US" dirty="0"/>
          </a:p>
        </p:txBody>
      </p:sp>
      <p:sp>
        <p:nvSpPr>
          <p:cNvPr id="52" name="TextBox 51"/>
          <p:cNvSpPr txBox="1"/>
          <p:nvPr/>
        </p:nvSpPr>
        <p:spPr>
          <a:xfrm>
            <a:off x="6595249" y="2186033"/>
            <a:ext cx="313890" cy="369332"/>
          </a:xfrm>
          <a:prstGeom prst="rect">
            <a:avLst/>
          </a:prstGeom>
          <a:noFill/>
        </p:spPr>
        <p:txBody>
          <a:bodyPr wrap="square" rtlCol="0">
            <a:spAutoFit/>
          </a:bodyPr>
          <a:lstStyle/>
          <a:p>
            <a:r>
              <a:rPr lang="en-US" dirty="0" smtClean="0"/>
              <a:t>M</a:t>
            </a:r>
            <a:endParaRPr lang="en-US" dirty="0"/>
          </a:p>
        </p:txBody>
      </p:sp>
      <p:sp>
        <p:nvSpPr>
          <p:cNvPr id="54" name="TextBox 53"/>
          <p:cNvSpPr txBox="1"/>
          <p:nvPr/>
        </p:nvSpPr>
        <p:spPr>
          <a:xfrm>
            <a:off x="5984445" y="2834535"/>
            <a:ext cx="313890" cy="369332"/>
          </a:xfrm>
          <a:prstGeom prst="rect">
            <a:avLst/>
          </a:prstGeom>
          <a:noFill/>
        </p:spPr>
        <p:txBody>
          <a:bodyPr wrap="square" rtlCol="0">
            <a:spAutoFit/>
          </a:bodyPr>
          <a:lstStyle/>
          <a:p>
            <a:r>
              <a:rPr lang="en-US" dirty="0" smtClean="0"/>
              <a:t>M</a:t>
            </a:r>
            <a:endParaRPr lang="en-US" dirty="0"/>
          </a:p>
        </p:txBody>
      </p:sp>
      <p:sp>
        <p:nvSpPr>
          <p:cNvPr id="68" name="TextBox 67"/>
          <p:cNvSpPr txBox="1"/>
          <p:nvPr/>
        </p:nvSpPr>
        <p:spPr>
          <a:xfrm>
            <a:off x="10393428" y="3809045"/>
            <a:ext cx="313890" cy="369332"/>
          </a:xfrm>
          <a:prstGeom prst="rect">
            <a:avLst/>
          </a:prstGeom>
          <a:noFill/>
        </p:spPr>
        <p:txBody>
          <a:bodyPr wrap="square" rtlCol="0">
            <a:spAutoFit/>
          </a:bodyPr>
          <a:lstStyle/>
          <a:p>
            <a:r>
              <a:rPr lang="en-US" dirty="0" smtClean="0"/>
              <a:t>M</a:t>
            </a:r>
            <a:endParaRPr lang="en-US" dirty="0"/>
          </a:p>
        </p:txBody>
      </p:sp>
      <p:sp>
        <p:nvSpPr>
          <p:cNvPr id="69" name="TextBox 68"/>
          <p:cNvSpPr txBox="1"/>
          <p:nvPr/>
        </p:nvSpPr>
        <p:spPr>
          <a:xfrm>
            <a:off x="9194363" y="2162012"/>
            <a:ext cx="313890" cy="369332"/>
          </a:xfrm>
          <a:prstGeom prst="rect">
            <a:avLst/>
          </a:prstGeom>
          <a:noFill/>
        </p:spPr>
        <p:txBody>
          <a:bodyPr wrap="square" rtlCol="0">
            <a:spAutoFit/>
          </a:bodyPr>
          <a:lstStyle/>
          <a:p>
            <a:r>
              <a:rPr lang="en-US" dirty="0" smtClean="0"/>
              <a:t>1</a:t>
            </a:r>
            <a:endParaRPr lang="en-US" dirty="0"/>
          </a:p>
        </p:txBody>
      </p:sp>
      <p:sp>
        <p:nvSpPr>
          <p:cNvPr id="70" name="TextBox 69"/>
          <p:cNvSpPr txBox="1"/>
          <p:nvPr/>
        </p:nvSpPr>
        <p:spPr>
          <a:xfrm>
            <a:off x="10426072" y="2800722"/>
            <a:ext cx="313890" cy="369332"/>
          </a:xfrm>
          <a:prstGeom prst="rect">
            <a:avLst/>
          </a:prstGeom>
          <a:noFill/>
        </p:spPr>
        <p:txBody>
          <a:bodyPr wrap="square" rtlCol="0">
            <a:spAutoFit/>
          </a:bodyPr>
          <a:lstStyle/>
          <a:p>
            <a:r>
              <a:rPr lang="en-US" dirty="0" smtClean="0"/>
              <a:t>1</a:t>
            </a:r>
            <a:endParaRPr lang="en-US" dirty="0"/>
          </a:p>
        </p:txBody>
      </p:sp>
      <p:sp>
        <p:nvSpPr>
          <p:cNvPr id="71" name="TextBox 70"/>
          <p:cNvSpPr txBox="1"/>
          <p:nvPr/>
        </p:nvSpPr>
        <p:spPr>
          <a:xfrm>
            <a:off x="9351308" y="3795397"/>
            <a:ext cx="313890" cy="369332"/>
          </a:xfrm>
          <a:prstGeom prst="rect">
            <a:avLst/>
          </a:prstGeom>
          <a:noFill/>
        </p:spPr>
        <p:txBody>
          <a:bodyPr wrap="square" rtlCol="0">
            <a:spAutoFit/>
          </a:bodyPr>
          <a:lstStyle/>
          <a:p>
            <a:r>
              <a:rPr lang="en-US" dirty="0" smtClean="0"/>
              <a:t>M</a:t>
            </a:r>
            <a:endParaRPr lang="en-US" dirty="0"/>
          </a:p>
        </p:txBody>
      </p:sp>
    </p:spTree>
    <p:extLst>
      <p:ext uri="{BB962C8B-B14F-4D97-AF65-F5344CB8AC3E}">
        <p14:creationId xmlns:p14="http://schemas.microsoft.com/office/powerpoint/2010/main" val="34942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dirty="0"/>
              <a:t>An </a:t>
            </a:r>
            <a:r>
              <a:rPr lang="en-US" b="1" dirty="0">
                <a:solidFill>
                  <a:schemeClr val="accent6"/>
                </a:solidFill>
              </a:rPr>
              <a:t>entity</a:t>
            </a:r>
            <a:r>
              <a:rPr lang="en-US" dirty="0"/>
              <a:t> of an ER diagram is </a:t>
            </a:r>
            <a:r>
              <a:rPr lang="en-US" b="1" dirty="0">
                <a:solidFill>
                  <a:schemeClr val="accent6"/>
                </a:solidFill>
              </a:rPr>
              <a:t>turned into </a:t>
            </a:r>
            <a:r>
              <a:rPr lang="en-US" dirty="0"/>
              <a:t>a </a:t>
            </a:r>
            <a:r>
              <a:rPr lang="en-US" b="1" dirty="0">
                <a:solidFill>
                  <a:schemeClr val="accent6"/>
                </a:solidFill>
              </a:rPr>
              <a:t>table</a:t>
            </a:r>
            <a:r>
              <a:rPr lang="en-US" dirty="0"/>
              <a:t>. </a:t>
            </a:r>
          </a:p>
          <a:p>
            <a:r>
              <a:rPr lang="en-US" dirty="0"/>
              <a:t>Each </a:t>
            </a:r>
            <a:r>
              <a:rPr lang="en-US" b="1" dirty="0">
                <a:solidFill>
                  <a:schemeClr val="accent6"/>
                </a:solidFill>
              </a:rPr>
              <a:t>attribute</a:t>
            </a:r>
            <a:r>
              <a:rPr lang="en-US" dirty="0"/>
              <a:t> (except multi-valued attribute) </a:t>
            </a:r>
            <a:r>
              <a:rPr lang="en-US" b="1" dirty="0">
                <a:solidFill>
                  <a:schemeClr val="accent6"/>
                </a:solidFill>
              </a:rPr>
              <a:t>turns into </a:t>
            </a:r>
            <a:r>
              <a:rPr lang="en-US" dirty="0"/>
              <a:t>a </a:t>
            </a:r>
            <a:r>
              <a:rPr lang="en-US" b="1" dirty="0">
                <a:solidFill>
                  <a:schemeClr val="accent6"/>
                </a:solidFill>
              </a:rPr>
              <a:t>column</a:t>
            </a:r>
            <a:r>
              <a:rPr lang="en-US" dirty="0"/>
              <a:t> (attribute) in the table.</a:t>
            </a:r>
          </a:p>
          <a:p>
            <a:r>
              <a:rPr lang="en-US" b="1" dirty="0">
                <a:solidFill>
                  <a:schemeClr val="accent6"/>
                </a:solidFill>
              </a:rPr>
              <a:t>Table name</a:t>
            </a:r>
            <a:r>
              <a:rPr lang="en-US" dirty="0"/>
              <a:t> can be same as </a:t>
            </a:r>
            <a:r>
              <a:rPr lang="en-US" b="1" dirty="0">
                <a:solidFill>
                  <a:schemeClr val="accent6"/>
                </a:solidFill>
              </a:rPr>
              <a:t>entity name</a:t>
            </a:r>
            <a:r>
              <a:rPr lang="en-US" dirty="0"/>
              <a:t>.</a:t>
            </a:r>
          </a:p>
          <a:p>
            <a:r>
              <a:rPr lang="en-US" b="1" dirty="0">
                <a:solidFill>
                  <a:schemeClr val="accent6"/>
                </a:solidFill>
              </a:rPr>
              <a:t>Key attribute </a:t>
            </a:r>
            <a:r>
              <a:rPr lang="en-US" dirty="0"/>
              <a:t>of the entity is the </a:t>
            </a:r>
            <a:r>
              <a:rPr lang="en-US" b="1" dirty="0">
                <a:solidFill>
                  <a:schemeClr val="accent6"/>
                </a:solidFill>
              </a:rPr>
              <a:t>primary key </a:t>
            </a:r>
            <a:r>
              <a:rPr lang="en-US" dirty="0"/>
              <a:t>of the table which is usually underlined. </a:t>
            </a:r>
          </a:p>
          <a:p>
            <a:r>
              <a:rPr lang="en-US" dirty="0"/>
              <a:t>It is highly recommended that every table should start with its primary key attribute conventionally named as </a:t>
            </a:r>
            <a:r>
              <a:rPr lang="en-US" dirty="0" err="1"/>
              <a:t>TablenameID</a:t>
            </a:r>
            <a:r>
              <a:rPr lang="en-US" dirty="0"/>
              <a:t>.</a:t>
            </a:r>
          </a:p>
        </p:txBody>
      </p:sp>
      <p:sp>
        <p:nvSpPr>
          <p:cNvPr id="7" name="Rectangle 6"/>
          <p:cNvSpPr/>
          <p:nvPr/>
        </p:nvSpPr>
        <p:spPr>
          <a:xfrm>
            <a:off x="8992954" y="256217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8" name="Straight Connector 7"/>
          <p:cNvCxnSpPr>
            <a:stCxn id="9" idx="4"/>
            <a:endCxn id="7" idx="0"/>
          </p:cNvCxnSpPr>
          <p:nvPr/>
        </p:nvCxnSpPr>
        <p:spPr>
          <a:xfrm>
            <a:off x="8878651" y="2126201"/>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8147131" y="170329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cxnSp>
        <p:nvCxnSpPr>
          <p:cNvPr id="10" name="Straight Connector 9"/>
          <p:cNvCxnSpPr>
            <a:stCxn id="11" idx="4"/>
            <a:endCxn id="7" idx="0"/>
          </p:cNvCxnSpPr>
          <p:nvPr/>
        </p:nvCxnSpPr>
        <p:spPr>
          <a:xfrm flipH="1">
            <a:off x="9842040" y="2103790"/>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9765254" y="168088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2" name="Oval 11"/>
          <p:cNvSpPr/>
          <p:nvPr/>
        </p:nvSpPr>
        <p:spPr>
          <a:xfrm>
            <a:off x="7897305"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13" name="Oval 12"/>
          <p:cNvSpPr/>
          <p:nvPr/>
        </p:nvSpPr>
        <p:spPr>
          <a:xfrm>
            <a:off x="10169407"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sp>
        <p:nvSpPr>
          <p:cNvPr id="14" name="Oval 13"/>
          <p:cNvSpPr/>
          <p:nvPr/>
        </p:nvSpPr>
        <p:spPr>
          <a:xfrm>
            <a:off x="9076771" y="3992078"/>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15" name="Oval 14"/>
          <p:cNvSpPr/>
          <p:nvPr/>
        </p:nvSpPr>
        <p:spPr>
          <a:xfrm>
            <a:off x="8972163" y="3890680"/>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2" idx="0"/>
          </p:cNvCxnSpPr>
          <p:nvPr/>
        </p:nvCxnSpPr>
        <p:spPr>
          <a:xfrm flipH="1">
            <a:off x="8628825" y="3028722"/>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7" idx="2"/>
            <a:endCxn id="15" idx="0"/>
          </p:cNvCxnSpPr>
          <p:nvPr/>
        </p:nvCxnSpPr>
        <p:spPr>
          <a:xfrm flipH="1">
            <a:off x="9833529" y="3019373"/>
            <a:ext cx="8511" cy="87130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endCxn id="13" idx="0"/>
          </p:cNvCxnSpPr>
          <p:nvPr/>
        </p:nvCxnSpPr>
        <p:spPr>
          <a:xfrm>
            <a:off x="9847879" y="3028722"/>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7700527" y="4959955"/>
            <a:ext cx="393192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Name, Address, City)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1: Reduce </a:t>
            </a:r>
            <a:r>
              <a:rPr lang="en-US" sz="2800" b="1" dirty="0">
                <a:solidFill>
                  <a:schemeClr val="accent6"/>
                </a:solidFill>
              </a:rPr>
              <a:t>Entities</a:t>
            </a:r>
            <a:r>
              <a:rPr lang="en-US" sz="2800" dirty="0"/>
              <a:t> and </a:t>
            </a:r>
            <a:r>
              <a:rPr lang="en-US" sz="2800" b="1" dirty="0">
                <a:solidFill>
                  <a:schemeClr val="accent6"/>
                </a:solidFill>
              </a:rPr>
              <a:t>Simple Attributes</a:t>
            </a:r>
            <a:r>
              <a:rPr lang="en-US" sz="2800" dirty="0"/>
              <a:t>:</a:t>
            </a:r>
          </a:p>
        </p:txBody>
      </p:sp>
    </p:spTree>
    <p:extLst>
      <p:ext uri="{BB962C8B-B14F-4D97-AF65-F5344CB8AC3E}">
        <p14:creationId xmlns:p14="http://schemas.microsoft.com/office/powerpoint/2010/main" val="6189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500"/>
                                        <p:tgtEl>
                                          <p:spTgt spid="5">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500"/>
                                        <p:tgtEl>
                                          <p:spTgt spid="5">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9"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b="1" dirty="0">
                <a:solidFill>
                  <a:schemeClr val="accent6"/>
                </a:solidFill>
              </a:rPr>
              <a:t>Multi-value attribute </a:t>
            </a:r>
            <a:r>
              <a:rPr lang="en-US" dirty="0"/>
              <a:t>is turned into a </a:t>
            </a:r>
            <a:r>
              <a:rPr lang="en-US" b="1" dirty="0">
                <a:solidFill>
                  <a:schemeClr val="accent6"/>
                </a:solidFill>
              </a:rPr>
              <a:t>new table</a:t>
            </a:r>
            <a:r>
              <a:rPr lang="en-US" dirty="0"/>
              <a:t>. </a:t>
            </a:r>
          </a:p>
          <a:p>
            <a:r>
              <a:rPr lang="en-US" b="1" dirty="0">
                <a:solidFill>
                  <a:schemeClr val="accent6"/>
                </a:solidFill>
              </a:rPr>
              <a:t>Add</a:t>
            </a:r>
            <a:r>
              <a:rPr lang="en-US" dirty="0"/>
              <a:t> the </a:t>
            </a:r>
            <a:r>
              <a:rPr lang="en-US" b="1" dirty="0">
                <a:solidFill>
                  <a:schemeClr val="accent6"/>
                </a:solidFill>
              </a:rPr>
              <a:t>primary key </a:t>
            </a:r>
            <a:r>
              <a:rPr lang="en-US" dirty="0"/>
              <a:t>column into </a:t>
            </a:r>
            <a:r>
              <a:rPr lang="en-US" b="1" dirty="0">
                <a:solidFill>
                  <a:schemeClr val="accent6"/>
                </a:solidFill>
              </a:rPr>
              <a:t>multi-value attribute’s table</a:t>
            </a:r>
            <a:r>
              <a:rPr lang="en-US" dirty="0"/>
              <a:t>.</a:t>
            </a:r>
          </a:p>
          <a:p>
            <a:r>
              <a:rPr lang="en-US" dirty="0"/>
              <a:t>Add the </a:t>
            </a:r>
            <a:r>
              <a:rPr lang="en-US" b="1" dirty="0">
                <a:solidFill>
                  <a:schemeClr val="accent6"/>
                </a:solidFill>
              </a:rPr>
              <a:t>primary key</a:t>
            </a:r>
            <a:r>
              <a:rPr lang="en-US" dirty="0"/>
              <a:t> </a:t>
            </a:r>
            <a:r>
              <a:rPr lang="en-US" b="1" dirty="0">
                <a:solidFill>
                  <a:schemeClr val="accent6"/>
                </a:solidFill>
              </a:rPr>
              <a:t>column</a:t>
            </a:r>
            <a:r>
              <a:rPr lang="en-US" dirty="0"/>
              <a:t> of the </a:t>
            </a:r>
            <a:r>
              <a:rPr lang="en-US" b="1" dirty="0">
                <a:solidFill>
                  <a:schemeClr val="accent6"/>
                </a:solidFill>
              </a:rPr>
              <a:t>parent entity’s table </a:t>
            </a:r>
            <a:r>
              <a:rPr lang="en-US" dirty="0"/>
              <a:t>as a </a:t>
            </a:r>
            <a:r>
              <a:rPr lang="en-US" b="1" dirty="0">
                <a:solidFill>
                  <a:schemeClr val="accent6"/>
                </a:solidFill>
              </a:rPr>
              <a:t>foreign key </a:t>
            </a:r>
            <a:r>
              <a:rPr lang="en-US" dirty="0"/>
              <a:t>within the </a:t>
            </a:r>
            <a:r>
              <a:rPr lang="en-US" b="1" dirty="0">
                <a:solidFill>
                  <a:schemeClr val="accent6"/>
                </a:solidFill>
              </a:rPr>
              <a:t>new (multi-value attribute’s) table</a:t>
            </a:r>
            <a:r>
              <a:rPr lang="en-US" dirty="0"/>
              <a:t>.</a:t>
            </a:r>
          </a:p>
          <a:p>
            <a:r>
              <a:rPr lang="en-US" dirty="0"/>
              <a:t>Then make a </a:t>
            </a:r>
            <a:r>
              <a:rPr lang="en-US" b="1" dirty="0">
                <a:solidFill>
                  <a:schemeClr val="accent6"/>
                </a:solidFill>
              </a:rPr>
              <a:t>1:N relationship </a:t>
            </a:r>
            <a:r>
              <a:rPr lang="en-US" dirty="0"/>
              <a:t>between the Person table and </a:t>
            </a:r>
            <a:r>
              <a:rPr lang="en-US" dirty="0" err="1"/>
              <a:t>PhoneNo</a:t>
            </a:r>
            <a:r>
              <a:rPr lang="en-US" dirty="0"/>
              <a:t> table.</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2: Reduce </a:t>
            </a:r>
            <a:r>
              <a:rPr lang="en-US" sz="2800" b="1" dirty="0">
                <a:solidFill>
                  <a:schemeClr val="accent6"/>
                </a:solidFill>
              </a:rPr>
              <a:t>Multi-valued Attributes</a:t>
            </a:r>
            <a:r>
              <a:rPr lang="en-US" sz="2800" dirty="0"/>
              <a:t>:</a:t>
            </a:r>
          </a:p>
        </p:txBody>
      </p:sp>
      <p:sp>
        <p:nvSpPr>
          <p:cNvPr id="20" name="Rectangle 19"/>
          <p:cNvSpPr/>
          <p:nvPr/>
        </p:nvSpPr>
        <p:spPr>
          <a:xfrm>
            <a:off x="9019844" y="198395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21" name="Straight Connector 20"/>
          <p:cNvCxnSpPr>
            <a:stCxn id="23" idx="4"/>
            <a:endCxn id="20" idx="0"/>
          </p:cNvCxnSpPr>
          <p:nvPr/>
        </p:nvCxnSpPr>
        <p:spPr>
          <a:xfrm>
            <a:off x="8866314" y="1525319"/>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8134794" y="110240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24" name="Oval 23"/>
          <p:cNvSpPr/>
          <p:nvPr/>
        </p:nvSpPr>
        <p:spPr>
          <a:xfrm>
            <a:off x="10102148" y="1103251"/>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25" name="Oval 24"/>
          <p:cNvSpPr/>
          <p:nvPr/>
        </p:nvSpPr>
        <p:spPr>
          <a:xfrm>
            <a:off x="10013748" y="1012777"/>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a:stCxn id="25" idx="4"/>
            <a:endCxn id="20" idx="0"/>
          </p:cNvCxnSpPr>
          <p:nvPr/>
        </p:nvCxnSpPr>
        <p:spPr>
          <a:xfrm flipH="1">
            <a:off x="9868930" y="1616635"/>
            <a:ext cx="1006184" cy="36731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9633160" y="4550207"/>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28" name="Rectangle 27"/>
          <p:cNvSpPr/>
          <p:nvPr/>
        </p:nvSpPr>
        <p:spPr>
          <a:xfrm>
            <a:off x="9764780" y="5439122"/>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29" name="Rectangle 28"/>
          <p:cNvSpPr/>
          <p:nvPr/>
        </p:nvSpPr>
        <p:spPr>
          <a:xfrm>
            <a:off x="9767516" y="3661293"/>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0" name="Straight Connector 29"/>
          <p:cNvCxnSpPr>
            <a:stCxn id="27" idx="2"/>
            <a:endCxn id="28" idx="0"/>
          </p:cNvCxnSpPr>
          <p:nvPr/>
        </p:nvCxnSpPr>
        <p:spPr>
          <a:xfrm flipH="1">
            <a:off x="10679180" y="5007407"/>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9" idx="2"/>
          </p:cNvCxnSpPr>
          <p:nvPr/>
        </p:nvCxnSpPr>
        <p:spPr>
          <a:xfrm flipH="1" flipV="1">
            <a:off x="10681916" y="4118493"/>
            <a:ext cx="2804" cy="43171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27124" y="2636552"/>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err="1">
                <a:solidFill>
                  <a:schemeClr val="tx1"/>
                </a:solidFill>
              </a:rPr>
              <a:t>PhoneNo</a:t>
            </a:r>
            <a:r>
              <a:rPr lang="en-US" dirty="0">
                <a:solidFill>
                  <a:schemeClr val="tx1"/>
                </a:solidFill>
              </a:rPr>
              <a:t> (</a:t>
            </a:r>
            <a:r>
              <a:rPr lang="en-US" u="sng" dirty="0" err="1">
                <a:solidFill>
                  <a:schemeClr val="tx1"/>
                </a:solidFill>
              </a:rPr>
              <a:t>PhoneID</a:t>
            </a:r>
            <a:r>
              <a:rPr lang="en-US" dirty="0">
                <a:solidFill>
                  <a:schemeClr val="tx1"/>
                </a:solidFill>
              </a:rPr>
              <a:t>, </a:t>
            </a:r>
            <a:r>
              <a:rPr lang="en-US" dirty="0" err="1">
                <a:solidFill>
                  <a:schemeClr val="tx1"/>
                </a:solidFill>
              </a:rPr>
              <a:t>PersonID</a:t>
            </a:r>
            <a:r>
              <a:rPr lang="en-US" dirty="0">
                <a:solidFill>
                  <a:schemeClr val="tx1"/>
                </a:solidFill>
              </a:rPr>
              <a:t>, </a:t>
            </a:r>
            <a:r>
              <a:rPr lang="en-US" dirty="0" err="1">
                <a:solidFill>
                  <a:schemeClr val="tx1"/>
                </a:solidFill>
              </a:rPr>
              <a:t>PhoneNo</a:t>
            </a:r>
            <a:r>
              <a:rPr lang="en-US" dirty="0">
                <a:solidFill>
                  <a:schemeClr val="tx1"/>
                </a:solidFill>
              </a:rPr>
              <a:t>)</a:t>
            </a:r>
          </a:p>
        </p:txBody>
      </p:sp>
      <p:sp>
        <p:nvSpPr>
          <p:cNvPr id="33" name="Rounded Rectangular Callout 32"/>
          <p:cNvSpPr/>
          <p:nvPr/>
        </p:nvSpPr>
        <p:spPr>
          <a:xfrm>
            <a:off x="7547094" y="3392167"/>
            <a:ext cx="1336958" cy="538251"/>
          </a:xfrm>
          <a:prstGeom prst="wedgeRoundRectCallout">
            <a:avLst>
              <a:gd name="adj1" fmla="val 133270"/>
              <a:gd name="adj2" fmla="val -14745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
        <p:nvSpPr>
          <p:cNvPr id="18" name="Diamond 17"/>
          <p:cNvSpPr/>
          <p:nvPr/>
        </p:nvSpPr>
        <p:spPr>
          <a:xfrm>
            <a:off x="7297063" y="4966463"/>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19" name="Rectangle 18"/>
          <p:cNvSpPr/>
          <p:nvPr/>
        </p:nvSpPr>
        <p:spPr>
          <a:xfrm>
            <a:off x="7428683" y="5855378"/>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34" name="Rectangle 33"/>
          <p:cNvSpPr/>
          <p:nvPr/>
        </p:nvSpPr>
        <p:spPr>
          <a:xfrm>
            <a:off x="7431419" y="4077549"/>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5" name="Straight Connector 34"/>
          <p:cNvCxnSpPr>
            <a:stCxn id="18" idx="2"/>
            <a:endCxn id="19" idx="0"/>
          </p:cNvCxnSpPr>
          <p:nvPr/>
        </p:nvCxnSpPr>
        <p:spPr>
          <a:xfrm flipH="1">
            <a:off x="8343083" y="5423663"/>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48623" y="4534748"/>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316931" y="4472010"/>
            <a:ext cx="1828800" cy="4572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ectangle 38"/>
          <p:cNvSpPr/>
          <p:nvPr/>
        </p:nvSpPr>
        <p:spPr>
          <a:xfrm>
            <a:off x="7285148" y="5480066"/>
            <a:ext cx="1828800" cy="4572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M</a:t>
            </a:r>
            <a:endParaRPr lang="en-IN" dirty="0">
              <a:solidFill>
                <a:schemeClr val="tx1"/>
              </a:solidFill>
            </a:endParaRPr>
          </a:p>
        </p:txBody>
      </p:sp>
    </p:spTree>
    <p:extLst>
      <p:ext uri="{BB962C8B-B14F-4D97-AF65-F5344CB8AC3E}">
        <p14:creationId xmlns:p14="http://schemas.microsoft.com/office/powerpoint/2010/main" val="2494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23" grpId="0" animBg="1"/>
      <p:bldP spid="24" grpId="0" animBg="1"/>
      <p:bldP spid="25" grpId="0" animBg="1"/>
      <p:bldP spid="27" grpId="0" animBg="1"/>
      <p:bldP spid="28" grpId="0" animBg="1"/>
      <p:bldP spid="29" grpId="0" animBg="1"/>
      <p:bldP spid="32" grpId="0" animBg="1"/>
      <p:bldP spid="33" grpId="0" animBg="1"/>
      <p:bldP spid="18" grpId="0" animBg="1"/>
      <p:bldP spid="19" grpId="0" animBg="1"/>
      <p:bldP spid="34" grpId="0" animBg="1"/>
      <p:bldP spid="38" grpId="0" animBg="1"/>
      <p:bldP spid="3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 </a:t>
            </a:r>
            <a:r>
              <a:rPr lang="en-US" dirty="0"/>
              <a:t>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any </a:t>
            </a:r>
            <a:r>
              <a:rPr lang="en-US" b="1" dirty="0">
                <a:solidFill>
                  <a:schemeClr val="accent6"/>
                </a:solidFill>
              </a:rPr>
              <a:t>one table </a:t>
            </a:r>
            <a:r>
              <a:rPr lang="en-US" dirty="0"/>
              <a:t>in to the </a:t>
            </a:r>
            <a:r>
              <a:rPr lang="en-US" b="1" dirty="0">
                <a:solidFill>
                  <a:schemeClr val="accent6"/>
                </a:solidFill>
              </a:rPr>
              <a:t>another table </a:t>
            </a:r>
            <a:r>
              <a:rPr lang="en-US" dirty="0"/>
              <a:t>as a </a:t>
            </a:r>
            <a:r>
              <a:rPr lang="en-US" b="1" dirty="0">
                <a:solidFill>
                  <a:schemeClr val="accent6"/>
                </a:solidFill>
              </a:rPr>
              <a:t>foreign key</a:t>
            </a:r>
            <a:r>
              <a:rPr lang="en-US" dirty="0"/>
              <a:t>.</a:t>
            </a:r>
          </a:p>
          <a:p>
            <a:r>
              <a:rPr lang="en-US" dirty="0"/>
              <a:t>Place the primary key of the PANCARD table </a:t>
            </a:r>
            <a:r>
              <a:rPr lang="en-US" dirty="0" err="1"/>
              <a:t>PanNo</a:t>
            </a:r>
            <a:r>
              <a:rPr lang="en-US" dirty="0"/>
              <a:t> in the table Persons as Foreign key. </a:t>
            </a:r>
          </a:p>
          <a:p>
            <a:pPr marL="0" indent="0">
              <a:buNone/>
            </a:pPr>
            <a:r>
              <a:rPr lang="en-US" dirty="0"/>
              <a:t>			OR</a:t>
            </a:r>
          </a:p>
          <a:p>
            <a:r>
              <a:rPr lang="en-US" dirty="0"/>
              <a:t>Place the primary key of the Person table </a:t>
            </a:r>
            <a:r>
              <a:rPr lang="en-US" dirty="0" err="1"/>
              <a:t>PersonID</a:t>
            </a:r>
            <a:r>
              <a:rPr lang="en-US" dirty="0"/>
              <a:t> in the table PANCARD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3: Reduce </a:t>
            </a:r>
            <a:r>
              <a:rPr lang="en-US" sz="2800" b="1" dirty="0">
                <a:solidFill>
                  <a:schemeClr val="accent6"/>
                </a:solidFill>
              </a:rPr>
              <a:t>1:1 Mapping Cardinality</a:t>
            </a:r>
            <a:r>
              <a:rPr lang="en-US" sz="2800" dirty="0"/>
              <a:t>:</a:t>
            </a:r>
          </a:p>
        </p:txBody>
      </p:sp>
      <p:sp>
        <p:nvSpPr>
          <p:cNvPr id="18" name="Rectangle 17"/>
          <p:cNvSpPr/>
          <p:nvPr/>
        </p:nvSpPr>
        <p:spPr>
          <a:xfrm>
            <a:off x="8945678"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PANCARD</a:t>
            </a:r>
          </a:p>
        </p:txBody>
      </p:sp>
      <p:cxnSp>
        <p:nvCxnSpPr>
          <p:cNvPr id="19" name="Straight Connector 18"/>
          <p:cNvCxnSpPr>
            <a:stCxn id="34" idx="4"/>
            <a:endCxn id="18" idx="0"/>
          </p:cNvCxnSpPr>
          <p:nvPr/>
        </p:nvCxnSpPr>
        <p:spPr>
          <a:xfrm>
            <a:off x="8792148"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060628"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PanNo</a:t>
            </a:r>
            <a:endParaRPr lang="en-US" u="sng" dirty="0">
              <a:solidFill>
                <a:schemeClr val="tx1"/>
              </a:solidFill>
            </a:endParaRPr>
          </a:p>
        </p:txBody>
      </p:sp>
      <p:sp>
        <p:nvSpPr>
          <p:cNvPr id="35" name="Oval 34"/>
          <p:cNvSpPr/>
          <p:nvPr/>
        </p:nvSpPr>
        <p:spPr>
          <a:xfrm>
            <a:off x="10044190"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PHName</a:t>
            </a:r>
            <a:endParaRPr lang="en-US" dirty="0">
              <a:solidFill>
                <a:schemeClr val="tx1"/>
              </a:solidFill>
            </a:endParaRPr>
          </a:p>
        </p:txBody>
      </p:sp>
      <p:cxnSp>
        <p:nvCxnSpPr>
          <p:cNvPr id="36" name="Straight Connector 35"/>
          <p:cNvCxnSpPr>
            <a:endCxn id="18" idx="0"/>
          </p:cNvCxnSpPr>
          <p:nvPr/>
        </p:nvCxnSpPr>
        <p:spPr>
          <a:xfrm flipH="1">
            <a:off x="9794764"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8945678"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7850029"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122131"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581549"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9800603"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747356"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9794764" y="2202188"/>
            <a:ext cx="5839" cy="268031"/>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42" idx="2"/>
            <a:endCxn id="37" idx="0"/>
          </p:cNvCxnSpPr>
          <p:nvPr/>
        </p:nvCxnSpPr>
        <p:spPr>
          <a:xfrm flipH="1">
            <a:off x="9794764"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668303"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a:t>
            </a:r>
          </a:p>
          <a:p>
            <a:pPr algn="ctr"/>
            <a:r>
              <a:rPr lang="en-US" dirty="0"/>
              <a:t>PANCARD</a:t>
            </a:r>
            <a:r>
              <a:rPr lang="en-US" dirty="0">
                <a:solidFill>
                  <a:schemeClr val="tx1"/>
                </a:solidFill>
              </a:rPr>
              <a:t> (</a:t>
            </a:r>
            <a:r>
              <a:rPr lang="en-US" u="sng" dirty="0" err="1">
                <a:solidFill>
                  <a:schemeClr val="tx1"/>
                </a:solidFill>
              </a:rPr>
              <a:t>PanNo</a:t>
            </a:r>
            <a:r>
              <a:rPr lang="en-US" dirty="0">
                <a:solidFill>
                  <a:schemeClr val="tx1"/>
                </a:solidFill>
              </a:rPr>
              <a:t>, </a:t>
            </a:r>
            <a:r>
              <a:rPr lang="en-US" dirty="0" err="1">
                <a:solidFill>
                  <a:schemeClr val="tx1"/>
                </a:solidFill>
              </a:rPr>
              <a:t>PHName</a:t>
            </a:r>
            <a:r>
              <a:rPr lang="en-US" dirty="0">
                <a:solidFill>
                  <a:schemeClr val="tx1"/>
                </a:solidFill>
              </a:rPr>
              <a:t>, </a:t>
            </a:r>
            <a:r>
              <a:rPr lang="en-US" dirty="0" err="1">
                <a:solidFill>
                  <a:schemeClr val="tx1"/>
                </a:solidFill>
              </a:rPr>
              <a:t>PersonID</a:t>
            </a:r>
            <a:r>
              <a:rPr lang="en-US" dirty="0">
                <a:solidFill>
                  <a:schemeClr val="tx1"/>
                </a:solidFill>
              </a:rPr>
              <a:t>)</a:t>
            </a:r>
          </a:p>
        </p:txBody>
      </p:sp>
      <p:sp>
        <p:nvSpPr>
          <p:cNvPr id="46" name="Rounded Rectangle 45"/>
          <p:cNvSpPr/>
          <p:nvPr/>
        </p:nvSpPr>
        <p:spPr>
          <a:xfrm>
            <a:off x="7671660" y="5496720"/>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PANCARD</a:t>
            </a:r>
            <a:r>
              <a:rPr lang="en-US" dirty="0">
                <a:solidFill>
                  <a:schemeClr val="tx1"/>
                </a:solidFill>
              </a:rPr>
              <a:t> (</a:t>
            </a:r>
            <a:r>
              <a:rPr lang="en-US" u="sng" dirty="0" err="1"/>
              <a:t>PanNo</a:t>
            </a:r>
            <a:r>
              <a:rPr lang="en-US" dirty="0"/>
              <a:t>, </a:t>
            </a:r>
            <a:r>
              <a:rPr lang="en-US" dirty="0" err="1"/>
              <a:t>PHName</a:t>
            </a:r>
            <a:r>
              <a:rPr lang="en-US" dirty="0"/>
              <a:t>)</a:t>
            </a:r>
            <a:endParaRPr lang="en-US" dirty="0">
              <a:solidFill>
                <a:schemeClr val="tx1"/>
              </a:solidFill>
            </a:endParaRPr>
          </a:p>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 </a:t>
            </a:r>
            <a:r>
              <a:rPr lang="en-US" dirty="0" err="1"/>
              <a:t>PanNo</a:t>
            </a:r>
            <a:r>
              <a:rPr lang="en-US" dirty="0">
                <a:solidFill>
                  <a:schemeClr val="tx1"/>
                </a:solidFill>
              </a:rPr>
              <a:t>)</a:t>
            </a:r>
          </a:p>
        </p:txBody>
      </p:sp>
    </p:spTree>
    <p:extLst>
      <p:ext uri="{BB962C8B-B14F-4D97-AF65-F5344CB8AC3E}">
        <p14:creationId xmlns:p14="http://schemas.microsoft.com/office/powerpoint/2010/main" val="38305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Effect transition="in" filter="fade">
                                      <p:cBhvr>
                                        <p:cTn id="7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a:t>
            </a:r>
            <a:r>
              <a:rPr lang="en-US" dirty="0"/>
              <a:t> 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t>
            </a:r>
            <a:r>
              <a:rPr lang="en-US" b="1" dirty="0">
                <a:solidFill>
                  <a:schemeClr val="accent6"/>
                </a:solidFill>
              </a:rPr>
              <a:t>table having 1 mapping </a:t>
            </a:r>
            <a:r>
              <a:rPr lang="en-US" dirty="0"/>
              <a:t>in to the another </a:t>
            </a:r>
            <a:r>
              <a:rPr lang="en-US" b="1" dirty="0">
                <a:solidFill>
                  <a:schemeClr val="accent6"/>
                </a:solidFill>
              </a:rPr>
              <a:t>table having many cardinality as a Foreign key</a:t>
            </a:r>
            <a:r>
              <a:rPr lang="en-US" dirty="0"/>
              <a:t>.</a:t>
            </a:r>
          </a:p>
          <a:p>
            <a:r>
              <a:rPr lang="en-US" dirty="0"/>
              <a:t>Place the primary key of the Person table </a:t>
            </a:r>
            <a:r>
              <a:rPr lang="en-US" dirty="0" err="1"/>
              <a:t>PersonID</a:t>
            </a:r>
            <a:r>
              <a:rPr lang="en-US" dirty="0"/>
              <a:t> in the table House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4: Reduce </a:t>
            </a:r>
            <a:r>
              <a:rPr lang="en-US" sz="2800" b="1" dirty="0">
                <a:solidFill>
                  <a:schemeClr val="accent6"/>
                </a:solidFill>
              </a:rPr>
              <a:t>1:N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House</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HouseID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Person (</a:t>
            </a:r>
            <a:r>
              <a:rPr lang="en-US" u="sng" dirty="0" err="1"/>
              <a:t>PersonID</a:t>
            </a:r>
            <a:r>
              <a:rPr lang="en-US" dirty="0"/>
              <a:t>, </a:t>
            </a:r>
            <a:r>
              <a:rPr lang="en-US" dirty="0" err="1"/>
              <a:t>PName</a:t>
            </a:r>
            <a:r>
              <a:rPr lang="en-US" dirty="0"/>
              <a:t>)</a:t>
            </a:r>
          </a:p>
          <a:p>
            <a:pPr algn="ctr"/>
            <a:r>
              <a:rPr lang="en-US" dirty="0"/>
              <a:t>House (</a:t>
            </a:r>
            <a:r>
              <a:rPr lang="en-US" u="sng" dirty="0" err="1"/>
              <a:t>HouseID</a:t>
            </a:r>
            <a:r>
              <a:rPr lang="en-US" dirty="0"/>
              <a:t>, </a:t>
            </a:r>
            <a:r>
              <a:rPr lang="en-US" dirty="0" err="1"/>
              <a:t>Hname</a:t>
            </a:r>
            <a:r>
              <a:rPr lang="en-US" dirty="0"/>
              <a:t>, </a:t>
            </a:r>
            <a:r>
              <a:rPr lang="en-US" dirty="0" err="1"/>
              <a:t>PersonID</a:t>
            </a:r>
            <a:r>
              <a:rPr lang="en-US" dirty="0"/>
              <a:t>)</a:t>
            </a:r>
            <a:endParaRPr lang="en-US" dirty="0">
              <a:solidFill>
                <a:schemeClr val="tx1"/>
              </a:solidFill>
            </a:endParaRPr>
          </a:p>
        </p:txBody>
      </p:sp>
    </p:spTree>
    <p:extLst>
      <p:ext uri="{BB962C8B-B14F-4D97-AF65-F5344CB8AC3E}">
        <p14:creationId xmlns:p14="http://schemas.microsoft.com/office/powerpoint/2010/main" val="23437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both </a:t>
            </a:r>
            <a:r>
              <a:rPr lang="en-US" b="1" dirty="0">
                <a:solidFill>
                  <a:schemeClr val="accent6"/>
                </a:solidFill>
              </a:rPr>
              <a:t>entities</a:t>
            </a:r>
            <a:r>
              <a:rPr lang="en-US" dirty="0"/>
              <a:t> in to </a:t>
            </a:r>
            <a:r>
              <a:rPr lang="en-US" b="1" dirty="0">
                <a:solidFill>
                  <a:schemeClr val="accent6"/>
                </a:solidFill>
              </a:rPr>
              <a:t>table</a:t>
            </a:r>
            <a:r>
              <a:rPr lang="en-US" dirty="0"/>
              <a:t> with proper attribute.</a:t>
            </a:r>
          </a:p>
          <a:p>
            <a:r>
              <a:rPr lang="en-US" dirty="0"/>
              <a:t>Create a </a:t>
            </a:r>
            <a:r>
              <a:rPr lang="en-US" b="1" dirty="0">
                <a:solidFill>
                  <a:schemeClr val="accent6"/>
                </a:solidFill>
              </a:rPr>
              <a:t>separate table for relationship</a:t>
            </a:r>
            <a:r>
              <a:rPr lang="en-US" dirty="0"/>
              <a:t>.</a:t>
            </a:r>
          </a:p>
          <a:p>
            <a:r>
              <a:rPr lang="en-US" dirty="0"/>
              <a:t>Place the </a:t>
            </a:r>
            <a:r>
              <a:rPr lang="en-US" b="1" dirty="0">
                <a:solidFill>
                  <a:schemeClr val="accent6"/>
                </a:solidFill>
              </a:rPr>
              <a:t>primary key of both entities table </a:t>
            </a:r>
            <a:r>
              <a:rPr lang="en-US" dirty="0"/>
              <a:t>into the </a:t>
            </a:r>
            <a:r>
              <a:rPr lang="en-US" b="1" dirty="0">
                <a:solidFill>
                  <a:schemeClr val="accent6"/>
                </a:solidFill>
              </a:rPr>
              <a:t>relationship’s table as foreign key</a:t>
            </a:r>
            <a:r>
              <a:rPr lang="en-US" dirty="0"/>
              <a:t>.</a:t>
            </a:r>
          </a:p>
          <a:p>
            <a:r>
              <a:rPr lang="en-US" dirty="0"/>
              <a:t>Place the primary key of the Customer table CID and Account table </a:t>
            </a:r>
            <a:r>
              <a:rPr lang="en-US" dirty="0" err="1"/>
              <a:t>Ano</a:t>
            </a:r>
            <a:r>
              <a:rPr lang="en-US" dirty="0"/>
              <a:t> in the table </a:t>
            </a:r>
            <a:r>
              <a:rPr lang="en-US" dirty="0" err="1"/>
              <a:t>Has_Acct</a:t>
            </a:r>
            <a:r>
              <a:rPr lang="en-US" dirty="0"/>
              <a:t>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5: Reduce </a:t>
            </a:r>
            <a:r>
              <a:rPr lang="en-US" sz="2800" b="1" dirty="0">
                <a:solidFill>
                  <a:schemeClr val="accent6"/>
                </a:solidFill>
              </a:rPr>
              <a:t>N:N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ActNo</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CID</a:t>
            </a: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Has_Acct</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903838" y="4691031"/>
            <a:ext cx="4023360" cy="91440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Customer (</a:t>
            </a:r>
            <a:r>
              <a:rPr lang="en-US" u="sng" dirty="0"/>
              <a:t>CID</a:t>
            </a:r>
            <a:r>
              <a:rPr lang="en-US" dirty="0"/>
              <a:t>, </a:t>
            </a:r>
            <a:r>
              <a:rPr lang="en-US" dirty="0" err="1"/>
              <a:t>CName</a:t>
            </a:r>
            <a:r>
              <a:rPr lang="en-US" dirty="0"/>
              <a:t>)</a:t>
            </a:r>
          </a:p>
          <a:p>
            <a:pPr algn="ctr"/>
            <a:r>
              <a:rPr lang="en-US" dirty="0"/>
              <a:t>Account (</a:t>
            </a:r>
            <a:r>
              <a:rPr lang="en-US" u="sng" dirty="0" err="1"/>
              <a:t>ActNo</a:t>
            </a:r>
            <a:r>
              <a:rPr lang="en-US" dirty="0"/>
              <a:t>, Balance)</a:t>
            </a:r>
          </a:p>
          <a:p>
            <a:pPr algn="ctr"/>
            <a:r>
              <a:rPr lang="en-US" dirty="0" err="1"/>
              <a:t>Has_Acct</a:t>
            </a:r>
            <a:r>
              <a:rPr lang="en-US" dirty="0"/>
              <a:t> (</a:t>
            </a:r>
            <a:r>
              <a:rPr lang="en-US" u="sng" dirty="0" err="1"/>
              <a:t>HasAcctID</a:t>
            </a:r>
            <a:r>
              <a:rPr lang="en-US" dirty="0"/>
              <a:t>, CID, </a:t>
            </a:r>
            <a:r>
              <a:rPr lang="en-US" dirty="0" err="1"/>
              <a:t>ActNo</a:t>
            </a:r>
            <a:r>
              <a:rPr lang="en-US" dirty="0"/>
              <a:t>)</a:t>
            </a:r>
            <a:endParaRPr lang="en-US" dirty="0">
              <a:solidFill>
                <a:schemeClr val="tx1"/>
              </a:solidFill>
            </a:endParaRPr>
          </a:p>
        </p:txBody>
      </p:sp>
    </p:spTree>
    <p:extLst>
      <p:ext uri="{BB962C8B-B14F-4D97-AF65-F5344CB8AC3E}">
        <p14:creationId xmlns:p14="http://schemas.microsoft.com/office/powerpoint/2010/main" val="1670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a:t>Total</a:t>
            </a:r>
          </a:p>
          <a:p>
            <a:pPr algn="ctr"/>
            <a:r>
              <a:rPr lang="en-US" dirty="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a:t>Discriminating</a:t>
            </a:r>
          </a:p>
          <a:p>
            <a:pPr algn="ctr"/>
            <a:r>
              <a:rPr lang="en-US" dirty="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a:t>
            </a: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a:t>Specialization/</a:t>
            </a:r>
          </a:p>
          <a:p>
            <a:pPr algn="ctr"/>
            <a:r>
              <a:rPr lang="en-US" dirty="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a:t>Role</a:t>
            </a:r>
          </a:p>
          <a:p>
            <a:pPr algn="ctr"/>
            <a:r>
              <a:rPr lang="en-US" dirty="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a:t>Role</a:t>
            </a:r>
          </a:p>
          <a:p>
            <a:pPr algn="ctr"/>
            <a:r>
              <a:rPr lang="en-US" sz="1400" dirty="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 Set</a:t>
            </a:r>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a:t>Total</a:t>
            </a:r>
          </a:p>
          <a:p>
            <a:pPr algn="ctr"/>
            <a:r>
              <a:rPr lang="en-US" dirty="0"/>
              <a:t>Specialization/</a:t>
            </a:r>
          </a:p>
          <a:p>
            <a:pPr algn="ctr"/>
            <a:r>
              <a:rPr lang="en-US" dirty="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a:t>Disjoint</a:t>
            </a:r>
          </a:p>
          <a:p>
            <a:pPr algn="ctr"/>
            <a:r>
              <a:rPr lang="en-US" dirty="0"/>
              <a:t>Specialization/</a:t>
            </a:r>
          </a:p>
          <a:p>
            <a:pPr algn="ctr"/>
            <a:r>
              <a:rPr lang="en-US" dirty="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a:t>Overlapping</a:t>
            </a:r>
          </a:p>
          <a:p>
            <a:pPr algn="ctr"/>
            <a:r>
              <a:rPr lang="en-US" dirty="0"/>
              <a:t>Specialization/</a:t>
            </a:r>
          </a:p>
          <a:p>
            <a:pPr algn="ctr"/>
            <a:r>
              <a:rPr lang="en-US" dirty="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a:t>Partial</a:t>
            </a:r>
          </a:p>
          <a:p>
            <a:pPr algn="ctr"/>
            <a:r>
              <a:rPr lang="en-US" dirty="0"/>
              <a:t>Specialization/</a:t>
            </a:r>
          </a:p>
          <a:p>
            <a:pPr algn="ctr"/>
            <a:r>
              <a:rPr lang="en-US" dirty="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41906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Integrity constraints are a </a:t>
            </a:r>
            <a:r>
              <a:rPr lang="en-US" b="1" dirty="0">
                <a:solidFill>
                  <a:schemeClr val="accent6"/>
                </a:solidFill>
              </a:rPr>
              <a:t>set of rules</a:t>
            </a:r>
            <a:r>
              <a:rPr lang="en-US" dirty="0"/>
              <a:t>. It is used to </a:t>
            </a:r>
            <a:r>
              <a:rPr lang="en-US" b="1" dirty="0">
                <a:solidFill>
                  <a:schemeClr val="accent6"/>
                </a:solidFill>
              </a:rPr>
              <a:t>maintain the quality </a:t>
            </a:r>
            <a:r>
              <a:rPr lang="en-US" dirty="0"/>
              <a:t>of information.</a:t>
            </a:r>
          </a:p>
          <a:p>
            <a:r>
              <a:rPr lang="en-US" dirty="0"/>
              <a:t>Integrity constraints ensure that the data insertion, updating, and other processes have to be performed in such a way that data integrity is not affected.</a:t>
            </a:r>
          </a:p>
          <a:p>
            <a:r>
              <a:rPr lang="en-US" dirty="0"/>
              <a:t>Thus, integrity constraint is used to </a:t>
            </a:r>
            <a:r>
              <a:rPr lang="en-US" b="1" dirty="0">
                <a:solidFill>
                  <a:schemeClr val="accent6"/>
                </a:solidFill>
              </a:rPr>
              <a:t>guard against accidental damage </a:t>
            </a:r>
            <a:r>
              <a:rPr lang="en-US" dirty="0"/>
              <a:t>to the database.</a:t>
            </a:r>
          </a:p>
          <a:p>
            <a:r>
              <a:rPr lang="en-US" dirty="0"/>
              <a:t>Various Integrity Constraints are:</a:t>
            </a:r>
          </a:p>
          <a:p>
            <a:pPr lvl="1"/>
            <a:r>
              <a:rPr lang="en-US" dirty="0"/>
              <a:t>Check</a:t>
            </a:r>
          </a:p>
          <a:p>
            <a:pPr lvl="1"/>
            <a:r>
              <a:rPr lang="en-US" dirty="0"/>
              <a:t>Not null</a:t>
            </a:r>
          </a:p>
          <a:p>
            <a:pPr lvl="1"/>
            <a:r>
              <a:rPr lang="en-US" dirty="0"/>
              <a:t>Unique</a:t>
            </a:r>
          </a:p>
          <a:p>
            <a:pPr lvl="1"/>
            <a:r>
              <a:rPr lang="en-US" dirty="0"/>
              <a:t>Primary key</a:t>
            </a:r>
          </a:p>
          <a:p>
            <a:pPr lvl="1"/>
            <a:r>
              <a:rPr lang="en-US" dirty="0"/>
              <a:t>Foreign key</a:t>
            </a:r>
          </a:p>
        </p:txBody>
      </p:sp>
    </p:spTree>
    <p:extLst>
      <p:ext uri="{BB962C8B-B14F-4D97-AF65-F5344CB8AC3E}">
        <p14:creationId xmlns:p14="http://schemas.microsoft.com/office/powerpoint/2010/main" val="1671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a:t>
            </a:r>
          </a:p>
          <a:p>
            <a:pPr lvl="1"/>
            <a:r>
              <a:rPr lang="en-US" dirty="0"/>
              <a:t>This constraint defines a business rule on a column. All the rows in that column must satisfy this rule. </a:t>
            </a:r>
          </a:p>
          <a:p>
            <a:pPr lvl="1"/>
            <a:r>
              <a:rPr lang="en-US" dirty="0"/>
              <a:t>Limits the data values of variables to a </a:t>
            </a:r>
            <a:r>
              <a:rPr lang="en-US" b="1" dirty="0">
                <a:solidFill>
                  <a:schemeClr val="accent6"/>
                </a:solidFill>
              </a:rPr>
              <a:t>specific set, range, or list of values</a:t>
            </a:r>
            <a:r>
              <a:rPr lang="en-US" dirty="0"/>
              <a:t>. </a:t>
            </a:r>
          </a:p>
          <a:p>
            <a:pPr lvl="1"/>
            <a:r>
              <a:rPr lang="en-US" dirty="0"/>
              <a:t>The constraint can be applied for a single column or a group of columns.</a:t>
            </a:r>
          </a:p>
          <a:p>
            <a:pPr lvl="1"/>
            <a:r>
              <a:rPr lang="en-US" dirty="0"/>
              <a:t>E.g. value of SPI should be between 0 to 10. </a:t>
            </a:r>
          </a:p>
          <a:p>
            <a:r>
              <a:rPr lang="en-US" dirty="0"/>
              <a:t>Not null</a:t>
            </a:r>
          </a:p>
          <a:p>
            <a:pPr lvl="1"/>
            <a:r>
              <a:rPr lang="en-US" dirty="0"/>
              <a:t>This constraint ensures all rows in the table contain a definite value for the column which is specified as not null. Which means a </a:t>
            </a:r>
            <a:r>
              <a:rPr lang="en-US" b="1" dirty="0">
                <a:solidFill>
                  <a:schemeClr val="accent6"/>
                </a:solidFill>
              </a:rPr>
              <a:t>null value </a:t>
            </a:r>
            <a:r>
              <a:rPr lang="en-US" dirty="0"/>
              <a:t>is not allowed.</a:t>
            </a:r>
          </a:p>
          <a:p>
            <a:pPr lvl="1"/>
            <a:r>
              <a:rPr lang="en-US" dirty="0"/>
              <a:t>E.g. name column should have some value.</a:t>
            </a:r>
          </a:p>
          <a:p>
            <a:r>
              <a:rPr lang="en-US" dirty="0"/>
              <a:t>Unique</a:t>
            </a:r>
          </a:p>
          <a:p>
            <a:pPr lvl="1"/>
            <a:r>
              <a:rPr lang="en-US" dirty="0"/>
              <a:t>This constraint ensures that a column or a group of columns in each row have a </a:t>
            </a:r>
            <a:r>
              <a:rPr lang="en-US" b="1" dirty="0">
                <a:solidFill>
                  <a:schemeClr val="accent6"/>
                </a:solidFill>
              </a:rPr>
              <a:t>distinct (unique) </a:t>
            </a:r>
            <a:r>
              <a:rPr lang="en-US" dirty="0"/>
              <a:t>value. </a:t>
            </a:r>
          </a:p>
          <a:p>
            <a:pPr lvl="1"/>
            <a:r>
              <a:rPr lang="en-US" dirty="0"/>
              <a:t>A column(s) can have a null value but the values cannot be duplicated.</a:t>
            </a:r>
          </a:p>
          <a:p>
            <a:pPr lvl="1"/>
            <a:r>
              <a:rPr lang="en-US" dirty="0"/>
              <a:t>E.g. </a:t>
            </a:r>
            <a:r>
              <a:rPr lang="en-US" dirty="0" err="1"/>
              <a:t>enrollmentno</a:t>
            </a:r>
            <a:r>
              <a:rPr lang="en-US" dirty="0"/>
              <a:t> column should have unique value.</a:t>
            </a:r>
          </a:p>
        </p:txBody>
      </p:sp>
    </p:spTree>
    <p:extLst>
      <p:ext uri="{BB962C8B-B14F-4D97-AF65-F5344CB8AC3E}">
        <p14:creationId xmlns:p14="http://schemas.microsoft.com/office/powerpoint/2010/main" val="10141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Primary key</a:t>
            </a:r>
          </a:p>
          <a:p>
            <a:pPr lvl="1"/>
            <a:r>
              <a:rPr lang="en-US" dirty="0"/>
              <a:t>This constraint defines a column or combination of columns which uniquely identifies each row in the table.</a:t>
            </a:r>
          </a:p>
          <a:p>
            <a:pPr lvl="1"/>
            <a:r>
              <a:rPr lang="en-US" dirty="0"/>
              <a:t>Primary key = </a:t>
            </a:r>
            <a:r>
              <a:rPr lang="en-US" b="1" dirty="0">
                <a:solidFill>
                  <a:schemeClr val="accent6"/>
                </a:solidFill>
              </a:rPr>
              <a:t>Unique key + Not null</a:t>
            </a:r>
          </a:p>
          <a:p>
            <a:pPr lvl="1"/>
            <a:r>
              <a:rPr lang="en-US" dirty="0"/>
              <a:t>E.g. </a:t>
            </a:r>
            <a:r>
              <a:rPr lang="en-US" dirty="0" err="1"/>
              <a:t>enrollmentno</a:t>
            </a:r>
            <a:r>
              <a:rPr lang="en-US" dirty="0"/>
              <a:t> column should have unique value as well as can’t be null.</a:t>
            </a:r>
          </a:p>
          <a:p>
            <a:r>
              <a:rPr lang="en-US" dirty="0"/>
              <a:t>Foreign key (referential integrity constraint) </a:t>
            </a:r>
          </a:p>
          <a:p>
            <a:pPr lvl="1"/>
            <a:r>
              <a:rPr lang="en-US" dirty="0"/>
              <a:t>A referential integrity constraint (foreign key) is specified between two tables.</a:t>
            </a:r>
          </a:p>
          <a:p>
            <a:pPr lvl="1"/>
            <a:r>
              <a:rPr lang="en-US" dirty="0"/>
              <a:t>In the referential integrity constraints, if a foreign key column in table 1 refers to the primary key column of table 2, then every value of the foreign key column in table 1 must be null or be available in primary key column of table 2.</a:t>
            </a:r>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9180181"/>
              </p:ext>
            </p:extLst>
          </p:nvPr>
        </p:nvGraphicFramePr>
        <p:xfrm>
          <a:off x="1362157" y="4872266"/>
          <a:ext cx="3101340" cy="1235804"/>
        </p:xfrm>
        <a:graphic>
          <a:graphicData uri="http://schemas.openxmlformats.org/drawingml/2006/table">
            <a:tbl>
              <a:tblPr firstRow="1" bandRow="1">
                <a:tableStyleId>{8EC20E35-A176-4012-BC5E-935CFFF8708E}</a:tableStyleId>
              </a:tblPr>
              <a:tblGrid>
                <a:gridCol w="846455">
                  <a:extLst>
                    <a:ext uri="{9D8B030D-6E8A-4147-A177-3AD203B41FA5}">
                      <a16:colId xmlns="" xmlns:a16="http://schemas.microsoft.com/office/drawing/2014/main" val="20000"/>
                    </a:ext>
                  </a:extLst>
                </a:gridCol>
                <a:gridCol w="1275080">
                  <a:extLst>
                    <a:ext uri="{9D8B030D-6E8A-4147-A177-3AD203B41FA5}">
                      <a16:colId xmlns="" xmlns:a16="http://schemas.microsoft.com/office/drawing/2014/main" val="20001"/>
                    </a:ext>
                  </a:extLst>
                </a:gridCol>
                <a:gridCol w="979805">
                  <a:extLst>
                    <a:ext uri="{9D8B030D-6E8A-4147-A177-3AD203B41FA5}">
                      <a16:colId xmlns="" xmlns:a16="http://schemas.microsoft.com/office/drawing/2014/main" val="20002"/>
                    </a:ext>
                  </a:extLst>
                </a:gridCol>
              </a:tblGrid>
              <a:tr h="412844">
                <a:tc>
                  <a:txBody>
                    <a:bodyPr/>
                    <a:lstStyle/>
                    <a:p>
                      <a:pPr algn="l"/>
                      <a:r>
                        <a:rPr lang="en-US" b="1" u="sng" dirty="0" err="1">
                          <a:solidFill>
                            <a:schemeClr val="tx1"/>
                          </a:solidFill>
                        </a:rPr>
                        <a:t>DeptID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Dept_Name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HOD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IT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graphicFrame>
        <p:nvGraphicFramePr>
          <p:cNvPr id="5"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7426443"/>
              </p:ext>
            </p:extLst>
          </p:nvPr>
        </p:nvGraphicFramePr>
        <p:xfrm>
          <a:off x="6127106" y="4861587"/>
          <a:ext cx="3256916" cy="1234440"/>
        </p:xfrm>
        <a:graphic>
          <a:graphicData uri="http://schemas.openxmlformats.org/drawingml/2006/table">
            <a:tbl>
              <a:tblPr firstRow="1" bandRow="1">
                <a:tableStyleId>{8EC20E35-A176-4012-BC5E-935CFFF8708E}</a:tableStyleId>
              </a:tblPr>
              <a:tblGrid>
                <a:gridCol w="844868">
                  <a:extLst>
                    <a:ext uri="{9D8B030D-6E8A-4147-A177-3AD203B41FA5}">
                      <a16:colId xmlns="" xmlns:a16="http://schemas.microsoft.com/office/drawing/2014/main" val="20002"/>
                    </a:ext>
                  </a:extLst>
                </a:gridCol>
                <a:gridCol w="1565593">
                  <a:extLst>
                    <a:ext uri="{9D8B030D-6E8A-4147-A177-3AD203B41FA5}">
                      <a16:colId xmlns="" xmlns:a16="http://schemas.microsoft.com/office/drawing/2014/main" val="20000"/>
                    </a:ext>
                  </a:extLst>
                </a:gridCol>
                <a:gridCol w="846455">
                  <a:extLst>
                    <a:ext uri="{9D8B030D-6E8A-4147-A177-3AD203B41FA5}">
                      <a16:colId xmlns="" xmlns:a16="http://schemas.microsoft.com/office/drawing/2014/main" val="20001"/>
                    </a:ext>
                  </a:extLst>
                </a:gridCol>
              </a:tblGrid>
              <a:tr h="411480">
                <a:tc>
                  <a:txBody>
                    <a:bodyPr/>
                    <a:lstStyle/>
                    <a:p>
                      <a:pPr algn="l"/>
                      <a:r>
                        <a:rPr lang="en-US" b="1" u="sng" dirty="0" err="1">
                          <a:solidFill>
                            <a:schemeClr val="tx1"/>
                          </a:solidFill>
                        </a:rPr>
                        <a:t>RollNo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DeptID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Raj Patel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Meet Shah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cxnSp>
        <p:nvCxnSpPr>
          <p:cNvPr id="7" name="Straight Connector 6"/>
          <p:cNvCxnSpPr/>
          <p:nvPr/>
        </p:nvCxnSpPr>
        <p:spPr>
          <a:xfrm>
            <a:off x="1722856" y="4205766"/>
            <a:ext cx="4984" cy="6732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22856" y="4205766"/>
            <a:ext cx="71668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9732" y="4205766"/>
            <a:ext cx="0" cy="6224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44294" y="4304915"/>
            <a:ext cx="15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1968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 </a:t>
            </a:r>
            <a:r>
              <a:rPr lang="en-US" b="1" dirty="0">
                <a:solidFill>
                  <a:schemeClr val="accent6"/>
                </a:solidFill>
              </a:rPr>
              <a:t>OR</a:t>
            </a:r>
            <a:r>
              <a:rPr lang="en-US" dirty="0"/>
              <a:t> Explain specialization and generalization concept in E-R 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p>
          <a:p>
            <a:pPr marL="457200" indent="-457200">
              <a:buFont typeface="+mj-lt"/>
              <a:buAutoNum type="arabicPeriod"/>
            </a:pPr>
            <a:r>
              <a:rPr lang="en-US" dirty="0"/>
              <a:t>What do you mean by integrity constraints? Discuss various integrity constraints.</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 </a:t>
            </a:r>
            <a:r>
              <a:rPr lang="en-US" dirty="0">
                <a:solidFill>
                  <a:schemeClr val="tx2"/>
                </a:solidFill>
              </a:rPr>
              <a:t>[E-R diagrams]</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Draw E-R diagram for Bank Management System.</a:t>
            </a:r>
          </a:p>
          <a:p>
            <a:pPr marL="457200" indent="-457200">
              <a:buFont typeface="+mj-lt"/>
              <a:buAutoNum type="arabicPeriod" startAt="7"/>
            </a:pPr>
            <a:r>
              <a:rPr lang="en-US" dirty="0"/>
              <a:t>Define E-R diagram. Draw an E-R diagram for Library Management System. Assume relevant entities and attributes for the given system.</a:t>
            </a:r>
          </a:p>
          <a:p>
            <a:pPr marL="457200" indent="-457200">
              <a:buFont typeface="+mj-lt"/>
              <a:buAutoNum type="arabicPeriod" startAt="7"/>
            </a:pPr>
            <a:r>
              <a:rPr lang="en-US" dirty="0"/>
              <a:t>Construct an E-R diagram for a car-insurance company whose customers own one or more cars each. Each car has associated with it zero to any number of recorded accidents.</a:t>
            </a:r>
          </a:p>
          <a:p>
            <a:pPr marL="457200" indent="-457200">
              <a:buFont typeface="+mj-lt"/>
              <a:buAutoNum type="arabicPeriod" startAt="7"/>
            </a:pPr>
            <a:r>
              <a:rPr lang="en-US" dirty="0"/>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 </a:t>
            </a:r>
            <a:r>
              <a:rPr lang="en-US" sz="2800" dirty="0">
                <a:solidFill>
                  <a:schemeClr val="tx2"/>
                </a:solidFill>
              </a:rPr>
              <a:t>[E-R diagrams and Database]</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startAt="11"/>
            </a:pPr>
            <a:r>
              <a:rPr lang="en-US" dirty="0"/>
              <a:t>Design a database for an airline.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p>
          <a:p>
            <a:pPr marL="457200" indent="-457200">
              <a:buFont typeface="+mj-lt"/>
              <a:buAutoNum type="arabicPeriod" startAt="11"/>
            </a:pPr>
            <a:r>
              <a:rPr lang="en-US" dirty="0"/>
              <a:t>Design a database for a hospital with a set of patients and a set of medical doctors. Associate with each patient a log of the various tests and examinations conducted. Your design should include an E-R diagram, a set of relational schemas, and a list of constraints, including primary-key and foreign-key constraints.</a:t>
            </a:r>
          </a:p>
          <a:p>
            <a:pPr marL="457200" indent="-457200">
              <a:buFont typeface="+mj-lt"/>
              <a:buAutoNum type="arabicPeriod" startAt="11"/>
            </a:pPr>
            <a:endParaRPr lang="en-US" dirty="0"/>
          </a:p>
        </p:txBody>
      </p:sp>
    </p:spTree>
    <p:extLst>
      <p:ext uri="{BB962C8B-B14F-4D97-AF65-F5344CB8AC3E}">
        <p14:creationId xmlns:p14="http://schemas.microsoft.com/office/powerpoint/2010/main" val="27036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7AAA8627-AC96-77F9-83F4-943EA8362530}"/>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Attributes</a:t>
            </a:r>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a:t>Symbol</a:t>
            </a:r>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lvl="1"/>
            <a:endParaRPr lang="en-US" dirty="0"/>
          </a:p>
          <a:p>
            <a:pPr lvl="1"/>
            <a:r>
              <a:rPr lang="en-US" dirty="0" smtClean="0"/>
              <a:t>Name</a:t>
            </a:r>
          </a:p>
          <a:p>
            <a:pPr lvl="1"/>
            <a:r>
              <a:rPr lang="en-US" dirty="0" smtClean="0"/>
              <a:t>Faculty No</a:t>
            </a:r>
          </a:p>
          <a:p>
            <a:pPr lvl="1"/>
            <a:r>
              <a:rPr lang="en-US" dirty="0" smtClean="0"/>
              <a:t>Salary</a:t>
            </a:r>
          </a:p>
          <a:p>
            <a:pPr lvl="1"/>
            <a:r>
              <a:rPr lang="en-US" dirty="0" smtClean="0"/>
              <a:t>Experience</a:t>
            </a:r>
          </a:p>
          <a:p>
            <a:pPr lvl="1"/>
            <a:r>
              <a:rPr lang="en-US" dirty="0" smtClean="0"/>
              <a:t>DOB</a:t>
            </a:r>
          </a:p>
          <a:p>
            <a:pPr lvl="1"/>
            <a:r>
              <a:rPr lang="en-US" dirty="0" smtClean="0"/>
              <a:t>Address</a:t>
            </a:r>
          </a:p>
          <a:p>
            <a:pPr lvl="1"/>
            <a:endParaRPr lang="en-US" dirty="0"/>
          </a:p>
          <a:p>
            <a:pPr lvl="1"/>
            <a:endParaRPr lang="en-US" dirty="0" smtClean="0"/>
          </a:p>
          <a:p>
            <a:pPr lvl="1"/>
            <a:endParaRPr lang="en-US" dirty="0"/>
          </a:p>
          <a:p>
            <a:pPr lvl="1"/>
            <a:r>
              <a:rPr lang="en-US" dirty="0" smtClean="0"/>
              <a:t>Account No</a:t>
            </a:r>
          </a:p>
          <a:p>
            <a:pPr lvl="1"/>
            <a:r>
              <a:rPr lang="en-US" dirty="0" smtClean="0"/>
              <a:t>Type</a:t>
            </a:r>
          </a:p>
          <a:p>
            <a:pPr lvl="1"/>
            <a:r>
              <a:rPr lang="en-US" dirty="0" smtClean="0"/>
              <a:t>Balance</a:t>
            </a:r>
          </a:p>
          <a:p>
            <a:pPr lvl="1"/>
            <a:r>
              <a:rPr lang="en-US" dirty="0" smtClean="0"/>
              <a:t>Account Holder</a:t>
            </a:r>
          </a:p>
        </p:txBody>
      </p:sp>
      <p:sp>
        <p:nvSpPr>
          <p:cNvPr id="3" name="Title 2"/>
          <p:cNvSpPr>
            <a:spLocks noGrp="1"/>
          </p:cNvSpPr>
          <p:nvPr>
            <p:ph type="title"/>
          </p:nvPr>
        </p:nvSpPr>
        <p:spPr/>
        <p:txBody>
          <a:bodyPr/>
          <a:lstStyle/>
          <a:p>
            <a:endParaRPr lang="en-US"/>
          </a:p>
        </p:txBody>
      </p:sp>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221215"/>
              </p:ext>
            </p:extLst>
          </p:nvPr>
        </p:nvGraphicFramePr>
        <p:xfrm>
          <a:off x="879946" y="10039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52399966"/>
              </p:ext>
            </p:extLst>
          </p:nvPr>
        </p:nvGraphicFramePr>
        <p:xfrm>
          <a:off x="1978875" y="995068"/>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80820200"/>
              </p:ext>
            </p:extLst>
          </p:nvPr>
        </p:nvGraphicFramePr>
        <p:xfrm>
          <a:off x="907242" y="391494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45576399"/>
              </p:ext>
            </p:extLst>
          </p:nvPr>
        </p:nvGraphicFramePr>
        <p:xfrm>
          <a:off x="2006171" y="3906052"/>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8768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Relationship</a:t>
            </a:r>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Name</a:t>
            </a: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a:t>Symbol</a:t>
            </a:r>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4753</TotalTime>
  <Words>4002</Words>
  <Application>Microsoft Office PowerPoint</Application>
  <PresentationFormat>Widescreen</PresentationFormat>
  <Paragraphs>971</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Roboto Condensed</vt:lpstr>
      <vt:lpstr>Wingdings</vt:lpstr>
      <vt:lpstr>Proxima Nova</vt:lpstr>
      <vt:lpstr>Segoe UI Black</vt:lpstr>
      <vt:lpstr>Wingdings 3</vt:lpstr>
      <vt:lpstr>Roboto Condensed Light</vt:lpstr>
      <vt:lpstr>Calibri</vt:lpstr>
      <vt:lpstr>Office Theme</vt:lpstr>
      <vt:lpstr>PowerPoint Presentation</vt:lpstr>
      <vt:lpstr>PowerPoint Presentation</vt:lpstr>
      <vt:lpstr>Basic concepts</vt:lpstr>
      <vt:lpstr>Entity</vt:lpstr>
      <vt:lpstr>PowerPoint Presentation</vt:lpstr>
      <vt:lpstr>Entity Set</vt:lpstr>
      <vt:lpstr>Attributes</vt:lpstr>
      <vt:lpstr>PowerPoint Presentation</vt:lpstr>
      <vt:lpstr>Relationship</vt:lpstr>
      <vt:lpstr>E-R Diagram of a Library System</vt:lpstr>
      <vt:lpstr>Ternary Relationship</vt:lpstr>
      <vt:lpstr>Exercise</vt:lpstr>
      <vt:lpstr>ER Diagram for Customer &amp; Account</vt:lpstr>
      <vt:lpstr>ER Diagram for Customer &amp; Loan</vt:lpstr>
      <vt:lpstr>ER Diagram for Doctor &amp; Patient</vt:lpstr>
      <vt:lpstr>ER Diagram for Student &amp; Teacher</vt:lpstr>
      <vt:lpstr>Types of Attributes</vt:lpstr>
      <vt:lpstr>Types of Attributes</vt:lpstr>
      <vt:lpstr>Types of Attributes</vt:lpstr>
      <vt:lpstr>Entity with all types of Attributes</vt:lpstr>
      <vt:lpstr>Exercise</vt:lpstr>
      <vt:lpstr>Exercise</vt:lpstr>
      <vt:lpstr>Exercise</vt:lpstr>
      <vt:lpstr>Descriptive Attribute</vt:lpstr>
      <vt:lpstr>Role</vt:lpstr>
      <vt:lpstr>Recursive Relationship Set</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Exercise</vt:lpstr>
      <vt:lpstr>Participation Constraints</vt:lpstr>
      <vt:lpstr>Weak Entity Set</vt:lpstr>
      <vt:lpstr>Weak Entity Set</vt:lpstr>
      <vt:lpstr>Superclass v/s Subclass</vt:lpstr>
      <vt:lpstr>Generalization v/s Specialization</vt:lpstr>
      <vt:lpstr>Generalization v/s Specialization</vt:lpstr>
      <vt:lpstr>Generalization &amp; Specialization example</vt:lpstr>
      <vt:lpstr>Exercise</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Limitation of E-R diagram</vt:lpstr>
      <vt:lpstr>Limitation of E-R diagram</vt:lpstr>
      <vt:lpstr>E-R diagram of Hospital Management System</vt:lpstr>
      <vt:lpstr>E-R diagram of Hospital Management System</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Summery of Symbols used in E-R diagram</vt:lpstr>
      <vt:lpstr>Summery of Symbols used in E-R diagram</vt:lpstr>
      <vt:lpstr>Integrity Constraints</vt:lpstr>
      <vt:lpstr>Integrity Constraints</vt:lpstr>
      <vt:lpstr>Integrity Constraints</vt:lpstr>
      <vt:lpstr>Questions asked in Exam</vt:lpstr>
      <vt:lpstr>Questions asked in Exam [E-R diagrams]</vt:lpstr>
      <vt:lpstr>Questions asked in Exam [E-R diagrams and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622</cp:revision>
  <dcterms:created xsi:type="dcterms:W3CDTF">2020-05-01T05:09:15Z</dcterms:created>
  <dcterms:modified xsi:type="dcterms:W3CDTF">2024-05-10T14:07:32Z</dcterms:modified>
</cp:coreProperties>
</file>