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72"/>
  </p:notesMasterIdLst>
  <p:sldIdLst>
    <p:sldId id="309" r:id="rId2"/>
    <p:sldId id="292" r:id="rId3"/>
    <p:sldId id="311" r:id="rId4"/>
    <p:sldId id="498" r:id="rId5"/>
    <p:sldId id="499" r:id="rId6"/>
    <p:sldId id="312" r:id="rId7"/>
    <p:sldId id="421" r:id="rId8"/>
    <p:sldId id="422" r:id="rId9"/>
    <p:sldId id="424" r:id="rId10"/>
    <p:sldId id="423" r:id="rId11"/>
    <p:sldId id="425" r:id="rId12"/>
    <p:sldId id="427" r:id="rId13"/>
    <p:sldId id="430" r:id="rId14"/>
    <p:sldId id="429" r:id="rId15"/>
    <p:sldId id="431" r:id="rId16"/>
    <p:sldId id="432" r:id="rId17"/>
    <p:sldId id="436" r:id="rId18"/>
    <p:sldId id="435" r:id="rId19"/>
    <p:sldId id="437" r:id="rId20"/>
    <p:sldId id="439" r:id="rId21"/>
    <p:sldId id="440" r:id="rId22"/>
    <p:sldId id="441" r:id="rId23"/>
    <p:sldId id="442" r:id="rId24"/>
    <p:sldId id="443" r:id="rId25"/>
    <p:sldId id="445" r:id="rId26"/>
    <p:sldId id="446" r:id="rId27"/>
    <p:sldId id="447" r:id="rId28"/>
    <p:sldId id="449" r:id="rId29"/>
    <p:sldId id="450" r:id="rId30"/>
    <p:sldId id="451" r:id="rId31"/>
    <p:sldId id="452" r:id="rId32"/>
    <p:sldId id="453" r:id="rId33"/>
    <p:sldId id="455" r:id="rId34"/>
    <p:sldId id="456" r:id="rId35"/>
    <p:sldId id="459" r:id="rId36"/>
    <p:sldId id="457" r:id="rId37"/>
    <p:sldId id="460" r:id="rId38"/>
    <p:sldId id="458" r:id="rId39"/>
    <p:sldId id="461" r:id="rId40"/>
    <p:sldId id="462" r:id="rId41"/>
    <p:sldId id="464" r:id="rId42"/>
    <p:sldId id="465" r:id="rId43"/>
    <p:sldId id="466" r:id="rId44"/>
    <p:sldId id="467" r:id="rId45"/>
    <p:sldId id="468" r:id="rId46"/>
    <p:sldId id="469" r:id="rId47"/>
    <p:sldId id="470" r:id="rId48"/>
    <p:sldId id="471" r:id="rId49"/>
    <p:sldId id="472" r:id="rId50"/>
    <p:sldId id="473" r:id="rId51"/>
    <p:sldId id="474" r:id="rId52"/>
    <p:sldId id="476" r:id="rId53"/>
    <p:sldId id="478" r:id="rId54"/>
    <p:sldId id="477" r:id="rId55"/>
    <p:sldId id="479" r:id="rId56"/>
    <p:sldId id="481" r:id="rId57"/>
    <p:sldId id="482" r:id="rId58"/>
    <p:sldId id="483" r:id="rId59"/>
    <p:sldId id="484" r:id="rId60"/>
    <p:sldId id="486" r:id="rId61"/>
    <p:sldId id="485" r:id="rId62"/>
    <p:sldId id="488" r:id="rId63"/>
    <p:sldId id="489" r:id="rId64"/>
    <p:sldId id="491" r:id="rId65"/>
    <p:sldId id="490" r:id="rId66"/>
    <p:sldId id="494" r:id="rId67"/>
    <p:sldId id="495" r:id="rId68"/>
    <p:sldId id="496" r:id="rId69"/>
    <p:sldId id="497" r:id="rId70"/>
    <p:sldId id="387" r:id="rId71"/>
  </p:sldIdLst>
  <p:sldSz cx="12192000" cy="6858000"/>
  <p:notesSz cx="6858000" cy="9144000"/>
  <p:embeddedFontLst>
    <p:embeddedFont>
      <p:font typeface="Helvetica" panose="020B0604020202020204" pitchFamily="34" charset="0"/>
      <p:regular r:id="rId73"/>
      <p:bold r:id="rId74"/>
      <p:italic r:id="rId75"/>
      <p:boldItalic r:id="rId76"/>
    </p:embeddedFont>
    <p:embeddedFont>
      <p:font typeface="Proxima Nova" panose="020B0604020202020204" charset="0"/>
      <p:regular r:id="rId77"/>
      <p:bold r:id="rId78"/>
      <p:italic r:id="rId79"/>
      <p:boldItalic r:id="rId80"/>
    </p:embeddedFont>
    <p:embeddedFont>
      <p:font typeface="Roboto Condensed Light" panose="020B0604020202020204" charset="0"/>
      <p:regular r:id="rId81"/>
      <p:italic r:id="rId82"/>
    </p:embeddedFont>
    <p:embeddedFont>
      <p:font typeface="Wingdings 3" panose="05040102010807070707" pitchFamily="18" charset="2"/>
      <p:regular r:id="rId83"/>
    </p:embeddedFont>
    <p:embeddedFont>
      <p:font typeface="Roboto Condensed" panose="020B0604020202020204" charset="0"/>
      <p:regular r:id="rId84"/>
      <p:bold r:id="rId85"/>
      <p:italic r:id="rId86"/>
      <p:boldItalic r:id="rId87"/>
    </p:embeddedFont>
    <p:embeddedFont>
      <p:font typeface="Calibri" panose="020F0502020204030204" pitchFamily="34" charset="0"/>
      <p:regular r:id="rId88"/>
      <p:bold r:id="rId89"/>
      <p:italic r:id="rId90"/>
      <p:boldItalic r:id="rId91"/>
    </p:embeddedFont>
    <p:embeddedFont>
      <p:font typeface="ＭＳ Ｐゴシック" panose="020B0600070205080204" pitchFamily="34" charset="-128"/>
      <p:regular r:id="rId9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01B92"/>
    <a:srgbClr val="673BB7"/>
    <a:srgbClr val="607D8B"/>
    <a:srgbClr val="ED524F"/>
    <a:srgbClr val="B71B1C"/>
    <a:srgbClr val="F54337"/>
    <a:srgbClr val="D81A60"/>
    <a:srgbClr val="890E4F"/>
    <a:srgbClr val="EA1E63"/>
    <a:srgbClr val="C628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570" autoAdjust="0"/>
    <p:restoredTop sz="94660"/>
  </p:normalViewPr>
  <p:slideViewPr>
    <p:cSldViewPr snapToGrid="0">
      <p:cViewPr>
        <p:scale>
          <a:sx n="66" d="100"/>
          <a:sy n="66" d="100"/>
        </p:scale>
        <p:origin x="340" y="1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font" Target="fonts/font12.fntdata"/><Relationship Id="rId89" Type="http://schemas.openxmlformats.org/officeDocument/2006/relationships/font" Target="fonts/font17.fntdata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font" Target="fonts/font2.fntdata"/><Relationship Id="rId79" Type="http://schemas.openxmlformats.org/officeDocument/2006/relationships/font" Target="fonts/font7.fntdata"/><Relationship Id="rId5" Type="http://schemas.openxmlformats.org/officeDocument/2006/relationships/slide" Target="slides/slide4.xml"/><Relationship Id="rId90" Type="http://schemas.openxmlformats.org/officeDocument/2006/relationships/font" Target="fonts/font18.fntdata"/><Relationship Id="rId95" Type="http://schemas.openxmlformats.org/officeDocument/2006/relationships/theme" Target="theme/theme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80" Type="http://schemas.openxmlformats.org/officeDocument/2006/relationships/font" Target="fonts/font8.fntdata"/><Relationship Id="rId85" Type="http://schemas.openxmlformats.org/officeDocument/2006/relationships/font" Target="fonts/font13.fntdata"/><Relationship Id="rId93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font" Target="fonts/font3.fntdata"/><Relationship Id="rId83" Type="http://schemas.openxmlformats.org/officeDocument/2006/relationships/font" Target="fonts/font11.fntdata"/><Relationship Id="rId88" Type="http://schemas.openxmlformats.org/officeDocument/2006/relationships/font" Target="fonts/font16.fntdata"/><Relationship Id="rId91" Type="http://schemas.openxmlformats.org/officeDocument/2006/relationships/font" Target="fonts/font19.fntdata"/><Relationship Id="rId9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font" Target="fonts/font1.fntdata"/><Relationship Id="rId78" Type="http://schemas.openxmlformats.org/officeDocument/2006/relationships/font" Target="fonts/font6.fntdata"/><Relationship Id="rId81" Type="http://schemas.openxmlformats.org/officeDocument/2006/relationships/font" Target="fonts/font9.fntdata"/><Relationship Id="rId86" Type="http://schemas.openxmlformats.org/officeDocument/2006/relationships/font" Target="fonts/font14.fntdata"/><Relationship Id="rId9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font" Target="fonts/font4.fntdata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font" Target="fonts/font20.fntdata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font" Target="fonts/font15.fntdata"/><Relationship Id="rId61" Type="http://schemas.openxmlformats.org/officeDocument/2006/relationships/slide" Target="slides/slide60.xml"/><Relationship Id="rId82" Type="http://schemas.openxmlformats.org/officeDocument/2006/relationships/font" Target="fonts/font10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48E3F3-8B31-41D2-AA9B-9796555DB866}" type="datetimeFigureOut">
              <a:rPr lang="en-US" smtClean="0"/>
              <a:t>5/10/2024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79BDEF-6165-4E72-B1A6-6E8034CEC24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013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oogle Shape;67;p15">
            <a:extLst>
              <a:ext uri="{FF2B5EF4-FFF2-40B4-BE49-F238E27FC236}">
                <a16:creationId xmlns="" xmlns:a16="http://schemas.microsoft.com/office/drawing/2014/main" id="{A96194BA-41B8-82C8-14FC-5FC7444480E0}"/>
              </a:ext>
            </a:extLst>
          </p:cNvPr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" y="15359"/>
            <a:ext cx="12190960" cy="659743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=""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Date Placeholder 1">
            <a:extLst>
              <a:ext uri="{FF2B5EF4-FFF2-40B4-BE49-F238E27FC236}">
                <a16:creationId xmlns="" xmlns:a16="http://schemas.microsoft.com/office/drawing/2014/main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 Urvi Bhatt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2" name="Footer Placeholder 2">
            <a:extLst>
              <a:ext uri="{FF2B5EF4-FFF2-40B4-BE49-F238E27FC236}">
                <a16:creationId xmlns=""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#01CE2302 (DBMS)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2 – Database Models</a:t>
            </a:r>
          </a:p>
        </p:txBody>
      </p:sp>
      <p:sp>
        <p:nvSpPr>
          <p:cNvPr id="23" name="Slide Number Placeholder 3">
            <a:extLst>
              <a:ext uri="{FF2B5EF4-FFF2-40B4-BE49-F238E27FC236}">
                <a16:creationId xmlns=""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" y="-8797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=""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=""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131180" y="6604000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Google Shape;66;p15">
            <a:extLst>
              <a:ext uri="{FF2B5EF4-FFF2-40B4-BE49-F238E27FC236}">
                <a16:creationId xmlns="" xmlns:a16="http://schemas.microsoft.com/office/drawing/2014/main" id="{D9EC0690-0377-6DBF-C8A2-6DCCEE054218}"/>
              </a:ext>
            </a:extLst>
          </p:cNvPr>
          <p:cNvPicPr preferRelativeResize="0"/>
          <p:nvPr userDrawn="1"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041" y="-17595"/>
            <a:ext cx="12190960" cy="65981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55;p13">
            <a:extLst>
              <a:ext uri="{FF2B5EF4-FFF2-40B4-BE49-F238E27FC236}">
                <a16:creationId xmlns="" xmlns:a16="http://schemas.microsoft.com/office/drawing/2014/main" id="{77DD3801-D582-D80A-3505-6532D4FD27D3}"/>
              </a:ext>
            </a:extLst>
          </p:cNvPr>
          <p:cNvPicPr preferRelativeResize="0"/>
          <p:nvPr userDrawn="1"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80821" y="0"/>
            <a:ext cx="2880000" cy="720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66633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=""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Date Placeholder 1">
            <a:extLst>
              <a:ext uri="{FF2B5EF4-FFF2-40B4-BE49-F238E27FC236}">
                <a16:creationId xmlns="" xmlns:a16="http://schemas.microsoft.com/office/drawing/2014/main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 Urvi Bhatt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2" name="Footer Placeholder 2">
            <a:extLst>
              <a:ext uri="{FF2B5EF4-FFF2-40B4-BE49-F238E27FC236}">
                <a16:creationId xmlns=""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#01CE2302 (DBMS)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2 – Database Models</a:t>
            </a:r>
          </a:p>
        </p:txBody>
      </p:sp>
      <p:sp>
        <p:nvSpPr>
          <p:cNvPr id="23" name="Slide Number Placeholder 3">
            <a:extLst>
              <a:ext uri="{FF2B5EF4-FFF2-40B4-BE49-F238E27FC236}">
                <a16:creationId xmlns=""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126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=""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=""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Google Shape;67;p15">
            <a:extLst>
              <a:ext uri="{FF2B5EF4-FFF2-40B4-BE49-F238E27FC236}">
                <a16:creationId xmlns="" xmlns:a16="http://schemas.microsoft.com/office/drawing/2014/main" id="{43F2B25C-5CED-7229-4E36-79CBC6C0F167}"/>
              </a:ext>
            </a:extLst>
          </p:cNvPr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" y="18069"/>
            <a:ext cx="12191998" cy="65974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66;p15">
            <a:extLst>
              <a:ext uri="{FF2B5EF4-FFF2-40B4-BE49-F238E27FC236}">
                <a16:creationId xmlns="" xmlns:a16="http://schemas.microsoft.com/office/drawing/2014/main" id="{E0D7786A-46CB-9A6F-5545-A444D4D465B3}"/>
              </a:ext>
            </a:extLst>
          </p:cNvPr>
          <p:cNvPicPr preferRelativeResize="0"/>
          <p:nvPr userDrawn="1"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" y="-69117"/>
            <a:ext cx="12190960" cy="66638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55;p13">
            <a:extLst>
              <a:ext uri="{FF2B5EF4-FFF2-40B4-BE49-F238E27FC236}">
                <a16:creationId xmlns="" xmlns:a16="http://schemas.microsoft.com/office/drawing/2014/main" id="{AA71BD70-D0A2-CC26-7DAE-E32F646E05CE}"/>
              </a:ext>
            </a:extLst>
          </p:cNvPr>
          <p:cNvPicPr preferRelativeResize="0"/>
          <p:nvPr userDrawn="1"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994637" y="-12633"/>
            <a:ext cx="2880000" cy="720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02761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=""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Date Placeholder 1">
            <a:extLst>
              <a:ext uri="{FF2B5EF4-FFF2-40B4-BE49-F238E27FC236}">
                <a16:creationId xmlns="" xmlns:a16="http://schemas.microsoft.com/office/drawing/2014/main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 Urvi Bhatt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2" name="Footer Placeholder 2">
            <a:extLst>
              <a:ext uri="{FF2B5EF4-FFF2-40B4-BE49-F238E27FC236}">
                <a16:creationId xmlns=""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#01CE2302 (DBMS)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2 – Database Models</a:t>
            </a:r>
          </a:p>
        </p:txBody>
      </p:sp>
      <p:sp>
        <p:nvSpPr>
          <p:cNvPr id="23" name="Slide Number Placeholder 3">
            <a:extLst>
              <a:ext uri="{FF2B5EF4-FFF2-40B4-BE49-F238E27FC236}">
                <a16:creationId xmlns=""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=""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=""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Google Shape;55;p13">
            <a:extLst>
              <a:ext uri="{FF2B5EF4-FFF2-40B4-BE49-F238E27FC236}">
                <a16:creationId xmlns="" xmlns:a16="http://schemas.microsoft.com/office/drawing/2014/main" id="{99A20967-F941-4973-477E-310DAEAC4DDD}"/>
              </a:ext>
            </a:extLst>
          </p:cNvPr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180821" y="0"/>
            <a:ext cx="2880000" cy="720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6862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55;p13">
            <a:extLst>
              <a:ext uri="{FF2B5EF4-FFF2-40B4-BE49-F238E27FC236}">
                <a16:creationId xmlns="" xmlns:a16="http://schemas.microsoft.com/office/drawing/2014/main" id="{CCC2F83E-6CC8-4531-18D7-7D8C97CA173A}"/>
              </a:ext>
            </a:extLst>
          </p:cNvPr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946033" y="109182"/>
            <a:ext cx="3000375" cy="74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66;p15">
            <a:extLst>
              <a:ext uri="{FF2B5EF4-FFF2-40B4-BE49-F238E27FC236}">
                <a16:creationId xmlns="" xmlns:a16="http://schemas.microsoft.com/office/drawing/2014/main" id="{69162F18-EE6C-BBCF-2EFD-47F0034608E1}"/>
              </a:ext>
            </a:extLst>
          </p:cNvPr>
          <p:cNvPicPr preferRelativeResize="0"/>
          <p:nvPr userDrawn="1"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67;p15">
            <a:extLst>
              <a:ext uri="{FF2B5EF4-FFF2-40B4-BE49-F238E27FC236}">
                <a16:creationId xmlns="" xmlns:a16="http://schemas.microsoft.com/office/drawing/2014/main" id="{6C97AFAC-F86C-251C-7E97-36CAA8578CE3}"/>
              </a:ext>
            </a:extLst>
          </p:cNvPr>
          <p:cNvPicPr preferRelativeResize="0"/>
          <p:nvPr userDrawn="1"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-1"/>
            <a:ext cx="12192000" cy="6857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55;p13">
            <a:extLst>
              <a:ext uri="{FF2B5EF4-FFF2-40B4-BE49-F238E27FC236}">
                <a16:creationId xmlns="" xmlns:a16="http://schemas.microsoft.com/office/drawing/2014/main" id="{44F33A72-5960-6450-4DC6-F9747C9F2FED}"/>
              </a:ext>
            </a:extLst>
          </p:cNvPr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068828" y="109182"/>
            <a:ext cx="3000375" cy="7429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01692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2311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9D71C1D1-D056-4C60-9F03-E6291617B71F}"/>
              </a:ext>
            </a:extLst>
          </p:cNvPr>
          <p:cNvSpPr txBox="1"/>
          <p:nvPr userDrawn="1"/>
        </p:nvSpPr>
        <p:spPr>
          <a:xfrm>
            <a:off x="375920" y="457200"/>
            <a:ext cx="41857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How to Crop Circular Photo?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="" xmlns:a16="http://schemas.microsoft.com/office/drawing/2014/main" id="{E0451329-7800-417A-9D19-D93464C6306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013200" y="1808163"/>
            <a:ext cx="3890962" cy="3890962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312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Maro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oogle Shape;165;p22">
            <a:extLst>
              <a:ext uri="{FF2B5EF4-FFF2-40B4-BE49-F238E27FC236}">
                <a16:creationId xmlns="" xmlns:a16="http://schemas.microsoft.com/office/drawing/2014/main" id="{BB2C3974-D70F-94A9-F6B1-3008A352D998}"/>
              </a:ext>
            </a:extLst>
          </p:cNvPr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750" y="4750"/>
            <a:ext cx="12187250" cy="6853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Google Shape;166;p22">
            <a:extLst>
              <a:ext uri="{FF2B5EF4-FFF2-40B4-BE49-F238E27FC236}">
                <a16:creationId xmlns="" xmlns:a16="http://schemas.microsoft.com/office/drawing/2014/main" id="{97671A86-CA34-20CC-E1DD-60022951F390}"/>
              </a:ext>
            </a:extLst>
          </p:cNvPr>
          <p:cNvPicPr preferRelativeResize="0"/>
          <p:nvPr userDrawn="1"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750"/>
            <a:ext cx="12182487" cy="6853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Google Shape;55;p13">
            <a:extLst>
              <a:ext uri="{FF2B5EF4-FFF2-40B4-BE49-F238E27FC236}">
                <a16:creationId xmlns="" xmlns:a16="http://schemas.microsoft.com/office/drawing/2014/main" id="{E82A05C7-836D-DDB2-C28F-17149B2DD708}"/>
              </a:ext>
            </a:extLst>
          </p:cNvPr>
          <p:cNvPicPr preferRelativeResize="0"/>
          <p:nvPr userDrawn="1"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905091" y="128402"/>
            <a:ext cx="3000375" cy="742950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71;p15">
            <a:extLst>
              <a:ext uri="{FF2B5EF4-FFF2-40B4-BE49-F238E27FC236}">
                <a16:creationId xmlns="" xmlns:a16="http://schemas.microsoft.com/office/drawing/2014/main" id="{08615C78-D34D-F28B-3F81-4C3B28D9B2AD}"/>
              </a:ext>
            </a:extLst>
          </p:cNvPr>
          <p:cNvSpPr txBox="1"/>
          <p:nvPr userDrawn="1"/>
        </p:nvSpPr>
        <p:spPr>
          <a:xfrm>
            <a:off x="388403" y="2297169"/>
            <a:ext cx="5084349" cy="1969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en-US" sz="3600" b="1" dirty="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Unit - 2</a:t>
            </a:r>
            <a:endParaRPr lang="en-IN" sz="3600" b="1" dirty="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lvl="0"/>
            <a:r>
              <a:rPr lang="en-IN" sz="4000" b="1" dirty="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Data Models</a:t>
            </a:r>
          </a:p>
          <a:p>
            <a:pPr lvl="0"/>
            <a:r>
              <a:rPr lang="en-IN" sz="4000" b="1" dirty="0">
                <a:solidFill>
                  <a:srgbClr val="666666"/>
                </a:solidFill>
                <a:latin typeface="Proxima Nova"/>
                <a:sym typeface="Proxima Nova"/>
              </a:rPr>
              <a:t>	</a:t>
            </a:r>
            <a:r>
              <a:rPr lang="en-IN" sz="3400" b="1" dirty="0">
                <a:solidFill>
                  <a:srgbClr val="666666"/>
                </a:solidFill>
                <a:latin typeface="Proxima Nova"/>
                <a:sym typeface="Proxima Nova"/>
              </a:rPr>
              <a:t>Relational Algebra</a:t>
            </a:r>
            <a:endParaRPr sz="3400" b="1" dirty="0"/>
          </a:p>
        </p:txBody>
      </p:sp>
      <p:sp>
        <p:nvSpPr>
          <p:cNvPr id="39" name="Google Shape;73;p15">
            <a:extLst>
              <a:ext uri="{FF2B5EF4-FFF2-40B4-BE49-F238E27FC236}">
                <a16:creationId xmlns="" xmlns:a16="http://schemas.microsoft.com/office/drawing/2014/main" id="{0277388F-1210-B2F8-B2EC-8100F0018323}"/>
              </a:ext>
            </a:extLst>
          </p:cNvPr>
          <p:cNvSpPr txBox="1"/>
          <p:nvPr userDrawn="1"/>
        </p:nvSpPr>
        <p:spPr>
          <a:xfrm>
            <a:off x="388403" y="5126961"/>
            <a:ext cx="4176000" cy="82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en-US" sz="2000" kern="1200" dirty="0">
                <a:solidFill>
                  <a:srgbClr val="666666"/>
                </a:solidFill>
                <a:latin typeface="Proxima Nova"/>
              </a:rPr>
              <a:t>Prof. </a:t>
            </a:r>
            <a:r>
              <a:rPr lang="en-US" sz="2000" kern="1200" dirty="0" smtClean="0">
                <a:solidFill>
                  <a:srgbClr val="666666"/>
                </a:solidFill>
                <a:latin typeface="Proxima Nova"/>
              </a:rPr>
              <a:t>Urvi Bhatt</a:t>
            </a:r>
            <a:endParaRPr lang="en-US" sz="2000" kern="1200" dirty="0">
              <a:solidFill>
                <a:srgbClr val="666666"/>
              </a:solidFill>
              <a:latin typeface="Proxima Nova"/>
            </a:endParaRPr>
          </a:p>
          <a:p>
            <a:pPr lvl="0"/>
            <a:r>
              <a:rPr lang="en-US" sz="2000" kern="1200" dirty="0">
                <a:solidFill>
                  <a:srgbClr val="666666"/>
                </a:solidFill>
                <a:latin typeface="Proxima Nova"/>
              </a:rPr>
              <a:t>Computer Engineering Department</a:t>
            </a:r>
            <a:endParaRPr sz="2000" kern="1200" dirty="0">
              <a:solidFill>
                <a:srgbClr val="666666"/>
              </a:solidFill>
              <a:latin typeface="Proxima Nova"/>
            </a:endParaRPr>
          </a:p>
        </p:txBody>
      </p:sp>
      <p:sp>
        <p:nvSpPr>
          <p:cNvPr id="41" name="Google Shape;71;p15">
            <a:extLst>
              <a:ext uri="{FF2B5EF4-FFF2-40B4-BE49-F238E27FC236}">
                <a16:creationId xmlns="" xmlns:a16="http://schemas.microsoft.com/office/drawing/2014/main" id="{90799E32-06BF-1815-098E-CED188E66DC9}"/>
              </a:ext>
            </a:extLst>
          </p:cNvPr>
          <p:cNvSpPr txBox="1"/>
          <p:nvPr userDrawn="1"/>
        </p:nvSpPr>
        <p:spPr>
          <a:xfrm>
            <a:off x="388403" y="1057143"/>
            <a:ext cx="5400000" cy="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en-IN" sz="2000" dirty="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01CE2302 - Database Management System </a:t>
            </a:r>
          </a:p>
        </p:txBody>
      </p:sp>
    </p:spTree>
    <p:extLst>
      <p:ext uri="{BB962C8B-B14F-4D97-AF65-F5344CB8AC3E}">
        <p14:creationId xmlns:p14="http://schemas.microsoft.com/office/powerpoint/2010/main" val="2731625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 - Maro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oogle Shape;232;p27">
            <a:extLst>
              <a:ext uri="{FF2B5EF4-FFF2-40B4-BE49-F238E27FC236}">
                <a16:creationId xmlns="" xmlns:a16="http://schemas.microsoft.com/office/drawing/2014/main" id="{62DD9B07-0226-B3B7-B523-3A24CC3CA240}"/>
              </a:ext>
            </a:extLst>
          </p:cNvPr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Google Shape;233;p27">
            <a:extLst>
              <a:ext uri="{FF2B5EF4-FFF2-40B4-BE49-F238E27FC236}">
                <a16:creationId xmlns="" xmlns:a16="http://schemas.microsoft.com/office/drawing/2014/main" id="{BDF8CD52-530A-04AD-5282-778A8B69AEF4}"/>
              </a:ext>
            </a:extLst>
          </p:cNvPr>
          <p:cNvPicPr preferRelativeResize="0"/>
          <p:nvPr userDrawn="1"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750"/>
            <a:ext cx="12187237" cy="6853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Google Shape;55;p13">
            <a:extLst>
              <a:ext uri="{FF2B5EF4-FFF2-40B4-BE49-F238E27FC236}">
                <a16:creationId xmlns="" xmlns:a16="http://schemas.microsoft.com/office/drawing/2014/main" id="{A7A8C32C-8C4D-DFF3-DF83-4A6C964C32CA}"/>
              </a:ext>
            </a:extLst>
          </p:cNvPr>
          <p:cNvPicPr preferRelativeResize="0"/>
          <p:nvPr userDrawn="1"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886798" y="125815"/>
            <a:ext cx="3000375" cy="7429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85861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5BF5063B-909B-4A7F-B502-780228043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6027DDF1-16E2-4622-B8FD-0148CD5CE0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27EA166-F18A-4D32-AA1F-AE475D4910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21B45-1703-4330-B544-825BD8F37AF2}" type="datetimeFigureOut">
              <a:rPr lang="en-US" smtClean="0"/>
              <a:t>5/10/2024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05C5379-5B41-4775-9279-F9F7608E66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1A4B342-6FD5-4BB7-B9AE-3C5081C089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1F3C7-36DD-4595-AA08-2525D86280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954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87" r:id="rId2"/>
    <p:sldLayoutId id="2147483688" r:id="rId3"/>
    <p:sldLayoutId id="2147483671" r:id="rId4"/>
    <p:sldLayoutId id="2147483673" r:id="rId5"/>
    <p:sldLayoutId id="2147483691" r:id="rId6"/>
    <p:sldLayoutId id="2147483679" r:id="rId7"/>
    <p:sldLayoutId id="2147483692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00834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Alternate Key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alternate key is a </a:t>
            </a:r>
            <a:r>
              <a:rPr lang="en-US" b="1" dirty="0">
                <a:solidFill>
                  <a:schemeClr val="accent6"/>
                </a:solidFill>
              </a:rPr>
              <a:t>candidate key that is not chosen by database designer </a:t>
            </a:r>
            <a:r>
              <a:rPr lang="en-US" dirty="0"/>
              <a:t>to identify tuples uniquely in a relation.</a:t>
            </a:r>
          </a:p>
        </p:txBody>
      </p:sp>
      <p:graphicFrame>
        <p:nvGraphicFramePr>
          <p:cNvPr id="10" name="Content Placeholder 4">
            <a:extLst>
              <a:ext uri="{FF2B5EF4-FFF2-40B4-BE49-F238E27FC236}">
                <a16:creationId xmlns=""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46953639"/>
              </p:ext>
            </p:extLst>
          </p:nvPr>
        </p:nvGraphicFramePr>
        <p:xfrm>
          <a:off x="2663819" y="4334785"/>
          <a:ext cx="5821620" cy="20574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58781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4486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7820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63849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5118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857568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463488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EnrollNo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RollNo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Branch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Sem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SPI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BL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190540107001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Raju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180540107002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Mitesh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190540106001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CI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Mayur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180540106002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CI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Nilesh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1" name="Rounded Rectangle 10"/>
          <p:cNvSpPr/>
          <p:nvPr/>
        </p:nvSpPr>
        <p:spPr>
          <a:xfrm>
            <a:off x="2674185" y="4315952"/>
            <a:ext cx="1584961" cy="2059982"/>
          </a:xfrm>
          <a:prstGeom prst="roundRect">
            <a:avLst>
              <a:gd name="adj" fmla="val 4514"/>
            </a:avLst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ounded Rectangular Callout 11"/>
          <p:cNvSpPr/>
          <p:nvPr/>
        </p:nvSpPr>
        <p:spPr>
          <a:xfrm>
            <a:off x="2521787" y="3232483"/>
            <a:ext cx="1737360" cy="731520"/>
          </a:xfrm>
          <a:prstGeom prst="wedgeRoundRectCallout">
            <a:avLst>
              <a:gd name="adj1" fmla="val -21348"/>
              <a:gd name="adj2" fmla="val 96970"/>
              <a:gd name="adj3" fmla="val 16667"/>
            </a:avLst>
          </a:prstGeom>
          <a:solidFill>
            <a:srgbClr val="FAFAFA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Candidate Key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EnrollNo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4259146" y="4320717"/>
            <a:ext cx="2363327" cy="2066229"/>
          </a:xfrm>
          <a:prstGeom prst="roundRect">
            <a:avLst>
              <a:gd name="adj" fmla="val 4514"/>
            </a:avLst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ounded Rectangular Callout 13"/>
          <p:cNvSpPr/>
          <p:nvPr/>
        </p:nvSpPr>
        <p:spPr>
          <a:xfrm>
            <a:off x="4531330" y="3232483"/>
            <a:ext cx="2560320" cy="731520"/>
          </a:xfrm>
          <a:prstGeom prst="wedgeRoundRectCallout">
            <a:avLst>
              <a:gd name="adj1" fmla="val -21233"/>
              <a:gd name="adj2" fmla="val 99090"/>
              <a:gd name="adj3" fmla="val 16667"/>
            </a:avLst>
          </a:prstGeom>
          <a:solidFill>
            <a:srgbClr val="FAFAFA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Candidate Key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(RollNo, Branch, Sem)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6467" y="2373156"/>
            <a:ext cx="1188000" cy="783206"/>
          </a:xfrm>
          <a:prstGeom prst="rect">
            <a:avLst/>
          </a:prstGeom>
        </p:spPr>
      </p:pic>
      <p:sp>
        <p:nvSpPr>
          <p:cNvPr id="15" name="Rounded Rectangular Callout 14"/>
          <p:cNvSpPr/>
          <p:nvPr/>
        </p:nvSpPr>
        <p:spPr>
          <a:xfrm>
            <a:off x="863336" y="2688362"/>
            <a:ext cx="1512000" cy="468000"/>
          </a:xfrm>
          <a:prstGeom prst="wedgeRoundRectCallout">
            <a:avLst>
              <a:gd name="adj1" fmla="val 60473"/>
              <a:gd name="adj2" fmla="val 125703"/>
              <a:gd name="adj3" fmla="val 16667"/>
            </a:avLst>
          </a:prstGeom>
          <a:solidFill>
            <a:srgbClr val="F0F0F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Primary Key</a:t>
            </a:r>
          </a:p>
        </p:txBody>
      </p:sp>
      <p:sp>
        <p:nvSpPr>
          <p:cNvPr id="16" name="Rounded Rectangular Callout 15"/>
          <p:cNvSpPr/>
          <p:nvPr/>
        </p:nvSpPr>
        <p:spPr>
          <a:xfrm>
            <a:off x="7362748" y="2688362"/>
            <a:ext cx="1645920" cy="468000"/>
          </a:xfrm>
          <a:prstGeom prst="wedgeRoundRectCallout">
            <a:avLst>
              <a:gd name="adj1" fmla="val -68526"/>
              <a:gd name="adj2" fmla="val 117083"/>
              <a:gd name="adj3" fmla="val 16667"/>
            </a:avLst>
          </a:prstGeom>
          <a:solidFill>
            <a:srgbClr val="F0F0F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Alternate Key</a:t>
            </a:r>
          </a:p>
        </p:txBody>
      </p:sp>
    </p:spTree>
    <p:extLst>
      <p:ext uri="{BB962C8B-B14F-4D97-AF65-F5344CB8AC3E}">
        <p14:creationId xmlns:p14="http://schemas.microsoft.com/office/powerpoint/2010/main" val="701559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Foreign Key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foreign key is </a:t>
            </a:r>
            <a:r>
              <a:rPr lang="en-US" b="1" dirty="0">
                <a:solidFill>
                  <a:schemeClr val="accent6"/>
                </a:solidFill>
              </a:rPr>
              <a:t>used to link two relations </a:t>
            </a:r>
            <a:r>
              <a:rPr lang="en-US" dirty="0"/>
              <a:t>(tables).</a:t>
            </a:r>
          </a:p>
          <a:p>
            <a:r>
              <a:rPr lang="en-US" dirty="0"/>
              <a:t>A foreign key is an </a:t>
            </a:r>
            <a:r>
              <a:rPr lang="en-US" b="1" dirty="0">
                <a:solidFill>
                  <a:schemeClr val="accent6"/>
                </a:solidFill>
              </a:rPr>
              <a:t>attribute</a:t>
            </a:r>
            <a:r>
              <a:rPr lang="en-US" dirty="0"/>
              <a:t> or collection of attributes in one table that </a:t>
            </a:r>
            <a:r>
              <a:rPr lang="en-US" b="1" dirty="0">
                <a:solidFill>
                  <a:schemeClr val="accent6"/>
                </a:solidFill>
              </a:rPr>
              <a:t>refers to the primary key in another table</a:t>
            </a:r>
            <a:r>
              <a:rPr lang="en-US" dirty="0"/>
              <a:t>.</a:t>
            </a:r>
          </a:p>
          <a:p>
            <a:r>
              <a:rPr lang="en-US" dirty="0"/>
              <a:t>A table containing the foreign key is called the child table, and the table containing the primary key is called the parent table.</a:t>
            </a:r>
          </a:p>
          <a:p>
            <a:endParaRPr lang="en-US" dirty="0"/>
          </a:p>
        </p:txBody>
      </p:sp>
      <p:graphicFrame>
        <p:nvGraphicFramePr>
          <p:cNvPr id="4" name="Content Placeholder 4">
            <a:extLst>
              <a:ext uri="{FF2B5EF4-FFF2-40B4-BE49-F238E27FC236}">
                <a16:creationId xmlns=""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26700730"/>
              </p:ext>
            </p:extLst>
          </p:nvPr>
        </p:nvGraphicFramePr>
        <p:xfrm>
          <a:off x="807723" y="4396609"/>
          <a:ext cx="3955734" cy="20574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58781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5121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7820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63849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sng" dirty="0">
                          <a:solidFill>
                            <a:schemeClr val="tx1"/>
                          </a:solidFill>
                        </a:rPr>
                        <a:t>EnrollNo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Branch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Sem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190540107001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Raju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190540107002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Mitesh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190540107003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Nilesh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190540107004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Meet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5" name="Content Placeholder 4">
            <a:extLst>
              <a:ext uri="{FF2B5EF4-FFF2-40B4-BE49-F238E27FC236}">
                <a16:creationId xmlns=""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65611156"/>
              </p:ext>
            </p:extLst>
          </p:nvPr>
        </p:nvGraphicFramePr>
        <p:xfrm>
          <a:off x="5327404" y="4433537"/>
          <a:ext cx="4096704" cy="20116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8616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2271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8781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b="1" u="sng" dirty="0">
                          <a:solidFill>
                            <a:schemeClr val="tx1"/>
                          </a:solidFill>
                        </a:rPr>
                        <a:t>ProjectID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Title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EnrollNo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/>
                        <a:t>101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Bank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190540107001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/>
                        <a:t>102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College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190540107002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/>
                        <a:t>103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School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190540107003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/>
                        <a:t>104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Hospital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190540107001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6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7032264"/>
              </p:ext>
            </p:extLst>
          </p:nvPr>
        </p:nvGraphicFramePr>
        <p:xfrm>
          <a:off x="808803" y="4032996"/>
          <a:ext cx="91440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144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Student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92709466"/>
              </p:ext>
            </p:extLst>
          </p:nvPr>
        </p:nvGraphicFramePr>
        <p:xfrm>
          <a:off x="5326106" y="4069289"/>
          <a:ext cx="91440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144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Project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Rounded Rectangular Callout 10"/>
          <p:cNvSpPr/>
          <p:nvPr/>
        </p:nvSpPr>
        <p:spPr>
          <a:xfrm>
            <a:off x="762000" y="2991725"/>
            <a:ext cx="1260000" cy="731520"/>
          </a:xfrm>
          <a:prstGeom prst="wedgeRoundRectCallout">
            <a:avLst>
              <a:gd name="adj1" fmla="val -21348"/>
              <a:gd name="adj2" fmla="val 96970"/>
              <a:gd name="adj3" fmla="val 16667"/>
            </a:avLst>
          </a:prstGeom>
          <a:solidFill>
            <a:srgbClr val="FAFAFA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Parent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Table</a:t>
            </a:r>
          </a:p>
        </p:txBody>
      </p:sp>
      <p:sp>
        <p:nvSpPr>
          <p:cNvPr id="12" name="Curved Down Arrow 11"/>
          <p:cNvSpPr/>
          <p:nvPr/>
        </p:nvSpPr>
        <p:spPr>
          <a:xfrm>
            <a:off x="2021999" y="3104269"/>
            <a:ext cx="6432683" cy="1284851"/>
          </a:xfrm>
          <a:prstGeom prst="curvedDownArrow">
            <a:avLst>
              <a:gd name="adj1" fmla="val 0"/>
              <a:gd name="adj2" fmla="val 17484"/>
              <a:gd name="adj3" fmla="val 17216"/>
            </a:avLst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3" name="Rounded Rectangular Callout 12"/>
          <p:cNvSpPr/>
          <p:nvPr/>
        </p:nvSpPr>
        <p:spPr>
          <a:xfrm>
            <a:off x="5290041" y="3005793"/>
            <a:ext cx="1260000" cy="731520"/>
          </a:xfrm>
          <a:prstGeom prst="wedgeRoundRectCallout">
            <a:avLst>
              <a:gd name="adj1" fmla="val -21348"/>
              <a:gd name="adj2" fmla="val 96970"/>
              <a:gd name="adj3" fmla="val 16667"/>
            </a:avLst>
          </a:prstGeom>
          <a:solidFill>
            <a:srgbClr val="FAFAFA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Child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Table</a:t>
            </a:r>
          </a:p>
        </p:txBody>
      </p:sp>
    </p:spTree>
    <p:extLst>
      <p:ext uri="{BB962C8B-B14F-4D97-AF65-F5344CB8AC3E}">
        <p14:creationId xmlns:p14="http://schemas.microsoft.com/office/powerpoint/2010/main" val="786161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Algebra Operations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14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3778209"/>
              </p:ext>
            </p:extLst>
          </p:nvPr>
        </p:nvGraphicFramePr>
        <p:xfrm>
          <a:off x="131178" y="886760"/>
          <a:ext cx="11929643" cy="4572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16951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76012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Operator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kern="1200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5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58018782"/>
              </p:ext>
            </p:extLst>
          </p:nvPr>
        </p:nvGraphicFramePr>
        <p:xfrm>
          <a:off x="131178" y="1349289"/>
          <a:ext cx="11929642" cy="4572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16826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76137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GB" sz="20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Selection</a:t>
                      </a:r>
                      <a:r>
                        <a:rPr lang="en-GB" sz="2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2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0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Display particular rows/records/tuples from a relation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7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10508413"/>
              </p:ext>
            </p:extLst>
          </p:nvPr>
        </p:nvGraphicFramePr>
        <p:xfrm>
          <a:off x="131179" y="1802357"/>
          <a:ext cx="11929642" cy="4572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16826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76137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GB" sz="20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Projection</a:t>
                      </a:r>
                      <a:r>
                        <a:rPr lang="en-GB" sz="2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2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0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Display particular columns from a relation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8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87564506"/>
              </p:ext>
            </p:extLst>
          </p:nvPr>
        </p:nvGraphicFramePr>
        <p:xfrm>
          <a:off x="131180" y="2259474"/>
          <a:ext cx="11929642" cy="4572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16826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76137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GB" sz="20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Cross Product</a:t>
                      </a:r>
                      <a:endParaRPr lang="en-US" sz="20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0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Multiply each tuples of both relations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9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32821862"/>
              </p:ext>
            </p:extLst>
          </p:nvPr>
        </p:nvGraphicFramePr>
        <p:xfrm>
          <a:off x="131181" y="2718703"/>
          <a:ext cx="11929642" cy="13716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16826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76137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371600">
                <a:tc>
                  <a:txBody>
                    <a:bodyPr/>
                    <a:lstStyle/>
                    <a:p>
                      <a:r>
                        <a:rPr lang="en-GB" sz="20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Joins </a:t>
                      </a:r>
                      <a:endParaRPr lang="en-US" sz="20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0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Combine data or records from two or more tables</a:t>
                      </a:r>
                    </a:p>
                    <a:p>
                      <a:pPr marL="457200" indent="-457200" algn="l" defTabSz="914400" rtl="0" eaLnBrk="1" latinLnBrk="0" hangingPunct="1">
                        <a:buAutoNum type="arabicPeriod"/>
                      </a:pPr>
                      <a:r>
                        <a:rPr lang="en-US" sz="20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Natural Join / Inner Join</a:t>
                      </a:r>
                    </a:p>
                    <a:p>
                      <a:pPr marL="457200" indent="-457200" algn="l" defTabSz="914400" rtl="0" eaLnBrk="1" latinLnBrk="0" hangingPunct="1">
                        <a:buAutoNum type="arabicPeriod"/>
                      </a:pPr>
                      <a:r>
                        <a:rPr lang="en-US" sz="20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Outer Join</a:t>
                      </a:r>
                    </a:p>
                    <a:p>
                      <a:pPr marL="0" indent="0" algn="l" defTabSz="914400" rtl="0" eaLnBrk="1" latinLnBrk="0" hangingPunct="1">
                        <a:buNone/>
                      </a:pPr>
                      <a:r>
                        <a:rPr lang="en-US" sz="20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1. Left Outer Join          2. Right Outer Join          3. Full Outer Join        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0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03444334"/>
              </p:ext>
            </p:extLst>
          </p:nvPr>
        </p:nvGraphicFramePr>
        <p:xfrm>
          <a:off x="131180" y="4094287"/>
          <a:ext cx="11929642" cy="8229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16826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76137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822960">
                <a:tc>
                  <a:txBody>
                    <a:bodyPr/>
                    <a:lstStyle/>
                    <a:p>
                      <a:r>
                        <a:rPr lang="en-GB" sz="20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Set Operators </a:t>
                      </a:r>
                      <a:endParaRPr lang="en-US" sz="20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0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Combine the results of two queries into a single result.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20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 </a:t>
                      </a:r>
                      <a:r>
                        <a:rPr lang="en-GB" sz="20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Union          2. Intersection          3. Minus / Set-difference</a:t>
                      </a:r>
                      <a:endParaRPr lang="en-US" sz="20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1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59871671"/>
              </p:ext>
            </p:extLst>
          </p:nvPr>
        </p:nvGraphicFramePr>
        <p:xfrm>
          <a:off x="131181" y="4925062"/>
          <a:ext cx="11929642" cy="4572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16826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76137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sz="20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Division 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0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Divides one relation by another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2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38978647"/>
              </p:ext>
            </p:extLst>
          </p:nvPr>
        </p:nvGraphicFramePr>
        <p:xfrm>
          <a:off x="131182" y="5388331"/>
          <a:ext cx="11929642" cy="4572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16826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76137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GB" sz="20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Rename</a:t>
                      </a:r>
                      <a:endParaRPr lang="en-US" sz="20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0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Rename a column or a table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3711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Symbol: </a:t>
            </a:r>
            <a:r>
              <a:rPr lang="el-GR" sz="3600" dirty="0"/>
              <a:t>σ</a:t>
            </a:r>
            <a:r>
              <a:rPr lang="en-US" dirty="0"/>
              <a:t> (Sigma)</a:t>
            </a:r>
          </a:p>
          <a:p>
            <a:r>
              <a:rPr lang="en-US" dirty="0"/>
              <a:t>Notation: </a:t>
            </a:r>
            <a:r>
              <a:rPr lang="el-GR" sz="3600" dirty="0"/>
              <a:t>σ</a:t>
            </a:r>
            <a:r>
              <a:rPr lang="en-US" sz="3600" dirty="0"/>
              <a:t> </a:t>
            </a:r>
            <a:r>
              <a:rPr lang="en-US" sz="3600" i="1" baseline="-25000" dirty="0"/>
              <a:t>condition</a:t>
            </a:r>
            <a:r>
              <a:rPr lang="en-US" sz="3600" dirty="0"/>
              <a:t> </a:t>
            </a:r>
            <a:r>
              <a:rPr lang="en-US" dirty="0"/>
              <a:t>(Relation)</a:t>
            </a:r>
          </a:p>
          <a:p>
            <a:r>
              <a:rPr lang="en-US" dirty="0"/>
              <a:t>Operation: </a:t>
            </a:r>
            <a:r>
              <a:rPr lang="en-US" b="1" dirty="0">
                <a:solidFill>
                  <a:schemeClr val="accent6"/>
                </a:solidFill>
              </a:rPr>
              <a:t>Selects tuples </a:t>
            </a:r>
            <a:r>
              <a:rPr lang="en-US" dirty="0"/>
              <a:t>from a relation that </a:t>
            </a:r>
            <a:r>
              <a:rPr lang="en-US" b="1" dirty="0">
                <a:solidFill>
                  <a:schemeClr val="accent6"/>
                </a:solidFill>
              </a:rPr>
              <a:t>satisfy a given condition</a:t>
            </a:r>
            <a:r>
              <a:rPr lang="en-US" dirty="0"/>
              <a:t>.</a:t>
            </a:r>
          </a:p>
          <a:p>
            <a:r>
              <a:rPr lang="en-US" dirty="0"/>
              <a:t>Operators:  =, &lt;&gt;, &lt;, &gt;, &lt;=, &gt;=, Λ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(AND)</a:t>
            </a:r>
            <a:r>
              <a:rPr lang="en-US" dirty="0"/>
              <a:t>, V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(OR)</a:t>
            </a:r>
          </a:p>
        </p:txBody>
      </p:sp>
      <p:graphicFrame>
        <p:nvGraphicFramePr>
          <p:cNvPr id="4" name="Content Placeholder 4">
            <a:extLst>
              <a:ext uri="{FF2B5EF4-FFF2-40B4-BE49-F238E27FC236}">
                <a16:creationId xmlns=""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35079172"/>
              </p:ext>
            </p:extLst>
          </p:nvPr>
        </p:nvGraphicFramePr>
        <p:xfrm>
          <a:off x="514066" y="4203650"/>
          <a:ext cx="3125471" cy="20574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4486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5121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7820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5118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>
                          <a:solidFill>
                            <a:schemeClr val="tx1"/>
                          </a:solidFill>
                        </a:rPr>
                        <a:t>RollNo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Branch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SPI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101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Raju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Mitesh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Nilesh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CI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104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Meet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5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25513978"/>
              </p:ext>
            </p:extLst>
          </p:nvPr>
        </p:nvGraphicFramePr>
        <p:xfrm>
          <a:off x="514066" y="3840037"/>
          <a:ext cx="91440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144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Student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7" name="Straight Connector 6"/>
          <p:cNvCxnSpPr/>
          <p:nvPr/>
        </p:nvCxnSpPr>
        <p:spPr>
          <a:xfrm>
            <a:off x="514066" y="3534789"/>
            <a:ext cx="649224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34297837"/>
              </p:ext>
            </p:extLst>
          </p:nvPr>
        </p:nvGraphicFramePr>
        <p:xfrm>
          <a:off x="514066" y="3146804"/>
          <a:ext cx="1100455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004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Example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48375012"/>
              </p:ext>
            </p:extLst>
          </p:nvPr>
        </p:nvGraphicFramePr>
        <p:xfrm>
          <a:off x="1612995" y="3137916"/>
          <a:ext cx="5585143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58514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Display the detail of students </a:t>
                      </a:r>
                      <a:r>
                        <a:rPr lang="en-US" sz="2000" b="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belongs to “CE” Branch</a:t>
                      </a:r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4" name="Straight Connector 13"/>
          <p:cNvCxnSpPr/>
          <p:nvPr/>
        </p:nvCxnSpPr>
        <p:spPr>
          <a:xfrm>
            <a:off x="8143224" y="3531577"/>
            <a:ext cx="329184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19345884"/>
              </p:ext>
            </p:extLst>
          </p:nvPr>
        </p:nvGraphicFramePr>
        <p:xfrm>
          <a:off x="8143224" y="3143592"/>
          <a:ext cx="100203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0203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Answer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98657009"/>
              </p:ext>
            </p:extLst>
          </p:nvPr>
        </p:nvGraphicFramePr>
        <p:xfrm>
          <a:off x="9153253" y="2951102"/>
          <a:ext cx="2399030" cy="5791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39903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l-GR" sz="3200" b="0" dirty="0">
                          <a:solidFill>
                            <a:schemeClr val="tx1"/>
                          </a:solidFill>
                        </a:rPr>
                        <a:t>σ</a:t>
                      </a:r>
                      <a:r>
                        <a:rPr lang="en-US" sz="2400" b="0" baseline="-25000" dirty="0">
                          <a:solidFill>
                            <a:schemeClr val="tx1"/>
                          </a:solidFill>
                        </a:rPr>
                        <a:t>Branch=‘CE’</a:t>
                      </a:r>
                      <a:r>
                        <a:rPr lang="en-US" sz="2400" b="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(Student)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8" name="Content Placeholder 4">
            <a:extLst>
              <a:ext uri="{FF2B5EF4-FFF2-40B4-BE49-F238E27FC236}">
                <a16:creationId xmlns=""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04483880"/>
              </p:ext>
            </p:extLst>
          </p:nvPr>
        </p:nvGraphicFramePr>
        <p:xfrm>
          <a:off x="8143224" y="4203650"/>
          <a:ext cx="3125471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4486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5121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7820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5118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>
                          <a:solidFill>
                            <a:schemeClr val="tx1"/>
                          </a:solidFill>
                        </a:rPr>
                        <a:t>RollNo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Branch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SPI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101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Raju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104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Meet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9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01688525"/>
              </p:ext>
            </p:extLst>
          </p:nvPr>
        </p:nvGraphicFramePr>
        <p:xfrm>
          <a:off x="8143224" y="3840037"/>
          <a:ext cx="91440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144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Output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2634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Operator [</a:t>
            </a:r>
            <a:r>
              <a:rPr lang="el-GR" sz="3600" dirty="0"/>
              <a:t>σ</a:t>
            </a:r>
            <a:r>
              <a:rPr lang="en-US" dirty="0"/>
              <a:t> </a:t>
            </a:r>
            <a:r>
              <a:rPr lang="en-US" baseline="-25000" dirty="0"/>
              <a:t>condition </a:t>
            </a:r>
            <a:r>
              <a:rPr lang="en-US" sz="3200" dirty="0"/>
              <a:t>(Relation)</a:t>
            </a:r>
            <a:r>
              <a:rPr lang="en-US" dirty="0"/>
              <a:t>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4" name="Content Placeholder 4">
            <a:extLst>
              <a:ext uri="{FF2B5EF4-FFF2-40B4-BE49-F238E27FC236}">
                <a16:creationId xmlns=""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8506021"/>
              </p:ext>
            </p:extLst>
          </p:nvPr>
        </p:nvGraphicFramePr>
        <p:xfrm>
          <a:off x="419937" y="2019260"/>
          <a:ext cx="3125471" cy="20574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4486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5121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7820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5118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>
                          <a:solidFill>
                            <a:schemeClr val="tx1"/>
                          </a:solidFill>
                        </a:rPr>
                        <a:t>RollNo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Branch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SPI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101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Raju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Mitesh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Nilesh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CI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104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Meet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5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46171825"/>
              </p:ext>
            </p:extLst>
          </p:nvPr>
        </p:nvGraphicFramePr>
        <p:xfrm>
          <a:off x="419937" y="1655647"/>
          <a:ext cx="91440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144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Student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7" name="Straight Connector 6"/>
          <p:cNvCxnSpPr/>
          <p:nvPr/>
        </p:nvCxnSpPr>
        <p:spPr>
          <a:xfrm>
            <a:off x="419937" y="1457975"/>
            <a:ext cx="932688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61259946"/>
              </p:ext>
            </p:extLst>
          </p:nvPr>
        </p:nvGraphicFramePr>
        <p:xfrm>
          <a:off x="419937" y="1069990"/>
          <a:ext cx="1100455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004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Example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7952236"/>
              </p:ext>
            </p:extLst>
          </p:nvPr>
        </p:nvGraphicFramePr>
        <p:xfrm>
          <a:off x="1518866" y="1061102"/>
          <a:ext cx="8383905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38390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Display the detail of students </a:t>
                      </a:r>
                      <a:r>
                        <a:rPr lang="en-US" sz="2000" b="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belongs to “CE” Branch </a:t>
                      </a:r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and</a:t>
                      </a:r>
                      <a:r>
                        <a:rPr lang="en-US" sz="2000" b="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 having SPI more than</a:t>
                      </a:r>
                      <a:r>
                        <a:rPr lang="en-US" sz="2000" b="0" kern="1200" baseline="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 8</a:t>
                      </a:r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4" name="Straight Connector 13"/>
          <p:cNvCxnSpPr/>
          <p:nvPr/>
        </p:nvCxnSpPr>
        <p:spPr>
          <a:xfrm>
            <a:off x="419937" y="4827642"/>
            <a:ext cx="393192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44398785"/>
              </p:ext>
            </p:extLst>
          </p:nvPr>
        </p:nvGraphicFramePr>
        <p:xfrm>
          <a:off x="419937" y="4439657"/>
          <a:ext cx="100203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0203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Answer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8" name="Content Placeholder 4">
            <a:extLst>
              <a:ext uri="{FF2B5EF4-FFF2-40B4-BE49-F238E27FC236}">
                <a16:creationId xmlns=""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9961497"/>
              </p:ext>
            </p:extLst>
          </p:nvPr>
        </p:nvGraphicFramePr>
        <p:xfrm>
          <a:off x="419937" y="5392139"/>
          <a:ext cx="3125471" cy="8229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4486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5121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7820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5118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>
                          <a:solidFill>
                            <a:schemeClr val="tx1"/>
                          </a:solidFill>
                        </a:rPr>
                        <a:t>RollNo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Branch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SPI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104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Meet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9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75173502"/>
              </p:ext>
            </p:extLst>
          </p:nvPr>
        </p:nvGraphicFramePr>
        <p:xfrm>
          <a:off x="419937" y="5028526"/>
          <a:ext cx="91440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144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Output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7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96180428"/>
              </p:ext>
            </p:extLst>
          </p:nvPr>
        </p:nvGraphicFramePr>
        <p:xfrm>
          <a:off x="1434641" y="4243374"/>
          <a:ext cx="3059430" cy="5791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305943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l-GR" sz="3200" b="0" dirty="0">
                          <a:solidFill>
                            <a:schemeClr val="tx1"/>
                          </a:solidFill>
                        </a:rPr>
                        <a:t>σ</a:t>
                      </a:r>
                      <a:r>
                        <a:rPr lang="en-US" sz="2400" b="0" i="1" baseline="-25000" dirty="0">
                          <a:solidFill>
                            <a:schemeClr val="tx1"/>
                          </a:solidFill>
                        </a:rPr>
                        <a:t>Branch=‘CE’ </a:t>
                      </a:r>
                      <a:r>
                        <a:rPr lang="el-GR" sz="2400" b="0" i="1" baseline="-25000" dirty="0">
                          <a:solidFill>
                            <a:schemeClr val="tx1"/>
                          </a:solidFill>
                        </a:rPr>
                        <a:t>Λ</a:t>
                      </a:r>
                      <a:r>
                        <a:rPr lang="en-US" sz="2400" b="0" i="1" baseline="-25000" dirty="0">
                          <a:solidFill>
                            <a:schemeClr val="tx1"/>
                          </a:solidFill>
                        </a:rPr>
                        <a:t> SPI&gt;8</a:t>
                      </a:r>
                      <a:r>
                        <a:rPr lang="en-US" sz="2400" b="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(Student)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2038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Operator [</a:t>
            </a:r>
            <a:r>
              <a:rPr lang="el-GR" sz="3600" dirty="0"/>
              <a:t>σ</a:t>
            </a:r>
            <a:r>
              <a:rPr lang="en-US" dirty="0"/>
              <a:t> </a:t>
            </a:r>
            <a:r>
              <a:rPr lang="en-US" baseline="-25000" dirty="0"/>
              <a:t>condition </a:t>
            </a:r>
            <a:r>
              <a:rPr lang="en-US" sz="3200" dirty="0"/>
              <a:t>(Relation)</a:t>
            </a:r>
            <a:r>
              <a:rPr lang="en-US" dirty="0"/>
              <a:t>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4" name="Content Placeholder 4">
            <a:extLst>
              <a:ext uri="{FF2B5EF4-FFF2-40B4-BE49-F238E27FC236}">
                <a16:creationId xmlns=""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51490292"/>
              </p:ext>
            </p:extLst>
          </p:nvPr>
        </p:nvGraphicFramePr>
        <p:xfrm>
          <a:off x="419937" y="1882780"/>
          <a:ext cx="3125471" cy="20574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4486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5121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7820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5118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>
                          <a:solidFill>
                            <a:schemeClr val="tx1"/>
                          </a:solidFill>
                        </a:rPr>
                        <a:t>RollNo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Branch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SPI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101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Raju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Mitesh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Nilesh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CI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104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Meet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5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86259621"/>
              </p:ext>
            </p:extLst>
          </p:nvPr>
        </p:nvGraphicFramePr>
        <p:xfrm>
          <a:off x="419937" y="1519167"/>
          <a:ext cx="91440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144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Student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7" name="Straight Connector 6"/>
          <p:cNvCxnSpPr/>
          <p:nvPr/>
        </p:nvCxnSpPr>
        <p:spPr>
          <a:xfrm>
            <a:off x="419937" y="1321495"/>
            <a:ext cx="790956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9506771"/>
              </p:ext>
            </p:extLst>
          </p:nvPr>
        </p:nvGraphicFramePr>
        <p:xfrm>
          <a:off x="419937" y="933510"/>
          <a:ext cx="1100455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004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Example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00395923"/>
              </p:ext>
            </p:extLst>
          </p:nvPr>
        </p:nvGraphicFramePr>
        <p:xfrm>
          <a:off x="1518866" y="924622"/>
          <a:ext cx="694944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694944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Display the detail of students </a:t>
                      </a:r>
                      <a:r>
                        <a:rPr lang="en-US" sz="2000" b="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belongs to either “CI” or “ME” Branch</a:t>
                      </a:r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4" name="Straight Connector 13"/>
          <p:cNvCxnSpPr/>
          <p:nvPr/>
        </p:nvCxnSpPr>
        <p:spPr>
          <a:xfrm>
            <a:off x="419937" y="4622922"/>
            <a:ext cx="438912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36528034"/>
              </p:ext>
            </p:extLst>
          </p:nvPr>
        </p:nvGraphicFramePr>
        <p:xfrm>
          <a:off x="419937" y="4234937"/>
          <a:ext cx="100203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0203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Answer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8" name="Content Placeholder 4">
            <a:extLst>
              <a:ext uri="{FF2B5EF4-FFF2-40B4-BE49-F238E27FC236}">
                <a16:creationId xmlns=""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43083232"/>
              </p:ext>
            </p:extLst>
          </p:nvPr>
        </p:nvGraphicFramePr>
        <p:xfrm>
          <a:off x="419937" y="5187419"/>
          <a:ext cx="3125471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4486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5121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7820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5118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>
                          <a:solidFill>
                            <a:schemeClr val="tx1"/>
                          </a:solidFill>
                        </a:rPr>
                        <a:t>RollNo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Branch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SPI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Mitesh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Nilesh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CI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9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48012327"/>
              </p:ext>
            </p:extLst>
          </p:nvPr>
        </p:nvGraphicFramePr>
        <p:xfrm>
          <a:off x="419937" y="4823806"/>
          <a:ext cx="91440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144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Output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7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21606892"/>
              </p:ext>
            </p:extLst>
          </p:nvPr>
        </p:nvGraphicFramePr>
        <p:xfrm>
          <a:off x="1434641" y="4038654"/>
          <a:ext cx="3543618" cy="5791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354361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l-GR" sz="3200" b="0" dirty="0">
                          <a:solidFill>
                            <a:schemeClr val="tx1"/>
                          </a:solidFill>
                        </a:rPr>
                        <a:t>σ</a:t>
                      </a:r>
                      <a:r>
                        <a:rPr lang="en-US" sz="2400" b="0" i="1" baseline="-25000" dirty="0">
                          <a:solidFill>
                            <a:schemeClr val="tx1"/>
                          </a:solidFill>
                        </a:rPr>
                        <a:t>Branch=‘CI’ V Branch=‘ME’</a:t>
                      </a:r>
                      <a:r>
                        <a:rPr lang="en-US" sz="2400" b="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(Student)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9531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Operator [</a:t>
            </a:r>
            <a:r>
              <a:rPr lang="el-GR" sz="3600" dirty="0"/>
              <a:t>σ</a:t>
            </a:r>
            <a:r>
              <a:rPr lang="en-US" dirty="0"/>
              <a:t> </a:t>
            </a:r>
            <a:r>
              <a:rPr lang="en-US" baseline="-25000" dirty="0"/>
              <a:t>condition </a:t>
            </a:r>
            <a:r>
              <a:rPr lang="en-US" sz="3200" dirty="0"/>
              <a:t>(Relation)</a:t>
            </a:r>
            <a:r>
              <a:rPr lang="en-US" dirty="0"/>
              <a:t>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4" name="Content Placeholder 4">
            <a:extLst>
              <a:ext uri="{FF2B5EF4-FFF2-40B4-BE49-F238E27FC236}">
                <a16:creationId xmlns=""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83854964"/>
              </p:ext>
            </p:extLst>
          </p:nvPr>
        </p:nvGraphicFramePr>
        <p:xfrm>
          <a:off x="419937" y="1882780"/>
          <a:ext cx="3125471" cy="20574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4486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5121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7820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5118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>
                          <a:solidFill>
                            <a:schemeClr val="tx1"/>
                          </a:solidFill>
                        </a:rPr>
                        <a:t>RollNo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Branch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SPI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101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Raju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Mitesh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Nilesh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CI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104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Meet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5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86259621"/>
              </p:ext>
            </p:extLst>
          </p:nvPr>
        </p:nvGraphicFramePr>
        <p:xfrm>
          <a:off x="419937" y="1519167"/>
          <a:ext cx="91440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144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Student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7" name="Straight Connector 6"/>
          <p:cNvCxnSpPr/>
          <p:nvPr/>
        </p:nvCxnSpPr>
        <p:spPr>
          <a:xfrm>
            <a:off x="419937" y="1321495"/>
            <a:ext cx="694944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9506771"/>
              </p:ext>
            </p:extLst>
          </p:nvPr>
        </p:nvGraphicFramePr>
        <p:xfrm>
          <a:off x="419937" y="933510"/>
          <a:ext cx="1100455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004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Example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90037192"/>
              </p:ext>
            </p:extLst>
          </p:nvPr>
        </p:nvGraphicFramePr>
        <p:xfrm>
          <a:off x="1518866" y="924622"/>
          <a:ext cx="603123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603123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Display the detail of students </a:t>
                      </a:r>
                      <a:r>
                        <a:rPr lang="en-US" sz="2000" b="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whose SPI between 7 and 9</a:t>
                      </a:r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4" name="Straight Connector 13"/>
          <p:cNvCxnSpPr/>
          <p:nvPr/>
        </p:nvCxnSpPr>
        <p:spPr>
          <a:xfrm>
            <a:off x="419937" y="4622922"/>
            <a:ext cx="338328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36528034"/>
              </p:ext>
            </p:extLst>
          </p:nvPr>
        </p:nvGraphicFramePr>
        <p:xfrm>
          <a:off x="419937" y="4234937"/>
          <a:ext cx="100203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0203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Answer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8" name="Content Placeholder 4">
            <a:extLst>
              <a:ext uri="{FF2B5EF4-FFF2-40B4-BE49-F238E27FC236}">
                <a16:creationId xmlns=""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69122459"/>
              </p:ext>
            </p:extLst>
          </p:nvPr>
        </p:nvGraphicFramePr>
        <p:xfrm>
          <a:off x="419937" y="5187419"/>
          <a:ext cx="3125471" cy="8229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4486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5121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7820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5118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>
                          <a:solidFill>
                            <a:schemeClr val="tx1"/>
                          </a:solidFill>
                        </a:rPr>
                        <a:t>RollNo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Branch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SPI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Raju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9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48012327"/>
              </p:ext>
            </p:extLst>
          </p:nvPr>
        </p:nvGraphicFramePr>
        <p:xfrm>
          <a:off x="419937" y="4823806"/>
          <a:ext cx="91440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144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Output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7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76913630"/>
              </p:ext>
            </p:extLst>
          </p:nvPr>
        </p:nvGraphicFramePr>
        <p:xfrm>
          <a:off x="1434641" y="4038654"/>
          <a:ext cx="2556193" cy="5791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55619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l-GR" sz="3200" b="0" dirty="0">
                          <a:solidFill>
                            <a:schemeClr val="tx1"/>
                          </a:solidFill>
                        </a:rPr>
                        <a:t>σ</a:t>
                      </a:r>
                      <a:r>
                        <a:rPr lang="en-US" sz="2400" b="0" i="1" baseline="-25000" dirty="0">
                          <a:solidFill>
                            <a:schemeClr val="tx1"/>
                          </a:solidFill>
                        </a:rPr>
                        <a:t>SPI&gt;7 </a:t>
                      </a:r>
                      <a:r>
                        <a:rPr lang="el-GR" sz="2400" b="0" i="1" baseline="-25000" dirty="0">
                          <a:solidFill>
                            <a:schemeClr val="tx1"/>
                          </a:solidFill>
                        </a:rPr>
                        <a:t>Λ</a:t>
                      </a:r>
                      <a:r>
                        <a:rPr lang="en-US" sz="2400" b="0" i="1" baseline="-25000" dirty="0">
                          <a:solidFill>
                            <a:schemeClr val="tx1"/>
                          </a:solidFill>
                        </a:rPr>
                        <a:t> SPI&lt;9</a:t>
                      </a:r>
                      <a:r>
                        <a:rPr lang="en-US" sz="2400" b="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(Student)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6840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Exercise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0" y="863445"/>
            <a:ext cx="8138761" cy="2417637"/>
          </a:xfrm>
        </p:spPr>
        <p:txBody>
          <a:bodyPr/>
          <a:lstStyle/>
          <a:p>
            <a:r>
              <a:rPr lang="en-US" dirty="0"/>
              <a:t>Write down the relational algebra for the student table.</a:t>
            </a:r>
          </a:p>
          <a:p>
            <a:pPr lvl="1"/>
            <a:r>
              <a:rPr lang="en-US" dirty="0"/>
              <a:t>Display the detail of students whose RollNo is less than 104.</a:t>
            </a:r>
          </a:p>
          <a:p>
            <a:pPr lvl="1"/>
            <a:r>
              <a:rPr lang="en-US" dirty="0"/>
              <a:t>Display the detail of students having SPI more than 8.</a:t>
            </a:r>
          </a:p>
          <a:p>
            <a:pPr lvl="1"/>
            <a:r>
              <a:rPr lang="en-US" dirty="0"/>
              <a:t>Display the detail of students belongs to “CE” Branch having SPI less than 8.</a:t>
            </a:r>
          </a:p>
          <a:p>
            <a:pPr lvl="1"/>
            <a:r>
              <a:rPr lang="en-US" dirty="0"/>
              <a:t>Display the detail of students belongs to either “CE” or “ME” Branch.</a:t>
            </a:r>
          </a:p>
          <a:p>
            <a:pPr lvl="1"/>
            <a:r>
              <a:rPr lang="en-US" dirty="0"/>
              <a:t>Display the detail of students whose SPI between 6 and 9.</a:t>
            </a:r>
          </a:p>
        </p:txBody>
      </p:sp>
      <p:graphicFrame>
        <p:nvGraphicFramePr>
          <p:cNvPr id="4" name="Content Placeholder 4">
            <a:extLst>
              <a:ext uri="{FF2B5EF4-FFF2-40B4-BE49-F238E27FC236}">
                <a16:creationId xmlns=""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1410420"/>
              </p:ext>
            </p:extLst>
          </p:nvPr>
        </p:nvGraphicFramePr>
        <p:xfrm>
          <a:off x="8555408" y="1173269"/>
          <a:ext cx="3125471" cy="20574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4486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5121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7820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5118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>
                          <a:solidFill>
                            <a:schemeClr val="tx1"/>
                          </a:solidFill>
                        </a:rPr>
                        <a:t>RollNo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Branch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SPI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101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Raj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Meet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Harsh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104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Punit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5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58527951"/>
              </p:ext>
            </p:extLst>
          </p:nvPr>
        </p:nvGraphicFramePr>
        <p:xfrm>
          <a:off x="8555408" y="809656"/>
          <a:ext cx="91440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144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Student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7" name="Content Placeholder 2"/>
          <p:cNvSpPr txBox="1">
            <a:spLocks/>
          </p:cNvSpPr>
          <p:nvPr/>
        </p:nvSpPr>
        <p:spPr>
          <a:xfrm>
            <a:off x="131179" y="3476657"/>
            <a:ext cx="8138761" cy="26955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Write down the relational algebra for the employee table.</a:t>
            </a:r>
          </a:p>
          <a:p>
            <a:pPr lvl="1"/>
            <a:r>
              <a:rPr lang="en-US" dirty="0"/>
              <a:t>Display the detail of all employee.</a:t>
            </a:r>
          </a:p>
          <a:p>
            <a:pPr lvl="1"/>
            <a:r>
              <a:rPr lang="en-US" dirty="0"/>
              <a:t>Display the detail of employee whose Salary more than 10000.</a:t>
            </a:r>
          </a:p>
          <a:p>
            <a:pPr lvl="1"/>
            <a:r>
              <a:rPr lang="en-US" dirty="0"/>
              <a:t>Display the detail of employee belongs to “HR” Dept having Salary more than 20000.</a:t>
            </a:r>
          </a:p>
          <a:p>
            <a:pPr lvl="1"/>
            <a:r>
              <a:rPr lang="en-US" dirty="0"/>
              <a:t>Display the detail of employee belongs to either “HR” or “Admin” Dept.</a:t>
            </a:r>
          </a:p>
          <a:p>
            <a:pPr lvl="1"/>
            <a:r>
              <a:rPr lang="en-US" dirty="0"/>
              <a:t>Display the detail of employee whose Salary between 10000 and 25000 and belongs to “HR” Dept.</a:t>
            </a:r>
          </a:p>
        </p:txBody>
      </p:sp>
      <p:graphicFrame>
        <p:nvGraphicFramePr>
          <p:cNvPr id="20" name="Content Placeholder 4">
            <a:extLst>
              <a:ext uri="{FF2B5EF4-FFF2-40B4-BE49-F238E27FC236}">
                <a16:creationId xmlns=""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75481625"/>
              </p:ext>
            </p:extLst>
          </p:nvPr>
        </p:nvGraphicFramePr>
        <p:xfrm>
          <a:off x="8586785" y="3759584"/>
          <a:ext cx="3320734" cy="20574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4486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5121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1470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80994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>
                          <a:solidFill>
                            <a:schemeClr val="tx1"/>
                          </a:solidFill>
                        </a:rPr>
                        <a:t>EmpID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Dept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Salary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101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Nilesh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Sales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10000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Mayur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HR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25000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Hardik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HR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15000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104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Ajay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Admin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20000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1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57393982"/>
              </p:ext>
            </p:extLst>
          </p:nvPr>
        </p:nvGraphicFramePr>
        <p:xfrm>
          <a:off x="8586785" y="3395971"/>
          <a:ext cx="112268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26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Employee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2" name="Straight Connector 21"/>
          <p:cNvCxnSpPr/>
          <p:nvPr/>
        </p:nvCxnSpPr>
        <p:spPr>
          <a:xfrm>
            <a:off x="131179" y="3313347"/>
            <a:ext cx="11887200" cy="7823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6869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Symbol: </a:t>
            </a:r>
            <a:r>
              <a:rPr lang="en-US" sz="2800" dirty="0"/>
              <a:t>∏</a:t>
            </a:r>
            <a:r>
              <a:rPr lang="en-US" dirty="0"/>
              <a:t> (Pi)</a:t>
            </a:r>
          </a:p>
          <a:p>
            <a:r>
              <a:rPr lang="en-US" dirty="0"/>
              <a:t>Notation: </a:t>
            </a:r>
            <a:r>
              <a:rPr lang="en-US" sz="2800" dirty="0"/>
              <a:t>∏</a:t>
            </a:r>
            <a:r>
              <a:rPr lang="en-US" sz="3600" dirty="0"/>
              <a:t> </a:t>
            </a:r>
            <a:r>
              <a:rPr lang="en-US" sz="3600" i="1" baseline="-25000" dirty="0"/>
              <a:t>attribute set</a:t>
            </a:r>
            <a:r>
              <a:rPr lang="en-US" sz="3600" dirty="0"/>
              <a:t> </a:t>
            </a:r>
            <a:r>
              <a:rPr lang="en-US" dirty="0"/>
              <a:t>(Relation)</a:t>
            </a:r>
          </a:p>
          <a:p>
            <a:r>
              <a:rPr lang="en-US" dirty="0"/>
              <a:t>Operation: </a:t>
            </a:r>
            <a:r>
              <a:rPr lang="en-US" b="1" dirty="0">
                <a:solidFill>
                  <a:schemeClr val="accent6"/>
                </a:solidFill>
              </a:rPr>
              <a:t>Selects</a:t>
            </a:r>
            <a:r>
              <a:rPr lang="en-US" dirty="0"/>
              <a:t> </a:t>
            </a:r>
            <a:r>
              <a:rPr lang="en-US" b="1" dirty="0">
                <a:solidFill>
                  <a:schemeClr val="accent6"/>
                </a:solidFill>
              </a:rPr>
              <a:t>specified</a:t>
            </a:r>
            <a:r>
              <a:rPr lang="en-US" dirty="0"/>
              <a:t> </a:t>
            </a:r>
            <a:r>
              <a:rPr lang="en-US" b="1" dirty="0">
                <a:solidFill>
                  <a:schemeClr val="accent6"/>
                </a:solidFill>
              </a:rPr>
              <a:t>attributes</a:t>
            </a:r>
            <a:r>
              <a:rPr lang="en-US" dirty="0"/>
              <a:t> of a relation.</a:t>
            </a:r>
          </a:p>
          <a:p>
            <a:r>
              <a:rPr lang="en-US" dirty="0"/>
              <a:t>It </a:t>
            </a:r>
            <a:r>
              <a:rPr lang="en-US" b="1" dirty="0">
                <a:solidFill>
                  <a:schemeClr val="accent6"/>
                </a:solidFill>
              </a:rPr>
              <a:t>removes duplicate tuples </a:t>
            </a:r>
            <a:r>
              <a:rPr lang="en-US" dirty="0"/>
              <a:t>(records) from the result.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Projection Operator</a:t>
            </a:r>
          </a:p>
        </p:txBody>
      </p:sp>
      <p:graphicFrame>
        <p:nvGraphicFramePr>
          <p:cNvPr id="4" name="Content Placeholder 4">
            <a:extLst>
              <a:ext uri="{FF2B5EF4-FFF2-40B4-BE49-F238E27FC236}">
                <a16:creationId xmlns=""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32128494"/>
              </p:ext>
            </p:extLst>
          </p:nvPr>
        </p:nvGraphicFramePr>
        <p:xfrm>
          <a:off x="514066" y="4203650"/>
          <a:ext cx="3125471" cy="20574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4486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5121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7820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5118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>
                          <a:solidFill>
                            <a:schemeClr val="tx1"/>
                          </a:solidFill>
                        </a:rPr>
                        <a:t>RollNo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Branch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SPI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101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Raju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Mitesh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Nilesh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CI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104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Meet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5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25513978"/>
              </p:ext>
            </p:extLst>
          </p:nvPr>
        </p:nvGraphicFramePr>
        <p:xfrm>
          <a:off x="514066" y="3840037"/>
          <a:ext cx="91440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144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Student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7" name="Straight Connector 6"/>
          <p:cNvCxnSpPr/>
          <p:nvPr/>
        </p:nvCxnSpPr>
        <p:spPr>
          <a:xfrm>
            <a:off x="514066" y="3386872"/>
            <a:ext cx="603504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88006314"/>
              </p:ext>
            </p:extLst>
          </p:nvPr>
        </p:nvGraphicFramePr>
        <p:xfrm>
          <a:off x="514066" y="2998887"/>
          <a:ext cx="1100455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004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Example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39760349"/>
              </p:ext>
            </p:extLst>
          </p:nvPr>
        </p:nvGraphicFramePr>
        <p:xfrm>
          <a:off x="1612995" y="2989999"/>
          <a:ext cx="5140643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14064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Display </a:t>
                      </a:r>
                      <a:r>
                        <a:rPr lang="en-US" sz="2000" b="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RollNo, Name </a:t>
                      </a:r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and </a:t>
                      </a:r>
                      <a:r>
                        <a:rPr lang="en-US" sz="2000" b="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Branch</a:t>
                      </a:r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of all students.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4" name="Straight Connector 13"/>
          <p:cNvCxnSpPr/>
          <p:nvPr/>
        </p:nvCxnSpPr>
        <p:spPr>
          <a:xfrm>
            <a:off x="7735265" y="3383660"/>
            <a:ext cx="411480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48968273"/>
              </p:ext>
            </p:extLst>
          </p:nvPr>
        </p:nvGraphicFramePr>
        <p:xfrm>
          <a:off x="7735265" y="2995675"/>
          <a:ext cx="100203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0203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Answer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80856480"/>
              </p:ext>
            </p:extLst>
          </p:nvPr>
        </p:nvGraphicFramePr>
        <p:xfrm>
          <a:off x="8745294" y="2803185"/>
          <a:ext cx="3289618" cy="5791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328961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∏ </a:t>
                      </a:r>
                      <a:r>
                        <a:rPr lang="en-US" sz="2400" b="0" i="1" baseline="-25000" dirty="0">
                          <a:solidFill>
                            <a:schemeClr val="tx1"/>
                          </a:solidFill>
                        </a:rPr>
                        <a:t>RollNo, Name, Branch</a:t>
                      </a:r>
                      <a:r>
                        <a:rPr lang="en-US" sz="2400" b="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(Student)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8" name="Content Placeholder 4">
            <a:extLst>
              <a:ext uri="{FF2B5EF4-FFF2-40B4-BE49-F238E27FC236}">
                <a16:creationId xmlns=""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85325600"/>
              </p:ext>
            </p:extLst>
          </p:nvPr>
        </p:nvGraphicFramePr>
        <p:xfrm>
          <a:off x="7735265" y="4203650"/>
          <a:ext cx="2574291" cy="20574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4486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5121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7820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>
                          <a:solidFill>
                            <a:schemeClr val="tx1"/>
                          </a:solidFill>
                        </a:rPr>
                        <a:t>RollNo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Branch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101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Raju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Mitesh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Nilesh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CI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104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Meet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9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42534913"/>
              </p:ext>
            </p:extLst>
          </p:nvPr>
        </p:nvGraphicFramePr>
        <p:xfrm>
          <a:off x="7735265" y="3840037"/>
          <a:ext cx="91440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144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Output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9058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Exercise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0" y="863445"/>
            <a:ext cx="8138761" cy="2417637"/>
          </a:xfrm>
        </p:spPr>
        <p:txBody>
          <a:bodyPr/>
          <a:lstStyle/>
          <a:p>
            <a:r>
              <a:rPr lang="en-US" dirty="0"/>
              <a:t>Write down the relational algebra for the student table.</a:t>
            </a:r>
          </a:p>
          <a:p>
            <a:pPr lvl="1"/>
            <a:r>
              <a:rPr lang="en-US" dirty="0"/>
              <a:t>Display RollNo, Name and SPI of all students.</a:t>
            </a:r>
          </a:p>
          <a:p>
            <a:pPr lvl="1"/>
            <a:r>
              <a:rPr lang="en-US" dirty="0"/>
              <a:t>Display Name and SPI of all students.</a:t>
            </a:r>
          </a:p>
          <a:p>
            <a:pPr lvl="1"/>
            <a:r>
              <a:rPr lang="en-US" dirty="0"/>
              <a:t>Display the Name of all students.</a:t>
            </a:r>
          </a:p>
          <a:p>
            <a:pPr lvl="1"/>
            <a:r>
              <a:rPr lang="en-US" dirty="0"/>
              <a:t>Display the Name of all branches.</a:t>
            </a:r>
          </a:p>
        </p:txBody>
      </p:sp>
      <p:graphicFrame>
        <p:nvGraphicFramePr>
          <p:cNvPr id="4" name="Content Placeholder 4">
            <a:extLst>
              <a:ext uri="{FF2B5EF4-FFF2-40B4-BE49-F238E27FC236}">
                <a16:creationId xmlns=""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16707768"/>
              </p:ext>
            </p:extLst>
          </p:nvPr>
        </p:nvGraphicFramePr>
        <p:xfrm>
          <a:off x="8555408" y="1173269"/>
          <a:ext cx="3046096" cy="20574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4486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7184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7820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5118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>
                          <a:solidFill>
                            <a:schemeClr val="tx1"/>
                          </a:solidFill>
                        </a:rPr>
                        <a:t>RollNo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Branch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SPI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101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Raj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Meet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Harsh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104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Punit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5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58527951"/>
              </p:ext>
            </p:extLst>
          </p:nvPr>
        </p:nvGraphicFramePr>
        <p:xfrm>
          <a:off x="8555408" y="809656"/>
          <a:ext cx="91440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144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Student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7" name="Content Placeholder 2"/>
          <p:cNvSpPr txBox="1">
            <a:spLocks/>
          </p:cNvSpPr>
          <p:nvPr/>
        </p:nvSpPr>
        <p:spPr>
          <a:xfrm>
            <a:off x="131179" y="3476657"/>
            <a:ext cx="8138761" cy="26955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Write down the relational algebra for the employee table.</a:t>
            </a:r>
          </a:p>
          <a:p>
            <a:pPr lvl="1"/>
            <a:r>
              <a:rPr lang="en-US" dirty="0"/>
              <a:t>Display EmpID with Name of all employee.</a:t>
            </a:r>
          </a:p>
          <a:p>
            <a:pPr lvl="1"/>
            <a:r>
              <a:rPr lang="en-US" dirty="0"/>
              <a:t>Display Name and Salary of all employee.</a:t>
            </a:r>
          </a:p>
          <a:p>
            <a:pPr lvl="1"/>
            <a:r>
              <a:rPr lang="en-US" dirty="0"/>
              <a:t>Display the Name of all employee.</a:t>
            </a:r>
          </a:p>
          <a:p>
            <a:pPr lvl="1"/>
            <a:r>
              <a:rPr lang="en-US" dirty="0"/>
              <a:t>Display the Name of all departments.</a:t>
            </a:r>
          </a:p>
        </p:txBody>
      </p:sp>
      <p:graphicFrame>
        <p:nvGraphicFramePr>
          <p:cNvPr id="20" name="Content Placeholder 4">
            <a:extLst>
              <a:ext uri="{FF2B5EF4-FFF2-40B4-BE49-F238E27FC236}">
                <a16:creationId xmlns=""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75628569"/>
              </p:ext>
            </p:extLst>
          </p:nvPr>
        </p:nvGraphicFramePr>
        <p:xfrm>
          <a:off x="8586785" y="3759584"/>
          <a:ext cx="3293746" cy="20574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4486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2423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1470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80994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>
                          <a:solidFill>
                            <a:schemeClr val="tx1"/>
                          </a:solidFill>
                        </a:rPr>
                        <a:t>EmpID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Dept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Salary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101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Nilesh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Sales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10000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Mayur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HR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25000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Hardik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HR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15000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104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Ajay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Admin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20000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1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57393982"/>
              </p:ext>
            </p:extLst>
          </p:nvPr>
        </p:nvGraphicFramePr>
        <p:xfrm>
          <a:off x="8586785" y="3395971"/>
          <a:ext cx="112268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26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Employee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2" name="Straight Connector 21"/>
          <p:cNvCxnSpPr/>
          <p:nvPr/>
        </p:nvCxnSpPr>
        <p:spPr>
          <a:xfrm>
            <a:off x="131179" y="3313347"/>
            <a:ext cx="11887200" cy="7823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4923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69;p15">
            <a:extLst>
              <a:ext uri="{FF2B5EF4-FFF2-40B4-BE49-F238E27FC236}">
                <a16:creationId xmlns="" xmlns:a16="http://schemas.microsoft.com/office/drawing/2014/main" id="{D08F09BD-581B-BA2D-BC6F-21AC1A76FD17}"/>
              </a:ext>
            </a:extLst>
          </p:cNvPr>
          <p:cNvSpPr txBox="1"/>
          <p:nvPr/>
        </p:nvSpPr>
        <p:spPr>
          <a:xfrm>
            <a:off x="223035" y="108147"/>
            <a:ext cx="8584991" cy="677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en-IN" sz="3200" dirty="0">
                <a:solidFill>
                  <a:srgbClr val="00A4B6"/>
                </a:solidFill>
                <a:latin typeface="Proxima Nova"/>
                <a:ea typeface="Proxima Nova"/>
                <a:cs typeface="Proxima Nova"/>
                <a:sym typeface="Proxima Nova"/>
              </a:rPr>
              <a:t>Outline</a:t>
            </a:r>
            <a:endParaRPr sz="3200" dirty="0">
              <a:solidFill>
                <a:srgbClr val="00A4B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" name="Google Shape;71;p15">
            <a:extLst>
              <a:ext uri="{FF2B5EF4-FFF2-40B4-BE49-F238E27FC236}">
                <a16:creationId xmlns="" xmlns:a16="http://schemas.microsoft.com/office/drawing/2014/main" id="{56E9ABAD-E23E-9483-A1E8-16A6BEF085E6}"/>
              </a:ext>
            </a:extLst>
          </p:cNvPr>
          <p:cNvSpPr txBox="1"/>
          <p:nvPr/>
        </p:nvSpPr>
        <p:spPr>
          <a:xfrm>
            <a:off x="223035" y="974257"/>
            <a:ext cx="8820000" cy="46166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Structure of Relational Databases</a:t>
            </a:r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Key</a:t>
            </a:r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Relational Algebra</a:t>
            </a:r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Fundamental Operators and Syntax</a:t>
            </a:r>
          </a:p>
          <a:p>
            <a:pPr marL="900113" lvl="2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Selection</a:t>
            </a:r>
          </a:p>
          <a:p>
            <a:pPr marL="900113" lvl="2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Projection</a:t>
            </a:r>
          </a:p>
          <a:p>
            <a:pPr marL="900113" lvl="2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Cross Product OR Cartesian Product</a:t>
            </a:r>
          </a:p>
          <a:p>
            <a:pPr marL="900113" lvl="2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Joins</a:t>
            </a:r>
          </a:p>
          <a:p>
            <a:pPr marL="900113" lvl="2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Set Operators</a:t>
            </a:r>
          </a:p>
          <a:p>
            <a:pPr marL="900113" lvl="2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Division</a:t>
            </a:r>
          </a:p>
          <a:p>
            <a:pPr marL="900113" lvl="2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Rename</a:t>
            </a:r>
          </a:p>
          <a:p>
            <a:pPr marL="900113" lvl="2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Aggregate Functions</a:t>
            </a:r>
          </a:p>
        </p:txBody>
      </p:sp>
    </p:spTree>
    <p:extLst>
      <p:ext uri="{BB962C8B-B14F-4D97-AF65-F5344CB8AC3E}">
        <p14:creationId xmlns:p14="http://schemas.microsoft.com/office/powerpoint/2010/main" val="4216305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B0411DA5-6646-E55C-A8DF-450D3AF039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Combined Projection &amp; Selection Operation</a:t>
            </a:r>
            <a:endParaRPr lang="en-US" dirty="0"/>
          </a:p>
        </p:txBody>
      </p:sp>
      <p:graphicFrame>
        <p:nvGraphicFramePr>
          <p:cNvPr id="4" name="Content Placeholder 4">
            <a:extLst>
              <a:ext uri="{FF2B5EF4-FFF2-40B4-BE49-F238E27FC236}">
                <a16:creationId xmlns=""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67213339"/>
              </p:ext>
            </p:extLst>
          </p:nvPr>
        </p:nvGraphicFramePr>
        <p:xfrm>
          <a:off x="406490" y="2092469"/>
          <a:ext cx="3125471" cy="20574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4486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5121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7820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5118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>
                          <a:solidFill>
                            <a:schemeClr val="tx1"/>
                          </a:solidFill>
                        </a:rPr>
                        <a:t>RollNo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Branch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SPI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101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Raju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Mitesh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Nilesh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CI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104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Meet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5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50409908"/>
              </p:ext>
            </p:extLst>
          </p:nvPr>
        </p:nvGraphicFramePr>
        <p:xfrm>
          <a:off x="406490" y="1728856"/>
          <a:ext cx="91440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144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Student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7" name="Straight Connector 6"/>
          <p:cNvCxnSpPr/>
          <p:nvPr/>
        </p:nvCxnSpPr>
        <p:spPr>
          <a:xfrm>
            <a:off x="406490" y="1450502"/>
            <a:ext cx="685800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83542329"/>
              </p:ext>
            </p:extLst>
          </p:nvPr>
        </p:nvGraphicFramePr>
        <p:xfrm>
          <a:off x="406490" y="1062517"/>
          <a:ext cx="1100455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004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Example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26550613"/>
              </p:ext>
            </p:extLst>
          </p:nvPr>
        </p:nvGraphicFramePr>
        <p:xfrm>
          <a:off x="1505419" y="1053629"/>
          <a:ext cx="5915343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91534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Display </a:t>
                      </a:r>
                      <a:r>
                        <a:rPr lang="en-US" sz="2000" b="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RollNo, Name &amp; Branch </a:t>
                      </a:r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of </a:t>
                      </a:r>
                      <a:r>
                        <a:rPr lang="en-US" sz="2000" b="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“ME” Branch </a:t>
                      </a:r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students.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4" name="Straight Connector 13"/>
          <p:cNvCxnSpPr/>
          <p:nvPr/>
        </p:nvCxnSpPr>
        <p:spPr>
          <a:xfrm>
            <a:off x="406490" y="4791832"/>
            <a:ext cx="347472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33349199"/>
              </p:ext>
            </p:extLst>
          </p:nvPr>
        </p:nvGraphicFramePr>
        <p:xfrm>
          <a:off x="406490" y="4403847"/>
          <a:ext cx="100203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0203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Step-1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48523710"/>
              </p:ext>
            </p:extLst>
          </p:nvPr>
        </p:nvGraphicFramePr>
        <p:xfrm>
          <a:off x="1416519" y="4211357"/>
          <a:ext cx="2440305" cy="5791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44030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l-GR" sz="3200" b="0" dirty="0">
                          <a:solidFill>
                            <a:schemeClr val="tx1"/>
                          </a:solidFill>
                        </a:rPr>
                        <a:t>σ</a:t>
                      </a:r>
                      <a:r>
                        <a:rPr lang="en-US" sz="2400" b="0" i="1" baseline="-25000" dirty="0">
                          <a:solidFill>
                            <a:schemeClr val="tx1"/>
                          </a:solidFill>
                        </a:rPr>
                        <a:t>Branch=‘ME’</a:t>
                      </a:r>
                      <a:r>
                        <a:rPr lang="en-US" sz="3200" b="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(Student)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0" name="Straight Connector 19"/>
          <p:cNvCxnSpPr/>
          <p:nvPr/>
        </p:nvCxnSpPr>
        <p:spPr>
          <a:xfrm>
            <a:off x="6221975" y="4800087"/>
            <a:ext cx="557784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02126190"/>
              </p:ext>
            </p:extLst>
          </p:nvPr>
        </p:nvGraphicFramePr>
        <p:xfrm>
          <a:off x="6221975" y="4412102"/>
          <a:ext cx="100203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0203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Answer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2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95041806"/>
              </p:ext>
            </p:extLst>
          </p:nvPr>
        </p:nvGraphicFramePr>
        <p:xfrm>
          <a:off x="7232004" y="4219612"/>
          <a:ext cx="4705668" cy="5791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470566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∏ </a:t>
                      </a:r>
                      <a:r>
                        <a:rPr lang="en-US" sz="2400" b="0" i="1" baseline="-25000" dirty="0">
                          <a:solidFill>
                            <a:schemeClr val="tx1"/>
                          </a:solidFill>
                        </a:rPr>
                        <a:t>RollNo, Name, Branch</a:t>
                      </a:r>
                      <a:r>
                        <a:rPr lang="en-US" sz="2400" b="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l-GR" sz="3200" b="0" dirty="0">
                          <a:solidFill>
                            <a:schemeClr val="tx1"/>
                          </a:solidFill>
                        </a:rPr>
                        <a:t>σ</a:t>
                      </a:r>
                      <a:r>
                        <a:rPr lang="en-US" sz="2400" b="0" i="1" baseline="-25000" dirty="0">
                          <a:solidFill>
                            <a:schemeClr val="tx1"/>
                          </a:solidFill>
                        </a:rPr>
                        <a:t>Branch=‘ME’</a:t>
                      </a:r>
                      <a:r>
                        <a:rPr lang="en-US" sz="2800" b="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(Student))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3" name="Content Placeholder 4">
            <a:extLst>
              <a:ext uri="{FF2B5EF4-FFF2-40B4-BE49-F238E27FC236}">
                <a16:creationId xmlns=""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06509394"/>
              </p:ext>
            </p:extLst>
          </p:nvPr>
        </p:nvGraphicFramePr>
        <p:xfrm>
          <a:off x="6221975" y="5416688"/>
          <a:ext cx="2574291" cy="8229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4486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5121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7820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>
                          <a:solidFill>
                            <a:schemeClr val="tx1"/>
                          </a:solidFill>
                        </a:rPr>
                        <a:t>RollNo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Branch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Mitesh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4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60492150"/>
              </p:ext>
            </p:extLst>
          </p:nvPr>
        </p:nvGraphicFramePr>
        <p:xfrm>
          <a:off x="6221975" y="5053075"/>
          <a:ext cx="1049655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496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Output-2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5" name="Content Placeholder 4">
            <a:extLst>
              <a:ext uri="{FF2B5EF4-FFF2-40B4-BE49-F238E27FC236}">
                <a16:creationId xmlns=""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65474202"/>
              </p:ext>
            </p:extLst>
          </p:nvPr>
        </p:nvGraphicFramePr>
        <p:xfrm>
          <a:off x="410369" y="5408810"/>
          <a:ext cx="3125471" cy="8229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4486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5121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7820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5118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>
                          <a:solidFill>
                            <a:schemeClr val="tx1"/>
                          </a:solidFill>
                        </a:rPr>
                        <a:t>RollNo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Branch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SPI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Mitesh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6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67589398"/>
              </p:ext>
            </p:extLst>
          </p:nvPr>
        </p:nvGraphicFramePr>
        <p:xfrm>
          <a:off x="410369" y="5045197"/>
          <a:ext cx="1049655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496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Output-1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5590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99EDB604-5ACB-1AFC-75C3-E95D1B9295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Combined Projection &amp; Selection Operation</a:t>
            </a:r>
            <a:endParaRPr lang="en-US" dirty="0"/>
          </a:p>
        </p:txBody>
      </p:sp>
      <p:graphicFrame>
        <p:nvGraphicFramePr>
          <p:cNvPr id="4" name="Content Placeholder 4">
            <a:extLst>
              <a:ext uri="{FF2B5EF4-FFF2-40B4-BE49-F238E27FC236}">
                <a16:creationId xmlns=""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37258905"/>
              </p:ext>
            </p:extLst>
          </p:nvPr>
        </p:nvGraphicFramePr>
        <p:xfrm>
          <a:off x="406490" y="1887749"/>
          <a:ext cx="3125471" cy="20574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4486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5121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7820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5118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>
                          <a:solidFill>
                            <a:schemeClr val="tx1"/>
                          </a:solidFill>
                        </a:rPr>
                        <a:t>RollNo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Branch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SPI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101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Raju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Mitesh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Nilesh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CI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104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Meet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5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36078950"/>
              </p:ext>
            </p:extLst>
          </p:nvPr>
        </p:nvGraphicFramePr>
        <p:xfrm>
          <a:off x="406490" y="1524136"/>
          <a:ext cx="91440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144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Student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7" name="Straight Connector 6"/>
          <p:cNvCxnSpPr/>
          <p:nvPr/>
        </p:nvCxnSpPr>
        <p:spPr>
          <a:xfrm>
            <a:off x="406490" y="1314022"/>
            <a:ext cx="813816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94649465"/>
              </p:ext>
            </p:extLst>
          </p:nvPr>
        </p:nvGraphicFramePr>
        <p:xfrm>
          <a:off x="406490" y="926037"/>
          <a:ext cx="1100455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004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Example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32733399"/>
              </p:ext>
            </p:extLst>
          </p:nvPr>
        </p:nvGraphicFramePr>
        <p:xfrm>
          <a:off x="1505419" y="917149"/>
          <a:ext cx="7120255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71202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Display </a:t>
                      </a:r>
                      <a:r>
                        <a:rPr lang="en-US" sz="2000" b="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Name, Branch and SPI </a:t>
                      </a:r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of  students whose </a:t>
                      </a:r>
                      <a:r>
                        <a:rPr lang="en-US" sz="2000" b="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SPI is more than 8</a:t>
                      </a:r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4" name="Straight Connector 13"/>
          <p:cNvCxnSpPr/>
          <p:nvPr/>
        </p:nvCxnSpPr>
        <p:spPr>
          <a:xfrm>
            <a:off x="406490" y="4628056"/>
            <a:ext cx="283464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42576206"/>
              </p:ext>
            </p:extLst>
          </p:nvPr>
        </p:nvGraphicFramePr>
        <p:xfrm>
          <a:off x="406490" y="4240071"/>
          <a:ext cx="100203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0203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Step-1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13849753"/>
              </p:ext>
            </p:extLst>
          </p:nvPr>
        </p:nvGraphicFramePr>
        <p:xfrm>
          <a:off x="1416519" y="4047581"/>
          <a:ext cx="1922780" cy="5791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9227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l-GR" sz="3200" b="0" dirty="0">
                          <a:solidFill>
                            <a:schemeClr val="tx1"/>
                          </a:solidFill>
                        </a:rPr>
                        <a:t>σ</a:t>
                      </a:r>
                      <a:r>
                        <a:rPr lang="en-US" sz="2400" b="0" i="1" baseline="-25000" dirty="0">
                          <a:solidFill>
                            <a:schemeClr val="tx1"/>
                          </a:solidFill>
                        </a:rPr>
                        <a:t>SPI&gt;8</a:t>
                      </a:r>
                      <a:r>
                        <a:rPr lang="en-US" sz="3200" b="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(Student)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0" name="Straight Connector 19"/>
          <p:cNvCxnSpPr/>
          <p:nvPr/>
        </p:nvCxnSpPr>
        <p:spPr>
          <a:xfrm>
            <a:off x="6221975" y="4636311"/>
            <a:ext cx="484632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10671602"/>
              </p:ext>
            </p:extLst>
          </p:nvPr>
        </p:nvGraphicFramePr>
        <p:xfrm>
          <a:off x="6221975" y="4248326"/>
          <a:ext cx="100203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0203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Answer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2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1775951"/>
              </p:ext>
            </p:extLst>
          </p:nvPr>
        </p:nvGraphicFramePr>
        <p:xfrm>
          <a:off x="7232004" y="4055836"/>
          <a:ext cx="3929380" cy="5791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39293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∏ </a:t>
                      </a:r>
                      <a:r>
                        <a:rPr lang="en-US" sz="2400" b="0" i="1" baseline="-25000" dirty="0">
                          <a:solidFill>
                            <a:schemeClr val="tx1"/>
                          </a:solidFill>
                        </a:rPr>
                        <a:t>Name, Branch, SPI</a:t>
                      </a:r>
                      <a:r>
                        <a:rPr lang="en-US" sz="2400" b="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l-GR" sz="3200" b="0" dirty="0">
                          <a:solidFill>
                            <a:schemeClr val="tx1"/>
                          </a:solidFill>
                        </a:rPr>
                        <a:t>σ</a:t>
                      </a:r>
                      <a:r>
                        <a:rPr lang="en-US" sz="2400" b="0" i="1" baseline="-25000" dirty="0">
                          <a:solidFill>
                            <a:schemeClr val="tx1"/>
                          </a:solidFill>
                        </a:rPr>
                        <a:t>SPI&gt;8</a:t>
                      </a:r>
                      <a:r>
                        <a:rPr lang="en-US" sz="2800" b="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(Student))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3" name="Content Placeholder 4">
            <a:extLst>
              <a:ext uri="{FF2B5EF4-FFF2-40B4-BE49-F238E27FC236}">
                <a16:creationId xmlns=""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29361589"/>
              </p:ext>
            </p:extLst>
          </p:nvPr>
        </p:nvGraphicFramePr>
        <p:xfrm>
          <a:off x="6221975" y="5184672"/>
          <a:ext cx="2247266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4486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5121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5118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Branch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SPI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Mitesh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Nilesh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CI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4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15768197"/>
              </p:ext>
            </p:extLst>
          </p:nvPr>
        </p:nvGraphicFramePr>
        <p:xfrm>
          <a:off x="6221975" y="4821059"/>
          <a:ext cx="1049655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496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Output-2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5" name="Content Placeholder 4">
            <a:extLst>
              <a:ext uri="{FF2B5EF4-FFF2-40B4-BE49-F238E27FC236}">
                <a16:creationId xmlns=""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03713418"/>
              </p:ext>
            </p:extLst>
          </p:nvPr>
        </p:nvGraphicFramePr>
        <p:xfrm>
          <a:off x="410369" y="5176794"/>
          <a:ext cx="3125471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4486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5121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7820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5118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>
                          <a:solidFill>
                            <a:schemeClr val="tx1"/>
                          </a:solidFill>
                        </a:rPr>
                        <a:t>RollNo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Branch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SPI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Mitesh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Nilesh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CI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6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20337669"/>
              </p:ext>
            </p:extLst>
          </p:nvPr>
        </p:nvGraphicFramePr>
        <p:xfrm>
          <a:off x="410369" y="4813181"/>
          <a:ext cx="1049655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496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Output-1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3623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Combined Projection &amp; Selection Operation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Content Placeholder 4">
            <a:extLst>
              <a:ext uri="{FF2B5EF4-FFF2-40B4-BE49-F238E27FC236}">
                <a16:creationId xmlns=""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34628608"/>
              </p:ext>
            </p:extLst>
          </p:nvPr>
        </p:nvGraphicFramePr>
        <p:xfrm>
          <a:off x="406490" y="1887749"/>
          <a:ext cx="3125471" cy="20574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4486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5121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7820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5118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>
                          <a:solidFill>
                            <a:schemeClr val="tx1"/>
                          </a:solidFill>
                        </a:rPr>
                        <a:t>RollNo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Branch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SPI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101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Raju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Mitesh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Nilesh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CI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104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Meet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5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36078950"/>
              </p:ext>
            </p:extLst>
          </p:nvPr>
        </p:nvGraphicFramePr>
        <p:xfrm>
          <a:off x="406490" y="1524136"/>
          <a:ext cx="91440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144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Student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7" name="Straight Connector 6"/>
          <p:cNvCxnSpPr/>
          <p:nvPr/>
        </p:nvCxnSpPr>
        <p:spPr>
          <a:xfrm>
            <a:off x="406490" y="1314022"/>
            <a:ext cx="1069848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94649465"/>
              </p:ext>
            </p:extLst>
          </p:nvPr>
        </p:nvGraphicFramePr>
        <p:xfrm>
          <a:off x="406490" y="926037"/>
          <a:ext cx="1100455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004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Example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42350983"/>
              </p:ext>
            </p:extLst>
          </p:nvPr>
        </p:nvGraphicFramePr>
        <p:xfrm>
          <a:off x="1505419" y="917149"/>
          <a:ext cx="9684068" cy="7010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68406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Display </a:t>
                      </a:r>
                      <a:r>
                        <a:rPr lang="en-US" sz="2000" b="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Name, Branch and SPI</a:t>
                      </a:r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of  students who belongs to </a:t>
                      </a:r>
                      <a:r>
                        <a:rPr lang="en-US" sz="2000" b="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“CE” Branch</a:t>
                      </a:r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and </a:t>
                      </a:r>
                      <a:r>
                        <a:rPr lang="en-US" sz="2000" b="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SPI is more than 7</a:t>
                      </a:r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4" name="Straight Connector 13"/>
          <p:cNvCxnSpPr/>
          <p:nvPr/>
        </p:nvCxnSpPr>
        <p:spPr>
          <a:xfrm>
            <a:off x="406490" y="4628056"/>
            <a:ext cx="393192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81231171"/>
              </p:ext>
            </p:extLst>
          </p:nvPr>
        </p:nvGraphicFramePr>
        <p:xfrm>
          <a:off x="406490" y="4240071"/>
          <a:ext cx="100203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0203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Step-1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19547834"/>
              </p:ext>
            </p:extLst>
          </p:nvPr>
        </p:nvGraphicFramePr>
        <p:xfrm>
          <a:off x="1416519" y="4047581"/>
          <a:ext cx="3007043" cy="5791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300704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l-GR" sz="3200" b="0" dirty="0">
                          <a:solidFill>
                            <a:schemeClr val="tx1"/>
                          </a:solidFill>
                        </a:rPr>
                        <a:t>σ</a:t>
                      </a:r>
                      <a:r>
                        <a:rPr lang="en-US" sz="2400" b="0" i="1" baseline="-25000" dirty="0">
                          <a:solidFill>
                            <a:schemeClr val="tx1"/>
                          </a:solidFill>
                        </a:rPr>
                        <a:t>Branch=‘CE’ </a:t>
                      </a:r>
                      <a:r>
                        <a:rPr lang="el-GR" sz="2400" b="0" i="1" baseline="-25000" dirty="0">
                          <a:solidFill>
                            <a:schemeClr val="tx1"/>
                          </a:solidFill>
                        </a:rPr>
                        <a:t>Λ</a:t>
                      </a:r>
                      <a:r>
                        <a:rPr lang="en-US" sz="2400" b="0" i="1" baseline="-25000" dirty="0">
                          <a:solidFill>
                            <a:schemeClr val="tx1"/>
                          </a:solidFill>
                        </a:rPr>
                        <a:t> SPI&gt;7</a:t>
                      </a:r>
                      <a:r>
                        <a:rPr lang="en-US" sz="3200" b="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(Student)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0" name="Straight Connector 19"/>
          <p:cNvCxnSpPr/>
          <p:nvPr/>
        </p:nvCxnSpPr>
        <p:spPr>
          <a:xfrm>
            <a:off x="5662417" y="4636311"/>
            <a:ext cx="594360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38680626"/>
              </p:ext>
            </p:extLst>
          </p:nvPr>
        </p:nvGraphicFramePr>
        <p:xfrm>
          <a:off x="5662417" y="4248326"/>
          <a:ext cx="100203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0203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Answer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2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4280076"/>
              </p:ext>
            </p:extLst>
          </p:nvPr>
        </p:nvGraphicFramePr>
        <p:xfrm>
          <a:off x="6672446" y="4055836"/>
          <a:ext cx="5070793" cy="5791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07079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∏ </a:t>
                      </a:r>
                      <a:r>
                        <a:rPr lang="en-US" sz="2400" b="0" i="1" baseline="-25000" dirty="0">
                          <a:solidFill>
                            <a:schemeClr val="tx1"/>
                          </a:solidFill>
                        </a:rPr>
                        <a:t>Name, Branch, SPI</a:t>
                      </a:r>
                      <a:r>
                        <a:rPr lang="en-US" sz="2400" b="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l-GR" sz="3200" b="0" dirty="0">
                          <a:solidFill>
                            <a:schemeClr val="tx1"/>
                          </a:solidFill>
                        </a:rPr>
                        <a:t>σ</a:t>
                      </a:r>
                      <a:r>
                        <a:rPr lang="en-US" sz="2400" b="0" i="1" baseline="-25000" dirty="0">
                          <a:solidFill>
                            <a:schemeClr val="tx1"/>
                          </a:solidFill>
                        </a:rPr>
                        <a:t>Branch=‘CE’ </a:t>
                      </a:r>
                      <a:r>
                        <a:rPr lang="el-GR" sz="2400" b="0" i="1" baseline="-25000" dirty="0">
                          <a:solidFill>
                            <a:schemeClr val="tx1"/>
                          </a:solidFill>
                        </a:rPr>
                        <a:t>Λ</a:t>
                      </a:r>
                      <a:r>
                        <a:rPr lang="en-US" sz="2400" b="0" i="1" baseline="-25000" dirty="0">
                          <a:solidFill>
                            <a:schemeClr val="tx1"/>
                          </a:solidFill>
                        </a:rPr>
                        <a:t> SPI&gt;7</a:t>
                      </a:r>
                      <a:r>
                        <a:rPr lang="en-US" sz="2800" b="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(Student))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3" name="Content Placeholder 4">
            <a:extLst>
              <a:ext uri="{FF2B5EF4-FFF2-40B4-BE49-F238E27FC236}">
                <a16:creationId xmlns=""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76855901"/>
              </p:ext>
            </p:extLst>
          </p:nvPr>
        </p:nvGraphicFramePr>
        <p:xfrm>
          <a:off x="5662417" y="5184672"/>
          <a:ext cx="2247266" cy="8229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4486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5121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5118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Branch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SPI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Raju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4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7933568"/>
              </p:ext>
            </p:extLst>
          </p:nvPr>
        </p:nvGraphicFramePr>
        <p:xfrm>
          <a:off x="5662417" y="4821059"/>
          <a:ext cx="1049655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496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Output-2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5" name="Content Placeholder 4">
            <a:extLst>
              <a:ext uri="{FF2B5EF4-FFF2-40B4-BE49-F238E27FC236}">
                <a16:creationId xmlns=""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86018331"/>
              </p:ext>
            </p:extLst>
          </p:nvPr>
        </p:nvGraphicFramePr>
        <p:xfrm>
          <a:off x="410369" y="5176794"/>
          <a:ext cx="3125471" cy="8229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4486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5121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7820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5118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>
                          <a:solidFill>
                            <a:schemeClr val="tx1"/>
                          </a:solidFill>
                        </a:rPr>
                        <a:t>RollNo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Branch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SPI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Raju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6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20337669"/>
              </p:ext>
            </p:extLst>
          </p:nvPr>
        </p:nvGraphicFramePr>
        <p:xfrm>
          <a:off x="410369" y="4813181"/>
          <a:ext cx="1049655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496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Output-1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2042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Combined Projection &amp; Selection Operation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Content Placeholder 4">
            <a:extLst>
              <a:ext uri="{FF2B5EF4-FFF2-40B4-BE49-F238E27FC236}">
                <a16:creationId xmlns=""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70363578"/>
              </p:ext>
            </p:extLst>
          </p:nvPr>
        </p:nvGraphicFramePr>
        <p:xfrm>
          <a:off x="406490" y="1887749"/>
          <a:ext cx="3125471" cy="20574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4486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5121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7820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5118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>
                          <a:solidFill>
                            <a:schemeClr val="tx1"/>
                          </a:solidFill>
                        </a:rPr>
                        <a:t>RollNo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Branch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SPI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101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Raju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Mitesh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Nilesh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CI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104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Meet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5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36078950"/>
              </p:ext>
            </p:extLst>
          </p:nvPr>
        </p:nvGraphicFramePr>
        <p:xfrm>
          <a:off x="406490" y="1524136"/>
          <a:ext cx="91440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144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Student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7" name="Straight Connector 6"/>
          <p:cNvCxnSpPr/>
          <p:nvPr/>
        </p:nvCxnSpPr>
        <p:spPr>
          <a:xfrm>
            <a:off x="406490" y="1314022"/>
            <a:ext cx="1106424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94649465"/>
              </p:ext>
            </p:extLst>
          </p:nvPr>
        </p:nvGraphicFramePr>
        <p:xfrm>
          <a:off x="406490" y="926037"/>
          <a:ext cx="1100455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004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Example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04625176"/>
              </p:ext>
            </p:extLst>
          </p:nvPr>
        </p:nvGraphicFramePr>
        <p:xfrm>
          <a:off x="1505419" y="917149"/>
          <a:ext cx="10106343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10634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Display </a:t>
                      </a:r>
                      <a:r>
                        <a:rPr lang="en-US" sz="2000" b="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of students along with their </a:t>
                      </a:r>
                      <a:r>
                        <a:rPr lang="en-US" sz="2000" b="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Branch</a:t>
                      </a:r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who belong to either </a:t>
                      </a:r>
                      <a:r>
                        <a:rPr lang="en-US" sz="2000" b="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“ME” Branch or “CI” Branch</a:t>
                      </a:r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4" name="Straight Connector 13"/>
          <p:cNvCxnSpPr/>
          <p:nvPr/>
        </p:nvCxnSpPr>
        <p:spPr>
          <a:xfrm>
            <a:off x="406490" y="4628056"/>
            <a:ext cx="438912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03041147"/>
              </p:ext>
            </p:extLst>
          </p:nvPr>
        </p:nvGraphicFramePr>
        <p:xfrm>
          <a:off x="406490" y="4240071"/>
          <a:ext cx="100203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0203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Step-1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1914715"/>
              </p:ext>
            </p:extLst>
          </p:nvPr>
        </p:nvGraphicFramePr>
        <p:xfrm>
          <a:off x="1416519" y="4047581"/>
          <a:ext cx="3534093" cy="5791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353409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l-GR" sz="3200" b="0" dirty="0">
                          <a:solidFill>
                            <a:schemeClr val="tx1"/>
                          </a:solidFill>
                        </a:rPr>
                        <a:t>σ</a:t>
                      </a:r>
                      <a:r>
                        <a:rPr lang="en-US" sz="2400" b="0" i="1" baseline="-25000" dirty="0">
                          <a:solidFill>
                            <a:schemeClr val="tx1"/>
                          </a:solidFill>
                        </a:rPr>
                        <a:t>Branch=‘ME’ V Branch=‘CI’</a:t>
                      </a:r>
                      <a:r>
                        <a:rPr lang="en-US" sz="3200" b="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(Student)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0" name="Straight Connector 19"/>
          <p:cNvCxnSpPr/>
          <p:nvPr/>
        </p:nvCxnSpPr>
        <p:spPr>
          <a:xfrm>
            <a:off x="5539591" y="4636311"/>
            <a:ext cx="612648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15085992"/>
              </p:ext>
            </p:extLst>
          </p:nvPr>
        </p:nvGraphicFramePr>
        <p:xfrm>
          <a:off x="5539591" y="4248326"/>
          <a:ext cx="100203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0203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Answer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2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43086927"/>
              </p:ext>
            </p:extLst>
          </p:nvPr>
        </p:nvGraphicFramePr>
        <p:xfrm>
          <a:off x="6549620" y="4055836"/>
          <a:ext cx="5191443" cy="5791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19144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∏ </a:t>
                      </a:r>
                      <a:r>
                        <a:rPr lang="en-US" sz="2400" b="0" i="1" baseline="-25000" dirty="0">
                          <a:solidFill>
                            <a:schemeClr val="tx1"/>
                          </a:solidFill>
                        </a:rPr>
                        <a:t>Name, Branch</a:t>
                      </a:r>
                      <a:r>
                        <a:rPr lang="en-US" sz="2400" b="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l-GR" sz="3200" b="0" dirty="0">
                          <a:solidFill>
                            <a:schemeClr val="tx1"/>
                          </a:solidFill>
                        </a:rPr>
                        <a:t>σ</a:t>
                      </a:r>
                      <a:r>
                        <a:rPr lang="en-US" sz="2400" b="0" i="1" baseline="-25000" dirty="0">
                          <a:solidFill>
                            <a:schemeClr val="tx1"/>
                          </a:solidFill>
                        </a:rPr>
                        <a:t>Branch=‘ME’ V Branch=‘CI’</a:t>
                      </a:r>
                      <a:r>
                        <a:rPr lang="en-US" sz="2800" b="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(Student))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3" name="Content Placeholder 4">
            <a:extLst>
              <a:ext uri="{FF2B5EF4-FFF2-40B4-BE49-F238E27FC236}">
                <a16:creationId xmlns=""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4346342"/>
              </p:ext>
            </p:extLst>
          </p:nvPr>
        </p:nvGraphicFramePr>
        <p:xfrm>
          <a:off x="5539591" y="5184672"/>
          <a:ext cx="1696086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4486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5121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Branch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Mitesh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Nilesh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CI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4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75198953"/>
              </p:ext>
            </p:extLst>
          </p:nvPr>
        </p:nvGraphicFramePr>
        <p:xfrm>
          <a:off x="5539591" y="4821059"/>
          <a:ext cx="1049655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496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Output-2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5" name="Content Placeholder 4">
            <a:extLst>
              <a:ext uri="{FF2B5EF4-FFF2-40B4-BE49-F238E27FC236}">
                <a16:creationId xmlns=""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18067352"/>
              </p:ext>
            </p:extLst>
          </p:nvPr>
        </p:nvGraphicFramePr>
        <p:xfrm>
          <a:off x="410369" y="5176794"/>
          <a:ext cx="3125471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4486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5121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7820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5118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>
                          <a:solidFill>
                            <a:schemeClr val="tx1"/>
                          </a:solidFill>
                        </a:rPr>
                        <a:t>RollNo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Branch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SPI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Mitesh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Nilesh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CI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6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20337669"/>
              </p:ext>
            </p:extLst>
          </p:nvPr>
        </p:nvGraphicFramePr>
        <p:xfrm>
          <a:off x="410369" y="4813181"/>
          <a:ext cx="1049655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496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Output-1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0496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Exercise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1" y="863445"/>
            <a:ext cx="8138760" cy="2531790"/>
          </a:xfrm>
        </p:spPr>
        <p:txBody>
          <a:bodyPr/>
          <a:lstStyle/>
          <a:p>
            <a:r>
              <a:rPr lang="en-US" dirty="0"/>
              <a:t>Write down the relational algebra for the student table.</a:t>
            </a:r>
          </a:p>
          <a:p>
            <a:pPr lvl="1"/>
            <a:r>
              <a:rPr lang="en-US" dirty="0"/>
              <a:t>Display </a:t>
            </a:r>
            <a:r>
              <a:rPr lang="en-US" dirty="0" err="1"/>
              <a:t>Rollno</a:t>
            </a:r>
            <a:r>
              <a:rPr lang="en-US" dirty="0"/>
              <a:t>, Name and SPI of all students belongs to “CE” Branch.</a:t>
            </a:r>
          </a:p>
          <a:p>
            <a:pPr lvl="1"/>
            <a:r>
              <a:rPr lang="en-US" dirty="0"/>
              <a:t>List the Name of students with their Branch whose SPI is more than 8 and belongs to “CE” Branch.</a:t>
            </a:r>
          </a:p>
          <a:p>
            <a:pPr lvl="1"/>
            <a:r>
              <a:rPr lang="en-US" dirty="0"/>
              <a:t>List the Name of students along with their Branch and SPI who belongs to either “CE” or “ME” Branch and having SPI more than  8.</a:t>
            </a:r>
          </a:p>
          <a:p>
            <a:pPr lvl="1"/>
            <a:r>
              <a:rPr lang="en-US" dirty="0"/>
              <a:t>Display the Name of students with their Branch name whose SPI between 7 and 9.</a:t>
            </a:r>
          </a:p>
        </p:txBody>
      </p:sp>
      <p:graphicFrame>
        <p:nvGraphicFramePr>
          <p:cNvPr id="4" name="Content Placeholder 4">
            <a:extLst>
              <a:ext uri="{FF2B5EF4-FFF2-40B4-BE49-F238E27FC236}">
                <a16:creationId xmlns=""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13575992"/>
              </p:ext>
            </p:extLst>
          </p:nvPr>
        </p:nvGraphicFramePr>
        <p:xfrm>
          <a:off x="8555408" y="1214834"/>
          <a:ext cx="3046096" cy="20574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4486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7184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7820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5118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>
                          <a:solidFill>
                            <a:schemeClr val="tx1"/>
                          </a:solidFill>
                        </a:rPr>
                        <a:t>RollNo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Branch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SPI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101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Raj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Meet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Harsh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104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Punit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5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94613374"/>
              </p:ext>
            </p:extLst>
          </p:nvPr>
        </p:nvGraphicFramePr>
        <p:xfrm>
          <a:off x="8555408" y="851221"/>
          <a:ext cx="91440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144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Student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7" name="Content Placeholder 2"/>
          <p:cNvSpPr txBox="1">
            <a:spLocks/>
          </p:cNvSpPr>
          <p:nvPr/>
        </p:nvSpPr>
        <p:spPr>
          <a:xfrm>
            <a:off x="131179" y="3476657"/>
            <a:ext cx="8138761" cy="26955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Write down the relational algebra for the employee table.</a:t>
            </a:r>
          </a:p>
          <a:p>
            <a:pPr lvl="1"/>
            <a:r>
              <a:rPr lang="en-US" dirty="0"/>
              <a:t>Display the Name of employee belong to “HR” Dept and having salary more than 20000.</a:t>
            </a:r>
          </a:p>
          <a:p>
            <a:pPr lvl="1"/>
            <a:r>
              <a:rPr lang="en-US" dirty="0"/>
              <a:t>Display the Name of all “Admin” and “HR” Dept’s employee.</a:t>
            </a:r>
          </a:p>
          <a:p>
            <a:pPr lvl="1"/>
            <a:r>
              <a:rPr lang="en-US" dirty="0"/>
              <a:t>List the Name of employee with their Salary who belongs to “HR” or “Admin” Dept having salary more than 15000.</a:t>
            </a:r>
          </a:p>
          <a:p>
            <a:pPr lvl="1"/>
            <a:r>
              <a:rPr lang="en-US" dirty="0"/>
              <a:t>Display the Name of employee along with their Dept name whose salary between 15000 and 30000.</a:t>
            </a:r>
          </a:p>
        </p:txBody>
      </p:sp>
      <p:graphicFrame>
        <p:nvGraphicFramePr>
          <p:cNvPr id="20" name="Content Placeholder 4">
            <a:extLst>
              <a:ext uri="{FF2B5EF4-FFF2-40B4-BE49-F238E27FC236}">
                <a16:creationId xmlns=""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68544201"/>
              </p:ext>
            </p:extLst>
          </p:nvPr>
        </p:nvGraphicFramePr>
        <p:xfrm>
          <a:off x="8586785" y="3810384"/>
          <a:ext cx="3293746" cy="20574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4486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2423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1470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80994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>
                          <a:solidFill>
                            <a:schemeClr val="tx1"/>
                          </a:solidFill>
                        </a:rPr>
                        <a:t>EmpID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Dept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Salary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101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Nilesh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Sales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10000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Mayur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HR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25000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Hardik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HR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15000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104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Ajay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Admin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20000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1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57528104"/>
              </p:ext>
            </p:extLst>
          </p:nvPr>
        </p:nvGraphicFramePr>
        <p:xfrm>
          <a:off x="8586785" y="3446771"/>
          <a:ext cx="112268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26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Employee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2" name="Straight Connector 21"/>
          <p:cNvCxnSpPr/>
          <p:nvPr/>
        </p:nvCxnSpPr>
        <p:spPr>
          <a:xfrm>
            <a:off x="131179" y="3395235"/>
            <a:ext cx="11887200" cy="7823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1000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Symbol: </a:t>
            </a:r>
            <a:r>
              <a:rPr lang="en-US" sz="2800" dirty="0"/>
              <a:t>X</a:t>
            </a:r>
            <a:r>
              <a:rPr lang="en-US" dirty="0"/>
              <a:t> (Cross)</a:t>
            </a:r>
          </a:p>
          <a:p>
            <a:r>
              <a:rPr lang="en-US" dirty="0"/>
              <a:t>Notation: </a:t>
            </a:r>
            <a:r>
              <a:rPr lang="en-US" i="1" dirty="0">
                <a:sym typeface="Symbol" pitchFamily="18" charset="2"/>
              </a:rPr>
              <a:t>Relation-1 (R1) </a:t>
            </a:r>
            <a:r>
              <a:rPr lang="en-US" dirty="0"/>
              <a:t>X </a:t>
            </a:r>
            <a:r>
              <a:rPr lang="en-US" i="1" dirty="0">
                <a:sym typeface="Symbol" pitchFamily="18" charset="2"/>
              </a:rPr>
              <a:t>Relation-2 (R2) 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sym typeface="Symbol" pitchFamily="18" charset="2"/>
              </a:rPr>
              <a:t>OR</a:t>
            </a:r>
            <a:r>
              <a:rPr lang="en-US" i="1" dirty="0">
                <a:sym typeface="Symbol" pitchFamily="18" charset="2"/>
              </a:rPr>
              <a:t>  Algebra-1 </a:t>
            </a:r>
            <a:r>
              <a:rPr lang="en-US" dirty="0"/>
              <a:t>X </a:t>
            </a:r>
            <a:r>
              <a:rPr lang="en-US" i="1" dirty="0">
                <a:sym typeface="Symbol" pitchFamily="18" charset="2"/>
              </a:rPr>
              <a:t>Algebra-2</a:t>
            </a:r>
            <a:endParaRPr lang="en-US" dirty="0"/>
          </a:p>
          <a:p>
            <a:r>
              <a:rPr lang="en-US" dirty="0"/>
              <a:t>Operation: It will </a:t>
            </a:r>
            <a:r>
              <a:rPr lang="en-US" b="1" dirty="0">
                <a:solidFill>
                  <a:schemeClr val="accent6"/>
                </a:solidFill>
              </a:rPr>
              <a:t>multiply each tuples </a:t>
            </a:r>
            <a:r>
              <a:rPr lang="en-US" dirty="0"/>
              <a:t>of Relation-1 to each tuples of Relation-2.</a:t>
            </a:r>
          </a:p>
          <a:p>
            <a:pPr lvl="1"/>
            <a:r>
              <a:rPr lang="en-US" dirty="0"/>
              <a:t>Attributes of Resultant Relation =  Attributes of R1 + Attributes of R2</a:t>
            </a:r>
          </a:p>
          <a:p>
            <a:pPr lvl="1"/>
            <a:r>
              <a:rPr lang="en-US" dirty="0"/>
              <a:t>Tuples of Resultant Relation = Tuples of R1 * Tuples of R2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Cartesian Product / Cross Product</a:t>
            </a:r>
          </a:p>
        </p:txBody>
      </p:sp>
      <p:graphicFrame>
        <p:nvGraphicFramePr>
          <p:cNvPr id="17" name="Content Placeholder 4">
            <a:extLst>
              <a:ext uri="{FF2B5EF4-FFF2-40B4-BE49-F238E27FC236}">
                <a16:creationId xmlns=""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34054094"/>
              </p:ext>
            </p:extLst>
          </p:nvPr>
        </p:nvGraphicFramePr>
        <p:xfrm>
          <a:off x="514066" y="4131927"/>
          <a:ext cx="2345691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61626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5121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7820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>
                          <a:solidFill>
                            <a:schemeClr val="tx1"/>
                          </a:solidFill>
                        </a:rPr>
                        <a:t>RNo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Branch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101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Raju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Mitesh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0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76051372"/>
              </p:ext>
            </p:extLst>
          </p:nvPr>
        </p:nvGraphicFramePr>
        <p:xfrm>
          <a:off x="514066" y="3768314"/>
          <a:ext cx="91440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144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Student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1" name="Straight Connector 20"/>
          <p:cNvCxnSpPr/>
          <p:nvPr/>
        </p:nvCxnSpPr>
        <p:spPr>
          <a:xfrm>
            <a:off x="514066" y="3505654"/>
            <a:ext cx="640080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78652233"/>
              </p:ext>
            </p:extLst>
          </p:nvPr>
        </p:nvGraphicFramePr>
        <p:xfrm>
          <a:off x="514066" y="3117669"/>
          <a:ext cx="1100455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004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Example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3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43934159"/>
              </p:ext>
            </p:extLst>
          </p:nvPr>
        </p:nvGraphicFramePr>
        <p:xfrm>
          <a:off x="1612995" y="3108781"/>
          <a:ext cx="540893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40893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Perform Cross Product between Student and Result.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4" name="Straight Connector 23"/>
          <p:cNvCxnSpPr/>
          <p:nvPr/>
        </p:nvCxnSpPr>
        <p:spPr>
          <a:xfrm>
            <a:off x="7735265" y="3502442"/>
            <a:ext cx="310896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0007335"/>
              </p:ext>
            </p:extLst>
          </p:nvPr>
        </p:nvGraphicFramePr>
        <p:xfrm>
          <a:off x="7735265" y="3114457"/>
          <a:ext cx="100203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0203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Answer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6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62996186"/>
              </p:ext>
            </p:extLst>
          </p:nvPr>
        </p:nvGraphicFramePr>
        <p:xfrm>
          <a:off x="8745294" y="3023567"/>
          <a:ext cx="2243455" cy="4572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2434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(Student) </a:t>
                      </a: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 (Result)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7" name="Content Placeholder 4">
            <a:extLst>
              <a:ext uri="{FF2B5EF4-FFF2-40B4-BE49-F238E27FC236}">
                <a16:creationId xmlns=""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03801128"/>
              </p:ext>
            </p:extLst>
          </p:nvPr>
        </p:nvGraphicFramePr>
        <p:xfrm>
          <a:off x="6891285" y="4131927"/>
          <a:ext cx="4854001" cy="20574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3671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5121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7820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23539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2203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>
                          <a:solidFill>
                            <a:schemeClr val="tx1"/>
                          </a:solidFill>
                        </a:rPr>
                        <a:t>Student.RNo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Branch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>
                          <a:solidFill>
                            <a:schemeClr val="tx1"/>
                          </a:solidFill>
                        </a:rPr>
                        <a:t>Result.RNo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SPI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101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Raju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Raju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Mitesh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Mitesh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8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52784539"/>
              </p:ext>
            </p:extLst>
          </p:nvPr>
        </p:nvGraphicFramePr>
        <p:xfrm>
          <a:off x="6891285" y="3768314"/>
          <a:ext cx="91440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144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Output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9" name="Content Placeholder 4">
            <a:extLst>
              <a:ext uri="{FF2B5EF4-FFF2-40B4-BE49-F238E27FC236}">
                <a16:creationId xmlns=""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02269048"/>
              </p:ext>
            </p:extLst>
          </p:nvPr>
        </p:nvGraphicFramePr>
        <p:xfrm>
          <a:off x="4217717" y="4140887"/>
          <a:ext cx="1167448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61626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5118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>
                          <a:solidFill>
                            <a:schemeClr val="tx1"/>
                          </a:solidFill>
                        </a:rPr>
                        <a:t>RNo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SPI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101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0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15149238"/>
              </p:ext>
            </p:extLst>
          </p:nvPr>
        </p:nvGraphicFramePr>
        <p:xfrm>
          <a:off x="4217717" y="3777274"/>
          <a:ext cx="814705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1470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Result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2" name="Rounded Rectangle 31"/>
          <p:cNvSpPr/>
          <p:nvPr/>
        </p:nvSpPr>
        <p:spPr>
          <a:xfrm>
            <a:off x="6898259" y="4154770"/>
            <a:ext cx="1352356" cy="388650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3" name="Rounded Rectangle 32"/>
          <p:cNvSpPr/>
          <p:nvPr/>
        </p:nvSpPr>
        <p:spPr>
          <a:xfrm>
            <a:off x="9989120" y="4154770"/>
            <a:ext cx="1238250" cy="388650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2844458" y="4788978"/>
            <a:ext cx="1362328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2833155" y="5116638"/>
            <a:ext cx="1362328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2844458" y="4788978"/>
            <a:ext cx="1362328" cy="32766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2833155" y="4788978"/>
            <a:ext cx="1373631" cy="32766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ounded Rectangular Callout 37"/>
          <p:cNvSpPr/>
          <p:nvPr/>
        </p:nvSpPr>
        <p:spPr>
          <a:xfrm>
            <a:off x="472930" y="5512413"/>
            <a:ext cx="6149543" cy="872599"/>
          </a:xfrm>
          <a:prstGeom prst="wedgeRoundRectCallout">
            <a:avLst>
              <a:gd name="adj1" fmla="val -49350"/>
              <a:gd name="adj2" fmla="val 4128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53975" lvl="2"/>
            <a:r>
              <a:rPr lang="en-IN" dirty="0">
                <a:solidFill>
                  <a:schemeClr val="tx1"/>
                </a:solidFill>
              </a:rPr>
              <a:t>If both relations have some attribute with the same name, it can be distinguished by combing </a:t>
            </a:r>
            <a:r>
              <a:rPr lang="en-IN" b="1" dirty="0">
                <a:solidFill>
                  <a:schemeClr val="accent6"/>
                </a:solidFill>
              </a:rPr>
              <a:t>relation-name.attribute-name</a:t>
            </a:r>
            <a:r>
              <a:rPr lang="en-IN" dirty="0">
                <a:solidFill>
                  <a:schemeClr val="tx1"/>
                </a:solidFill>
              </a:rPr>
              <a:t>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1432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3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Cartesian Product / Cross Product Example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17" name="Content Placeholder 4">
            <a:extLst>
              <a:ext uri="{FF2B5EF4-FFF2-40B4-BE49-F238E27FC236}">
                <a16:creationId xmlns=""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11608052"/>
              </p:ext>
            </p:extLst>
          </p:nvPr>
        </p:nvGraphicFramePr>
        <p:xfrm>
          <a:off x="673720" y="1889466"/>
          <a:ext cx="2984184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61626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5121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7820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63849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>
                          <a:solidFill>
                            <a:schemeClr val="tx1"/>
                          </a:solidFill>
                        </a:rPr>
                        <a:t>RNo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Branch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Sem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101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Raju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Mitesh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0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35070536"/>
              </p:ext>
            </p:extLst>
          </p:nvPr>
        </p:nvGraphicFramePr>
        <p:xfrm>
          <a:off x="673720" y="1525853"/>
          <a:ext cx="91440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144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Student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1" name="Straight Connector 20"/>
          <p:cNvCxnSpPr/>
          <p:nvPr/>
        </p:nvCxnSpPr>
        <p:spPr>
          <a:xfrm>
            <a:off x="673720" y="1343017"/>
            <a:ext cx="640080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43425822"/>
              </p:ext>
            </p:extLst>
          </p:nvPr>
        </p:nvGraphicFramePr>
        <p:xfrm>
          <a:off x="673720" y="955032"/>
          <a:ext cx="1100455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004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Example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3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93953109"/>
              </p:ext>
            </p:extLst>
          </p:nvPr>
        </p:nvGraphicFramePr>
        <p:xfrm>
          <a:off x="1772649" y="946144"/>
          <a:ext cx="540893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40893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Perform Cross Product between Student and Result.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4" name="Straight Connector 23"/>
          <p:cNvCxnSpPr/>
          <p:nvPr/>
        </p:nvCxnSpPr>
        <p:spPr>
          <a:xfrm>
            <a:off x="673720" y="3803827"/>
            <a:ext cx="630936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23604287"/>
              </p:ext>
            </p:extLst>
          </p:nvPr>
        </p:nvGraphicFramePr>
        <p:xfrm>
          <a:off x="673720" y="3415842"/>
          <a:ext cx="100203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0203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Answer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6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783347"/>
              </p:ext>
            </p:extLst>
          </p:nvPr>
        </p:nvGraphicFramePr>
        <p:xfrm>
          <a:off x="1672863" y="3215182"/>
          <a:ext cx="5478780" cy="5791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4787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∏</a:t>
                      </a:r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400" b="0" i="1" baseline="-25000" dirty="0">
                          <a:solidFill>
                            <a:schemeClr val="tx1"/>
                          </a:solidFill>
                        </a:rPr>
                        <a:t>RNo, Name, Branch</a:t>
                      </a:r>
                      <a:r>
                        <a:rPr lang="en-US" sz="2000" b="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(Student) </a:t>
                      </a: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∏</a:t>
                      </a: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400" b="0" i="1" baseline="-25000" dirty="0">
                          <a:solidFill>
                            <a:schemeClr val="tx1"/>
                          </a:solidFill>
                        </a:rPr>
                        <a:t>RNo, SPI, BL 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(Result)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7" name="Content Placeholder 4">
            <a:extLst>
              <a:ext uri="{FF2B5EF4-FFF2-40B4-BE49-F238E27FC236}">
                <a16:creationId xmlns=""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76377565"/>
              </p:ext>
            </p:extLst>
          </p:nvPr>
        </p:nvGraphicFramePr>
        <p:xfrm>
          <a:off x="673720" y="4338964"/>
          <a:ext cx="5408465" cy="20574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39414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5121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7820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26238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5118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47133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>
                          <a:solidFill>
                            <a:schemeClr val="tx1"/>
                          </a:solidFill>
                        </a:rPr>
                        <a:t>Student.RNo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Branch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>
                          <a:solidFill>
                            <a:schemeClr val="tx1"/>
                          </a:solidFill>
                        </a:rPr>
                        <a:t>Result.RNo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SPI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BL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101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Raju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Raju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Mitesh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Mitesh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8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5031615"/>
              </p:ext>
            </p:extLst>
          </p:nvPr>
        </p:nvGraphicFramePr>
        <p:xfrm>
          <a:off x="673720" y="3975351"/>
          <a:ext cx="91440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144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Output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9" name="Content Placeholder 4">
            <a:extLst>
              <a:ext uri="{FF2B5EF4-FFF2-40B4-BE49-F238E27FC236}">
                <a16:creationId xmlns=""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07299575"/>
              </p:ext>
            </p:extLst>
          </p:nvPr>
        </p:nvGraphicFramePr>
        <p:xfrm>
          <a:off x="4377371" y="1898426"/>
          <a:ext cx="2333309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61626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5118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7339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69246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>
                          <a:solidFill>
                            <a:schemeClr val="tx1"/>
                          </a:solidFill>
                        </a:rPr>
                        <a:t>RNo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SPI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BL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Rank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101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0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68535222"/>
              </p:ext>
            </p:extLst>
          </p:nvPr>
        </p:nvGraphicFramePr>
        <p:xfrm>
          <a:off x="4377371" y="1534813"/>
          <a:ext cx="814705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1470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Result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9" name="Rounded Rectangular Callout 38"/>
          <p:cNvSpPr/>
          <p:nvPr/>
        </p:nvSpPr>
        <p:spPr>
          <a:xfrm>
            <a:off x="7617060" y="914540"/>
            <a:ext cx="3657600" cy="1097280"/>
          </a:xfrm>
          <a:prstGeom prst="wedgeRoundRectCallout">
            <a:avLst>
              <a:gd name="adj1" fmla="val -67051"/>
              <a:gd name="adj2" fmla="val -9966"/>
              <a:gd name="adj3" fmla="val 16667"/>
            </a:avLst>
          </a:prstGeom>
          <a:solidFill>
            <a:schemeClr val="tx1">
              <a:lumMod val="10000"/>
              <a:lumOff val="9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53975" lvl="2"/>
            <a:r>
              <a:rPr lang="en-IN" dirty="0">
                <a:solidFill>
                  <a:schemeClr val="tx1"/>
                </a:solidFill>
              </a:rPr>
              <a:t>Consider only </a:t>
            </a:r>
            <a:r>
              <a:rPr lang="en-IN" dirty="0">
                <a:solidFill>
                  <a:schemeClr val="tx2"/>
                </a:solidFill>
              </a:rPr>
              <a:t>selected attributes</a:t>
            </a:r>
          </a:p>
          <a:p>
            <a:pPr marL="339725" lvl="2" indent="-285750">
              <a:buFont typeface="Arial" panose="020B0604020202020204" pitchFamily="34" charset="0"/>
              <a:buChar char="•"/>
            </a:pPr>
            <a:r>
              <a:rPr lang="en-IN" dirty="0"/>
              <a:t>Student – RNo, Name and Branch</a:t>
            </a:r>
          </a:p>
          <a:p>
            <a:pPr marL="339725" lvl="2" indent="-285750">
              <a:buFont typeface="Arial" panose="020B0604020202020204" pitchFamily="34" charset="0"/>
              <a:buChar char="•"/>
            </a:pPr>
            <a:r>
              <a:rPr lang="en-IN" dirty="0"/>
              <a:t>Result – RNo, SPI and BL 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2732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Cartesian Product / Cross Product Example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17" name="Content Placeholder 4">
            <a:extLst>
              <a:ext uri="{FF2B5EF4-FFF2-40B4-BE49-F238E27FC236}">
                <a16:creationId xmlns=""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92093417"/>
              </p:ext>
            </p:extLst>
          </p:nvPr>
        </p:nvGraphicFramePr>
        <p:xfrm>
          <a:off x="673720" y="1889466"/>
          <a:ext cx="2984184" cy="20574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61626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5121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7820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63849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>
                          <a:solidFill>
                            <a:schemeClr val="tx1"/>
                          </a:solidFill>
                        </a:rPr>
                        <a:t>RNo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Branch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Sem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101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Raju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Mitesh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Om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104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Dhara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0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35070536"/>
              </p:ext>
            </p:extLst>
          </p:nvPr>
        </p:nvGraphicFramePr>
        <p:xfrm>
          <a:off x="673720" y="1525853"/>
          <a:ext cx="91440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144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Student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1" name="Straight Connector 20"/>
          <p:cNvCxnSpPr/>
          <p:nvPr/>
        </p:nvCxnSpPr>
        <p:spPr>
          <a:xfrm>
            <a:off x="673720" y="1343017"/>
            <a:ext cx="640080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43425822"/>
              </p:ext>
            </p:extLst>
          </p:nvPr>
        </p:nvGraphicFramePr>
        <p:xfrm>
          <a:off x="673720" y="955032"/>
          <a:ext cx="1100455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004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Example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3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73026979"/>
              </p:ext>
            </p:extLst>
          </p:nvPr>
        </p:nvGraphicFramePr>
        <p:xfrm>
          <a:off x="1772649" y="946144"/>
          <a:ext cx="540893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40893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Perform Cross Product between Student and Result.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4" name="Straight Connector 23"/>
          <p:cNvCxnSpPr/>
          <p:nvPr/>
        </p:nvCxnSpPr>
        <p:spPr>
          <a:xfrm>
            <a:off x="673720" y="4529542"/>
            <a:ext cx="630936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59935201"/>
              </p:ext>
            </p:extLst>
          </p:nvPr>
        </p:nvGraphicFramePr>
        <p:xfrm>
          <a:off x="673720" y="4141557"/>
          <a:ext cx="100203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0203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Answer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6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30287778"/>
              </p:ext>
            </p:extLst>
          </p:nvPr>
        </p:nvGraphicFramePr>
        <p:xfrm>
          <a:off x="1672863" y="3940897"/>
          <a:ext cx="5483543" cy="5791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48354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3200" b="0" dirty="0">
                          <a:solidFill>
                            <a:schemeClr val="tx1"/>
                          </a:solidFill>
                        </a:rPr>
                        <a:t>σ</a:t>
                      </a:r>
                      <a:r>
                        <a:rPr lang="en-US" sz="2400" b="0" i="1" baseline="-25000" dirty="0">
                          <a:solidFill>
                            <a:schemeClr val="tx1"/>
                          </a:solidFill>
                        </a:rPr>
                        <a:t>Branch=‘CE’ </a:t>
                      </a:r>
                      <a:r>
                        <a:rPr lang="el-GR" sz="2400" b="0" i="1" baseline="-25000" dirty="0">
                          <a:solidFill>
                            <a:schemeClr val="tx1"/>
                          </a:solidFill>
                        </a:rPr>
                        <a:t>Λ</a:t>
                      </a:r>
                      <a:r>
                        <a:rPr lang="en-US" sz="2400" b="0" i="1" baseline="-25000" dirty="0">
                          <a:solidFill>
                            <a:schemeClr val="tx1"/>
                          </a:solidFill>
                        </a:rPr>
                        <a:t> Sem=3</a:t>
                      </a:r>
                      <a:r>
                        <a:rPr lang="en-US" sz="2000" b="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(Student) </a:t>
                      </a: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l-GR" sz="3200" b="0" dirty="0">
                          <a:solidFill>
                            <a:schemeClr val="tx1"/>
                          </a:solidFill>
                        </a:rPr>
                        <a:t>σ</a:t>
                      </a:r>
                      <a:r>
                        <a:rPr lang="en-US" sz="2400" b="0" i="1" baseline="-25000" dirty="0">
                          <a:solidFill>
                            <a:schemeClr val="tx1"/>
                          </a:solidFill>
                        </a:rPr>
                        <a:t>SPI&gt;7 </a:t>
                      </a:r>
                      <a:r>
                        <a:rPr lang="el-GR" sz="2400" b="0" i="1" baseline="-25000" dirty="0">
                          <a:solidFill>
                            <a:schemeClr val="tx1"/>
                          </a:solidFill>
                        </a:rPr>
                        <a:t>Λ</a:t>
                      </a:r>
                      <a:r>
                        <a:rPr lang="en-US" sz="2400" b="0" i="1" baseline="-25000" dirty="0">
                          <a:solidFill>
                            <a:schemeClr val="tx1"/>
                          </a:solidFill>
                        </a:rPr>
                        <a:t> BL&lt;1 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(Result)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7" name="Content Placeholder 4">
            <a:extLst>
              <a:ext uri="{FF2B5EF4-FFF2-40B4-BE49-F238E27FC236}">
                <a16:creationId xmlns=""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16902197"/>
              </p:ext>
            </p:extLst>
          </p:nvPr>
        </p:nvGraphicFramePr>
        <p:xfrm>
          <a:off x="673720" y="5064679"/>
          <a:ext cx="6652580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39414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6231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7820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63849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6238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55118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473393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692468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>
                          <a:solidFill>
                            <a:schemeClr val="tx1"/>
                          </a:solidFill>
                        </a:rPr>
                        <a:t>Student.RNo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Branch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Sem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>
                          <a:solidFill>
                            <a:schemeClr val="tx1"/>
                          </a:solidFill>
                        </a:rPr>
                        <a:t>Result.RNo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SPI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BL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Rank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101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Raju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OM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8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81047291"/>
              </p:ext>
            </p:extLst>
          </p:nvPr>
        </p:nvGraphicFramePr>
        <p:xfrm>
          <a:off x="673720" y="4701066"/>
          <a:ext cx="91440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144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Output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9" name="Content Placeholder 4">
            <a:extLst>
              <a:ext uri="{FF2B5EF4-FFF2-40B4-BE49-F238E27FC236}">
                <a16:creationId xmlns=""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29753358"/>
              </p:ext>
            </p:extLst>
          </p:nvPr>
        </p:nvGraphicFramePr>
        <p:xfrm>
          <a:off x="4377371" y="1898426"/>
          <a:ext cx="2333309" cy="16459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61626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5118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7339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69246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>
                          <a:solidFill>
                            <a:schemeClr val="tx1"/>
                          </a:solidFill>
                        </a:rPr>
                        <a:t>RNo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SPI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BL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Rank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101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105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0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68535222"/>
              </p:ext>
            </p:extLst>
          </p:nvPr>
        </p:nvGraphicFramePr>
        <p:xfrm>
          <a:off x="4377371" y="1534813"/>
          <a:ext cx="814705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1470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Result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9" name="Rounded Rectangular Callout 38"/>
          <p:cNvSpPr/>
          <p:nvPr/>
        </p:nvSpPr>
        <p:spPr>
          <a:xfrm>
            <a:off x="7617060" y="914540"/>
            <a:ext cx="3749040" cy="1097280"/>
          </a:xfrm>
          <a:prstGeom prst="wedgeRoundRectCallout">
            <a:avLst>
              <a:gd name="adj1" fmla="val -67051"/>
              <a:gd name="adj2" fmla="val -9966"/>
              <a:gd name="adj3" fmla="val 16667"/>
            </a:avLst>
          </a:prstGeom>
          <a:solidFill>
            <a:schemeClr val="tx1">
              <a:lumMod val="10000"/>
              <a:lumOff val="9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53975" lvl="2"/>
            <a:r>
              <a:rPr lang="en-IN" dirty="0">
                <a:solidFill>
                  <a:schemeClr val="tx1"/>
                </a:solidFill>
              </a:rPr>
              <a:t>Consider only </a:t>
            </a:r>
            <a:r>
              <a:rPr lang="en-IN" dirty="0">
                <a:solidFill>
                  <a:schemeClr val="tx2"/>
                </a:solidFill>
              </a:rPr>
              <a:t>selected tuples</a:t>
            </a:r>
          </a:p>
          <a:p>
            <a:pPr marL="339725" lvl="2" indent="-285750">
              <a:buFont typeface="Arial" panose="020B0604020202020204" pitchFamily="34" charset="0"/>
              <a:buChar char="•"/>
            </a:pPr>
            <a:r>
              <a:rPr lang="en-IN" dirty="0"/>
              <a:t>Student – Branch=‘CE’ and Sem=3</a:t>
            </a:r>
          </a:p>
          <a:p>
            <a:pPr marL="339725" lvl="2" indent="-285750">
              <a:buFont typeface="Arial" panose="020B0604020202020204" pitchFamily="34" charset="0"/>
              <a:buChar char="•"/>
            </a:pPr>
            <a:r>
              <a:rPr lang="en-IN" dirty="0"/>
              <a:t>Result – SPI&gt;7 and BL&lt;1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673720" y="2285208"/>
            <a:ext cx="2983880" cy="427512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9" name="Rounded Rectangle 18"/>
          <p:cNvSpPr/>
          <p:nvPr/>
        </p:nvSpPr>
        <p:spPr>
          <a:xfrm>
            <a:off x="673720" y="3121785"/>
            <a:ext cx="2983880" cy="427512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2" name="Rounded Rectangle 31"/>
          <p:cNvSpPr/>
          <p:nvPr/>
        </p:nvSpPr>
        <p:spPr>
          <a:xfrm>
            <a:off x="4360890" y="2712720"/>
            <a:ext cx="2340161" cy="427512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66300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18" grpId="0" animBg="1"/>
      <p:bldP spid="19" grpId="0" animBg="1"/>
      <p:bldP spid="3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Symbol:</a:t>
            </a:r>
          </a:p>
          <a:p>
            <a:r>
              <a:rPr lang="en-US" dirty="0"/>
              <a:t>Notation: </a:t>
            </a:r>
            <a:r>
              <a:rPr lang="en-US" i="1" dirty="0">
                <a:sym typeface="Symbol" pitchFamily="18" charset="2"/>
              </a:rPr>
              <a:t>Relation-1 (R1) </a:t>
            </a:r>
            <a:r>
              <a:rPr lang="en-US" dirty="0"/>
              <a:t>     </a:t>
            </a:r>
            <a:r>
              <a:rPr lang="en-US" i="1" dirty="0">
                <a:sym typeface="Symbol" pitchFamily="18" charset="2"/>
              </a:rPr>
              <a:t>Relation-2 (R2) 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sym typeface="Symbol" pitchFamily="18" charset="2"/>
              </a:rPr>
              <a:t>OR</a:t>
            </a:r>
            <a:r>
              <a:rPr lang="en-US" i="1" dirty="0">
                <a:sym typeface="Symbol" pitchFamily="18" charset="2"/>
              </a:rPr>
              <a:t>  Algebra-1      Algebra-2</a:t>
            </a:r>
            <a:endParaRPr lang="en-US" dirty="0"/>
          </a:p>
          <a:p>
            <a:r>
              <a:rPr lang="en-US" dirty="0"/>
              <a:t>Operation: Natural join will </a:t>
            </a:r>
            <a:r>
              <a:rPr lang="en-US" b="1" dirty="0">
                <a:solidFill>
                  <a:schemeClr val="accent6"/>
                </a:solidFill>
              </a:rPr>
              <a:t>retrieve consistent data </a:t>
            </a:r>
            <a:r>
              <a:rPr lang="en-US" dirty="0"/>
              <a:t>from multiple relations.</a:t>
            </a:r>
          </a:p>
          <a:p>
            <a:pPr lvl="1"/>
            <a:r>
              <a:rPr lang="en-US" dirty="0"/>
              <a:t>It </a:t>
            </a:r>
            <a:r>
              <a:rPr lang="en-US" b="1" dirty="0">
                <a:solidFill>
                  <a:schemeClr val="accent6"/>
                </a:solidFill>
              </a:rPr>
              <a:t>combines records </a:t>
            </a:r>
            <a:r>
              <a:rPr lang="en-US" dirty="0"/>
              <a:t>from different relations that </a:t>
            </a:r>
            <a:r>
              <a:rPr lang="en-US" b="1" dirty="0">
                <a:solidFill>
                  <a:schemeClr val="accent6"/>
                </a:solidFill>
              </a:rPr>
              <a:t>satisfy a given condition</a:t>
            </a:r>
            <a:r>
              <a:rPr lang="en-US" dirty="0"/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Natural Join / Inner Join</a:t>
            </a:r>
          </a:p>
        </p:txBody>
      </p:sp>
      <p:sp>
        <p:nvSpPr>
          <p:cNvPr id="31" name="AutoShape 11"/>
          <p:cNvSpPr>
            <a:spLocks noChangeArrowheads="1"/>
          </p:cNvSpPr>
          <p:nvPr/>
        </p:nvSpPr>
        <p:spPr bwMode="auto">
          <a:xfrm rot="5400000">
            <a:off x="1513892" y="918062"/>
            <a:ext cx="274320" cy="274320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 vert="eaVert"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IN" altLang="en-US" dirty="0"/>
          </a:p>
        </p:txBody>
      </p:sp>
      <p:sp>
        <p:nvSpPr>
          <p:cNvPr id="39" name="AutoShape 11"/>
          <p:cNvSpPr>
            <a:spLocks noChangeArrowheads="1"/>
          </p:cNvSpPr>
          <p:nvPr/>
        </p:nvSpPr>
        <p:spPr bwMode="auto">
          <a:xfrm rot="5400000">
            <a:off x="3489132" y="1375391"/>
            <a:ext cx="274320" cy="274320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 vert="eaVert"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IN" altLang="en-US" dirty="0"/>
          </a:p>
        </p:txBody>
      </p:sp>
      <p:sp>
        <p:nvSpPr>
          <p:cNvPr id="40" name="AutoShape 11"/>
          <p:cNvSpPr>
            <a:spLocks noChangeArrowheads="1"/>
          </p:cNvSpPr>
          <p:nvPr/>
        </p:nvSpPr>
        <p:spPr bwMode="auto">
          <a:xfrm rot="5400000">
            <a:off x="7385786" y="1353938"/>
            <a:ext cx="274320" cy="274320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 vert="eaVert"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IN" altLang="en-US" dirty="0"/>
          </a:p>
        </p:txBody>
      </p:sp>
      <p:graphicFrame>
        <p:nvGraphicFramePr>
          <p:cNvPr id="41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35114431"/>
              </p:ext>
            </p:extLst>
          </p:nvPr>
        </p:nvGraphicFramePr>
        <p:xfrm>
          <a:off x="482870" y="3517418"/>
          <a:ext cx="7315201" cy="4572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33033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98486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Steps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kern="1200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2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46761036"/>
              </p:ext>
            </p:extLst>
          </p:nvPr>
        </p:nvGraphicFramePr>
        <p:xfrm>
          <a:off x="482870" y="3975185"/>
          <a:ext cx="731520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32957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98562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GB" sz="20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Step – 1</a:t>
                      </a:r>
                      <a:endParaRPr lang="en-US" sz="2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0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It performs </a:t>
                      </a:r>
                      <a:r>
                        <a:rPr lang="en-US" sz="2000" b="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Cartesian Product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3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16014909"/>
              </p:ext>
            </p:extLst>
          </p:nvPr>
        </p:nvGraphicFramePr>
        <p:xfrm>
          <a:off x="486227" y="3058477"/>
          <a:ext cx="4151630" cy="4572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415163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Steps performed in Natural Join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4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67531104"/>
              </p:ext>
            </p:extLst>
          </p:nvPr>
        </p:nvGraphicFramePr>
        <p:xfrm>
          <a:off x="482872" y="4371279"/>
          <a:ext cx="731520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32957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98562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GB" sz="20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Step – 2</a:t>
                      </a:r>
                      <a:endParaRPr lang="en-US" sz="2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0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Then it </a:t>
                      </a:r>
                      <a:r>
                        <a:rPr lang="en-US" sz="2000" b="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deletes inconsistent tuples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5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4037913"/>
              </p:ext>
            </p:extLst>
          </p:nvPr>
        </p:nvGraphicFramePr>
        <p:xfrm>
          <a:off x="482872" y="4765173"/>
          <a:ext cx="731520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32957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98562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GB" sz="20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Step – 3</a:t>
                      </a:r>
                      <a:endParaRPr lang="en-US" sz="2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0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Then it </a:t>
                      </a:r>
                      <a:r>
                        <a:rPr lang="en-US" sz="2000" b="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removes an attribute </a:t>
                      </a:r>
                      <a:r>
                        <a:rPr lang="en-US" sz="20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from duplicate attributes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46" name="Picture 2" descr="Image result for natural join in sq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6797" y="3148875"/>
            <a:ext cx="3474720" cy="2262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613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9" grpId="0" animBg="1"/>
      <p:bldP spid="4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Natural Join / Inner Join Example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17" name="Content Placeholder 4">
            <a:extLst>
              <a:ext uri="{FF2B5EF4-FFF2-40B4-BE49-F238E27FC236}">
                <a16:creationId xmlns=""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59335187"/>
              </p:ext>
            </p:extLst>
          </p:nvPr>
        </p:nvGraphicFramePr>
        <p:xfrm>
          <a:off x="514066" y="1911580"/>
          <a:ext cx="2345691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61626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5121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7820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sng" dirty="0">
                          <a:solidFill>
                            <a:schemeClr val="tx1"/>
                          </a:solidFill>
                        </a:rPr>
                        <a:t>RNo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Branch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101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Raju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Mitesh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0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2129886"/>
              </p:ext>
            </p:extLst>
          </p:nvPr>
        </p:nvGraphicFramePr>
        <p:xfrm>
          <a:off x="514066" y="1547967"/>
          <a:ext cx="91440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144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Student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1" name="Straight Connector 20"/>
          <p:cNvCxnSpPr/>
          <p:nvPr/>
        </p:nvCxnSpPr>
        <p:spPr>
          <a:xfrm>
            <a:off x="514066" y="1389574"/>
            <a:ext cx="621792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90511728"/>
              </p:ext>
            </p:extLst>
          </p:nvPr>
        </p:nvGraphicFramePr>
        <p:xfrm>
          <a:off x="514066" y="1001589"/>
          <a:ext cx="1100455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004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Example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3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18927664"/>
              </p:ext>
            </p:extLst>
          </p:nvPr>
        </p:nvGraphicFramePr>
        <p:xfrm>
          <a:off x="1612995" y="992701"/>
          <a:ext cx="540893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40893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Perform Natural Join between Student and Result.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4" name="Straight Connector 23"/>
          <p:cNvCxnSpPr/>
          <p:nvPr/>
        </p:nvCxnSpPr>
        <p:spPr>
          <a:xfrm>
            <a:off x="7735265" y="1386362"/>
            <a:ext cx="320040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29282539"/>
              </p:ext>
            </p:extLst>
          </p:nvPr>
        </p:nvGraphicFramePr>
        <p:xfrm>
          <a:off x="7735265" y="998377"/>
          <a:ext cx="100203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0203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Answer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6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52730503"/>
              </p:ext>
            </p:extLst>
          </p:nvPr>
        </p:nvGraphicFramePr>
        <p:xfrm>
          <a:off x="8745294" y="988458"/>
          <a:ext cx="231013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31013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(Student)      (Result)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7" name="Content Placeholder 4">
            <a:extLst>
              <a:ext uri="{FF2B5EF4-FFF2-40B4-BE49-F238E27FC236}">
                <a16:creationId xmlns=""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65697194"/>
              </p:ext>
            </p:extLst>
          </p:nvPr>
        </p:nvGraphicFramePr>
        <p:xfrm>
          <a:off x="7754651" y="1911580"/>
          <a:ext cx="2867721" cy="8229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61626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5121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7820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2203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>
                          <a:solidFill>
                            <a:schemeClr val="tx1"/>
                          </a:solidFill>
                        </a:rPr>
                        <a:t>RNo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Branch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SPI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101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Raju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8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43129165"/>
              </p:ext>
            </p:extLst>
          </p:nvPr>
        </p:nvGraphicFramePr>
        <p:xfrm>
          <a:off x="7754651" y="1547967"/>
          <a:ext cx="91440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144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Output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9" name="Content Placeholder 4">
            <a:extLst>
              <a:ext uri="{FF2B5EF4-FFF2-40B4-BE49-F238E27FC236}">
                <a16:creationId xmlns=""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40196203"/>
              </p:ext>
            </p:extLst>
          </p:nvPr>
        </p:nvGraphicFramePr>
        <p:xfrm>
          <a:off x="4217717" y="1920540"/>
          <a:ext cx="1167448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61626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5118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sng" dirty="0">
                          <a:solidFill>
                            <a:schemeClr val="tx1"/>
                          </a:solidFill>
                        </a:rPr>
                        <a:t>RNo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SPI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101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0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26194342"/>
              </p:ext>
            </p:extLst>
          </p:nvPr>
        </p:nvGraphicFramePr>
        <p:xfrm>
          <a:off x="4217717" y="1556927"/>
          <a:ext cx="814705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1470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Result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1" name="AutoShape 11"/>
          <p:cNvSpPr>
            <a:spLocks noChangeArrowheads="1"/>
          </p:cNvSpPr>
          <p:nvPr/>
        </p:nvSpPr>
        <p:spPr bwMode="auto">
          <a:xfrm rot="5400000">
            <a:off x="9802177" y="1061245"/>
            <a:ext cx="274320" cy="274320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 vert="eaVert"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IN" altLang="en-US" dirty="0"/>
          </a:p>
        </p:txBody>
      </p:sp>
      <p:cxnSp>
        <p:nvCxnSpPr>
          <p:cNvPr id="45" name="Straight Connector 44"/>
          <p:cNvCxnSpPr/>
          <p:nvPr/>
        </p:nvCxnSpPr>
        <p:spPr>
          <a:xfrm>
            <a:off x="529342" y="3695354"/>
            <a:ext cx="1042416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6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39955990"/>
              </p:ext>
            </p:extLst>
          </p:nvPr>
        </p:nvGraphicFramePr>
        <p:xfrm>
          <a:off x="529342" y="3307369"/>
          <a:ext cx="3489643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348964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Steps performed in Natural Join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8" name="Content Placeholder 4">
            <a:extLst>
              <a:ext uri="{FF2B5EF4-FFF2-40B4-BE49-F238E27FC236}">
                <a16:creationId xmlns=""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43567700"/>
              </p:ext>
            </p:extLst>
          </p:nvPr>
        </p:nvGraphicFramePr>
        <p:xfrm>
          <a:off x="529342" y="4230491"/>
          <a:ext cx="4937126" cy="20574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39414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5121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7820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26238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5118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>
                          <a:solidFill>
                            <a:schemeClr val="tx1"/>
                          </a:solidFill>
                        </a:rPr>
                        <a:t>Student.RNo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Branch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>
                          <a:solidFill>
                            <a:schemeClr val="tx1"/>
                          </a:solidFill>
                        </a:rPr>
                        <a:t>Result.RNo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SPI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101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Raju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Raju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Mitesh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Mitesh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49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6508023"/>
              </p:ext>
            </p:extLst>
          </p:nvPr>
        </p:nvGraphicFramePr>
        <p:xfrm>
          <a:off x="529342" y="3866878"/>
          <a:ext cx="2986405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98640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Step:1 Perform </a:t>
                      </a:r>
                      <a:r>
                        <a:rPr lang="en-US" b="1" dirty="0">
                          <a:solidFill>
                            <a:schemeClr val="tx2"/>
                          </a:solidFill>
                        </a:rPr>
                        <a:t>Cross</a:t>
                      </a:r>
                      <a:r>
                        <a:rPr lang="en-US" b="1" baseline="0" dirty="0">
                          <a:solidFill>
                            <a:schemeClr val="tx2"/>
                          </a:solidFill>
                        </a:rPr>
                        <a:t> Product</a:t>
                      </a:r>
                      <a:endParaRPr lang="en-US" b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1" name="Content Placeholder 4">
            <a:extLst>
              <a:ext uri="{FF2B5EF4-FFF2-40B4-BE49-F238E27FC236}">
                <a16:creationId xmlns=""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8345585"/>
              </p:ext>
            </p:extLst>
          </p:nvPr>
        </p:nvGraphicFramePr>
        <p:xfrm>
          <a:off x="5847300" y="4222470"/>
          <a:ext cx="4937126" cy="8229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39414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5121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7820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26238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5118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>
                          <a:solidFill>
                            <a:schemeClr val="tx1"/>
                          </a:solidFill>
                        </a:rPr>
                        <a:t>Student.RNo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Branch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>
                          <a:solidFill>
                            <a:schemeClr val="tx1"/>
                          </a:solidFill>
                        </a:rPr>
                        <a:t>Result.RNo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SPI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101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Raju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2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25089377"/>
              </p:ext>
            </p:extLst>
          </p:nvPr>
        </p:nvGraphicFramePr>
        <p:xfrm>
          <a:off x="5847300" y="3858857"/>
          <a:ext cx="351663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351663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Step:2 </a:t>
                      </a:r>
                      <a:r>
                        <a:rPr lang="en-US" sz="1800" b="1" kern="1200" baseline="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Removes inconsistent tuples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4" name="Content Placeholder 4">
            <a:extLst>
              <a:ext uri="{FF2B5EF4-FFF2-40B4-BE49-F238E27FC236}">
                <a16:creationId xmlns=""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40982504"/>
              </p:ext>
            </p:extLst>
          </p:nvPr>
        </p:nvGraphicFramePr>
        <p:xfrm>
          <a:off x="5855874" y="5507981"/>
          <a:ext cx="2896871" cy="8229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61626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5121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7820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5118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>
                          <a:solidFill>
                            <a:schemeClr val="tx1"/>
                          </a:solidFill>
                        </a:rPr>
                        <a:t>RNo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Branch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SPI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101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Raju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5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48929945"/>
              </p:ext>
            </p:extLst>
          </p:nvPr>
        </p:nvGraphicFramePr>
        <p:xfrm>
          <a:off x="5855874" y="5144368"/>
          <a:ext cx="421513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421513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Step:3 </a:t>
                      </a:r>
                      <a:r>
                        <a:rPr lang="en-US" sz="1800" b="1" kern="1200" baseline="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Removes an attribute from duplicate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6" name="TextBox 55"/>
          <p:cNvSpPr txBox="1"/>
          <p:nvPr/>
        </p:nvSpPr>
        <p:spPr>
          <a:xfrm>
            <a:off x="5669280" y="2874350"/>
            <a:ext cx="6161649" cy="73031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/>
          </a:lstStyle>
          <a:p>
            <a:pPr marL="112713" algn="l"/>
            <a:r>
              <a:rPr lang="en-US" sz="2000" dirty="0"/>
              <a:t>To perform a Natural Join there must be </a:t>
            </a:r>
            <a:r>
              <a:rPr lang="en-US" sz="2000" b="1" dirty="0">
                <a:solidFill>
                  <a:schemeClr val="accent6"/>
                </a:solidFill>
              </a:rPr>
              <a:t>one common attribute (column) </a:t>
            </a:r>
            <a:r>
              <a:rPr lang="en-US" sz="2000" dirty="0"/>
              <a:t>between two relations.</a:t>
            </a:r>
          </a:p>
        </p:txBody>
      </p:sp>
    </p:spTree>
    <p:extLst>
      <p:ext uri="{BB962C8B-B14F-4D97-AF65-F5344CB8AC3E}">
        <p14:creationId xmlns:p14="http://schemas.microsoft.com/office/powerpoint/2010/main" val="2360272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5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of Relational Databases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46420" y="848204"/>
            <a:ext cx="11929641" cy="5590565"/>
          </a:xfrm>
        </p:spPr>
        <p:txBody>
          <a:bodyPr/>
          <a:lstStyle/>
          <a:p>
            <a:pPr marL="0" indent="0">
              <a:buNone/>
            </a:pPr>
            <a:endParaRPr lang="en-US" sz="1800" dirty="0"/>
          </a:p>
        </p:txBody>
      </p:sp>
      <p:graphicFrame>
        <p:nvGraphicFramePr>
          <p:cNvPr id="6" name="Content Placeholder 4">
            <a:extLst>
              <a:ext uri="{FF2B5EF4-FFF2-40B4-BE49-F238E27FC236}">
                <a16:creationId xmlns=""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81811857"/>
              </p:ext>
            </p:extLst>
          </p:nvPr>
        </p:nvGraphicFramePr>
        <p:xfrm>
          <a:off x="2245328" y="1928173"/>
          <a:ext cx="4238626" cy="32918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4486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5756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7820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10680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5118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RollNo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Branch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Semester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SPI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/>
                        <a:t>101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Raju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/>
                        <a:t>102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Mitesh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CI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/>
                        <a:t>103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Mayur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/>
                        <a:t>104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Nilesh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/>
                        <a:t>105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Hitesh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CI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106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Tarun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107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Suresh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7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80639898"/>
              </p:ext>
            </p:extLst>
          </p:nvPr>
        </p:nvGraphicFramePr>
        <p:xfrm>
          <a:off x="2245270" y="1559083"/>
          <a:ext cx="91440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144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Student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33637" y="3140055"/>
            <a:ext cx="12726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Rows or</a:t>
            </a:r>
          </a:p>
          <a:p>
            <a:r>
              <a:rPr lang="en-US" dirty="0"/>
              <a:t>Tuples or Records </a:t>
            </a:r>
            <a:r>
              <a:rPr lang="en-US" b="1" dirty="0">
                <a:solidFill>
                  <a:srgbClr val="C00000"/>
                </a:solidFill>
              </a:rPr>
              <a:t>(7)</a:t>
            </a:r>
            <a:endParaRPr lang="en-IN" b="1" dirty="0">
              <a:solidFill>
                <a:srgbClr val="C00000"/>
              </a:solidFill>
            </a:endParaRPr>
          </a:p>
        </p:txBody>
      </p:sp>
      <p:cxnSp>
        <p:nvCxnSpPr>
          <p:cNvPr id="9" name="Straight Arrow Connector 8"/>
          <p:cNvCxnSpPr>
            <a:endCxn id="7" idx="2"/>
          </p:cNvCxnSpPr>
          <p:nvPr/>
        </p:nvCxnSpPr>
        <p:spPr>
          <a:xfrm flipH="1">
            <a:off x="2702470" y="1253825"/>
            <a:ext cx="1655489" cy="671018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357959" y="1253825"/>
            <a:ext cx="1870561" cy="67056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4357959" y="1253825"/>
            <a:ext cx="1029186" cy="67056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4357958" y="1253825"/>
            <a:ext cx="2" cy="690364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3488495" y="1253825"/>
            <a:ext cx="869464" cy="67056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3"/>
          </p:cNvCxnSpPr>
          <p:nvPr/>
        </p:nvCxnSpPr>
        <p:spPr>
          <a:xfrm flipV="1">
            <a:off x="1406325" y="2509098"/>
            <a:ext cx="834883" cy="1092622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8" idx="3"/>
          </p:cNvCxnSpPr>
          <p:nvPr/>
        </p:nvCxnSpPr>
        <p:spPr>
          <a:xfrm flipV="1">
            <a:off x="1406325" y="2948940"/>
            <a:ext cx="834883" cy="65278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8" idx="3"/>
          </p:cNvCxnSpPr>
          <p:nvPr/>
        </p:nvCxnSpPr>
        <p:spPr>
          <a:xfrm flipV="1">
            <a:off x="1406325" y="3360420"/>
            <a:ext cx="834883" cy="24130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3"/>
          </p:cNvCxnSpPr>
          <p:nvPr/>
        </p:nvCxnSpPr>
        <p:spPr>
          <a:xfrm>
            <a:off x="1406325" y="3601720"/>
            <a:ext cx="834883" cy="20828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8" idx="3"/>
          </p:cNvCxnSpPr>
          <p:nvPr/>
        </p:nvCxnSpPr>
        <p:spPr>
          <a:xfrm>
            <a:off x="1406325" y="3601720"/>
            <a:ext cx="834883" cy="58928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660379" y="872665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Columns </a:t>
            </a:r>
            <a:r>
              <a:rPr lang="en-US" b="1" dirty="0">
                <a:solidFill>
                  <a:srgbClr val="C00000"/>
                </a:solidFill>
              </a:rPr>
              <a:t>(5)</a:t>
            </a:r>
            <a:endParaRPr lang="en-IN" b="1" dirty="0">
              <a:solidFill>
                <a:srgbClr val="C00000"/>
              </a:solidFill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2193878" y="5400794"/>
            <a:ext cx="960120" cy="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986358" y="5193268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Degree = No of columns </a:t>
            </a:r>
            <a:r>
              <a:rPr lang="en-US" b="1" dirty="0">
                <a:solidFill>
                  <a:srgbClr val="C00000"/>
                </a:solidFill>
              </a:rPr>
              <a:t>(5)</a:t>
            </a:r>
          </a:p>
        </p:txBody>
      </p:sp>
      <p:sp>
        <p:nvSpPr>
          <p:cNvPr id="22" name="TextBox 21"/>
          <p:cNvSpPr txBox="1"/>
          <p:nvPr/>
        </p:nvSpPr>
        <p:spPr>
          <a:xfrm rot="16200000">
            <a:off x="5523693" y="3607184"/>
            <a:ext cx="25603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Cardinality = No of tuples </a:t>
            </a:r>
            <a:r>
              <a:rPr lang="en-US" sz="1600" b="1" dirty="0">
                <a:solidFill>
                  <a:srgbClr val="C00000"/>
                </a:solidFill>
              </a:rPr>
              <a:t>(7)</a:t>
            </a:r>
          </a:p>
        </p:txBody>
      </p:sp>
      <p:cxnSp>
        <p:nvCxnSpPr>
          <p:cNvPr id="23" name="Straight Arrow Connector 22"/>
          <p:cNvCxnSpPr>
            <a:stCxn id="8" idx="3"/>
          </p:cNvCxnSpPr>
          <p:nvPr/>
        </p:nvCxnSpPr>
        <p:spPr>
          <a:xfrm>
            <a:off x="1406325" y="3601720"/>
            <a:ext cx="834883" cy="1453299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5706698" y="5400794"/>
            <a:ext cx="731520" cy="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6467347" y="2345489"/>
            <a:ext cx="592722" cy="3391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 flipV="1">
            <a:off x="6474310" y="5193463"/>
            <a:ext cx="585759" cy="316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221058" y="5638800"/>
            <a:ext cx="6309360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/>
          </a:lstStyle>
          <a:p>
            <a:pPr algn="l"/>
            <a:r>
              <a:rPr lang="en-US" b="1" dirty="0">
                <a:solidFill>
                  <a:schemeClr val="accent6"/>
                </a:solidFill>
              </a:rPr>
              <a:t>Domain</a:t>
            </a:r>
            <a:r>
              <a:rPr lang="en-US" dirty="0"/>
              <a:t> is a set of </a:t>
            </a:r>
            <a:r>
              <a:rPr lang="en-US" b="1" dirty="0">
                <a:solidFill>
                  <a:schemeClr val="accent6"/>
                </a:solidFill>
              </a:rPr>
              <a:t>all possible unique values </a:t>
            </a:r>
            <a:r>
              <a:rPr lang="en-US" dirty="0"/>
              <a:t>for a specific column.</a:t>
            </a:r>
          </a:p>
          <a:p>
            <a:pPr algn="l"/>
            <a:r>
              <a:rPr lang="en-US" dirty="0"/>
              <a:t>Domain of Branch attribute is (CE, CI, ME, EE)</a:t>
            </a:r>
          </a:p>
        </p:txBody>
      </p:sp>
      <p:cxnSp>
        <p:nvCxnSpPr>
          <p:cNvPr id="28" name="Straight Arrow Connector 27"/>
          <p:cNvCxnSpPr>
            <a:stCxn id="8" idx="3"/>
          </p:cNvCxnSpPr>
          <p:nvPr/>
        </p:nvCxnSpPr>
        <p:spPr>
          <a:xfrm>
            <a:off x="1406325" y="3601720"/>
            <a:ext cx="834883" cy="99314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28"/>
          <p:cNvSpPr/>
          <p:nvPr/>
        </p:nvSpPr>
        <p:spPr>
          <a:xfrm>
            <a:off x="263277" y="1753504"/>
            <a:ext cx="1620000" cy="787344"/>
          </a:xfrm>
          <a:prstGeom prst="roundRect">
            <a:avLst>
              <a:gd name="adj" fmla="val 394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Attributes: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Title of column</a:t>
            </a: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1701208" y="2147176"/>
            <a:ext cx="540000" cy="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7231519" y="926453"/>
            <a:ext cx="4789122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/>
          </a:lstStyle>
          <a:p>
            <a:pPr algn="l"/>
            <a:r>
              <a:rPr lang="en-US" b="1" dirty="0">
                <a:solidFill>
                  <a:schemeClr val="accent6"/>
                </a:solidFill>
              </a:rPr>
              <a:t>Table (Relation)</a:t>
            </a:r>
            <a:r>
              <a:rPr lang="en-US" dirty="0"/>
              <a:t>: A database object that holds a collection of data for a specific topic. </a:t>
            </a:r>
          </a:p>
          <a:p>
            <a:pPr algn="l"/>
            <a:r>
              <a:rPr lang="en-US" dirty="0"/>
              <a:t>Table consist of rows and columns.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7231519" y="2189983"/>
            <a:ext cx="4789122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/>
          </a:lstStyle>
          <a:p>
            <a:pPr algn="l"/>
            <a:r>
              <a:rPr lang="en-US" b="1" dirty="0">
                <a:solidFill>
                  <a:schemeClr val="accent6"/>
                </a:solidFill>
              </a:rPr>
              <a:t>Column (Attribute)</a:t>
            </a:r>
            <a:r>
              <a:rPr lang="en-US" dirty="0"/>
              <a:t>: The vertical component of a table. A column has a name and a particular data type; e.g. varchar, decimal, integer, datetime etc.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231519" y="3453513"/>
            <a:ext cx="4789122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/>
          </a:lstStyle>
          <a:p>
            <a:pPr algn="l"/>
            <a:r>
              <a:rPr lang="en-US" b="1" dirty="0">
                <a:solidFill>
                  <a:schemeClr val="accent6"/>
                </a:solidFill>
              </a:rPr>
              <a:t>Record (Tuple)</a:t>
            </a:r>
            <a:r>
              <a:rPr lang="en-US" dirty="0"/>
              <a:t>: The horizontal component of a table, consisting of a sequence of values, one for each column of the table. It is also known as row.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231519" y="4717042"/>
            <a:ext cx="4789122" cy="685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/>
          </a:lstStyle>
          <a:p>
            <a:pPr algn="l"/>
            <a:r>
              <a:rPr lang="en-US" dirty="0"/>
              <a:t>A database consists of a collection of tables (relations), each having a unique name.</a:t>
            </a:r>
          </a:p>
        </p:txBody>
      </p:sp>
    </p:spTree>
    <p:extLst>
      <p:ext uri="{BB962C8B-B14F-4D97-AF65-F5344CB8AC3E}">
        <p14:creationId xmlns:p14="http://schemas.microsoft.com/office/powerpoint/2010/main" val="4119392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9" grpId="0"/>
      <p:bldP spid="21" grpId="0"/>
      <p:bldP spid="22" grpId="0"/>
      <p:bldP spid="27" grpId="0" animBg="1"/>
      <p:bldP spid="29" grpId="0" animBg="1"/>
      <p:bldP spid="40" grpId="0" animBg="1"/>
      <p:bldP spid="41" grpId="0" animBg="1"/>
      <p:bldP spid="42" grpId="0" animBg="1"/>
      <p:bldP spid="43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Natural Join / Inner Join Example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17" name="Content Placeholder 4">
            <a:extLst>
              <a:ext uri="{FF2B5EF4-FFF2-40B4-BE49-F238E27FC236}">
                <a16:creationId xmlns=""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52363874"/>
              </p:ext>
            </p:extLst>
          </p:nvPr>
        </p:nvGraphicFramePr>
        <p:xfrm>
          <a:off x="514066" y="1911580"/>
          <a:ext cx="2345691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61626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5121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7820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sng" dirty="0">
                          <a:solidFill>
                            <a:schemeClr val="tx1"/>
                          </a:solidFill>
                        </a:rPr>
                        <a:t>BID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BName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HOD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Shah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Patel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0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48524140"/>
              </p:ext>
            </p:extLst>
          </p:nvPr>
        </p:nvGraphicFramePr>
        <p:xfrm>
          <a:off x="514066" y="1547967"/>
          <a:ext cx="878205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7820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Branch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1" name="Straight Connector 20"/>
          <p:cNvCxnSpPr/>
          <p:nvPr/>
        </p:nvCxnSpPr>
        <p:spPr>
          <a:xfrm>
            <a:off x="514066" y="1389574"/>
            <a:ext cx="621792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90511728"/>
              </p:ext>
            </p:extLst>
          </p:nvPr>
        </p:nvGraphicFramePr>
        <p:xfrm>
          <a:off x="514066" y="1001589"/>
          <a:ext cx="1100455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004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Example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3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07351004"/>
              </p:ext>
            </p:extLst>
          </p:nvPr>
        </p:nvGraphicFramePr>
        <p:xfrm>
          <a:off x="1612995" y="992701"/>
          <a:ext cx="5278755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2787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Perform Natural Join between Branch and Faculty.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4" name="Straight Connector 23"/>
          <p:cNvCxnSpPr/>
          <p:nvPr/>
        </p:nvCxnSpPr>
        <p:spPr>
          <a:xfrm>
            <a:off x="7735265" y="1386362"/>
            <a:ext cx="320040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29282539"/>
              </p:ext>
            </p:extLst>
          </p:nvPr>
        </p:nvGraphicFramePr>
        <p:xfrm>
          <a:off x="7735265" y="998377"/>
          <a:ext cx="100203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0203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Answer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6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59351572"/>
              </p:ext>
            </p:extLst>
          </p:nvPr>
        </p:nvGraphicFramePr>
        <p:xfrm>
          <a:off x="8745294" y="988455"/>
          <a:ext cx="231013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31013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(Branch)      (Faculty)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7" name="Content Placeholder 4">
            <a:extLst>
              <a:ext uri="{FF2B5EF4-FFF2-40B4-BE49-F238E27FC236}">
                <a16:creationId xmlns=""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40638465"/>
              </p:ext>
            </p:extLst>
          </p:nvPr>
        </p:nvGraphicFramePr>
        <p:xfrm>
          <a:off x="7754651" y="1911580"/>
          <a:ext cx="3488083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2136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6391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9881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3371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870268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>
                          <a:solidFill>
                            <a:schemeClr val="tx1"/>
                          </a:solidFill>
                        </a:rPr>
                        <a:t>BID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Bname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HOD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FID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FName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Shah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Raj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Patel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Meet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8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43129165"/>
              </p:ext>
            </p:extLst>
          </p:nvPr>
        </p:nvGraphicFramePr>
        <p:xfrm>
          <a:off x="7754651" y="1547967"/>
          <a:ext cx="91440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144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Output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9" name="Content Placeholder 4">
            <a:extLst>
              <a:ext uri="{FF2B5EF4-FFF2-40B4-BE49-F238E27FC236}">
                <a16:creationId xmlns=""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06841143"/>
              </p:ext>
            </p:extLst>
          </p:nvPr>
        </p:nvGraphicFramePr>
        <p:xfrm>
          <a:off x="4217717" y="1920540"/>
          <a:ext cx="1992588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7340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7026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4891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sng" dirty="0">
                          <a:solidFill>
                            <a:schemeClr val="tx1"/>
                          </a:solidFill>
                        </a:rPr>
                        <a:t>FID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FName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BID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101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Raj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Meet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0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88652312"/>
              </p:ext>
            </p:extLst>
          </p:nvPr>
        </p:nvGraphicFramePr>
        <p:xfrm>
          <a:off x="4217717" y="1556927"/>
          <a:ext cx="897255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972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Faculty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1" name="AutoShape 11"/>
          <p:cNvSpPr>
            <a:spLocks noChangeArrowheads="1"/>
          </p:cNvSpPr>
          <p:nvPr/>
        </p:nvSpPr>
        <p:spPr bwMode="auto">
          <a:xfrm rot="5400000">
            <a:off x="9732327" y="1059657"/>
            <a:ext cx="274320" cy="274320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 vert="eaVert"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IN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14066" y="3602536"/>
            <a:ext cx="10543140" cy="1097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/>
          </a:lstStyle>
          <a:p>
            <a:pPr marL="112713" algn="l"/>
            <a:r>
              <a:rPr lang="en-US" sz="2800" dirty="0"/>
              <a:t>To perform a Natural Join there must be </a:t>
            </a:r>
            <a:r>
              <a:rPr lang="en-US" sz="2800" b="1" dirty="0">
                <a:solidFill>
                  <a:schemeClr val="accent6"/>
                </a:solidFill>
              </a:rPr>
              <a:t>one common attribute (column) </a:t>
            </a:r>
            <a:r>
              <a:rPr lang="en-US" sz="2800" dirty="0"/>
              <a:t>between two relations.</a:t>
            </a:r>
          </a:p>
        </p:txBody>
      </p:sp>
    </p:spTree>
    <p:extLst>
      <p:ext uri="{BB962C8B-B14F-4D97-AF65-F5344CB8AC3E}">
        <p14:creationId xmlns:p14="http://schemas.microsoft.com/office/powerpoint/2010/main" val="1839139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31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100" dirty="0"/>
              <a:t>Write down relational algebra for the following relations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Relations</a:t>
            </a:r>
          </a:p>
          <a:p>
            <a:pPr lvl="1"/>
            <a:r>
              <a:rPr lang="en-US" dirty="0"/>
              <a:t>Student (Rno, Sname, Address, City, Mobile)</a:t>
            </a:r>
          </a:p>
          <a:p>
            <a:pPr lvl="1"/>
            <a:r>
              <a:rPr lang="en-US" dirty="0"/>
              <a:t>Department (Did, Dname)</a:t>
            </a:r>
          </a:p>
          <a:p>
            <a:pPr lvl="1"/>
            <a:r>
              <a:rPr lang="en-US" dirty="0"/>
              <a:t>Academic (Rno, Did, SPI, CPI, Backlog)</a:t>
            </a:r>
          </a:p>
          <a:p>
            <a:pPr lvl="1"/>
            <a:r>
              <a:rPr lang="en-US" dirty="0"/>
              <a:t>Guide (Rno, </a:t>
            </a:r>
            <a:r>
              <a:rPr lang="en-US" dirty="0" err="1"/>
              <a:t>PName</a:t>
            </a:r>
            <a:r>
              <a:rPr lang="en-US" dirty="0"/>
              <a:t>, Fid)</a:t>
            </a:r>
          </a:p>
          <a:p>
            <a:pPr lvl="1"/>
            <a:r>
              <a:rPr lang="en-US" dirty="0"/>
              <a:t>Faculty (Fid, Fname, Subject, Did, Salary)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297204" y="3579111"/>
            <a:ext cx="1152144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46151301"/>
              </p:ext>
            </p:extLst>
          </p:nvPr>
        </p:nvGraphicFramePr>
        <p:xfrm>
          <a:off x="297204" y="3191126"/>
          <a:ext cx="1100455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004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Example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5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08039807"/>
              </p:ext>
            </p:extLst>
          </p:nvPr>
        </p:nvGraphicFramePr>
        <p:xfrm>
          <a:off x="1396133" y="3182238"/>
          <a:ext cx="10581005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58100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List the </a:t>
                      </a:r>
                      <a:r>
                        <a:rPr lang="en-US" sz="2000" b="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name of students </a:t>
                      </a:r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with their </a:t>
                      </a:r>
                      <a:r>
                        <a:rPr lang="en-US" sz="2000" b="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department name</a:t>
                      </a:r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and </a:t>
                      </a:r>
                      <a:r>
                        <a:rPr lang="en-US" sz="2000" b="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SPI</a:t>
                      </a:r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of all student </a:t>
                      </a:r>
                      <a:r>
                        <a:rPr lang="en-US" sz="2000" b="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belong to “CE” department</a:t>
                      </a:r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6" name="Straight Connector 15"/>
          <p:cNvCxnSpPr/>
          <p:nvPr/>
        </p:nvCxnSpPr>
        <p:spPr>
          <a:xfrm>
            <a:off x="297204" y="4263570"/>
            <a:ext cx="813816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06907466"/>
              </p:ext>
            </p:extLst>
          </p:nvPr>
        </p:nvGraphicFramePr>
        <p:xfrm>
          <a:off x="297204" y="3875585"/>
          <a:ext cx="100203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0203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Answer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8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59830288"/>
              </p:ext>
            </p:extLst>
          </p:nvPr>
        </p:nvGraphicFramePr>
        <p:xfrm>
          <a:off x="1307233" y="3746595"/>
          <a:ext cx="1867218" cy="5181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86721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∏ </a:t>
                      </a:r>
                      <a:r>
                        <a:rPr lang="en-US" sz="2000" b="0" i="1" baseline="-25000" dirty="0">
                          <a:solidFill>
                            <a:schemeClr val="tx1"/>
                          </a:solidFill>
                        </a:rPr>
                        <a:t>Sname, Dname, SPI</a:t>
                      </a:r>
                      <a:r>
                        <a:rPr lang="en-US" sz="2000" b="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0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92291825"/>
              </p:ext>
            </p:extLst>
          </p:nvPr>
        </p:nvGraphicFramePr>
        <p:xfrm>
          <a:off x="2952862" y="3685923"/>
          <a:ext cx="5594668" cy="5791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59466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l-GR" sz="3200" b="0" dirty="0">
                          <a:solidFill>
                            <a:schemeClr val="tx1"/>
                          </a:solidFill>
                        </a:rPr>
                        <a:t>σ</a:t>
                      </a:r>
                      <a:r>
                        <a:rPr lang="en-US" sz="2400" b="0" baseline="-25000" dirty="0">
                          <a:solidFill>
                            <a:schemeClr val="tx1"/>
                          </a:solidFill>
                        </a:rPr>
                        <a:t>Dname=‘CE’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 (Student      (Department      Academic)))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1" name="AutoShape 11"/>
          <p:cNvSpPr>
            <a:spLocks noChangeArrowheads="1"/>
          </p:cNvSpPr>
          <p:nvPr/>
        </p:nvSpPr>
        <p:spPr bwMode="auto">
          <a:xfrm rot="5400000">
            <a:off x="5236246" y="3880174"/>
            <a:ext cx="274320" cy="274320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 vert="eaVert"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IN" altLang="en-US" dirty="0"/>
          </a:p>
        </p:txBody>
      </p:sp>
      <p:sp>
        <p:nvSpPr>
          <p:cNvPr id="22" name="AutoShape 11"/>
          <p:cNvSpPr>
            <a:spLocks noChangeArrowheads="1"/>
          </p:cNvSpPr>
          <p:nvPr/>
        </p:nvSpPr>
        <p:spPr bwMode="auto">
          <a:xfrm rot="5400000">
            <a:off x="6822158" y="3880174"/>
            <a:ext cx="274320" cy="274320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 vert="eaVert"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IN" altLang="en-US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296267" y="5405326"/>
            <a:ext cx="928116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29286110"/>
              </p:ext>
            </p:extLst>
          </p:nvPr>
        </p:nvGraphicFramePr>
        <p:xfrm>
          <a:off x="296267" y="5017341"/>
          <a:ext cx="1100455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004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Example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5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49423925"/>
              </p:ext>
            </p:extLst>
          </p:nvPr>
        </p:nvGraphicFramePr>
        <p:xfrm>
          <a:off x="1395196" y="5008453"/>
          <a:ext cx="838073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38073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Display the </a:t>
                      </a:r>
                      <a:r>
                        <a:rPr lang="en-US" sz="2000" b="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name of students </a:t>
                      </a:r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with their </a:t>
                      </a:r>
                      <a:r>
                        <a:rPr lang="en-US" sz="2000" b="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project name </a:t>
                      </a:r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whose </a:t>
                      </a:r>
                      <a:r>
                        <a:rPr lang="en-US" sz="2000" b="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guide is “A. J. Shah”</a:t>
                      </a:r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6" name="Straight Connector 25"/>
          <p:cNvCxnSpPr/>
          <p:nvPr/>
        </p:nvCxnSpPr>
        <p:spPr>
          <a:xfrm>
            <a:off x="296267" y="6089785"/>
            <a:ext cx="740664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26951154"/>
              </p:ext>
            </p:extLst>
          </p:nvPr>
        </p:nvGraphicFramePr>
        <p:xfrm>
          <a:off x="296267" y="5701800"/>
          <a:ext cx="100203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0203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Answer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8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71264590"/>
              </p:ext>
            </p:extLst>
          </p:nvPr>
        </p:nvGraphicFramePr>
        <p:xfrm>
          <a:off x="1306296" y="5572810"/>
          <a:ext cx="1514793" cy="5181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51479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∏ </a:t>
                      </a:r>
                      <a:r>
                        <a:rPr lang="en-US" sz="2000" b="0" i="1" baseline="-25000" dirty="0">
                          <a:solidFill>
                            <a:schemeClr val="tx1"/>
                          </a:solidFill>
                        </a:rPr>
                        <a:t>Sname, Pname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9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96487200"/>
              </p:ext>
            </p:extLst>
          </p:nvPr>
        </p:nvGraphicFramePr>
        <p:xfrm>
          <a:off x="2643315" y="5512138"/>
          <a:ext cx="5199380" cy="5791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1993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l-GR" sz="3200" b="0" dirty="0">
                          <a:solidFill>
                            <a:schemeClr val="tx1"/>
                          </a:solidFill>
                        </a:rPr>
                        <a:t>σ</a:t>
                      </a:r>
                      <a:r>
                        <a:rPr lang="en-US" sz="2400" b="0" baseline="-25000" dirty="0">
                          <a:solidFill>
                            <a:schemeClr val="tx1"/>
                          </a:solidFill>
                        </a:rPr>
                        <a:t>Fname=‘A.J.Shah’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 (Student      (Guide      Faculty)))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0" name="AutoShape 11"/>
          <p:cNvSpPr>
            <a:spLocks noChangeArrowheads="1"/>
          </p:cNvSpPr>
          <p:nvPr/>
        </p:nvSpPr>
        <p:spPr bwMode="auto">
          <a:xfrm rot="5400000">
            <a:off x="5418824" y="5706389"/>
            <a:ext cx="274320" cy="274320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 vert="eaVert"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IN" altLang="en-US" dirty="0"/>
          </a:p>
        </p:txBody>
      </p:sp>
      <p:sp>
        <p:nvSpPr>
          <p:cNvPr id="32" name="AutoShape 11"/>
          <p:cNvSpPr>
            <a:spLocks noChangeArrowheads="1"/>
          </p:cNvSpPr>
          <p:nvPr/>
        </p:nvSpPr>
        <p:spPr bwMode="auto">
          <a:xfrm rot="5400000">
            <a:off x="6414186" y="5706389"/>
            <a:ext cx="274320" cy="274320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 vert="eaVert"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IN" altLang="en-US" dirty="0"/>
          </a:p>
        </p:txBody>
      </p:sp>
    </p:spTree>
    <p:extLst>
      <p:ext uri="{BB962C8B-B14F-4D97-AF65-F5344CB8AC3E}">
        <p14:creationId xmlns:p14="http://schemas.microsoft.com/office/powerpoint/2010/main" val="3258378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30" grpId="0" animBg="1"/>
      <p:bldP spid="3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</p:spPr>
        <p:txBody>
          <a:bodyPr>
            <a:normAutofit/>
          </a:bodyPr>
          <a:lstStyle/>
          <a:p>
            <a:r>
              <a:rPr lang="en-US" sz="2700" dirty="0"/>
              <a:t>Exercise: Write down relational algebra for the following relations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/>
              <a:t>Relations</a:t>
            </a:r>
          </a:p>
          <a:p>
            <a:pPr lvl="1"/>
            <a:r>
              <a:rPr lang="en-US" dirty="0"/>
              <a:t>Student (Rno, Sname, Address, City, Mobile)</a:t>
            </a:r>
          </a:p>
          <a:p>
            <a:pPr lvl="1"/>
            <a:r>
              <a:rPr lang="en-US" dirty="0"/>
              <a:t>Department (Did, Dname)</a:t>
            </a:r>
          </a:p>
          <a:p>
            <a:pPr lvl="1"/>
            <a:r>
              <a:rPr lang="en-US" dirty="0"/>
              <a:t>Academic (Rno, Did, SPI, CPI, Backlog)</a:t>
            </a:r>
          </a:p>
          <a:p>
            <a:pPr lvl="1"/>
            <a:r>
              <a:rPr lang="en-US" dirty="0"/>
              <a:t>Guide (Rno, </a:t>
            </a:r>
            <a:r>
              <a:rPr lang="en-US" dirty="0" err="1"/>
              <a:t>PName</a:t>
            </a:r>
            <a:r>
              <a:rPr lang="en-US" dirty="0"/>
              <a:t>, Fid)</a:t>
            </a:r>
          </a:p>
          <a:p>
            <a:pPr lvl="1"/>
            <a:r>
              <a:rPr lang="en-US" dirty="0"/>
              <a:t>Faculty (Fid, Fname, Subject, Did, Salary)</a:t>
            </a:r>
          </a:p>
          <a:p>
            <a:r>
              <a:rPr lang="en-US" sz="2200" dirty="0"/>
              <a:t>List the </a:t>
            </a:r>
            <a:r>
              <a:rPr lang="en-US" sz="2200" dirty="0">
                <a:solidFill>
                  <a:schemeClr val="tx2"/>
                </a:solidFill>
              </a:rPr>
              <a:t>name of students </a:t>
            </a:r>
            <a:r>
              <a:rPr lang="en-US" sz="2200" dirty="0"/>
              <a:t>with their </a:t>
            </a:r>
            <a:r>
              <a:rPr lang="en-US" sz="2200" dirty="0">
                <a:solidFill>
                  <a:schemeClr val="tx2"/>
                </a:solidFill>
              </a:rPr>
              <a:t>department name </a:t>
            </a:r>
            <a:r>
              <a:rPr lang="en-US" sz="2200" dirty="0"/>
              <a:t>having </a:t>
            </a:r>
            <a:r>
              <a:rPr lang="en-US" sz="2200" dirty="0">
                <a:solidFill>
                  <a:schemeClr val="tx2"/>
                </a:solidFill>
              </a:rPr>
              <a:t>backlog 0</a:t>
            </a:r>
            <a:r>
              <a:rPr lang="en-US" sz="2200" dirty="0"/>
              <a:t>.</a:t>
            </a:r>
          </a:p>
          <a:p>
            <a:r>
              <a:rPr lang="en-US" sz="2200" dirty="0"/>
              <a:t>List the </a:t>
            </a:r>
            <a:r>
              <a:rPr lang="en-US" sz="2200" dirty="0">
                <a:solidFill>
                  <a:schemeClr val="tx2"/>
                </a:solidFill>
              </a:rPr>
              <a:t>name of faculties </a:t>
            </a:r>
            <a:r>
              <a:rPr lang="en-US" sz="2200" dirty="0"/>
              <a:t>with their </a:t>
            </a:r>
            <a:r>
              <a:rPr lang="en-US" sz="2200" dirty="0">
                <a:solidFill>
                  <a:schemeClr val="tx2"/>
                </a:solidFill>
              </a:rPr>
              <a:t>department name </a:t>
            </a:r>
            <a:r>
              <a:rPr lang="en-US" sz="2200" dirty="0"/>
              <a:t>and </a:t>
            </a:r>
            <a:r>
              <a:rPr lang="en-US" sz="2200" dirty="0">
                <a:solidFill>
                  <a:schemeClr val="tx2"/>
                </a:solidFill>
              </a:rPr>
              <a:t>salary</a:t>
            </a:r>
            <a:r>
              <a:rPr lang="en-US" sz="2200" dirty="0"/>
              <a:t> having </a:t>
            </a:r>
            <a:r>
              <a:rPr lang="en-US" sz="2200" dirty="0">
                <a:solidFill>
                  <a:schemeClr val="tx2"/>
                </a:solidFill>
              </a:rPr>
              <a:t>salary more than 25000</a:t>
            </a:r>
            <a:r>
              <a:rPr lang="en-US" sz="2200" dirty="0"/>
              <a:t> and </a:t>
            </a:r>
            <a:r>
              <a:rPr lang="en-US" sz="2200" dirty="0">
                <a:solidFill>
                  <a:schemeClr val="tx2"/>
                </a:solidFill>
              </a:rPr>
              <a:t>belongs to “CE” department</a:t>
            </a:r>
            <a:r>
              <a:rPr lang="en-US" sz="2200" dirty="0"/>
              <a:t>.</a:t>
            </a:r>
          </a:p>
          <a:p>
            <a:r>
              <a:rPr lang="en-US" sz="2200" dirty="0"/>
              <a:t>List the </a:t>
            </a:r>
            <a:r>
              <a:rPr lang="en-US" sz="2200" dirty="0">
                <a:solidFill>
                  <a:schemeClr val="tx2"/>
                </a:solidFill>
              </a:rPr>
              <a:t>name of all faculties </a:t>
            </a:r>
            <a:r>
              <a:rPr lang="en-US" sz="2200" dirty="0"/>
              <a:t>of </a:t>
            </a:r>
            <a:r>
              <a:rPr lang="en-US" sz="2200" dirty="0">
                <a:solidFill>
                  <a:schemeClr val="tx2"/>
                </a:solidFill>
              </a:rPr>
              <a:t>“CE” and “ME” department </a:t>
            </a:r>
            <a:r>
              <a:rPr lang="en-US" sz="2200" dirty="0"/>
              <a:t>whose </a:t>
            </a:r>
            <a:r>
              <a:rPr lang="en-US" sz="2200" dirty="0">
                <a:solidFill>
                  <a:schemeClr val="tx2"/>
                </a:solidFill>
              </a:rPr>
              <a:t>salary is more than 50000</a:t>
            </a:r>
            <a:r>
              <a:rPr lang="en-US" sz="2200" dirty="0" smtClean="0"/>
              <a:t>.</a:t>
            </a:r>
          </a:p>
          <a:p>
            <a:r>
              <a:rPr lang="en-US" sz="2200" dirty="0" smtClean="0"/>
              <a:t>Display the </a:t>
            </a:r>
            <a:r>
              <a:rPr lang="en-US" sz="2200" dirty="0" smtClean="0">
                <a:solidFill>
                  <a:schemeClr val="tx2"/>
                </a:solidFill>
              </a:rPr>
              <a:t>students name </a:t>
            </a:r>
            <a:r>
              <a:rPr lang="en-US" sz="2200" dirty="0" smtClean="0"/>
              <a:t>with their </a:t>
            </a:r>
            <a:r>
              <a:rPr lang="en-US" sz="2200" dirty="0" smtClean="0">
                <a:solidFill>
                  <a:schemeClr val="tx2"/>
                </a:solidFill>
              </a:rPr>
              <a:t>project name </a:t>
            </a:r>
            <a:r>
              <a:rPr lang="en-US" sz="2200" dirty="0" smtClean="0"/>
              <a:t>of all </a:t>
            </a:r>
            <a:r>
              <a:rPr lang="en-US" sz="2200" dirty="0" smtClean="0">
                <a:solidFill>
                  <a:schemeClr val="tx2"/>
                </a:solidFill>
              </a:rPr>
              <a:t>“CE” department’s </a:t>
            </a:r>
            <a:r>
              <a:rPr lang="en-US" sz="2200" dirty="0" smtClean="0"/>
              <a:t>students whose </a:t>
            </a:r>
            <a:r>
              <a:rPr lang="en-US" sz="2200" dirty="0" smtClean="0">
                <a:solidFill>
                  <a:schemeClr val="tx2"/>
                </a:solidFill>
              </a:rPr>
              <a:t>guide is “Z.Z. Patel”</a:t>
            </a:r>
            <a:r>
              <a:rPr lang="en-US" sz="2200" dirty="0" smtClean="0"/>
              <a:t>.</a:t>
            </a:r>
          </a:p>
          <a:p>
            <a:r>
              <a:rPr lang="en-US" sz="2200" dirty="0" smtClean="0"/>
              <a:t>Display the </a:t>
            </a:r>
            <a:r>
              <a:rPr lang="en-US" sz="2200" dirty="0" smtClean="0">
                <a:solidFill>
                  <a:schemeClr val="tx2"/>
                </a:solidFill>
              </a:rPr>
              <a:t>name of faculties </a:t>
            </a:r>
            <a:r>
              <a:rPr lang="en-US" sz="2200" dirty="0" smtClean="0"/>
              <a:t>with their </a:t>
            </a:r>
            <a:r>
              <a:rPr lang="en-US" sz="2200" dirty="0" smtClean="0">
                <a:solidFill>
                  <a:schemeClr val="tx2"/>
                </a:solidFill>
              </a:rPr>
              <a:t>department name </a:t>
            </a:r>
            <a:r>
              <a:rPr lang="en-US" sz="2200" dirty="0" smtClean="0"/>
              <a:t>who belongs to </a:t>
            </a:r>
            <a:r>
              <a:rPr lang="en-US" sz="2200" dirty="0" smtClean="0">
                <a:solidFill>
                  <a:schemeClr val="tx2"/>
                </a:solidFill>
              </a:rPr>
              <a:t>“CE” department </a:t>
            </a:r>
            <a:r>
              <a:rPr lang="en-US" sz="2200" dirty="0" smtClean="0"/>
              <a:t>and </a:t>
            </a:r>
            <a:r>
              <a:rPr lang="en-US" sz="2200" dirty="0" smtClean="0">
                <a:solidFill>
                  <a:schemeClr val="tx2"/>
                </a:solidFill>
              </a:rPr>
              <a:t>tough “CPU”</a:t>
            </a:r>
            <a:r>
              <a:rPr lang="en-US" sz="2200" dirty="0" smtClean="0"/>
              <a:t> subject having </a:t>
            </a:r>
            <a:r>
              <a:rPr lang="en-US" sz="2200" dirty="0" smtClean="0">
                <a:solidFill>
                  <a:schemeClr val="tx2"/>
                </a:solidFill>
              </a:rPr>
              <a:t>salary more than 25000</a:t>
            </a:r>
            <a:r>
              <a:rPr lang="en-US" sz="2200" dirty="0" smtClean="0"/>
              <a:t>.</a:t>
            </a:r>
          </a:p>
          <a:p>
            <a:r>
              <a:rPr lang="en-US" sz="2200" dirty="0" smtClean="0"/>
              <a:t>List the </a:t>
            </a:r>
            <a:r>
              <a:rPr lang="en-US" sz="2200" dirty="0" smtClean="0">
                <a:solidFill>
                  <a:schemeClr val="tx2"/>
                </a:solidFill>
              </a:rPr>
              <a:t>name of students </a:t>
            </a:r>
            <a:r>
              <a:rPr lang="en-US" sz="2200" dirty="0" smtClean="0"/>
              <a:t>with their </a:t>
            </a:r>
            <a:r>
              <a:rPr lang="en-US" sz="2200" dirty="0" smtClean="0">
                <a:solidFill>
                  <a:schemeClr val="tx2"/>
                </a:solidFill>
              </a:rPr>
              <a:t>department name </a:t>
            </a:r>
            <a:r>
              <a:rPr lang="en-US" sz="2200" dirty="0" smtClean="0"/>
              <a:t>doing </a:t>
            </a:r>
            <a:r>
              <a:rPr lang="en-US" sz="2200" dirty="0" smtClean="0">
                <a:solidFill>
                  <a:schemeClr val="tx2"/>
                </a:solidFill>
              </a:rPr>
              <a:t>project “Hackathon” </a:t>
            </a:r>
            <a:r>
              <a:rPr lang="en-US" sz="2200" dirty="0" smtClean="0"/>
              <a:t>under </a:t>
            </a:r>
            <a:r>
              <a:rPr lang="en-US" sz="2200" dirty="0" smtClean="0">
                <a:solidFill>
                  <a:schemeClr val="tx2"/>
                </a:solidFill>
              </a:rPr>
              <a:t>guide “I. I. Shah”</a:t>
            </a:r>
            <a:r>
              <a:rPr lang="en-US" sz="2200" dirty="0" smtClean="0"/>
              <a:t>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780854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Outer Join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</a:t>
            </a:r>
            <a:r>
              <a:rPr lang="en-US" b="1" dirty="0">
                <a:solidFill>
                  <a:schemeClr val="accent6"/>
                </a:solidFill>
              </a:rPr>
              <a:t>natural join some records are missing</a:t>
            </a:r>
            <a:r>
              <a:rPr lang="en-US" dirty="0"/>
              <a:t>, if we </a:t>
            </a:r>
            <a:r>
              <a:rPr lang="en-US" b="1" dirty="0">
                <a:solidFill>
                  <a:schemeClr val="accent6"/>
                </a:solidFill>
              </a:rPr>
              <a:t>want that missing records </a:t>
            </a:r>
            <a:r>
              <a:rPr lang="en-US" dirty="0"/>
              <a:t>than we have to </a:t>
            </a:r>
            <a:r>
              <a:rPr lang="en-US" b="1" dirty="0">
                <a:solidFill>
                  <a:schemeClr val="accent6"/>
                </a:solidFill>
              </a:rPr>
              <a:t>use outer join</a:t>
            </a:r>
            <a:r>
              <a:rPr lang="en-US" dirty="0"/>
              <a:t>.</a:t>
            </a:r>
          </a:p>
        </p:txBody>
      </p:sp>
      <p:graphicFrame>
        <p:nvGraphicFramePr>
          <p:cNvPr id="41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30920338"/>
              </p:ext>
            </p:extLst>
          </p:nvPr>
        </p:nvGraphicFramePr>
        <p:xfrm>
          <a:off x="964130" y="2248123"/>
          <a:ext cx="4114981" cy="4572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73170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286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9728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Sr.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kern="1200" dirty="0">
                          <a:solidFill>
                            <a:schemeClr val="tx1"/>
                          </a:solidFill>
                        </a:rPr>
                        <a:t>Outer Join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Symbol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2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71681884"/>
              </p:ext>
            </p:extLst>
          </p:nvPr>
        </p:nvGraphicFramePr>
        <p:xfrm>
          <a:off x="964130" y="2705890"/>
          <a:ext cx="4114519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73123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286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9728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GB" sz="20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2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0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Left Outer Join</a:t>
                      </a:r>
                      <a:endParaRPr lang="en-US" sz="2000" b="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2000" b="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3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85176917"/>
              </p:ext>
            </p:extLst>
          </p:nvPr>
        </p:nvGraphicFramePr>
        <p:xfrm>
          <a:off x="967487" y="1789182"/>
          <a:ext cx="3364230" cy="4572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336423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Three types of Outer Join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4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19671639"/>
              </p:ext>
            </p:extLst>
          </p:nvPr>
        </p:nvGraphicFramePr>
        <p:xfrm>
          <a:off x="964132" y="3101984"/>
          <a:ext cx="4114519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73123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286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9728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GB" sz="20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sz="2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0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Right Outer Join</a:t>
                      </a:r>
                      <a:endParaRPr lang="en-US" sz="2000" b="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2000" b="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5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91185318"/>
              </p:ext>
            </p:extLst>
          </p:nvPr>
        </p:nvGraphicFramePr>
        <p:xfrm>
          <a:off x="964132" y="3495878"/>
          <a:ext cx="4114519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73123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286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9728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GB" sz="20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US" sz="2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0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Full Outer Join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20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13" name="Group 12"/>
          <p:cNvGrpSpPr/>
          <p:nvPr/>
        </p:nvGrpSpPr>
        <p:grpSpPr>
          <a:xfrm>
            <a:off x="4326429" y="2818935"/>
            <a:ext cx="320358" cy="182881"/>
            <a:chOff x="2758122" y="2441257"/>
            <a:chExt cx="320358" cy="182881"/>
          </a:xfrm>
        </p:grpSpPr>
        <p:sp>
          <p:nvSpPr>
            <p:cNvPr id="14" name="Flowchart: Collate 13"/>
            <p:cNvSpPr/>
            <p:nvPr/>
          </p:nvSpPr>
          <p:spPr>
            <a:xfrm rot="16200000">
              <a:off x="2895600" y="2441258"/>
              <a:ext cx="182880" cy="182880"/>
            </a:xfrm>
            <a:prstGeom prst="flowChartCollat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2758122" y="2441257"/>
              <a:ext cx="1371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2758440" y="2624134"/>
              <a:ext cx="1371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4461288" y="3211811"/>
            <a:ext cx="321467" cy="182881"/>
            <a:chOff x="3048000" y="2819400"/>
            <a:chExt cx="321467" cy="182881"/>
          </a:xfrm>
        </p:grpSpPr>
        <p:sp>
          <p:nvSpPr>
            <p:cNvPr id="18" name="Flowchart: Collate 17"/>
            <p:cNvSpPr/>
            <p:nvPr/>
          </p:nvSpPr>
          <p:spPr>
            <a:xfrm rot="16200000">
              <a:off x="3048000" y="2819401"/>
              <a:ext cx="182880" cy="182880"/>
            </a:xfrm>
            <a:prstGeom prst="flowChartCollat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9" name="Straight Connector 18"/>
            <p:cNvCxnSpPr/>
            <p:nvPr/>
          </p:nvCxnSpPr>
          <p:spPr>
            <a:xfrm>
              <a:off x="3231989" y="2819400"/>
              <a:ext cx="1371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3232307" y="3002277"/>
              <a:ext cx="1371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4326429" y="3601065"/>
            <a:ext cx="457836" cy="182881"/>
            <a:chOff x="2803842" y="3246119"/>
            <a:chExt cx="457836" cy="182881"/>
          </a:xfrm>
        </p:grpSpPr>
        <p:sp>
          <p:nvSpPr>
            <p:cNvPr id="22" name="Flowchart: Collate 21"/>
            <p:cNvSpPr/>
            <p:nvPr/>
          </p:nvSpPr>
          <p:spPr>
            <a:xfrm rot="16200000">
              <a:off x="2941320" y="3246120"/>
              <a:ext cx="182880" cy="182880"/>
            </a:xfrm>
            <a:prstGeom prst="flowChartCollat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3" name="Straight Connector 22"/>
            <p:cNvCxnSpPr/>
            <p:nvPr/>
          </p:nvCxnSpPr>
          <p:spPr>
            <a:xfrm>
              <a:off x="2803842" y="3246119"/>
              <a:ext cx="1371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2804160" y="3428996"/>
              <a:ext cx="1371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3124200" y="3246123"/>
              <a:ext cx="1371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3124518" y="3429000"/>
              <a:ext cx="1371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TextBox 33"/>
          <p:cNvSpPr txBox="1"/>
          <p:nvPr/>
        </p:nvSpPr>
        <p:spPr>
          <a:xfrm>
            <a:off x="514066" y="4237536"/>
            <a:ext cx="10543140" cy="1097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/>
          </a:lstStyle>
          <a:p>
            <a:pPr marL="112713" algn="l"/>
            <a:r>
              <a:rPr lang="en-US" sz="2800" dirty="0"/>
              <a:t>To perform a Outer Join there must be </a:t>
            </a:r>
            <a:r>
              <a:rPr lang="en-US" sz="2800" b="1" dirty="0">
                <a:solidFill>
                  <a:schemeClr val="accent6"/>
                </a:solidFill>
              </a:rPr>
              <a:t>one common attribute (column) </a:t>
            </a:r>
            <a:r>
              <a:rPr lang="en-US" sz="2800" dirty="0"/>
              <a:t>between two relations.</a:t>
            </a:r>
          </a:p>
        </p:txBody>
      </p:sp>
    </p:spTree>
    <p:extLst>
      <p:ext uri="{BB962C8B-B14F-4D97-AF65-F5344CB8AC3E}">
        <p14:creationId xmlns:p14="http://schemas.microsoft.com/office/powerpoint/2010/main" val="2451748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Symbol:</a:t>
            </a:r>
          </a:p>
          <a:p>
            <a:r>
              <a:rPr lang="en-US" dirty="0"/>
              <a:t>Notation: </a:t>
            </a:r>
            <a:r>
              <a:rPr lang="en-US" i="1" dirty="0">
                <a:sym typeface="Symbol" pitchFamily="18" charset="2"/>
              </a:rPr>
              <a:t>Relation-1 (R1) </a:t>
            </a:r>
            <a:r>
              <a:rPr lang="en-US" dirty="0"/>
              <a:t>     </a:t>
            </a:r>
            <a:r>
              <a:rPr lang="en-US" i="1" dirty="0">
                <a:sym typeface="Symbol" pitchFamily="18" charset="2"/>
              </a:rPr>
              <a:t>Relation-2 (R2) 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sym typeface="Symbol" pitchFamily="18" charset="2"/>
              </a:rPr>
              <a:t>OR</a:t>
            </a:r>
            <a:r>
              <a:rPr lang="en-US" i="1" dirty="0">
                <a:sym typeface="Symbol" pitchFamily="18" charset="2"/>
              </a:rPr>
              <a:t>  Algebra-1      Algebra-2</a:t>
            </a:r>
            <a:endParaRPr lang="en-US" dirty="0"/>
          </a:p>
          <a:p>
            <a:r>
              <a:rPr lang="en-US" dirty="0"/>
              <a:t>Operation: </a:t>
            </a:r>
          </a:p>
          <a:p>
            <a:pPr lvl="1"/>
            <a:r>
              <a:rPr lang="en-US" dirty="0"/>
              <a:t>Display </a:t>
            </a:r>
            <a:r>
              <a:rPr lang="en-US" b="1" dirty="0">
                <a:solidFill>
                  <a:schemeClr val="accent6"/>
                </a:solidFill>
              </a:rPr>
              <a:t>all the tuples of the left relation </a:t>
            </a:r>
            <a:r>
              <a:rPr lang="en-US" dirty="0"/>
              <a:t>even through there is no matching tuple in the right relation. </a:t>
            </a:r>
          </a:p>
          <a:p>
            <a:pPr lvl="1"/>
            <a:r>
              <a:rPr lang="en-US" dirty="0"/>
              <a:t>For such kind of </a:t>
            </a:r>
            <a:r>
              <a:rPr lang="en-US" b="1" dirty="0">
                <a:solidFill>
                  <a:schemeClr val="accent6"/>
                </a:solidFill>
              </a:rPr>
              <a:t>tuples having no matching</a:t>
            </a:r>
            <a:r>
              <a:rPr lang="en-US" dirty="0"/>
              <a:t>, the attributes of right relation will be </a:t>
            </a:r>
            <a:r>
              <a:rPr lang="en-US" b="1" dirty="0">
                <a:solidFill>
                  <a:schemeClr val="accent6"/>
                </a:solidFill>
              </a:rPr>
              <a:t>padded with NULL </a:t>
            </a:r>
            <a:r>
              <a:rPr lang="en-US" dirty="0"/>
              <a:t>in resultant relation.</a:t>
            </a:r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Left Outer Join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1560503" y="958694"/>
            <a:ext cx="320358" cy="182881"/>
            <a:chOff x="2758122" y="2441257"/>
            <a:chExt cx="320358" cy="182881"/>
          </a:xfrm>
        </p:grpSpPr>
        <p:sp>
          <p:nvSpPr>
            <p:cNvPr id="14" name="Flowchart: Collate 13"/>
            <p:cNvSpPr/>
            <p:nvPr/>
          </p:nvSpPr>
          <p:spPr>
            <a:xfrm rot="16200000">
              <a:off x="2895600" y="2441258"/>
              <a:ext cx="182880" cy="182880"/>
            </a:xfrm>
            <a:prstGeom prst="flowChartCollat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2758122" y="2441257"/>
              <a:ext cx="1371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2758440" y="2624134"/>
              <a:ext cx="1371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3442430" y="1420437"/>
            <a:ext cx="320358" cy="182881"/>
            <a:chOff x="2758122" y="2441257"/>
            <a:chExt cx="320358" cy="182881"/>
          </a:xfrm>
        </p:grpSpPr>
        <p:sp>
          <p:nvSpPr>
            <p:cNvPr id="18" name="Flowchart: Collate 17"/>
            <p:cNvSpPr/>
            <p:nvPr/>
          </p:nvSpPr>
          <p:spPr>
            <a:xfrm rot="16200000">
              <a:off x="2895600" y="2441258"/>
              <a:ext cx="182880" cy="182880"/>
            </a:xfrm>
            <a:prstGeom prst="flowChartCollat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9" name="Straight Connector 18"/>
            <p:cNvCxnSpPr/>
            <p:nvPr/>
          </p:nvCxnSpPr>
          <p:spPr>
            <a:xfrm>
              <a:off x="2758122" y="2441257"/>
              <a:ext cx="1371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2758440" y="2624134"/>
              <a:ext cx="1371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7354639" y="1420437"/>
            <a:ext cx="320358" cy="182881"/>
            <a:chOff x="2758122" y="2441257"/>
            <a:chExt cx="320358" cy="182881"/>
          </a:xfrm>
        </p:grpSpPr>
        <p:sp>
          <p:nvSpPr>
            <p:cNvPr id="22" name="Flowchart: Collate 21"/>
            <p:cNvSpPr/>
            <p:nvPr/>
          </p:nvSpPr>
          <p:spPr>
            <a:xfrm rot="16200000">
              <a:off x="2895600" y="2441258"/>
              <a:ext cx="182880" cy="182880"/>
            </a:xfrm>
            <a:prstGeom prst="flowChartCollat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3" name="Straight Connector 22"/>
            <p:cNvCxnSpPr/>
            <p:nvPr/>
          </p:nvCxnSpPr>
          <p:spPr>
            <a:xfrm>
              <a:off x="2758122" y="2441257"/>
              <a:ext cx="1371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2758440" y="2624134"/>
              <a:ext cx="1371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5" name="Content Placeholder 4">
            <a:extLst>
              <a:ext uri="{FF2B5EF4-FFF2-40B4-BE49-F238E27FC236}">
                <a16:creationId xmlns=""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43790415"/>
              </p:ext>
            </p:extLst>
          </p:nvPr>
        </p:nvGraphicFramePr>
        <p:xfrm>
          <a:off x="514066" y="4244594"/>
          <a:ext cx="2485391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4486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6231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7820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>
                          <a:solidFill>
                            <a:schemeClr val="tx1"/>
                          </a:solidFill>
                        </a:rPr>
                        <a:t>RollNo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Branch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101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Raj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Meet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6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03958125"/>
              </p:ext>
            </p:extLst>
          </p:nvPr>
        </p:nvGraphicFramePr>
        <p:xfrm>
          <a:off x="514066" y="3880981"/>
          <a:ext cx="91440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144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Student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7" name="Straight Connector 26"/>
          <p:cNvCxnSpPr/>
          <p:nvPr/>
        </p:nvCxnSpPr>
        <p:spPr>
          <a:xfrm>
            <a:off x="514066" y="3575733"/>
            <a:ext cx="649224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08686645"/>
              </p:ext>
            </p:extLst>
          </p:nvPr>
        </p:nvGraphicFramePr>
        <p:xfrm>
          <a:off x="514066" y="3187748"/>
          <a:ext cx="1100455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004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Example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9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14185212"/>
              </p:ext>
            </p:extLst>
          </p:nvPr>
        </p:nvGraphicFramePr>
        <p:xfrm>
          <a:off x="1612995" y="3178860"/>
          <a:ext cx="5515293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51529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Perform Left</a:t>
                      </a:r>
                      <a:r>
                        <a:rPr lang="en-US" sz="20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Outer Join between Student and Result</a:t>
                      </a:r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30" name="Straight Connector 29"/>
          <p:cNvCxnSpPr/>
          <p:nvPr/>
        </p:nvCxnSpPr>
        <p:spPr>
          <a:xfrm>
            <a:off x="8143224" y="3572521"/>
            <a:ext cx="329184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96883500"/>
              </p:ext>
            </p:extLst>
          </p:nvPr>
        </p:nvGraphicFramePr>
        <p:xfrm>
          <a:off x="8143224" y="3184536"/>
          <a:ext cx="100203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0203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Answer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3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54079084"/>
              </p:ext>
            </p:extLst>
          </p:nvPr>
        </p:nvGraphicFramePr>
        <p:xfrm>
          <a:off x="9153253" y="3173032"/>
          <a:ext cx="239903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39903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(Student)        (Result)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4" name="Content Placeholder 4">
            <a:extLst>
              <a:ext uri="{FF2B5EF4-FFF2-40B4-BE49-F238E27FC236}">
                <a16:creationId xmlns=""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11746169"/>
              </p:ext>
            </p:extLst>
          </p:nvPr>
        </p:nvGraphicFramePr>
        <p:xfrm>
          <a:off x="8143224" y="4244594"/>
          <a:ext cx="3295334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4486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5121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7820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2104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>
                          <a:solidFill>
                            <a:schemeClr val="tx1"/>
                          </a:solidFill>
                        </a:rPr>
                        <a:t>RollNo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Branch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SPI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101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Raj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Meet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NULL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5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34890036"/>
              </p:ext>
            </p:extLst>
          </p:nvPr>
        </p:nvGraphicFramePr>
        <p:xfrm>
          <a:off x="8143224" y="3880981"/>
          <a:ext cx="91440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144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Output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6" name="Content Placeholder 4">
            <a:extLst>
              <a:ext uri="{FF2B5EF4-FFF2-40B4-BE49-F238E27FC236}">
                <a16:creationId xmlns=""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83274333"/>
              </p:ext>
            </p:extLst>
          </p:nvPr>
        </p:nvGraphicFramePr>
        <p:xfrm>
          <a:off x="3196420" y="4241182"/>
          <a:ext cx="1396048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4486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5118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>
                          <a:solidFill>
                            <a:schemeClr val="tx1"/>
                          </a:solidFill>
                        </a:rPr>
                        <a:t>RollNo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SPI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101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7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19116850"/>
              </p:ext>
            </p:extLst>
          </p:nvPr>
        </p:nvGraphicFramePr>
        <p:xfrm>
          <a:off x="3196420" y="3877569"/>
          <a:ext cx="814705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1470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Result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47" name="Group 46"/>
          <p:cNvGrpSpPr/>
          <p:nvPr/>
        </p:nvGrpSpPr>
        <p:grpSpPr>
          <a:xfrm>
            <a:off x="10229004" y="3290826"/>
            <a:ext cx="320358" cy="182881"/>
            <a:chOff x="2758122" y="2441257"/>
            <a:chExt cx="320358" cy="182881"/>
          </a:xfrm>
        </p:grpSpPr>
        <p:sp>
          <p:nvSpPr>
            <p:cNvPr id="48" name="Flowchart: Collate 47"/>
            <p:cNvSpPr/>
            <p:nvPr/>
          </p:nvSpPr>
          <p:spPr>
            <a:xfrm rot="16200000">
              <a:off x="2895600" y="2441258"/>
              <a:ext cx="182880" cy="182880"/>
            </a:xfrm>
            <a:prstGeom prst="flowChartCollat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49" name="Straight Connector 48"/>
            <p:cNvCxnSpPr/>
            <p:nvPr/>
          </p:nvCxnSpPr>
          <p:spPr>
            <a:xfrm>
              <a:off x="2758122" y="2441257"/>
              <a:ext cx="1371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2758440" y="2624134"/>
              <a:ext cx="1371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1" name="Picture 5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505" y="3882435"/>
            <a:ext cx="2371477" cy="1555853"/>
          </a:xfrm>
          <a:prstGeom prst="rect">
            <a:avLst/>
          </a:prstGeom>
        </p:spPr>
      </p:pic>
      <p:cxnSp>
        <p:nvCxnSpPr>
          <p:cNvPr id="54" name="Straight Connector 53"/>
          <p:cNvCxnSpPr/>
          <p:nvPr/>
        </p:nvCxnSpPr>
        <p:spPr>
          <a:xfrm>
            <a:off x="502898" y="6262717"/>
            <a:ext cx="557784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5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90352185"/>
              </p:ext>
            </p:extLst>
          </p:nvPr>
        </p:nvGraphicFramePr>
        <p:xfrm>
          <a:off x="502898" y="5874732"/>
          <a:ext cx="1100455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004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Exercise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6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27506403"/>
              </p:ext>
            </p:extLst>
          </p:nvPr>
        </p:nvGraphicFramePr>
        <p:xfrm>
          <a:off x="1601827" y="5865844"/>
          <a:ext cx="4645343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464534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What is</a:t>
                      </a:r>
                      <a:r>
                        <a:rPr lang="en-US" sz="20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the output of 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(Result)        (Student).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58" name="Group 57"/>
          <p:cNvGrpSpPr/>
          <p:nvPr/>
        </p:nvGrpSpPr>
        <p:grpSpPr>
          <a:xfrm>
            <a:off x="4682062" y="5987807"/>
            <a:ext cx="320358" cy="182881"/>
            <a:chOff x="2758122" y="2441257"/>
            <a:chExt cx="320358" cy="182881"/>
          </a:xfrm>
        </p:grpSpPr>
        <p:sp>
          <p:nvSpPr>
            <p:cNvPr id="59" name="Flowchart: Collate 58"/>
            <p:cNvSpPr/>
            <p:nvPr/>
          </p:nvSpPr>
          <p:spPr>
            <a:xfrm rot="16200000">
              <a:off x="2895600" y="2441258"/>
              <a:ext cx="182880" cy="182880"/>
            </a:xfrm>
            <a:prstGeom prst="flowChartCollat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60" name="Straight Connector 59"/>
            <p:cNvCxnSpPr/>
            <p:nvPr/>
          </p:nvCxnSpPr>
          <p:spPr>
            <a:xfrm>
              <a:off x="2758122" y="2441257"/>
              <a:ext cx="1371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2758440" y="2624134"/>
              <a:ext cx="1371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67495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Left Outer Join Example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25" name="Content Placeholder 4">
            <a:extLst>
              <a:ext uri="{FF2B5EF4-FFF2-40B4-BE49-F238E27FC236}">
                <a16:creationId xmlns=""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17833355"/>
              </p:ext>
            </p:extLst>
          </p:nvPr>
        </p:nvGraphicFramePr>
        <p:xfrm>
          <a:off x="343585" y="2056386"/>
          <a:ext cx="2485391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4486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6231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7820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>
                          <a:solidFill>
                            <a:schemeClr val="tx1"/>
                          </a:solidFill>
                        </a:rPr>
                        <a:t>RollNo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Branch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101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Raj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Meet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6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49837728"/>
              </p:ext>
            </p:extLst>
          </p:nvPr>
        </p:nvGraphicFramePr>
        <p:xfrm>
          <a:off x="343585" y="1692773"/>
          <a:ext cx="91440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144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Student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7" name="Straight Connector 26"/>
          <p:cNvCxnSpPr/>
          <p:nvPr/>
        </p:nvCxnSpPr>
        <p:spPr>
          <a:xfrm>
            <a:off x="343585" y="1387525"/>
            <a:ext cx="960120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61559556"/>
              </p:ext>
            </p:extLst>
          </p:nvPr>
        </p:nvGraphicFramePr>
        <p:xfrm>
          <a:off x="343585" y="999540"/>
          <a:ext cx="1100455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004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Example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9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99969047"/>
              </p:ext>
            </p:extLst>
          </p:nvPr>
        </p:nvGraphicFramePr>
        <p:xfrm>
          <a:off x="1442514" y="990652"/>
          <a:ext cx="8709343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70934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Perform Left</a:t>
                      </a:r>
                      <a:r>
                        <a:rPr lang="en-US" sz="20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Outer Join between Student and Result</a:t>
                      </a:r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(Display RollNo, Name and SPI)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30" name="Straight Connector 29"/>
          <p:cNvCxnSpPr/>
          <p:nvPr/>
        </p:nvCxnSpPr>
        <p:spPr>
          <a:xfrm>
            <a:off x="337235" y="4141024"/>
            <a:ext cx="502920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41386808"/>
              </p:ext>
            </p:extLst>
          </p:nvPr>
        </p:nvGraphicFramePr>
        <p:xfrm>
          <a:off x="337235" y="3753039"/>
          <a:ext cx="100203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0203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Answer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3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01072854"/>
              </p:ext>
            </p:extLst>
          </p:nvPr>
        </p:nvGraphicFramePr>
        <p:xfrm>
          <a:off x="1366677" y="3607528"/>
          <a:ext cx="1737360" cy="5181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73736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∏ </a:t>
                      </a:r>
                      <a:r>
                        <a:rPr lang="en-US" sz="2000" b="0" i="1" baseline="-25000" dirty="0">
                          <a:solidFill>
                            <a:schemeClr val="tx1"/>
                          </a:solidFill>
                        </a:rPr>
                        <a:t>RollNo, Name, SPI</a:t>
                      </a:r>
                      <a:r>
                        <a:rPr lang="en-US" sz="2000" b="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4" name="Content Placeholder 4">
            <a:extLst>
              <a:ext uri="{FF2B5EF4-FFF2-40B4-BE49-F238E27FC236}">
                <a16:creationId xmlns=""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53364482"/>
              </p:ext>
            </p:extLst>
          </p:nvPr>
        </p:nvGraphicFramePr>
        <p:xfrm>
          <a:off x="343585" y="4873874"/>
          <a:ext cx="2417129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4486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5121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2104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>
                          <a:solidFill>
                            <a:schemeClr val="tx1"/>
                          </a:solidFill>
                        </a:rPr>
                        <a:t>RollNo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SPI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101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Raj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Meet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NULL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5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9998200"/>
              </p:ext>
            </p:extLst>
          </p:nvPr>
        </p:nvGraphicFramePr>
        <p:xfrm>
          <a:off x="343585" y="4510261"/>
          <a:ext cx="91440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144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Output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6" name="Content Placeholder 4">
            <a:extLst>
              <a:ext uri="{FF2B5EF4-FFF2-40B4-BE49-F238E27FC236}">
                <a16:creationId xmlns=""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82488197"/>
              </p:ext>
            </p:extLst>
          </p:nvPr>
        </p:nvGraphicFramePr>
        <p:xfrm>
          <a:off x="3025939" y="2052974"/>
          <a:ext cx="1869441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4486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5118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7339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>
                          <a:solidFill>
                            <a:schemeClr val="tx1"/>
                          </a:solidFill>
                        </a:rPr>
                        <a:t>RollNo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SPI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BL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101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7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94131567"/>
              </p:ext>
            </p:extLst>
          </p:nvPr>
        </p:nvGraphicFramePr>
        <p:xfrm>
          <a:off x="3025939" y="1689361"/>
          <a:ext cx="814705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1470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Result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2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30191175"/>
              </p:ext>
            </p:extLst>
          </p:nvPr>
        </p:nvGraphicFramePr>
        <p:xfrm>
          <a:off x="2931161" y="3720878"/>
          <a:ext cx="2587943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58794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((Student)        (Result))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43" name="Group 42"/>
          <p:cNvGrpSpPr/>
          <p:nvPr/>
        </p:nvGrpSpPr>
        <p:grpSpPr>
          <a:xfrm>
            <a:off x="4076762" y="3832098"/>
            <a:ext cx="320358" cy="182881"/>
            <a:chOff x="2758122" y="2441257"/>
            <a:chExt cx="320358" cy="182881"/>
          </a:xfrm>
        </p:grpSpPr>
        <p:sp>
          <p:nvSpPr>
            <p:cNvPr id="44" name="Flowchart: Collate 43"/>
            <p:cNvSpPr/>
            <p:nvPr/>
          </p:nvSpPr>
          <p:spPr>
            <a:xfrm rot="16200000">
              <a:off x="2895600" y="2441258"/>
              <a:ext cx="182880" cy="182880"/>
            </a:xfrm>
            <a:prstGeom prst="flowChartCollat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45" name="Straight Connector 44"/>
            <p:cNvCxnSpPr/>
            <p:nvPr/>
          </p:nvCxnSpPr>
          <p:spPr>
            <a:xfrm>
              <a:off x="2758122" y="2441257"/>
              <a:ext cx="1371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2758440" y="2624134"/>
              <a:ext cx="1371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49369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Symbol:</a:t>
            </a:r>
          </a:p>
          <a:p>
            <a:r>
              <a:rPr lang="en-US" dirty="0"/>
              <a:t>Notation: </a:t>
            </a:r>
            <a:r>
              <a:rPr lang="en-US" i="1" dirty="0">
                <a:sym typeface="Symbol" pitchFamily="18" charset="2"/>
              </a:rPr>
              <a:t>Relation-1 (R1) </a:t>
            </a:r>
            <a:r>
              <a:rPr lang="en-US" dirty="0"/>
              <a:t>     </a:t>
            </a:r>
            <a:r>
              <a:rPr lang="en-US" i="1" dirty="0">
                <a:sym typeface="Symbol" pitchFamily="18" charset="2"/>
              </a:rPr>
              <a:t>Relation-2 (R2) 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sym typeface="Symbol" pitchFamily="18" charset="2"/>
              </a:rPr>
              <a:t>OR</a:t>
            </a:r>
            <a:r>
              <a:rPr lang="en-US" i="1" dirty="0">
                <a:sym typeface="Symbol" pitchFamily="18" charset="2"/>
              </a:rPr>
              <a:t>  Algebra-1      Algebra-2</a:t>
            </a:r>
            <a:endParaRPr lang="en-US" dirty="0"/>
          </a:p>
          <a:p>
            <a:r>
              <a:rPr lang="en-US" dirty="0"/>
              <a:t>Operation: </a:t>
            </a:r>
          </a:p>
          <a:p>
            <a:pPr lvl="1"/>
            <a:r>
              <a:rPr lang="en-US" dirty="0"/>
              <a:t>Display </a:t>
            </a:r>
            <a:r>
              <a:rPr lang="en-US" b="1" dirty="0">
                <a:solidFill>
                  <a:schemeClr val="accent6"/>
                </a:solidFill>
              </a:rPr>
              <a:t>all the tuples of right relation</a:t>
            </a:r>
            <a:r>
              <a:rPr lang="en-US" dirty="0"/>
              <a:t> even through there is no matching tuple in the left relation. </a:t>
            </a:r>
          </a:p>
          <a:p>
            <a:pPr lvl="1"/>
            <a:r>
              <a:rPr lang="en-US" dirty="0"/>
              <a:t>For such kind of </a:t>
            </a:r>
            <a:r>
              <a:rPr lang="en-US" b="1" dirty="0">
                <a:solidFill>
                  <a:schemeClr val="accent6"/>
                </a:solidFill>
              </a:rPr>
              <a:t>tuples having no matching</a:t>
            </a:r>
            <a:r>
              <a:rPr lang="en-US" dirty="0"/>
              <a:t>, the attributes of left relation will be </a:t>
            </a:r>
            <a:r>
              <a:rPr lang="en-US" b="1" dirty="0">
                <a:solidFill>
                  <a:schemeClr val="accent6"/>
                </a:solidFill>
              </a:rPr>
              <a:t>padded with NULL </a:t>
            </a:r>
            <a:r>
              <a:rPr lang="en-US" dirty="0"/>
              <a:t>in resultant relation.</a:t>
            </a:r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Right Outer Join</a:t>
            </a:r>
          </a:p>
        </p:txBody>
      </p:sp>
      <p:graphicFrame>
        <p:nvGraphicFramePr>
          <p:cNvPr id="25" name="Content Placeholder 4">
            <a:extLst>
              <a:ext uri="{FF2B5EF4-FFF2-40B4-BE49-F238E27FC236}">
                <a16:creationId xmlns=""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84821051"/>
              </p:ext>
            </p:extLst>
          </p:nvPr>
        </p:nvGraphicFramePr>
        <p:xfrm>
          <a:off x="514066" y="4244594"/>
          <a:ext cx="2485391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4486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6231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7820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>
                          <a:solidFill>
                            <a:schemeClr val="tx1"/>
                          </a:solidFill>
                        </a:rPr>
                        <a:t>RollNo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Branch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101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Raj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Meet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6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03958125"/>
              </p:ext>
            </p:extLst>
          </p:nvPr>
        </p:nvGraphicFramePr>
        <p:xfrm>
          <a:off x="514066" y="3880981"/>
          <a:ext cx="91440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144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Student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7" name="Straight Connector 26"/>
          <p:cNvCxnSpPr/>
          <p:nvPr/>
        </p:nvCxnSpPr>
        <p:spPr>
          <a:xfrm>
            <a:off x="514066" y="3575733"/>
            <a:ext cx="658368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08686645"/>
              </p:ext>
            </p:extLst>
          </p:nvPr>
        </p:nvGraphicFramePr>
        <p:xfrm>
          <a:off x="514066" y="3187748"/>
          <a:ext cx="1100455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004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Example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9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73021688"/>
              </p:ext>
            </p:extLst>
          </p:nvPr>
        </p:nvGraphicFramePr>
        <p:xfrm>
          <a:off x="1612995" y="3178860"/>
          <a:ext cx="5635943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63594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Perform Right</a:t>
                      </a:r>
                      <a:r>
                        <a:rPr lang="en-US" sz="20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Outer Join between Student and Result</a:t>
                      </a:r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30" name="Straight Connector 29"/>
          <p:cNvCxnSpPr/>
          <p:nvPr/>
        </p:nvCxnSpPr>
        <p:spPr>
          <a:xfrm>
            <a:off x="8143224" y="3572521"/>
            <a:ext cx="329184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96883500"/>
              </p:ext>
            </p:extLst>
          </p:nvPr>
        </p:nvGraphicFramePr>
        <p:xfrm>
          <a:off x="8143224" y="3184536"/>
          <a:ext cx="100203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0203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Answer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3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54079084"/>
              </p:ext>
            </p:extLst>
          </p:nvPr>
        </p:nvGraphicFramePr>
        <p:xfrm>
          <a:off x="9153253" y="3173032"/>
          <a:ext cx="239903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39903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(Student)        (Result)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4" name="Content Placeholder 4">
            <a:extLst>
              <a:ext uri="{FF2B5EF4-FFF2-40B4-BE49-F238E27FC236}">
                <a16:creationId xmlns=""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22507680"/>
              </p:ext>
            </p:extLst>
          </p:nvPr>
        </p:nvGraphicFramePr>
        <p:xfrm>
          <a:off x="8143224" y="4244594"/>
          <a:ext cx="3125471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4486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5121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7820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5118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>
                          <a:solidFill>
                            <a:schemeClr val="tx1"/>
                          </a:solidFill>
                        </a:rPr>
                        <a:t>RollNo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Branch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SPI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101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Raj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NULL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NULL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5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34890036"/>
              </p:ext>
            </p:extLst>
          </p:nvPr>
        </p:nvGraphicFramePr>
        <p:xfrm>
          <a:off x="8143224" y="3880981"/>
          <a:ext cx="91440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144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Output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6" name="Content Placeholder 4">
            <a:extLst>
              <a:ext uri="{FF2B5EF4-FFF2-40B4-BE49-F238E27FC236}">
                <a16:creationId xmlns=""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22849006"/>
              </p:ext>
            </p:extLst>
          </p:nvPr>
        </p:nvGraphicFramePr>
        <p:xfrm>
          <a:off x="3196420" y="4241182"/>
          <a:ext cx="1396048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4486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5118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>
                          <a:solidFill>
                            <a:schemeClr val="tx1"/>
                          </a:solidFill>
                        </a:rPr>
                        <a:t>RollNo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SPI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101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7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19116850"/>
              </p:ext>
            </p:extLst>
          </p:nvPr>
        </p:nvGraphicFramePr>
        <p:xfrm>
          <a:off x="3196420" y="3877569"/>
          <a:ext cx="814705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1470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Result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54" name="Straight Connector 53"/>
          <p:cNvCxnSpPr/>
          <p:nvPr/>
        </p:nvCxnSpPr>
        <p:spPr>
          <a:xfrm>
            <a:off x="502898" y="6262717"/>
            <a:ext cx="557784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5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90352185"/>
              </p:ext>
            </p:extLst>
          </p:nvPr>
        </p:nvGraphicFramePr>
        <p:xfrm>
          <a:off x="502898" y="5874732"/>
          <a:ext cx="1100455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004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Exercise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6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27506403"/>
              </p:ext>
            </p:extLst>
          </p:nvPr>
        </p:nvGraphicFramePr>
        <p:xfrm>
          <a:off x="1601827" y="5865844"/>
          <a:ext cx="4645343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464534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What is</a:t>
                      </a:r>
                      <a:r>
                        <a:rPr lang="en-US" sz="20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the output of 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(Result)        (Student).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40" name="Group 39"/>
          <p:cNvGrpSpPr/>
          <p:nvPr/>
        </p:nvGrpSpPr>
        <p:grpSpPr>
          <a:xfrm>
            <a:off x="1549276" y="971028"/>
            <a:ext cx="321467" cy="182881"/>
            <a:chOff x="3048000" y="2819400"/>
            <a:chExt cx="321467" cy="182881"/>
          </a:xfrm>
        </p:grpSpPr>
        <p:sp>
          <p:nvSpPr>
            <p:cNvPr id="41" name="Flowchart: Collate 40"/>
            <p:cNvSpPr/>
            <p:nvPr/>
          </p:nvSpPr>
          <p:spPr>
            <a:xfrm rot="16200000">
              <a:off x="3048000" y="2819401"/>
              <a:ext cx="182880" cy="182880"/>
            </a:xfrm>
            <a:prstGeom prst="flowChartCollat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42" name="Straight Connector 41"/>
            <p:cNvCxnSpPr/>
            <p:nvPr/>
          </p:nvCxnSpPr>
          <p:spPr>
            <a:xfrm>
              <a:off x="3231989" y="2819400"/>
              <a:ext cx="1371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3232307" y="3002277"/>
              <a:ext cx="1371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/>
          <p:cNvGrpSpPr/>
          <p:nvPr/>
        </p:nvGrpSpPr>
        <p:grpSpPr>
          <a:xfrm>
            <a:off x="3465004" y="1432500"/>
            <a:ext cx="321467" cy="182881"/>
            <a:chOff x="3048000" y="2819400"/>
            <a:chExt cx="321467" cy="182881"/>
          </a:xfrm>
        </p:grpSpPr>
        <p:sp>
          <p:nvSpPr>
            <p:cNvPr id="45" name="Flowchart: Collate 44"/>
            <p:cNvSpPr/>
            <p:nvPr/>
          </p:nvSpPr>
          <p:spPr>
            <a:xfrm rot="16200000">
              <a:off x="3048000" y="2819401"/>
              <a:ext cx="182880" cy="182880"/>
            </a:xfrm>
            <a:prstGeom prst="flowChartCollat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46" name="Straight Connector 45"/>
            <p:cNvCxnSpPr/>
            <p:nvPr/>
          </p:nvCxnSpPr>
          <p:spPr>
            <a:xfrm>
              <a:off x="3231989" y="2819400"/>
              <a:ext cx="1371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3232307" y="3002277"/>
              <a:ext cx="1371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/>
          <p:cNvGrpSpPr/>
          <p:nvPr/>
        </p:nvGrpSpPr>
        <p:grpSpPr>
          <a:xfrm>
            <a:off x="7399655" y="1431426"/>
            <a:ext cx="321467" cy="182881"/>
            <a:chOff x="3048000" y="2819400"/>
            <a:chExt cx="321467" cy="182881"/>
          </a:xfrm>
        </p:grpSpPr>
        <p:sp>
          <p:nvSpPr>
            <p:cNvPr id="57" name="Flowchart: Collate 56"/>
            <p:cNvSpPr/>
            <p:nvPr/>
          </p:nvSpPr>
          <p:spPr>
            <a:xfrm rot="16200000">
              <a:off x="3048000" y="2819401"/>
              <a:ext cx="182880" cy="182880"/>
            </a:xfrm>
            <a:prstGeom prst="flowChartCollat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62" name="Straight Connector 61"/>
            <p:cNvCxnSpPr/>
            <p:nvPr/>
          </p:nvCxnSpPr>
          <p:spPr>
            <a:xfrm>
              <a:off x="3231989" y="2819400"/>
              <a:ext cx="1371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3232307" y="3002277"/>
              <a:ext cx="1371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 63"/>
          <p:cNvGrpSpPr/>
          <p:nvPr/>
        </p:nvGrpSpPr>
        <p:grpSpPr>
          <a:xfrm>
            <a:off x="10247116" y="3288197"/>
            <a:ext cx="321467" cy="182881"/>
            <a:chOff x="3048000" y="2819400"/>
            <a:chExt cx="321467" cy="182881"/>
          </a:xfrm>
        </p:grpSpPr>
        <p:sp>
          <p:nvSpPr>
            <p:cNvPr id="65" name="Flowchart: Collate 64"/>
            <p:cNvSpPr/>
            <p:nvPr/>
          </p:nvSpPr>
          <p:spPr>
            <a:xfrm rot="16200000">
              <a:off x="3048000" y="2819401"/>
              <a:ext cx="182880" cy="182880"/>
            </a:xfrm>
            <a:prstGeom prst="flowChartCollat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66" name="Straight Connector 65"/>
            <p:cNvCxnSpPr/>
            <p:nvPr/>
          </p:nvCxnSpPr>
          <p:spPr>
            <a:xfrm>
              <a:off x="3231989" y="2819400"/>
              <a:ext cx="1371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>
              <a:off x="3232307" y="3002277"/>
              <a:ext cx="1371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Group 67"/>
          <p:cNvGrpSpPr/>
          <p:nvPr/>
        </p:nvGrpSpPr>
        <p:grpSpPr>
          <a:xfrm>
            <a:off x="4712409" y="5998152"/>
            <a:ext cx="321467" cy="182881"/>
            <a:chOff x="3048000" y="2819400"/>
            <a:chExt cx="321467" cy="182881"/>
          </a:xfrm>
        </p:grpSpPr>
        <p:sp>
          <p:nvSpPr>
            <p:cNvPr id="69" name="Flowchart: Collate 68"/>
            <p:cNvSpPr/>
            <p:nvPr/>
          </p:nvSpPr>
          <p:spPr>
            <a:xfrm rot="16200000">
              <a:off x="3048000" y="2819401"/>
              <a:ext cx="182880" cy="182880"/>
            </a:xfrm>
            <a:prstGeom prst="flowChartCollat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70" name="Straight Connector 69"/>
            <p:cNvCxnSpPr/>
            <p:nvPr/>
          </p:nvCxnSpPr>
          <p:spPr>
            <a:xfrm>
              <a:off x="3231989" y="2819400"/>
              <a:ext cx="1371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3232307" y="3002277"/>
              <a:ext cx="1371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3" name="Picture 6" descr="https://msdnshared.blob.core.windows.net/media/TNBlogsFS/BlogFileStorage/blogs_technet/bpaulblog/WindowsLiveWriter/SimplifyingSQLServerJoinsQueryandInterna_B116/clip_image009_1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4648" y="3886435"/>
            <a:ext cx="2368296" cy="1547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8371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Right Outer Join Example</a:t>
            </a:r>
          </a:p>
        </p:txBody>
      </p:sp>
      <p:graphicFrame>
        <p:nvGraphicFramePr>
          <p:cNvPr id="25" name="Content Placeholder 4">
            <a:extLst>
              <a:ext uri="{FF2B5EF4-FFF2-40B4-BE49-F238E27FC236}">
                <a16:creationId xmlns=""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56234333"/>
              </p:ext>
            </p:extLst>
          </p:nvPr>
        </p:nvGraphicFramePr>
        <p:xfrm>
          <a:off x="343585" y="2056386"/>
          <a:ext cx="2485391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4486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6231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7820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>
                          <a:solidFill>
                            <a:schemeClr val="tx1"/>
                          </a:solidFill>
                        </a:rPr>
                        <a:t>RollNo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Branch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101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Raj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Meet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6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49837728"/>
              </p:ext>
            </p:extLst>
          </p:nvPr>
        </p:nvGraphicFramePr>
        <p:xfrm>
          <a:off x="343585" y="1692773"/>
          <a:ext cx="91440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144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Student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7" name="Straight Connector 26"/>
          <p:cNvCxnSpPr/>
          <p:nvPr/>
        </p:nvCxnSpPr>
        <p:spPr>
          <a:xfrm>
            <a:off x="343585" y="1387525"/>
            <a:ext cx="978408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61559556"/>
              </p:ext>
            </p:extLst>
          </p:nvPr>
        </p:nvGraphicFramePr>
        <p:xfrm>
          <a:off x="343585" y="999540"/>
          <a:ext cx="1100455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004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Example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9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17990006"/>
              </p:ext>
            </p:extLst>
          </p:nvPr>
        </p:nvGraphicFramePr>
        <p:xfrm>
          <a:off x="1442514" y="990652"/>
          <a:ext cx="8829993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82999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Perform Right</a:t>
                      </a:r>
                      <a:r>
                        <a:rPr lang="en-US" sz="20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Outer Join between Student and Result</a:t>
                      </a:r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(Display RollNo, Name and SPI)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30" name="Straight Connector 29"/>
          <p:cNvCxnSpPr/>
          <p:nvPr/>
        </p:nvCxnSpPr>
        <p:spPr>
          <a:xfrm>
            <a:off x="337235" y="4141024"/>
            <a:ext cx="502920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41386808"/>
              </p:ext>
            </p:extLst>
          </p:nvPr>
        </p:nvGraphicFramePr>
        <p:xfrm>
          <a:off x="337235" y="3753039"/>
          <a:ext cx="100203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0203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Answer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3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10843611"/>
              </p:ext>
            </p:extLst>
          </p:nvPr>
        </p:nvGraphicFramePr>
        <p:xfrm>
          <a:off x="1366677" y="3567187"/>
          <a:ext cx="1737360" cy="5181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73736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∏ </a:t>
                      </a:r>
                      <a:r>
                        <a:rPr lang="en-US" sz="2000" b="0" i="1" baseline="-25000" dirty="0">
                          <a:solidFill>
                            <a:schemeClr val="tx1"/>
                          </a:solidFill>
                        </a:rPr>
                        <a:t>RollNo, Name, SPI</a:t>
                      </a:r>
                      <a:r>
                        <a:rPr lang="en-US" sz="2000" b="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4" name="Content Placeholder 4">
            <a:extLst>
              <a:ext uri="{FF2B5EF4-FFF2-40B4-BE49-F238E27FC236}">
                <a16:creationId xmlns=""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85657403"/>
              </p:ext>
            </p:extLst>
          </p:nvPr>
        </p:nvGraphicFramePr>
        <p:xfrm>
          <a:off x="343585" y="4873874"/>
          <a:ext cx="2247266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4486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5121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5118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>
                          <a:solidFill>
                            <a:schemeClr val="tx1"/>
                          </a:solidFill>
                        </a:rPr>
                        <a:t>RollNo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SPI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101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Raj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NULL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5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9998200"/>
              </p:ext>
            </p:extLst>
          </p:nvPr>
        </p:nvGraphicFramePr>
        <p:xfrm>
          <a:off x="343585" y="4510261"/>
          <a:ext cx="91440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144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Output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6" name="Content Placeholder 4">
            <a:extLst>
              <a:ext uri="{FF2B5EF4-FFF2-40B4-BE49-F238E27FC236}">
                <a16:creationId xmlns=""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23296811"/>
              </p:ext>
            </p:extLst>
          </p:nvPr>
        </p:nvGraphicFramePr>
        <p:xfrm>
          <a:off x="3025939" y="2052974"/>
          <a:ext cx="1869441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4486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5118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7339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>
                          <a:solidFill>
                            <a:schemeClr val="tx1"/>
                          </a:solidFill>
                        </a:rPr>
                        <a:t>RollNo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SPI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BL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101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7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94131567"/>
              </p:ext>
            </p:extLst>
          </p:nvPr>
        </p:nvGraphicFramePr>
        <p:xfrm>
          <a:off x="3025939" y="1689361"/>
          <a:ext cx="814705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1470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Result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2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23953594"/>
              </p:ext>
            </p:extLst>
          </p:nvPr>
        </p:nvGraphicFramePr>
        <p:xfrm>
          <a:off x="2931161" y="3693984"/>
          <a:ext cx="2587943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58794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((Student)        (Result))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21" name="Group 20"/>
          <p:cNvGrpSpPr/>
          <p:nvPr/>
        </p:nvGrpSpPr>
        <p:grpSpPr>
          <a:xfrm>
            <a:off x="4118304" y="3805900"/>
            <a:ext cx="321467" cy="182881"/>
            <a:chOff x="3048000" y="2819400"/>
            <a:chExt cx="321467" cy="182881"/>
          </a:xfrm>
        </p:grpSpPr>
        <p:sp>
          <p:nvSpPr>
            <p:cNvPr id="22" name="Flowchart: Collate 21"/>
            <p:cNvSpPr/>
            <p:nvPr/>
          </p:nvSpPr>
          <p:spPr>
            <a:xfrm rot="16200000">
              <a:off x="3048000" y="2819401"/>
              <a:ext cx="182880" cy="182880"/>
            </a:xfrm>
            <a:prstGeom prst="flowChartCollat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3" name="Straight Connector 22"/>
            <p:cNvCxnSpPr/>
            <p:nvPr/>
          </p:nvCxnSpPr>
          <p:spPr>
            <a:xfrm>
              <a:off x="3231989" y="2819400"/>
              <a:ext cx="1371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232307" y="3002277"/>
              <a:ext cx="1371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13676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Symbol:</a:t>
            </a:r>
          </a:p>
          <a:p>
            <a:r>
              <a:rPr lang="en-US" dirty="0"/>
              <a:t>Notation: </a:t>
            </a:r>
            <a:r>
              <a:rPr lang="en-US" i="1" dirty="0">
                <a:sym typeface="Symbol" pitchFamily="18" charset="2"/>
              </a:rPr>
              <a:t>Relation-1 (R1)   </a:t>
            </a:r>
            <a:r>
              <a:rPr lang="en-US" dirty="0"/>
              <a:t>     </a:t>
            </a:r>
            <a:r>
              <a:rPr lang="en-US" i="1" dirty="0">
                <a:sym typeface="Symbol" pitchFamily="18" charset="2"/>
              </a:rPr>
              <a:t>Relation-2 (R2) 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sym typeface="Symbol" pitchFamily="18" charset="2"/>
              </a:rPr>
              <a:t>OR</a:t>
            </a:r>
            <a:r>
              <a:rPr lang="en-US" i="1" dirty="0">
                <a:sym typeface="Symbol" pitchFamily="18" charset="2"/>
              </a:rPr>
              <a:t>  Algebra-1        Algebra-2</a:t>
            </a:r>
            <a:endParaRPr lang="en-US" dirty="0"/>
          </a:p>
          <a:p>
            <a:r>
              <a:rPr lang="en-US" dirty="0"/>
              <a:t>Operation: </a:t>
            </a:r>
          </a:p>
          <a:p>
            <a:pPr lvl="1"/>
            <a:r>
              <a:rPr lang="en-US" dirty="0"/>
              <a:t>Display </a:t>
            </a:r>
            <a:r>
              <a:rPr lang="en-US" b="1" dirty="0">
                <a:solidFill>
                  <a:schemeClr val="accent6"/>
                </a:solidFill>
              </a:rPr>
              <a:t>all the tuples of both of the relations</a:t>
            </a:r>
            <a:r>
              <a:rPr lang="en-US" dirty="0"/>
              <a:t>. It also pads null values whenever required. (Left outer join + Right outer join)</a:t>
            </a:r>
          </a:p>
          <a:p>
            <a:pPr lvl="1"/>
            <a:r>
              <a:rPr lang="en-US" dirty="0"/>
              <a:t>For such kind of </a:t>
            </a:r>
            <a:r>
              <a:rPr lang="en-US" b="1" dirty="0">
                <a:solidFill>
                  <a:schemeClr val="accent6"/>
                </a:solidFill>
              </a:rPr>
              <a:t>tuples having no matching</a:t>
            </a:r>
            <a:r>
              <a:rPr lang="en-US" dirty="0"/>
              <a:t>, it will be </a:t>
            </a:r>
            <a:r>
              <a:rPr lang="en-US" b="1" dirty="0">
                <a:solidFill>
                  <a:schemeClr val="accent6"/>
                </a:solidFill>
              </a:rPr>
              <a:t>padded with NULL</a:t>
            </a:r>
            <a:r>
              <a:rPr lang="en-US" dirty="0"/>
              <a:t> in resultant relation. </a:t>
            </a:r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Outer Join</a:t>
            </a:r>
          </a:p>
        </p:txBody>
      </p:sp>
      <p:graphicFrame>
        <p:nvGraphicFramePr>
          <p:cNvPr id="25" name="Content Placeholder 4">
            <a:extLst>
              <a:ext uri="{FF2B5EF4-FFF2-40B4-BE49-F238E27FC236}">
                <a16:creationId xmlns=""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40040129"/>
              </p:ext>
            </p:extLst>
          </p:nvPr>
        </p:nvGraphicFramePr>
        <p:xfrm>
          <a:off x="514066" y="4244594"/>
          <a:ext cx="2485391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4486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6231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7820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>
                          <a:solidFill>
                            <a:schemeClr val="tx1"/>
                          </a:solidFill>
                        </a:rPr>
                        <a:t>RollNo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Branch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101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Raj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Meet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6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03958125"/>
              </p:ext>
            </p:extLst>
          </p:nvPr>
        </p:nvGraphicFramePr>
        <p:xfrm>
          <a:off x="514066" y="3880981"/>
          <a:ext cx="91440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144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Student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7" name="Straight Connector 26"/>
          <p:cNvCxnSpPr/>
          <p:nvPr/>
        </p:nvCxnSpPr>
        <p:spPr>
          <a:xfrm>
            <a:off x="514066" y="3575733"/>
            <a:ext cx="640080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08686645"/>
              </p:ext>
            </p:extLst>
          </p:nvPr>
        </p:nvGraphicFramePr>
        <p:xfrm>
          <a:off x="514066" y="3187748"/>
          <a:ext cx="1100455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004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Example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9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27096501"/>
              </p:ext>
            </p:extLst>
          </p:nvPr>
        </p:nvGraphicFramePr>
        <p:xfrm>
          <a:off x="1612995" y="3178860"/>
          <a:ext cx="5481955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4819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Perform Full </a:t>
                      </a:r>
                      <a:r>
                        <a:rPr lang="en-US" sz="20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Outer Join between Student and Result</a:t>
                      </a:r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30" name="Straight Connector 29"/>
          <p:cNvCxnSpPr/>
          <p:nvPr/>
        </p:nvCxnSpPr>
        <p:spPr>
          <a:xfrm>
            <a:off x="8143224" y="3572521"/>
            <a:ext cx="333756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96883500"/>
              </p:ext>
            </p:extLst>
          </p:nvPr>
        </p:nvGraphicFramePr>
        <p:xfrm>
          <a:off x="8143224" y="3184536"/>
          <a:ext cx="100203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0203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Answer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3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02015675"/>
              </p:ext>
            </p:extLst>
          </p:nvPr>
        </p:nvGraphicFramePr>
        <p:xfrm>
          <a:off x="9153253" y="3173032"/>
          <a:ext cx="2486343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48634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(Student)         (Result)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4" name="Content Placeholder 4">
            <a:extLst>
              <a:ext uri="{FF2B5EF4-FFF2-40B4-BE49-F238E27FC236}">
                <a16:creationId xmlns=""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55097822"/>
              </p:ext>
            </p:extLst>
          </p:nvPr>
        </p:nvGraphicFramePr>
        <p:xfrm>
          <a:off x="8143224" y="4244594"/>
          <a:ext cx="3298509" cy="16459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4486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5121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7820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2421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>
                          <a:solidFill>
                            <a:schemeClr val="tx1"/>
                          </a:solidFill>
                        </a:rPr>
                        <a:t>RollNo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Branch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SPI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101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Raj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Meet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NULL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NULL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NULL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5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34890036"/>
              </p:ext>
            </p:extLst>
          </p:nvPr>
        </p:nvGraphicFramePr>
        <p:xfrm>
          <a:off x="8143224" y="3880981"/>
          <a:ext cx="91440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144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Output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6" name="Content Placeholder 4">
            <a:extLst>
              <a:ext uri="{FF2B5EF4-FFF2-40B4-BE49-F238E27FC236}">
                <a16:creationId xmlns=""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70687326"/>
              </p:ext>
            </p:extLst>
          </p:nvPr>
        </p:nvGraphicFramePr>
        <p:xfrm>
          <a:off x="3196420" y="4241182"/>
          <a:ext cx="1396048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4486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5118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>
                          <a:solidFill>
                            <a:schemeClr val="tx1"/>
                          </a:solidFill>
                        </a:rPr>
                        <a:t>RollNo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SPI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101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7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19116850"/>
              </p:ext>
            </p:extLst>
          </p:nvPr>
        </p:nvGraphicFramePr>
        <p:xfrm>
          <a:off x="3196420" y="3877569"/>
          <a:ext cx="814705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1470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Result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54" name="Straight Connector 53"/>
          <p:cNvCxnSpPr/>
          <p:nvPr/>
        </p:nvCxnSpPr>
        <p:spPr>
          <a:xfrm>
            <a:off x="502898" y="6262717"/>
            <a:ext cx="562356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5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90352185"/>
              </p:ext>
            </p:extLst>
          </p:nvPr>
        </p:nvGraphicFramePr>
        <p:xfrm>
          <a:off x="502898" y="5874732"/>
          <a:ext cx="1100455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004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Exercise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6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70927788"/>
              </p:ext>
            </p:extLst>
          </p:nvPr>
        </p:nvGraphicFramePr>
        <p:xfrm>
          <a:off x="1601827" y="5865844"/>
          <a:ext cx="468000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4680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What is</a:t>
                      </a:r>
                      <a:r>
                        <a:rPr lang="en-US" sz="20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the output of 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(Result)         (Student).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47" name="Group 46"/>
          <p:cNvGrpSpPr/>
          <p:nvPr/>
        </p:nvGrpSpPr>
        <p:grpSpPr>
          <a:xfrm>
            <a:off x="1534578" y="952905"/>
            <a:ext cx="457836" cy="182881"/>
            <a:chOff x="2803842" y="3246119"/>
            <a:chExt cx="457836" cy="182881"/>
          </a:xfrm>
        </p:grpSpPr>
        <p:sp>
          <p:nvSpPr>
            <p:cNvPr id="48" name="Flowchart: Collate 47"/>
            <p:cNvSpPr/>
            <p:nvPr/>
          </p:nvSpPr>
          <p:spPr>
            <a:xfrm rot="16200000">
              <a:off x="2941320" y="3246120"/>
              <a:ext cx="182880" cy="182880"/>
            </a:xfrm>
            <a:prstGeom prst="flowChartCollat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49" name="Straight Connector 48"/>
            <p:cNvCxnSpPr/>
            <p:nvPr/>
          </p:nvCxnSpPr>
          <p:spPr>
            <a:xfrm>
              <a:off x="2803842" y="3246119"/>
              <a:ext cx="1371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2804160" y="3428996"/>
              <a:ext cx="1371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3124200" y="3246123"/>
              <a:ext cx="1371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3124518" y="3429000"/>
              <a:ext cx="1371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/>
          <p:cNvGrpSpPr/>
          <p:nvPr/>
        </p:nvGrpSpPr>
        <p:grpSpPr>
          <a:xfrm>
            <a:off x="3443094" y="1425330"/>
            <a:ext cx="457836" cy="182881"/>
            <a:chOff x="2803842" y="3246119"/>
            <a:chExt cx="457836" cy="182881"/>
          </a:xfrm>
        </p:grpSpPr>
        <p:sp>
          <p:nvSpPr>
            <p:cNvPr id="60" name="Flowchart: Collate 59"/>
            <p:cNvSpPr/>
            <p:nvPr/>
          </p:nvSpPr>
          <p:spPr>
            <a:xfrm rot="16200000">
              <a:off x="2941320" y="3246120"/>
              <a:ext cx="182880" cy="182880"/>
            </a:xfrm>
            <a:prstGeom prst="flowChartCollat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61" name="Straight Connector 60"/>
            <p:cNvCxnSpPr/>
            <p:nvPr/>
          </p:nvCxnSpPr>
          <p:spPr>
            <a:xfrm>
              <a:off x="2803842" y="3246119"/>
              <a:ext cx="1371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2804160" y="3428996"/>
              <a:ext cx="1371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3124200" y="3246123"/>
              <a:ext cx="1371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3124518" y="3429000"/>
              <a:ext cx="1371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oup 75"/>
          <p:cNvGrpSpPr/>
          <p:nvPr/>
        </p:nvGrpSpPr>
        <p:grpSpPr>
          <a:xfrm>
            <a:off x="7530500" y="1425330"/>
            <a:ext cx="457836" cy="182881"/>
            <a:chOff x="2803842" y="3246119"/>
            <a:chExt cx="457836" cy="182881"/>
          </a:xfrm>
        </p:grpSpPr>
        <p:sp>
          <p:nvSpPr>
            <p:cNvPr id="77" name="Flowchart: Collate 76"/>
            <p:cNvSpPr/>
            <p:nvPr/>
          </p:nvSpPr>
          <p:spPr>
            <a:xfrm rot="16200000">
              <a:off x="2941320" y="3246120"/>
              <a:ext cx="182880" cy="182880"/>
            </a:xfrm>
            <a:prstGeom prst="flowChartCollat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78" name="Straight Connector 77"/>
            <p:cNvCxnSpPr/>
            <p:nvPr/>
          </p:nvCxnSpPr>
          <p:spPr>
            <a:xfrm>
              <a:off x="2803842" y="3246119"/>
              <a:ext cx="1371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2804160" y="3428996"/>
              <a:ext cx="1371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3124200" y="3246123"/>
              <a:ext cx="1371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3124518" y="3429000"/>
              <a:ext cx="1371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2" name="Group 81"/>
          <p:cNvGrpSpPr/>
          <p:nvPr/>
        </p:nvGrpSpPr>
        <p:grpSpPr>
          <a:xfrm>
            <a:off x="10196752" y="3299229"/>
            <a:ext cx="457836" cy="182881"/>
            <a:chOff x="2803842" y="3246119"/>
            <a:chExt cx="457836" cy="182881"/>
          </a:xfrm>
        </p:grpSpPr>
        <p:sp>
          <p:nvSpPr>
            <p:cNvPr id="83" name="Flowchart: Collate 82"/>
            <p:cNvSpPr/>
            <p:nvPr/>
          </p:nvSpPr>
          <p:spPr>
            <a:xfrm rot="16200000">
              <a:off x="2941320" y="3246120"/>
              <a:ext cx="182880" cy="182880"/>
            </a:xfrm>
            <a:prstGeom prst="flowChartCollat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84" name="Straight Connector 83"/>
            <p:cNvCxnSpPr/>
            <p:nvPr/>
          </p:nvCxnSpPr>
          <p:spPr>
            <a:xfrm>
              <a:off x="2803842" y="3246119"/>
              <a:ext cx="1371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>
              <a:off x="2804160" y="3428996"/>
              <a:ext cx="1371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>
              <a:off x="3124200" y="3246123"/>
              <a:ext cx="1371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3124518" y="3429000"/>
              <a:ext cx="1371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" name="Group 87"/>
          <p:cNvGrpSpPr/>
          <p:nvPr/>
        </p:nvGrpSpPr>
        <p:grpSpPr>
          <a:xfrm>
            <a:off x="4669662" y="5981457"/>
            <a:ext cx="457836" cy="182881"/>
            <a:chOff x="2803842" y="3246119"/>
            <a:chExt cx="457836" cy="182881"/>
          </a:xfrm>
        </p:grpSpPr>
        <p:sp>
          <p:nvSpPr>
            <p:cNvPr id="89" name="Flowchart: Collate 88"/>
            <p:cNvSpPr/>
            <p:nvPr/>
          </p:nvSpPr>
          <p:spPr>
            <a:xfrm rot="16200000">
              <a:off x="2941320" y="3246120"/>
              <a:ext cx="182880" cy="182880"/>
            </a:xfrm>
            <a:prstGeom prst="flowChartCollat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90" name="Straight Connector 89"/>
            <p:cNvCxnSpPr/>
            <p:nvPr/>
          </p:nvCxnSpPr>
          <p:spPr>
            <a:xfrm>
              <a:off x="2803842" y="3246119"/>
              <a:ext cx="1371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>
              <a:off x="2804160" y="3428996"/>
              <a:ext cx="1371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>
              <a:off x="3124200" y="3246123"/>
              <a:ext cx="1371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>
              <a:off x="3124518" y="3429000"/>
              <a:ext cx="1371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4" name="Picture 4" descr="https://1.bp.blogspot.com/-eL4uyz3j_pc/VxurAGmXuAI/AAAAAAAABfM/RMnolY0W88M_d_TzDaFiNxQ4oEpE4oNSgCKgB/s1600/Full_outer_join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4648" y="3886200"/>
            <a:ext cx="2368296" cy="1554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2601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Outer Join Example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25" name="Content Placeholder 4">
            <a:extLst>
              <a:ext uri="{FF2B5EF4-FFF2-40B4-BE49-F238E27FC236}">
                <a16:creationId xmlns=""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30723808"/>
              </p:ext>
            </p:extLst>
          </p:nvPr>
        </p:nvGraphicFramePr>
        <p:xfrm>
          <a:off x="343585" y="2056386"/>
          <a:ext cx="2485391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4486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6231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7820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>
                          <a:solidFill>
                            <a:schemeClr val="tx1"/>
                          </a:solidFill>
                        </a:rPr>
                        <a:t>RollNo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Branch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101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Raj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Meet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6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49837728"/>
              </p:ext>
            </p:extLst>
          </p:nvPr>
        </p:nvGraphicFramePr>
        <p:xfrm>
          <a:off x="343585" y="1692773"/>
          <a:ext cx="91440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144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Student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7" name="Straight Connector 26"/>
          <p:cNvCxnSpPr/>
          <p:nvPr/>
        </p:nvCxnSpPr>
        <p:spPr>
          <a:xfrm>
            <a:off x="343585" y="1387525"/>
            <a:ext cx="960120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61559556"/>
              </p:ext>
            </p:extLst>
          </p:nvPr>
        </p:nvGraphicFramePr>
        <p:xfrm>
          <a:off x="343585" y="999540"/>
          <a:ext cx="1100455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004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Example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9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92145478"/>
              </p:ext>
            </p:extLst>
          </p:nvPr>
        </p:nvGraphicFramePr>
        <p:xfrm>
          <a:off x="1442514" y="990652"/>
          <a:ext cx="8676005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67600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Perform Full </a:t>
                      </a:r>
                      <a:r>
                        <a:rPr lang="en-US" sz="20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Outer Join between Student and Result</a:t>
                      </a:r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(Display RollNo, Name and SPI)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30" name="Straight Connector 29"/>
          <p:cNvCxnSpPr/>
          <p:nvPr/>
        </p:nvCxnSpPr>
        <p:spPr>
          <a:xfrm>
            <a:off x="337235" y="4141024"/>
            <a:ext cx="507492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41386808"/>
              </p:ext>
            </p:extLst>
          </p:nvPr>
        </p:nvGraphicFramePr>
        <p:xfrm>
          <a:off x="337235" y="3753039"/>
          <a:ext cx="100203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0203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Answer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3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93448972"/>
              </p:ext>
            </p:extLst>
          </p:nvPr>
        </p:nvGraphicFramePr>
        <p:xfrm>
          <a:off x="1366677" y="3597167"/>
          <a:ext cx="1737360" cy="5181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73736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∏ </a:t>
                      </a:r>
                      <a:r>
                        <a:rPr lang="en-US" sz="2000" b="0" i="1" baseline="-25000" dirty="0">
                          <a:solidFill>
                            <a:schemeClr val="tx1"/>
                          </a:solidFill>
                        </a:rPr>
                        <a:t>RollNo, Name, SPI</a:t>
                      </a:r>
                      <a:r>
                        <a:rPr lang="en-US" sz="2000" b="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4" name="Content Placeholder 4">
            <a:extLst>
              <a:ext uri="{FF2B5EF4-FFF2-40B4-BE49-F238E27FC236}">
                <a16:creationId xmlns=""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66356721"/>
              </p:ext>
            </p:extLst>
          </p:nvPr>
        </p:nvGraphicFramePr>
        <p:xfrm>
          <a:off x="343585" y="4873874"/>
          <a:ext cx="2420304" cy="16459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4486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5121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2421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>
                          <a:solidFill>
                            <a:schemeClr val="tx1"/>
                          </a:solidFill>
                        </a:rPr>
                        <a:t>RollNo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SPI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101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Raj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Meet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NULL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NULL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5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9998200"/>
              </p:ext>
            </p:extLst>
          </p:nvPr>
        </p:nvGraphicFramePr>
        <p:xfrm>
          <a:off x="343585" y="4510261"/>
          <a:ext cx="91440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144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Output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6" name="Content Placeholder 4">
            <a:extLst>
              <a:ext uri="{FF2B5EF4-FFF2-40B4-BE49-F238E27FC236}">
                <a16:creationId xmlns=""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48803422"/>
              </p:ext>
            </p:extLst>
          </p:nvPr>
        </p:nvGraphicFramePr>
        <p:xfrm>
          <a:off x="3025939" y="2052974"/>
          <a:ext cx="1869441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4486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5118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7339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>
                          <a:solidFill>
                            <a:schemeClr val="tx1"/>
                          </a:solidFill>
                        </a:rPr>
                        <a:t>RollNo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SPI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BL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101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7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94131567"/>
              </p:ext>
            </p:extLst>
          </p:nvPr>
        </p:nvGraphicFramePr>
        <p:xfrm>
          <a:off x="3025939" y="1689361"/>
          <a:ext cx="814705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1470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Result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2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37180347"/>
              </p:ext>
            </p:extLst>
          </p:nvPr>
        </p:nvGraphicFramePr>
        <p:xfrm>
          <a:off x="2931161" y="3723964"/>
          <a:ext cx="3305866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330586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((Student)         (Result))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31" name="Group 30"/>
          <p:cNvGrpSpPr/>
          <p:nvPr/>
        </p:nvGrpSpPr>
        <p:grpSpPr>
          <a:xfrm>
            <a:off x="4045549" y="3835880"/>
            <a:ext cx="457836" cy="182881"/>
            <a:chOff x="2803842" y="3246119"/>
            <a:chExt cx="457836" cy="182881"/>
          </a:xfrm>
        </p:grpSpPr>
        <p:sp>
          <p:nvSpPr>
            <p:cNvPr id="38" name="Flowchart: Collate 37"/>
            <p:cNvSpPr/>
            <p:nvPr/>
          </p:nvSpPr>
          <p:spPr>
            <a:xfrm rot="16200000">
              <a:off x="2941320" y="3246120"/>
              <a:ext cx="182880" cy="182880"/>
            </a:xfrm>
            <a:prstGeom prst="flowChartCollat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9" name="Straight Connector 38"/>
            <p:cNvCxnSpPr/>
            <p:nvPr/>
          </p:nvCxnSpPr>
          <p:spPr>
            <a:xfrm>
              <a:off x="2803842" y="3246119"/>
              <a:ext cx="1371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2804160" y="3428996"/>
              <a:ext cx="1371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3124200" y="3246123"/>
              <a:ext cx="1371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3124518" y="3429000"/>
              <a:ext cx="1371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4002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Super Key</a:t>
            </a:r>
          </a:p>
          <a:p>
            <a:r>
              <a:rPr lang="en-US" dirty="0" smtClean="0"/>
              <a:t>Candidate Key</a:t>
            </a:r>
          </a:p>
          <a:p>
            <a:r>
              <a:rPr lang="en-US" dirty="0" smtClean="0"/>
              <a:t>Primary Key</a:t>
            </a:r>
          </a:p>
          <a:p>
            <a:r>
              <a:rPr lang="en-US" dirty="0"/>
              <a:t>Alternate </a:t>
            </a:r>
            <a:r>
              <a:rPr lang="en-US" dirty="0" smtClean="0"/>
              <a:t>Key</a:t>
            </a:r>
          </a:p>
          <a:p>
            <a:r>
              <a:rPr lang="en-US" dirty="0"/>
              <a:t>Foreign </a:t>
            </a:r>
            <a:r>
              <a:rPr lang="en-US" dirty="0" smtClean="0"/>
              <a:t>Key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138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 operators </a:t>
            </a:r>
            <a:r>
              <a:rPr lang="en-US" b="1" dirty="0">
                <a:solidFill>
                  <a:schemeClr val="accent6"/>
                </a:solidFill>
              </a:rPr>
              <a:t>combine the results of two or more queries </a:t>
            </a:r>
            <a:r>
              <a:rPr lang="en-US" dirty="0"/>
              <a:t>into a single result.</a:t>
            </a:r>
          </a:p>
        </p:txBody>
      </p:sp>
      <p:graphicFrame>
        <p:nvGraphicFramePr>
          <p:cNvPr id="41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53206426"/>
              </p:ext>
            </p:extLst>
          </p:nvPr>
        </p:nvGraphicFramePr>
        <p:xfrm>
          <a:off x="964130" y="2248123"/>
          <a:ext cx="4389301" cy="4572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73170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56032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9728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Sr.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kern="1200" dirty="0">
                          <a:solidFill>
                            <a:schemeClr val="tx1"/>
                          </a:solidFill>
                        </a:rPr>
                        <a:t>Set Operator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Symbol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2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45908931"/>
              </p:ext>
            </p:extLst>
          </p:nvPr>
        </p:nvGraphicFramePr>
        <p:xfrm>
          <a:off x="964130" y="2705890"/>
          <a:ext cx="4388839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73123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56032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9728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GB" sz="20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2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0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Union</a:t>
                      </a:r>
                      <a:endParaRPr lang="en-US" sz="2000" b="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3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56329483"/>
              </p:ext>
            </p:extLst>
          </p:nvPr>
        </p:nvGraphicFramePr>
        <p:xfrm>
          <a:off x="967487" y="1789182"/>
          <a:ext cx="3775393" cy="4572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377539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Three types of Set Operators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4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2855729"/>
              </p:ext>
            </p:extLst>
          </p:nvPr>
        </p:nvGraphicFramePr>
        <p:xfrm>
          <a:off x="964132" y="3101984"/>
          <a:ext cx="4388839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73123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56032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9728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GB" sz="20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sz="2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0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Intersect / Intersection</a:t>
                      </a:r>
                      <a:endParaRPr lang="en-US" sz="2000" b="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∩</a:t>
                      </a:r>
                      <a:endParaRPr 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5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94924578"/>
              </p:ext>
            </p:extLst>
          </p:nvPr>
        </p:nvGraphicFramePr>
        <p:xfrm>
          <a:off x="964132" y="3495878"/>
          <a:ext cx="4388839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73123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56032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9728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GB" sz="20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US" sz="2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0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Minus / Set difference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−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514066" y="4755248"/>
            <a:ext cx="10424160" cy="1097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/>
          </a:lstStyle>
          <a:p>
            <a:pPr marL="569913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Both queries should have </a:t>
            </a:r>
            <a:r>
              <a:rPr lang="en-US" sz="2800" b="1" dirty="0">
                <a:solidFill>
                  <a:schemeClr val="accent6"/>
                </a:solidFill>
              </a:rPr>
              <a:t>same (equal) number of columns</a:t>
            </a:r>
          </a:p>
          <a:p>
            <a:pPr marL="569913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Corresponding </a:t>
            </a:r>
            <a:r>
              <a:rPr lang="en-US" sz="2800" b="1" dirty="0">
                <a:solidFill>
                  <a:schemeClr val="accent6"/>
                </a:solidFill>
              </a:rPr>
              <a:t>attributes should have the same data type </a:t>
            </a:r>
            <a:r>
              <a:rPr lang="en-US" sz="2800" dirty="0"/>
              <a:t>or</a:t>
            </a:r>
            <a:r>
              <a:rPr lang="en-US" sz="2800" b="1" dirty="0">
                <a:solidFill>
                  <a:schemeClr val="accent6"/>
                </a:solidFill>
              </a:rPr>
              <a:t> domain</a:t>
            </a:r>
          </a:p>
        </p:txBody>
      </p:sp>
      <p:cxnSp>
        <p:nvCxnSpPr>
          <p:cNvPr id="28" name="Straight Connector 27"/>
          <p:cNvCxnSpPr/>
          <p:nvPr/>
        </p:nvCxnSpPr>
        <p:spPr>
          <a:xfrm>
            <a:off x="514066" y="4595182"/>
            <a:ext cx="1001268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85648608"/>
              </p:ext>
            </p:extLst>
          </p:nvPr>
        </p:nvGraphicFramePr>
        <p:xfrm>
          <a:off x="514066" y="4207197"/>
          <a:ext cx="1336993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33699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Conditions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0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57788225"/>
              </p:ext>
            </p:extLst>
          </p:nvPr>
        </p:nvGraphicFramePr>
        <p:xfrm>
          <a:off x="1858288" y="4198309"/>
          <a:ext cx="8820468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82046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Set operators will take two or more queries as input, which must be </a:t>
                      </a:r>
                      <a:r>
                        <a:rPr lang="en-US" sz="2000" b="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union-compatible.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1001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4348" y="1206428"/>
            <a:ext cx="548640" cy="66368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4622AF8-443D-EAA3-716F-2FBC354DC6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Conditions to perform Set Operators</a:t>
            </a:r>
          </a:p>
        </p:txBody>
      </p:sp>
      <p:graphicFrame>
        <p:nvGraphicFramePr>
          <p:cNvPr id="13" name="Content Placeholder 4">
            <a:extLst>
              <a:ext uri="{FF2B5EF4-FFF2-40B4-BE49-F238E27FC236}">
                <a16:creationId xmlns=""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01898314"/>
              </p:ext>
            </p:extLst>
          </p:nvPr>
        </p:nvGraphicFramePr>
        <p:xfrm>
          <a:off x="265854" y="1837688"/>
          <a:ext cx="2585721" cy="16459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61626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6231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5595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5118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>
                          <a:solidFill>
                            <a:schemeClr val="tx1"/>
                          </a:solidFill>
                        </a:rPr>
                        <a:t>RNo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Dept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SPI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101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Raj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Meet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Jay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4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02259447"/>
              </p:ext>
            </p:extLst>
          </p:nvPr>
        </p:nvGraphicFramePr>
        <p:xfrm>
          <a:off x="265854" y="1474075"/>
          <a:ext cx="91440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144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Student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5" name="Content Placeholder 4">
            <a:extLst>
              <a:ext uri="{FF2B5EF4-FFF2-40B4-BE49-F238E27FC236}">
                <a16:creationId xmlns=""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68272698"/>
              </p:ext>
            </p:extLst>
          </p:nvPr>
        </p:nvGraphicFramePr>
        <p:xfrm>
          <a:off x="3099765" y="1837688"/>
          <a:ext cx="1991678" cy="16459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7340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6231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5595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>
                          <a:solidFill>
                            <a:schemeClr val="tx1"/>
                          </a:solidFill>
                        </a:rPr>
                        <a:t>FId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Dept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101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Patel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Shah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Dave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6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23229797"/>
              </p:ext>
            </p:extLst>
          </p:nvPr>
        </p:nvGraphicFramePr>
        <p:xfrm>
          <a:off x="3099765" y="1474075"/>
          <a:ext cx="897255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972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Faculty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7" name="Content Placeholder 4">
            <a:extLst>
              <a:ext uri="{FF2B5EF4-FFF2-40B4-BE49-F238E27FC236}">
                <a16:creationId xmlns=""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08050152"/>
              </p:ext>
            </p:extLst>
          </p:nvPr>
        </p:nvGraphicFramePr>
        <p:xfrm>
          <a:off x="6413806" y="1843208"/>
          <a:ext cx="2034541" cy="16459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61626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6231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5595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>
                          <a:solidFill>
                            <a:schemeClr val="tx1"/>
                          </a:solidFill>
                        </a:rPr>
                        <a:t>RNo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Dept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101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Raj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Meet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Jay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8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09515031"/>
              </p:ext>
            </p:extLst>
          </p:nvPr>
        </p:nvGraphicFramePr>
        <p:xfrm>
          <a:off x="6413806" y="1479595"/>
          <a:ext cx="91440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144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Student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9" name="Content Placeholder 4">
            <a:extLst>
              <a:ext uri="{FF2B5EF4-FFF2-40B4-BE49-F238E27FC236}">
                <a16:creationId xmlns=""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38040744"/>
              </p:ext>
            </p:extLst>
          </p:nvPr>
        </p:nvGraphicFramePr>
        <p:xfrm>
          <a:off x="9207376" y="1843208"/>
          <a:ext cx="2263141" cy="16459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4486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6231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5595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>
                          <a:solidFill>
                            <a:schemeClr val="tx1"/>
                          </a:solidFill>
                        </a:rPr>
                        <a:t>FId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Dept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101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Patel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Shah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Dave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0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49959340"/>
              </p:ext>
            </p:extLst>
          </p:nvPr>
        </p:nvGraphicFramePr>
        <p:xfrm>
          <a:off x="9207376" y="1479595"/>
          <a:ext cx="91440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144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Faculty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1" name="Straight Connector 20"/>
          <p:cNvCxnSpPr/>
          <p:nvPr/>
        </p:nvCxnSpPr>
        <p:spPr>
          <a:xfrm rot="16200000">
            <a:off x="5158144" y="2498657"/>
            <a:ext cx="2011680" cy="7823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Multiply 21"/>
          <p:cNvSpPr/>
          <p:nvPr/>
        </p:nvSpPr>
        <p:spPr>
          <a:xfrm>
            <a:off x="2437109" y="1164123"/>
            <a:ext cx="640080" cy="822960"/>
          </a:xfrm>
          <a:prstGeom prst="mathMultiply">
            <a:avLst>
              <a:gd name="adj1" fmla="val 15152"/>
            </a:avLst>
          </a:prstGeom>
          <a:solidFill>
            <a:srgbClr val="C00000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4" name="Straight Connector 23"/>
          <p:cNvCxnSpPr/>
          <p:nvPr/>
        </p:nvCxnSpPr>
        <p:spPr>
          <a:xfrm>
            <a:off x="255640" y="1317406"/>
            <a:ext cx="758952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74444144"/>
              </p:ext>
            </p:extLst>
          </p:nvPr>
        </p:nvGraphicFramePr>
        <p:xfrm>
          <a:off x="255640" y="929421"/>
          <a:ext cx="1557655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5576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Conditions-1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6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76044098"/>
              </p:ext>
            </p:extLst>
          </p:nvPr>
        </p:nvGraphicFramePr>
        <p:xfrm>
          <a:off x="1796810" y="920533"/>
          <a:ext cx="6199505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619950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Both queries should have </a:t>
                      </a:r>
                      <a:r>
                        <a:rPr lang="en-US" sz="2000" b="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same (equal) number of columns.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7" name="Picture 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8831" y="4034791"/>
            <a:ext cx="548640" cy="663685"/>
          </a:xfrm>
          <a:prstGeom prst="rect">
            <a:avLst/>
          </a:prstGeom>
        </p:spPr>
      </p:pic>
      <p:graphicFrame>
        <p:nvGraphicFramePr>
          <p:cNvPr id="28" name="Content Placeholder 4">
            <a:extLst>
              <a:ext uri="{FF2B5EF4-FFF2-40B4-BE49-F238E27FC236}">
                <a16:creationId xmlns=""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91373821"/>
              </p:ext>
            </p:extLst>
          </p:nvPr>
        </p:nvGraphicFramePr>
        <p:xfrm>
          <a:off x="270337" y="4666051"/>
          <a:ext cx="2585721" cy="16459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61626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6231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5595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5118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>
                          <a:solidFill>
                            <a:schemeClr val="tx1"/>
                          </a:solidFill>
                        </a:rPr>
                        <a:t>RNo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Dept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SPI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101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Raj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Meet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Jay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9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84722408"/>
              </p:ext>
            </p:extLst>
          </p:nvPr>
        </p:nvGraphicFramePr>
        <p:xfrm>
          <a:off x="270337" y="4302438"/>
          <a:ext cx="91440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144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Student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0" name="Content Placeholder 4">
            <a:extLst>
              <a:ext uri="{FF2B5EF4-FFF2-40B4-BE49-F238E27FC236}">
                <a16:creationId xmlns=""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63264372"/>
              </p:ext>
            </p:extLst>
          </p:nvPr>
        </p:nvGraphicFramePr>
        <p:xfrm>
          <a:off x="3104248" y="4666051"/>
          <a:ext cx="2774633" cy="16459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7340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6231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5595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8295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>
                          <a:solidFill>
                            <a:schemeClr val="tx1"/>
                          </a:solidFill>
                        </a:rPr>
                        <a:t>FId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Dept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Sub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101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Patel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DS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Shah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DBMS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Dave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DF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2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76107093"/>
              </p:ext>
            </p:extLst>
          </p:nvPr>
        </p:nvGraphicFramePr>
        <p:xfrm>
          <a:off x="3104248" y="4302438"/>
          <a:ext cx="91440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144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Faculty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3" name="Content Placeholder 4">
            <a:extLst>
              <a:ext uri="{FF2B5EF4-FFF2-40B4-BE49-F238E27FC236}">
                <a16:creationId xmlns=""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13690183"/>
              </p:ext>
            </p:extLst>
          </p:nvPr>
        </p:nvGraphicFramePr>
        <p:xfrm>
          <a:off x="6418289" y="4671571"/>
          <a:ext cx="2585721" cy="16459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61626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6231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5595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5118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>
                          <a:solidFill>
                            <a:schemeClr val="tx1"/>
                          </a:solidFill>
                        </a:rPr>
                        <a:t>RNo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Dept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SPI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101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Raj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Meet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Jay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4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87072594"/>
              </p:ext>
            </p:extLst>
          </p:nvPr>
        </p:nvGraphicFramePr>
        <p:xfrm>
          <a:off x="6418289" y="4307958"/>
          <a:ext cx="91440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144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Student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5" name="Content Placeholder 4">
            <a:extLst>
              <a:ext uri="{FF2B5EF4-FFF2-40B4-BE49-F238E27FC236}">
                <a16:creationId xmlns=""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67184098"/>
              </p:ext>
            </p:extLst>
          </p:nvPr>
        </p:nvGraphicFramePr>
        <p:xfrm>
          <a:off x="9211859" y="4671571"/>
          <a:ext cx="2555558" cy="16459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7340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6231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5595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6388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>
                          <a:solidFill>
                            <a:schemeClr val="tx1"/>
                          </a:solidFill>
                        </a:rPr>
                        <a:t>FId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Dept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Exp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101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Patel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Shah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Dave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6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41051573"/>
              </p:ext>
            </p:extLst>
          </p:nvPr>
        </p:nvGraphicFramePr>
        <p:xfrm>
          <a:off x="9211859" y="4307958"/>
          <a:ext cx="91440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144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Faculty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37" name="Straight Connector 36"/>
          <p:cNvCxnSpPr/>
          <p:nvPr/>
        </p:nvCxnSpPr>
        <p:spPr>
          <a:xfrm rot="16200000">
            <a:off x="5162627" y="5327020"/>
            <a:ext cx="2011680" cy="7823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Multiply 37"/>
          <p:cNvSpPr/>
          <p:nvPr/>
        </p:nvSpPr>
        <p:spPr>
          <a:xfrm>
            <a:off x="2441592" y="3992486"/>
            <a:ext cx="640080" cy="822960"/>
          </a:xfrm>
          <a:prstGeom prst="mathMultiply">
            <a:avLst>
              <a:gd name="adj1" fmla="val 15152"/>
            </a:avLst>
          </a:prstGeom>
          <a:solidFill>
            <a:srgbClr val="C00000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9" name="Straight Connector 38"/>
          <p:cNvCxnSpPr/>
          <p:nvPr/>
        </p:nvCxnSpPr>
        <p:spPr>
          <a:xfrm>
            <a:off x="260123" y="4145769"/>
            <a:ext cx="740664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0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4991223"/>
              </p:ext>
            </p:extLst>
          </p:nvPr>
        </p:nvGraphicFramePr>
        <p:xfrm>
          <a:off x="260123" y="3757784"/>
          <a:ext cx="1557655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5576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Conditions-2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1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65127813"/>
              </p:ext>
            </p:extLst>
          </p:nvPr>
        </p:nvGraphicFramePr>
        <p:xfrm>
          <a:off x="1801293" y="3748896"/>
          <a:ext cx="6029643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602964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Corresponding </a:t>
                      </a:r>
                      <a:r>
                        <a:rPr lang="en-US" sz="2000" b="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attributes should have the same data type</a:t>
                      </a:r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2000" b="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4" name="Rounded Rectangle 43"/>
          <p:cNvSpPr/>
          <p:nvPr/>
        </p:nvSpPr>
        <p:spPr>
          <a:xfrm>
            <a:off x="2308870" y="4663040"/>
            <a:ext cx="542723" cy="1638563"/>
          </a:xfrm>
          <a:prstGeom prst="roundRect">
            <a:avLst>
              <a:gd name="adj" fmla="val 9167"/>
            </a:avLst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ounded Rectangle 44"/>
          <p:cNvSpPr/>
          <p:nvPr/>
        </p:nvSpPr>
        <p:spPr>
          <a:xfrm>
            <a:off x="5077982" y="4663040"/>
            <a:ext cx="798943" cy="1638563"/>
          </a:xfrm>
          <a:prstGeom prst="roundRect">
            <a:avLst>
              <a:gd name="adj" fmla="val 9167"/>
            </a:avLst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353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38" grpId="0" animBg="1"/>
      <p:bldP spid="44" grpId="0" animBg="1"/>
      <p:bldP spid="45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="" xmlns:a16="http://schemas.microsoft.com/office/drawing/2014/main" id="{24B1A5A3-C036-5463-8A36-9CF448DECC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Operators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[Exercise]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338006" y="1470177"/>
            <a:ext cx="658368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71870678"/>
              </p:ext>
            </p:extLst>
          </p:nvPr>
        </p:nvGraphicFramePr>
        <p:xfrm>
          <a:off x="338006" y="1082192"/>
          <a:ext cx="1100455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004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Exercise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08931036"/>
              </p:ext>
            </p:extLst>
          </p:nvPr>
        </p:nvGraphicFramePr>
        <p:xfrm>
          <a:off x="1436935" y="1073304"/>
          <a:ext cx="569468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6946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Check whether following  tables are compatible or not: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338006" y="1720182"/>
            <a:ext cx="11399292" cy="4410792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>
            <a:solidFill>
              <a:schemeClr val="tx1">
                <a:lumMod val="25000"/>
                <a:lumOff val="75000"/>
              </a:schemeClr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/>
          </a:lstStyle>
          <a:p>
            <a:pPr marL="569913" indent="-457200" algn="l">
              <a:buFont typeface="Arial" panose="020B0604020202020204" pitchFamily="34" charset="0"/>
              <a:buChar char="•"/>
            </a:pPr>
            <a:r>
              <a:rPr lang="en-US" sz="2000" dirty="0"/>
              <a:t>A: (First_name(char), Last_name(char), Date_of_Birth(date))</a:t>
            </a:r>
          </a:p>
          <a:p>
            <a:pPr marL="569913" indent="-457200" algn="l">
              <a:buFont typeface="Arial" panose="020B0604020202020204" pitchFamily="34" charset="0"/>
              <a:buChar char="•"/>
            </a:pPr>
            <a:r>
              <a:rPr lang="en-US" sz="2000" dirty="0"/>
              <a:t>B: (FName(char), LName(char), PhoneNumber(number))</a:t>
            </a:r>
          </a:p>
          <a:p>
            <a:pPr marL="569913" indent="-457200" algn="l">
              <a:buFont typeface="Roboto Condensed" panose="02000000000000000000" pitchFamily="2" charset="0"/>
              <a:buChar char="Χ"/>
            </a:pPr>
            <a:r>
              <a:rPr lang="en-US" sz="2000" dirty="0">
                <a:solidFill>
                  <a:schemeClr val="accent6"/>
                </a:solidFill>
              </a:rPr>
              <a:t>(Not compatible) </a:t>
            </a:r>
            <a:r>
              <a:rPr lang="en-US" sz="2000" dirty="0"/>
              <a:t>Both tables have 3 attributes but </a:t>
            </a:r>
            <a:r>
              <a:rPr lang="en-US" sz="2000" b="1" dirty="0"/>
              <a:t>third attributes datatype is different</a:t>
            </a:r>
            <a:r>
              <a:rPr lang="en-US" sz="2000" dirty="0"/>
              <a:t>.</a:t>
            </a:r>
          </a:p>
          <a:p>
            <a:pPr marL="569913" indent="-457200" algn="l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569913" indent="-457200" algn="l">
              <a:buFont typeface="Arial" panose="020B0604020202020204" pitchFamily="34" charset="0"/>
              <a:buChar char="•"/>
            </a:pPr>
            <a:r>
              <a:rPr lang="en-US" sz="2000" dirty="0"/>
              <a:t>A: (First_name(char), Last_name(char), Date_of_Birth(date))</a:t>
            </a:r>
          </a:p>
          <a:p>
            <a:pPr marL="569913" indent="-457200" algn="l">
              <a:buFont typeface="Arial" panose="020B0604020202020204" pitchFamily="34" charset="0"/>
              <a:buChar char="•"/>
            </a:pPr>
            <a:r>
              <a:rPr lang="en-US" sz="2000" dirty="0"/>
              <a:t>B: (FName(char), LName(char), DOB(date))</a:t>
            </a:r>
          </a:p>
          <a:p>
            <a:pPr marL="569913" indent="-457200" algn="l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tx2"/>
                </a:solidFill>
              </a:rPr>
              <a:t>(Compatible) </a:t>
            </a:r>
            <a:r>
              <a:rPr lang="en-US" sz="2000" dirty="0"/>
              <a:t>Both tables have 3 attributes and of same data type.</a:t>
            </a:r>
          </a:p>
          <a:p>
            <a:pPr marL="569913" indent="-457200" algn="l">
              <a:buFont typeface="Wingdings" panose="05000000000000000000" pitchFamily="2" charset="2"/>
              <a:buChar char="ü"/>
            </a:pPr>
            <a:endParaRPr lang="en-US" sz="2000" dirty="0"/>
          </a:p>
          <a:p>
            <a:pPr marL="569913" indent="-457200" algn="l">
              <a:buFont typeface="Arial" panose="020B0604020202020204" pitchFamily="34" charset="0"/>
              <a:buChar char="•"/>
            </a:pPr>
            <a:r>
              <a:rPr lang="en-US" sz="2000" dirty="0"/>
              <a:t>Person (PersonID, Name, Address, Hobby)</a:t>
            </a:r>
          </a:p>
          <a:p>
            <a:pPr marL="569913" indent="-457200" algn="l">
              <a:buFont typeface="Arial" panose="020B0604020202020204" pitchFamily="34" charset="0"/>
              <a:buChar char="•"/>
            </a:pPr>
            <a:r>
              <a:rPr lang="en-US" sz="2000" dirty="0"/>
              <a:t>Professor (ProfessorID, Name, OfficeAddress, Salary)</a:t>
            </a:r>
          </a:p>
          <a:p>
            <a:pPr marL="569913" indent="-4572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6"/>
                </a:solidFill>
              </a:rPr>
              <a:t>(Not compatible) </a:t>
            </a:r>
            <a:r>
              <a:rPr lang="en-US" sz="2000" dirty="0"/>
              <a:t>Both tables have 4 attributes but </a:t>
            </a:r>
            <a:r>
              <a:rPr lang="en-US" sz="2000" b="1" dirty="0"/>
              <a:t>forth attributes datatype is different</a:t>
            </a:r>
            <a:r>
              <a:rPr lang="en-US" sz="2000" dirty="0"/>
              <a:t>.</a:t>
            </a:r>
          </a:p>
          <a:p>
            <a:pPr marL="112713" algn="l"/>
            <a:endParaRPr lang="en-US" sz="2000" dirty="0"/>
          </a:p>
          <a:p>
            <a:pPr marL="112713" algn="l"/>
            <a:r>
              <a:rPr lang="en-US" sz="2000" dirty="0"/>
              <a:t>                                                            </a:t>
            </a:r>
          </a:p>
          <a:p>
            <a:pPr marL="569913" indent="-4572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</a:rPr>
              <a:t>(Compatible) </a:t>
            </a:r>
            <a:r>
              <a:rPr lang="en-US" sz="2000" dirty="0"/>
              <a:t>Both tables have 2 attributes and of same data type.</a:t>
            </a:r>
          </a:p>
          <a:p>
            <a:pPr marL="569913" indent="-457200" algn="l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569913" indent="-457200" algn="l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graphicFrame>
        <p:nvGraphicFramePr>
          <p:cNvPr id="20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43335143"/>
              </p:ext>
            </p:extLst>
          </p:nvPr>
        </p:nvGraphicFramePr>
        <p:xfrm>
          <a:off x="1040349" y="5104424"/>
          <a:ext cx="2711768" cy="5791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71176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∏ </a:t>
                      </a:r>
                      <a:r>
                        <a:rPr lang="en-US" sz="2400" b="0" i="1" baseline="-25000" dirty="0">
                          <a:solidFill>
                            <a:schemeClr val="tx1"/>
                          </a:solidFill>
                        </a:rPr>
                        <a:t>Name, Address</a:t>
                      </a:r>
                      <a:r>
                        <a:rPr lang="en-US" sz="2400" b="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(Person)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1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58337015"/>
              </p:ext>
            </p:extLst>
          </p:nvPr>
        </p:nvGraphicFramePr>
        <p:xfrm>
          <a:off x="5627340" y="5104424"/>
          <a:ext cx="3469005" cy="5791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346900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∏ </a:t>
                      </a:r>
                      <a:r>
                        <a:rPr lang="en-US" sz="2400" b="0" i="1" baseline="-25000" dirty="0">
                          <a:solidFill>
                            <a:schemeClr val="tx1"/>
                          </a:solidFill>
                        </a:rPr>
                        <a:t>Name, OfficeAddress</a:t>
                      </a:r>
                      <a:r>
                        <a:rPr lang="en-US" sz="2400" b="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(Professor)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4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70148861"/>
              </p:ext>
            </p:extLst>
          </p:nvPr>
        </p:nvGraphicFramePr>
        <p:xfrm>
          <a:off x="4325693" y="5134904"/>
          <a:ext cx="379730" cy="5181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37973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&amp;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4160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Symbol: U</a:t>
            </a:r>
          </a:p>
          <a:p>
            <a:r>
              <a:rPr lang="en-US" dirty="0"/>
              <a:t>Notation: </a:t>
            </a:r>
            <a:r>
              <a:rPr lang="en-US" i="1" dirty="0">
                <a:sym typeface="Symbol" pitchFamily="18" charset="2"/>
              </a:rPr>
              <a:t>Relation-1 (R1)  </a:t>
            </a:r>
            <a:r>
              <a:rPr lang="en-US" dirty="0"/>
              <a:t>U  </a:t>
            </a:r>
            <a:r>
              <a:rPr lang="en-US" i="1" dirty="0">
                <a:sym typeface="Symbol" pitchFamily="18" charset="2"/>
              </a:rPr>
              <a:t>Relation-2 (R2) 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sym typeface="Symbol" pitchFamily="18" charset="2"/>
              </a:rPr>
              <a:t>OR</a:t>
            </a:r>
            <a:r>
              <a:rPr lang="en-US" i="1" dirty="0">
                <a:sym typeface="Symbol" pitchFamily="18" charset="2"/>
              </a:rPr>
              <a:t>  Algebra-1  </a:t>
            </a:r>
            <a:r>
              <a:rPr lang="en-US" dirty="0"/>
              <a:t>U</a:t>
            </a:r>
            <a:r>
              <a:rPr lang="en-US" i="1" dirty="0">
                <a:sym typeface="Symbol" pitchFamily="18" charset="2"/>
              </a:rPr>
              <a:t>  Algebra-2</a:t>
            </a:r>
            <a:endParaRPr lang="en-US" dirty="0"/>
          </a:p>
          <a:p>
            <a:r>
              <a:rPr lang="en-US" dirty="0"/>
              <a:t>Operation: </a:t>
            </a:r>
          </a:p>
          <a:p>
            <a:pPr lvl="1"/>
            <a:r>
              <a:rPr lang="en-US" dirty="0"/>
              <a:t>It displays all the tuples/records belonging to the first relation (left relation) or the second relation (right relation) or both.</a:t>
            </a:r>
          </a:p>
          <a:p>
            <a:pPr lvl="1"/>
            <a:r>
              <a:rPr lang="en-US" dirty="0"/>
              <a:t>It also </a:t>
            </a:r>
            <a:r>
              <a:rPr lang="en-US" dirty="0">
                <a:solidFill>
                  <a:schemeClr val="tx2"/>
                </a:solidFill>
              </a:rPr>
              <a:t>eliminates duplicate tuples</a:t>
            </a:r>
            <a:r>
              <a:rPr lang="en-US" dirty="0"/>
              <a:t> (tuples present in both relations appear once).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Union Operator</a:t>
            </a:r>
          </a:p>
        </p:txBody>
      </p:sp>
      <p:graphicFrame>
        <p:nvGraphicFramePr>
          <p:cNvPr id="25" name="Content Placeholder 4">
            <a:extLst>
              <a:ext uri="{FF2B5EF4-FFF2-40B4-BE49-F238E27FC236}">
                <a16:creationId xmlns=""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3969727"/>
              </p:ext>
            </p:extLst>
          </p:nvPr>
        </p:nvGraphicFramePr>
        <p:xfrm>
          <a:off x="514066" y="4019744"/>
          <a:ext cx="1828800" cy="16459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8288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Raju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Suresh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Meet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6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91210780"/>
              </p:ext>
            </p:extLst>
          </p:nvPr>
        </p:nvGraphicFramePr>
        <p:xfrm>
          <a:off x="514066" y="3656131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Customer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7" name="Straight Connector 26"/>
          <p:cNvCxnSpPr/>
          <p:nvPr/>
        </p:nvCxnSpPr>
        <p:spPr>
          <a:xfrm>
            <a:off x="514066" y="3530763"/>
            <a:ext cx="608076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96710129"/>
              </p:ext>
            </p:extLst>
          </p:nvPr>
        </p:nvGraphicFramePr>
        <p:xfrm>
          <a:off x="514066" y="3142778"/>
          <a:ext cx="1100455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004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Example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9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77768067"/>
              </p:ext>
            </p:extLst>
          </p:nvPr>
        </p:nvGraphicFramePr>
        <p:xfrm>
          <a:off x="1612995" y="3133890"/>
          <a:ext cx="5146993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14699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Perform Union</a:t>
                      </a:r>
                      <a:r>
                        <a:rPr lang="en-US" sz="20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between Customer and Employee</a:t>
                      </a:r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30" name="Straight Connector 29"/>
          <p:cNvCxnSpPr/>
          <p:nvPr/>
        </p:nvCxnSpPr>
        <p:spPr>
          <a:xfrm>
            <a:off x="8143224" y="3527551"/>
            <a:ext cx="356616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64538153"/>
              </p:ext>
            </p:extLst>
          </p:nvPr>
        </p:nvGraphicFramePr>
        <p:xfrm>
          <a:off x="8143224" y="3139566"/>
          <a:ext cx="100203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0203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Answer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3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74662748"/>
              </p:ext>
            </p:extLst>
          </p:nvPr>
        </p:nvGraphicFramePr>
        <p:xfrm>
          <a:off x="9153253" y="3128062"/>
          <a:ext cx="276733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76733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(Customer) 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U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 (Employee)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4" name="Content Placeholder 4">
            <a:extLst>
              <a:ext uri="{FF2B5EF4-FFF2-40B4-BE49-F238E27FC236}">
                <a16:creationId xmlns=""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03560083"/>
              </p:ext>
            </p:extLst>
          </p:nvPr>
        </p:nvGraphicFramePr>
        <p:xfrm>
          <a:off x="8143224" y="4019744"/>
          <a:ext cx="1828800" cy="20574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8288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Manoj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Meet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Raju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Suresh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35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56655772"/>
              </p:ext>
            </p:extLst>
          </p:nvPr>
        </p:nvGraphicFramePr>
        <p:xfrm>
          <a:off x="8143224" y="3656131"/>
          <a:ext cx="91440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144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Output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6" name="Content Placeholder 4">
            <a:extLst>
              <a:ext uri="{FF2B5EF4-FFF2-40B4-BE49-F238E27FC236}">
                <a16:creationId xmlns=""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89204492"/>
              </p:ext>
            </p:extLst>
          </p:nvPr>
        </p:nvGraphicFramePr>
        <p:xfrm>
          <a:off x="3196420" y="4016332"/>
          <a:ext cx="1828800" cy="16459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8288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Meet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Suresh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Manoj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7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30314996"/>
              </p:ext>
            </p:extLst>
          </p:nvPr>
        </p:nvGraphicFramePr>
        <p:xfrm>
          <a:off x="3196420" y="3652719"/>
          <a:ext cx="112268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26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Employee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54" name="Straight Connector 53"/>
          <p:cNvCxnSpPr/>
          <p:nvPr/>
        </p:nvCxnSpPr>
        <p:spPr>
          <a:xfrm>
            <a:off x="225802" y="6416022"/>
            <a:ext cx="1143000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5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5416433"/>
              </p:ext>
            </p:extLst>
          </p:nvPr>
        </p:nvGraphicFramePr>
        <p:xfrm>
          <a:off x="225802" y="6028037"/>
          <a:ext cx="1100455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004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Exercise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6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7899150"/>
              </p:ext>
            </p:extLst>
          </p:nvPr>
        </p:nvGraphicFramePr>
        <p:xfrm>
          <a:off x="1324731" y="6019149"/>
          <a:ext cx="10477818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47781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Is there any difference in the output if we swap the tables in Union operator.</a:t>
                      </a:r>
                      <a:r>
                        <a:rPr lang="en-US" sz="20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(Employee) 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U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 (Customer).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6206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Symbol: </a:t>
            </a:r>
            <a:r>
              <a:rPr lang="en-US" b="1" dirty="0"/>
              <a:t>∩</a:t>
            </a:r>
            <a:endParaRPr lang="en-US" dirty="0"/>
          </a:p>
          <a:p>
            <a:r>
              <a:rPr lang="en-US" dirty="0"/>
              <a:t>Notation: </a:t>
            </a:r>
            <a:r>
              <a:rPr lang="en-US" i="1" dirty="0">
                <a:sym typeface="Symbol" pitchFamily="18" charset="2"/>
              </a:rPr>
              <a:t>Relation-1 (R1)  </a:t>
            </a:r>
            <a:r>
              <a:rPr lang="en-US" b="1" dirty="0"/>
              <a:t>∩</a:t>
            </a:r>
            <a:r>
              <a:rPr lang="en-US" dirty="0"/>
              <a:t>  </a:t>
            </a:r>
            <a:r>
              <a:rPr lang="en-US" i="1" dirty="0">
                <a:sym typeface="Symbol" pitchFamily="18" charset="2"/>
              </a:rPr>
              <a:t>Relation-2 (R2) 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sym typeface="Symbol" pitchFamily="18" charset="2"/>
              </a:rPr>
              <a:t>OR</a:t>
            </a:r>
            <a:r>
              <a:rPr lang="en-US" i="1" dirty="0">
                <a:sym typeface="Symbol" pitchFamily="18" charset="2"/>
              </a:rPr>
              <a:t>  Algebra-1  </a:t>
            </a:r>
            <a:r>
              <a:rPr lang="en-US" b="1" dirty="0"/>
              <a:t>∩</a:t>
            </a:r>
            <a:r>
              <a:rPr lang="en-US" i="1" dirty="0">
                <a:sym typeface="Symbol" pitchFamily="18" charset="2"/>
              </a:rPr>
              <a:t>  Algebra-2</a:t>
            </a:r>
            <a:endParaRPr lang="en-US" dirty="0"/>
          </a:p>
          <a:p>
            <a:r>
              <a:rPr lang="en-US" dirty="0"/>
              <a:t>Operation: </a:t>
            </a:r>
          </a:p>
          <a:p>
            <a:pPr lvl="1"/>
            <a:r>
              <a:rPr lang="en-US" dirty="0"/>
              <a:t>It displays all the tuples/records belonging to both relations. OR</a:t>
            </a:r>
          </a:p>
          <a:p>
            <a:pPr lvl="1"/>
            <a:r>
              <a:rPr lang="en-US" dirty="0"/>
              <a:t>It displays all the tuples/records which are common from both relations.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Intersect/ Intersection Operator</a:t>
            </a:r>
          </a:p>
        </p:txBody>
      </p:sp>
      <p:graphicFrame>
        <p:nvGraphicFramePr>
          <p:cNvPr id="25" name="Content Placeholder 4">
            <a:extLst>
              <a:ext uri="{FF2B5EF4-FFF2-40B4-BE49-F238E27FC236}">
                <a16:creationId xmlns=""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3969727"/>
              </p:ext>
            </p:extLst>
          </p:nvPr>
        </p:nvGraphicFramePr>
        <p:xfrm>
          <a:off x="514066" y="4019744"/>
          <a:ext cx="1828800" cy="16459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8288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Raju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Suresh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Meet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6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91210780"/>
              </p:ext>
            </p:extLst>
          </p:nvPr>
        </p:nvGraphicFramePr>
        <p:xfrm>
          <a:off x="514066" y="3656131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Customer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7" name="Straight Connector 26"/>
          <p:cNvCxnSpPr/>
          <p:nvPr/>
        </p:nvCxnSpPr>
        <p:spPr>
          <a:xfrm>
            <a:off x="514066" y="3530763"/>
            <a:ext cx="667512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96710129"/>
              </p:ext>
            </p:extLst>
          </p:nvPr>
        </p:nvGraphicFramePr>
        <p:xfrm>
          <a:off x="514066" y="3142778"/>
          <a:ext cx="1100455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004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Example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9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84906542"/>
              </p:ext>
            </p:extLst>
          </p:nvPr>
        </p:nvGraphicFramePr>
        <p:xfrm>
          <a:off x="1612995" y="3133890"/>
          <a:ext cx="5766118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76611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Perform Intersection </a:t>
                      </a:r>
                      <a:r>
                        <a:rPr lang="en-US" sz="20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between Customer and Employee</a:t>
                      </a:r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30" name="Straight Connector 29"/>
          <p:cNvCxnSpPr/>
          <p:nvPr/>
        </p:nvCxnSpPr>
        <p:spPr>
          <a:xfrm>
            <a:off x="8143224" y="3527551"/>
            <a:ext cx="361188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64538153"/>
              </p:ext>
            </p:extLst>
          </p:nvPr>
        </p:nvGraphicFramePr>
        <p:xfrm>
          <a:off x="8143224" y="3139566"/>
          <a:ext cx="100203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0203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Answer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3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12334314"/>
              </p:ext>
            </p:extLst>
          </p:nvPr>
        </p:nvGraphicFramePr>
        <p:xfrm>
          <a:off x="9153253" y="3128062"/>
          <a:ext cx="280543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80543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(Customer) </a:t>
                      </a:r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∩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 (Employee)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4" name="Content Placeholder 4">
            <a:extLst>
              <a:ext uri="{FF2B5EF4-FFF2-40B4-BE49-F238E27FC236}">
                <a16:creationId xmlns=""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08730690"/>
              </p:ext>
            </p:extLst>
          </p:nvPr>
        </p:nvGraphicFramePr>
        <p:xfrm>
          <a:off x="8143224" y="4019744"/>
          <a:ext cx="1828800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8288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Meet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Suresh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5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56655772"/>
              </p:ext>
            </p:extLst>
          </p:nvPr>
        </p:nvGraphicFramePr>
        <p:xfrm>
          <a:off x="8143224" y="3656131"/>
          <a:ext cx="91440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144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Output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6" name="Content Placeholder 4">
            <a:extLst>
              <a:ext uri="{FF2B5EF4-FFF2-40B4-BE49-F238E27FC236}">
                <a16:creationId xmlns=""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89204492"/>
              </p:ext>
            </p:extLst>
          </p:nvPr>
        </p:nvGraphicFramePr>
        <p:xfrm>
          <a:off x="3196420" y="4016332"/>
          <a:ext cx="1828800" cy="16459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8288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Meet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Suresh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Manoj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7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30314996"/>
              </p:ext>
            </p:extLst>
          </p:nvPr>
        </p:nvGraphicFramePr>
        <p:xfrm>
          <a:off x="3196420" y="3652719"/>
          <a:ext cx="112268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26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Employee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54" name="Straight Connector 53"/>
          <p:cNvCxnSpPr/>
          <p:nvPr/>
        </p:nvCxnSpPr>
        <p:spPr>
          <a:xfrm>
            <a:off x="295077" y="6374457"/>
            <a:ext cx="1115568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5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73656233"/>
              </p:ext>
            </p:extLst>
          </p:nvPr>
        </p:nvGraphicFramePr>
        <p:xfrm>
          <a:off x="295077" y="5986472"/>
          <a:ext cx="1100455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004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Exercise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6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44027216"/>
              </p:ext>
            </p:extLst>
          </p:nvPr>
        </p:nvGraphicFramePr>
        <p:xfrm>
          <a:off x="1394006" y="5977584"/>
          <a:ext cx="10225405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22540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Is there any difference in the output if we swap the tables in Intersection.</a:t>
                      </a:r>
                      <a:r>
                        <a:rPr lang="en-US" sz="20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(Employee) </a:t>
                      </a:r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∩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 (Customer).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5463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Symbol: −</a:t>
            </a:r>
          </a:p>
          <a:p>
            <a:r>
              <a:rPr lang="en-US" dirty="0"/>
              <a:t>Notation: </a:t>
            </a:r>
            <a:r>
              <a:rPr lang="en-US" i="1" dirty="0">
                <a:sym typeface="Symbol" pitchFamily="18" charset="2"/>
              </a:rPr>
              <a:t>Relation-1 (R1)  </a:t>
            </a:r>
            <a:r>
              <a:rPr lang="en-US" dirty="0"/>
              <a:t>−  </a:t>
            </a:r>
            <a:r>
              <a:rPr lang="en-US" i="1" dirty="0">
                <a:sym typeface="Symbol" pitchFamily="18" charset="2"/>
              </a:rPr>
              <a:t>Relation-2 (R2) 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sym typeface="Symbol" pitchFamily="18" charset="2"/>
              </a:rPr>
              <a:t>OR</a:t>
            </a:r>
            <a:r>
              <a:rPr lang="en-US" i="1" dirty="0">
                <a:sym typeface="Symbol" pitchFamily="18" charset="2"/>
              </a:rPr>
              <a:t>  Algebra-1  </a:t>
            </a:r>
            <a:r>
              <a:rPr lang="en-US" dirty="0"/>
              <a:t>−</a:t>
            </a:r>
            <a:r>
              <a:rPr lang="en-US" i="1" dirty="0">
                <a:sym typeface="Symbol" pitchFamily="18" charset="2"/>
              </a:rPr>
              <a:t>  Algebra-2</a:t>
            </a:r>
            <a:endParaRPr lang="en-US" dirty="0"/>
          </a:p>
          <a:p>
            <a:r>
              <a:rPr lang="en-US" dirty="0"/>
              <a:t>Operation: </a:t>
            </a:r>
          </a:p>
          <a:p>
            <a:pPr lvl="1"/>
            <a:r>
              <a:rPr lang="en-US" dirty="0"/>
              <a:t>It displays all the tuples/records belonging to the first relation (left relation) but not in the second relation (right relation).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Minus/ Set difference Operator</a:t>
            </a:r>
          </a:p>
        </p:txBody>
      </p:sp>
      <p:graphicFrame>
        <p:nvGraphicFramePr>
          <p:cNvPr id="25" name="Content Placeholder 4">
            <a:extLst>
              <a:ext uri="{FF2B5EF4-FFF2-40B4-BE49-F238E27FC236}">
                <a16:creationId xmlns=""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3969727"/>
              </p:ext>
            </p:extLst>
          </p:nvPr>
        </p:nvGraphicFramePr>
        <p:xfrm>
          <a:off x="514066" y="4019744"/>
          <a:ext cx="1828800" cy="16459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8288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Raju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Suresh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Meet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6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91210780"/>
              </p:ext>
            </p:extLst>
          </p:nvPr>
        </p:nvGraphicFramePr>
        <p:xfrm>
          <a:off x="514066" y="3656131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Customer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7" name="Straight Connector 26"/>
          <p:cNvCxnSpPr/>
          <p:nvPr/>
        </p:nvCxnSpPr>
        <p:spPr>
          <a:xfrm>
            <a:off x="514066" y="3530763"/>
            <a:ext cx="685800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96710129"/>
              </p:ext>
            </p:extLst>
          </p:nvPr>
        </p:nvGraphicFramePr>
        <p:xfrm>
          <a:off x="514066" y="3142778"/>
          <a:ext cx="1100455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004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Example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9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14959585"/>
              </p:ext>
            </p:extLst>
          </p:nvPr>
        </p:nvGraphicFramePr>
        <p:xfrm>
          <a:off x="1612995" y="3133890"/>
          <a:ext cx="5978843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97884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Perform Set difference </a:t>
                      </a:r>
                      <a:r>
                        <a:rPr lang="en-US" sz="20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between Customer and Employee</a:t>
                      </a:r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30" name="Straight Connector 29"/>
          <p:cNvCxnSpPr/>
          <p:nvPr/>
        </p:nvCxnSpPr>
        <p:spPr>
          <a:xfrm>
            <a:off x="8143224" y="3527551"/>
            <a:ext cx="361188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64538153"/>
              </p:ext>
            </p:extLst>
          </p:nvPr>
        </p:nvGraphicFramePr>
        <p:xfrm>
          <a:off x="8143224" y="3139566"/>
          <a:ext cx="100203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0203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Answer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3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13377822"/>
              </p:ext>
            </p:extLst>
          </p:nvPr>
        </p:nvGraphicFramePr>
        <p:xfrm>
          <a:off x="9153253" y="3128062"/>
          <a:ext cx="2749868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74986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(Customer) − (Employee)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4" name="Content Placeholder 4">
            <a:extLst>
              <a:ext uri="{FF2B5EF4-FFF2-40B4-BE49-F238E27FC236}">
                <a16:creationId xmlns=""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99224890"/>
              </p:ext>
            </p:extLst>
          </p:nvPr>
        </p:nvGraphicFramePr>
        <p:xfrm>
          <a:off x="8143224" y="4019744"/>
          <a:ext cx="1828800" cy="8229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8288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Raju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5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56655772"/>
              </p:ext>
            </p:extLst>
          </p:nvPr>
        </p:nvGraphicFramePr>
        <p:xfrm>
          <a:off x="8143224" y="3656131"/>
          <a:ext cx="91440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144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Output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6" name="Content Placeholder 4">
            <a:extLst>
              <a:ext uri="{FF2B5EF4-FFF2-40B4-BE49-F238E27FC236}">
                <a16:creationId xmlns=""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89204492"/>
              </p:ext>
            </p:extLst>
          </p:nvPr>
        </p:nvGraphicFramePr>
        <p:xfrm>
          <a:off x="3196420" y="4016332"/>
          <a:ext cx="1828800" cy="16459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8288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Meet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Suresh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Manoj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7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30314996"/>
              </p:ext>
            </p:extLst>
          </p:nvPr>
        </p:nvGraphicFramePr>
        <p:xfrm>
          <a:off x="3196420" y="3652719"/>
          <a:ext cx="112268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26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Employee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54" name="Straight Connector 53"/>
          <p:cNvCxnSpPr/>
          <p:nvPr/>
        </p:nvCxnSpPr>
        <p:spPr>
          <a:xfrm>
            <a:off x="281218" y="6388312"/>
            <a:ext cx="1133856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5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17448137"/>
              </p:ext>
            </p:extLst>
          </p:nvPr>
        </p:nvGraphicFramePr>
        <p:xfrm>
          <a:off x="281218" y="6000327"/>
          <a:ext cx="1100455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004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Exercise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6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23855226"/>
              </p:ext>
            </p:extLst>
          </p:nvPr>
        </p:nvGraphicFramePr>
        <p:xfrm>
          <a:off x="1380147" y="5991439"/>
          <a:ext cx="1043813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43813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Is there any difference in the output if we swap the tables in Set difference.</a:t>
                      </a:r>
                      <a:r>
                        <a:rPr lang="en-US" sz="20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(Employee) 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−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 (Customer).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9063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Union Operators Example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25" name="Content Placeholder 4">
            <a:extLst>
              <a:ext uri="{FF2B5EF4-FFF2-40B4-BE49-F238E27FC236}">
                <a16:creationId xmlns=""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8325756"/>
              </p:ext>
            </p:extLst>
          </p:nvPr>
        </p:nvGraphicFramePr>
        <p:xfrm>
          <a:off x="926816" y="2029806"/>
          <a:ext cx="2247266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42576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5756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6393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>
                          <a:solidFill>
                            <a:schemeClr val="tx1"/>
                          </a:solidFill>
                        </a:rPr>
                        <a:t>ID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>
                          <a:solidFill>
                            <a:schemeClr val="tx1"/>
                          </a:solidFill>
                        </a:rPr>
                        <a:t>Balance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Raju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10000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Suresh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20000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6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40589366"/>
              </p:ext>
            </p:extLst>
          </p:nvPr>
        </p:nvGraphicFramePr>
        <p:xfrm>
          <a:off x="926816" y="1666193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Customer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7" name="Straight Connector 26"/>
          <p:cNvCxnSpPr/>
          <p:nvPr/>
        </p:nvCxnSpPr>
        <p:spPr>
          <a:xfrm>
            <a:off x="926816" y="1540825"/>
            <a:ext cx="740664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86199529"/>
              </p:ext>
            </p:extLst>
          </p:nvPr>
        </p:nvGraphicFramePr>
        <p:xfrm>
          <a:off x="926816" y="1152840"/>
          <a:ext cx="1100455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004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Example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9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6550159"/>
              </p:ext>
            </p:extLst>
          </p:nvPr>
        </p:nvGraphicFramePr>
        <p:xfrm>
          <a:off x="2025745" y="1143952"/>
          <a:ext cx="6472555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64725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Display Name of person who are </a:t>
                      </a:r>
                      <a:r>
                        <a:rPr lang="en-US" sz="2000" b="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either employee or customer</a:t>
                      </a:r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30" name="Straight Connector 29"/>
          <p:cNvCxnSpPr/>
          <p:nvPr/>
        </p:nvCxnSpPr>
        <p:spPr>
          <a:xfrm>
            <a:off x="926816" y="4173533"/>
            <a:ext cx="525780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96039661"/>
              </p:ext>
            </p:extLst>
          </p:nvPr>
        </p:nvGraphicFramePr>
        <p:xfrm>
          <a:off x="926816" y="3785548"/>
          <a:ext cx="100203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0203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Answer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4" name="Content Placeholder 4">
            <a:extLst>
              <a:ext uri="{FF2B5EF4-FFF2-40B4-BE49-F238E27FC236}">
                <a16:creationId xmlns=""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47029798"/>
              </p:ext>
            </p:extLst>
          </p:nvPr>
        </p:nvGraphicFramePr>
        <p:xfrm>
          <a:off x="926816" y="4665726"/>
          <a:ext cx="1828800" cy="16459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8288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Manoj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Raju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Suresh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5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16369834"/>
              </p:ext>
            </p:extLst>
          </p:nvPr>
        </p:nvGraphicFramePr>
        <p:xfrm>
          <a:off x="926816" y="4302113"/>
          <a:ext cx="91440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144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Output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6" name="Content Placeholder 4">
            <a:extLst>
              <a:ext uri="{FF2B5EF4-FFF2-40B4-BE49-F238E27FC236}">
                <a16:creationId xmlns=""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4410880"/>
              </p:ext>
            </p:extLst>
          </p:nvPr>
        </p:nvGraphicFramePr>
        <p:xfrm>
          <a:off x="3609170" y="2026394"/>
          <a:ext cx="2749234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42576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5756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5595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80994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>
                          <a:solidFill>
                            <a:schemeClr val="tx1"/>
                          </a:solidFill>
                        </a:rPr>
                        <a:t>ID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>
                          <a:solidFill>
                            <a:schemeClr val="tx1"/>
                          </a:solidFill>
                        </a:rPr>
                        <a:t>Dept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>
                          <a:solidFill>
                            <a:schemeClr val="tx1"/>
                          </a:solidFill>
                        </a:rPr>
                        <a:t>Salary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Suresh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CE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8000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Manoj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ME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9000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7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89371945"/>
              </p:ext>
            </p:extLst>
          </p:nvPr>
        </p:nvGraphicFramePr>
        <p:xfrm>
          <a:off x="3609170" y="1662781"/>
          <a:ext cx="112268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26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Employee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0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15218757"/>
              </p:ext>
            </p:extLst>
          </p:nvPr>
        </p:nvGraphicFramePr>
        <p:xfrm>
          <a:off x="1936303" y="3647753"/>
          <a:ext cx="4446905" cy="5181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444690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∏ </a:t>
                      </a:r>
                      <a:r>
                        <a:rPr lang="en-US" sz="2000" b="0" i="1" baseline="-25000" dirty="0">
                          <a:solidFill>
                            <a:schemeClr val="tx1"/>
                          </a:solidFill>
                        </a:rPr>
                        <a:t>Name</a:t>
                      </a:r>
                      <a:r>
                        <a:rPr lang="en-US" sz="2000" b="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(Customer)  </a:t>
                      </a: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U</a:t>
                      </a:r>
                      <a:r>
                        <a:rPr lang="en-US" sz="2000" b="0" baseline="0" dirty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∏ </a:t>
                      </a:r>
                      <a:r>
                        <a:rPr lang="en-US" sz="2000" b="0" i="1" baseline="-25000" dirty="0">
                          <a:solidFill>
                            <a:schemeClr val="tx1"/>
                          </a:solidFill>
                        </a:rPr>
                        <a:t>Name  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(Employee)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2572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Intersect/ Intersection Operators Example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25" name="Content Placeholder 4">
            <a:extLst>
              <a:ext uri="{FF2B5EF4-FFF2-40B4-BE49-F238E27FC236}">
                <a16:creationId xmlns=""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8325756"/>
              </p:ext>
            </p:extLst>
          </p:nvPr>
        </p:nvGraphicFramePr>
        <p:xfrm>
          <a:off x="926816" y="2029806"/>
          <a:ext cx="2247266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42576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5756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6393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>
                          <a:solidFill>
                            <a:schemeClr val="tx1"/>
                          </a:solidFill>
                        </a:rPr>
                        <a:t>ID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>
                          <a:solidFill>
                            <a:schemeClr val="tx1"/>
                          </a:solidFill>
                        </a:rPr>
                        <a:t>Balance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Raju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10000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Suresh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20000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6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40589366"/>
              </p:ext>
            </p:extLst>
          </p:nvPr>
        </p:nvGraphicFramePr>
        <p:xfrm>
          <a:off x="926816" y="1666193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Customer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7" name="Straight Connector 26"/>
          <p:cNvCxnSpPr/>
          <p:nvPr/>
        </p:nvCxnSpPr>
        <p:spPr>
          <a:xfrm>
            <a:off x="926816" y="1540825"/>
            <a:ext cx="754380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86199529"/>
              </p:ext>
            </p:extLst>
          </p:nvPr>
        </p:nvGraphicFramePr>
        <p:xfrm>
          <a:off x="926816" y="1152840"/>
          <a:ext cx="1100455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004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Example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9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17613755"/>
              </p:ext>
            </p:extLst>
          </p:nvPr>
        </p:nvGraphicFramePr>
        <p:xfrm>
          <a:off x="2025745" y="1143952"/>
          <a:ext cx="6632893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663289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Display Name of person who are </a:t>
                      </a:r>
                      <a:r>
                        <a:rPr lang="en-US" sz="2000" b="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employee as well as customer</a:t>
                      </a:r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30" name="Straight Connector 29"/>
          <p:cNvCxnSpPr/>
          <p:nvPr/>
        </p:nvCxnSpPr>
        <p:spPr>
          <a:xfrm>
            <a:off x="926816" y="4173533"/>
            <a:ext cx="525780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96039661"/>
              </p:ext>
            </p:extLst>
          </p:nvPr>
        </p:nvGraphicFramePr>
        <p:xfrm>
          <a:off x="926816" y="3785548"/>
          <a:ext cx="100203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0203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Answer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4" name="Content Placeholder 4">
            <a:extLst>
              <a:ext uri="{FF2B5EF4-FFF2-40B4-BE49-F238E27FC236}">
                <a16:creationId xmlns=""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55862789"/>
              </p:ext>
            </p:extLst>
          </p:nvPr>
        </p:nvGraphicFramePr>
        <p:xfrm>
          <a:off x="926816" y="4665726"/>
          <a:ext cx="1828800" cy="8229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8288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Suresh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5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16369834"/>
              </p:ext>
            </p:extLst>
          </p:nvPr>
        </p:nvGraphicFramePr>
        <p:xfrm>
          <a:off x="926816" y="4302113"/>
          <a:ext cx="91440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144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Output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6" name="Content Placeholder 4">
            <a:extLst>
              <a:ext uri="{FF2B5EF4-FFF2-40B4-BE49-F238E27FC236}">
                <a16:creationId xmlns=""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32657175"/>
              </p:ext>
            </p:extLst>
          </p:nvPr>
        </p:nvGraphicFramePr>
        <p:xfrm>
          <a:off x="3609170" y="2026394"/>
          <a:ext cx="2749234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42576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5756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5595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80994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>
                          <a:solidFill>
                            <a:schemeClr val="tx1"/>
                          </a:solidFill>
                        </a:rPr>
                        <a:t>ID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>
                          <a:solidFill>
                            <a:schemeClr val="tx1"/>
                          </a:solidFill>
                        </a:rPr>
                        <a:t>Dept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>
                          <a:solidFill>
                            <a:schemeClr val="tx1"/>
                          </a:solidFill>
                        </a:rPr>
                        <a:t>Salary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Suresh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CE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8000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Manoj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ME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9000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7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89371945"/>
              </p:ext>
            </p:extLst>
          </p:nvPr>
        </p:nvGraphicFramePr>
        <p:xfrm>
          <a:off x="3609170" y="1662781"/>
          <a:ext cx="112268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26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Employee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0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15218757"/>
              </p:ext>
            </p:extLst>
          </p:nvPr>
        </p:nvGraphicFramePr>
        <p:xfrm>
          <a:off x="1936303" y="3647753"/>
          <a:ext cx="4446905" cy="5181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444690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∏ </a:t>
                      </a:r>
                      <a:r>
                        <a:rPr lang="en-US" sz="2000" b="0" i="1" baseline="-25000" dirty="0">
                          <a:solidFill>
                            <a:schemeClr val="tx1"/>
                          </a:solidFill>
                        </a:rPr>
                        <a:t>Name</a:t>
                      </a:r>
                      <a:r>
                        <a:rPr lang="en-US" sz="2000" b="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(Customer) </a:t>
                      </a:r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∩</a:t>
                      </a:r>
                      <a:r>
                        <a:rPr lang="en-US" sz="2000" b="0" baseline="0" dirty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∏ </a:t>
                      </a:r>
                      <a:r>
                        <a:rPr lang="en-US" sz="2000" b="0" i="1" baseline="-25000" dirty="0">
                          <a:solidFill>
                            <a:schemeClr val="tx1"/>
                          </a:solidFill>
                        </a:rPr>
                        <a:t>Name  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(Employee)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9847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Minus/ Set difference Operators Example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25" name="Content Placeholder 4">
            <a:extLst>
              <a:ext uri="{FF2B5EF4-FFF2-40B4-BE49-F238E27FC236}">
                <a16:creationId xmlns=""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8325756"/>
              </p:ext>
            </p:extLst>
          </p:nvPr>
        </p:nvGraphicFramePr>
        <p:xfrm>
          <a:off x="926816" y="2029806"/>
          <a:ext cx="2247266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42576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5756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6393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>
                          <a:solidFill>
                            <a:schemeClr val="tx1"/>
                          </a:solidFill>
                        </a:rPr>
                        <a:t>ID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>
                          <a:solidFill>
                            <a:schemeClr val="tx1"/>
                          </a:solidFill>
                        </a:rPr>
                        <a:t>Balance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Raju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10000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Suresh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20000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6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40589366"/>
              </p:ext>
            </p:extLst>
          </p:nvPr>
        </p:nvGraphicFramePr>
        <p:xfrm>
          <a:off x="926816" y="1666193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Customer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7" name="Straight Connector 26"/>
          <p:cNvCxnSpPr/>
          <p:nvPr/>
        </p:nvCxnSpPr>
        <p:spPr>
          <a:xfrm>
            <a:off x="926816" y="1540825"/>
            <a:ext cx="722376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86199529"/>
              </p:ext>
            </p:extLst>
          </p:nvPr>
        </p:nvGraphicFramePr>
        <p:xfrm>
          <a:off x="926816" y="1152840"/>
          <a:ext cx="1100455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004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Example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9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33401904"/>
              </p:ext>
            </p:extLst>
          </p:nvPr>
        </p:nvGraphicFramePr>
        <p:xfrm>
          <a:off x="2025745" y="1143952"/>
          <a:ext cx="6632893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663289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Display Name of person who are </a:t>
                      </a:r>
                      <a:r>
                        <a:rPr lang="en-US" sz="2000" b="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employee but not customer</a:t>
                      </a:r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30" name="Straight Connector 29"/>
          <p:cNvCxnSpPr/>
          <p:nvPr/>
        </p:nvCxnSpPr>
        <p:spPr>
          <a:xfrm>
            <a:off x="926816" y="4173533"/>
            <a:ext cx="525780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96039661"/>
              </p:ext>
            </p:extLst>
          </p:nvPr>
        </p:nvGraphicFramePr>
        <p:xfrm>
          <a:off x="926816" y="3785548"/>
          <a:ext cx="100203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0203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Answer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4" name="Content Placeholder 4">
            <a:extLst>
              <a:ext uri="{FF2B5EF4-FFF2-40B4-BE49-F238E27FC236}">
                <a16:creationId xmlns=""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93609719"/>
              </p:ext>
            </p:extLst>
          </p:nvPr>
        </p:nvGraphicFramePr>
        <p:xfrm>
          <a:off x="926816" y="4665726"/>
          <a:ext cx="1828800" cy="8229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8288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Manoj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5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16369834"/>
              </p:ext>
            </p:extLst>
          </p:nvPr>
        </p:nvGraphicFramePr>
        <p:xfrm>
          <a:off x="926816" y="4302113"/>
          <a:ext cx="91440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144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Output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6" name="Content Placeholder 4">
            <a:extLst>
              <a:ext uri="{FF2B5EF4-FFF2-40B4-BE49-F238E27FC236}">
                <a16:creationId xmlns=""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15561953"/>
              </p:ext>
            </p:extLst>
          </p:nvPr>
        </p:nvGraphicFramePr>
        <p:xfrm>
          <a:off x="3609170" y="2026394"/>
          <a:ext cx="2749234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42576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5756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5595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80994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>
                          <a:solidFill>
                            <a:schemeClr val="tx1"/>
                          </a:solidFill>
                        </a:rPr>
                        <a:t>ID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>
                          <a:solidFill>
                            <a:schemeClr val="tx1"/>
                          </a:solidFill>
                        </a:rPr>
                        <a:t>Dept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>
                          <a:solidFill>
                            <a:schemeClr val="tx1"/>
                          </a:solidFill>
                        </a:rPr>
                        <a:t>Salary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Suresh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CE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8000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Manoj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ME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9000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7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89371945"/>
              </p:ext>
            </p:extLst>
          </p:nvPr>
        </p:nvGraphicFramePr>
        <p:xfrm>
          <a:off x="3609170" y="1662781"/>
          <a:ext cx="112268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26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Employee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0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73760129"/>
              </p:ext>
            </p:extLst>
          </p:nvPr>
        </p:nvGraphicFramePr>
        <p:xfrm>
          <a:off x="1936303" y="3647753"/>
          <a:ext cx="4367530" cy="5181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436753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∏ </a:t>
                      </a:r>
                      <a:r>
                        <a:rPr lang="en-US" sz="2000" b="0" i="1" baseline="-25000" dirty="0">
                          <a:solidFill>
                            <a:schemeClr val="tx1"/>
                          </a:solidFill>
                        </a:rPr>
                        <a:t>Name</a:t>
                      </a:r>
                      <a:r>
                        <a:rPr lang="en-US" sz="2000" b="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(Employee)  −</a:t>
                      </a:r>
                      <a:r>
                        <a:rPr lang="en-US" sz="2000" b="0" baseline="0" dirty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∏ </a:t>
                      </a:r>
                      <a:r>
                        <a:rPr lang="en-US" sz="2000" b="0" i="1" baseline="-25000" dirty="0">
                          <a:solidFill>
                            <a:schemeClr val="tx1"/>
                          </a:solidFill>
                        </a:rPr>
                        <a:t>Name  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(Customer)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5635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Minus/ Set difference Operators Example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25" name="Content Placeholder 4">
            <a:extLst>
              <a:ext uri="{FF2B5EF4-FFF2-40B4-BE49-F238E27FC236}">
                <a16:creationId xmlns=""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8325756"/>
              </p:ext>
            </p:extLst>
          </p:nvPr>
        </p:nvGraphicFramePr>
        <p:xfrm>
          <a:off x="926816" y="2029806"/>
          <a:ext cx="2247266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42576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5756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6393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>
                          <a:solidFill>
                            <a:schemeClr val="tx1"/>
                          </a:solidFill>
                        </a:rPr>
                        <a:t>ID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>
                          <a:solidFill>
                            <a:schemeClr val="tx1"/>
                          </a:solidFill>
                        </a:rPr>
                        <a:t>Balance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Raju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10000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Suresh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20000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6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40589366"/>
              </p:ext>
            </p:extLst>
          </p:nvPr>
        </p:nvGraphicFramePr>
        <p:xfrm>
          <a:off x="926816" y="1666193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Customer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7" name="Straight Connector 26"/>
          <p:cNvCxnSpPr/>
          <p:nvPr/>
        </p:nvCxnSpPr>
        <p:spPr>
          <a:xfrm>
            <a:off x="926816" y="1540825"/>
            <a:ext cx="722376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86199529"/>
              </p:ext>
            </p:extLst>
          </p:nvPr>
        </p:nvGraphicFramePr>
        <p:xfrm>
          <a:off x="926816" y="1152840"/>
          <a:ext cx="1100455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004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Example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9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00480104"/>
              </p:ext>
            </p:extLst>
          </p:nvPr>
        </p:nvGraphicFramePr>
        <p:xfrm>
          <a:off x="2025745" y="1143952"/>
          <a:ext cx="634238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63423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Display Name of person who are </a:t>
                      </a:r>
                      <a:r>
                        <a:rPr lang="en-US" sz="2000" b="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customer but not employee</a:t>
                      </a:r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30" name="Straight Connector 29"/>
          <p:cNvCxnSpPr/>
          <p:nvPr/>
        </p:nvCxnSpPr>
        <p:spPr>
          <a:xfrm>
            <a:off x="926816" y="4173533"/>
            <a:ext cx="525780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96039661"/>
              </p:ext>
            </p:extLst>
          </p:nvPr>
        </p:nvGraphicFramePr>
        <p:xfrm>
          <a:off x="926816" y="3785548"/>
          <a:ext cx="100203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0203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Answer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4" name="Content Placeholder 4">
            <a:extLst>
              <a:ext uri="{FF2B5EF4-FFF2-40B4-BE49-F238E27FC236}">
                <a16:creationId xmlns=""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34570140"/>
              </p:ext>
            </p:extLst>
          </p:nvPr>
        </p:nvGraphicFramePr>
        <p:xfrm>
          <a:off x="926816" y="4665726"/>
          <a:ext cx="1828800" cy="8229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8288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Raju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5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16369834"/>
              </p:ext>
            </p:extLst>
          </p:nvPr>
        </p:nvGraphicFramePr>
        <p:xfrm>
          <a:off x="926816" y="4302113"/>
          <a:ext cx="91440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144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Output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6" name="Content Placeholder 4">
            <a:extLst>
              <a:ext uri="{FF2B5EF4-FFF2-40B4-BE49-F238E27FC236}">
                <a16:creationId xmlns=""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76948800"/>
              </p:ext>
            </p:extLst>
          </p:nvPr>
        </p:nvGraphicFramePr>
        <p:xfrm>
          <a:off x="3609170" y="2026394"/>
          <a:ext cx="2749234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42576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5756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5595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80994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>
                          <a:solidFill>
                            <a:schemeClr val="tx1"/>
                          </a:solidFill>
                        </a:rPr>
                        <a:t>ID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>
                          <a:solidFill>
                            <a:schemeClr val="tx1"/>
                          </a:solidFill>
                        </a:rPr>
                        <a:t>Dept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>
                          <a:solidFill>
                            <a:schemeClr val="tx1"/>
                          </a:solidFill>
                        </a:rPr>
                        <a:t>Salary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Suresh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CE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8000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Manoj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ME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9000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7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89371945"/>
              </p:ext>
            </p:extLst>
          </p:nvPr>
        </p:nvGraphicFramePr>
        <p:xfrm>
          <a:off x="3609170" y="1662781"/>
          <a:ext cx="112268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26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Employee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0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97383406"/>
              </p:ext>
            </p:extLst>
          </p:nvPr>
        </p:nvGraphicFramePr>
        <p:xfrm>
          <a:off x="1936303" y="3647753"/>
          <a:ext cx="4367530" cy="5181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436753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∏ </a:t>
                      </a:r>
                      <a:r>
                        <a:rPr lang="en-US" sz="2000" b="0" i="1" baseline="-25000" dirty="0">
                          <a:solidFill>
                            <a:schemeClr val="tx1"/>
                          </a:solidFill>
                        </a:rPr>
                        <a:t>Name</a:t>
                      </a:r>
                      <a:r>
                        <a:rPr lang="en-US" sz="2000" b="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(Customer)  −</a:t>
                      </a:r>
                      <a:r>
                        <a:rPr lang="en-US" sz="2000" b="0" baseline="0" dirty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∏ </a:t>
                      </a:r>
                      <a:r>
                        <a:rPr lang="en-US" sz="2000" b="0" i="1" baseline="-25000" dirty="0">
                          <a:solidFill>
                            <a:schemeClr val="tx1"/>
                          </a:solidFill>
                        </a:rPr>
                        <a:t>Name  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(Employee)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2947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</a:t>
            </a:r>
            <a:endParaRPr lang="en-US" dirty="0"/>
          </a:p>
        </p:txBody>
      </p:sp>
      <p:pic>
        <p:nvPicPr>
          <p:cNvPr id="1026" name="Picture 2" descr="Types of keys - SQLReleas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906" y="609945"/>
            <a:ext cx="9903124" cy="5879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4305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Operators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[Exercise]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288578" y="1287426"/>
            <a:ext cx="928116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24919242"/>
              </p:ext>
            </p:extLst>
          </p:nvPr>
        </p:nvGraphicFramePr>
        <p:xfrm>
          <a:off x="288578" y="899441"/>
          <a:ext cx="1100455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004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Exercise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89596471"/>
              </p:ext>
            </p:extLst>
          </p:nvPr>
        </p:nvGraphicFramePr>
        <p:xfrm>
          <a:off x="1387507" y="890553"/>
          <a:ext cx="8350568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35056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What is the output of following relational algebra for the below mentioned tables: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Content Placeholder 4">
            <a:extLst>
              <a:ext uri="{FF2B5EF4-FFF2-40B4-BE49-F238E27FC236}">
                <a16:creationId xmlns=""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05626036"/>
              </p:ext>
            </p:extLst>
          </p:nvPr>
        </p:nvGraphicFramePr>
        <p:xfrm>
          <a:off x="309044" y="1831013"/>
          <a:ext cx="2247266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42576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5756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6393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>
                          <a:solidFill>
                            <a:schemeClr val="tx1"/>
                          </a:solidFill>
                        </a:rPr>
                        <a:t>ID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>
                          <a:solidFill>
                            <a:schemeClr val="tx1"/>
                          </a:solidFill>
                        </a:rPr>
                        <a:t>Balance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Raju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10000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Suresh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20000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2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13780311"/>
              </p:ext>
            </p:extLst>
          </p:nvPr>
        </p:nvGraphicFramePr>
        <p:xfrm>
          <a:off x="309044" y="1467400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Customer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" name="Content Placeholder 4">
            <a:extLst>
              <a:ext uri="{FF2B5EF4-FFF2-40B4-BE49-F238E27FC236}">
                <a16:creationId xmlns=""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84109738"/>
              </p:ext>
            </p:extLst>
          </p:nvPr>
        </p:nvGraphicFramePr>
        <p:xfrm>
          <a:off x="2991398" y="1827601"/>
          <a:ext cx="2749234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42576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5756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5595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80994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>
                          <a:solidFill>
                            <a:schemeClr val="tx1"/>
                          </a:solidFill>
                        </a:rPr>
                        <a:t>ID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>
                          <a:solidFill>
                            <a:schemeClr val="tx1"/>
                          </a:solidFill>
                        </a:rPr>
                        <a:t>Dept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>
                          <a:solidFill>
                            <a:schemeClr val="tx1"/>
                          </a:solidFill>
                        </a:rPr>
                        <a:t>Salary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Suresh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CE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8000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Manoj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ME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9000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4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95643573"/>
              </p:ext>
            </p:extLst>
          </p:nvPr>
        </p:nvGraphicFramePr>
        <p:xfrm>
          <a:off x="2991398" y="1463988"/>
          <a:ext cx="112268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26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Employee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7" name="Straight Connector 16"/>
          <p:cNvCxnSpPr/>
          <p:nvPr/>
        </p:nvCxnSpPr>
        <p:spPr>
          <a:xfrm>
            <a:off x="296402" y="3985433"/>
            <a:ext cx="571500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07578690"/>
              </p:ext>
            </p:extLst>
          </p:nvPr>
        </p:nvGraphicFramePr>
        <p:xfrm>
          <a:off x="296402" y="3597448"/>
          <a:ext cx="125603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25603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Algebra-1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9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49861678"/>
              </p:ext>
            </p:extLst>
          </p:nvPr>
        </p:nvGraphicFramePr>
        <p:xfrm>
          <a:off x="1523603" y="3459653"/>
          <a:ext cx="4648518" cy="5181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464851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∏ </a:t>
                      </a:r>
                      <a:r>
                        <a:rPr lang="en-US" sz="2000" b="0" i="1" baseline="-25000" dirty="0">
                          <a:solidFill>
                            <a:schemeClr val="tx1"/>
                          </a:solidFill>
                        </a:rPr>
                        <a:t>ID, Name</a:t>
                      </a:r>
                      <a:r>
                        <a:rPr lang="en-US" sz="2000" b="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(Customer) 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U</a:t>
                      </a:r>
                      <a:r>
                        <a:rPr lang="en-US" sz="2000" b="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∏ </a:t>
                      </a:r>
                      <a:r>
                        <a:rPr lang="en-US" sz="2000" b="0" i="1" baseline="-25000" dirty="0">
                          <a:solidFill>
                            <a:schemeClr val="tx1"/>
                          </a:solidFill>
                        </a:rPr>
                        <a:t>ID, Name 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(Employee)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5" name="Straight Connector 24"/>
          <p:cNvCxnSpPr/>
          <p:nvPr/>
        </p:nvCxnSpPr>
        <p:spPr>
          <a:xfrm>
            <a:off x="305041" y="4667073"/>
            <a:ext cx="685800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06099018"/>
              </p:ext>
            </p:extLst>
          </p:nvPr>
        </p:nvGraphicFramePr>
        <p:xfrm>
          <a:off x="305041" y="4279088"/>
          <a:ext cx="125603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25603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Algebra-2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7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82422765"/>
              </p:ext>
            </p:extLst>
          </p:nvPr>
        </p:nvGraphicFramePr>
        <p:xfrm>
          <a:off x="1532242" y="4110813"/>
          <a:ext cx="5755005" cy="5181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75500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∏ </a:t>
                      </a:r>
                      <a:r>
                        <a:rPr lang="en-US" sz="2000" b="0" i="1" baseline="-25000" dirty="0">
                          <a:solidFill>
                            <a:schemeClr val="tx1"/>
                          </a:solidFill>
                        </a:rPr>
                        <a:t>ID, Name, Balance</a:t>
                      </a:r>
                      <a:r>
                        <a:rPr lang="en-US" sz="2000" b="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(Customer) 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U</a:t>
                      </a:r>
                      <a:r>
                        <a:rPr lang="en-US" sz="2000" b="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∏ </a:t>
                      </a:r>
                      <a:r>
                        <a:rPr lang="en-US" sz="2000" b="0" i="1" baseline="-25000" dirty="0">
                          <a:solidFill>
                            <a:schemeClr val="tx1"/>
                          </a:solidFill>
                        </a:rPr>
                        <a:t>ID, Name, Salary  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(Employee)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8" name="Straight Connector 27"/>
          <p:cNvCxnSpPr/>
          <p:nvPr/>
        </p:nvCxnSpPr>
        <p:spPr>
          <a:xfrm>
            <a:off x="296402" y="5357033"/>
            <a:ext cx="580644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77092974"/>
              </p:ext>
            </p:extLst>
          </p:nvPr>
        </p:nvGraphicFramePr>
        <p:xfrm>
          <a:off x="296402" y="4969048"/>
          <a:ext cx="125603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25603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Algebra-3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0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98744345"/>
              </p:ext>
            </p:extLst>
          </p:nvPr>
        </p:nvGraphicFramePr>
        <p:xfrm>
          <a:off x="1523603" y="4831253"/>
          <a:ext cx="4745355" cy="5181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47453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∏ </a:t>
                      </a:r>
                      <a:r>
                        <a:rPr lang="en-US" sz="2000" b="0" i="1" baseline="-25000" dirty="0">
                          <a:solidFill>
                            <a:schemeClr val="tx1"/>
                          </a:solidFill>
                        </a:rPr>
                        <a:t>ID, Name</a:t>
                      </a:r>
                      <a:r>
                        <a:rPr lang="en-US" sz="2000" b="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(Customer) </a:t>
                      </a:r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∩</a:t>
                      </a:r>
                      <a:r>
                        <a:rPr lang="en-US" sz="2000" b="0" baseline="0" dirty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∏ </a:t>
                      </a:r>
                      <a:r>
                        <a:rPr lang="en-US" sz="2000" b="0" i="1" baseline="-25000" dirty="0">
                          <a:solidFill>
                            <a:schemeClr val="tx1"/>
                          </a:solidFill>
                        </a:rPr>
                        <a:t>ID, Name 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(Employee)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31" name="Straight Connector 30"/>
          <p:cNvCxnSpPr/>
          <p:nvPr/>
        </p:nvCxnSpPr>
        <p:spPr>
          <a:xfrm>
            <a:off x="305041" y="6046293"/>
            <a:ext cx="694944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01879350"/>
              </p:ext>
            </p:extLst>
          </p:nvPr>
        </p:nvGraphicFramePr>
        <p:xfrm>
          <a:off x="305041" y="5658308"/>
          <a:ext cx="125603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25603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Algebra-4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3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70423601"/>
              </p:ext>
            </p:extLst>
          </p:nvPr>
        </p:nvGraphicFramePr>
        <p:xfrm>
          <a:off x="1532242" y="5520513"/>
          <a:ext cx="5851843" cy="5181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85184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∏ </a:t>
                      </a:r>
                      <a:r>
                        <a:rPr lang="en-US" sz="2000" b="0" i="1" baseline="-25000" dirty="0">
                          <a:solidFill>
                            <a:schemeClr val="tx1"/>
                          </a:solidFill>
                        </a:rPr>
                        <a:t>ID, Name, Balance</a:t>
                      </a:r>
                      <a:r>
                        <a:rPr lang="en-US" sz="2000" b="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(Customer) </a:t>
                      </a:r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∩</a:t>
                      </a:r>
                      <a:r>
                        <a:rPr lang="en-US" sz="2000" b="0" baseline="0" dirty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∏ </a:t>
                      </a:r>
                      <a:r>
                        <a:rPr lang="en-US" sz="2000" b="0" i="1" baseline="-25000" dirty="0">
                          <a:solidFill>
                            <a:schemeClr val="tx1"/>
                          </a:solidFill>
                        </a:rPr>
                        <a:t>ID, Name, Salary  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(Employee)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0045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Operators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[Exercise]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288578" y="1287426"/>
            <a:ext cx="928116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24919242"/>
              </p:ext>
            </p:extLst>
          </p:nvPr>
        </p:nvGraphicFramePr>
        <p:xfrm>
          <a:off x="288578" y="899441"/>
          <a:ext cx="1100455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004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Exercise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89596471"/>
              </p:ext>
            </p:extLst>
          </p:nvPr>
        </p:nvGraphicFramePr>
        <p:xfrm>
          <a:off x="1387507" y="890553"/>
          <a:ext cx="8350568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35056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What is the output of following relational algebra for the below mentioned tables: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Content Placeholder 4">
            <a:extLst>
              <a:ext uri="{FF2B5EF4-FFF2-40B4-BE49-F238E27FC236}">
                <a16:creationId xmlns=""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05626036"/>
              </p:ext>
            </p:extLst>
          </p:nvPr>
        </p:nvGraphicFramePr>
        <p:xfrm>
          <a:off x="309044" y="1831013"/>
          <a:ext cx="2247266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42576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5756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6393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>
                          <a:solidFill>
                            <a:schemeClr val="tx1"/>
                          </a:solidFill>
                        </a:rPr>
                        <a:t>ID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>
                          <a:solidFill>
                            <a:schemeClr val="tx1"/>
                          </a:solidFill>
                        </a:rPr>
                        <a:t>Balance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Raju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10000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Suresh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20000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2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13780311"/>
              </p:ext>
            </p:extLst>
          </p:nvPr>
        </p:nvGraphicFramePr>
        <p:xfrm>
          <a:off x="309044" y="1467400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Customer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" name="Content Placeholder 4">
            <a:extLst>
              <a:ext uri="{FF2B5EF4-FFF2-40B4-BE49-F238E27FC236}">
                <a16:creationId xmlns=""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7727322"/>
              </p:ext>
            </p:extLst>
          </p:nvPr>
        </p:nvGraphicFramePr>
        <p:xfrm>
          <a:off x="2991398" y="1827601"/>
          <a:ext cx="2749234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42576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5756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5595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80994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>
                          <a:solidFill>
                            <a:schemeClr val="tx1"/>
                          </a:solidFill>
                        </a:rPr>
                        <a:t>ID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>
                          <a:solidFill>
                            <a:schemeClr val="tx1"/>
                          </a:solidFill>
                        </a:rPr>
                        <a:t>Dept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>
                          <a:solidFill>
                            <a:schemeClr val="tx1"/>
                          </a:solidFill>
                        </a:rPr>
                        <a:t>Salary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Suresh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CE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8000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Manoj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ME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9000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4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95643573"/>
              </p:ext>
            </p:extLst>
          </p:nvPr>
        </p:nvGraphicFramePr>
        <p:xfrm>
          <a:off x="2991398" y="1463988"/>
          <a:ext cx="112268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26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Employee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7" name="Straight Connector 16"/>
          <p:cNvCxnSpPr/>
          <p:nvPr/>
        </p:nvCxnSpPr>
        <p:spPr>
          <a:xfrm>
            <a:off x="296402" y="3985433"/>
            <a:ext cx="576072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07578690"/>
              </p:ext>
            </p:extLst>
          </p:nvPr>
        </p:nvGraphicFramePr>
        <p:xfrm>
          <a:off x="296402" y="3597448"/>
          <a:ext cx="125603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25603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Algebra-1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9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41493008"/>
              </p:ext>
            </p:extLst>
          </p:nvPr>
        </p:nvGraphicFramePr>
        <p:xfrm>
          <a:off x="1523603" y="3459653"/>
          <a:ext cx="4748530" cy="5181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474853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∏ </a:t>
                      </a:r>
                      <a:r>
                        <a:rPr lang="en-US" sz="2000" b="0" i="1" baseline="-25000" dirty="0">
                          <a:solidFill>
                            <a:schemeClr val="tx1"/>
                          </a:solidFill>
                        </a:rPr>
                        <a:t>ID, Name</a:t>
                      </a:r>
                      <a:r>
                        <a:rPr lang="en-US" sz="2000" b="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(Customer)  − </a:t>
                      </a:r>
                      <a:r>
                        <a:rPr lang="en-US" sz="2000" b="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∏ </a:t>
                      </a:r>
                      <a:r>
                        <a:rPr lang="en-US" sz="2000" b="0" i="1" baseline="-25000" dirty="0">
                          <a:solidFill>
                            <a:schemeClr val="tx1"/>
                          </a:solidFill>
                        </a:rPr>
                        <a:t>ID, Name 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(Employee)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5" name="Straight Connector 24"/>
          <p:cNvCxnSpPr/>
          <p:nvPr/>
        </p:nvCxnSpPr>
        <p:spPr>
          <a:xfrm>
            <a:off x="305041" y="4667073"/>
            <a:ext cx="690372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06099018"/>
              </p:ext>
            </p:extLst>
          </p:nvPr>
        </p:nvGraphicFramePr>
        <p:xfrm>
          <a:off x="305041" y="4279088"/>
          <a:ext cx="125603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25603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Algebra-2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7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22214613"/>
              </p:ext>
            </p:extLst>
          </p:nvPr>
        </p:nvGraphicFramePr>
        <p:xfrm>
          <a:off x="1532242" y="4110813"/>
          <a:ext cx="5855018" cy="5181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85501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∏ </a:t>
                      </a:r>
                      <a:r>
                        <a:rPr lang="en-US" sz="2000" b="0" i="1" baseline="-25000" dirty="0">
                          <a:solidFill>
                            <a:schemeClr val="tx1"/>
                          </a:solidFill>
                        </a:rPr>
                        <a:t>ID, Name, Balance</a:t>
                      </a:r>
                      <a:r>
                        <a:rPr lang="en-US" sz="2000" b="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(Customer)  − </a:t>
                      </a:r>
                      <a:r>
                        <a:rPr lang="en-US" sz="2000" b="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∏ </a:t>
                      </a:r>
                      <a:r>
                        <a:rPr lang="en-US" sz="2000" b="0" i="1" baseline="-25000" dirty="0">
                          <a:solidFill>
                            <a:schemeClr val="tx1"/>
                          </a:solidFill>
                        </a:rPr>
                        <a:t>ID, Name, Salary  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(Employee)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8" name="Straight Connector 27"/>
          <p:cNvCxnSpPr/>
          <p:nvPr/>
        </p:nvCxnSpPr>
        <p:spPr>
          <a:xfrm>
            <a:off x="296402" y="5357033"/>
            <a:ext cx="580644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77092974"/>
              </p:ext>
            </p:extLst>
          </p:nvPr>
        </p:nvGraphicFramePr>
        <p:xfrm>
          <a:off x="296402" y="4969048"/>
          <a:ext cx="125603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25603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Algebra-3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0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87377557"/>
              </p:ext>
            </p:extLst>
          </p:nvPr>
        </p:nvGraphicFramePr>
        <p:xfrm>
          <a:off x="1523603" y="4831253"/>
          <a:ext cx="4745355" cy="5181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47453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∏ </a:t>
                      </a:r>
                      <a:r>
                        <a:rPr lang="en-US" sz="2000" b="0" i="1" baseline="-25000" dirty="0">
                          <a:solidFill>
                            <a:schemeClr val="tx1"/>
                          </a:solidFill>
                        </a:rPr>
                        <a:t>ID, Name</a:t>
                      </a:r>
                      <a:r>
                        <a:rPr lang="en-US" sz="2000" b="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(Employee)  −</a:t>
                      </a:r>
                      <a:r>
                        <a:rPr lang="en-US" sz="2000" b="0" baseline="0" dirty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∏ </a:t>
                      </a:r>
                      <a:r>
                        <a:rPr lang="en-US" sz="2000" b="0" i="1" baseline="-25000" dirty="0">
                          <a:solidFill>
                            <a:schemeClr val="tx1"/>
                          </a:solidFill>
                        </a:rPr>
                        <a:t>ID, Name 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(Customer)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31" name="Straight Connector 30"/>
          <p:cNvCxnSpPr/>
          <p:nvPr/>
        </p:nvCxnSpPr>
        <p:spPr>
          <a:xfrm>
            <a:off x="305041" y="6046293"/>
            <a:ext cx="694944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01879350"/>
              </p:ext>
            </p:extLst>
          </p:nvPr>
        </p:nvGraphicFramePr>
        <p:xfrm>
          <a:off x="305041" y="5658308"/>
          <a:ext cx="125603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25603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Algebra-4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3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63521214"/>
              </p:ext>
            </p:extLst>
          </p:nvPr>
        </p:nvGraphicFramePr>
        <p:xfrm>
          <a:off x="1532242" y="5520513"/>
          <a:ext cx="5851843" cy="5181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85184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∏ </a:t>
                      </a:r>
                      <a:r>
                        <a:rPr lang="en-US" sz="2000" b="0" i="1" baseline="-25000" dirty="0">
                          <a:solidFill>
                            <a:schemeClr val="tx1"/>
                          </a:solidFill>
                        </a:rPr>
                        <a:t>ID, Name, Balance</a:t>
                      </a:r>
                      <a:r>
                        <a:rPr lang="en-US" sz="2000" b="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(Employee)  −</a:t>
                      </a:r>
                      <a:r>
                        <a:rPr lang="en-US" sz="2000" b="0" baseline="0" dirty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∏ </a:t>
                      </a:r>
                      <a:r>
                        <a:rPr lang="en-US" sz="2000" b="0" i="1" baseline="-25000" dirty="0">
                          <a:solidFill>
                            <a:schemeClr val="tx1"/>
                          </a:solidFill>
                        </a:rPr>
                        <a:t>ID, Name, Salary  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(Customer)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7467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Symbol: </a:t>
            </a:r>
            <a:r>
              <a:rPr lang="en-US" sz="2800" dirty="0"/>
              <a:t>÷</a:t>
            </a:r>
            <a:r>
              <a:rPr lang="en-US" dirty="0"/>
              <a:t> (Division)</a:t>
            </a:r>
          </a:p>
          <a:p>
            <a:r>
              <a:rPr lang="en-US" dirty="0"/>
              <a:t>Notation: </a:t>
            </a:r>
            <a:r>
              <a:rPr lang="en-US" i="1" dirty="0">
                <a:sym typeface="Symbol" pitchFamily="18" charset="2"/>
              </a:rPr>
              <a:t>Relation1 (R1) </a:t>
            </a:r>
            <a:r>
              <a:rPr lang="en-US" dirty="0"/>
              <a:t>÷ </a:t>
            </a:r>
            <a:r>
              <a:rPr lang="en-US" i="1" dirty="0">
                <a:sym typeface="Symbol" pitchFamily="18" charset="2"/>
              </a:rPr>
              <a:t>Relation2 (R2) 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sym typeface="Symbol" pitchFamily="18" charset="2"/>
              </a:rPr>
              <a:t>OR</a:t>
            </a:r>
            <a:r>
              <a:rPr lang="en-US" i="1" dirty="0">
                <a:sym typeface="Symbol" pitchFamily="18" charset="2"/>
              </a:rPr>
              <a:t>  Algebra1 </a:t>
            </a:r>
            <a:r>
              <a:rPr lang="en-US" dirty="0"/>
              <a:t>÷ </a:t>
            </a:r>
            <a:r>
              <a:rPr lang="en-US" i="1" dirty="0">
                <a:sym typeface="Symbol" pitchFamily="18" charset="2"/>
              </a:rPr>
              <a:t>Algebra2</a:t>
            </a:r>
            <a:endParaRPr lang="en-US" dirty="0"/>
          </a:p>
          <a:p>
            <a:r>
              <a:rPr lang="en-US" dirty="0"/>
              <a:t>Condition: </a:t>
            </a:r>
          </a:p>
          <a:p>
            <a:pPr lvl="1"/>
            <a:r>
              <a:rPr lang="en-US" dirty="0"/>
              <a:t>Attributes of relation2/algebra2 must be a proper subset of attributes of relation1/algebra1.</a:t>
            </a:r>
          </a:p>
          <a:p>
            <a:r>
              <a:rPr lang="en-US" dirty="0"/>
              <a:t>Operation:</a:t>
            </a:r>
          </a:p>
          <a:p>
            <a:pPr lvl="1"/>
            <a:r>
              <a:rPr lang="en-US" dirty="0"/>
              <a:t>The output of the division operator will have attributes = </a:t>
            </a:r>
          </a:p>
          <a:p>
            <a:pPr marL="457200" lvl="1" indent="0">
              <a:buNone/>
            </a:pPr>
            <a:r>
              <a:rPr lang="en-US" dirty="0"/>
              <a:t>		All attributes of relation1  –  All attributes of relation2</a:t>
            </a:r>
          </a:p>
          <a:p>
            <a:pPr lvl="1"/>
            <a:r>
              <a:rPr lang="en-US" dirty="0"/>
              <a:t>The output of the division operator will have tuples = </a:t>
            </a:r>
          </a:p>
          <a:p>
            <a:pPr marL="457200" lvl="1" indent="0">
              <a:buNone/>
            </a:pPr>
            <a:r>
              <a:rPr lang="en-US" dirty="0"/>
              <a:t>		Tuples in relation1, which are associated with the all tuples of relation2.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Division Operator</a:t>
            </a:r>
          </a:p>
        </p:txBody>
      </p:sp>
    </p:spTree>
    <p:extLst>
      <p:ext uri="{BB962C8B-B14F-4D97-AF65-F5344CB8AC3E}">
        <p14:creationId xmlns:p14="http://schemas.microsoft.com/office/powerpoint/2010/main" val="588801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Division Operator Example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288578" y="1287426"/>
            <a:ext cx="694944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76605641"/>
              </p:ext>
            </p:extLst>
          </p:nvPr>
        </p:nvGraphicFramePr>
        <p:xfrm>
          <a:off x="288578" y="899441"/>
          <a:ext cx="1100455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004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Example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11620390"/>
              </p:ext>
            </p:extLst>
          </p:nvPr>
        </p:nvGraphicFramePr>
        <p:xfrm>
          <a:off x="1387507" y="890553"/>
          <a:ext cx="595503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95503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Perform Division operation between Student and Subject.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Content Placeholder 4">
            <a:extLst>
              <a:ext uri="{FF2B5EF4-FFF2-40B4-BE49-F238E27FC236}">
                <a16:creationId xmlns=""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03351334"/>
              </p:ext>
            </p:extLst>
          </p:nvPr>
        </p:nvGraphicFramePr>
        <p:xfrm>
          <a:off x="309044" y="1831013"/>
          <a:ext cx="1821498" cy="45262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5756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6393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>
                          <a:solidFill>
                            <a:schemeClr val="tx1"/>
                          </a:solidFill>
                        </a:rPr>
                        <a:t>Subject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Raj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DBMS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Raj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DS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Meet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DS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Meet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DF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Rohit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DBMS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Rohit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DS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Rohit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DF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Suresh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DBMS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Suresh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DF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Suresh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DS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8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56731537"/>
              </p:ext>
            </p:extLst>
          </p:nvPr>
        </p:nvGraphicFramePr>
        <p:xfrm>
          <a:off x="309044" y="1467400"/>
          <a:ext cx="946468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4646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Student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Content Placeholder 4">
            <a:extLst>
              <a:ext uri="{FF2B5EF4-FFF2-40B4-BE49-F238E27FC236}">
                <a16:creationId xmlns=""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64363416"/>
              </p:ext>
            </p:extLst>
          </p:nvPr>
        </p:nvGraphicFramePr>
        <p:xfrm>
          <a:off x="2991398" y="1827601"/>
          <a:ext cx="1143000" cy="16459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43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>
                          <a:solidFill>
                            <a:schemeClr val="tx1"/>
                          </a:solidFill>
                        </a:rPr>
                        <a:t>Subject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DBMS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DS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DF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0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89017785"/>
              </p:ext>
            </p:extLst>
          </p:nvPr>
        </p:nvGraphicFramePr>
        <p:xfrm>
          <a:off x="2991398" y="1463988"/>
          <a:ext cx="92424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2424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Subject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2" name="Straight Connector 11"/>
          <p:cNvCxnSpPr/>
          <p:nvPr/>
        </p:nvCxnSpPr>
        <p:spPr>
          <a:xfrm>
            <a:off x="7767171" y="1298897"/>
            <a:ext cx="329184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98921848"/>
              </p:ext>
            </p:extLst>
          </p:nvPr>
        </p:nvGraphicFramePr>
        <p:xfrm>
          <a:off x="7767171" y="910912"/>
          <a:ext cx="100203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0203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Answer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" name="Content Placeholder 4">
            <a:extLst>
              <a:ext uri="{FF2B5EF4-FFF2-40B4-BE49-F238E27FC236}">
                <a16:creationId xmlns=""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67221136"/>
              </p:ext>
            </p:extLst>
          </p:nvPr>
        </p:nvGraphicFramePr>
        <p:xfrm>
          <a:off x="7767171" y="1791090"/>
          <a:ext cx="1143000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43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Rohit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Suresh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5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8983461"/>
              </p:ext>
            </p:extLst>
          </p:nvPr>
        </p:nvGraphicFramePr>
        <p:xfrm>
          <a:off x="7767171" y="1427477"/>
          <a:ext cx="91440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144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Output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3660996"/>
              </p:ext>
            </p:extLst>
          </p:nvPr>
        </p:nvGraphicFramePr>
        <p:xfrm>
          <a:off x="8776658" y="896943"/>
          <a:ext cx="2441893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44189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(Student)  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÷</a:t>
                      </a:r>
                      <a:r>
                        <a:rPr lang="en-US" sz="2000" b="0" baseline="0" dirty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(Subject)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7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03852428"/>
              </p:ext>
            </p:extLst>
          </p:nvPr>
        </p:nvGraphicFramePr>
        <p:xfrm>
          <a:off x="2590785" y="5178225"/>
          <a:ext cx="595503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95503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Find Out</a:t>
                      </a:r>
                      <a:r>
                        <a:rPr lang="en-US" sz="20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Name of all Students who enroll for all subjects.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7605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Division Operator Example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50230" y="863444"/>
            <a:ext cx="11929641" cy="5590565"/>
          </a:xfrm>
        </p:spPr>
        <p:txBody>
          <a:bodyPr/>
          <a:lstStyle/>
          <a:p>
            <a:endParaRPr lang="en-US" dirty="0"/>
          </a:p>
        </p:txBody>
      </p:sp>
      <p:graphicFrame>
        <p:nvGraphicFramePr>
          <p:cNvPr id="17" name="Content Placeholder 4">
            <a:extLst>
              <a:ext uri="{FF2B5EF4-FFF2-40B4-BE49-F238E27FC236}">
                <a16:creationId xmlns=""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36254157"/>
              </p:ext>
            </p:extLst>
          </p:nvPr>
        </p:nvGraphicFramePr>
        <p:xfrm>
          <a:off x="349176" y="1604336"/>
          <a:ext cx="1369060" cy="45262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8610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8295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>
                          <a:solidFill>
                            <a:schemeClr val="tx1"/>
                          </a:solidFill>
                        </a:rPr>
                        <a:t>Sno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PNo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/>
                        <a:t>S1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/>
                        <a:t>S1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P2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/>
                        <a:t>S1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/>
                        <a:t>S1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P4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/>
                        <a:t>S2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/>
                        <a:t>S2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/>
                        <a:t>S3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/>
                        <a:t>S4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S4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P4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/>
                        <a:t>S5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P4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20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24069477"/>
              </p:ext>
            </p:extLst>
          </p:nvPr>
        </p:nvGraphicFramePr>
        <p:xfrm>
          <a:off x="349176" y="1240723"/>
          <a:ext cx="45720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4572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4" name="Straight Connector 23"/>
          <p:cNvCxnSpPr/>
          <p:nvPr/>
        </p:nvCxnSpPr>
        <p:spPr>
          <a:xfrm>
            <a:off x="2124796" y="3724680"/>
            <a:ext cx="219456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61143639"/>
              </p:ext>
            </p:extLst>
          </p:nvPr>
        </p:nvGraphicFramePr>
        <p:xfrm>
          <a:off x="2124796" y="3336695"/>
          <a:ext cx="100203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0203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Algebra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6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98380985"/>
              </p:ext>
            </p:extLst>
          </p:nvPr>
        </p:nvGraphicFramePr>
        <p:xfrm>
          <a:off x="3134825" y="3245805"/>
          <a:ext cx="1370330" cy="4572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37033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(A)  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÷ 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 (B1)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7" name="Content Placeholder 4">
            <a:extLst>
              <a:ext uri="{FF2B5EF4-FFF2-40B4-BE49-F238E27FC236}">
                <a16:creationId xmlns=""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28845251"/>
              </p:ext>
            </p:extLst>
          </p:nvPr>
        </p:nvGraphicFramePr>
        <p:xfrm>
          <a:off x="2134366" y="4266730"/>
          <a:ext cx="1280160" cy="20574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28016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SNo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/>
                        <a:t>S1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/>
                        <a:t>S2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S3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S4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8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9879677"/>
              </p:ext>
            </p:extLst>
          </p:nvPr>
        </p:nvGraphicFramePr>
        <p:xfrm>
          <a:off x="2134366" y="3903117"/>
          <a:ext cx="91440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144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Output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9" name="Content Placeholder 4">
            <a:extLst>
              <a:ext uri="{FF2B5EF4-FFF2-40B4-BE49-F238E27FC236}">
                <a16:creationId xmlns=""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62561200"/>
              </p:ext>
            </p:extLst>
          </p:nvPr>
        </p:nvGraphicFramePr>
        <p:xfrm>
          <a:off x="2136038" y="1613296"/>
          <a:ext cx="782955" cy="8229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7829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>
                          <a:solidFill>
                            <a:schemeClr val="tx1"/>
                          </a:solidFill>
                        </a:rPr>
                        <a:t>PNo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P2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0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85866286"/>
              </p:ext>
            </p:extLst>
          </p:nvPr>
        </p:nvGraphicFramePr>
        <p:xfrm>
          <a:off x="2136038" y="1249683"/>
          <a:ext cx="45720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4572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B1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8" name="Straight Connector 17"/>
          <p:cNvCxnSpPr/>
          <p:nvPr/>
        </p:nvCxnSpPr>
        <p:spPr>
          <a:xfrm>
            <a:off x="4647562" y="3731030"/>
            <a:ext cx="219456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36143467"/>
              </p:ext>
            </p:extLst>
          </p:nvPr>
        </p:nvGraphicFramePr>
        <p:xfrm>
          <a:off x="4647562" y="3343045"/>
          <a:ext cx="100203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0203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Algebra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1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39784639"/>
              </p:ext>
            </p:extLst>
          </p:nvPr>
        </p:nvGraphicFramePr>
        <p:xfrm>
          <a:off x="5657591" y="3252155"/>
          <a:ext cx="1370330" cy="4572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37033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(A)  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÷ 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 (B2)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2" name="Content Placeholder 4">
            <a:extLst>
              <a:ext uri="{FF2B5EF4-FFF2-40B4-BE49-F238E27FC236}">
                <a16:creationId xmlns=""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32022165"/>
              </p:ext>
            </p:extLst>
          </p:nvPr>
        </p:nvGraphicFramePr>
        <p:xfrm>
          <a:off x="4657132" y="4273080"/>
          <a:ext cx="1280160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28016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SNo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/>
                        <a:t>S1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/>
                        <a:t>S4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3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28502120"/>
              </p:ext>
            </p:extLst>
          </p:nvPr>
        </p:nvGraphicFramePr>
        <p:xfrm>
          <a:off x="4657132" y="3909467"/>
          <a:ext cx="91440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144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Output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1" name="Content Placeholder 4">
            <a:extLst>
              <a:ext uri="{FF2B5EF4-FFF2-40B4-BE49-F238E27FC236}">
                <a16:creationId xmlns=""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37732409"/>
              </p:ext>
            </p:extLst>
          </p:nvPr>
        </p:nvGraphicFramePr>
        <p:xfrm>
          <a:off x="4658804" y="1619646"/>
          <a:ext cx="782955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7829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>
                          <a:solidFill>
                            <a:schemeClr val="tx1"/>
                          </a:solidFill>
                        </a:rPr>
                        <a:t>PNo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P2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P4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2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8958396"/>
              </p:ext>
            </p:extLst>
          </p:nvPr>
        </p:nvGraphicFramePr>
        <p:xfrm>
          <a:off x="4658804" y="1256033"/>
          <a:ext cx="45720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4572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B2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33" name="Straight Connector 32"/>
          <p:cNvCxnSpPr/>
          <p:nvPr/>
        </p:nvCxnSpPr>
        <p:spPr>
          <a:xfrm>
            <a:off x="7156946" y="3729446"/>
            <a:ext cx="219456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27553401"/>
              </p:ext>
            </p:extLst>
          </p:nvPr>
        </p:nvGraphicFramePr>
        <p:xfrm>
          <a:off x="7156946" y="3341461"/>
          <a:ext cx="100203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0203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Algebra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5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9081704"/>
              </p:ext>
            </p:extLst>
          </p:nvPr>
        </p:nvGraphicFramePr>
        <p:xfrm>
          <a:off x="8166975" y="3250571"/>
          <a:ext cx="1370330" cy="4572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37033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(A)  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÷ 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 (B3)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6" name="Content Placeholder 4">
            <a:extLst>
              <a:ext uri="{FF2B5EF4-FFF2-40B4-BE49-F238E27FC236}">
                <a16:creationId xmlns=""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22872597"/>
              </p:ext>
            </p:extLst>
          </p:nvPr>
        </p:nvGraphicFramePr>
        <p:xfrm>
          <a:off x="7166516" y="4271496"/>
          <a:ext cx="1280160" cy="8229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28016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SNo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/>
                        <a:t>S1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7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37784077"/>
              </p:ext>
            </p:extLst>
          </p:nvPr>
        </p:nvGraphicFramePr>
        <p:xfrm>
          <a:off x="7166516" y="3907883"/>
          <a:ext cx="91440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144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Output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8" name="Content Placeholder 4">
            <a:extLst>
              <a:ext uri="{FF2B5EF4-FFF2-40B4-BE49-F238E27FC236}">
                <a16:creationId xmlns=""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54113796"/>
              </p:ext>
            </p:extLst>
          </p:nvPr>
        </p:nvGraphicFramePr>
        <p:xfrm>
          <a:off x="7168188" y="1618062"/>
          <a:ext cx="782955" cy="16459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7829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>
                          <a:solidFill>
                            <a:schemeClr val="tx1"/>
                          </a:solidFill>
                        </a:rPr>
                        <a:t>PNo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P1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P2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P4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9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028987"/>
              </p:ext>
            </p:extLst>
          </p:nvPr>
        </p:nvGraphicFramePr>
        <p:xfrm>
          <a:off x="7168188" y="1254449"/>
          <a:ext cx="45720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4572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B3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43" name="Straight Connector 42"/>
          <p:cNvCxnSpPr/>
          <p:nvPr/>
        </p:nvCxnSpPr>
        <p:spPr>
          <a:xfrm>
            <a:off x="9660436" y="3729440"/>
            <a:ext cx="219456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4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99170518"/>
              </p:ext>
            </p:extLst>
          </p:nvPr>
        </p:nvGraphicFramePr>
        <p:xfrm>
          <a:off x="9660436" y="3341455"/>
          <a:ext cx="100203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0203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Algebra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5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1245569"/>
              </p:ext>
            </p:extLst>
          </p:nvPr>
        </p:nvGraphicFramePr>
        <p:xfrm>
          <a:off x="10670465" y="3250565"/>
          <a:ext cx="1370330" cy="4572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37033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(A)  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÷ 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 (B4)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6" name="Content Placeholder 4">
            <a:extLst>
              <a:ext uri="{FF2B5EF4-FFF2-40B4-BE49-F238E27FC236}">
                <a16:creationId xmlns=""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43314956"/>
              </p:ext>
            </p:extLst>
          </p:nvPr>
        </p:nvGraphicFramePr>
        <p:xfrm>
          <a:off x="9670006" y="4271490"/>
          <a:ext cx="1280160" cy="4114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28016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SNo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7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98247323"/>
              </p:ext>
            </p:extLst>
          </p:nvPr>
        </p:nvGraphicFramePr>
        <p:xfrm>
          <a:off x="9670006" y="3907877"/>
          <a:ext cx="91440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144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Output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8" name="Content Placeholder 4">
            <a:extLst>
              <a:ext uri="{FF2B5EF4-FFF2-40B4-BE49-F238E27FC236}">
                <a16:creationId xmlns=""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45288054"/>
              </p:ext>
            </p:extLst>
          </p:nvPr>
        </p:nvGraphicFramePr>
        <p:xfrm>
          <a:off x="9671678" y="1618056"/>
          <a:ext cx="782955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7829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>
                          <a:solidFill>
                            <a:schemeClr val="tx1"/>
                          </a:solidFill>
                        </a:rPr>
                        <a:t>PNo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P2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P5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9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2984340"/>
              </p:ext>
            </p:extLst>
          </p:nvPr>
        </p:nvGraphicFramePr>
        <p:xfrm>
          <a:off x="9671678" y="1254443"/>
          <a:ext cx="45720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4572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B4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370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Division Operator Example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288578" y="1287426"/>
            <a:ext cx="720000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67647829"/>
              </p:ext>
            </p:extLst>
          </p:nvPr>
        </p:nvGraphicFramePr>
        <p:xfrm>
          <a:off x="288578" y="899441"/>
          <a:ext cx="1100455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004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Example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1259598"/>
              </p:ext>
            </p:extLst>
          </p:nvPr>
        </p:nvGraphicFramePr>
        <p:xfrm>
          <a:off x="1387507" y="890553"/>
          <a:ext cx="6301105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630110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List the </a:t>
                      </a:r>
                      <a:r>
                        <a:rPr lang="en-US" sz="2000" b="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name of students </a:t>
                      </a:r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doing a </a:t>
                      </a:r>
                      <a:r>
                        <a:rPr lang="en-US" sz="2000" b="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project in all technologies.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Content Placeholder 4">
            <a:extLst>
              <a:ext uri="{FF2B5EF4-FFF2-40B4-BE49-F238E27FC236}">
                <a16:creationId xmlns=""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9873118"/>
              </p:ext>
            </p:extLst>
          </p:nvPr>
        </p:nvGraphicFramePr>
        <p:xfrm>
          <a:off x="309044" y="1831013"/>
          <a:ext cx="2774316" cy="45262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61626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5756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30048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>
                          <a:solidFill>
                            <a:schemeClr val="tx1"/>
                          </a:solidFill>
                        </a:rPr>
                        <a:t>RNo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>
                          <a:solidFill>
                            <a:schemeClr val="tx1"/>
                          </a:solidFill>
                        </a:rPr>
                        <a:t>Technology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101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Raj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.NET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101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Raj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PHP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Meet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.NET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Meet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PHP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Meet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iPhone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Meet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Android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Rohit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Android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104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Suresh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.NET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104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Suresh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iPhone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104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Suresh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Android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8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56731537"/>
              </p:ext>
            </p:extLst>
          </p:nvPr>
        </p:nvGraphicFramePr>
        <p:xfrm>
          <a:off x="309044" y="1467400"/>
          <a:ext cx="946468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4646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Student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Content Placeholder 4">
            <a:extLst>
              <a:ext uri="{FF2B5EF4-FFF2-40B4-BE49-F238E27FC236}">
                <a16:creationId xmlns=""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2663002"/>
              </p:ext>
            </p:extLst>
          </p:nvPr>
        </p:nvGraphicFramePr>
        <p:xfrm>
          <a:off x="3996926" y="1827601"/>
          <a:ext cx="1871980" cy="20574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715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0048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>
                          <a:solidFill>
                            <a:schemeClr val="tx1"/>
                          </a:solidFill>
                        </a:rPr>
                        <a:t>TID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>
                          <a:solidFill>
                            <a:schemeClr val="tx1"/>
                          </a:solidFill>
                        </a:rPr>
                        <a:t>Technology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.NET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PHP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Android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4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iPhone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0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25300746"/>
              </p:ext>
            </p:extLst>
          </p:nvPr>
        </p:nvGraphicFramePr>
        <p:xfrm>
          <a:off x="3996926" y="1456368"/>
          <a:ext cx="92424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2424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Project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2" name="Straight Connector 11"/>
          <p:cNvCxnSpPr/>
          <p:nvPr/>
        </p:nvCxnSpPr>
        <p:spPr>
          <a:xfrm>
            <a:off x="3989336" y="4495487"/>
            <a:ext cx="594360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71303532"/>
              </p:ext>
            </p:extLst>
          </p:nvPr>
        </p:nvGraphicFramePr>
        <p:xfrm>
          <a:off x="3989336" y="4107502"/>
          <a:ext cx="100203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0203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Answer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" name="Content Placeholder 4">
            <a:extLst>
              <a:ext uri="{FF2B5EF4-FFF2-40B4-BE49-F238E27FC236}">
                <a16:creationId xmlns=""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48035113"/>
              </p:ext>
            </p:extLst>
          </p:nvPr>
        </p:nvGraphicFramePr>
        <p:xfrm>
          <a:off x="3989336" y="4987680"/>
          <a:ext cx="1143000" cy="8229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43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Meet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5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68566860"/>
              </p:ext>
            </p:extLst>
          </p:nvPr>
        </p:nvGraphicFramePr>
        <p:xfrm>
          <a:off x="3989336" y="4624067"/>
          <a:ext cx="91440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144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Output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7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48743754"/>
              </p:ext>
            </p:extLst>
          </p:nvPr>
        </p:nvGraphicFramePr>
        <p:xfrm>
          <a:off x="4999335" y="3977327"/>
          <a:ext cx="5093018" cy="5181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09301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∏ </a:t>
                      </a:r>
                      <a:r>
                        <a:rPr lang="en-US" sz="2000" b="0" i="1" baseline="-25000" dirty="0">
                          <a:solidFill>
                            <a:schemeClr val="tx1"/>
                          </a:solidFill>
                        </a:rPr>
                        <a:t>Name, Technology</a:t>
                      </a:r>
                      <a:r>
                        <a:rPr lang="en-US" sz="2000" b="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(Student)  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÷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="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∏ </a:t>
                      </a:r>
                      <a:r>
                        <a:rPr lang="en-US" sz="2000" b="0" i="1" baseline="-25000" dirty="0">
                          <a:solidFill>
                            <a:schemeClr val="tx1"/>
                          </a:solidFill>
                        </a:rPr>
                        <a:t>Technology</a:t>
                      </a:r>
                      <a:r>
                        <a:rPr lang="en-US" sz="20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(Project)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42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Symbol: </a:t>
            </a:r>
            <a:r>
              <a:rPr lang="el-GR" sz="2800" dirty="0"/>
              <a:t>ρ</a:t>
            </a:r>
            <a:r>
              <a:rPr lang="en-US" dirty="0"/>
              <a:t> (Rho)</a:t>
            </a:r>
          </a:p>
          <a:p>
            <a:r>
              <a:rPr lang="en-US" dirty="0"/>
              <a:t>Notation: </a:t>
            </a:r>
            <a:r>
              <a:rPr lang="el-GR" sz="2800" dirty="0">
                <a:sym typeface="Symbol" pitchFamily="18" charset="2"/>
              </a:rPr>
              <a:t>ρ</a:t>
            </a:r>
            <a:r>
              <a:rPr lang="en-US" i="1" baseline="-25000" dirty="0">
                <a:sym typeface="Symbol" pitchFamily="18" charset="2"/>
              </a:rPr>
              <a:t>A (X1,X2….Xn)</a:t>
            </a:r>
            <a:r>
              <a:rPr lang="en-US" i="1" dirty="0">
                <a:sym typeface="Symbol" pitchFamily="18" charset="2"/>
              </a:rPr>
              <a:t> </a:t>
            </a:r>
            <a:r>
              <a:rPr lang="en-US" dirty="0">
                <a:sym typeface="Symbol" pitchFamily="18" charset="2"/>
              </a:rPr>
              <a:t>(Relation)</a:t>
            </a:r>
            <a:endParaRPr lang="en-US" dirty="0"/>
          </a:p>
          <a:p>
            <a:r>
              <a:rPr lang="en-US" dirty="0"/>
              <a:t>Operation:</a:t>
            </a:r>
          </a:p>
          <a:p>
            <a:pPr lvl="1"/>
            <a:r>
              <a:rPr lang="en-US" dirty="0"/>
              <a:t>The rename operation is used to </a:t>
            </a:r>
            <a:r>
              <a:rPr lang="en-US" b="1" dirty="0">
                <a:solidFill>
                  <a:schemeClr val="accent6"/>
                </a:solidFill>
              </a:rPr>
              <a:t>rename the output relation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The result of rename operator are also relations with new name.</a:t>
            </a:r>
          </a:p>
          <a:p>
            <a:pPr lvl="1"/>
            <a:r>
              <a:rPr lang="en-US" dirty="0"/>
              <a:t>The </a:t>
            </a:r>
            <a:r>
              <a:rPr lang="en-US" b="1" dirty="0">
                <a:solidFill>
                  <a:schemeClr val="accent6"/>
                </a:solidFill>
              </a:rPr>
              <a:t>original relation name can not be changed </a:t>
            </a:r>
            <a:r>
              <a:rPr lang="en-US" dirty="0"/>
              <a:t>when we perform rename operation on any relation.</a:t>
            </a:r>
          </a:p>
          <a:p>
            <a:r>
              <a:rPr lang="en-US" dirty="0"/>
              <a:t>How to use: </a:t>
            </a:r>
          </a:p>
          <a:p>
            <a:pPr lvl="1"/>
            <a:r>
              <a:rPr lang="en-US" dirty="0"/>
              <a:t>ρ</a:t>
            </a:r>
            <a:r>
              <a:rPr lang="en-US" baseline="-25000" dirty="0"/>
              <a:t> x </a:t>
            </a:r>
            <a:r>
              <a:rPr lang="en-US" dirty="0"/>
              <a:t>(E)		</a:t>
            </a:r>
          </a:p>
          <a:p>
            <a:pPr marL="457200" lvl="1" indent="0">
              <a:buNone/>
            </a:pPr>
            <a:r>
              <a:rPr lang="en-US" dirty="0"/>
              <a:t>	Returns a relation E under a new name X.</a:t>
            </a:r>
          </a:p>
          <a:p>
            <a:pPr lvl="1"/>
            <a:r>
              <a:rPr lang="en-US" dirty="0"/>
              <a:t>ρ</a:t>
            </a:r>
            <a:r>
              <a:rPr lang="en-US" baseline="-25000" dirty="0"/>
              <a:t> A1, A2. …,An </a:t>
            </a:r>
            <a:r>
              <a:rPr lang="en-US" dirty="0"/>
              <a:t>(E)</a:t>
            </a:r>
          </a:p>
          <a:p>
            <a:pPr marL="457200" lvl="1" indent="0">
              <a:buNone/>
            </a:pPr>
            <a:r>
              <a:rPr lang="en-US" dirty="0"/>
              <a:t>	Returns a relation E with the attributes renamed to A1, A2, …., An.</a:t>
            </a:r>
          </a:p>
          <a:p>
            <a:pPr lvl="1"/>
            <a:r>
              <a:rPr lang="en-US" dirty="0"/>
              <a:t>ρ</a:t>
            </a:r>
            <a:r>
              <a:rPr lang="en-US" baseline="-25000" dirty="0"/>
              <a:t> x(A1, A2. …,An) </a:t>
            </a:r>
            <a:r>
              <a:rPr lang="en-US" dirty="0"/>
              <a:t>(E)</a:t>
            </a:r>
          </a:p>
          <a:p>
            <a:pPr marL="457200" lvl="1" indent="0">
              <a:buNone/>
            </a:pPr>
            <a:r>
              <a:rPr lang="en-US" dirty="0"/>
              <a:t>	Returns a relation E under a new name X with the attributes renamed to A1, A2, …., An.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Rename Operator</a:t>
            </a:r>
          </a:p>
        </p:txBody>
      </p:sp>
    </p:spTree>
    <p:extLst>
      <p:ext uri="{BB962C8B-B14F-4D97-AF65-F5344CB8AC3E}">
        <p14:creationId xmlns:p14="http://schemas.microsoft.com/office/powerpoint/2010/main" val="3765821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Rename Operator Example</a:t>
            </a:r>
          </a:p>
        </p:txBody>
      </p:sp>
      <p:sp>
        <p:nvSpPr>
          <p:cNvPr id="36" name="Content Placeholder 3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Content Placeholder 4">
            <a:extLst>
              <a:ext uri="{FF2B5EF4-FFF2-40B4-BE49-F238E27FC236}">
                <a16:creationId xmlns=""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91212456"/>
              </p:ext>
            </p:extLst>
          </p:nvPr>
        </p:nvGraphicFramePr>
        <p:xfrm>
          <a:off x="639131" y="1854493"/>
          <a:ext cx="1909128" cy="16459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892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6231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5753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>
                          <a:solidFill>
                            <a:schemeClr val="tx1"/>
                          </a:solidFill>
                        </a:rPr>
                        <a:t>RNo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>
                          <a:solidFill>
                            <a:schemeClr val="tx1"/>
                          </a:solidFill>
                        </a:rPr>
                        <a:t>CPI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Raj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8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Meet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9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Jay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7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09551659"/>
              </p:ext>
            </p:extLst>
          </p:nvPr>
        </p:nvGraphicFramePr>
        <p:xfrm>
          <a:off x="639131" y="1483260"/>
          <a:ext cx="92424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2424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Student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6" name="Straight Connector 5"/>
          <p:cNvCxnSpPr/>
          <p:nvPr/>
        </p:nvCxnSpPr>
        <p:spPr>
          <a:xfrm>
            <a:off x="652949" y="4085721"/>
            <a:ext cx="269748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23874290"/>
              </p:ext>
            </p:extLst>
          </p:nvPr>
        </p:nvGraphicFramePr>
        <p:xfrm>
          <a:off x="652949" y="3697736"/>
          <a:ext cx="100203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0203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Algebra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24333060"/>
              </p:ext>
            </p:extLst>
          </p:nvPr>
        </p:nvGraphicFramePr>
        <p:xfrm>
          <a:off x="1662978" y="3606846"/>
          <a:ext cx="1822768" cy="4572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82276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l-GR" sz="2400" b="0" dirty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ρ</a:t>
                      </a:r>
                      <a:r>
                        <a:rPr lang="en-US" sz="2000" b="0" i="1" baseline="-25000" dirty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Person 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(Student)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" name="Content Placeholder 4">
            <a:extLst>
              <a:ext uri="{FF2B5EF4-FFF2-40B4-BE49-F238E27FC236}">
                <a16:creationId xmlns=""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4053949"/>
              </p:ext>
            </p:extLst>
          </p:nvPr>
        </p:nvGraphicFramePr>
        <p:xfrm>
          <a:off x="645126" y="4721064"/>
          <a:ext cx="1909128" cy="16459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892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6231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5753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>
                          <a:solidFill>
                            <a:schemeClr val="tx1"/>
                          </a:solidFill>
                        </a:rPr>
                        <a:t>RNo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>
                          <a:solidFill>
                            <a:schemeClr val="tx1"/>
                          </a:solidFill>
                        </a:rPr>
                        <a:t>CPI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Raj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8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Meet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9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Jay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7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3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95560008"/>
              </p:ext>
            </p:extLst>
          </p:nvPr>
        </p:nvGraphicFramePr>
        <p:xfrm>
          <a:off x="645126" y="4349831"/>
          <a:ext cx="92424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2424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Person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" name="Content Placeholder 4">
            <a:extLst>
              <a:ext uri="{FF2B5EF4-FFF2-40B4-BE49-F238E27FC236}">
                <a16:creationId xmlns=""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39170921"/>
              </p:ext>
            </p:extLst>
          </p:nvPr>
        </p:nvGraphicFramePr>
        <p:xfrm>
          <a:off x="4836492" y="1844274"/>
          <a:ext cx="1909128" cy="16459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892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6231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5753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>
                          <a:solidFill>
                            <a:schemeClr val="tx1"/>
                          </a:solidFill>
                        </a:rPr>
                        <a:t>Rno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>
                          <a:solidFill>
                            <a:schemeClr val="tx1"/>
                          </a:solidFill>
                        </a:rPr>
                        <a:t>CPI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Raj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8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Meet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9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Jay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7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5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31214791"/>
              </p:ext>
            </p:extLst>
          </p:nvPr>
        </p:nvGraphicFramePr>
        <p:xfrm>
          <a:off x="4836492" y="1473041"/>
          <a:ext cx="92424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2424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Student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6" name="Straight Connector 15"/>
          <p:cNvCxnSpPr/>
          <p:nvPr/>
        </p:nvCxnSpPr>
        <p:spPr>
          <a:xfrm>
            <a:off x="4850310" y="4075502"/>
            <a:ext cx="397764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92658650"/>
              </p:ext>
            </p:extLst>
          </p:nvPr>
        </p:nvGraphicFramePr>
        <p:xfrm>
          <a:off x="4850310" y="3687517"/>
          <a:ext cx="100203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0203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Algebra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8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72395008"/>
              </p:ext>
            </p:extLst>
          </p:nvPr>
        </p:nvGraphicFramePr>
        <p:xfrm>
          <a:off x="5860339" y="3596627"/>
          <a:ext cx="3151505" cy="4572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315150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l-GR" sz="2400" b="0" dirty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ρ</a:t>
                      </a:r>
                      <a:r>
                        <a:rPr lang="en-US" sz="2000" b="0" i="1" baseline="-25000" dirty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(RollNo, StudentName, SPI) 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(Student)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0" name="Content Placeholder 4">
            <a:extLst>
              <a:ext uri="{FF2B5EF4-FFF2-40B4-BE49-F238E27FC236}">
                <a16:creationId xmlns=""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07782997"/>
              </p:ext>
            </p:extLst>
          </p:nvPr>
        </p:nvGraphicFramePr>
        <p:xfrm>
          <a:off x="4842487" y="4710845"/>
          <a:ext cx="2875916" cy="16459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4486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7351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5753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>
                          <a:solidFill>
                            <a:schemeClr val="tx1"/>
                          </a:solidFill>
                        </a:rPr>
                        <a:t>RollNo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>
                          <a:solidFill>
                            <a:schemeClr val="tx1"/>
                          </a:solidFill>
                        </a:rPr>
                        <a:t>StudentName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>
                          <a:solidFill>
                            <a:schemeClr val="tx1"/>
                          </a:solidFill>
                        </a:rPr>
                        <a:t>SPI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Raj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8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Meet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9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Jay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7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1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52025375"/>
              </p:ext>
            </p:extLst>
          </p:nvPr>
        </p:nvGraphicFramePr>
        <p:xfrm>
          <a:off x="4842487" y="4339612"/>
          <a:ext cx="92424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2424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Student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0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93557461"/>
              </p:ext>
            </p:extLst>
          </p:nvPr>
        </p:nvGraphicFramePr>
        <p:xfrm>
          <a:off x="645126" y="954334"/>
          <a:ext cx="1100455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004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Example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1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39145595"/>
              </p:ext>
            </p:extLst>
          </p:nvPr>
        </p:nvGraphicFramePr>
        <p:xfrm>
          <a:off x="1746595" y="871064"/>
          <a:ext cx="1822768" cy="8229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82276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400" b="0" dirty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Rename table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32" name="Straight Connector 31"/>
          <p:cNvCxnSpPr/>
          <p:nvPr/>
        </p:nvCxnSpPr>
        <p:spPr>
          <a:xfrm>
            <a:off x="652949" y="1335264"/>
            <a:ext cx="283464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3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65604279"/>
              </p:ext>
            </p:extLst>
          </p:nvPr>
        </p:nvGraphicFramePr>
        <p:xfrm>
          <a:off x="4851111" y="939024"/>
          <a:ext cx="1100455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004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Example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4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47095062"/>
              </p:ext>
            </p:extLst>
          </p:nvPr>
        </p:nvGraphicFramePr>
        <p:xfrm>
          <a:off x="5952580" y="855754"/>
          <a:ext cx="2451418" cy="4572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45141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400" b="0" dirty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Rename attributes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35" name="Straight Connector 34"/>
          <p:cNvCxnSpPr/>
          <p:nvPr/>
        </p:nvCxnSpPr>
        <p:spPr>
          <a:xfrm>
            <a:off x="4858934" y="1319954"/>
            <a:ext cx="338328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6953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Rename Operator Example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22" name="Content Placeholder 4">
            <a:extLst>
              <a:ext uri="{FF2B5EF4-FFF2-40B4-BE49-F238E27FC236}">
                <a16:creationId xmlns=""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09498844"/>
              </p:ext>
            </p:extLst>
          </p:nvPr>
        </p:nvGraphicFramePr>
        <p:xfrm>
          <a:off x="359787" y="1866048"/>
          <a:ext cx="1909128" cy="16459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892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6231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5753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>
                          <a:solidFill>
                            <a:schemeClr val="tx1"/>
                          </a:solidFill>
                        </a:rPr>
                        <a:t>Rno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>
                          <a:solidFill>
                            <a:schemeClr val="tx1"/>
                          </a:solidFill>
                        </a:rPr>
                        <a:t>CPI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Raj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8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Meet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9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Jay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7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3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57669400"/>
              </p:ext>
            </p:extLst>
          </p:nvPr>
        </p:nvGraphicFramePr>
        <p:xfrm>
          <a:off x="359787" y="1494815"/>
          <a:ext cx="92424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2424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Student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4" name="Straight Connector 23"/>
          <p:cNvCxnSpPr/>
          <p:nvPr/>
        </p:nvCxnSpPr>
        <p:spPr>
          <a:xfrm>
            <a:off x="373605" y="4097276"/>
            <a:ext cx="539496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02164672"/>
              </p:ext>
            </p:extLst>
          </p:nvPr>
        </p:nvGraphicFramePr>
        <p:xfrm>
          <a:off x="373605" y="3709291"/>
          <a:ext cx="100203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0203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Algebra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6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57133716"/>
              </p:ext>
            </p:extLst>
          </p:nvPr>
        </p:nvGraphicFramePr>
        <p:xfrm>
          <a:off x="1383634" y="3618401"/>
          <a:ext cx="4612005" cy="4572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461200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l-GR" sz="2400" b="0" dirty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ρ</a:t>
                      </a:r>
                      <a:r>
                        <a:rPr lang="en-US" sz="2000" b="0" i="1" baseline="-25000" dirty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Person (RollNo, StudentName) </a:t>
                      </a:r>
                      <a:r>
                        <a:rPr lang="en-US" sz="2400" b="0" i="1" baseline="0" dirty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(</a:t>
                      </a: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∏</a:t>
                      </a:r>
                      <a:r>
                        <a:rPr lang="en-US" sz="2000" b="0" i="1" baseline="-25000" dirty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 RNo, Name  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(Student))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8" name="Content Placeholder 4">
            <a:extLst>
              <a:ext uri="{FF2B5EF4-FFF2-40B4-BE49-F238E27FC236}">
                <a16:creationId xmlns=""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72125999"/>
              </p:ext>
            </p:extLst>
          </p:nvPr>
        </p:nvGraphicFramePr>
        <p:xfrm>
          <a:off x="365782" y="4732619"/>
          <a:ext cx="2318386" cy="16459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4486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7351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>
                          <a:solidFill>
                            <a:schemeClr val="tx1"/>
                          </a:solidFill>
                        </a:rPr>
                        <a:t>RollNo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>
                          <a:solidFill>
                            <a:schemeClr val="tx1"/>
                          </a:solidFill>
                        </a:rPr>
                        <a:t>StudentName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Raj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Meet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Jay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9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58142138"/>
              </p:ext>
            </p:extLst>
          </p:nvPr>
        </p:nvGraphicFramePr>
        <p:xfrm>
          <a:off x="365782" y="4361386"/>
          <a:ext cx="92424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2424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Person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0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63310163"/>
              </p:ext>
            </p:extLst>
          </p:nvPr>
        </p:nvGraphicFramePr>
        <p:xfrm>
          <a:off x="345323" y="954334"/>
          <a:ext cx="1100455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004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Example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1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78319886"/>
              </p:ext>
            </p:extLst>
          </p:nvPr>
        </p:nvGraphicFramePr>
        <p:xfrm>
          <a:off x="1446792" y="871064"/>
          <a:ext cx="4246880" cy="4572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42468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400" b="0" dirty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Rename table and attributes</a:t>
                      </a:r>
                      <a:r>
                        <a:rPr lang="en-US" sz="2400" b="0" baseline="0" dirty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 both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3" name="Content Placeholder 4">
            <a:extLst>
              <a:ext uri="{FF2B5EF4-FFF2-40B4-BE49-F238E27FC236}">
                <a16:creationId xmlns=""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8059358"/>
              </p:ext>
            </p:extLst>
          </p:nvPr>
        </p:nvGraphicFramePr>
        <p:xfrm>
          <a:off x="6298384" y="1898528"/>
          <a:ext cx="1909128" cy="16459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892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6231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5753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>
                          <a:solidFill>
                            <a:schemeClr val="tx1"/>
                          </a:solidFill>
                        </a:rPr>
                        <a:t>Rno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>
                          <a:solidFill>
                            <a:schemeClr val="tx1"/>
                          </a:solidFill>
                        </a:rPr>
                        <a:t>CPI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Raj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8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Meet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9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Jay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7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4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30464790"/>
              </p:ext>
            </p:extLst>
          </p:nvPr>
        </p:nvGraphicFramePr>
        <p:xfrm>
          <a:off x="6298384" y="1527295"/>
          <a:ext cx="92424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2424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Student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35" name="Straight Connector 34"/>
          <p:cNvCxnSpPr/>
          <p:nvPr/>
        </p:nvCxnSpPr>
        <p:spPr>
          <a:xfrm>
            <a:off x="6312202" y="4129756"/>
            <a:ext cx="374904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01657151"/>
              </p:ext>
            </p:extLst>
          </p:nvPr>
        </p:nvGraphicFramePr>
        <p:xfrm>
          <a:off x="6312202" y="3741771"/>
          <a:ext cx="100203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0203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Algebra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7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39630153"/>
              </p:ext>
            </p:extLst>
          </p:nvPr>
        </p:nvGraphicFramePr>
        <p:xfrm>
          <a:off x="7322231" y="3650881"/>
          <a:ext cx="2813368" cy="4572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81336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l-GR" sz="2400" b="0" dirty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ρ</a:t>
                      </a:r>
                      <a:r>
                        <a:rPr lang="en-US" sz="2000" b="0" i="1" baseline="-25000" dirty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StudentName / Name  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(Student)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8" name="Content Placeholder 4">
            <a:extLst>
              <a:ext uri="{FF2B5EF4-FFF2-40B4-BE49-F238E27FC236}">
                <a16:creationId xmlns=""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15407557"/>
              </p:ext>
            </p:extLst>
          </p:nvPr>
        </p:nvGraphicFramePr>
        <p:xfrm>
          <a:off x="6304379" y="4765099"/>
          <a:ext cx="2620328" cy="16459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892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7351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5753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>
                          <a:solidFill>
                            <a:schemeClr val="tx1"/>
                          </a:solidFill>
                        </a:rPr>
                        <a:t>Rno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>
                          <a:solidFill>
                            <a:schemeClr val="tx1"/>
                          </a:solidFill>
                        </a:rPr>
                        <a:t>StudentName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>
                          <a:solidFill>
                            <a:schemeClr val="tx1"/>
                          </a:solidFill>
                        </a:rPr>
                        <a:t>CPI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Raj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8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Meet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9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Jay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7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9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12011015"/>
              </p:ext>
            </p:extLst>
          </p:nvPr>
        </p:nvGraphicFramePr>
        <p:xfrm>
          <a:off x="6304379" y="4393866"/>
          <a:ext cx="92424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2424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Student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0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03167984"/>
              </p:ext>
            </p:extLst>
          </p:nvPr>
        </p:nvGraphicFramePr>
        <p:xfrm>
          <a:off x="6283920" y="961414"/>
          <a:ext cx="1100455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004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Example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1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47238676"/>
              </p:ext>
            </p:extLst>
          </p:nvPr>
        </p:nvGraphicFramePr>
        <p:xfrm>
          <a:off x="7385389" y="878144"/>
          <a:ext cx="3667443" cy="4572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366744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400" b="0" dirty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Rename particular attributes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42" name="Straight Connector 41"/>
          <p:cNvCxnSpPr/>
          <p:nvPr/>
        </p:nvCxnSpPr>
        <p:spPr>
          <a:xfrm>
            <a:off x="357674" y="1335264"/>
            <a:ext cx="516636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6293654" y="1336737"/>
            <a:ext cx="461772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2270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Rename Operator Example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22" name="Content Placeholder 4">
            <a:extLst>
              <a:ext uri="{FF2B5EF4-FFF2-40B4-BE49-F238E27FC236}">
                <a16:creationId xmlns=""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09498844"/>
              </p:ext>
            </p:extLst>
          </p:nvPr>
        </p:nvGraphicFramePr>
        <p:xfrm>
          <a:off x="359787" y="1866048"/>
          <a:ext cx="1909128" cy="16459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892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6231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5753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>
                          <a:solidFill>
                            <a:schemeClr val="tx1"/>
                          </a:solidFill>
                        </a:rPr>
                        <a:t>Rno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>
                          <a:solidFill>
                            <a:schemeClr val="tx1"/>
                          </a:solidFill>
                        </a:rPr>
                        <a:t>CPI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Raj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8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Meet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9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Jay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7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3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57669400"/>
              </p:ext>
            </p:extLst>
          </p:nvPr>
        </p:nvGraphicFramePr>
        <p:xfrm>
          <a:off x="359787" y="1494815"/>
          <a:ext cx="92424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2424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Student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4" name="Straight Connector 23"/>
          <p:cNvCxnSpPr/>
          <p:nvPr/>
        </p:nvCxnSpPr>
        <p:spPr>
          <a:xfrm>
            <a:off x="373605" y="4172226"/>
            <a:ext cx="534924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08904762"/>
              </p:ext>
            </p:extLst>
          </p:nvPr>
        </p:nvGraphicFramePr>
        <p:xfrm>
          <a:off x="373605" y="3784241"/>
          <a:ext cx="100203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0203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Step-2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6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9292199"/>
              </p:ext>
            </p:extLst>
          </p:nvPr>
        </p:nvGraphicFramePr>
        <p:xfrm>
          <a:off x="1383634" y="3558441"/>
          <a:ext cx="4502468" cy="5791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450246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l-GR" sz="3200" b="0" dirty="0">
                          <a:solidFill>
                            <a:schemeClr val="tx1"/>
                          </a:solidFill>
                        </a:rPr>
                        <a:t>σ</a:t>
                      </a:r>
                      <a:r>
                        <a:rPr lang="en-US" sz="2400" b="0" baseline="-25000" dirty="0">
                          <a:solidFill>
                            <a:schemeClr val="tx1"/>
                          </a:solidFill>
                        </a:rPr>
                        <a:t>A.CPI&lt;B.CPI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 (</a:t>
                      </a:r>
                      <a:r>
                        <a:rPr lang="el-GR" sz="2400" b="0" dirty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ρ</a:t>
                      </a:r>
                      <a:r>
                        <a:rPr lang="en-US" sz="2000" b="0" i="1" baseline="-25000" dirty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A 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(Student) </a:t>
                      </a:r>
                      <a:r>
                        <a:rPr lang="en-US" sz="2000" b="0" baseline="0" dirty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 </a:t>
                      </a: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X  </a:t>
                      </a:r>
                      <a:r>
                        <a:rPr lang="el-GR" sz="2400" b="0" dirty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ρ</a:t>
                      </a:r>
                      <a:r>
                        <a:rPr lang="en-US" sz="2000" b="0" i="1" baseline="-25000" dirty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B 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(Student))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9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39460960"/>
              </p:ext>
            </p:extLst>
          </p:nvPr>
        </p:nvGraphicFramePr>
        <p:xfrm>
          <a:off x="365782" y="4361386"/>
          <a:ext cx="1049655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496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Output-2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0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63310163"/>
              </p:ext>
            </p:extLst>
          </p:nvPr>
        </p:nvGraphicFramePr>
        <p:xfrm>
          <a:off x="345323" y="954334"/>
          <a:ext cx="1100455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004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Example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1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11273072"/>
              </p:ext>
            </p:extLst>
          </p:nvPr>
        </p:nvGraphicFramePr>
        <p:xfrm>
          <a:off x="1446792" y="871064"/>
          <a:ext cx="5335905" cy="4572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33590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400" b="0" dirty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Find out maximum CPI from student table.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42" name="Straight Connector 41"/>
          <p:cNvCxnSpPr/>
          <p:nvPr/>
        </p:nvCxnSpPr>
        <p:spPr>
          <a:xfrm>
            <a:off x="357674" y="1335264"/>
            <a:ext cx="621792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7060155" y="1364762"/>
            <a:ext cx="402336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90611530"/>
              </p:ext>
            </p:extLst>
          </p:nvPr>
        </p:nvGraphicFramePr>
        <p:xfrm>
          <a:off x="7060155" y="976777"/>
          <a:ext cx="100203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0203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Step-1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5" name="Content Placeholder 4">
            <a:extLst>
              <a:ext uri="{FF2B5EF4-FFF2-40B4-BE49-F238E27FC236}">
                <a16:creationId xmlns=""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17059648"/>
              </p:ext>
            </p:extLst>
          </p:nvPr>
        </p:nvGraphicFramePr>
        <p:xfrm>
          <a:off x="7052332" y="1866755"/>
          <a:ext cx="5013644" cy="41148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7924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6551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6073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8454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95758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52793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>
                          <a:solidFill>
                            <a:schemeClr val="tx1"/>
                          </a:solidFill>
                        </a:rPr>
                        <a:t>A.Rno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>
                          <a:solidFill>
                            <a:schemeClr val="tx1"/>
                          </a:solidFill>
                        </a:rPr>
                        <a:t>A.Name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>
                          <a:solidFill>
                            <a:schemeClr val="tx1"/>
                          </a:solidFill>
                        </a:rPr>
                        <a:t>A.CPI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>
                          <a:solidFill>
                            <a:schemeClr val="tx1"/>
                          </a:solidFill>
                        </a:rPr>
                        <a:t>B.Rno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>
                          <a:solidFill>
                            <a:schemeClr val="tx1"/>
                          </a:solidFill>
                        </a:rPr>
                        <a:t>B.Name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>
                          <a:solidFill>
                            <a:schemeClr val="tx1"/>
                          </a:solidFill>
                        </a:rPr>
                        <a:t>B.CPI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Raj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8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Raj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8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Raj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8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Meet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9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Raj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8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Jay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7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Meet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9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Raj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8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Meet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9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Meet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9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Meet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9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Jay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7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Jay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7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Raj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8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Jay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7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Meet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9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Jay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7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Jay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7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46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29769139"/>
              </p:ext>
            </p:extLst>
          </p:nvPr>
        </p:nvGraphicFramePr>
        <p:xfrm>
          <a:off x="7052332" y="1495522"/>
          <a:ext cx="1049655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496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Output-1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0" name="Content Placeholder 4">
            <a:extLst>
              <a:ext uri="{FF2B5EF4-FFF2-40B4-BE49-F238E27FC236}">
                <a16:creationId xmlns=""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11375935"/>
              </p:ext>
            </p:extLst>
          </p:nvPr>
        </p:nvGraphicFramePr>
        <p:xfrm>
          <a:off x="373605" y="4724278"/>
          <a:ext cx="5013644" cy="16459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7924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6551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6073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8454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95758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52793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>
                          <a:solidFill>
                            <a:schemeClr val="tx1"/>
                          </a:solidFill>
                        </a:rPr>
                        <a:t>A.Rno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>
                          <a:solidFill>
                            <a:schemeClr val="tx1"/>
                          </a:solidFill>
                        </a:rPr>
                        <a:t>A.Name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>
                          <a:solidFill>
                            <a:schemeClr val="tx1"/>
                          </a:solidFill>
                        </a:rPr>
                        <a:t>A.CPI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>
                          <a:solidFill>
                            <a:schemeClr val="tx1"/>
                          </a:solidFill>
                        </a:rPr>
                        <a:t>B.Rno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>
                          <a:solidFill>
                            <a:schemeClr val="tx1"/>
                          </a:solidFill>
                        </a:rPr>
                        <a:t>B.Name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>
                          <a:solidFill>
                            <a:schemeClr val="tx1"/>
                          </a:solidFill>
                        </a:rPr>
                        <a:t>B.CPI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Raj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8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Meet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9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Jay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7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Raj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8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Jay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7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Meet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9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9" name="Rounded Rectangle 48"/>
          <p:cNvSpPr/>
          <p:nvPr/>
        </p:nvSpPr>
        <p:spPr>
          <a:xfrm>
            <a:off x="8824234" y="1865853"/>
            <a:ext cx="732147" cy="4113937"/>
          </a:xfrm>
          <a:prstGeom prst="roundRect">
            <a:avLst>
              <a:gd name="adj" fmla="val 9167"/>
            </a:avLst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52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33254256"/>
              </p:ext>
            </p:extLst>
          </p:nvPr>
        </p:nvGraphicFramePr>
        <p:xfrm>
          <a:off x="8058303" y="902802"/>
          <a:ext cx="3094355" cy="4572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30943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l-GR" sz="2400" b="0" dirty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ρ</a:t>
                      </a:r>
                      <a:r>
                        <a:rPr lang="en-US" sz="2000" b="0" i="1" baseline="-25000" dirty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A 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(Student) </a:t>
                      </a:r>
                      <a:r>
                        <a:rPr lang="en-US" sz="2000" b="0" baseline="0" dirty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 </a:t>
                      </a: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X  </a:t>
                      </a:r>
                      <a:r>
                        <a:rPr lang="el-GR" sz="2400" b="0" dirty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ρ</a:t>
                      </a:r>
                      <a:r>
                        <a:rPr lang="en-US" sz="2000" b="0" i="1" baseline="-25000" dirty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B 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(Student)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3" name="Rounded Rectangle 52"/>
          <p:cNvSpPr/>
          <p:nvPr/>
        </p:nvSpPr>
        <p:spPr>
          <a:xfrm>
            <a:off x="11328674" y="1865852"/>
            <a:ext cx="732147" cy="4113937"/>
          </a:xfrm>
          <a:prstGeom prst="roundRect">
            <a:avLst>
              <a:gd name="adj" fmla="val 9167"/>
            </a:avLst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8382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5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 Key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super key is a set of one or more </a:t>
            </a:r>
            <a:r>
              <a:rPr lang="en-US" b="1" dirty="0">
                <a:solidFill>
                  <a:schemeClr val="accent6"/>
                </a:solidFill>
              </a:rPr>
              <a:t>attributes whose values uniquely identifies each record</a:t>
            </a:r>
            <a:r>
              <a:rPr lang="en-US" dirty="0"/>
              <a:t> within a relation (table).</a:t>
            </a:r>
          </a:p>
        </p:txBody>
      </p:sp>
      <p:graphicFrame>
        <p:nvGraphicFramePr>
          <p:cNvPr id="10" name="Content Placeholder 4">
            <a:extLst>
              <a:ext uri="{FF2B5EF4-FFF2-40B4-BE49-F238E27FC236}">
                <a16:creationId xmlns=""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78808605"/>
              </p:ext>
            </p:extLst>
          </p:nvPr>
        </p:nvGraphicFramePr>
        <p:xfrm>
          <a:off x="2663819" y="2977039"/>
          <a:ext cx="5821620" cy="32918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58781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4486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7820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63849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5118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857568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463488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EnrollNo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RollNo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Branch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Sem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SPI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BL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190540107001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Raju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190540107002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102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Mitesh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190540106001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CI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Mayur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190540106002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102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CI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Nilesh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180540107001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Hitesh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180540106001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CI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Tarun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180540106002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CI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Suresh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1" name="Rounded Rectangle 10"/>
          <p:cNvSpPr/>
          <p:nvPr/>
        </p:nvSpPr>
        <p:spPr>
          <a:xfrm>
            <a:off x="2674185" y="2958206"/>
            <a:ext cx="1584961" cy="3310128"/>
          </a:xfrm>
          <a:prstGeom prst="roundRect">
            <a:avLst>
              <a:gd name="adj" fmla="val 4514"/>
            </a:avLst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ounded Rectangular Callout 11"/>
          <p:cNvSpPr/>
          <p:nvPr/>
        </p:nvSpPr>
        <p:spPr>
          <a:xfrm>
            <a:off x="2521787" y="1874737"/>
            <a:ext cx="1737360" cy="731520"/>
          </a:xfrm>
          <a:prstGeom prst="wedgeRoundRectCallout">
            <a:avLst>
              <a:gd name="adj1" fmla="val -21348"/>
              <a:gd name="adj2" fmla="val 96970"/>
              <a:gd name="adj3" fmla="val 16667"/>
            </a:avLst>
          </a:prstGeom>
          <a:solidFill>
            <a:srgbClr val="FAFAFA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Super Key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EnrollNo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4259146" y="2962971"/>
            <a:ext cx="2363327" cy="3320166"/>
          </a:xfrm>
          <a:prstGeom prst="roundRect">
            <a:avLst>
              <a:gd name="adj" fmla="val 4514"/>
            </a:avLst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ounded Rectangular Callout 13"/>
          <p:cNvSpPr/>
          <p:nvPr/>
        </p:nvSpPr>
        <p:spPr>
          <a:xfrm>
            <a:off x="4531330" y="1874737"/>
            <a:ext cx="2560320" cy="731520"/>
          </a:xfrm>
          <a:prstGeom prst="wedgeRoundRectCallout">
            <a:avLst>
              <a:gd name="adj1" fmla="val -21233"/>
              <a:gd name="adj2" fmla="val 99090"/>
              <a:gd name="adj3" fmla="val 16667"/>
            </a:avLst>
          </a:prstGeom>
          <a:solidFill>
            <a:srgbClr val="FAFAFA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Super Key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(RollNo, Branch, Sem)</a:t>
            </a:r>
          </a:p>
        </p:txBody>
      </p:sp>
      <p:sp>
        <p:nvSpPr>
          <p:cNvPr id="15" name="Rounded Rectangular Callout 14"/>
          <p:cNvSpPr/>
          <p:nvPr/>
        </p:nvSpPr>
        <p:spPr>
          <a:xfrm>
            <a:off x="7363832" y="1873201"/>
            <a:ext cx="1836000" cy="731520"/>
          </a:xfrm>
          <a:prstGeom prst="wedgeRoundRectCallout">
            <a:avLst>
              <a:gd name="adj1" fmla="val -21233"/>
              <a:gd name="adj2" fmla="val 99090"/>
              <a:gd name="adj3" fmla="val 16667"/>
            </a:avLst>
          </a:prstGeom>
          <a:solidFill>
            <a:srgbClr val="FAFAFA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Super Key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(SPI, Name, BL)</a:t>
            </a:r>
          </a:p>
        </p:txBody>
      </p:sp>
      <p:sp>
        <p:nvSpPr>
          <p:cNvPr id="16" name="Multiply 15"/>
          <p:cNvSpPr/>
          <p:nvPr/>
        </p:nvSpPr>
        <p:spPr>
          <a:xfrm>
            <a:off x="7870669" y="1679787"/>
            <a:ext cx="822325" cy="1118347"/>
          </a:xfrm>
          <a:prstGeom prst="mathMultiply">
            <a:avLst>
              <a:gd name="adj1" fmla="val 5659"/>
            </a:avLst>
          </a:prstGeom>
          <a:solidFill>
            <a:srgbClr val="B84742"/>
          </a:solidFill>
          <a:ln w="25400" cap="flat" cmpd="sng" algn="ctr">
            <a:solidFill>
              <a:srgbClr val="B84742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63409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03398615-87FB-46E3-CD7C-8E91D9DA06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Rename Operator Example</a:t>
            </a:r>
          </a:p>
        </p:txBody>
      </p:sp>
      <p:graphicFrame>
        <p:nvGraphicFramePr>
          <p:cNvPr id="22" name="Content Placeholder 4">
            <a:extLst>
              <a:ext uri="{FF2B5EF4-FFF2-40B4-BE49-F238E27FC236}">
                <a16:creationId xmlns=""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09498844"/>
              </p:ext>
            </p:extLst>
          </p:nvPr>
        </p:nvGraphicFramePr>
        <p:xfrm>
          <a:off x="359787" y="1866048"/>
          <a:ext cx="1909128" cy="16459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892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6231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5753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>
                          <a:solidFill>
                            <a:schemeClr val="tx1"/>
                          </a:solidFill>
                        </a:rPr>
                        <a:t>Rno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>
                          <a:solidFill>
                            <a:schemeClr val="tx1"/>
                          </a:solidFill>
                        </a:rPr>
                        <a:t>CPI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Raj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8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Meet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9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Jay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7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3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57669400"/>
              </p:ext>
            </p:extLst>
          </p:nvPr>
        </p:nvGraphicFramePr>
        <p:xfrm>
          <a:off x="359787" y="1494815"/>
          <a:ext cx="92424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2424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Student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4" name="Straight Connector 23"/>
          <p:cNvCxnSpPr/>
          <p:nvPr/>
        </p:nvCxnSpPr>
        <p:spPr>
          <a:xfrm>
            <a:off x="373605" y="4176286"/>
            <a:ext cx="534924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40260008"/>
              </p:ext>
            </p:extLst>
          </p:nvPr>
        </p:nvGraphicFramePr>
        <p:xfrm>
          <a:off x="373605" y="3788301"/>
          <a:ext cx="100203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0203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Step-2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6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77129928"/>
              </p:ext>
            </p:extLst>
          </p:nvPr>
        </p:nvGraphicFramePr>
        <p:xfrm>
          <a:off x="1383634" y="3562501"/>
          <a:ext cx="4502468" cy="5791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450246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l-GR" sz="3200" b="0" dirty="0">
                          <a:solidFill>
                            <a:schemeClr val="tx1"/>
                          </a:solidFill>
                        </a:rPr>
                        <a:t>σ</a:t>
                      </a:r>
                      <a:r>
                        <a:rPr lang="en-US" sz="2400" b="0" baseline="-25000" dirty="0">
                          <a:solidFill>
                            <a:schemeClr val="tx1"/>
                          </a:solidFill>
                        </a:rPr>
                        <a:t>A.CPI&lt;B.CPI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 (</a:t>
                      </a:r>
                      <a:r>
                        <a:rPr lang="el-GR" sz="2400" b="0" dirty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ρ</a:t>
                      </a:r>
                      <a:r>
                        <a:rPr lang="en-US" sz="2000" b="0" i="1" baseline="-25000" dirty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A 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(Student) </a:t>
                      </a:r>
                      <a:r>
                        <a:rPr lang="en-US" sz="2000" b="0" baseline="0" dirty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 </a:t>
                      </a: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X  </a:t>
                      </a:r>
                      <a:r>
                        <a:rPr lang="el-GR" sz="2400" b="0" dirty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ρ</a:t>
                      </a:r>
                      <a:r>
                        <a:rPr lang="en-US" sz="2000" b="0" i="1" baseline="-25000" dirty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B 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(Student))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9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37041607"/>
              </p:ext>
            </p:extLst>
          </p:nvPr>
        </p:nvGraphicFramePr>
        <p:xfrm>
          <a:off x="365782" y="4361386"/>
          <a:ext cx="1049655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496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Output-2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0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63310163"/>
              </p:ext>
            </p:extLst>
          </p:nvPr>
        </p:nvGraphicFramePr>
        <p:xfrm>
          <a:off x="345323" y="954334"/>
          <a:ext cx="1100455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004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Example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1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11273072"/>
              </p:ext>
            </p:extLst>
          </p:nvPr>
        </p:nvGraphicFramePr>
        <p:xfrm>
          <a:off x="1446792" y="871064"/>
          <a:ext cx="5335905" cy="4572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33590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400" b="0" dirty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Find out maximum CPI from student table.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42" name="Straight Connector 41"/>
          <p:cNvCxnSpPr/>
          <p:nvPr/>
        </p:nvCxnSpPr>
        <p:spPr>
          <a:xfrm>
            <a:off x="357674" y="1335264"/>
            <a:ext cx="621792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0" name="Content Placeholder 4">
            <a:extLst>
              <a:ext uri="{FF2B5EF4-FFF2-40B4-BE49-F238E27FC236}">
                <a16:creationId xmlns=""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11375935"/>
              </p:ext>
            </p:extLst>
          </p:nvPr>
        </p:nvGraphicFramePr>
        <p:xfrm>
          <a:off x="373605" y="4724278"/>
          <a:ext cx="5013644" cy="16459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7924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6551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6073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8454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95758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52793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>
                          <a:solidFill>
                            <a:schemeClr val="tx1"/>
                          </a:solidFill>
                        </a:rPr>
                        <a:t>A.Rno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>
                          <a:solidFill>
                            <a:schemeClr val="tx1"/>
                          </a:solidFill>
                        </a:rPr>
                        <a:t>A.Name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>
                          <a:solidFill>
                            <a:schemeClr val="tx1"/>
                          </a:solidFill>
                        </a:rPr>
                        <a:t>A.CPI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>
                          <a:solidFill>
                            <a:schemeClr val="tx1"/>
                          </a:solidFill>
                        </a:rPr>
                        <a:t>B.Rno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>
                          <a:solidFill>
                            <a:schemeClr val="tx1"/>
                          </a:solidFill>
                        </a:rPr>
                        <a:t>B.Name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>
                          <a:solidFill>
                            <a:schemeClr val="tx1"/>
                          </a:solidFill>
                        </a:rPr>
                        <a:t>B.CPI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Raj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8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Meet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9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Jay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7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Raj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8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Jay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7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Meet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9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35" name="Straight Connector 34"/>
          <p:cNvCxnSpPr/>
          <p:nvPr/>
        </p:nvCxnSpPr>
        <p:spPr>
          <a:xfrm>
            <a:off x="5231355" y="1972911"/>
            <a:ext cx="640080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48649861"/>
              </p:ext>
            </p:extLst>
          </p:nvPr>
        </p:nvGraphicFramePr>
        <p:xfrm>
          <a:off x="5231355" y="1584926"/>
          <a:ext cx="100203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0203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Step-3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7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47739984"/>
              </p:ext>
            </p:extLst>
          </p:nvPr>
        </p:nvGraphicFramePr>
        <p:xfrm>
          <a:off x="6241384" y="1359126"/>
          <a:ext cx="5548630" cy="5791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54863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∏</a:t>
                      </a:r>
                      <a:r>
                        <a:rPr lang="en-US" sz="3200" b="0" i="1" baseline="-25000" dirty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 </a:t>
                      </a:r>
                      <a:r>
                        <a:rPr lang="en-US" sz="2400" b="0" baseline="-25000" dirty="0">
                          <a:solidFill>
                            <a:schemeClr val="tx1"/>
                          </a:solidFill>
                        </a:rPr>
                        <a:t>A.CPI</a:t>
                      </a:r>
                      <a:r>
                        <a:rPr lang="en-US" sz="2400" b="0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Symbol" pitchFamily="18" charset="2"/>
                        </a:rPr>
                        <a:t>  </a:t>
                      </a:r>
                      <a:r>
                        <a:rPr lang="en-US" sz="2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Symbol" pitchFamily="18" charset="2"/>
                        </a:rPr>
                        <a:t>(</a:t>
                      </a:r>
                      <a:r>
                        <a:rPr lang="el-GR" sz="3200" b="0" dirty="0">
                          <a:solidFill>
                            <a:schemeClr val="tx1"/>
                          </a:solidFill>
                        </a:rPr>
                        <a:t>σ</a:t>
                      </a:r>
                      <a:r>
                        <a:rPr lang="en-US" sz="2400" b="0" baseline="-25000" dirty="0">
                          <a:solidFill>
                            <a:schemeClr val="tx1"/>
                          </a:solidFill>
                        </a:rPr>
                        <a:t>A.CPI&lt;B.CPI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 (</a:t>
                      </a:r>
                      <a:r>
                        <a:rPr lang="el-GR" sz="2400" b="0" dirty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ρ</a:t>
                      </a:r>
                      <a:r>
                        <a:rPr lang="en-US" sz="2000" b="0" i="1" baseline="-25000" dirty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A 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(Student) </a:t>
                      </a:r>
                      <a:r>
                        <a:rPr lang="en-US" sz="2000" b="0" baseline="0" dirty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 </a:t>
                      </a: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X  </a:t>
                      </a:r>
                      <a:r>
                        <a:rPr lang="el-GR" sz="2400" b="0" dirty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ρ</a:t>
                      </a:r>
                      <a:r>
                        <a:rPr lang="en-US" sz="2000" b="0" i="1" baseline="-25000" dirty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B 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(Student)))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8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4079991"/>
              </p:ext>
            </p:extLst>
          </p:nvPr>
        </p:nvGraphicFramePr>
        <p:xfrm>
          <a:off x="6118882" y="2177061"/>
          <a:ext cx="1049655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496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Output-3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9" name="Content Placeholder 4">
            <a:extLst>
              <a:ext uri="{FF2B5EF4-FFF2-40B4-BE49-F238E27FC236}">
                <a16:creationId xmlns=""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91334573"/>
              </p:ext>
            </p:extLst>
          </p:nvPr>
        </p:nvGraphicFramePr>
        <p:xfrm>
          <a:off x="6126705" y="2539953"/>
          <a:ext cx="1097280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972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>
                          <a:solidFill>
                            <a:schemeClr val="tx1"/>
                          </a:solidFill>
                        </a:rPr>
                        <a:t>A.CPI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8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7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1" name="Rounded Rectangle 40"/>
          <p:cNvSpPr/>
          <p:nvPr/>
        </p:nvSpPr>
        <p:spPr>
          <a:xfrm>
            <a:off x="2141494" y="4711953"/>
            <a:ext cx="732147" cy="1645920"/>
          </a:xfrm>
          <a:prstGeom prst="roundRect">
            <a:avLst>
              <a:gd name="adj" fmla="val 9167"/>
            </a:avLst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224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2A186E98-CCFD-6D03-4436-7EE0F8BAF6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Rename Operator Example</a:t>
            </a:r>
          </a:p>
        </p:txBody>
      </p:sp>
      <p:graphicFrame>
        <p:nvGraphicFramePr>
          <p:cNvPr id="22" name="Content Placeholder 4">
            <a:extLst>
              <a:ext uri="{FF2B5EF4-FFF2-40B4-BE49-F238E27FC236}">
                <a16:creationId xmlns=""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09498844"/>
              </p:ext>
            </p:extLst>
          </p:nvPr>
        </p:nvGraphicFramePr>
        <p:xfrm>
          <a:off x="359787" y="1866048"/>
          <a:ext cx="1909128" cy="16459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892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6231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5753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>
                          <a:solidFill>
                            <a:schemeClr val="tx1"/>
                          </a:solidFill>
                        </a:rPr>
                        <a:t>Rno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>
                          <a:solidFill>
                            <a:schemeClr val="tx1"/>
                          </a:solidFill>
                        </a:rPr>
                        <a:t>CPI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Raj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8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Meet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9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Jay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7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3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57669400"/>
              </p:ext>
            </p:extLst>
          </p:nvPr>
        </p:nvGraphicFramePr>
        <p:xfrm>
          <a:off x="359787" y="1494815"/>
          <a:ext cx="92424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2424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Student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0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63310163"/>
              </p:ext>
            </p:extLst>
          </p:nvPr>
        </p:nvGraphicFramePr>
        <p:xfrm>
          <a:off x="345323" y="954334"/>
          <a:ext cx="1100455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004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Example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1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11273072"/>
              </p:ext>
            </p:extLst>
          </p:nvPr>
        </p:nvGraphicFramePr>
        <p:xfrm>
          <a:off x="1446792" y="871064"/>
          <a:ext cx="5335905" cy="4572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33590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400" b="0" dirty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Find out maximum CPI from student table.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42" name="Straight Connector 41"/>
          <p:cNvCxnSpPr/>
          <p:nvPr/>
        </p:nvCxnSpPr>
        <p:spPr>
          <a:xfrm>
            <a:off x="357674" y="1335264"/>
            <a:ext cx="621792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5231355" y="1972911"/>
            <a:ext cx="640080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48649861"/>
              </p:ext>
            </p:extLst>
          </p:nvPr>
        </p:nvGraphicFramePr>
        <p:xfrm>
          <a:off x="5231355" y="1584926"/>
          <a:ext cx="100203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0203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Step-3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7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39007102"/>
              </p:ext>
            </p:extLst>
          </p:nvPr>
        </p:nvGraphicFramePr>
        <p:xfrm>
          <a:off x="6241384" y="1376059"/>
          <a:ext cx="5548630" cy="5791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54863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∏</a:t>
                      </a:r>
                      <a:r>
                        <a:rPr lang="en-US" sz="3200" b="0" i="1" baseline="-25000" dirty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 </a:t>
                      </a:r>
                      <a:r>
                        <a:rPr lang="en-US" sz="2400" b="0" baseline="-25000" dirty="0">
                          <a:solidFill>
                            <a:schemeClr val="tx1"/>
                          </a:solidFill>
                        </a:rPr>
                        <a:t>A.CPI</a:t>
                      </a:r>
                      <a:r>
                        <a:rPr lang="en-US" sz="2400" b="0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Symbol" pitchFamily="18" charset="2"/>
                        </a:rPr>
                        <a:t>  </a:t>
                      </a:r>
                      <a:r>
                        <a:rPr lang="en-US" sz="2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Symbol" pitchFamily="18" charset="2"/>
                        </a:rPr>
                        <a:t>(</a:t>
                      </a:r>
                      <a:r>
                        <a:rPr lang="el-GR" sz="3200" b="0" dirty="0">
                          <a:solidFill>
                            <a:schemeClr val="tx1"/>
                          </a:solidFill>
                        </a:rPr>
                        <a:t>σ</a:t>
                      </a:r>
                      <a:r>
                        <a:rPr lang="en-US" sz="2400" b="0" baseline="-25000" dirty="0">
                          <a:solidFill>
                            <a:schemeClr val="tx1"/>
                          </a:solidFill>
                        </a:rPr>
                        <a:t>A.CPI&lt;B.CPI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 (</a:t>
                      </a:r>
                      <a:r>
                        <a:rPr lang="el-GR" sz="2400" b="0" dirty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ρ</a:t>
                      </a:r>
                      <a:r>
                        <a:rPr lang="en-US" sz="2000" b="0" i="1" baseline="-25000" dirty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A 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(Student) </a:t>
                      </a:r>
                      <a:r>
                        <a:rPr lang="en-US" sz="2000" b="0" baseline="0" dirty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 </a:t>
                      </a: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X  </a:t>
                      </a:r>
                      <a:r>
                        <a:rPr lang="el-GR" sz="2400" b="0" dirty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ρ</a:t>
                      </a:r>
                      <a:r>
                        <a:rPr lang="en-US" sz="2000" b="0" i="1" baseline="-25000" dirty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B 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(Student)))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8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76037570"/>
              </p:ext>
            </p:extLst>
          </p:nvPr>
        </p:nvGraphicFramePr>
        <p:xfrm>
          <a:off x="6118882" y="2177061"/>
          <a:ext cx="1049655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496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Output-3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9" name="Content Placeholder 4">
            <a:extLst>
              <a:ext uri="{FF2B5EF4-FFF2-40B4-BE49-F238E27FC236}">
                <a16:creationId xmlns=""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91334573"/>
              </p:ext>
            </p:extLst>
          </p:nvPr>
        </p:nvGraphicFramePr>
        <p:xfrm>
          <a:off x="6126705" y="2539953"/>
          <a:ext cx="1097280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972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>
                          <a:solidFill>
                            <a:schemeClr val="tx1"/>
                          </a:solidFill>
                        </a:rPr>
                        <a:t>A.CPI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8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7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43" name="Straight Connector 42"/>
          <p:cNvCxnSpPr/>
          <p:nvPr/>
        </p:nvCxnSpPr>
        <p:spPr>
          <a:xfrm>
            <a:off x="378906" y="4305396"/>
            <a:ext cx="832104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7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93400351"/>
              </p:ext>
            </p:extLst>
          </p:nvPr>
        </p:nvGraphicFramePr>
        <p:xfrm>
          <a:off x="378906" y="3917411"/>
          <a:ext cx="100203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0203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Step-4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1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43066145"/>
              </p:ext>
            </p:extLst>
          </p:nvPr>
        </p:nvGraphicFramePr>
        <p:xfrm>
          <a:off x="1388935" y="3691611"/>
          <a:ext cx="7488555" cy="5791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74885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3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∏</a:t>
                      </a:r>
                      <a:r>
                        <a:rPr lang="en-US" sz="4000" b="0" i="1" baseline="-25000" dirty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 </a:t>
                      </a:r>
                      <a:r>
                        <a:rPr lang="en-US" sz="2400" b="0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CPI 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(Student)</a:t>
                      </a:r>
                      <a:r>
                        <a:rPr lang="en-US" sz="3200" b="0" baseline="-25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− ∏</a:t>
                      </a:r>
                      <a:r>
                        <a:rPr lang="en-US" sz="3200" b="0" i="1" baseline="-25000" dirty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 </a:t>
                      </a:r>
                      <a:r>
                        <a:rPr lang="en-US" sz="2400" b="0" baseline="-25000" dirty="0">
                          <a:solidFill>
                            <a:schemeClr val="tx1"/>
                          </a:solidFill>
                        </a:rPr>
                        <a:t>A.CPI</a:t>
                      </a:r>
                      <a:r>
                        <a:rPr lang="en-US" sz="2400" b="0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Symbol" pitchFamily="18" charset="2"/>
                        </a:rPr>
                        <a:t>  </a:t>
                      </a:r>
                      <a:r>
                        <a:rPr lang="en-US" sz="2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Symbol" pitchFamily="18" charset="2"/>
                        </a:rPr>
                        <a:t>(</a:t>
                      </a:r>
                      <a:r>
                        <a:rPr lang="el-GR" sz="3200" b="0" dirty="0">
                          <a:solidFill>
                            <a:schemeClr val="tx1"/>
                          </a:solidFill>
                        </a:rPr>
                        <a:t>σ</a:t>
                      </a:r>
                      <a:r>
                        <a:rPr lang="en-US" sz="2400" b="0" baseline="-25000" dirty="0">
                          <a:solidFill>
                            <a:schemeClr val="tx1"/>
                          </a:solidFill>
                        </a:rPr>
                        <a:t>A.CPI&lt;B.CPI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 (</a:t>
                      </a:r>
                      <a:r>
                        <a:rPr lang="el-GR" sz="2400" b="0" dirty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ρ</a:t>
                      </a:r>
                      <a:r>
                        <a:rPr lang="en-US" sz="2000" b="0" i="1" baseline="-25000" dirty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A 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(Student) </a:t>
                      </a:r>
                      <a:r>
                        <a:rPr lang="en-US" sz="2000" b="0" baseline="0" dirty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 </a:t>
                      </a: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X  </a:t>
                      </a:r>
                      <a:r>
                        <a:rPr lang="el-GR" sz="2400" b="0" dirty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ρ</a:t>
                      </a:r>
                      <a:r>
                        <a:rPr lang="en-US" sz="2000" b="0" i="1" baseline="-25000" dirty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B 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(Student)))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2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67057887"/>
              </p:ext>
            </p:extLst>
          </p:nvPr>
        </p:nvGraphicFramePr>
        <p:xfrm>
          <a:off x="1469633" y="4471446"/>
          <a:ext cx="92424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2424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Student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3" name="Content Placeholder 4">
            <a:extLst>
              <a:ext uri="{FF2B5EF4-FFF2-40B4-BE49-F238E27FC236}">
                <a16:creationId xmlns=""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24971131"/>
              </p:ext>
            </p:extLst>
          </p:nvPr>
        </p:nvGraphicFramePr>
        <p:xfrm>
          <a:off x="1477456" y="4834338"/>
          <a:ext cx="1097280" cy="16459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972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>
                          <a:solidFill>
                            <a:schemeClr val="tx1"/>
                          </a:solidFill>
                        </a:rPr>
                        <a:t>CPI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8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9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7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5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04372846"/>
              </p:ext>
            </p:extLst>
          </p:nvPr>
        </p:nvGraphicFramePr>
        <p:xfrm>
          <a:off x="3528082" y="4475761"/>
          <a:ext cx="1049655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496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Output-3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6" name="Content Placeholder 4">
            <a:extLst>
              <a:ext uri="{FF2B5EF4-FFF2-40B4-BE49-F238E27FC236}">
                <a16:creationId xmlns=""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51200533"/>
              </p:ext>
            </p:extLst>
          </p:nvPr>
        </p:nvGraphicFramePr>
        <p:xfrm>
          <a:off x="3535905" y="4838653"/>
          <a:ext cx="1097280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972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>
                          <a:solidFill>
                            <a:schemeClr val="tx1"/>
                          </a:solidFill>
                        </a:rPr>
                        <a:t>A.CPI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8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7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863120" y="5182849"/>
            <a:ext cx="3447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−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4949247" y="5200339"/>
            <a:ext cx="3447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=</a:t>
            </a:r>
          </a:p>
        </p:txBody>
      </p:sp>
      <p:graphicFrame>
        <p:nvGraphicFramePr>
          <p:cNvPr id="58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97672073"/>
              </p:ext>
            </p:extLst>
          </p:nvPr>
        </p:nvGraphicFramePr>
        <p:xfrm>
          <a:off x="5569241" y="4480551"/>
          <a:ext cx="1049655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496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Output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9" name="Content Placeholder 4">
            <a:extLst>
              <a:ext uri="{FF2B5EF4-FFF2-40B4-BE49-F238E27FC236}">
                <a16:creationId xmlns=""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52683057"/>
              </p:ext>
            </p:extLst>
          </p:nvPr>
        </p:nvGraphicFramePr>
        <p:xfrm>
          <a:off x="5577064" y="4843443"/>
          <a:ext cx="1097280" cy="8229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972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>
                          <a:solidFill>
                            <a:schemeClr val="tx1"/>
                          </a:solidFill>
                        </a:rPr>
                        <a:t>CPI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9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7065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7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Symbol: </a:t>
            </a:r>
            <a:r>
              <a:rPr lang="en-US" altLang="en-US" sz="3200" i="1" dirty="0">
                <a:latin typeface="+mj-lt"/>
                <a:sym typeface="Symbol" panose="05050102010706020507" pitchFamily="18" charset="2"/>
              </a:rPr>
              <a:t>g</a:t>
            </a:r>
            <a:r>
              <a:rPr lang="en-US" sz="2800" dirty="0">
                <a:latin typeface="+mj-lt"/>
              </a:rPr>
              <a:t> or G </a:t>
            </a:r>
          </a:p>
          <a:p>
            <a:r>
              <a:rPr lang="en-US" dirty="0"/>
              <a:t>Notation: </a:t>
            </a:r>
            <a:r>
              <a:rPr lang="en-US" altLang="en-US" sz="2800" i="1" dirty="0">
                <a:sym typeface="Symbol" panose="05050102010706020507" pitchFamily="18" charset="2"/>
              </a:rPr>
              <a:t>g </a:t>
            </a:r>
            <a:r>
              <a:rPr lang="en-US" i="1" baseline="-25000" dirty="0">
                <a:sym typeface="Symbol" pitchFamily="18" charset="2"/>
              </a:rPr>
              <a:t>function-name(column), function-name(column), …, function-name(column) </a:t>
            </a:r>
            <a:r>
              <a:rPr lang="en-US" dirty="0">
                <a:sym typeface="Symbol" pitchFamily="18" charset="2"/>
              </a:rPr>
              <a:t>(Relation)</a:t>
            </a:r>
            <a:endParaRPr lang="en-US" dirty="0"/>
          </a:p>
          <a:p>
            <a:r>
              <a:rPr lang="en-US" dirty="0"/>
              <a:t>Operation:</a:t>
            </a:r>
          </a:p>
          <a:p>
            <a:pPr lvl="1"/>
            <a:r>
              <a:rPr lang="en-US" dirty="0"/>
              <a:t>It </a:t>
            </a:r>
            <a:r>
              <a:rPr lang="en-US" b="1" dirty="0">
                <a:solidFill>
                  <a:schemeClr val="accent6"/>
                </a:solidFill>
              </a:rPr>
              <a:t>takes a more than one value </a:t>
            </a:r>
            <a:r>
              <a:rPr lang="en-US" dirty="0"/>
              <a:t>as input and </a:t>
            </a:r>
            <a:r>
              <a:rPr lang="en-US" b="1" dirty="0">
                <a:solidFill>
                  <a:schemeClr val="accent6"/>
                </a:solidFill>
              </a:rPr>
              <a:t>returns a single value </a:t>
            </a:r>
            <a:r>
              <a:rPr lang="en-US" dirty="0"/>
              <a:t>as output (result).</a:t>
            </a:r>
          </a:p>
          <a:p>
            <a:r>
              <a:rPr lang="en-US" dirty="0"/>
              <a:t>Aggregate functions are: </a:t>
            </a:r>
          </a:p>
          <a:p>
            <a:pPr lvl="1"/>
            <a:r>
              <a:rPr lang="en-US" dirty="0"/>
              <a:t>Sum (It </a:t>
            </a:r>
            <a:r>
              <a:rPr lang="en-US" b="1" dirty="0">
                <a:solidFill>
                  <a:schemeClr val="accent6"/>
                </a:solidFill>
              </a:rPr>
              <a:t>returns the sum (addition) </a:t>
            </a:r>
            <a:r>
              <a:rPr lang="en-US" dirty="0"/>
              <a:t>of the values of a column.)</a:t>
            </a:r>
          </a:p>
          <a:p>
            <a:pPr lvl="1"/>
            <a:r>
              <a:rPr lang="en-US" dirty="0"/>
              <a:t>Max (It </a:t>
            </a:r>
            <a:r>
              <a:rPr lang="en-US" b="1" dirty="0">
                <a:solidFill>
                  <a:schemeClr val="accent6"/>
                </a:solidFill>
              </a:rPr>
              <a:t>returns the maximum </a:t>
            </a:r>
            <a:r>
              <a:rPr lang="en-US" dirty="0"/>
              <a:t>value for a column.)</a:t>
            </a:r>
          </a:p>
          <a:p>
            <a:pPr lvl="1"/>
            <a:r>
              <a:rPr lang="en-US" dirty="0"/>
              <a:t>Min (It </a:t>
            </a:r>
            <a:r>
              <a:rPr lang="en-US" b="1" dirty="0">
                <a:solidFill>
                  <a:schemeClr val="accent6"/>
                </a:solidFill>
              </a:rPr>
              <a:t>returns the minimum </a:t>
            </a:r>
            <a:r>
              <a:rPr lang="en-US" dirty="0"/>
              <a:t>value for a column.)</a:t>
            </a:r>
          </a:p>
          <a:p>
            <a:pPr lvl="1"/>
            <a:r>
              <a:rPr lang="en-US" dirty="0"/>
              <a:t>Avg (It </a:t>
            </a:r>
            <a:r>
              <a:rPr lang="en-US" b="1" dirty="0">
                <a:solidFill>
                  <a:schemeClr val="accent6"/>
                </a:solidFill>
              </a:rPr>
              <a:t>returns the average </a:t>
            </a:r>
            <a:r>
              <a:rPr lang="en-US" dirty="0"/>
              <a:t>of the values for a column.) </a:t>
            </a:r>
          </a:p>
          <a:p>
            <a:pPr lvl="1"/>
            <a:r>
              <a:rPr lang="en-US" dirty="0"/>
              <a:t>Count (It </a:t>
            </a:r>
            <a:r>
              <a:rPr lang="en-US" b="1" dirty="0">
                <a:solidFill>
                  <a:schemeClr val="accent6"/>
                </a:solidFill>
              </a:rPr>
              <a:t>returns total number </a:t>
            </a:r>
            <a:r>
              <a:rPr lang="en-US" dirty="0"/>
              <a:t>of values in a given column.)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Aggregate Functions</a:t>
            </a:r>
          </a:p>
        </p:txBody>
      </p:sp>
    </p:spTree>
    <p:extLst>
      <p:ext uri="{BB962C8B-B14F-4D97-AF65-F5344CB8AC3E}">
        <p14:creationId xmlns:p14="http://schemas.microsoft.com/office/powerpoint/2010/main" val="1175186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B40C4E4-28DA-2889-AB5B-99DE764CB5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Aggregate Functions Example</a:t>
            </a:r>
          </a:p>
        </p:txBody>
      </p:sp>
      <p:graphicFrame>
        <p:nvGraphicFramePr>
          <p:cNvPr id="4" name="Content Placeholder 4">
            <a:extLst>
              <a:ext uri="{FF2B5EF4-FFF2-40B4-BE49-F238E27FC236}">
                <a16:creationId xmlns=""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02218493"/>
              </p:ext>
            </p:extLst>
          </p:nvPr>
        </p:nvGraphicFramePr>
        <p:xfrm>
          <a:off x="317151" y="1281848"/>
          <a:ext cx="4143375" cy="41148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892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1155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7820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10680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5753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>
                          <a:solidFill>
                            <a:schemeClr val="tx1"/>
                          </a:solidFill>
                        </a:rPr>
                        <a:t>Rno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>
                          <a:solidFill>
                            <a:schemeClr val="tx1"/>
                          </a:solidFill>
                        </a:rPr>
                        <a:t>Branch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>
                          <a:solidFill>
                            <a:schemeClr val="tx1"/>
                          </a:solidFill>
                        </a:rPr>
                        <a:t>Semester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>
                          <a:solidFill>
                            <a:schemeClr val="tx1"/>
                          </a:solidFill>
                        </a:rPr>
                        <a:t>CPI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/>
                        <a:t>101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/>
                        <a:t>Ramesh 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/>
                        <a:t>Mahesh 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EC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Suresh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/>
                        <a:t>104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Amit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/>
                        <a:t>105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Anita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/>
                        <a:t>106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Reeta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/>
                        <a:t>107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Rohit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/>
                        <a:t>108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Chetan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/>
                        <a:t>109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Rakesh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5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80197650"/>
              </p:ext>
            </p:extLst>
          </p:nvPr>
        </p:nvGraphicFramePr>
        <p:xfrm>
          <a:off x="317151" y="910615"/>
          <a:ext cx="92424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2424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Student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6" name="Straight Connector 5"/>
          <p:cNvCxnSpPr/>
          <p:nvPr/>
        </p:nvCxnSpPr>
        <p:spPr>
          <a:xfrm>
            <a:off x="4781437" y="1445511"/>
            <a:ext cx="466344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38982488"/>
              </p:ext>
            </p:extLst>
          </p:nvPr>
        </p:nvGraphicFramePr>
        <p:xfrm>
          <a:off x="4781437" y="1057526"/>
          <a:ext cx="1100455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004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Example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45427415"/>
              </p:ext>
            </p:extLst>
          </p:nvPr>
        </p:nvGraphicFramePr>
        <p:xfrm>
          <a:off x="5880366" y="1048638"/>
          <a:ext cx="3775393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377539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Find out sum of CPI of all students.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9" name="Straight Connector 8"/>
          <p:cNvCxnSpPr/>
          <p:nvPr/>
        </p:nvCxnSpPr>
        <p:spPr>
          <a:xfrm>
            <a:off x="4781437" y="2072820"/>
            <a:ext cx="297180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70876401"/>
              </p:ext>
            </p:extLst>
          </p:nvPr>
        </p:nvGraphicFramePr>
        <p:xfrm>
          <a:off x="4781437" y="1684835"/>
          <a:ext cx="100203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0203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Answer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66948834"/>
              </p:ext>
            </p:extLst>
          </p:nvPr>
        </p:nvGraphicFramePr>
        <p:xfrm>
          <a:off x="5791466" y="1555845"/>
          <a:ext cx="2113280" cy="5181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1132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altLang="en-US" sz="2800" b="0" i="1" dirty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a:t>g</a:t>
                      </a:r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="0" i="1" baseline="-25000" dirty="0">
                          <a:solidFill>
                            <a:schemeClr val="tx1"/>
                          </a:solidFill>
                        </a:rPr>
                        <a:t>sum(CPI)  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(Student)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5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1858019"/>
              </p:ext>
            </p:extLst>
          </p:nvPr>
        </p:nvGraphicFramePr>
        <p:xfrm>
          <a:off x="10407941" y="1082619"/>
          <a:ext cx="1049655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496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Output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" name="Content Placeholder 4">
            <a:extLst>
              <a:ext uri="{FF2B5EF4-FFF2-40B4-BE49-F238E27FC236}">
                <a16:creationId xmlns=""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82195857"/>
              </p:ext>
            </p:extLst>
          </p:nvPr>
        </p:nvGraphicFramePr>
        <p:xfrm>
          <a:off x="10415764" y="1445511"/>
          <a:ext cx="1097280" cy="8229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972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>
                          <a:solidFill>
                            <a:schemeClr val="tx1"/>
                          </a:solidFill>
                        </a:rPr>
                        <a:t>sum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73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18" name="Straight Connector 17"/>
          <p:cNvCxnSpPr/>
          <p:nvPr/>
        </p:nvCxnSpPr>
        <p:spPr>
          <a:xfrm>
            <a:off x="4781437" y="2836161"/>
            <a:ext cx="466344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77665125"/>
              </p:ext>
            </p:extLst>
          </p:nvPr>
        </p:nvGraphicFramePr>
        <p:xfrm>
          <a:off x="4781437" y="2448176"/>
          <a:ext cx="1100455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004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Example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0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01936542"/>
              </p:ext>
            </p:extLst>
          </p:nvPr>
        </p:nvGraphicFramePr>
        <p:xfrm>
          <a:off x="5880366" y="2439288"/>
          <a:ext cx="3775393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377539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Find out maximum &amp; minimum CPI.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1" name="Straight Connector 20"/>
          <p:cNvCxnSpPr/>
          <p:nvPr/>
        </p:nvCxnSpPr>
        <p:spPr>
          <a:xfrm>
            <a:off x="4781437" y="3463470"/>
            <a:ext cx="356616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91913558"/>
              </p:ext>
            </p:extLst>
          </p:nvPr>
        </p:nvGraphicFramePr>
        <p:xfrm>
          <a:off x="4781437" y="3075485"/>
          <a:ext cx="100203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0203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Answer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3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6612247"/>
              </p:ext>
            </p:extLst>
          </p:nvPr>
        </p:nvGraphicFramePr>
        <p:xfrm>
          <a:off x="5791466" y="2946495"/>
          <a:ext cx="2754630" cy="5181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75463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altLang="en-US" sz="2800" b="0" i="1" dirty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a:t>g</a:t>
                      </a:r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="0" i="1" baseline="-25000" dirty="0">
                          <a:solidFill>
                            <a:schemeClr val="tx1"/>
                          </a:solidFill>
                        </a:rPr>
                        <a:t>max(CPI), min(CPI)  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(Student)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4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05095779"/>
              </p:ext>
            </p:extLst>
          </p:nvPr>
        </p:nvGraphicFramePr>
        <p:xfrm>
          <a:off x="10407941" y="2473269"/>
          <a:ext cx="1049655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496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Output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5" name="Content Placeholder 4">
            <a:extLst>
              <a:ext uri="{FF2B5EF4-FFF2-40B4-BE49-F238E27FC236}">
                <a16:creationId xmlns=""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65144173"/>
              </p:ext>
            </p:extLst>
          </p:nvPr>
        </p:nvGraphicFramePr>
        <p:xfrm>
          <a:off x="10415764" y="2836161"/>
          <a:ext cx="1191261" cy="8229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61626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7499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>
                          <a:solidFill>
                            <a:schemeClr val="tx1"/>
                          </a:solidFill>
                        </a:rPr>
                        <a:t>max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>
                          <a:solidFill>
                            <a:schemeClr val="tx1"/>
                          </a:solidFill>
                        </a:rPr>
                        <a:t>min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9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7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26" name="Straight Connector 25"/>
          <p:cNvCxnSpPr/>
          <p:nvPr/>
        </p:nvCxnSpPr>
        <p:spPr>
          <a:xfrm>
            <a:off x="4773817" y="4188711"/>
            <a:ext cx="420624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6089442"/>
              </p:ext>
            </p:extLst>
          </p:nvPr>
        </p:nvGraphicFramePr>
        <p:xfrm>
          <a:off x="4773817" y="3800726"/>
          <a:ext cx="1100455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004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Example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8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23856103"/>
              </p:ext>
            </p:extLst>
          </p:nvPr>
        </p:nvGraphicFramePr>
        <p:xfrm>
          <a:off x="5872746" y="3791838"/>
          <a:ext cx="3284855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32848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Count the number of students.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9" name="Straight Connector 28"/>
          <p:cNvCxnSpPr/>
          <p:nvPr/>
        </p:nvCxnSpPr>
        <p:spPr>
          <a:xfrm>
            <a:off x="4773817" y="4816020"/>
            <a:ext cx="310896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7292771"/>
              </p:ext>
            </p:extLst>
          </p:nvPr>
        </p:nvGraphicFramePr>
        <p:xfrm>
          <a:off x="4773817" y="4428035"/>
          <a:ext cx="100203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0203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Answer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1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94928125"/>
              </p:ext>
            </p:extLst>
          </p:nvPr>
        </p:nvGraphicFramePr>
        <p:xfrm>
          <a:off x="5783846" y="4299045"/>
          <a:ext cx="2225993" cy="5181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22599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altLang="en-US" sz="2800" b="0" i="1" dirty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a:t>g</a:t>
                      </a:r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="0" i="1" baseline="-25000" dirty="0">
                          <a:solidFill>
                            <a:schemeClr val="tx1"/>
                          </a:solidFill>
                        </a:rPr>
                        <a:t>count(Rno)  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(Student)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2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72224043"/>
              </p:ext>
            </p:extLst>
          </p:nvPr>
        </p:nvGraphicFramePr>
        <p:xfrm>
          <a:off x="10400321" y="3825819"/>
          <a:ext cx="1049655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496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Output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3" name="Content Placeholder 4">
            <a:extLst>
              <a:ext uri="{FF2B5EF4-FFF2-40B4-BE49-F238E27FC236}">
                <a16:creationId xmlns=""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01793192"/>
              </p:ext>
            </p:extLst>
          </p:nvPr>
        </p:nvGraphicFramePr>
        <p:xfrm>
          <a:off x="10408144" y="4188711"/>
          <a:ext cx="1097280" cy="8229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972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>
                          <a:solidFill>
                            <a:schemeClr val="tx1"/>
                          </a:solidFill>
                        </a:rPr>
                        <a:t>count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9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34" name="Straight Connector 33"/>
          <p:cNvCxnSpPr/>
          <p:nvPr/>
        </p:nvCxnSpPr>
        <p:spPr>
          <a:xfrm>
            <a:off x="4773817" y="5526021"/>
            <a:ext cx="502920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5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40469601"/>
              </p:ext>
            </p:extLst>
          </p:nvPr>
        </p:nvGraphicFramePr>
        <p:xfrm>
          <a:off x="4773817" y="5138036"/>
          <a:ext cx="1100455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004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Example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6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26063179"/>
              </p:ext>
            </p:extLst>
          </p:nvPr>
        </p:nvGraphicFramePr>
        <p:xfrm>
          <a:off x="5872746" y="5129148"/>
          <a:ext cx="4140518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414051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Find out average of CPI of all students.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37" name="Straight Connector 36"/>
          <p:cNvCxnSpPr/>
          <p:nvPr/>
        </p:nvCxnSpPr>
        <p:spPr>
          <a:xfrm>
            <a:off x="4773817" y="6153330"/>
            <a:ext cx="297180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8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25740395"/>
              </p:ext>
            </p:extLst>
          </p:nvPr>
        </p:nvGraphicFramePr>
        <p:xfrm>
          <a:off x="4773817" y="5765345"/>
          <a:ext cx="100203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0203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Answer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9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51152880"/>
              </p:ext>
            </p:extLst>
          </p:nvPr>
        </p:nvGraphicFramePr>
        <p:xfrm>
          <a:off x="5783846" y="5636355"/>
          <a:ext cx="2065655" cy="5181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0656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altLang="en-US" sz="2800" b="0" i="1" dirty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a:t>g</a:t>
                      </a:r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="0" i="1" baseline="-25000" dirty="0">
                          <a:solidFill>
                            <a:schemeClr val="tx1"/>
                          </a:solidFill>
                        </a:rPr>
                        <a:t>avg(CPI)  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(Student)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0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32105405"/>
              </p:ext>
            </p:extLst>
          </p:nvPr>
        </p:nvGraphicFramePr>
        <p:xfrm>
          <a:off x="10400321" y="5163129"/>
          <a:ext cx="1049655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496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Output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1" name="Content Placeholder 4">
            <a:extLst>
              <a:ext uri="{FF2B5EF4-FFF2-40B4-BE49-F238E27FC236}">
                <a16:creationId xmlns=""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27628746"/>
              </p:ext>
            </p:extLst>
          </p:nvPr>
        </p:nvGraphicFramePr>
        <p:xfrm>
          <a:off x="10408144" y="5526021"/>
          <a:ext cx="1097280" cy="8229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972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>
                          <a:solidFill>
                            <a:schemeClr val="tx1"/>
                          </a:solidFill>
                        </a:rPr>
                        <a:t>avg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8.11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0236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down relational algebras for the following  table:</a:t>
            </a:r>
          </a:p>
          <a:p>
            <a:pPr lvl="2"/>
            <a:r>
              <a:rPr lang="en-US" dirty="0"/>
              <a:t>Employee (person-name, street, city)</a:t>
            </a:r>
          </a:p>
          <a:p>
            <a:pPr lvl="2"/>
            <a:r>
              <a:rPr lang="en-US" dirty="0"/>
              <a:t>Works (person-name, company-name, salary)</a:t>
            </a:r>
          </a:p>
          <a:p>
            <a:pPr lvl="2"/>
            <a:r>
              <a:rPr lang="en-US" dirty="0"/>
              <a:t>Company (company-name, city)</a:t>
            </a:r>
          </a:p>
          <a:p>
            <a:pPr lvl="2"/>
            <a:r>
              <a:rPr lang="en-US" dirty="0"/>
              <a:t>Managers (person-name, manager-name)</a:t>
            </a:r>
          </a:p>
          <a:p>
            <a:pPr lvl="1"/>
            <a:r>
              <a:rPr lang="en-US" dirty="0"/>
              <a:t>Find the </a:t>
            </a:r>
            <a:r>
              <a:rPr lang="en-US" dirty="0">
                <a:solidFill>
                  <a:schemeClr val="tx2"/>
                </a:solidFill>
              </a:rPr>
              <a:t>names</a:t>
            </a:r>
            <a:r>
              <a:rPr lang="en-US" dirty="0"/>
              <a:t> of all employees who </a:t>
            </a:r>
            <a:r>
              <a:rPr lang="en-US" dirty="0">
                <a:solidFill>
                  <a:schemeClr val="tx2"/>
                </a:solidFill>
              </a:rPr>
              <a:t>work for “TCS”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Find the </a:t>
            </a:r>
            <a:r>
              <a:rPr lang="en-US" dirty="0">
                <a:solidFill>
                  <a:schemeClr val="tx2"/>
                </a:solidFill>
              </a:rPr>
              <a:t>names</a:t>
            </a:r>
            <a:r>
              <a:rPr lang="en-US" dirty="0"/>
              <a:t> and </a:t>
            </a:r>
            <a:r>
              <a:rPr lang="en-US" dirty="0">
                <a:solidFill>
                  <a:schemeClr val="tx2"/>
                </a:solidFill>
              </a:rPr>
              <a:t>cities</a:t>
            </a:r>
            <a:r>
              <a:rPr lang="en-US" dirty="0"/>
              <a:t> of residence of all employees who </a:t>
            </a:r>
            <a:r>
              <a:rPr lang="en-US" dirty="0">
                <a:solidFill>
                  <a:schemeClr val="tx2"/>
                </a:solidFill>
              </a:rPr>
              <a:t>work for “Infosys”.</a:t>
            </a:r>
          </a:p>
          <a:p>
            <a:pPr lvl="1"/>
            <a:r>
              <a:rPr lang="en-US" dirty="0"/>
              <a:t>Find the </a:t>
            </a:r>
            <a:r>
              <a:rPr lang="en-US" dirty="0">
                <a:solidFill>
                  <a:schemeClr val="tx2"/>
                </a:solidFill>
              </a:rPr>
              <a:t>names</a:t>
            </a:r>
            <a:r>
              <a:rPr lang="en-US" dirty="0"/>
              <a:t>, </a:t>
            </a:r>
            <a:r>
              <a:rPr lang="en-US" dirty="0">
                <a:solidFill>
                  <a:schemeClr val="tx2"/>
                </a:solidFill>
              </a:rPr>
              <a:t>street</a:t>
            </a:r>
            <a:r>
              <a:rPr lang="en-US" dirty="0"/>
              <a:t> and </a:t>
            </a:r>
            <a:r>
              <a:rPr lang="en-US" dirty="0">
                <a:solidFill>
                  <a:schemeClr val="tx2"/>
                </a:solidFill>
              </a:rPr>
              <a:t>city</a:t>
            </a:r>
            <a:r>
              <a:rPr lang="en-US" dirty="0"/>
              <a:t> of residence of all employees </a:t>
            </a:r>
            <a:r>
              <a:rPr lang="en-US" dirty="0">
                <a:solidFill>
                  <a:schemeClr val="tx2"/>
                </a:solidFill>
              </a:rPr>
              <a:t>who work for “ITC” </a:t>
            </a:r>
            <a:r>
              <a:rPr lang="en-US" dirty="0"/>
              <a:t>and </a:t>
            </a:r>
            <a:r>
              <a:rPr lang="en-US" dirty="0">
                <a:solidFill>
                  <a:schemeClr val="tx2"/>
                </a:solidFill>
              </a:rPr>
              <a:t>earn more than $10,000 </a:t>
            </a:r>
            <a:r>
              <a:rPr lang="en-US" dirty="0"/>
              <a:t>per annum.</a:t>
            </a:r>
          </a:p>
          <a:p>
            <a:pPr lvl="1"/>
            <a:r>
              <a:rPr lang="en-US" dirty="0"/>
              <a:t>Find the </a:t>
            </a:r>
            <a:r>
              <a:rPr lang="en-US" dirty="0">
                <a:solidFill>
                  <a:schemeClr val="tx2"/>
                </a:solidFill>
              </a:rPr>
              <a:t>names</a:t>
            </a:r>
            <a:r>
              <a:rPr lang="en-US" dirty="0"/>
              <a:t> of all employees in this database who </a:t>
            </a:r>
            <a:r>
              <a:rPr lang="en-US" dirty="0">
                <a:solidFill>
                  <a:schemeClr val="tx2"/>
                </a:solidFill>
              </a:rPr>
              <a:t>live in the same city as the company </a:t>
            </a:r>
            <a:r>
              <a:rPr lang="en-US" dirty="0"/>
              <a:t>for which they work.</a:t>
            </a:r>
          </a:p>
          <a:p>
            <a:pPr lvl="1"/>
            <a:r>
              <a:rPr lang="en-US" dirty="0"/>
              <a:t>Find the </a:t>
            </a:r>
            <a:r>
              <a:rPr lang="en-US" dirty="0">
                <a:solidFill>
                  <a:schemeClr val="tx2"/>
                </a:solidFill>
              </a:rPr>
              <a:t>names</a:t>
            </a:r>
            <a:r>
              <a:rPr lang="en-US" dirty="0"/>
              <a:t> of all employees </a:t>
            </a:r>
            <a:r>
              <a:rPr lang="en-US" dirty="0">
                <a:solidFill>
                  <a:schemeClr val="tx2"/>
                </a:solidFill>
              </a:rPr>
              <a:t>working in “TCS” </a:t>
            </a:r>
            <a:r>
              <a:rPr lang="en-US" dirty="0"/>
              <a:t>who </a:t>
            </a:r>
            <a:r>
              <a:rPr lang="en-US" dirty="0">
                <a:solidFill>
                  <a:schemeClr val="tx2"/>
                </a:solidFill>
              </a:rPr>
              <a:t>earn more than 25000 </a:t>
            </a:r>
            <a:r>
              <a:rPr lang="en-US" dirty="0"/>
              <a:t>and </a:t>
            </a:r>
            <a:r>
              <a:rPr lang="en-US" dirty="0">
                <a:solidFill>
                  <a:schemeClr val="tx2"/>
                </a:solidFill>
              </a:rPr>
              <a:t>less than 40000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Find the </a:t>
            </a:r>
            <a:r>
              <a:rPr lang="en-US" dirty="0">
                <a:solidFill>
                  <a:schemeClr val="tx2"/>
                </a:solidFill>
              </a:rPr>
              <a:t>name</a:t>
            </a:r>
            <a:r>
              <a:rPr lang="en-US" dirty="0"/>
              <a:t> of employee </a:t>
            </a:r>
            <a:r>
              <a:rPr lang="en-US" dirty="0">
                <a:solidFill>
                  <a:schemeClr val="tx2"/>
                </a:solidFill>
              </a:rPr>
              <a:t>whose manager is “Ajay Patel” </a:t>
            </a:r>
            <a:r>
              <a:rPr lang="en-US" dirty="0"/>
              <a:t>and </a:t>
            </a:r>
            <a:r>
              <a:rPr lang="en-US" dirty="0">
                <a:solidFill>
                  <a:schemeClr val="tx2"/>
                </a:solidFill>
              </a:rPr>
              <a:t>salary is more than 50000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Display the </a:t>
            </a:r>
            <a:r>
              <a:rPr lang="en-US" dirty="0">
                <a:solidFill>
                  <a:schemeClr val="tx2"/>
                </a:solidFill>
              </a:rPr>
              <a:t>name</a:t>
            </a:r>
            <a:r>
              <a:rPr lang="en-US" dirty="0"/>
              <a:t> of employee with </a:t>
            </a:r>
            <a:r>
              <a:rPr lang="en-US" dirty="0">
                <a:solidFill>
                  <a:schemeClr val="tx2"/>
                </a:solidFill>
              </a:rPr>
              <a:t>street</a:t>
            </a:r>
            <a:r>
              <a:rPr lang="en-US" dirty="0"/>
              <a:t>, </a:t>
            </a:r>
            <a:r>
              <a:rPr lang="en-US" dirty="0">
                <a:solidFill>
                  <a:schemeClr val="tx2"/>
                </a:solidFill>
              </a:rPr>
              <a:t>city</a:t>
            </a:r>
            <a:r>
              <a:rPr lang="en-US" dirty="0"/>
              <a:t>, </a:t>
            </a:r>
            <a:r>
              <a:rPr lang="en-US" dirty="0">
                <a:solidFill>
                  <a:schemeClr val="tx2"/>
                </a:solidFill>
              </a:rPr>
              <a:t>company</a:t>
            </a:r>
            <a:r>
              <a:rPr lang="en-US" dirty="0"/>
              <a:t> </a:t>
            </a:r>
            <a:r>
              <a:rPr lang="en-US" dirty="0">
                <a:solidFill>
                  <a:schemeClr val="tx2"/>
                </a:solidFill>
              </a:rPr>
              <a:t>name</a:t>
            </a:r>
            <a:r>
              <a:rPr lang="en-US" dirty="0"/>
              <a:t>, </a:t>
            </a:r>
            <a:r>
              <a:rPr lang="en-US" dirty="0">
                <a:solidFill>
                  <a:schemeClr val="tx2"/>
                </a:solidFill>
              </a:rPr>
              <a:t>salary</a:t>
            </a:r>
            <a:r>
              <a:rPr lang="en-US" dirty="0"/>
              <a:t> and </a:t>
            </a:r>
            <a:r>
              <a:rPr lang="en-US" dirty="0">
                <a:solidFill>
                  <a:schemeClr val="tx2"/>
                </a:solidFill>
              </a:rPr>
              <a:t>manager</a:t>
            </a:r>
            <a:r>
              <a:rPr lang="en-US" dirty="0"/>
              <a:t> </a:t>
            </a:r>
            <a:r>
              <a:rPr lang="en-US" dirty="0">
                <a:solidFill>
                  <a:schemeClr val="tx2"/>
                </a:solidFill>
              </a:rPr>
              <a:t>name</a:t>
            </a:r>
            <a:r>
              <a:rPr lang="en-US" dirty="0"/>
              <a:t> </a:t>
            </a:r>
            <a:r>
              <a:rPr lang="en-US" dirty="0">
                <a:solidFill>
                  <a:schemeClr val="tx2"/>
                </a:solidFill>
              </a:rPr>
              <a:t>staying in “Rajkot” and working in “Ahmedabad”.</a:t>
            </a:r>
          </a:p>
          <a:p>
            <a:pPr lvl="1"/>
            <a:r>
              <a:rPr lang="en-US" dirty="0"/>
              <a:t>Find </a:t>
            </a:r>
            <a:r>
              <a:rPr lang="en-US" dirty="0">
                <a:solidFill>
                  <a:schemeClr val="tx2"/>
                </a:solidFill>
              </a:rPr>
              <a:t>maximum</a:t>
            </a:r>
            <a:r>
              <a:rPr lang="en-US" dirty="0"/>
              <a:t>, </a:t>
            </a:r>
            <a:r>
              <a:rPr lang="en-US" dirty="0">
                <a:solidFill>
                  <a:schemeClr val="tx2"/>
                </a:solidFill>
              </a:rPr>
              <a:t>minimum</a:t>
            </a:r>
            <a:r>
              <a:rPr lang="en-US" dirty="0"/>
              <a:t> and </a:t>
            </a:r>
            <a:r>
              <a:rPr lang="en-US" dirty="0">
                <a:solidFill>
                  <a:schemeClr val="tx2"/>
                </a:solidFill>
              </a:rPr>
              <a:t>average</a:t>
            </a:r>
            <a:r>
              <a:rPr lang="en-US" dirty="0"/>
              <a:t> </a:t>
            </a:r>
            <a:r>
              <a:rPr lang="en-US" dirty="0">
                <a:solidFill>
                  <a:schemeClr val="tx2"/>
                </a:solidFill>
              </a:rPr>
              <a:t>salary</a:t>
            </a:r>
            <a:r>
              <a:rPr lang="en-US" dirty="0"/>
              <a:t> of all employee.</a:t>
            </a:r>
          </a:p>
          <a:p>
            <a:pPr lvl="1"/>
            <a:r>
              <a:rPr lang="en-US" dirty="0"/>
              <a:t>Find out the </a:t>
            </a:r>
            <a:r>
              <a:rPr lang="en-US" dirty="0">
                <a:solidFill>
                  <a:schemeClr val="tx2"/>
                </a:solidFill>
              </a:rPr>
              <a:t>total</a:t>
            </a:r>
            <a:r>
              <a:rPr lang="en-US" dirty="0"/>
              <a:t> </a:t>
            </a:r>
            <a:r>
              <a:rPr lang="en-US" dirty="0">
                <a:solidFill>
                  <a:schemeClr val="tx2"/>
                </a:solidFill>
              </a:rPr>
              <a:t>number</a:t>
            </a:r>
            <a:r>
              <a:rPr lang="en-US" dirty="0"/>
              <a:t> of </a:t>
            </a:r>
            <a:r>
              <a:rPr lang="en-US" dirty="0">
                <a:solidFill>
                  <a:schemeClr val="tx2"/>
                </a:solidFill>
              </a:rPr>
              <a:t>employee</a:t>
            </a:r>
            <a:r>
              <a:rPr lang="en-US" dirty="0"/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Relational Algebra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[Exercise]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45133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asked in Exam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Define Super key, Primary key, Candidate key and Alternate key.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Explain following Relational Algebra Operation with example.</a:t>
            </a:r>
          </a:p>
          <a:p>
            <a:pPr marL="973138" lvl="1" indent="-430213">
              <a:buFont typeface="+mj-lt"/>
              <a:buAutoNum type="romanUcPeriod"/>
            </a:pPr>
            <a:r>
              <a:rPr lang="en-US" dirty="0"/>
              <a:t>Selection</a:t>
            </a:r>
          </a:p>
          <a:p>
            <a:pPr marL="1001712" lvl="1" indent="-457200">
              <a:buFont typeface="+mj-lt"/>
              <a:buAutoNum type="romanUcPeriod"/>
            </a:pPr>
            <a:r>
              <a:rPr lang="en-US" dirty="0"/>
              <a:t>Projection</a:t>
            </a:r>
          </a:p>
          <a:p>
            <a:pPr marL="1001712" lvl="1" indent="-457200">
              <a:buFont typeface="+mj-lt"/>
              <a:buAutoNum type="romanUcPeriod"/>
            </a:pPr>
            <a:r>
              <a:rPr lang="en-US" dirty="0"/>
              <a:t>Cross Product</a:t>
            </a:r>
          </a:p>
          <a:p>
            <a:pPr marL="1001712" lvl="1" indent="-457200">
              <a:buFont typeface="+mj-lt"/>
              <a:buAutoNum type="romanUcPeriod"/>
            </a:pPr>
            <a:r>
              <a:rPr lang="en-US" dirty="0"/>
              <a:t>Joins (Inner Join, Outer Joins)</a:t>
            </a:r>
          </a:p>
          <a:p>
            <a:pPr marL="1001712" lvl="1" indent="-457200">
              <a:buFont typeface="+mj-lt"/>
              <a:buAutoNum type="romanUcPeriod"/>
            </a:pPr>
            <a:r>
              <a:rPr lang="en-US" dirty="0"/>
              <a:t>Rename</a:t>
            </a:r>
          </a:p>
          <a:p>
            <a:pPr marL="1001712" lvl="1" indent="-457200">
              <a:buFont typeface="+mj-lt"/>
              <a:buAutoNum type="romanUcPeriod"/>
            </a:pPr>
            <a:r>
              <a:rPr lang="en-US" dirty="0"/>
              <a:t>Division</a:t>
            </a:r>
          </a:p>
          <a:p>
            <a:pPr marL="1001712" lvl="1" indent="-457200">
              <a:buFont typeface="+mj-lt"/>
              <a:buAutoNum type="romanUcPeriod"/>
            </a:pPr>
            <a:r>
              <a:rPr lang="en-US" dirty="0"/>
              <a:t>Set operators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Explain different aggregate functions with example.</a:t>
            </a:r>
          </a:p>
        </p:txBody>
      </p:sp>
    </p:spTree>
    <p:extLst>
      <p:ext uri="{BB962C8B-B14F-4D97-AF65-F5344CB8AC3E}">
        <p14:creationId xmlns:p14="http://schemas.microsoft.com/office/powerpoint/2010/main" val="43089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asked in Exam </a:t>
            </a:r>
            <a:r>
              <a:rPr lang="en-US" dirty="0">
                <a:solidFill>
                  <a:schemeClr val="tx2"/>
                </a:solidFill>
              </a:rPr>
              <a:t>[Relational Algebra]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4"/>
            </a:pPr>
            <a:r>
              <a:rPr lang="en-US" dirty="0"/>
              <a:t>Consider the following relational database, where the primary keys are underlined. Give an expression in the relational algebra to express each of the following queries</a:t>
            </a:r>
          </a:p>
          <a:p>
            <a:pPr lvl="2"/>
            <a:r>
              <a:rPr lang="en-US" dirty="0"/>
              <a:t>employee (</a:t>
            </a:r>
            <a:r>
              <a:rPr lang="en-US" u="sng" dirty="0"/>
              <a:t>ssn</a:t>
            </a:r>
            <a:r>
              <a:rPr lang="en-US" dirty="0"/>
              <a:t>, name, dno, salary, hobby, gender)</a:t>
            </a:r>
          </a:p>
          <a:p>
            <a:pPr lvl="2"/>
            <a:r>
              <a:rPr lang="en-US" dirty="0"/>
              <a:t>department (</a:t>
            </a:r>
            <a:r>
              <a:rPr lang="en-US" u="sng" dirty="0"/>
              <a:t>dno</a:t>
            </a:r>
            <a:r>
              <a:rPr lang="en-US" dirty="0"/>
              <a:t>, dname, budget, location, mgrssn)</a:t>
            </a:r>
          </a:p>
          <a:p>
            <a:pPr lvl="2"/>
            <a:r>
              <a:rPr lang="en-US" dirty="0"/>
              <a:t>works_on (</a:t>
            </a:r>
            <a:r>
              <a:rPr lang="en-US" u="sng" dirty="0"/>
              <a:t>ssn</a:t>
            </a:r>
            <a:r>
              <a:rPr lang="en-US" dirty="0"/>
              <a:t>, </a:t>
            </a:r>
            <a:r>
              <a:rPr lang="en-US" u="sng" dirty="0"/>
              <a:t>pno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project (</a:t>
            </a:r>
            <a:r>
              <a:rPr lang="en-US" u="sng" dirty="0"/>
              <a:t>pno</a:t>
            </a:r>
            <a:r>
              <a:rPr lang="en-US" dirty="0"/>
              <a:t>, pname, budget, location, goal)</a:t>
            </a:r>
          </a:p>
          <a:p>
            <a:pPr marL="914400" lvl="1" indent="-514350">
              <a:buFont typeface="+mj-lt"/>
              <a:buAutoNum type="romanUcPeriod"/>
            </a:pPr>
            <a:r>
              <a:rPr lang="en-US" dirty="0"/>
              <a:t>List all pairs of employee names and the project numbers they work on.</a:t>
            </a:r>
          </a:p>
          <a:p>
            <a:pPr marL="914400" lvl="1" indent="-514350">
              <a:buFont typeface="+mj-lt"/>
              <a:buAutoNum type="romanUcPeriod"/>
            </a:pPr>
            <a:r>
              <a:rPr lang="en-US" dirty="0"/>
              <a:t>List out department number, department name and department budget.</a:t>
            </a:r>
          </a:p>
          <a:p>
            <a:pPr marL="914400" lvl="1" indent="-514350">
              <a:buFont typeface="+mj-lt"/>
              <a:buAutoNum type="romanUcPeriod"/>
            </a:pPr>
            <a:r>
              <a:rPr lang="en-US" dirty="0"/>
              <a:t>List all projects that Raj Yadav works on by project name.</a:t>
            </a:r>
          </a:p>
          <a:p>
            <a:pPr marL="914400" lvl="1" indent="-514350">
              <a:buFont typeface="+mj-lt"/>
              <a:buAutoNum type="romanUcPeriod"/>
            </a:pPr>
            <a:r>
              <a:rPr lang="en-US" dirty="0"/>
              <a:t>List the names of employees who supervise themselves.</a:t>
            </a:r>
          </a:p>
        </p:txBody>
      </p:sp>
    </p:spTree>
    <p:extLst>
      <p:ext uri="{BB962C8B-B14F-4D97-AF65-F5344CB8AC3E}">
        <p14:creationId xmlns:p14="http://schemas.microsoft.com/office/powerpoint/2010/main" val="3263697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asked in Exam </a:t>
            </a:r>
            <a:r>
              <a:rPr lang="en-US" dirty="0">
                <a:solidFill>
                  <a:schemeClr val="tx2"/>
                </a:solidFill>
              </a:rPr>
              <a:t>[Relational Algebra]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5"/>
            </a:pPr>
            <a:r>
              <a:rPr lang="en-US" dirty="0"/>
              <a:t>Consider the following relational database, where the primary keys are underlined. Give an expression in the relational algebra to express each of the following queries</a:t>
            </a:r>
          </a:p>
          <a:p>
            <a:pPr lvl="2"/>
            <a:r>
              <a:rPr lang="en-US" dirty="0"/>
              <a:t>course (</a:t>
            </a:r>
            <a:r>
              <a:rPr lang="en-US" u="sng" dirty="0"/>
              <a:t>course-id</a:t>
            </a:r>
            <a:r>
              <a:rPr lang="en-US" dirty="0"/>
              <a:t>, title, dept_name, credits)</a:t>
            </a:r>
          </a:p>
          <a:p>
            <a:pPr lvl="2"/>
            <a:r>
              <a:rPr lang="en-US" dirty="0"/>
              <a:t>instructor (</a:t>
            </a:r>
            <a:r>
              <a:rPr lang="en-US" u="sng" dirty="0"/>
              <a:t>id</a:t>
            </a:r>
            <a:r>
              <a:rPr lang="en-US" dirty="0"/>
              <a:t>, name, dept_name, salary)</a:t>
            </a:r>
          </a:p>
          <a:p>
            <a:pPr lvl="2"/>
            <a:r>
              <a:rPr lang="en-US" dirty="0"/>
              <a:t>section (</a:t>
            </a:r>
            <a:r>
              <a:rPr lang="en-US" u="sng" dirty="0"/>
              <a:t>course-id</a:t>
            </a:r>
            <a:r>
              <a:rPr lang="en-US" dirty="0"/>
              <a:t>, </a:t>
            </a:r>
            <a:r>
              <a:rPr lang="en-US" u="sng" dirty="0"/>
              <a:t>sec-id</a:t>
            </a:r>
            <a:r>
              <a:rPr lang="en-US" dirty="0"/>
              <a:t>, semester, year, building, room_no, time_slot_id)</a:t>
            </a:r>
          </a:p>
          <a:p>
            <a:pPr lvl="2"/>
            <a:r>
              <a:rPr lang="en-US" dirty="0"/>
              <a:t>teaches (</a:t>
            </a:r>
            <a:r>
              <a:rPr lang="en-US" u="sng" dirty="0"/>
              <a:t>id</a:t>
            </a:r>
            <a:r>
              <a:rPr lang="en-US" dirty="0"/>
              <a:t>, course-id, sec-id, semester, year)</a:t>
            </a:r>
          </a:p>
          <a:p>
            <a:pPr marL="858838" lvl="1" indent="-458788">
              <a:buFont typeface="+mj-lt"/>
              <a:buAutoNum type="romanUcPeriod"/>
            </a:pPr>
            <a:r>
              <a:rPr lang="en-US" dirty="0"/>
              <a:t>Find the name of all instructors in the physics department.</a:t>
            </a:r>
          </a:p>
          <a:p>
            <a:pPr marL="857250" lvl="1" indent="-457200">
              <a:buFont typeface="+mj-lt"/>
              <a:buAutoNum type="romanUcPeriod"/>
            </a:pPr>
            <a:r>
              <a:rPr lang="en-US" dirty="0"/>
              <a:t>Find all the courses taught in the fall 2009 semester but not in Spring semester.</a:t>
            </a:r>
          </a:p>
          <a:p>
            <a:pPr marL="857250" lvl="1" indent="-457200">
              <a:buFont typeface="+mj-lt"/>
              <a:buAutoNum type="romanUcPeriod"/>
            </a:pPr>
            <a:r>
              <a:rPr lang="en-US" dirty="0"/>
              <a:t>Find the names of all instructors in the Comp. Sci. department together with the course titles of all the courses that the instructors teach.</a:t>
            </a:r>
          </a:p>
          <a:p>
            <a:pPr marL="857250" lvl="1" indent="-457200">
              <a:buFont typeface="+mj-lt"/>
              <a:buAutoNum type="romanUcPeriod"/>
            </a:pPr>
            <a:r>
              <a:rPr lang="en-US" dirty="0"/>
              <a:t>Find the average salary in each department.</a:t>
            </a:r>
          </a:p>
        </p:txBody>
      </p:sp>
    </p:spTree>
    <p:extLst>
      <p:ext uri="{BB962C8B-B14F-4D97-AF65-F5344CB8AC3E}">
        <p14:creationId xmlns:p14="http://schemas.microsoft.com/office/powerpoint/2010/main" val="4287122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6"/>
            </a:pPr>
            <a:r>
              <a:rPr lang="en-US" dirty="0"/>
              <a:t>Consider the following relations and write an relational algebra:</a:t>
            </a:r>
          </a:p>
          <a:p>
            <a:pPr lvl="2"/>
            <a:r>
              <a:rPr lang="en-US" dirty="0"/>
              <a:t>EMP (</a:t>
            </a:r>
            <a:r>
              <a:rPr lang="en-US" u="sng" dirty="0"/>
              <a:t>empno</a:t>
            </a:r>
            <a:r>
              <a:rPr lang="en-US" dirty="0"/>
              <a:t>, ename, jobtitle, managerno, hiredate, sal, commission, deptno)</a:t>
            </a:r>
          </a:p>
          <a:p>
            <a:pPr lvl="2"/>
            <a:r>
              <a:rPr lang="en-US" dirty="0"/>
              <a:t>DEPT (</a:t>
            </a:r>
            <a:r>
              <a:rPr lang="en-US" u="sng" dirty="0"/>
              <a:t>deptno</a:t>
            </a:r>
            <a:r>
              <a:rPr lang="en-US" dirty="0"/>
              <a:t>, dname, location)</a:t>
            </a:r>
          </a:p>
          <a:p>
            <a:pPr marL="914400" lvl="1" indent="-514350">
              <a:buFont typeface="+mj-lt"/>
              <a:buAutoNum type="romanUcPeriod"/>
            </a:pPr>
            <a:r>
              <a:rPr lang="en-US" dirty="0"/>
              <a:t>Find the Employees working in the department number10, 20, 30 only.</a:t>
            </a:r>
          </a:p>
          <a:p>
            <a:pPr marL="914400" lvl="1" indent="-514350">
              <a:buFont typeface="+mj-lt"/>
              <a:buAutoNum type="romanUcPeriod"/>
            </a:pPr>
            <a:r>
              <a:rPr lang="en-US" dirty="0"/>
              <a:t>Find Employees whose names start with letter A or letter a.</a:t>
            </a:r>
          </a:p>
          <a:p>
            <a:pPr marL="914400" lvl="1" indent="-514350">
              <a:buFont typeface="+mj-lt"/>
              <a:buAutoNum type="romanUcPeriod"/>
            </a:pPr>
            <a:r>
              <a:rPr lang="en-US" dirty="0"/>
              <a:t>Find Employees along with their department name.</a:t>
            </a:r>
          </a:p>
          <a:p>
            <a:pPr marL="914400" lvl="1" indent="-514350">
              <a:buFont typeface="+mj-lt"/>
              <a:buAutoNum type="romanUcPeriod"/>
            </a:pPr>
            <a:r>
              <a:rPr lang="en-US" dirty="0"/>
              <a:t>Find the Employees who are working in Smith's department</a:t>
            </a:r>
          </a:p>
          <a:p>
            <a:pPr marL="914400" lvl="1" indent="-514350">
              <a:buFont typeface="+mj-lt"/>
              <a:buAutoNum type="romanUcPeriod"/>
            </a:pPr>
            <a:r>
              <a:rPr lang="en-US" dirty="0"/>
              <a:t>Find the Employees who get salary more than Allen’s salary.</a:t>
            </a:r>
          </a:p>
          <a:p>
            <a:pPr marL="914400" lvl="1" indent="-514350">
              <a:buFont typeface="+mj-lt"/>
              <a:buAutoNum type="romanUcPeriod"/>
            </a:pPr>
            <a:r>
              <a:rPr lang="en-US" dirty="0"/>
              <a:t>Display employees who are getting maximum salary in each department.</a:t>
            </a:r>
          </a:p>
          <a:p>
            <a:pPr marL="914400" lvl="1" indent="-514350">
              <a:buFont typeface="+mj-lt"/>
              <a:buAutoNum type="romanUcPeriod"/>
            </a:pPr>
            <a:r>
              <a:rPr lang="en-US" dirty="0"/>
              <a:t>Find list of employees whose hire date is on or before 1-April-18.</a:t>
            </a:r>
          </a:p>
          <a:p>
            <a:pPr marL="312738" indent="-457200">
              <a:buFont typeface="+mj-lt"/>
              <a:buAutoNum type="arabicPeriod" startAt="7"/>
            </a:pPr>
            <a:r>
              <a:rPr lang="en-US" dirty="0"/>
              <a:t>Consider the relational database given below and give an expression in the relational algebra:</a:t>
            </a:r>
          </a:p>
          <a:p>
            <a:pPr lvl="2"/>
            <a:r>
              <a:rPr lang="en-US" dirty="0"/>
              <a:t>Employee (person-name, street, city) , Works (person-name, company-name, salary)</a:t>
            </a:r>
          </a:p>
          <a:p>
            <a:pPr lvl="2"/>
            <a:r>
              <a:rPr lang="en-US" dirty="0"/>
              <a:t>Company (company-name, city) , Manages (person-name, manager-name)</a:t>
            </a:r>
          </a:p>
          <a:p>
            <a:pPr marL="914400" lvl="1" indent="-514350">
              <a:buFont typeface="+mj-lt"/>
              <a:buAutoNum type="romanUcPeriod"/>
            </a:pPr>
            <a:r>
              <a:rPr lang="en-US" dirty="0"/>
              <a:t>Find the names of all employees in this database who live in the same city as the company for which they work.</a:t>
            </a:r>
          </a:p>
          <a:p>
            <a:pPr marL="914400" lvl="1" indent="-514350">
              <a:buFont typeface="+mj-lt"/>
              <a:buAutoNum type="romanUcPeriod"/>
            </a:pPr>
            <a:r>
              <a:rPr lang="en-US" dirty="0"/>
              <a:t>Find the names, street address, and cities of residence of all employees who work for HCL and earn more than $10,000 per annum.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asked in Exam </a:t>
            </a:r>
            <a:r>
              <a:rPr lang="en-US" dirty="0">
                <a:solidFill>
                  <a:schemeClr val="tx2"/>
                </a:solidFill>
              </a:rPr>
              <a:t>[Relational Algebra]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611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asked in Exam </a:t>
            </a:r>
            <a:r>
              <a:rPr lang="en-US" dirty="0">
                <a:solidFill>
                  <a:schemeClr val="tx2"/>
                </a:solidFill>
              </a:rPr>
              <a:t>[Relational Algebra]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-457200">
              <a:spcBef>
                <a:spcPts val="1000"/>
              </a:spcBef>
              <a:buFont typeface="+mj-lt"/>
              <a:buAutoNum type="arabicPeriod" startAt="8"/>
            </a:pPr>
            <a:r>
              <a:rPr lang="en-US" dirty="0"/>
              <a:t>The relational database schema is given below and write the relational algebra expressions for the given queries.</a:t>
            </a:r>
          </a:p>
          <a:p>
            <a:pPr lvl="2"/>
            <a:r>
              <a:rPr lang="en-US" dirty="0"/>
              <a:t>employee (person-name, street, city)</a:t>
            </a:r>
          </a:p>
          <a:p>
            <a:pPr lvl="2"/>
            <a:r>
              <a:rPr lang="en-US" dirty="0"/>
              <a:t>works (person-name, company-name, salary)</a:t>
            </a:r>
          </a:p>
          <a:p>
            <a:pPr lvl="2"/>
            <a:r>
              <a:rPr lang="en-US" dirty="0"/>
              <a:t>company (company-name, city)</a:t>
            </a:r>
          </a:p>
          <a:p>
            <a:pPr lvl="2"/>
            <a:r>
              <a:rPr lang="en-US" dirty="0"/>
              <a:t>manages (person-name, manager-name)</a:t>
            </a:r>
          </a:p>
          <a:p>
            <a:pPr marL="914400" lvl="1" indent="-514350">
              <a:buFont typeface="+mj-lt"/>
              <a:buAutoNum type="romanUcPeriod"/>
            </a:pPr>
            <a:r>
              <a:rPr lang="en-US" dirty="0"/>
              <a:t>Find the names of all employees who work for First Bank Corporation.</a:t>
            </a:r>
          </a:p>
          <a:p>
            <a:pPr marL="914400" lvl="1" indent="-514350">
              <a:buFont typeface="+mj-lt"/>
              <a:buAutoNum type="romanUcPeriod"/>
            </a:pPr>
            <a:r>
              <a:rPr lang="en-US" dirty="0"/>
              <a:t>Find the names and cities of residence of all employees who work for First Bank Corporation.</a:t>
            </a:r>
          </a:p>
          <a:p>
            <a:pPr marL="914400" lvl="1" indent="-514350">
              <a:buFont typeface="+mj-lt"/>
              <a:buAutoNum type="romanUcPeriod"/>
            </a:pPr>
            <a:r>
              <a:rPr lang="en-US" dirty="0"/>
              <a:t>Find the names, street address, and cities of residence of all employees who work for First Bank Corporation and earn more than $10,000 per annum.</a:t>
            </a:r>
          </a:p>
          <a:p>
            <a:pPr marL="914400" lvl="1" indent="-514350">
              <a:buFont typeface="+mj-lt"/>
              <a:buAutoNum type="romanUcPeriod"/>
            </a:pPr>
            <a:r>
              <a:rPr lang="en-US" dirty="0"/>
              <a:t>Find the names of all employees in this database who do not work for First Bank Corporation.</a:t>
            </a:r>
          </a:p>
        </p:txBody>
      </p:sp>
    </p:spTree>
    <p:extLst>
      <p:ext uri="{BB962C8B-B14F-4D97-AF65-F5344CB8AC3E}">
        <p14:creationId xmlns:p14="http://schemas.microsoft.com/office/powerpoint/2010/main" val="2120350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Candidate Key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candidate key is a </a:t>
            </a:r>
            <a:r>
              <a:rPr lang="en-US" b="1" dirty="0">
                <a:solidFill>
                  <a:schemeClr val="accent6"/>
                </a:solidFill>
              </a:rPr>
              <a:t>subset of a super key</a:t>
            </a:r>
            <a:r>
              <a:rPr lang="en-US" dirty="0"/>
              <a:t>.</a:t>
            </a:r>
          </a:p>
          <a:p>
            <a:r>
              <a:rPr lang="en-US" dirty="0"/>
              <a:t>A candidate key is a single attribute or the least combination of attributes that uniquely identifies each record in the table. </a:t>
            </a:r>
          </a:p>
          <a:p>
            <a:r>
              <a:rPr lang="en-US" dirty="0"/>
              <a:t>A candidate key is a </a:t>
            </a:r>
            <a:r>
              <a:rPr lang="en-US" b="1" dirty="0">
                <a:solidFill>
                  <a:schemeClr val="accent6"/>
                </a:solidFill>
              </a:rPr>
              <a:t>super key for which no proper subset is a super key</a:t>
            </a:r>
            <a:r>
              <a:rPr lang="en-US" dirty="0"/>
              <a:t>.</a:t>
            </a:r>
          </a:p>
          <a:p>
            <a:r>
              <a:rPr lang="en-US" b="1" dirty="0">
                <a:solidFill>
                  <a:schemeClr val="accent6"/>
                </a:solidFill>
              </a:rPr>
              <a:t>Every candidate key is a super key </a:t>
            </a:r>
            <a:r>
              <a:rPr lang="en-US" dirty="0"/>
              <a:t>but </a:t>
            </a:r>
            <a:r>
              <a:rPr lang="en-US" b="1" dirty="0">
                <a:solidFill>
                  <a:schemeClr val="accent6"/>
                </a:solidFill>
              </a:rPr>
              <a:t>every super key is not a candidate key</a:t>
            </a:r>
            <a:r>
              <a:rPr lang="en-US" dirty="0"/>
              <a:t>.</a:t>
            </a:r>
          </a:p>
        </p:txBody>
      </p:sp>
      <p:graphicFrame>
        <p:nvGraphicFramePr>
          <p:cNvPr id="10" name="Content Placeholder 4">
            <a:extLst>
              <a:ext uri="{FF2B5EF4-FFF2-40B4-BE49-F238E27FC236}">
                <a16:creationId xmlns=""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46953639"/>
              </p:ext>
            </p:extLst>
          </p:nvPr>
        </p:nvGraphicFramePr>
        <p:xfrm>
          <a:off x="2663819" y="4334785"/>
          <a:ext cx="5821620" cy="20574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58781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4486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7820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63849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5118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857568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463488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EnrollNo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RollNo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Branch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Sem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SPI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BL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190540107001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Raju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180540107002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Mitesh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190540106001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CI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Mayur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180540106002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CI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Nilesh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1" name="Rounded Rectangle 10"/>
          <p:cNvSpPr/>
          <p:nvPr/>
        </p:nvSpPr>
        <p:spPr>
          <a:xfrm>
            <a:off x="2674185" y="4315952"/>
            <a:ext cx="1584961" cy="2059982"/>
          </a:xfrm>
          <a:prstGeom prst="roundRect">
            <a:avLst>
              <a:gd name="adj" fmla="val 4514"/>
            </a:avLst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ounded Rectangular Callout 11"/>
          <p:cNvSpPr/>
          <p:nvPr/>
        </p:nvSpPr>
        <p:spPr>
          <a:xfrm>
            <a:off x="2521787" y="3232483"/>
            <a:ext cx="1737360" cy="731520"/>
          </a:xfrm>
          <a:prstGeom prst="wedgeRoundRectCallout">
            <a:avLst>
              <a:gd name="adj1" fmla="val -21348"/>
              <a:gd name="adj2" fmla="val 96970"/>
              <a:gd name="adj3" fmla="val 16667"/>
            </a:avLst>
          </a:prstGeom>
          <a:solidFill>
            <a:srgbClr val="FAFAFA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Candidate Key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EnrollNo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4259146" y="4320717"/>
            <a:ext cx="2363327" cy="2066229"/>
          </a:xfrm>
          <a:prstGeom prst="roundRect">
            <a:avLst>
              <a:gd name="adj" fmla="val 4514"/>
            </a:avLst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ounded Rectangular Callout 13"/>
          <p:cNvSpPr/>
          <p:nvPr/>
        </p:nvSpPr>
        <p:spPr>
          <a:xfrm>
            <a:off x="4531330" y="3232483"/>
            <a:ext cx="2560320" cy="731520"/>
          </a:xfrm>
          <a:prstGeom prst="wedgeRoundRectCallout">
            <a:avLst>
              <a:gd name="adj1" fmla="val -21233"/>
              <a:gd name="adj2" fmla="val 99090"/>
              <a:gd name="adj3" fmla="val 16667"/>
            </a:avLst>
          </a:prstGeom>
          <a:solidFill>
            <a:srgbClr val="FAFAFA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Candidate Key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(RollNo, Branch, Sem)</a:t>
            </a:r>
          </a:p>
        </p:txBody>
      </p:sp>
    </p:spTree>
    <p:extLst>
      <p:ext uri="{BB962C8B-B14F-4D97-AF65-F5344CB8AC3E}">
        <p14:creationId xmlns:p14="http://schemas.microsoft.com/office/powerpoint/2010/main" val="3154422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BD5B9B1E-6F9C-DD25-2FA3-7939451183ED}"/>
              </a:ext>
            </a:extLst>
          </p:cNvPr>
          <p:cNvSpPr txBox="1"/>
          <p:nvPr/>
        </p:nvSpPr>
        <p:spPr>
          <a:xfrm>
            <a:off x="1377757" y="1843950"/>
            <a:ext cx="392853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0" b="1" dirty="0">
                <a:latin typeface="Proxima Nova" panose="020B0604020202020204" charset="0"/>
              </a:rPr>
              <a:t>Thank </a:t>
            </a:r>
          </a:p>
          <a:p>
            <a:r>
              <a:rPr lang="en-IN" sz="10000" b="1" dirty="0">
                <a:latin typeface="Proxima Nova" panose="020B0604020202020204" charset="0"/>
              </a:rPr>
              <a:t>You</a:t>
            </a:r>
          </a:p>
        </p:txBody>
      </p:sp>
    </p:spTree>
    <p:extLst>
      <p:ext uri="{BB962C8B-B14F-4D97-AF65-F5344CB8AC3E}">
        <p14:creationId xmlns:p14="http://schemas.microsoft.com/office/powerpoint/2010/main" val="16934132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Primary Key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primary key is a </a:t>
            </a:r>
            <a:r>
              <a:rPr lang="en-US" b="1" dirty="0">
                <a:solidFill>
                  <a:schemeClr val="accent6"/>
                </a:solidFill>
              </a:rPr>
              <a:t>candidate key that is chosen by database designer </a:t>
            </a:r>
            <a:r>
              <a:rPr lang="en-US" dirty="0"/>
              <a:t>to identify tuples uniquely in a relation (table).</a:t>
            </a:r>
          </a:p>
        </p:txBody>
      </p:sp>
      <p:graphicFrame>
        <p:nvGraphicFramePr>
          <p:cNvPr id="10" name="Content Placeholder 4">
            <a:extLst>
              <a:ext uri="{FF2B5EF4-FFF2-40B4-BE49-F238E27FC236}">
                <a16:creationId xmlns=""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46953639"/>
              </p:ext>
            </p:extLst>
          </p:nvPr>
        </p:nvGraphicFramePr>
        <p:xfrm>
          <a:off x="2663819" y="4334785"/>
          <a:ext cx="5821620" cy="20574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58781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4486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7820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63849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5118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857568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463488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EnrollNo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RollNo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Branch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Sem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SPI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BL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190540107001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Raju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180540107002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Mitesh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190540106001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CI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Mayur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180540106002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CI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Nilesh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1" name="Rounded Rectangle 10"/>
          <p:cNvSpPr/>
          <p:nvPr/>
        </p:nvSpPr>
        <p:spPr>
          <a:xfrm>
            <a:off x="2674185" y="4315952"/>
            <a:ext cx="1584961" cy="2059982"/>
          </a:xfrm>
          <a:prstGeom prst="roundRect">
            <a:avLst>
              <a:gd name="adj" fmla="val 4514"/>
            </a:avLst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ounded Rectangular Callout 11"/>
          <p:cNvSpPr/>
          <p:nvPr/>
        </p:nvSpPr>
        <p:spPr>
          <a:xfrm>
            <a:off x="2521787" y="3232483"/>
            <a:ext cx="1737360" cy="731520"/>
          </a:xfrm>
          <a:prstGeom prst="wedgeRoundRectCallout">
            <a:avLst>
              <a:gd name="adj1" fmla="val -21348"/>
              <a:gd name="adj2" fmla="val 96970"/>
              <a:gd name="adj3" fmla="val 16667"/>
            </a:avLst>
          </a:prstGeom>
          <a:solidFill>
            <a:srgbClr val="FAFAFA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Candidate Key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EnrollNo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4259146" y="4320717"/>
            <a:ext cx="2363327" cy="2066229"/>
          </a:xfrm>
          <a:prstGeom prst="roundRect">
            <a:avLst>
              <a:gd name="adj" fmla="val 4514"/>
            </a:avLst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ounded Rectangular Callout 13"/>
          <p:cNvSpPr/>
          <p:nvPr/>
        </p:nvSpPr>
        <p:spPr>
          <a:xfrm>
            <a:off x="4531330" y="3232483"/>
            <a:ext cx="2560320" cy="731520"/>
          </a:xfrm>
          <a:prstGeom prst="wedgeRoundRectCallout">
            <a:avLst>
              <a:gd name="adj1" fmla="val -21233"/>
              <a:gd name="adj2" fmla="val 99090"/>
              <a:gd name="adj3" fmla="val 16667"/>
            </a:avLst>
          </a:prstGeom>
          <a:solidFill>
            <a:srgbClr val="FAFAFA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Candidate Key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(RollNo, Branch, Sem)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6467" y="2373156"/>
            <a:ext cx="1188000" cy="783206"/>
          </a:xfrm>
          <a:prstGeom prst="rect">
            <a:avLst/>
          </a:prstGeom>
        </p:spPr>
      </p:pic>
      <p:sp>
        <p:nvSpPr>
          <p:cNvPr id="15" name="Rounded Rectangular Callout 14"/>
          <p:cNvSpPr/>
          <p:nvPr/>
        </p:nvSpPr>
        <p:spPr>
          <a:xfrm>
            <a:off x="863336" y="2688362"/>
            <a:ext cx="1512000" cy="468000"/>
          </a:xfrm>
          <a:prstGeom prst="wedgeRoundRectCallout">
            <a:avLst>
              <a:gd name="adj1" fmla="val 60473"/>
              <a:gd name="adj2" fmla="val 125703"/>
              <a:gd name="adj3" fmla="val 16667"/>
            </a:avLst>
          </a:prstGeom>
          <a:solidFill>
            <a:srgbClr val="F0F0F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Primary Key</a:t>
            </a:r>
          </a:p>
        </p:txBody>
      </p:sp>
    </p:spTree>
    <p:extLst>
      <p:ext uri="{BB962C8B-B14F-4D97-AF65-F5344CB8AC3E}">
        <p14:creationId xmlns:p14="http://schemas.microsoft.com/office/powerpoint/2010/main" val="2100179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Primary Key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primary key </a:t>
            </a:r>
            <a:r>
              <a:rPr lang="en-US" b="1" dirty="0">
                <a:solidFill>
                  <a:schemeClr val="accent6"/>
                </a:solidFill>
              </a:rPr>
              <a:t>may have one or more attributes</a:t>
            </a:r>
            <a:r>
              <a:rPr lang="en-US" dirty="0"/>
              <a:t>.</a:t>
            </a:r>
          </a:p>
          <a:p>
            <a:r>
              <a:rPr lang="en-US" dirty="0"/>
              <a:t>There is </a:t>
            </a:r>
            <a:r>
              <a:rPr lang="en-US" b="1" dirty="0">
                <a:solidFill>
                  <a:schemeClr val="accent6"/>
                </a:solidFill>
              </a:rPr>
              <a:t>only one primary key </a:t>
            </a:r>
            <a:r>
              <a:rPr lang="en-US" dirty="0"/>
              <a:t>in the relation (table).</a:t>
            </a:r>
          </a:p>
          <a:p>
            <a:r>
              <a:rPr lang="en-US" dirty="0"/>
              <a:t>A primary key </a:t>
            </a:r>
            <a:r>
              <a:rPr lang="en-US" b="1" dirty="0">
                <a:solidFill>
                  <a:schemeClr val="accent6"/>
                </a:solidFill>
              </a:rPr>
              <a:t>attribute value cannot be NULL</a:t>
            </a:r>
            <a:r>
              <a:rPr lang="en-US" dirty="0"/>
              <a:t>.</a:t>
            </a:r>
          </a:p>
          <a:p>
            <a:r>
              <a:rPr lang="en-US" dirty="0"/>
              <a:t>Generally, the </a:t>
            </a:r>
            <a:r>
              <a:rPr lang="en-US" b="1" dirty="0">
                <a:solidFill>
                  <a:schemeClr val="accent6"/>
                </a:solidFill>
              </a:rPr>
              <a:t>value of a primary key attribute does not change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918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Jay">
      <a:dk1>
        <a:srgbClr val="212121"/>
      </a:dk1>
      <a:lt1>
        <a:sysClr val="window" lastClr="FFFFFF"/>
      </a:lt1>
      <a:dk2>
        <a:srgbClr val="1D6FA9"/>
      </a:dk2>
      <a:lt2>
        <a:srgbClr val="FFFFFF"/>
      </a:lt2>
      <a:accent1>
        <a:srgbClr val="909090"/>
      </a:accent1>
      <a:accent2>
        <a:srgbClr val="00BBD3"/>
      </a:accent2>
      <a:accent3>
        <a:srgbClr val="8BC145"/>
      </a:accent3>
      <a:accent4>
        <a:srgbClr val="1D9A78"/>
      </a:accent4>
      <a:accent5>
        <a:srgbClr val="F19D19"/>
      </a:accent5>
      <a:accent6>
        <a:srgbClr val="B84742"/>
      </a:accent6>
      <a:hlink>
        <a:srgbClr val="70AD47"/>
      </a:hlink>
      <a:folHlink>
        <a:srgbClr val="ED7D31"/>
      </a:folHlink>
    </a:clrScheme>
    <a:fontScheme name="Custom 1">
      <a:majorFont>
        <a:latin typeface="Roboto Condensed"/>
        <a:ea typeface=""/>
        <a:cs typeface=""/>
      </a:majorFont>
      <a:minorFont>
        <a:latin typeface="Roboto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5040</TotalTime>
  <Words>6883</Words>
  <Application>Microsoft Office PowerPoint</Application>
  <PresentationFormat>Widescreen</PresentationFormat>
  <Paragraphs>2591</Paragraphs>
  <Slides>70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70</vt:i4>
      </vt:variant>
    </vt:vector>
  </HeadingPairs>
  <TitlesOfParts>
    <vt:vector size="81" baseType="lpstr">
      <vt:lpstr>Arial</vt:lpstr>
      <vt:lpstr>Symbol</vt:lpstr>
      <vt:lpstr>Helvetica</vt:lpstr>
      <vt:lpstr>Wingdings</vt:lpstr>
      <vt:lpstr>Proxima Nova</vt:lpstr>
      <vt:lpstr>Roboto Condensed Light</vt:lpstr>
      <vt:lpstr>Wingdings 3</vt:lpstr>
      <vt:lpstr>Roboto Condensed</vt:lpstr>
      <vt:lpstr>Calibri</vt:lpstr>
      <vt:lpstr>ＭＳ Ｐゴシック</vt:lpstr>
      <vt:lpstr>Office Theme</vt:lpstr>
      <vt:lpstr>PowerPoint Presentation</vt:lpstr>
      <vt:lpstr>PowerPoint Presentation</vt:lpstr>
      <vt:lpstr>Structure of Relational Databases</vt:lpstr>
      <vt:lpstr>Key</vt:lpstr>
      <vt:lpstr>Key</vt:lpstr>
      <vt:lpstr>Super Key</vt:lpstr>
      <vt:lpstr>Candidate Key</vt:lpstr>
      <vt:lpstr>Primary Key</vt:lpstr>
      <vt:lpstr>Primary Key rules</vt:lpstr>
      <vt:lpstr>Alternate Key</vt:lpstr>
      <vt:lpstr>Foreign Key</vt:lpstr>
      <vt:lpstr>Relational Algebra Operations</vt:lpstr>
      <vt:lpstr>Selection Operator</vt:lpstr>
      <vt:lpstr>Selection Operator [σ condition (Relation)]</vt:lpstr>
      <vt:lpstr>Selection Operator [σ condition (Relation)]</vt:lpstr>
      <vt:lpstr>Selection Operator [σ condition (Relation)]</vt:lpstr>
      <vt:lpstr>Exercise</vt:lpstr>
      <vt:lpstr>Projection Operator</vt:lpstr>
      <vt:lpstr>Exercise</vt:lpstr>
      <vt:lpstr>Combined Projection &amp; Selection Operation</vt:lpstr>
      <vt:lpstr>Combined Projection &amp; Selection Operation</vt:lpstr>
      <vt:lpstr>Combined Projection &amp; Selection Operation</vt:lpstr>
      <vt:lpstr>Combined Projection &amp; Selection Operation</vt:lpstr>
      <vt:lpstr>Exercise</vt:lpstr>
      <vt:lpstr>Cartesian Product / Cross Product</vt:lpstr>
      <vt:lpstr>Cartesian Product / Cross Product Example</vt:lpstr>
      <vt:lpstr>Cartesian Product / Cross Product Example</vt:lpstr>
      <vt:lpstr>Natural Join / Inner Join</vt:lpstr>
      <vt:lpstr>Natural Join / Inner Join Example</vt:lpstr>
      <vt:lpstr>Natural Join / Inner Join Example</vt:lpstr>
      <vt:lpstr>Write down relational algebra for the following relations</vt:lpstr>
      <vt:lpstr>Exercise: Write down relational algebra for the following relations</vt:lpstr>
      <vt:lpstr>Outer Join</vt:lpstr>
      <vt:lpstr>Left Outer Join</vt:lpstr>
      <vt:lpstr>Left Outer Join Example</vt:lpstr>
      <vt:lpstr>Right Outer Join</vt:lpstr>
      <vt:lpstr>Right Outer Join Example</vt:lpstr>
      <vt:lpstr>Full Outer Join</vt:lpstr>
      <vt:lpstr>Full Outer Join Example</vt:lpstr>
      <vt:lpstr>Set Operators</vt:lpstr>
      <vt:lpstr>Conditions to perform Set Operators</vt:lpstr>
      <vt:lpstr>Set Operators [Exercise]</vt:lpstr>
      <vt:lpstr>Union Operator</vt:lpstr>
      <vt:lpstr>Intersect/ Intersection Operator</vt:lpstr>
      <vt:lpstr>Minus/ Set difference Operator</vt:lpstr>
      <vt:lpstr>Union Operators Example </vt:lpstr>
      <vt:lpstr>Intersect/ Intersection Operators Example </vt:lpstr>
      <vt:lpstr>Minus/ Set difference Operators Example </vt:lpstr>
      <vt:lpstr>Minus/ Set difference Operators Example </vt:lpstr>
      <vt:lpstr>Set Operators [Exercise]</vt:lpstr>
      <vt:lpstr>Set Operators [Exercise]</vt:lpstr>
      <vt:lpstr>Division Operator</vt:lpstr>
      <vt:lpstr>Division Operator Example</vt:lpstr>
      <vt:lpstr>Division Operator Example</vt:lpstr>
      <vt:lpstr>Division Operator Example</vt:lpstr>
      <vt:lpstr>Rename Operator</vt:lpstr>
      <vt:lpstr>Rename Operator Example</vt:lpstr>
      <vt:lpstr>Rename Operator Example</vt:lpstr>
      <vt:lpstr>Rename Operator Example</vt:lpstr>
      <vt:lpstr>Rename Operator Example</vt:lpstr>
      <vt:lpstr>Rename Operator Example</vt:lpstr>
      <vt:lpstr>Aggregate Functions</vt:lpstr>
      <vt:lpstr>Aggregate Functions Example</vt:lpstr>
      <vt:lpstr>Relational Algebra [Exercise] </vt:lpstr>
      <vt:lpstr>Questions asked in Exam</vt:lpstr>
      <vt:lpstr>Questions asked in Exam [Relational Algebra]</vt:lpstr>
      <vt:lpstr>Questions asked in Exam [Relational Algebra]</vt:lpstr>
      <vt:lpstr>Questions asked in Exam [Relational Algebra]</vt:lpstr>
      <vt:lpstr>Questions asked in Exam [Relational Algebra]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Microsoft account</cp:lastModifiedBy>
  <cp:revision>949</cp:revision>
  <dcterms:created xsi:type="dcterms:W3CDTF">2020-05-01T05:09:15Z</dcterms:created>
  <dcterms:modified xsi:type="dcterms:W3CDTF">2024-05-10T16:31:29Z</dcterms:modified>
</cp:coreProperties>
</file>