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6"/>
  </p:notesMasterIdLst>
  <p:sldIdLst>
    <p:sldId id="309" r:id="rId2"/>
    <p:sldId id="292" r:id="rId3"/>
    <p:sldId id="312" r:id="rId4"/>
    <p:sldId id="498" r:id="rId5"/>
    <p:sldId id="590" r:id="rId6"/>
    <p:sldId id="499" r:id="rId7"/>
    <p:sldId id="501" r:id="rId8"/>
    <p:sldId id="500" r:id="rId9"/>
    <p:sldId id="421" r:id="rId10"/>
    <p:sldId id="422" r:id="rId11"/>
    <p:sldId id="423" r:id="rId12"/>
    <p:sldId id="507" r:id="rId13"/>
    <p:sldId id="508" r:id="rId14"/>
    <p:sldId id="509" r:id="rId15"/>
    <p:sldId id="510" r:id="rId16"/>
    <p:sldId id="511" r:id="rId17"/>
    <p:sldId id="512" r:id="rId18"/>
    <p:sldId id="514" r:id="rId19"/>
    <p:sldId id="515" r:id="rId20"/>
    <p:sldId id="516" r:id="rId21"/>
    <p:sldId id="517" r:id="rId22"/>
    <p:sldId id="591" r:id="rId23"/>
    <p:sldId id="520" r:id="rId24"/>
    <p:sldId id="519" r:id="rId25"/>
    <p:sldId id="521" r:id="rId26"/>
    <p:sldId id="524" r:id="rId27"/>
    <p:sldId id="527" r:id="rId28"/>
    <p:sldId id="529" r:id="rId29"/>
    <p:sldId id="528" r:id="rId30"/>
    <p:sldId id="530" r:id="rId31"/>
    <p:sldId id="532" r:id="rId32"/>
    <p:sldId id="533" r:id="rId33"/>
    <p:sldId id="534" r:id="rId34"/>
    <p:sldId id="535" r:id="rId35"/>
    <p:sldId id="536" r:id="rId36"/>
    <p:sldId id="538" r:id="rId37"/>
    <p:sldId id="539" r:id="rId38"/>
    <p:sldId id="541" r:id="rId39"/>
    <p:sldId id="542" r:id="rId40"/>
    <p:sldId id="543" r:id="rId41"/>
    <p:sldId id="544" r:id="rId42"/>
    <p:sldId id="546" r:id="rId43"/>
    <p:sldId id="595" r:id="rId44"/>
    <p:sldId id="596" r:id="rId45"/>
    <p:sldId id="548" r:id="rId46"/>
    <p:sldId id="549" r:id="rId47"/>
    <p:sldId id="550" r:id="rId48"/>
    <p:sldId id="551" r:id="rId49"/>
    <p:sldId id="597" r:id="rId50"/>
    <p:sldId id="598" r:id="rId51"/>
    <p:sldId id="553" r:id="rId52"/>
    <p:sldId id="554" r:id="rId53"/>
    <p:sldId id="557" r:id="rId54"/>
    <p:sldId id="558" r:id="rId55"/>
    <p:sldId id="599" r:id="rId56"/>
    <p:sldId id="601" r:id="rId57"/>
    <p:sldId id="602" r:id="rId58"/>
    <p:sldId id="560" r:id="rId59"/>
    <p:sldId id="604" r:id="rId60"/>
    <p:sldId id="603" r:id="rId61"/>
    <p:sldId id="561" r:id="rId62"/>
    <p:sldId id="564" r:id="rId63"/>
    <p:sldId id="565" r:id="rId64"/>
    <p:sldId id="568" r:id="rId65"/>
    <p:sldId id="567" r:id="rId66"/>
    <p:sldId id="606" r:id="rId67"/>
    <p:sldId id="607" r:id="rId68"/>
    <p:sldId id="610" r:id="rId69"/>
    <p:sldId id="608" r:id="rId70"/>
    <p:sldId id="609" r:id="rId71"/>
    <p:sldId id="570" r:id="rId72"/>
    <p:sldId id="571" r:id="rId73"/>
    <p:sldId id="612" r:id="rId74"/>
    <p:sldId id="614" r:id="rId75"/>
    <p:sldId id="615" r:id="rId76"/>
    <p:sldId id="616" r:id="rId77"/>
    <p:sldId id="617" r:id="rId78"/>
    <p:sldId id="618" r:id="rId79"/>
    <p:sldId id="572" r:id="rId80"/>
    <p:sldId id="573" r:id="rId81"/>
    <p:sldId id="624" r:id="rId82"/>
    <p:sldId id="574" r:id="rId83"/>
    <p:sldId id="576" r:id="rId84"/>
    <p:sldId id="577" r:id="rId85"/>
    <p:sldId id="578" r:id="rId86"/>
    <p:sldId id="579" r:id="rId87"/>
    <p:sldId id="580" r:id="rId88"/>
    <p:sldId id="581" r:id="rId89"/>
    <p:sldId id="583" r:id="rId90"/>
    <p:sldId id="582" r:id="rId91"/>
    <p:sldId id="584" r:id="rId92"/>
    <p:sldId id="588" r:id="rId93"/>
    <p:sldId id="589" r:id="rId94"/>
    <p:sldId id="387" r:id="rId95"/>
  </p:sldIdLst>
  <p:sldSz cx="12192000" cy="6858000"/>
  <p:notesSz cx="6858000" cy="9144000"/>
  <p:embeddedFontLst>
    <p:embeddedFont>
      <p:font typeface="Cambria" pitchFamily="18" charset="0"/>
      <p:regular r:id="rId97"/>
      <p:bold r:id="rId98"/>
      <p:italic r:id="rId99"/>
      <p:boldItalic r:id="rId100"/>
    </p:embeddedFont>
    <p:embeddedFont>
      <p:font typeface="Cambria Math" pitchFamily="18" charset="0"/>
      <p:regular r:id="rId101"/>
    </p:embeddedFont>
    <p:embeddedFont>
      <p:font typeface="Calibri" pitchFamily="34" charset="0"/>
      <p:regular r:id="rId102"/>
      <p:bold r:id="rId103"/>
      <p:italic r:id="rId104"/>
      <p:boldItalic r:id="rId105"/>
    </p:embeddedFont>
    <p:embeddedFont>
      <p:font typeface="Proxima Nova" charset="0"/>
      <p:regular r:id="rId106"/>
      <p:bold r:id="rId107"/>
      <p:italic r:id="rId108"/>
      <p:boldItalic r:id="rId109"/>
    </p:embeddedFont>
    <p:embeddedFont>
      <p:font typeface="MS LineDraw"/>
      <p:regular r:id="rId110"/>
    </p:embeddedFont>
    <p:embeddedFont>
      <p:font typeface="Roboto Condensed" charset="0"/>
      <p:regular r:id="rId111"/>
      <p:bold r:id="rId112"/>
      <p:italic r:id="rId113"/>
      <p:boldItalic r:id="rId114"/>
    </p:embeddedFont>
    <p:embeddedFont>
      <p:font typeface="Wingdings 3" pitchFamily="18" charset="2"/>
      <p:regular r:id="rId115"/>
    </p:embeddedFont>
    <p:embeddedFont>
      <p:font typeface="Roboto Condensed Light" charset="0"/>
      <p:regular r:id="rId116"/>
      <p:italic r:id="rId1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16" autoAdjust="0"/>
    <p:restoredTop sz="94660"/>
  </p:normalViewPr>
  <p:slideViewPr>
    <p:cSldViewPr snapToGrid="0">
      <p:cViewPr>
        <p:scale>
          <a:sx n="60" d="100"/>
          <a:sy n="60" d="100"/>
        </p:scale>
        <p:origin x="-76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6.fntdata"/><Relationship Id="rId16" Type="http://schemas.openxmlformats.org/officeDocument/2006/relationships/slide" Target="slides/slide15.xml"/><Relationship Id="rId107" Type="http://schemas.openxmlformats.org/officeDocument/2006/relationships/font" Target="fonts/font1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4.fntdata"/><Relationship Id="rId105" Type="http://schemas.openxmlformats.org/officeDocument/2006/relationships/font" Target="fonts/font9.fntdata"/><Relationship Id="rId113" Type="http://schemas.openxmlformats.org/officeDocument/2006/relationships/font" Target="fonts/font17.fntdata"/><Relationship Id="rId11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2.fntdata"/><Relationship Id="rId12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7.fntdata"/><Relationship Id="rId108" Type="http://schemas.openxmlformats.org/officeDocument/2006/relationships/font" Target="fonts/font12.fntdata"/><Relationship Id="rId11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1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0.fntdata"/><Relationship Id="rId114" Type="http://schemas.openxmlformats.org/officeDocument/2006/relationships/font" Target="fonts/font18.fntdata"/><Relationship Id="rId119"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fntdata"/><Relationship Id="rId104" Type="http://schemas.openxmlformats.org/officeDocument/2006/relationships/font" Target="fonts/font8.fntdata"/><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4.fntdata"/><Relationship Id="rId11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23-Aug-23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t>69</a:t>
            </a:fld>
            <a:endParaRPr lang="en-US"/>
          </a:p>
        </p:txBody>
      </p:sp>
    </p:spTree>
    <p:extLst>
      <p:ext uri="{BB962C8B-B14F-4D97-AF65-F5344CB8AC3E}">
        <p14:creationId xmlns:p14="http://schemas.microsoft.com/office/powerpoint/2010/main" val="243997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ABEF28-68B5-4989-948B-CCBB20049CEF}" type="slidenum">
              <a:rPr lang="en-US" smtClean="0"/>
              <a:t>70</a:t>
            </a:fld>
            <a:endParaRPr lang="en-US"/>
          </a:p>
        </p:txBody>
      </p:sp>
    </p:spTree>
    <p:extLst>
      <p:ext uri="{BB962C8B-B14F-4D97-AF65-F5344CB8AC3E}">
        <p14:creationId xmlns:p14="http://schemas.microsoft.com/office/powerpoint/2010/main" val="3009805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200" kern="1200" dirty="0" smtClean="0">
                <a:solidFill>
                  <a:srgbClr val="666666"/>
                </a:solidFill>
                <a:latin typeface="Proxima Nova"/>
              </a:rPr>
              <a:t>Prof. Urvi Y Bhatt</a:t>
            </a:r>
            <a:endParaRPr lang="en-US" sz="1200" kern="1200" dirty="0">
              <a:solidFill>
                <a:srgbClr val="666666"/>
              </a:solidFill>
              <a:latin typeface="Proxima Nova"/>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50800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F</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unctional dependencies and Normalization  </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200" kern="1200" dirty="0" smtClean="0">
                <a:solidFill>
                  <a:srgbClr val="666666"/>
                </a:solidFill>
                <a:latin typeface="Proxima Nova"/>
              </a:rPr>
              <a:t>Prof. Urvi Y Bhatt</a:t>
            </a:r>
            <a:endParaRPr lang="en-US" sz="1200" kern="1200" dirty="0">
              <a:solidFill>
                <a:srgbClr val="666666"/>
              </a:solidFill>
              <a:latin typeface="Proxima Nova"/>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752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Functional dependencies and Normalization</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2996"/>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Google Shape;67;p15">
            <a:extLst>
              <a:ext uri="{FF2B5EF4-FFF2-40B4-BE49-F238E27FC236}">
                <a16:creationId xmlns:a16="http://schemas.microsoft.com/office/drawing/2014/main" xmlns="" id="{48760385-9ADA-C615-14CB-DD807CC22EEF}"/>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12" name="Google Shape;66;p15">
            <a:extLst>
              <a:ext uri="{FF2B5EF4-FFF2-40B4-BE49-F238E27FC236}">
                <a16:creationId xmlns:a16="http://schemas.microsoft.com/office/drawing/2014/main" xmlns="" id="{E2CE7439-AD8C-93CA-E5CF-5C62371CCCAB}"/>
              </a:ext>
            </a:extLst>
          </p:cNvPr>
          <p:cNvPicPr preferRelativeResize="0"/>
          <p:nvPr userDrawn="1"/>
        </p:nvPicPr>
        <p:blipFill>
          <a:blip r:embed="rId3">
            <a:alphaModFix/>
          </a:blip>
          <a:stretch>
            <a:fillRect/>
          </a:stretch>
        </p:blipFill>
        <p:spPr>
          <a:xfrm>
            <a:off x="-1039" y="-69116"/>
            <a:ext cx="12190960" cy="6681914"/>
          </a:xfrm>
          <a:prstGeom prst="rect">
            <a:avLst/>
          </a:prstGeom>
          <a:noFill/>
          <a:ln>
            <a:noFill/>
          </a:ln>
        </p:spPr>
      </p:pic>
      <p:pic>
        <p:nvPicPr>
          <p:cNvPr id="13" name="Google Shape;55;p13">
            <a:extLst>
              <a:ext uri="{FF2B5EF4-FFF2-40B4-BE49-F238E27FC236}">
                <a16:creationId xmlns:a16="http://schemas.microsoft.com/office/drawing/2014/main" xmlns="" id="{D8FB32DB-EABB-04AA-790A-80656C585C0A}"/>
              </a:ext>
            </a:extLst>
          </p:cNvPr>
          <p:cNvPicPr preferRelativeResize="0"/>
          <p:nvPr userDrawn="1"/>
        </p:nvPicPr>
        <p:blipFill>
          <a:blip r:embed="rId4">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4202761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6" name="Google Shape;66;p15">
            <a:extLst>
              <a:ext uri="{FF2B5EF4-FFF2-40B4-BE49-F238E27FC236}">
                <a16:creationId xmlns:a16="http://schemas.microsoft.com/office/drawing/2014/main" xmlns="" id="{A292623C-90B2-E712-F073-13D024343B58}"/>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4" name="Google Shape;67;p15">
            <a:extLst>
              <a:ext uri="{FF2B5EF4-FFF2-40B4-BE49-F238E27FC236}">
                <a16:creationId xmlns:a16="http://schemas.microsoft.com/office/drawing/2014/main" xmlns="" id="{A77A3AF2-2038-5FEC-1EEE-C1F9C89D5B43}"/>
              </a:ext>
            </a:extLst>
          </p:cNvPr>
          <p:cNvPicPr preferRelativeResize="0"/>
          <p:nvPr userDrawn="1"/>
        </p:nvPicPr>
        <p:blipFill>
          <a:blip r:embed="rId3">
            <a:alphaModFix/>
          </a:blip>
          <a:stretch>
            <a:fillRect/>
          </a:stretch>
        </p:blipFill>
        <p:spPr>
          <a:xfrm>
            <a:off x="0" y="19618"/>
            <a:ext cx="12192000" cy="6857999"/>
          </a:xfrm>
          <a:prstGeom prst="rect">
            <a:avLst/>
          </a:prstGeom>
          <a:noFill/>
          <a:ln>
            <a:noFill/>
          </a:ln>
        </p:spPr>
      </p:pic>
      <p:pic>
        <p:nvPicPr>
          <p:cNvPr id="5" name="Google Shape;55;p13">
            <a:extLst>
              <a:ext uri="{FF2B5EF4-FFF2-40B4-BE49-F238E27FC236}">
                <a16:creationId xmlns:a16="http://schemas.microsoft.com/office/drawing/2014/main" xmlns="" id="{93AB116B-0C12-3B9D-38B8-46B42DDD2931}"/>
              </a:ext>
            </a:extLst>
          </p:cNvPr>
          <p:cNvPicPr preferRelativeResize="0"/>
          <p:nvPr userDrawn="1"/>
        </p:nvPicPr>
        <p:blipFill>
          <a:blip r:embed="rId4">
            <a:alphaModFix/>
          </a:blip>
          <a:stretch>
            <a:fillRect/>
          </a:stretch>
        </p:blipFill>
        <p:spPr>
          <a:xfrm>
            <a:off x="8946033" y="109182"/>
            <a:ext cx="3000375" cy="742950"/>
          </a:xfrm>
          <a:prstGeom prst="rect">
            <a:avLst/>
          </a:prstGeom>
          <a:noFill/>
          <a:ln>
            <a:noFill/>
          </a:ln>
        </p:spPr>
      </p:pic>
    </p:spTree>
    <p:extLst>
      <p:ext uri="{BB962C8B-B14F-4D97-AF65-F5344CB8AC3E}">
        <p14:creationId xmlns:p14="http://schemas.microsoft.com/office/powerpoint/2010/main" val="200169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4" name="Google Shape;165;p22">
            <a:extLst>
              <a:ext uri="{FF2B5EF4-FFF2-40B4-BE49-F238E27FC236}">
                <a16:creationId xmlns:a16="http://schemas.microsoft.com/office/drawing/2014/main" xmlns="" id="{0BDA67F5-4A1E-4467-B329-09EA7CA31F69}"/>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5" name="Google Shape;166;p22">
            <a:extLst>
              <a:ext uri="{FF2B5EF4-FFF2-40B4-BE49-F238E27FC236}">
                <a16:creationId xmlns:a16="http://schemas.microsoft.com/office/drawing/2014/main" xmlns="" id="{0A1090FD-37CD-9678-1271-1921895C95D3}"/>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6" name="Google Shape;55;p13">
            <a:extLst>
              <a:ext uri="{FF2B5EF4-FFF2-40B4-BE49-F238E27FC236}">
                <a16:creationId xmlns:a16="http://schemas.microsoft.com/office/drawing/2014/main" xmlns="" id="{2B350B4F-F2D9-4F51-40EB-920E283C9667}"/>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7" name="Google Shape;71;p15">
            <a:extLst>
              <a:ext uri="{FF2B5EF4-FFF2-40B4-BE49-F238E27FC236}">
                <a16:creationId xmlns:a16="http://schemas.microsoft.com/office/drawing/2014/main" xmlns="" id="{B7BB45EA-4A81-8FB5-1DAB-7F356C3BD651}"/>
              </a:ext>
            </a:extLst>
          </p:cNvPr>
          <p:cNvSpPr txBox="1"/>
          <p:nvPr userDrawn="1"/>
        </p:nvSpPr>
        <p:spPr>
          <a:xfrm>
            <a:off x="388402" y="2297169"/>
            <a:ext cx="6353591"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- 3</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Functional dependencies </a:t>
            </a:r>
          </a:p>
          <a:p>
            <a:pPr lvl="0"/>
            <a:r>
              <a:rPr lang="en-IN" sz="4000" b="1" dirty="0">
                <a:solidFill>
                  <a:srgbClr val="666666"/>
                </a:solidFill>
                <a:latin typeface="Proxima Nova"/>
                <a:ea typeface="Proxima Nova"/>
                <a:cs typeface="Proxima Nova"/>
                <a:sym typeface="Proxima Nova"/>
              </a:rPr>
              <a:t>and Normalization</a:t>
            </a:r>
            <a:endParaRPr sz="3400" b="1" dirty="0"/>
          </a:p>
        </p:txBody>
      </p:sp>
      <p:sp>
        <p:nvSpPr>
          <p:cNvPr id="8" name="Google Shape;73;p15">
            <a:extLst>
              <a:ext uri="{FF2B5EF4-FFF2-40B4-BE49-F238E27FC236}">
                <a16:creationId xmlns:a16="http://schemas.microsoft.com/office/drawing/2014/main" xmlns="" id="{75F67D6F-6B1B-AC32-4375-5D30AB373AAB}"/>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a:solidFill>
                  <a:srgbClr val="666666"/>
                </a:solidFill>
                <a:latin typeface="Proxima Nova"/>
              </a:rPr>
              <a:t>Prof. </a:t>
            </a:r>
            <a:r>
              <a:rPr lang="en-US" sz="2000" kern="1200" dirty="0" smtClean="0">
                <a:solidFill>
                  <a:srgbClr val="666666"/>
                </a:solidFill>
                <a:latin typeface="Proxima Nova"/>
              </a:rPr>
              <a:t>Urvi Y Bhatt</a:t>
            </a:r>
            <a:endParaRPr lang="en-US" sz="2000" kern="1200" dirty="0">
              <a:solidFill>
                <a:srgbClr val="666666"/>
              </a:solidFill>
              <a:latin typeface="Proxima Nova"/>
            </a:endParaRP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9" name="Google Shape;71;p15">
            <a:extLst>
              <a:ext uri="{FF2B5EF4-FFF2-40B4-BE49-F238E27FC236}">
                <a16:creationId xmlns:a16="http://schemas.microsoft.com/office/drawing/2014/main" xmlns="" id="{B91BA8A7-E7E3-FFF3-6F04-60A857823CC8}"/>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 name="Google Shape;232;p27">
            <a:extLst>
              <a:ext uri="{FF2B5EF4-FFF2-40B4-BE49-F238E27FC236}">
                <a16:creationId xmlns:a16="http://schemas.microsoft.com/office/drawing/2014/main" xmlns="" id="{7D6E7D87-349B-0725-3812-19A9812C754B}"/>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4" name="Google Shape;233;p27">
            <a:extLst>
              <a:ext uri="{FF2B5EF4-FFF2-40B4-BE49-F238E27FC236}">
                <a16:creationId xmlns:a16="http://schemas.microsoft.com/office/drawing/2014/main" xmlns="" id="{65233638-DFA7-CE18-8225-8856B6691252}"/>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5" name="Google Shape;55;p13">
            <a:extLst>
              <a:ext uri="{FF2B5EF4-FFF2-40B4-BE49-F238E27FC236}">
                <a16:creationId xmlns:a16="http://schemas.microsoft.com/office/drawing/2014/main" xmlns="" id="{ADB198F1-531D-A7AA-4B3D-6408FE7ADD42}"/>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2785861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23-Aug-23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0" r:id="rId1"/>
    <p:sldLayoutId id="2147483687" r:id="rId2"/>
    <p:sldLayoutId id="2147483671" r:id="rId3"/>
    <p:sldLayoutId id="2147483679" r:id="rId4"/>
    <p:sldLayoutId id="214748369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What is closure of a set of FDs?</a:t>
            </a:r>
          </a:p>
        </p:txBody>
      </p:sp>
      <p:sp>
        <p:nvSpPr>
          <p:cNvPr id="3" name="Content Placeholder 2"/>
          <p:cNvSpPr>
            <a:spLocks noGrp="1"/>
          </p:cNvSpPr>
          <p:nvPr>
            <p:ph idx="4294967295"/>
          </p:nvPr>
        </p:nvSpPr>
        <p:spPr>
          <a:xfrm>
            <a:off x="131180" y="863444"/>
            <a:ext cx="11929641" cy="5590565"/>
          </a:xfrm>
        </p:spPr>
        <p:txBody>
          <a:bodyPr/>
          <a:lstStyle/>
          <a:p>
            <a:pPr algn="just"/>
            <a:r>
              <a:rPr lang="en-US" dirty="0"/>
              <a:t>Given a F set of functional dependencies, there are certain other </a:t>
            </a:r>
            <a:r>
              <a:rPr lang="en-US" b="1" dirty="0">
                <a:solidFill>
                  <a:schemeClr val="accent6"/>
                </a:solidFill>
              </a:rPr>
              <a:t>functional dependencies that are logically implied by F</a:t>
            </a:r>
            <a:r>
              <a:rPr lang="en-US" dirty="0"/>
              <a:t>.</a:t>
            </a:r>
          </a:p>
          <a:p>
            <a:pPr algn="just"/>
            <a:r>
              <a:rPr lang="en-US" dirty="0"/>
              <a:t>E.g.:  F = {A </a:t>
            </a:r>
            <a:r>
              <a:rPr lang="en-US" dirty="0">
                <a:latin typeface="Calibri" panose="020F0502020204030204" pitchFamily="34" charset="0"/>
              </a:rPr>
              <a:t>→ </a:t>
            </a:r>
            <a:r>
              <a:rPr lang="en-US" dirty="0"/>
              <a:t>B and  B </a:t>
            </a:r>
            <a:r>
              <a:rPr lang="en-US" dirty="0">
                <a:latin typeface="Calibri" panose="020F0502020204030204" pitchFamily="34" charset="0"/>
              </a:rPr>
              <a:t>→</a:t>
            </a:r>
            <a:r>
              <a:rPr lang="en-US" dirty="0"/>
              <a:t> C},  then we can infer that A </a:t>
            </a:r>
            <a:r>
              <a:rPr lang="en-US" dirty="0">
                <a:latin typeface="Calibri" panose="020F0502020204030204" pitchFamily="34" charset="0"/>
              </a:rPr>
              <a:t>→</a:t>
            </a:r>
            <a:r>
              <a:rPr lang="en-US" dirty="0"/>
              <a:t> C (by transitivity rule)</a:t>
            </a:r>
          </a:p>
          <a:p>
            <a:pPr algn="just"/>
            <a:r>
              <a:rPr lang="en-US" dirty="0"/>
              <a:t>The set of </a:t>
            </a:r>
            <a:r>
              <a:rPr lang="en-US" b="1" dirty="0">
                <a:solidFill>
                  <a:schemeClr val="accent6"/>
                </a:solidFill>
              </a:rPr>
              <a:t>functional dependencies (FDs) that is logically implied by F </a:t>
            </a:r>
            <a:r>
              <a:rPr lang="en-US" dirty="0"/>
              <a:t>is called the closure of F.</a:t>
            </a:r>
          </a:p>
          <a:p>
            <a:pPr algn="just"/>
            <a:r>
              <a:rPr lang="en-US" dirty="0"/>
              <a:t>It is denoted by </a:t>
            </a:r>
            <a:r>
              <a:rPr lang="en-US" b="1" dirty="0">
                <a:solidFill>
                  <a:schemeClr val="accent6"/>
                </a:solidFill>
              </a:rPr>
              <a:t>F</a:t>
            </a:r>
            <a:r>
              <a:rPr lang="en-US" b="1" baseline="30000" dirty="0">
                <a:solidFill>
                  <a:schemeClr val="accent6"/>
                </a:solidFill>
              </a:rPr>
              <a:t>+</a:t>
            </a:r>
            <a:r>
              <a:rPr lang="en-US" dirty="0"/>
              <a:t>.</a:t>
            </a:r>
          </a:p>
        </p:txBody>
      </p:sp>
    </p:spTree>
    <p:extLst>
      <p:ext uri="{BB962C8B-B14F-4D97-AF65-F5344CB8AC3E}">
        <p14:creationId xmlns:p14="http://schemas.microsoft.com/office/powerpoint/2010/main" val="210017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 </a:t>
            </a:r>
            <a:r>
              <a:rPr lang="en-US" sz="2400" b="1" dirty="0">
                <a:solidFill>
                  <a:schemeClr val="accent6"/>
                </a:solidFill>
                <a:latin typeface="Calibri" panose="020F0502020204030204" pitchFamily="34" charset="0"/>
              </a:rPr>
              <a:t>→</a:t>
            </a:r>
            <a:r>
              <a:rPr lang="en-US" sz="2400" b="1" dirty="0">
                <a:solidFill>
                  <a:schemeClr val="accent6"/>
                </a:solidFill>
              </a:rPr>
              <a:t> B,  A </a:t>
            </a:r>
            <a:r>
              <a:rPr lang="en-US" sz="2400" b="1" dirty="0">
                <a:solidFill>
                  <a:schemeClr val="accent6"/>
                </a:solidFill>
                <a:latin typeface="Calibri" panose="020F0502020204030204" pitchFamily="34" charset="0"/>
              </a:rPr>
              <a:t>→</a:t>
            </a:r>
            <a:r>
              <a:rPr lang="en-US" sz="2400" b="1" dirty="0">
                <a:solidFill>
                  <a:schemeClr val="accent6"/>
                </a:solidFill>
              </a:rPr>
              <a:t> C,  CG </a:t>
            </a:r>
            <a:r>
              <a:rPr lang="en-US" sz="2400" b="1" dirty="0">
                <a:solidFill>
                  <a:schemeClr val="accent6"/>
                </a:solidFill>
                <a:latin typeface="Calibri" panose="020F0502020204030204" pitchFamily="34" charset="0"/>
              </a:rPr>
              <a:t>→</a:t>
            </a:r>
            <a:r>
              <a:rPr lang="en-US" sz="2400" b="1" dirty="0">
                <a:solidFill>
                  <a:schemeClr val="accent6"/>
                </a:solidFill>
              </a:rPr>
              <a:t> H,  CG </a:t>
            </a:r>
            <a:r>
              <a:rPr lang="en-US" sz="2400" b="1" dirty="0">
                <a:solidFill>
                  <a:schemeClr val="accent6"/>
                </a:solidFill>
                <a:latin typeface="Calibri" panose="020F0502020204030204" pitchFamily="34" charset="0"/>
              </a:rPr>
              <a:t>→</a:t>
            </a:r>
            <a:r>
              <a:rPr lang="en-US" sz="2400" b="1" dirty="0">
                <a:solidFill>
                  <a:schemeClr val="accent6"/>
                </a:solidFill>
              </a:rPr>
              <a:t> I,  B </a:t>
            </a:r>
            <a:r>
              <a:rPr lang="en-US" sz="2400" b="1" dirty="0">
                <a:solidFill>
                  <a:schemeClr val="accent6"/>
                </a:solidFill>
                <a:latin typeface="Calibri" panose="020F0502020204030204" pitchFamily="34" charset="0"/>
              </a:rPr>
              <a:t>→</a:t>
            </a:r>
            <a:r>
              <a:rPr lang="en-US" sz="2400" b="1" dirty="0">
                <a:solidFill>
                  <a:schemeClr val="accent6"/>
                </a:solidFill>
              </a:rPr>
              <a:t> H)</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H </a:t>
            </a:r>
            <a:r>
              <a:rPr lang="en-US" sz="2400" dirty="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B </a:t>
            </a:r>
          </a:p>
          <a:p>
            <a:pPr marL="0" lvl="1" indent="0" algn="ctr">
              <a:buClr>
                <a:schemeClr val="tx1"/>
              </a:buClr>
              <a:buNone/>
            </a:pPr>
            <a:r>
              <a:rPr lang="en-US" sz="2400" b="1" dirty="0">
                <a:solidFill>
                  <a:schemeClr val="accent6"/>
                </a:solidFill>
                <a:latin typeface="+mn-lt"/>
                <a:ea typeface="+mn-ea"/>
                <a:cs typeface="+mn-cs"/>
              </a:rPr>
              <a:t>B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Transitivity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a:t>
            </a: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589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68978" y="199983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5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a:t>
            </a:r>
            <a:r>
              <a:rPr lang="en-US" dirty="0" smtClean="0">
                <a:solidFill>
                  <a:schemeClr val="tx1">
                    <a:lumMod val="50000"/>
                    <a:lumOff val="50000"/>
                  </a:schemeClr>
                </a:solidFill>
              </a:rPr>
              <a:t>Example Cont.]</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CG </a:t>
            </a:r>
            <a:r>
              <a:rPr lang="en-US" sz="2400" b="1" dirty="0">
                <a:solidFill>
                  <a:schemeClr val="accent6"/>
                </a:solidFill>
                <a:latin typeface="Calibri" panose="020F0502020204030204" pitchFamily="34" charset="0"/>
              </a:rPr>
              <a:t>→</a:t>
            </a:r>
            <a:r>
              <a:rPr lang="en-US" sz="2400" b="1" dirty="0">
                <a:solidFill>
                  <a:schemeClr val="accent6"/>
                </a:solidFill>
              </a:rPr>
              <a:t> HI </a:t>
            </a:r>
            <a:r>
              <a:rPr lang="en-US" sz="2400" dirty="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 </a:t>
            </a:r>
          </a:p>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Union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HI</a:t>
            </a: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52828" y="200639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[Example Cont.]</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AG </a:t>
            </a:r>
            <a:r>
              <a:rPr lang="en-US" sz="2400" b="1" dirty="0">
                <a:solidFill>
                  <a:schemeClr val="accent6"/>
                </a:solidFill>
                <a:latin typeface="Calibri" panose="020F0502020204030204" pitchFamily="34" charset="0"/>
              </a:rPr>
              <a:t>→</a:t>
            </a:r>
            <a:r>
              <a:rPr lang="en-US" sz="2400" b="1" dirty="0">
                <a:solidFill>
                  <a:schemeClr val="accent6"/>
                </a:solidFill>
              </a:rPr>
              <a:t> I </a:t>
            </a:r>
            <a:r>
              <a:rPr lang="en-US" sz="2400" dirty="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 </a:t>
            </a:r>
          </a:p>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5036207" y="3799205"/>
            <a:ext cx="210312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Pseudo-transitivity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cxnSp>
        <p:nvCxnSpPr>
          <p:cNvPr id="23" name="Straight Arrow Connector 22"/>
          <p:cNvCxnSpPr>
            <a:stCxn id="19" idx="3"/>
            <a:endCxn id="21" idx="1"/>
          </p:cNvCxnSpPr>
          <p:nvPr/>
        </p:nvCxnSpPr>
        <p:spPr>
          <a:xfrm>
            <a:off x="4223638" y="4214703"/>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00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[Example Cont.]</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The functional dependency </a:t>
            </a:r>
            <a:r>
              <a:rPr lang="en-US" sz="2400" b="1" dirty="0">
                <a:solidFill>
                  <a:schemeClr val="accent6"/>
                </a:solidFill>
              </a:rPr>
              <a:t>AG </a:t>
            </a:r>
            <a:r>
              <a:rPr lang="en-US" sz="2400" b="1" dirty="0">
                <a:solidFill>
                  <a:schemeClr val="accent6"/>
                </a:solidFill>
                <a:latin typeface="Calibri" panose="020F0502020204030204" pitchFamily="34" charset="0"/>
              </a:rPr>
              <a:t>→</a:t>
            </a:r>
            <a:r>
              <a:rPr lang="en-US" sz="2400" b="1" dirty="0">
                <a:solidFill>
                  <a:schemeClr val="accent6"/>
                </a:solidFill>
              </a:rPr>
              <a:t> I </a:t>
            </a:r>
            <a:r>
              <a:rPr lang="en-US" sz="2400" dirty="0"/>
              <a:t>is logical implied. </a:t>
            </a:r>
          </a:p>
        </p:txBody>
      </p:sp>
      <p:sp>
        <p:nvSpPr>
          <p:cNvPr id="19" name="Content Placeholder 2"/>
          <p:cNvSpPr txBox="1">
            <a:spLocks/>
          </p:cNvSpPr>
          <p:nvPr/>
        </p:nvSpPr>
        <p:spPr>
          <a:xfrm>
            <a:off x="2577716" y="347556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a:t>
            </a:r>
          </a:p>
        </p:txBody>
      </p:sp>
      <p:sp>
        <p:nvSpPr>
          <p:cNvPr id="20" name="TextBox 19"/>
          <p:cNvSpPr txBox="1"/>
          <p:nvPr/>
        </p:nvSpPr>
        <p:spPr>
          <a:xfrm>
            <a:off x="2669156" y="3013897"/>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a:t>We have</a:t>
            </a:r>
          </a:p>
        </p:txBody>
      </p:sp>
      <p:sp>
        <p:nvSpPr>
          <p:cNvPr id="21" name="TextBox 20"/>
          <p:cNvSpPr txBox="1"/>
          <p:nvPr/>
        </p:nvSpPr>
        <p:spPr>
          <a:xfrm>
            <a:off x="4853325" y="3342004"/>
            <a:ext cx="246888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Augmentation rule</a:t>
            </a:r>
          </a:p>
        </p:txBody>
      </p:sp>
      <p:sp>
        <p:nvSpPr>
          <p:cNvPr id="22" name="Content Placeholder 2"/>
          <p:cNvSpPr txBox="1">
            <a:spLocks/>
          </p:cNvSpPr>
          <p:nvPr/>
        </p:nvSpPr>
        <p:spPr>
          <a:xfrm>
            <a:off x="8137314" y="348318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CG</a:t>
            </a:r>
          </a:p>
        </p:txBody>
      </p:sp>
      <p:cxnSp>
        <p:nvCxnSpPr>
          <p:cNvPr id="23" name="Straight Arrow Connector 22"/>
          <p:cNvCxnSpPr>
            <a:stCxn id="19" idx="3"/>
            <a:endCxn id="21" idx="1"/>
          </p:cNvCxnSpPr>
          <p:nvPr/>
        </p:nvCxnSpPr>
        <p:spPr>
          <a:xfrm>
            <a:off x="4040756" y="3749882"/>
            <a:ext cx="812569" cy="762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24745" y="3757502"/>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2592230" y="4941439"/>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CG </a:t>
            </a:r>
          </a:p>
          <a:p>
            <a:pPr marL="0" lvl="1" indent="0" algn="ctr">
              <a:buClr>
                <a:schemeClr val="tx1"/>
              </a:buClr>
              <a:buNone/>
            </a:pPr>
            <a:r>
              <a:rPr lang="en-US" sz="2400" b="1" dirty="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sp>
        <p:nvSpPr>
          <p:cNvPr id="16" name="TextBox 15"/>
          <p:cNvSpPr txBox="1"/>
          <p:nvPr/>
        </p:nvSpPr>
        <p:spPr>
          <a:xfrm>
            <a:off x="4867839" y="5259247"/>
            <a:ext cx="2468880" cy="461665"/>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Transitivity rule</a:t>
            </a:r>
          </a:p>
        </p:txBody>
      </p:sp>
      <p:sp>
        <p:nvSpPr>
          <p:cNvPr id="17" name="Content Placeholder 2"/>
          <p:cNvSpPr txBox="1">
            <a:spLocks/>
          </p:cNvSpPr>
          <p:nvPr/>
        </p:nvSpPr>
        <p:spPr>
          <a:xfrm>
            <a:off x="8146385" y="5215759"/>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a:solidFill>
                  <a:schemeClr val="accent6"/>
                </a:solidFill>
                <a:latin typeface="+mn-lt"/>
                <a:ea typeface="+mn-ea"/>
                <a:cs typeface="+mn-cs"/>
              </a:rPr>
              <a:t> I</a:t>
            </a:r>
          </a:p>
        </p:txBody>
      </p:sp>
      <p:cxnSp>
        <p:nvCxnSpPr>
          <p:cNvPr id="25" name="Straight Arrow Connector 24"/>
          <p:cNvCxnSpPr>
            <a:stCxn id="15" idx="3"/>
            <a:endCxn id="16" idx="1"/>
          </p:cNvCxnSpPr>
          <p:nvPr/>
        </p:nvCxnSpPr>
        <p:spPr>
          <a:xfrm>
            <a:off x="4055270" y="5490079"/>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33816" y="5490079"/>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81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22" presetClass="entr" presetSubtype="8"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[Example Cont.]</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dirty="0"/>
          </a:p>
        </p:txBody>
      </p:sp>
      <p:sp>
        <p:nvSpPr>
          <p:cNvPr id="27" name="Content Placeholder 2"/>
          <p:cNvSpPr txBox="1">
            <a:spLocks/>
          </p:cNvSpPr>
          <p:nvPr/>
        </p:nvSpPr>
        <p:spPr>
          <a:xfrm>
            <a:off x="2743197" y="3581400"/>
            <a:ext cx="64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F</a:t>
            </a:r>
            <a:r>
              <a:rPr lang="en-US" sz="2400" b="1" baseline="30000" dirty="0">
                <a:solidFill>
                  <a:schemeClr val="accent6"/>
                </a:solidFill>
              </a:rPr>
              <a:t>+ </a:t>
            </a:r>
            <a:r>
              <a:rPr lang="en-US" sz="2400" b="1" dirty="0">
                <a:solidFill>
                  <a:schemeClr val="accent6"/>
                </a:solidFill>
              </a:rPr>
              <a:t> = (A </a:t>
            </a:r>
            <a:r>
              <a:rPr lang="en-US" sz="2400" b="1" dirty="0">
                <a:solidFill>
                  <a:schemeClr val="accent6"/>
                </a:solidFill>
                <a:latin typeface="Calibri" panose="020F0502020204030204" pitchFamily="34" charset="0"/>
              </a:rPr>
              <a:t>→</a:t>
            </a:r>
            <a:r>
              <a:rPr lang="en-US" sz="2400" b="1" dirty="0">
                <a:solidFill>
                  <a:schemeClr val="accent6"/>
                </a:solidFill>
              </a:rPr>
              <a:t> BC, A </a:t>
            </a:r>
            <a:r>
              <a:rPr lang="en-US" sz="2400" b="1" dirty="0">
                <a:solidFill>
                  <a:schemeClr val="accent6"/>
                </a:solidFill>
                <a:latin typeface="Calibri" panose="020F0502020204030204" pitchFamily="34" charset="0"/>
              </a:rPr>
              <a:t>→</a:t>
            </a:r>
            <a:r>
              <a:rPr lang="en-US" sz="2400" b="1" dirty="0">
                <a:solidFill>
                  <a:schemeClr val="accent6"/>
                </a:solidFill>
              </a:rPr>
              <a:t> H,</a:t>
            </a:r>
            <a:r>
              <a:rPr lang="en-US" sz="2400" dirty="0">
                <a:solidFill>
                  <a:schemeClr val="accent6"/>
                </a:solidFill>
              </a:rPr>
              <a:t> </a:t>
            </a:r>
            <a:r>
              <a:rPr lang="en-US" sz="2400" b="1" dirty="0">
                <a:solidFill>
                  <a:schemeClr val="accent6"/>
                </a:solidFill>
              </a:rPr>
              <a:t>CG </a:t>
            </a:r>
            <a:r>
              <a:rPr lang="en-US" sz="2400" b="1" dirty="0">
                <a:solidFill>
                  <a:schemeClr val="accent6"/>
                </a:solidFill>
                <a:latin typeface="Calibri" panose="020F0502020204030204" pitchFamily="34" charset="0"/>
              </a:rPr>
              <a:t>→</a:t>
            </a:r>
            <a:r>
              <a:rPr lang="en-US" sz="2400" b="1" dirty="0">
                <a:solidFill>
                  <a:schemeClr val="accent6"/>
                </a:solidFill>
              </a:rPr>
              <a:t> HI, AG </a:t>
            </a:r>
            <a:r>
              <a:rPr lang="en-US" sz="2400" b="1" dirty="0">
                <a:solidFill>
                  <a:schemeClr val="accent6"/>
                </a:solidFill>
                <a:latin typeface="Calibri" panose="020F0502020204030204" pitchFamily="34" charset="0"/>
              </a:rPr>
              <a:t>→</a:t>
            </a:r>
            <a:r>
              <a:rPr lang="en-US" sz="2400" b="1" dirty="0">
                <a:solidFill>
                  <a:schemeClr val="accent6"/>
                </a:solidFill>
              </a:rPr>
              <a:t> H, AG </a:t>
            </a:r>
            <a:r>
              <a:rPr lang="en-US" sz="2400" b="1" dirty="0">
                <a:solidFill>
                  <a:schemeClr val="accent6"/>
                </a:solidFill>
                <a:latin typeface="Calibri" panose="020F0502020204030204" pitchFamily="34" charset="0"/>
              </a:rPr>
              <a:t>→</a:t>
            </a:r>
            <a:r>
              <a:rPr lang="en-US" sz="2400" b="1" dirty="0">
                <a:solidFill>
                  <a:schemeClr val="accent6"/>
                </a:solidFill>
              </a:rPr>
              <a:t> I)</a:t>
            </a:r>
            <a:r>
              <a:rPr lang="en-US" sz="2400" b="1" baseline="30000" dirty="0">
                <a:solidFill>
                  <a:srgbClr val="C00000"/>
                </a:solidFill>
              </a:rPr>
              <a:t> </a:t>
            </a:r>
            <a:endParaRPr lang="en-US" sz="2400" dirty="0"/>
          </a:p>
        </p:txBody>
      </p:sp>
      <p:sp>
        <p:nvSpPr>
          <p:cNvPr id="28" name="TextBox 27"/>
          <p:cNvSpPr txBox="1"/>
          <p:nvPr/>
        </p:nvSpPr>
        <p:spPr>
          <a:xfrm>
            <a:off x="4154397" y="3120530"/>
            <a:ext cx="3657600" cy="461665"/>
          </a:xfrm>
          <a:prstGeom prst="rect">
            <a:avLst/>
          </a:prstGeom>
          <a:noFill/>
          <a:ln>
            <a:solidFill>
              <a:schemeClr val="bg1">
                <a:lumMod val="65000"/>
              </a:schemeClr>
            </a:solidFill>
          </a:ln>
        </p:spPr>
        <p:txBody>
          <a:bodyPr wrap="square" rtlCol="0">
            <a:spAutoFit/>
          </a:bodyPr>
          <a:lstStyle/>
          <a:p>
            <a:pPr algn="ctr"/>
            <a:r>
              <a:rPr lang="en-US" sz="2400" dirty="0"/>
              <a:t>Several members of </a:t>
            </a:r>
            <a:r>
              <a:rPr lang="en-US" sz="2400" b="1" dirty="0">
                <a:solidFill>
                  <a:schemeClr val="accent6"/>
                </a:solidFill>
              </a:rPr>
              <a:t>F</a:t>
            </a:r>
            <a:r>
              <a:rPr lang="en-US" sz="2400" b="1" baseline="30000" dirty="0">
                <a:solidFill>
                  <a:schemeClr val="accent6"/>
                </a:solidFill>
              </a:rPr>
              <a:t>+</a:t>
            </a:r>
            <a:r>
              <a:rPr lang="en-US" sz="2400" b="1" baseline="30000" dirty="0">
                <a:solidFill>
                  <a:srgbClr val="C00000"/>
                </a:solidFill>
              </a:rPr>
              <a:t> </a:t>
            </a:r>
            <a:r>
              <a:rPr lang="en-US" sz="2400" dirty="0"/>
              <a:t>are</a:t>
            </a:r>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Suppose we are given a relation schema </a:t>
            </a:r>
            <a:r>
              <a:rPr lang="en-US" b="1" dirty="0">
                <a:solidFill>
                  <a:schemeClr val="accent6"/>
                </a:solidFill>
              </a:rPr>
              <a:t>R(A,B,C,G,H,I)</a:t>
            </a:r>
            <a:r>
              <a:rPr lang="en-US" dirty="0"/>
              <a:t> and the set of functional dependencies are:</a:t>
            </a:r>
          </a:p>
          <a:p>
            <a:pPr lvl="1">
              <a:buClr>
                <a:schemeClr val="tx1"/>
              </a:buClr>
            </a:pPr>
            <a:r>
              <a:rPr lang="en-US" sz="2400" b="1" dirty="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a:solidFill>
                  <a:schemeClr val="accent6"/>
                </a:solidFill>
              </a:rPr>
              <a:t> B,  A </a:t>
            </a:r>
            <a:r>
              <a:rPr lang="en-US" sz="2400" b="1" dirty="0">
                <a:solidFill>
                  <a:schemeClr val="accent6"/>
                </a:solidFill>
                <a:latin typeface="Calibri" panose="020F0502020204030204" pitchFamily="34" charset="0"/>
              </a:rPr>
              <a:t>→</a:t>
            </a:r>
            <a:r>
              <a:rPr lang="pt-BR" sz="2400" b="1" dirty="0">
                <a:solidFill>
                  <a:schemeClr val="accent6"/>
                </a:solidFill>
              </a:rPr>
              <a:t> C,  CG </a:t>
            </a:r>
            <a:r>
              <a:rPr lang="en-US" sz="2400" b="1" dirty="0">
                <a:solidFill>
                  <a:schemeClr val="accent6"/>
                </a:solidFill>
                <a:latin typeface="Calibri" panose="020F0502020204030204" pitchFamily="34" charset="0"/>
              </a:rPr>
              <a:t>→</a:t>
            </a:r>
            <a:r>
              <a:rPr lang="pt-BR" sz="2400" b="1" dirty="0">
                <a:solidFill>
                  <a:schemeClr val="accent6"/>
                </a:solidFill>
              </a:rPr>
              <a:t> H,  CG </a:t>
            </a:r>
            <a:r>
              <a:rPr lang="en-US" sz="2400" b="1" dirty="0">
                <a:solidFill>
                  <a:schemeClr val="accent6"/>
                </a:solidFill>
                <a:latin typeface="Calibri" panose="020F0502020204030204" pitchFamily="34" charset="0"/>
              </a:rPr>
              <a:t>→</a:t>
            </a:r>
            <a:r>
              <a:rPr lang="pt-BR" sz="2400" b="1" dirty="0">
                <a:solidFill>
                  <a:schemeClr val="accent6"/>
                </a:solidFill>
              </a:rPr>
              <a:t> I,  B </a:t>
            </a:r>
            <a:r>
              <a:rPr lang="en-US" sz="2400" b="1" dirty="0">
                <a:solidFill>
                  <a:schemeClr val="accent6"/>
                </a:solidFill>
                <a:latin typeface="Calibri" panose="020F0502020204030204" pitchFamily="34" charset="0"/>
              </a:rPr>
              <a:t>→</a:t>
            </a:r>
            <a:r>
              <a:rPr lang="pt-BR" sz="2400" b="1" dirty="0">
                <a:solidFill>
                  <a:schemeClr val="accent6"/>
                </a:solidFill>
              </a:rPr>
              <a:t> H</a:t>
            </a:r>
            <a:r>
              <a:rPr lang="en-US" sz="2400" b="1" dirty="0">
                <a:solidFill>
                  <a:schemeClr val="accent6"/>
                </a:solidFill>
              </a:rPr>
              <a:t>)</a:t>
            </a:r>
          </a:p>
          <a:p>
            <a:pPr marL="342900" lvl="1" indent="-342900">
              <a:lnSpc>
                <a:spcPct val="150000"/>
              </a:lnSpc>
              <a:buFont typeface="Wingdings" panose="05000000000000000000" pitchFamily="2" charset="2"/>
              <a:buChar char="§"/>
            </a:pPr>
            <a:r>
              <a:rPr lang="en-US" sz="2400" dirty="0"/>
              <a:t>Find out the closure of F. </a:t>
            </a:r>
          </a:p>
        </p:txBody>
      </p:sp>
    </p:spTree>
    <p:extLst>
      <p:ext uri="{BB962C8B-B14F-4D97-AF65-F5344CB8AC3E}">
        <p14:creationId xmlns:p14="http://schemas.microsoft.com/office/powerpoint/2010/main" val="185855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P spid="28" grpId="0" animBg="1"/>
      <p:bldP spid="8"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dependencies FDs for relational schema </a:t>
            </a:r>
            <a:r>
              <a:rPr lang="en-US" b="1" dirty="0">
                <a:solidFill>
                  <a:schemeClr val="accent6"/>
                </a:solidFill>
              </a:rPr>
              <a:t>R = (A,B,C,D,E,F):</a:t>
            </a:r>
          </a:p>
          <a:p>
            <a:pPr lvl="1">
              <a:buClr>
                <a:schemeClr val="tx1"/>
              </a:buClr>
            </a:pPr>
            <a:r>
              <a:rPr lang="en-US" sz="2400" b="1" dirty="0">
                <a:solidFill>
                  <a:schemeClr val="accent6"/>
                </a:solidFill>
              </a:rPr>
              <a:t>F = (A </a:t>
            </a:r>
            <a:r>
              <a:rPr lang="en-US" sz="2400" b="1" dirty="0">
                <a:solidFill>
                  <a:schemeClr val="accent6"/>
                </a:solidFill>
                <a:latin typeface="Calibri" panose="020F0502020204030204" pitchFamily="34" charset="0"/>
              </a:rPr>
              <a:t>→</a:t>
            </a:r>
            <a:r>
              <a:rPr lang="en-US" sz="2400" b="1" dirty="0">
                <a:solidFill>
                  <a:schemeClr val="accent6"/>
                </a:solidFill>
              </a:rPr>
              <a:t> B, A </a:t>
            </a:r>
            <a:r>
              <a:rPr lang="en-US" sz="2400" b="1" dirty="0">
                <a:solidFill>
                  <a:schemeClr val="accent6"/>
                </a:solidFill>
                <a:latin typeface="Calibri" panose="020F0502020204030204" pitchFamily="34" charset="0"/>
              </a:rPr>
              <a:t>→</a:t>
            </a:r>
            <a:r>
              <a:rPr lang="en-US" sz="2400" b="1" dirty="0">
                <a:solidFill>
                  <a:schemeClr val="accent6"/>
                </a:solidFill>
              </a:rPr>
              <a:t> C, CD </a:t>
            </a:r>
            <a:r>
              <a:rPr lang="en-US" sz="2400" b="1" dirty="0">
                <a:solidFill>
                  <a:schemeClr val="accent6"/>
                </a:solidFill>
                <a:latin typeface="Calibri" panose="020F0502020204030204" pitchFamily="34" charset="0"/>
              </a:rPr>
              <a:t>→</a:t>
            </a:r>
            <a:r>
              <a:rPr lang="en-US" sz="2400" b="1" dirty="0">
                <a:solidFill>
                  <a:schemeClr val="accent6"/>
                </a:solidFill>
              </a:rPr>
              <a:t> E, CD </a:t>
            </a:r>
            <a:r>
              <a:rPr lang="en-US" sz="2400" b="1" dirty="0">
                <a:solidFill>
                  <a:schemeClr val="accent6"/>
                </a:solidFill>
                <a:latin typeface="Calibri" panose="020F0502020204030204" pitchFamily="34" charset="0"/>
              </a:rPr>
              <a:t>→</a:t>
            </a:r>
            <a:r>
              <a:rPr lang="en-US" sz="2400" b="1" dirty="0">
                <a:solidFill>
                  <a:schemeClr val="accent6"/>
                </a:solidFill>
              </a:rPr>
              <a:t> F, B </a:t>
            </a:r>
            <a:r>
              <a:rPr lang="en-US" sz="2400" b="1" dirty="0">
                <a:solidFill>
                  <a:schemeClr val="accent6"/>
                </a:solidFill>
                <a:latin typeface="Calibri" panose="020F0502020204030204" pitchFamily="34" charset="0"/>
              </a:rPr>
              <a:t>→</a:t>
            </a:r>
            <a:r>
              <a:rPr lang="en-US" sz="2400" b="1" dirty="0">
                <a:solidFill>
                  <a:schemeClr val="accent6"/>
                </a:solidFill>
              </a:rPr>
              <a:t> E)</a:t>
            </a:r>
          </a:p>
          <a:p>
            <a:pPr marL="342900" lvl="1" indent="-342900">
              <a:spcBef>
                <a:spcPts val="1000"/>
              </a:spcBef>
              <a:buFont typeface="Wingdings" panose="05000000000000000000" pitchFamily="2" charset="2"/>
              <a:buChar char="§"/>
            </a:pPr>
            <a:r>
              <a:rPr lang="en-US" sz="2400" dirty="0"/>
              <a:t>Find out the closure of F.</a:t>
            </a:r>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F</a:t>
            </a:r>
            <a:r>
              <a:rPr lang="en-US" sz="2400" b="1" baseline="30000" dirty="0">
                <a:solidFill>
                  <a:schemeClr val="accent6"/>
                </a:solidFill>
              </a:rPr>
              <a:t>+ </a:t>
            </a:r>
            <a:r>
              <a:rPr lang="en-US" sz="2400" b="1" dirty="0">
                <a:solidFill>
                  <a:schemeClr val="accent6"/>
                </a:solidFill>
              </a:rPr>
              <a:t> = (</a:t>
            </a:r>
            <a:r>
              <a:rPr lang="it-IT"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a:solidFill>
                  <a:schemeClr val="accent6"/>
                </a:solidFill>
              </a:rPr>
              <a:t>BC, CD </a:t>
            </a:r>
            <a:r>
              <a:rPr lang="en-US" sz="2400" b="1" dirty="0">
                <a:solidFill>
                  <a:schemeClr val="accent6"/>
                </a:solidFill>
                <a:latin typeface="Calibri" panose="020F0502020204030204" pitchFamily="34" charset="0"/>
              </a:rPr>
              <a:t>→</a:t>
            </a:r>
            <a:r>
              <a:rPr lang="it-IT" sz="2400" b="1" dirty="0">
                <a:solidFill>
                  <a:schemeClr val="accent6"/>
                </a:solidFill>
              </a:rPr>
              <a:t> EF, A </a:t>
            </a:r>
            <a:r>
              <a:rPr lang="en-US" sz="2400" b="1" dirty="0">
                <a:solidFill>
                  <a:schemeClr val="accent6"/>
                </a:solidFill>
                <a:latin typeface="Calibri" panose="020F0502020204030204" pitchFamily="34" charset="0"/>
              </a:rPr>
              <a:t>→</a:t>
            </a:r>
            <a:r>
              <a:rPr lang="it-IT" sz="2400" b="1" dirty="0">
                <a:solidFill>
                  <a:schemeClr val="accent6"/>
                </a:solidFill>
              </a:rPr>
              <a:t> E, AD </a:t>
            </a:r>
            <a:r>
              <a:rPr lang="en-US" sz="2400" b="1" dirty="0">
                <a:solidFill>
                  <a:schemeClr val="accent6"/>
                </a:solidFill>
                <a:latin typeface="Calibri" panose="020F0502020204030204" pitchFamily="34" charset="0"/>
              </a:rPr>
              <a:t>→</a:t>
            </a:r>
            <a:r>
              <a:rPr lang="it-IT" sz="2400" b="1" dirty="0">
                <a:solidFill>
                  <a:schemeClr val="accent6"/>
                </a:solidFill>
              </a:rPr>
              <a:t> E, AD </a:t>
            </a:r>
            <a:r>
              <a:rPr lang="en-US" sz="2400" b="1" dirty="0">
                <a:solidFill>
                  <a:schemeClr val="accent6"/>
                </a:solidFill>
                <a:latin typeface="Calibri" panose="020F0502020204030204" pitchFamily="34" charset="0"/>
              </a:rPr>
              <a:t>→</a:t>
            </a:r>
            <a:r>
              <a:rPr lang="it-IT" sz="2400" b="1" dirty="0">
                <a:solidFill>
                  <a:schemeClr val="accent6"/>
                </a:solidFill>
              </a:rPr>
              <a:t> F</a:t>
            </a:r>
            <a:r>
              <a:rPr lang="en-US" sz="2400" b="1" dirty="0">
                <a:solidFill>
                  <a:schemeClr val="accent6"/>
                </a:solidFill>
              </a:rPr>
              <a:t>)</a:t>
            </a:r>
            <a:r>
              <a:rPr lang="en-US" sz="2400" b="1" baseline="30000" dirty="0">
                <a:solidFill>
                  <a:srgbClr val="C00000"/>
                </a:solidFill>
              </a:rPr>
              <a:t> </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29604210"/>
              </p:ext>
            </p:extLst>
          </p:nvPr>
        </p:nvGraphicFramePr>
        <p:xfrm>
          <a:off x="2895601" y="2838450"/>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699748">
                  <a:extLst>
                    <a:ext uri="{9D8B030D-6E8A-4147-A177-3AD203B41FA5}">
                      <a16:colId xmlns:a16="http://schemas.microsoft.com/office/drawing/2014/main" xmlns=""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B &amp; </a:t>
                      </a:r>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 </a:t>
                      </a:r>
                      <a:r>
                        <a:rPr lang="en-US" sz="2000" b="1" dirty="0">
                          <a:solidFill>
                            <a:schemeClr val="accent6"/>
                          </a:solidFill>
                          <a:latin typeface="Calibri" panose="020F0502020204030204" pitchFamily="34" charset="0"/>
                        </a:rPr>
                        <a:t>→</a:t>
                      </a:r>
                      <a:r>
                        <a:rPr lang="en-US" sz="2000" b="1" dirty="0">
                          <a:solidFill>
                            <a:schemeClr val="accent6"/>
                          </a:solidFill>
                        </a:rPr>
                        <a:t> BC</a:t>
                      </a:r>
                      <a:endParaRPr lang="en-US" sz="2000" b="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1332316"/>
              </p:ext>
            </p:extLst>
          </p:nvPr>
        </p:nvGraphicFramePr>
        <p:xfrm>
          <a:off x="2895601" y="3240087"/>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699748">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CD</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 &amp; </a:t>
                      </a:r>
                      <a:r>
                        <a:rPr lang="en-US" altLang="en-US" sz="2000" kern="1200" dirty="0">
                          <a:solidFill>
                            <a:schemeClr val="tx1"/>
                          </a:solidFill>
                          <a:latin typeface="+mn-lt"/>
                          <a:ea typeface="+mn-ea"/>
                          <a:cs typeface="+mn-cs"/>
                          <a:sym typeface="Iconic Symbols Ext" pitchFamily="2" charset="2"/>
                        </a:rPr>
                        <a:t>CD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CD </a:t>
                      </a:r>
                      <a:r>
                        <a:rPr lang="en-US" sz="2000" b="1" dirty="0">
                          <a:solidFill>
                            <a:schemeClr val="accent6"/>
                          </a:solidFill>
                          <a:latin typeface="Calibri" panose="020F0502020204030204" pitchFamily="34" charset="0"/>
                        </a:rPr>
                        <a:t>→</a:t>
                      </a:r>
                      <a:r>
                        <a:rPr lang="en-US" sz="2000" b="1" dirty="0">
                          <a:solidFill>
                            <a:schemeClr val="accent6"/>
                          </a:solidFill>
                        </a:rPr>
                        <a:t> EF</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6173020"/>
              </p:ext>
            </p:extLst>
          </p:nvPr>
        </p:nvGraphicFramePr>
        <p:xfrm>
          <a:off x="2895601" y="3641724"/>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699748">
                  <a:extLst>
                    <a:ext uri="{9D8B030D-6E8A-4147-A177-3AD203B41FA5}">
                      <a16:colId xmlns:a16="http://schemas.microsoft.com/office/drawing/2014/main" xmlns=""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B &amp; </a:t>
                      </a:r>
                      <a:r>
                        <a:rPr lang="en-US" altLang="en-US" sz="2000" kern="1200" dirty="0">
                          <a:solidFill>
                            <a:schemeClr val="tx1"/>
                          </a:solidFill>
                          <a:latin typeface="+mn-lt"/>
                          <a:ea typeface="+mn-ea"/>
                          <a:cs typeface="+mn-cs"/>
                          <a:sym typeface="Iconic Symbols Ext" pitchFamily="2" charset="2"/>
                        </a:rPr>
                        <a:t>B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r>
                        <a:rPr lang="en-US" sz="2000" kern="1200" dirty="0">
                          <a:solidFill>
                            <a:schemeClr val="tx1"/>
                          </a:solidFill>
                          <a:latin typeface="+mn-lt"/>
                          <a:ea typeface="+mn-ea"/>
                          <a:cs typeface="+mn-cs"/>
                        </a:rPr>
                        <a:t>Transitivity Rule</a:t>
                      </a: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 </a:t>
                      </a:r>
                      <a:r>
                        <a:rPr lang="en-US" sz="2000" b="1" dirty="0">
                          <a:solidFill>
                            <a:schemeClr val="accent6"/>
                          </a:solidFill>
                          <a:latin typeface="Calibri" panose="020F0502020204030204" pitchFamily="34" charset="0"/>
                        </a:rPr>
                        <a:t>→</a:t>
                      </a:r>
                      <a:r>
                        <a:rPr lang="en-US" sz="2000" b="1" dirty="0">
                          <a:solidFill>
                            <a:schemeClr val="accent6"/>
                          </a:solidFill>
                        </a:rPr>
                        <a:t> E</a:t>
                      </a:r>
                      <a:endParaRPr lang="en-US" altLang="en-US" sz="2000" dirty="0">
                        <a:solidFill>
                          <a:schemeClr val="accent6"/>
                        </a:solidFill>
                        <a:sym typeface="MS LineDraw" pitchFamily="49" charset="2"/>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95786463"/>
              </p:ext>
            </p:extLst>
          </p:nvPr>
        </p:nvGraphicFramePr>
        <p:xfrm>
          <a:off x="2895601" y="4043361"/>
          <a:ext cx="6391656"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700784">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a:solidFill>
                            <a:schemeClr val="dk1"/>
                          </a:solidFill>
                          <a:latin typeface="+mn-lt"/>
                          <a:ea typeface="+mn-ea"/>
                          <a:cs typeface="+mn-cs"/>
                          <a:sym typeface="Monotype Sorts" charset="2"/>
                        </a:rPr>
                        <a:t> C &amp; </a:t>
                      </a:r>
                      <a:r>
                        <a:rPr lang="en-US" altLang="en-US" sz="2000" b="0" kern="1200" dirty="0">
                          <a:solidFill>
                            <a:schemeClr val="dk1"/>
                          </a:solidFill>
                          <a:latin typeface="+mn-lt"/>
                          <a:ea typeface="+mn-ea"/>
                          <a:cs typeface="+mn-cs"/>
                          <a:sym typeface="Iconic Symbols Ext" pitchFamily="2" charset="2"/>
                        </a:rPr>
                        <a:t>CD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a:solidFill>
                            <a:schemeClr val="dk1"/>
                          </a:solidFill>
                          <a:latin typeface="+mn-lt"/>
                          <a:ea typeface="+mn-ea"/>
                          <a:cs typeface="+mn-cs"/>
                          <a:sym typeface="Monotype Sorts" charset="2"/>
                        </a:rPr>
                        <a:t> E</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AD </a:t>
                      </a:r>
                      <a:r>
                        <a:rPr lang="en-US" sz="2000" b="1" dirty="0">
                          <a:solidFill>
                            <a:schemeClr val="accent6"/>
                          </a:solidFill>
                          <a:latin typeface="Calibri" panose="020F0502020204030204" pitchFamily="34" charset="0"/>
                        </a:rPr>
                        <a:t>→</a:t>
                      </a:r>
                      <a:r>
                        <a:rPr lang="en-US" sz="2000" b="1" dirty="0">
                          <a:solidFill>
                            <a:schemeClr val="accent6"/>
                          </a:solidFill>
                        </a:rPr>
                        <a:t> E</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33220905"/>
              </p:ext>
            </p:extLst>
          </p:nvPr>
        </p:nvGraphicFramePr>
        <p:xfrm>
          <a:off x="2895601" y="4444996"/>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699748">
                  <a:extLst>
                    <a:ext uri="{9D8B030D-6E8A-4147-A177-3AD203B41FA5}">
                      <a16:colId xmlns:a16="http://schemas.microsoft.com/office/drawing/2014/main" xmlns=""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 &amp; </a:t>
                      </a:r>
                      <a:r>
                        <a:rPr lang="en-US" altLang="en-US" sz="2000" kern="1200" dirty="0">
                          <a:solidFill>
                            <a:schemeClr val="tx1"/>
                          </a:solidFill>
                          <a:latin typeface="+mn-lt"/>
                          <a:ea typeface="+mn-ea"/>
                          <a:cs typeface="+mn-cs"/>
                          <a:sym typeface="Iconic Symbols Ext" pitchFamily="2" charset="2"/>
                        </a:rPr>
                        <a:t>CD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AD </a:t>
                      </a:r>
                      <a:r>
                        <a:rPr lang="en-US" sz="2000" b="1" dirty="0">
                          <a:solidFill>
                            <a:schemeClr val="accent6"/>
                          </a:solidFill>
                          <a:latin typeface="Calibri" panose="020F0502020204030204" pitchFamily="34" charset="0"/>
                        </a:rPr>
                        <a:t>→</a:t>
                      </a:r>
                      <a:r>
                        <a:rPr lang="en-US" sz="2000" b="1" dirty="0">
                          <a:solidFill>
                            <a:schemeClr val="accent6"/>
                          </a:solidFill>
                        </a:rPr>
                        <a:t> F</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2873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Closure of a set of FDs </a:t>
            </a:r>
            <a:r>
              <a:rPr lang="en-US" dirty="0">
                <a:solidFill>
                  <a:schemeClr val="tx1">
                    <a:lumMod val="50000"/>
                    <a:lumOff val="50000"/>
                  </a:schemeClr>
                </a:solidFill>
              </a:rPr>
              <a:t>[Example]</a:t>
            </a:r>
            <a:endParaRPr lang="en-US" dirty="0"/>
          </a:p>
        </p:txBody>
      </p:sp>
      <p:sp>
        <p:nvSpPr>
          <p:cNvPr id="3" name="Content Placeholder 2"/>
          <p:cNvSpPr>
            <a:spLocks noGrp="1"/>
          </p:cNvSpPr>
          <p:nvPr>
            <p:ph idx="4294967295"/>
          </p:nvPr>
        </p:nvSpPr>
        <p:spPr>
          <a:xfrm>
            <a:off x="131180" y="863444"/>
            <a:ext cx="11929641" cy="5590565"/>
          </a:xfrm>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dependencies FDs for relational schema </a:t>
            </a:r>
            <a:r>
              <a:rPr lang="en-US" b="1" dirty="0">
                <a:solidFill>
                  <a:schemeClr val="accent6"/>
                </a:solidFill>
              </a:rPr>
              <a:t>R = (A,B,C,D,E):</a:t>
            </a:r>
          </a:p>
          <a:p>
            <a:pPr lvl="1">
              <a:buClr>
                <a:schemeClr val="tx1"/>
              </a:buClr>
            </a:pPr>
            <a:r>
              <a:rPr lang="en-US" sz="2400" b="1" dirty="0">
                <a:solidFill>
                  <a:schemeClr val="accent6"/>
                </a:solidFill>
              </a:rPr>
              <a:t>F = (</a:t>
            </a:r>
            <a:r>
              <a:rPr lang="de-DE" sz="2400" b="1" dirty="0">
                <a:solidFill>
                  <a:schemeClr val="accent6"/>
                </a:solidFill>
              </a:rPr>
              <a:t>AB </a:t>
            </a:r>
            <a:r>
              <a:rPr lang="en-US" sz="2400" b="1" dirty="0">
                <a:solidFill>
                  <a:schemeClr val="accent6"/>
                </a:solidFill>
                <a:latin typeface="Calibri" panose="020F0502020204030204" pitchFamily="34" charset="0"/>
              </a:rPr>
              <a:t>→</a:t>
            </a:r>
            <a:r>
              <a:rPr lang="de-DE" sz="2400" b="1" dirty="0">
                <a:solidFill>
                  <a:schemeClr val="accent6"/>
                </a:solidFill>
              </a:rPr>
              <a:t> C, D </a:t>
            </a:r>
            <a:r>
              <a:rPr lang="en-US" sz="2400" b="1" dirty="0">
                <a:solidFill>
                  <a:schemeClr val="accent6"/>
                </a:solidFill>
                <a:latin typeface="Calibri" panose="020F0502020204030204" pitchFamily="34" charset="0"/>
              </a:rPr>
              <a:t>→</a:t>
            </a:r>
            <a:r>
              <a:rPr lang="de-DE" sz="2400" b="1" dirty="0">
                <a:solidFill>
                  <a:schemeClr val="accent6"/>
                </a:solidFill>
              </a:rPr>
              <a:t> AC, D </a:t>
            </a:r>
            <a:r>
              <a:rPr lang="en-US" sz="2400" b="1" dirty="0">
                <a:solidFill>
                  <a:schemeClr val="accent6"/>
                </a:solidFill>
                <a:latin typeface="Calibri" panose="020F0502020204030204" pitchFamily="34" charset="0"/>
              </a:rPr>
              <a:t>→</a:t>
            </a:r>
            <a:r>
              <a:rPr lang="de-DE" sz="2400" b="1" dirty="0">
                <a:solidFill>
                  <a:schemeClr val="accent6"/>
                </a:solidFill>
              </a:rPr>
              <a:t> </a:t>
            </a:r>
            <a:r>
              <a:rPr lang="de-DE" sz="2400" b="1" dirty="0" smtClean="0">
                <a:solidFill>
                  <a:schemeClr val="accent6"/>
                </a:solidFill>
              </a:rPr>
              <a:t>A ,  </a:t>
            </a:r>
            <a:r>
              <a:rPr lang="de-DE" sz="2400" b="1" dirty="0">
                <a:solidFill>
                  <a:schemeClr val="accent6"/>
                </a:solidFill>
              </a:rPr>
              <a:t>D </a:t>
            </a:r>
            <a:r>
              <a:rPr lang="en-US" sz="2400" b="1" dirty="0">
                <a:solidFill>
                  <a:schemeClr val="accent6"/>
                </a:solidFill>
                <a:latin typeface="Calibri" panose="020F0502020204030204" pitchFamily="34" charset="0"/>
              </a:rPr>
              <a:t>→</a:t>
            </a:r>
            <a:r>
              <a:rPr lang="de-DE" sz="2400" b="1" dirty="0">
                <a:solidFill>
                  <a:schemeClr val="accent6"/>
                </a:solidFill>
              </a:rPr>
              <a:t> E </a:t>
            </a:r>
            <a:r>
              <a:rPr lang="en-US" sz="2400" b="1" dirty="0">
                <a:solidFill>
                  <a:schemeClr val="accent6"/>
                </a:solidFill>
              </a:rPr>
              <a:t>)</a:t>
            </a:r>
          </a:p>
          <a:p>
            <a:pPr marL="342900" lvl="1" indent="-342900">
              <a:spcBef>
                <a:spcPts val="1000"/>
              </a:spcBef>
              <a:buFont typeface="Wingdings" panose="05000000000000000000" pitchFamily="2" charset="2"/>
              <a:buChar char="§"/>
            </a:pPr>
            <a:r>
              <a:rPr lang="en-US" sz="2400" dirty="0"/>
              <a:t>Find out the closure of F.</a:t>
            </a:r>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F</a:t>
            </a:r>
            <a:r>
              <a:rPr lang="en-US" sz="2400" b="1" baseline="30000" dirty="0">
                <a:solidFill>
                  <a:schemeClr val="accent6"/>
                </a:solidFill>
              </a:rPr>
              <a:t>+ </a:t>
            </a:r>
            <a:r>
              <a:rPr lang="en-US" sz="2400" b="1" dirty="0">
                <a:solidFill>
                  <a:schemeClr val="accent6"/>
                </a:solidFill>
              </a:rPr>
              <a:t> = (</a:t>
            </a:r>
            <a:r>
              <a:rPr lang="it-IT" sz="2400" b="1" dirty="0">
                <a:solidFill>
                  <a:schemeClr val="accent6"/>
                </a:solidFill>
              </a:rPr>
              <a:t>D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a:solidFill>
                  <a:schemeClr val="accent6"/>
                </a:solidFill>
              </a:rPr>
              <a:t>A, D </a:t>
            </a:r>
            <a:r>
              <a:rPr lang="en-US" sz="2400" b="1" dirty="0">
                <a:solidFill>
                  <a:schemeClr val="accent6"/>
                </a:solidFill>
                <a:latin typeface="Calibri" panose="020F0502020204030204" pitchFamily="34" charset="0"/>
              </a:rPr>
              <a:t>→</a:t>
            </a:r>
            <a:r>
              <a:rPr lang="it-IT" sz="2400" b="1" dirty="0">
                <a:solidFill>
                  <a:schemeClr val="accent6"/>
                </a:solidFill>
              </a:rPr>
              <a:t> C, D </a:t>
            </a:r>
            <a:r>
              <a:rPr lang="en-US" sz="2400" b="1" dirty="0">
                <a:solidFill>
                  <a:schemeClr val="accent6"/>
                </a:solidFill>
                <a:latin typeface="Calibri" panose="020F0502020204030204" pitchFamily="34" charset="0"/>
              </a:rPr>
              <a:t>→</a:t>
            </a:r>
            <a:r>
              <a:rPr lang="it-IT" sz="2400" b="1" dirty="0">
                <a:solidFill>
                  <a:schemeClr val="accent6"/>
                </a:solidFill>
              </a:rPr>
              <a:t> AE, DB </a:t>
            </a:r>
            <a:r>
              <a:rPr lang="en-US" sz="2400" b="1" dirty="0">
                <a:solidFill>
                  <a:schemeClr val="accent6"/>
                </a:solidFill>
                <a:latin typeface="Calibri" panose="020F0502020204030204" pitchFamily="34" charset="0"/>
              </a:rPr>
              <a:t>→</a:t>
            </a:r>
            <a:r>
              <a:rPr lang="it-IT" sz="2400" b="1" dirty="0">
                <a:solidFill>
                  <a:schemeClr val="accent6"/>
                </a:solidFill>
              </a:rPr>
              <a:t> C, D </a:t>
            </a:r>
            <a:r>
              <a:rPr lang="en-US" sz="2400" b="1" dirty="0">
                <a:solidFill>
                  <a:schemeClr val="accent6"/>
                </a:solidFill>
                <a:latin typeface="Calibri" panose="020F0502020204030204" pitchFamily="34" charset="0"/>
              </a:rPr>
              <a:t>→</a:t>
            </a:r>
            <a:r>
              <a:rPr lang="it-IT" sz="2400" b="1" dirty="0">
                <a:solidFill>
                  <a:schemeClr val="accent6"/>
                </a:solidFill>
              </a:rPr>
              <a:t> ACE </a:t>
            </a:r>
            <a:r>
              <a:rPr lang="en-US" sz="2400" b="1" dirty="0">
                <a:solidFill>
                  <a:schemeClr val="accent6"/>
                </a:solidFill>
              </a:rPr>
              <a:t>)</a:t>
            </a:r>
            <a:r>
              <a:rPr lang="en-US" sz="2400" b="1" baseline="30000" dirty="0">
                <a:solidFill>
                  <a:schemeClr val="accent6"/>
                </a:solidFill>
              </a:rPr>
              <a:t> </a:t>
            </a:r>
            <a:endParaRPr lang="en-US" sz="2400" dirty="0">
              <a:solidFill>
                <a:schemeClr val="accent6"/>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31326481"/>
              </p:ext>
            </p:extLst>
          </p:nvPr>
        </p:nvGraphicFramePr>
        <p:xfrm>
          <a:off x="2882154" y="2838450"/>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737360">
                  <a:extLst>
                    <a:ext uri="{9D8B030D-6E8A-4147-A177-3AD203B41FA5}">
                      <a16:colId xmlns:a16="http://schemas.microsoft.com/office/drawing/2014/main" xmlns=""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sym typeface="Iconic Symbols Ext" pitchFamily="2" charset="2"/>
                        </a:rPr>
                        <a:t>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a:t>
                      </a:r>
                      <a:r>
                        <a:rPr lang="en-US" altLang="en-US" sz="2000" kern="1200" dirty="0">
                          <a:solidFill>
                            <a:schemeClr val="tx1"/>
                          </a:solidFill>
                          <a:latin typeface="+mn-lt"/>
                          <a:ea typeface="+mn-ea"/>
                          <a:cs typeface="+mn-cs"/>
                          <a:sym typeface="Iconic Symbols Ext" pitchFamily="2" charset="2"/>
                        </a:rPr>
                        <a:t>A</a:t>
                      </a:r>
                      <a:r>
                        <a:rPr lang="en-US" altLang="en-US" sz="2000" kern="1200" dirty="0">
                          <a:solidFill>
                            <a:schemeClr val="tx1"/>
                          </a:solidFill>
                          <a:latin typeface="+mn-lt"/>
                          <a:ea typeface="+mn-ea"/>
                          <a:cs typeface="+mn-cs"/>
                          <a:sym typeface="Monotype Sorts" charset="2"/>
                        </a:rPr>
                        <a:t>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Decomposition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D </a:t>
                      </a:r>
                      <a:r>
                        <a:rPr lang="en-US" sz="2000" b="1" dirty="0">
                          <a:solidFill>
                            <a:schemeClr val="accent6"/>
                          </a:solidFill>
                          <a:latin typeface="Calibri" panose="020F0502020204030204" pitchFamily="34" charset="0"/>
                        </a:rPr>
                        <a:t>→</a:t>
                      </a:r>
                      <a:r>
                        <a:rPr lang="en-US" sz="2000" b="1" dirty="0">
                          <a:solidFill>
                            <a:schemeClr val="accent6"/>
                          </a:solidFill>
                        </a:rPr>
                        <a:t> A &amp; D </a:t>
                      </a:r>
                      <a:r>
                        <a:rPr lang="en-US" sz="2000" b="1" dirty="0">
                          <a:solidFill>
                            <a:schemeClr val="accent6"/>
                          </a:solidFill>
                          <a:latin typeface="Calibri" panose="020F0502020204030204" pitchFamily="34" charset="0"/>
                        </a:rPr>
                        <a:t>→ </a:t>
                      </a:r>
                      <a:r>
                        <a:rPr lang="en-US" sz="2000" b="1" dirty="0">
                          <a:solidFill>
                            <a:schemeClr val="accent6"/>
                          </a:solidFill>
                        </a:rPr>
                        <a:t>C</a:t>
                      </a:r>
                      <a:endParaRPr lang="en-US" sz="2000" b="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81896190"/>
              </p:ext>
            </p:extLst>
          </p:nvPr>
        </p:nvGraphicFramePr>
        <p:xfrm>
          <a:off x="2882154" y="3240087"/>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737360">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D</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A &amp; </a:t>
                      </a:r>
                      <a:r>
                        <a:rPr lang="en-US" altLang="en-US" sz="2000" kern="1200" dirty="0">
                          <a:solidFill>
                            <a:schemeClr val="tx1"/>
                          </a:solidFill>
                          <a:latin typeface="+mn-lt"/>
                          <a:ea typeface="+mn-ea"/>
                          <a:cs typeface="+mn-cs"/>
                          <a:sym typeface="Iconic Symbols Ext" pitchFamily="2" charset="2"/>
                        </a:rPr>
                        <a:t>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D </a:t>
                      </a:r>
                      <a:r>
                        <a:rPr lang="en-US" sz="2000" b="1" dirty="0">
                          <a:solidFill>
                            <a:schemeClr val="accent6"/>
                          </a:solidFill>
                          <a:latin typeface="Calibri" panose="020F0502020204030204" pitchFamily="34" charset="0"/>
                        </a:rPr>
                        <a:t>→</a:t>
                      </a:r>
                      <a:r>
                        <a:rPr lang="en-US" sz="2000" b="1" dirty="0">
                          <a:solidFill>
                            <a:schemeClr val="accent6"/>
                          </a:solidFill>
                        </a:rPr>
                        <a:t> AE</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4" name="Table 3">
            <a:extLst>
              <a:ext uri="{FF2B5EF4-FFF2-40B4-BE49-F238E27FC236}">
                <a16:creationId xmlns:a16="http://schemas.microsoft.com/office/drawing/2014/main" xmlns="" id="{4034B186-DF1F-7253-8E0B-01B52291199A}"/>
              </a:ext>
            </a:extLst>
          </p:cNvPr>
          <p:cNvGraphicFramePr>
            <a:graphicFrameLocks noGrp="1"/>
          </p:cNvGraphicFramePr>
          <p:nvPr>
            <p:extLst>
              <p:ext uri="{D42A27DB-BD31-4B8C-83A1-F6EECF244321}">
                <p14:modId xmlns:p14="http://schemas.microsoft.com/office/powerpoint/2010/main" val="2104976719"/>
              </p:ext>
            </p:extLst>
          </p:nvPr>
        </p:nvGraphicFramePr>
        <p:xfrm>
          <a:off x="2881884" y="3636327"/>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737360">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D</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A &amp; </a:t>
                      </a:r>
                      <a:r>
                        <a:rPr lang="en-US" altLang="en-US" sz="2000" kern="1200" dirty="0">
                          <a:solidFill>
                            <a:schemeClr val="tx1"/>
                          </a:solidFill>
                          <a:latin typeface="+mn-lt"/>
                          <a:ea typeface="+mn-ea"/>
                          <a:cs typeface="+mn-cs"/>
                          <a:sym typeface="Iconic Symbols Ext" pitchFamily="2" charset="2"/>
                        </a:rPr>
                        <a:t>AB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DB </a:t>
                      </a:r>
                      <a:r>
                        <a:rPr lang="en-US" sz="2000" b="1" dirty="0">
                          <a:solidFill>
                            <a:schemeClr val="accent6"/>
                          </a:solidFill>
                          <a:latin typeface="Calibri" panose="020F0502020204030204" pitchFamily="34" charset="0"/>
                        </a:rPr>
                        <a:t>→</a:t>
                      </a:r>
                      <a:r>
                        <a:rPr lang="en-US" sz="2000" b="1" dirty="0">
                          <a:solidFill>
                            <a:schemeClr val="accent6"/>
                          </a:solidFill>
                        </a:rPr>
                        <a:t> C</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5" name="Table 4">
            <a:extLst>
              <a:ext uri="{FF2B5EF4-FFF2-40B4-BE49-F238E27FC236}">
                <a16:creationId xmlns:a16="http://schemas.microsoft.com/office/drawing/2014/main" xmlns="" id="{ABE6A9D4-DCBC-6044-EC0C-62495A39A6B8}"/>
              </a:ext>
            </a:extLst>
          </p:cNvPr>
          <p:cNvGraphicFramePr>
            <a:graphicFrameLocks noGrp="1"/>
          </p:cNvGraphicFramePr>
          <p:nvPr>
            <p:extLst>
              <p:ext uri="{D42A27DB-BD31-4B8C-83A1-F6EECF244321}">
                <p14:modId xmlns:p14="http://schemas.microsoft.com/office/powerpoint/2010/main" val="4094151666"/>
              </p:ext>
            </p:extLst>
          </p:nvPr>
        </p:nvGraphicFramePr>
        <p:xfrm>
          <a:off x="2881884" y="4032567"/>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xmlns="" val="20000"/>
                    </a:ext>
                  </a:extLst>
                </a:gridCol>
                <a:gridCol w="2660904">
                  <a:extLst>
                    <a:ext uri="{9D8B030D-6E8A-4147-A177-3AD203B41FA5}">
                      <a16:colId xmlns:a16="http://schemas.microsoft.com/office/drawing/2014/main" xmlns="" val="20001"/>
                    </a:ext>
                  </a:extLst>
                </a:gridCol>
                <a:gridCol w="1737360">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D</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AC &amp; </a:t>
                      </a:r>
                      <a:r>
                        <a:rPr lang="en-US" altLang="en-US" sz="2000" kern="1200" dirty="0">
                          <a:solidFill>
                            <a:schemeClr val="tx1"/>
                          </a:solidFill>
                          <a:latin typeface="+mn-lt"/>
                          <a:ea typeface="+mn-ea"/>
                          <a:cs typeface="+mn-cs"/>
                          <a:sym typeface="Iconic Symbols Ext" pitchFamily="2" charset="2"/>
                        </a:rPr>
                        <a:t>D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solidFill>
                        </a:rPr>
                        <a:t>D </a:t>
                      </a:r>
                      <a:r>
                        <a:rPr lang="en-US" sz="2000" b="1" dirty="0">
                          <a:solidFill>
                            <a:schemeClr val="accent6"/>
                          </a:solidFill>
                          <a:latin typeface="Calibri" panose="020F0502020204030204" pitchFamily="34" charset="0"/>
                        </a:rPr>
                        <a:t>→</a:t>
                      </a:r>
                      <a:r>
                        <a:rPr lang="en-US" sz="2000" b="1" dirty="0">
                          <a:solidFill>
                            <a:schemeClr val="accent6"/>
                          </a:solidFill>
                        </a:rPr>
                        <a:t> ACE</a:t>
                      </a:r>
                      <a:endParaRPr lang="en-US" sz="2000" kern="1200" dirty="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7616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What is a closure of attribute sets?</a:t>
            </a:r>
          </a:p>
        </p:txBody>
      </p:sp>
      <p:sp>
        <p:nvSpPr>
          <p:cNvPr id="3" name="Content Placeholder 2"/>
          <p:cNvSpPr>
            <a:spLocks noGrp="1"/>
          </p:cNvSpPr>
          <p:nvPr>
            <p:ph idx="4294967295"/>
          </p:nvPr>
        </p:nvSpPr>
        <p:spPr>
          <a:xfrm>
            <a:off x="131180" y="863444"/>
            <a:ext cx="11929641" cy="5590565"/>
          </a:xfrm>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a:solidFill>
                  <a:schemeClr val="accent6"/>
                </a:solidFill>
              </a:rPr>
              <a:t>+</a:t>
            </a:r>
            <a:r>
              <a:rPr lang="en-US" dirty="0"/>
              <a:t>.</a:t>
            </a:r>
          </a:p>
        </p:txBody>
      </p:sp>
    </p:spTree>
    <p:extLst>
      <p:ext uri="{BB962C8B-B14F-4D97-AF65-F5344CB8AC3E}">
        <p14:creationId xmlns:p14="http://schemas.microsoft.com/office/powerpoint/2010/main" val="26142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What is a closure of attribute sets?</a:t>
            </a:r>
          </a:p>
        </p:txBody>
      </p:sp>
      <p:sp>
        <p:nvSpPr>
          <p:cNvPr id="3" name="Content Placeholder 2"/>
          <p:cNvSpPr>
            <a:spLocks noGrp="1"/>
          </p:cNvSpPr>
          <p:nvPr>
            <p:ph idx="4294967295"/>
          </p:nvPr>
        </p:nvSpPr>
        <p:spPr>
          <a:xfrm>
            <a:off x="131180" y="863444"/>
            <a:ext cx="11929641" cy="5590565"/>
          </a:xfrm>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a:solidFill>
                  <a:schemeClr val="accent6"/>
                </a:solidFill>
              </a:rPr>
              <a:t>+</a:t>
            </a:r>
            <a:r>
              <a:rPr lang="en-US" dirty="0"/>
              <a:t>.</a:t>
            </a:r>
          </a:p>
        </p:txBody>
      </p:sp>
      <p:sp>
        <p:nvSpPr>
          <p:cNvPr id="4" name="Rounded Rectangle 3"/>
          <p:cNvSpPr/>
          <p:nvPr/>
        </p:nvSpPr>
        <p:spPr>
          <a:xfrm>
            <a:off x="505888" y="2704776"/>
            <a:ext cx="674625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a:solidFill>
                  <a:schemeClr val="accent6"/>
                </a:solidFill>
                <a:latin typeface="Calibri" panose="020F0502020204030204" pitchFamily="34" charset="0"/>
              </a:rPr>
              <a:t>→</a:t>
            </a:r>
            <a:r>
              <a:rPr lang="en-US" sz="2000" dirty="0">
                <a:solidFill>
                  <a:schemeClr val="accent6"/>
                </a:solidFill>
              </a:rPr>
              <a:t> 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U 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27277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
        <p:nvSpPr>
          <p:cNvPr id="6" name="Rounded Rectangle 5"/>
          <p:cNvSpPr/>
          <p:nvPr/>
        </p:nvSpPr>
        <p:spPr>
          <a:xfrm>
            <a:off x="7809061" y="2704776"/>
            <a:ext cx="3581322"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marL="457200" indent="-457200" algn="just">
              <a:buFont typeface="+mj-lt"/>
              <a:buAutoNum type="arabicPeriod"/>
            </a:pPr>
            <a:r>
              <a:rPr lang="en-US" dirty="0">
                <a:latin typeface="Cambria Math" panose="02040503050406030204" pitchFamily="18" charset="0"/>
                <a:ea typeface="Cambria Math" panose="02040503050406030204" pitchFamily="18" charset="0"/>
              </a:rPr>
              <a:t>Add the attributes contained in the attribute set for which closure is being calculated to the result set.</a:t>
            </a:r>
          </a:p>
          <a:p>
            <a:pPr marL="457200" indent="-457200" algn="just">
              <a:buFont typeface="+mj-lt"/>
              <a:buAutoNum type="arabicPeriod"/>
            </a:pPr>
            <a:endParaRPr lang="en-US" dirty="0">
              <a:latin typeface="Cambria Math" panose="02040503050406030204" pitchFamily="18" charset="0"/>
              <a:ea typeface="Cambria Math" panose="02040503050406030204" pitchFamily="18" charset="0"/>
            </a:endParaRPr>
          </a:p>
          <a:p>
            <a:pPr marL="457200" indent="-457200" algn="just">
              <a:buFont typeface="+mj-lt"/>
              <a:buAutoNum type="arabicPeriod"/>
            </a:pPr>
            <a:r>
              <a:rPr lang="en-US" dirty="0">
                <a:latin typeface="Cambria Math" panose="02040503050406030204" pitchFamily="18" charset="0"/>
                <a:ea typeface="Cambria Math" panose="02040503050406030204" pitchFamily="18" charset="0"/>
              </a:rPr>
              <a:t>Recursively add the attributes to the result set which can be functionally determined from the attributes already contained in the result set.</a:t>
            </a:r>
          </a:p>
        </p:txBody>
      </p:sp>
      <p:sp>
        <p:nvSpPr>
          <p:cNvPr id="7" name="Rounded Rectangle 6"/>
          <p:cNvSpPr/>
          <p:nvPr/>
        </p:nvSpPr>
        <p:spPr>
          <a:xfrm>
            <a:off x="7809061" y="227277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Tree>
    <p:extLst>
      <p:ext uri="{BB962C8B-B14F-4D97-AF65-F5344CB8AC3E}">
        <p14:creationId xmlns:p14="http://schemas.microsoft.com/office/powerpoint/2010/main" val="139622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fade">
                                      <p:cBhvr>
                                        <p:cTn id="58" dur="500"/>
                                        <p:tgtEl>
                                          <p:spTgt spid="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par>
                                <p:cTn id="72" presetID="10" presetClass="entr" presetSubtype="0" fill="hold" nodeType="withEffect">
                                  <p:stCondLst>
                                    <p:cond delay="0"/>
                                  </p:stCondLst>
                                  <p:childTnLst>
                                    <p:set>
                                      <p:cBhvr>
                                        <p:cTn id="73" dur="1" fill="hold">
                                          <p:stCondLst>
                                            <p:cond delay="0"/>
                                          </p:stCondLst>
                                        </p:cTn>
                                        <p:tgtEl>
                                          <p:spTgt spid="6">
                                            <p:txEl>
                                              <p:pRg st="0" end="0"/>
                                            </p:txEl>
                                          </p:spTgt>
                                        </p:tgtEl>
                                        <p:attrNameLst>
                                          <p:attrName>style.visibility</p:attrName>
                                        </p:attrNameLst>
                                      </p:cBhvr>
                                      <p:to>
                                        <p:strVal val="visible"/>
                                      </p:to>
                                    </p:set>
                                    <p:animEffect transition="in" filter="fade">
                                      <p:cBhvr>
                                        <p:cTn id="74" dur="500"/>
                                        <p:tgtEl>
                                          <p:spTgt spid="6">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animEffect transition="in" filter="fade">
                                      <p:cBhvr>
                                        <p:cTn id="7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p15">
            <a:extLst>
              <a:ext uri="{FF2B5EF4-FFF2-40B4-BE49-F238E27FC236}">
                <a16:creationId xmlns:a16="http://schemas.microsoft.com/office/drawing/2014/main" xmlns="" id="{E37F1EC9-AC14-EAAB-0BB6-07B541710A8E}"/>
              </a:ext>
            </a:extLst>
          </p:cNvPr>
          <p:cNvSpPr txBox="1"/>
          <p:nvPr/>
        </p:nvSpPr>
        <p:spPr>
          <a:xfrm>
            <a:off x="223035" y="108147"/>
            <a:ext cx="8584991" cy="677078"/>
          </a:xfrm>
          <a:prstGeom prst="rect">
            <a:avLst/>
          </a:prstGeom>
          <a:noFill/>
          <a:ln>
            <a:noFill/>
          </a:ln>
        </p:spPr>
        <p:txBody>
          <a:bodyPr spcFirstLastPara="1" wrap="square" lIns="91425" tIns="91425" rIns="91425" bIns="91425" anchor="t" anchorCtr="0">
            <a:spAutoFit/>
          </a:bodyPr>
          <a:lstStyle/>
          <a:p>
            <a:pPr lvl="0"/>
            <a:r>
              <a:rPr lang="en-IN" sz="3200" dirty="0">
                <a:solidFill>
                  <a:srgbClr val="00A4B6"/>
                </a:solidFill>
                <a:latin typeface="Proxima Nova"/>
                <a:ea typeface="Proxima Nova"/>
                <a:cs typeface="Proxima Nova"/>
                <a:sym typeface="Proxima Nova"/>
              </a:rPr>
              <a:t>Outline</a:t>
            </a:r>
            <a:endParaRPr sz="3200" dirty="0">
              <a:solidFill>
                <a:srgbClr val="00A4B6"/>
              </a:solidFill>
              <a:latin typeface="Proxima Nova"/>
              <a:ea typeface="Proxima Nova"/>
              <a:cs typeface="Proxima Nova"/>
              <a:sym typeface="Proxima Nova"/>
            </a:endParaRPr>
          </a:p>
        </p:txBody>
      </p:sp>
      <p:sp>
        <p:nvSpPr>
          <p:cNvPr id="3" name="Google Shape;71;p15">
            <a:extLst>
              <a:ext uri="{FF2B5EF4-FFF2-40B4-BE49-F238E27FC236}">
                <a16:creationId xmlns:a16="http://schemas.microsoft.com/office/drawing/2014/main" xmlns="" id="{44CC94BA-4D3B-A269-D4A8-F4CDA6DF5352}"/>
              </a:ext>
            </a:extLst>
          </p:cNvPr>
          <p:cNvSpPr txBox="1"/>
          <p:nvPr/>
        </p:nvSpPr>
        <p:spPr>
          <a:xfrm>
            <a:off x="223035" y="974257"/>
            <a:ext cx="8820000" cy="5724614"/>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Functional Dependency</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Definition and types of FD</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Armstrong's axioms (inference rules)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Closure of FD set</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Closure of attribute set</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Canonical cover</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Decomposition and its types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Anomaly in database design and its types</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Normalization and normal forms</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1NF</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2NF</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3NF</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BCNF</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4NF</a:t>
            </a:r>
          </a:p>
          <a:p>
            <a:pPr marL="900113" lvl="2" indent="-276225">
              <a:buFont typeface="Arial" panose="020B0604020202020204" pitchFamily="34" charset="0"/>
              <a:buChar char="•"/>
            </a:pPr>
            <a:r>
              <a:rPr lang="en-US" sz="2400" dirty="0">
                <a:solidFill>
                  <a:srgbClr val="666666"/>
                </a:solidFill>
                <a:latin typeface="Proxima Nova"/>
                <a:ea typeface="Proxima Nova"/>
                <a:cs typeface="Proxima Nova"/>
                <a:sym typeface="Proxima Nova"/>
              </a:rPr>
              <a:t>5NF</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the relation schema R = (A, B, C, G, H, I</a:t>
            </a:r>
            <a:r>
              <a:rPr lang="en-US" dirty="0" smtClean="0"/>
              <a:t>). For </a:t>
            </a:r>
            <a:r>
              <a:rPr lang="en-US" dirty="0"/>
              <a:t>this relation, a set of functional dependencies F can be given as </a:t>
            </a:r>
            <a:r>
              <a:rPr lang="en-US" dirty="0" smtClean="0"/>
              <a:t>F </a:t>
            </a:r>
            <a:r>
              <a:rPr lang="en-US" dirty="0"/>
              <a:t>= {A </a:t>
            </a:r>
            <a:r>
              <a:rPr lang="en-US" dirty="0">
                <a:latin typeface="Calibri" panose="020F0502020204030204" pitchFamily="34" charset="0"/>
              </a:rPr>
              <a:t>→</a:t>
            </a:r>
            <a:r>
              <a:rPr lang="en-US" dirty="0"/>
              <a:t> B, A </a:t>
            </a:r>
            <a:r>
              <a:rPr lang="en-US" dirty="0">
                <a:latin typeface="Calibri" panose="020F0502020204030204" pitchFamily="34" charset="0"/>
              </a:rPr>
              <a:t>→</a:t>
            </a:r>
            <a:r>
              <a:rPr lang="en-US" dirty="0"/>
              <a:t> C, CG </a:t>
            </a:r>
            <a:r>
              <a:rPr lang="en-US" dirty="0">
                <a:latin typeface="Calibri" panose="020F0502020204030204" pitchFamily="34" charset="0"/>
              </a:rPr>
              <a:t>→</a:t>
            </a:r>
            <a:r>
              <a:rPr lang="en-US" dirty="0"/>
              <a:t> H, CG </a:t>
            </a:r>
            <a:r>
              <a:rPr lang="en-US" dirty="0">
                <a:latin typeface="Calibri" panose="020F0502020204030204" pitchFamily="34" charset="0"/>
              </a:rPr>
              <a:t>→</a:t>
            </a:r>
            <a:r>
              <a:rPr lang="en-US" dirty="0"/>
              <a:t> I, B </a:t>
            </a:r>
            <a:r>
              <a:rPr lang="en-US" dirty="0">
                <a:latin typeface="Calibri" panose="020F0502020204030204" pitchFamily="34" charset="0"/>
              </a:rPr>
              <a:t>→</a:t>
            </a:r>
            <a:r>
              <a:rPr lang="en-US" dirty="0"/>
              <a:t> H}</a:t>
            </a:r>
          </a:p>
          <a:p>
            <a:r>
              <a:rPr lang="en-US" dirty="0"/>
              <a:t>Find out the closure of (AG)</a:t>
            </a:r>
            <a:r>
              <a:rPr lang="en-US" baseline="30000" dirty="0"/>
              <a:t>+</a:t>
            </a:r>
            <a:r>
              <a:rPr lang="en-US" dirty="0"/>
              <a:t>.</a:t>
            </a:r>
          </a:p>
        </p:txBody>
      </p:sp>
      <p:sp>
        <p:nvSpPr>
          <p:cNvPr id="2" name="Title 1"/>
          <p:cNvSpPr>
            <a:spLocks noGrp="1"/>
          </p:cNvSpPr>
          <p:nvPr>
            <p:ph type="title"/>
          </p:nvPr>
        </p:nvSpPr>
        <p:spPr/>
        <p:txBody>
          <a:bodyPr>
            <a:normAutofit/>
          </a:bodyPr>
          <a:lstStyle/>
          <a:p>
            <a:r>
              <a:rPr lang="en-US" dirty="0"/>
              <a:t>Closure of attribute sets </a:t>
            </a:r>
            <a:r>
              <a:rPr lang="en-US" dirty="0">
                <a:solidFill>
                  <a:schemeClr val="tx1">
                    <a:lumMod val="50000"/>
                    <a:lumOff val="50000"/>
                  </a:schemeClr>
                </a:solidFill>
              </a:rPr>
              <a:t>[Example]</a:t>
            </a:r>
            <a:endParaRPr lang="en-US" dirty="0"/>
          </a:p>
        </p:txBody>
      </p:sp>
      <p:sp>
        <p:nvSpPr>
          <p:cNvPr id="4" name="Rounded Rectangle 3"/>
          <p:cNvSpPr/>
          <p:nvPr/>
        </p:nvSpPr>
        <p:spPr>
          <a:xfrm>
            <a:off x="190577" y="2443877"/>
            <a:ext cx="6492240" cy="2790275"/>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a:t>
            </a:r>
            <a:r>
              <a:rPr lang="en-US" sz="2000" dirty="0" smtClean="0"/>
              <a:t>F, Steps</a:t>
            </a:r>
            <a:endParaRPr lang="en-US" sz="2000" dirty="0"/>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a:solidFill>
                  <a:schemeClr val="accent6"/>
                </a:solidFill>
                <a:latin typeface="Calibri" panose="020F0502020204030204" pitchFamily="34" charset="0"/>
              </a:rPr>
              <a:t>→</a:t>
            </a:r>
            <a:r>
              <a:rPr lang="en-US" sz="2000" dirty="0">
                <a:solidFill>
                  <a:schemeClr val="accent6"/>
                </a:solidFill>
              </a:rPr>
              <a:t> 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U 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190577" y="2011878"/>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
        <p:nvSpPr>
          <p:cNvPr id="6" name="Rounded Rectangle 5"/>
          <p:cNvSpPr/>
          <p:nvPr/>
        </p:nvSpPr>
        <p:spPr>
          <a:xfrm>
            <a:off x="7258536" y="1628770"/>
            <a:ext cx="4663440" cy="800424"/>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marL="342900" lvl="2" indent="-342900" algn="just">
              <a:lnSpc>
                <a:spcPct val="90000"/>
              </a:lnSpc>
              <a:spcBef>
                <a:spcPts val="500"/>
              </a:spcBef>
              <a:buClr>
                <a:schemeClr val="accent6"/>
              </a:buClr>
              <a:buFont typeface="Wingdings 3" panose="05040102010807070707" pitchFamily="18" charset="2"/>
              <a:buChar char=""/>
            </a:pPr>
            <a:r>
              <a:rPr lang="en-US" sz="2000" dirty="0"/>
              <a:t>Step 1.</a:t>
            </a:r>
          </a:p>
          <a:p>
            <a:pPr marL="342900" lvl="3" algn="just">
              <a:lnSpc>
                <a:spcPct val="90000"/>
              </a:lnSpc>
              <a:spcBef>
                <a:spcPts val="500"/>
              </a:spcBef>
              <a:buClr>
                <a:schemeClr val="accent6"/>
              </a:buClr>
            </a:pPr>
            <a:r>
              <a:rPr lang="en-US" sz="2000" dirty="0">
                <a:solidFill>
                  <a:schemeClr val="accent6"/>
                </a:solidFill>
              </a:rPr>
              <a:t>	</a:t>
            </a:r>
            <a:r>
              <a:rPr lang="en-US" sz="2000" dirty="0"/>
              <a:t>result = α    </a:t>
            </a:r>
            <a:r>
              <a:rPr lang="en-US" sz="2000" dirty="0">
                <a:solidFill>
                  <a:schemeClr val="tx2"/>
                </a:solidFill>
                <a:latin typeface="Calibri" panose="020F0502020204030204" pitchFamily="34" charset="0"/>
              </a:rPr>
              <a:t>=&gt;</a:t>
            </a:r>
            <a:r>
              <a:rPr lang="en-US" sz="2000" dirty="0">
                <a:solidFill>
                  <a:schemeClr val="accent6"/>
                </a:solidFill>
                <a:latin typeface="Calibri" panose="020F0502020204030204" pitchFamily="34" charset="0"/>
              </a:rPr>
              <a:t>    </a:t>
            </a:r>
            <a:r>
              <a:rPr lang="en-US" sz="2000" dirty="0">
                <a:solidFill>
                  <a:schemeClr val="accent6"/>
                </a:solidFill>
              </a:rPr>
              <a:t>result = AG</a:t>
            </a:r>
          </a:p>
        </p:txBody>
      </p:sp>
      <p:graphicFrame>
        <p:nvGraphicFramePr>
          <p:cNvPr id="8" name="Table 7"/>
          <p:cNvGraphicFramePr>
            <a:graphicFrameLocks noGrp="1"/>
          </p:cNvGraphicFramePr>
          <p:nvPr>
            <p:extLst>
              <p:ext uri="{D42A27DB-BD31-4B8C-83A1-F6EECF244321}">
                <p14:modId xmlns:p14="http://schemas.microsoft.com/office/powerpoint/2010/main" val="1403309141"/>
              </p:ext>
            </p:extLst>
          </p:nvPr>
        </p:nvGraphicFramePr>
        <p:xfrm>
          <a:off x="7258536" y="2601292"/>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xmlns="" val="20000"/>
                    </a:ext>
                  </a:extLst>
                </a:gridCol>
                <a:gridCol w="1645920">
                  <a:extLst>
                    <a:ext uri="{9D8B030D-6E8A-4147-A177-3AD203B41FA5}">
                      <a16:colId xmlns:a16="http://schemas.microsoft.com/office/drawing/2014/main" xmlns="" val="20001"/>
                    </a:ext>
                  </a:extLst>
                </a:gridCol>
                <a:gridCol w="2011680">
                  <a:extLst>
                    <a:ext uri="{9D8B030D-6E8A-4147-A177-3AD203B41FA5}">
                      <a16:colId xmlns:a16="http://schemas.microsoft.com/office/drawing/2014/main" xmlns=""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a:solidFill>
                            <a:schemeClr val="tx1"/>
                          </a:solidFill>
                          <a:latin typeface="+mn-lt"/>
                          <a:ea typeface="+mn-ea"/>
                          <a:cs typeface="+mn-cs"/>
                          <a:sym typeface="Iconic Symbols Ext" pitchFamily="2" charset="2"/>
                        </a:rPr>
                        <a:t>A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B</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A ⊆ AG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ABG</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61969011"/>
              </p:ext>
            </p:extLst>
          </p:nvPr>
        </p:nvGraphicFramePr>
        <p:xfrm>
          <a:off x="7258536" y="3002929"/>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xmlns="" val="20000"/>
                    </a:ext>
                  </a:extLst>
                </a:gridCol>
                <a:gridCol w="1645920">
                  <a:extLst>
                    <a:ext uri="{9D8B030D-6E8A-4147-A177-3AD203B41FA5}">
                      <a16:colId xmlns:a16="http://schemas.microsoft.com/office/drawing/2014/main" xmlns="" val="20001"/>
                    </a:ext>
                  </a:extLst>
                </a:gridCol>
                <a:gridCol w="2011680">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A</a:t>
                      </a:r>
                      <a:r>
                        <a:rPr lang="en-US" altLang="en-US" sz="2000" kern="1200" dirty="0">
                          <a:solidFill>
                            <a:schemeClr val="tx1"/>
                          </a:solidFill>
                          <a:latin typeface="+mn-lt"/>
                          <a:ea typeface="+mn-ea"/>
                          <a:cs typeface="+mn-cs"/>
                          <a:sym typeface="Iconic Symbols Ext" pitchFamily="2" charset="2"/>
                        </a:rPr>
                        <a:t>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A ⊆ ABG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86963749"/>
              </p:ext>
            </p:extLst>
          </p:nvPr>
        </p:nvGraphicFramePr>
        <p:xfrm>
          <a:off x="7258536" y="3404566"/>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xmlns="" val="20000"/>
                    </a:ext>
                  </a:extLst>
                </a:gridCol>
                <a:gridCol w="1645920">
                  <a:extLst>
                    <a:ext uri="{9D8B030D-6E8A-4147-A177-3AD203B41FA5}">
                      <a16:colId xmlns:a16="http://schemas.microsoft.com/office/drawing/2014/main" xmlns="" val="20001"/>
                    </a:ext>
                  </a:extLst>
                </a:gridCol>
                <a:gridCol w="2011680">
                  <a:extLst>
                    <a:ext uri="{9D8B030D-6E8A-4147-A177-3AD203B41FA5}">
                      <a16:colId xmlns:a16="http://schemas.microsoft.com/office/drawing/2014/main" xmlns=""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CG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CG ⊆ ABCG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ABCGH</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53450116"/>
              </p:ext>
            </p:extLst>
          </p:nvPr>
        </p:nvGraphicFramePr>
        <p:xfrm>
          <a:off x="7258536" y="3806203"/>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xmlns="" val="20000"/>
                    </a:ext>
                  </a:extLst>
                </a:gridCol>
                <a:gridCol w="1645920">
                  <a:extLst>
                    <a:ext uri="{9D8B030D-6E8A-4147-A177-3AD203B41FA5}">
                      <a16:colId xmlns:a16="http://schemas.microsoft.com/office/drawing/2014/main" xmlns="" val="20001"/>
                    </a:ext>
                  </a:extLst>
                </a:gridCol>
                <a:gridCol w="2011680">
                  <a:extLst>
                    <a:ext uri="{9D8B030D-6E8A-4147-A177-3AD203B41FA5}">
                      <a16:colId xmlns:a16="http://schemas.microsoft.com/office/drawing/2014/main" xmlns="" val="20002"/>
                    </a:ext>
                  </a:extLst>
                </a:gridCol>
              </a:tblGrid>
              <a:tr h="142240">
                <a:tc>
                  <a:txBody>
                    <a:bodyPr/>
                    <a:lstStyle/>
                    <a:p>
                      <a:r>
                        <a:rPr lang="en-US" altLang="en-US" sz="2000" b="0" kern="1200" dirty="0">
                          <a:solidFill>
                            <a:schemeClr val="dk1"/>
                          </a:solidFill>
                          <a:latin typeface="+mn-lt"/>
                          <a:ea typeface="+mn-ea"/>
                          <a:cs typeface="+mn-cs"/>
                          <a:sym typeface="Iconic Symbols Ext" pitchFamily="2" charset="2"/>
                        </a:rPr>
                        <a:t>CG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a:solidFill>
                            <a:schemeClr val="dk1"/>
                          </a:solidFill>
                          <a:latin typeface="+mn-lt"/>
                          <a:ea typeface="+mn-ea"/>
                          <a:cs typeface="+mn-cs"/>
                          <a:sym typeface="Monotype Sorts" charset="2"/>
                        </a:rPr>
                        <a:t> I</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CG ⊆ ABCGH</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ABCGHI</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33628796"/>
              </p:ext>
            </p:extLst>
          </p:nvPr>
        </p:nvGraphicFramePr>
        <p:xfrm>
          <a:off x="7258536" y="4207838"/>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xmlns="" val="20000"/>
                    </a:ext>
                  </a:extLst>
                </a:gridCol>
                <a:gridCol w="1645920">
                  <a:extLst>
                    <a:ext uri="{9D8B030D-6E8A-4147-A177-3AD203B41FA5}">
                      <a16:colId xmlns:a16="http://schemas.microsoft.com/office/drawing/2014/main" xmlns="" val="20001"/>
                    </a:ext>
                  </a:extLst>
                </a:gridCol>
                <a:gridCol w="2011680">
                  <a:extLst>
                    <a:ext uri="{9D8B030D-6E8A-4147-A177-3AD203B41FA5}">
                      <a16:colId xmlns:a16="http://schemas.microsoft.com/office/drawing/2014/main" xmlns="" val="20002"/>
                    </a:ext>
                  </a:extLst>
                </a:gridCol>
              </a:tblGrid>
              <a:tr h="142240">
                <a:tc>
                  <a:txBody>
                    <a:bodyPr/>
                    <a:lstStyle/>
                    <a:p>
                      <a:r>
                        <a:rPr lang="en-US" altLang="en-US" sz="2000" kern="1200" dirty="0">
                          <a:solidFill>
                            <a:schemeClr val="tx1"/>
                          </a:solidFill>
                          <a:latin typeface="+mn-lt"/>
                          <a:ea typeface="+mn-ea"/>
                          <a:cs typeface="+mn-cs"/>
                          <a:sym typeface="Iconic Symbols Ext" pitchFamily="2" charset="2"/>
                        </a:rPr>
                        <a:t>B </a:t>
                      </a:r>
                      <a:r>
                        <a:rPr lang="en-US" altLang="en-US" sz="2000" kern="1200" dirty="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B ⊆ ABCGHI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accent6"/>
                          </a:solidFill>
                        </a:rPr>
                        <a:t>result = ABCGHI</a:t>
                      </a:r>
                      <a:endParaRPr lang="en-US" sz="2000" b="0" kern="1200" dirty="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xmlns="" val="10000"/>
                  </a:ext>
                </a:extLst>
              </a:tr>
            </a:tbl>
          </a:graphicData>
        </a:graphic>
      </p:graphicFrame>
      <p:sp>
        <p:nvSpPr>
          <p:cNvPr id="13" name="Content Placeholder 2"/>
          <p:cNvSpPr txBox="1">
            <a:spLocks/>
          </p:cNvSpPr>
          <p:nvPr/>
        </p:nvSpPr>
        <p:spPr>
          <a:xfrm>
            <a:off x="7258536" y="4651132"/>
            <a:ext cx="466344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rPr>
              <a:t>AG</a:t>
            </a:r>
            <a:r>
              <a:rPr lang="en-US" sz="2400" b="1" baseline="30000" dirty="0">
                <a:solidFill>
                  <a:schemeClr val="accent6"/>
                </a:solidFill>
              </a:rPr>
              <a:t>+ </a:t>
            </a:r>
            <a:r>
              <a:rPr lang="en-US" sz="2400" b="1" dirty="0">
                <a:solidFill>
                  <a:schemeClr val="accent6"/>
                </a:solidFill>
              </a:rPr>
              <a:t> = ABCGHI</a:t>
            </a:r>
            <a:r>
              <a:rPr lang="en-US" sz="2400" b="1" baseline="30000" dirty="0">
                <a:solidFill>
                  <a:schemeClr val="accent6"/>
                </a:solidFill>
              </a:rPr>
              <a:t> </a:t>
            </a:r>
            <a:endParaRPr lang="en-US" sz="2400" dirty="0">
              <a:solidFill>
                <a:schemeClr val="accent6"/>
              </a:solidFill>
            </a:endParaRPr>
          </a:p>
        </p:txBody>
      </p:sp>
      <p:sp>
        <p:nvSpPr>
          <p:cNvPr id="14" name="Rounded Rectangle 13"/>
          <p:cNvSpPr/>
          <p:nvPr/>
        </p:nvSpPr>
        <p:spPr>
          <a:xfrm>
            <a:off x="174812" y="5321470"/>
            <a:ext cx="8180912" cy="1205453"/>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marL="457200" indent="-457200" algn="just">
              <a:buFont typeface="+mj-lt"/>
              <a:buAutoNum type="arabicPeriod"/>
            </a:pPr>
            <a:r>
              <a:rPr lang="en-US" dirty="0">
                <a:latin typeface="Cambria Math" panose="02040503050406030204" pitchFamily="18" charset="0"/>
                <a:ea typeface="Cambria Math" panose="02040503050406030204" pitchFamily="18" charset="0"/>
              </a:rPr>
              <a:t>Add the attributes contained in the attribute set for which closure is being calculated to the result set</a:t>
            </a:r>
            <a:r>
              <a:rPr lang="en-US" dirty="0" smtClean="0">
                <a:latin typeface="Cambria Math" panose="02040503050406030204" pitchFamily="18" charset="0"/>
                <a:ea typeface="Cambria Math" panose="02040503050406030204" pitchFamily="18" charset="0"/>
              </a:rPr>
              <a:t>.</a:t>
            </a:r>
            <a:endParaRPr lang="en-US" dirty="0">
              <a:latin typeface="Cambria Math" panose="02040503050406030204" pitchFamily="18" charset="0"/>
              <a:ea typeface="Cambria Math" panose="02040503050406030204" pitchFamily="18" charset="0"/>
            </a:endParaRPr>
          </a:p>
          <a:p>
            <a:pPr marL="457200" indent="-457200" algn="just">
              <a:buFont typeface="+mj-lt"/>
              <a:buAutoNum type="arabicPeriod"/>
            </a:pPr>
            <a:r>
              <a:rPr lang="en-US" dirty="0">
                <a:latin typeface="Cambria Math" panose="02040503050406030204" pitchFamily="18" charset="0"/>
                <a:ea typeface="Cambria Math" panose="02040503050406030204" pitchFamily="18" charset="0"/>
              </a:rPr>
              <a:t>Recursively add the attributes to the result set which can be functionally determined from the attributes already contained in the result set.</a:t>
            </a:r>
          </a:p>
        </p:txBody>
      </p:sp>
    </p:spTree>
    <p:extLst>
      <p:ext uri="{BB962C8B-B14F-4D97-AF65-F5344CB8AC3E}">
        <p14:creationId xmlns:p14="http://schemas.microsoft.com/office/powerpoint/2010/main" val="33663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500"/>
                                        <p:tgtEl>
                                          <p:spTgt spid="4">
                                            <p:txEl>
                                              <p:pRg st="7" end="7"/>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4">
                                            <p:txEl>
                                              <p:pRg st="0" end="0"/>
                                            </p:txEl>
                                          </p:spTgt>
                                        </p:tgtEl>
                                        <p:attrNameLst>
                                          <p:attrName>style.visibility</p:attrName>
                                        </p:attrNameLst>
                                      </p:cBhvr>
                                      <p:to>
                                        <p:strVal val="visible"/>
                                      </p:to>
                                    </p:set>
                                    <p:animEffect transition="in" filter="fade">
                                      <p:cBhvr>
                                        <p:cTn id="50" dur="500"/>
                                        <p:tgtEl>
                                          <p:spTgt spid="14">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Effect transition="in" filter="fade">
                                      <p:cBhvr>
                                        <p:cTn id="53" dur="500"/>
                                        <p:tgtEl>
                                          <p:spTgt spid="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0" end="0"/>
                                            </p:txEl>
                                          </p:spTgt>
                                        </p:tgtEl>
                                        <p:attrNameLst>
                                          <p:attrName>style.visibility</p:attrName>
                                        </p:attrNameLst>
                                      </p:cBhvr>
                                      <p:to>
                                        <p:strVal val="visible"/>
                                      </p:to>
                                    </p:set>
                                    <p:animEffect transition="in" filter="fade">
                                      <p:cBhvr>
                                        <p:cTn id="61" dur="500"/>
                                        <p:tgtEl>
                                          <p:spTgt spid="6">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
                                            <p:txEl>
                                              <p:pRg st="1" end="1"/>
                                            </p:txEl>
                                          </p:spTgt>
                                        </p:tgtEl>
                                        <p:attrNameLst>
                                          <p:attrName>style.visibility</p:attrName>
                                        </p:attrNameLst>
                                      </p:cBhvr>
                                      <p:to>
                                        <p:strVal val="visible"/>
                                      </p:to>
                                    </p:set>
                                    <p:animEffect transition="in" filter="fade">
                                      <p:cBhvr>
                                        <p:cTn id="66" dur="500"/>
                                        <p:tgtEl>
                                          <p:spTgt spid="6">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fade">
                                      <p:cBhvr>
                                        <p:cTn id="81" dur="500"/>
                                        <p:tgtEl>
                                          <p:spTgt spid="1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13">
                                            <p:bg/>
                                          </p:spTgt>
                                        </p:tgtEl>
                                        <p:attrNameLst>
                                          <p:attrName>style.visibility</p:attrName>
                                        </p:attrNameLst>
                                      </p:cBhvr>
                                      <p:to>
                                        <p:strVal val="visible"/>
                                      </p:to>
                                    </p:set>
                                    <p:animEffect transition="in" filter="fade">
                                      <p:cBhvr>
                                        <p:cTn id="96" dur="500"/>
                                        <p:tgtEl>
                                          <p:spTgt spid="13">
                                            <p:bg/>
                                          </p:spTgt>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3">
                                            <p:txEl>
                                              <p:pRg st="0" end="0"/>
                                            </p:txEl>
                                          </p:spTgt>
                                        </p:tgtEl>
                                        <p:attrNameLst>
                                          <p:attrName>style.visibility</p:attrName>
                                        </p:attrNameLst>
                                      </p:cBhvr>
                                      <p:to>
                                        <p:strVal val="visible"/>
                                      </p:to>
                                    </p:set>
                                    <p:animEffect transition="in" filter="fade">
                                      <p:cBhvr>
                                        <p:cTn id="99"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build="p"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Given functional dependencies (FDs) for relational schema R = (A,B,C,D,E):</a:t>
            </a:r>
          </a:p>
          <a:p>
            <a:r>
              <a:rPr lang="en-US" dirty="0"/>
              <a:t>F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a:t>
            </a:r>
          </a:p>
          <a:p>
            <a:pPr lvl="1"/>
            <a:r>
              <a:rPr lang="en-US" dirty="0"/>
              <a:t>Find Closure for A</a:t>
            </a:r>
          </a:p>
          <a:p>
            <a:pPr lvl="1"/>
            <a:r>
              <a:rPr lang="en-US" dirty="0"/>
              <a:t>Find Closure for CD</a:t>
            </a:r>
          </a:p>
          <a:p>
            <a:pPr lvl="1"/>
            <a:r>
              <a:rPr lang="en-US" dirty="0"/>
              <a:t>Find Closure for B</a:t>
            </a:r>
          </a:p>
          <a:p>
            <a:pPr lvl="1"/>
            <a:r>
              <a:rPr lang="en-US" dirty="0"/>
              <a:t>Find Closure for BC</a:t>
            </a:r>
          </a:p>
          <a:p>
            <a:pPr lvl="1"/>
            <a:r>
              <a:rPr lang="en-US" dirty="0"/>
              <a:t>Find Closure for E</a:t>
            </a:r>
          </a:p>
        </p:txBody>
      </p:sp>
      <p:sp>
        <p:nvSpPr>
          <p:cNvPr id="2" name="Title 1"/>
          <p:cNvSpPr>
            <a:spLocks noGrp="1"/>
          </p:cNvSpPr>
          <p:nvPr>
            <p:ph type="title"/>
          </p:nvPr>
        </p:nvSpPr>
        <p:spPr/>
        <p:txBody>
          <a:bodyPr>
            <a:normAutofit/>
          </a:bodyPr>
          <a:lstStyle/>
          <a:p>
            <a:r>
              <a:rPr lang="en-US" dirty="0"/>
              <a:t>Closure of attribute sets </a:t>
            </a:r>
            <a:r>
              <a:rPr lang="en-US" dirty="0">
                <a:solidFill>
                  <a:schemeClr val="tx1">
                    <a:lumMod val="50000"/>
                    <a:lumOff val="50000"/>
                  </a:schemeClr>
                </a:solidFill>
              </a:rPr>
              <a:t>[Exercise]</a:t>
            </a:r>
            <a:endParaRPr lang="en-US" dirty="0"/>
          </a:p>
        </p:txBody>
      </p:sp>
      <p:sp>
        <p:nvSpPr>
          <p:cNvPr id="13" name="Content Placeholder 2"/>
          <p:cNvSpPr txBox="1">
            <a:spLocks/>
          </p:cNvSpPr>
          <p:nvPr/>
        </p:nvSpPr>
        <p:spPr>
          <a:xfrm>
            <a:off x="952986" y="3965755"/>
            <a:ext cx="2286000" cy="246888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chemeClr val="tx1"/>
              </a:buClr>
              <a:buNone/>
            </a:pPr>
            <a:r>
              <a:rPr lang="en-US" sz="2400" b="1" dirty="0">
                <a:solidFill>
                  <a:schemeClr val="accent6"/>
                </a:solidFill>
              </a:rPr>
              <a:t>A</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CD</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B</a:t>
            </a:r>
            <a:r>
              <a:rPr lang="en-US" sz="2400" b="1" baseline="30000" dirty="0">
                <a:solidFill>
                  <a:schemeClr val="accent6"/>
                </a:solidFill>
              </a:rPr>
              <a:t>+</a:t>
            </a:r>
            <a:r>
              <a:rPr lang="en-US" sz="2400" b="1" dirty="0">
                <a:solidFill>
                  <a:schemeClr val="accent6"/>
                </a:solidFill>
              </a:rPr>
              <a:t> = BD</a:t>
            </a:r>
          </a:p>
          <a:p>
            <a:pPr marL="0" lvl="1" indent="0">
              <a:buClr>
                <a:schemeClr val="tx1"/>
              </a:buClr>
              <a:buNone/>
            </a:pPr>
            <a:r>
              <a:rPr lang="en-US" sz="2400" b="1" dirty="0">
                <a:solidFill>
                  <a:schemeClr val="accent6"/>
                </a:solidFill>
              </a:rPr>
              <a:t>BC</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E</a:t>
            </a:r>
            <a:r>
              <a:rPr lang="en-US" sz="2400" b="1" baseline="30000" dirty="0">
                <a:solidFill>
                  <a:schemeClr val="accent6"/>
                </a:solidFill>
              </a:rPr>
              <a:t>+</a:t>
            </a:r>
            <a:r>
              <a:rPr lang="en-US" sz="2400" b="1" dirty="0">
                <a:solidFill>
                  <a:schemeClr val="accent6"/>
                </a:solidFill>
              </a:rPr>
              <a:t> = ABCDE</a:t>
            </a:r>
            <a:endParaRPr lang="en-US" sz="2400" dirty="0">
              <a:solidFill>
                <a:schemeClr val="accent6"/>
              </a:solidFill>
            </a:endParaRPr>
          </a:p>
        </p:txBody>
      </p:sp>
      <p:sp>
        <p:nvSpPr>
          <p:cNvPr id="14" name="Rounded Rectangle 13"/>
          <p:cNvSpPr/>
          <p:nvPr/>
        </p:nvSpPr>
        <p:spPr>
          <a:xfrm>
            <a:off x="952986" y="3533755"/>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Answer</a:t>
            </a:r>
          </a:p>
        </p:txBody>
      </p:sp>
    </p:spTree>
    <p:extLst>
      <p:ext uri="{BB962C8B-B14F-4D97-AF65-F5344CB8AC3E}">
        <p14:creationId xmlns:p14="http://schemas.microsoft.com/office/powerpoint/2010/main" val="34692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bg/>
                                          </p:spTgt>
                                        </p:tgtEl>
                                        <p:attrNameLst>
                                          <p:attrName>style.visibility</p:attrName>
                                        </p:attrNameLst>
                                      </p:cBhvr>
                                      <p:to>
                                        <p:strVal val="visible"/>
                                      </p:to>
                                    </p:set>
                                    <p:animEffect transition="in" filter="fade">
                                      <p:cBhvr>
                                        <p:cTn id="43" dur="500"/>
                                        <p:tgtEl>
                                          <p:spTgt spid="13">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fade">
                                      <p:cBhvr>
                                        <p:cTn id="46" dur="500"/>
                                        <p:tgtEl>
                                          <p:spTgt spid="13">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animEffect transition="in" filter="fade">
                                      <p:cBhvr>
                                        <p:cTn id="49" dur="500"/>
                                        <p:tgtEl>
                                          <p:spTgt spid="13">
                                            <p:txEl>
                                              <p:pRg st="1" end="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xEl>
                                              <p:pRg st="2" end="2"/>
                                            </p:txEl>
                                          </p:spTgt>
                                        </p:tgtEl>
                                        <p:attrNameLst>
                                          <p:attrName>style.visibility</p:attrName>
                                        </p:attrNameLst>
                                      </p:cBhvr>
                                      <p:to>
                                        <p:strVal val="visible"/>
                                      </p:to>
                                    </p:set>
                                    <p:animEffect transition="in" filter="fade">
                                      <p:cBhvr>
                                        <p:cTn id="52" dur="500"/>
                                        <p:tgtEl>
                                          <p:spTgt spid="13">
                                            <p:txEl>
                                              <p:pRg st="2" end="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3" end="3"/>
                                            </p:txEl>
                                          </p:spTgt>
                                        </p:tgtEl>
                                        <p:attrNameLst>
                                          <p:attrName>style.visibility</p:attrName>
                                        </p:attrNameLst>
                                      </p:cBhvr>
                                      <p:to>
                                        <p:strVal val="visible"/>
                                      </p:to>
                                    </p:set>
                                    <p:animEffect transition="in" filter="fade">
                                      <p:cBhvr>
                                        <p:cTn id="55" dur="500"/>
                                        <p:tgtEl>
                                          <p:spTgt spid="13">
                                            <p:txEl>
                                              <p:pRg st="3" end="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4" end="4"/>
                                            </p:txEl>
                                          </p:spTgt>
                                        </p:tgtEl>
                                        <p:attrNameLst>
                                          <p:attrName>style.visibility</p:attrName>
                                        </p:attrNameLst>
                                      </p:cBhvr>
                                      <p:to>
                                        <p:strVal val="visible"/>
                                      </p:to>
                                    </p:set>
                                    <p:animEffect transition="in" filter="fade">
                                      <p:cBhvr>
                                        <p:cTn id="5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sz="2800" dirty="0"/>
              <a:t>Consider schema </a:t>
            </a:r>
            <a:endParaRPr lang="en-US" sz="2800" dirty="0" smtClean="0"/>
          </a:p>
          <a:p>
            <a:pPr marL="0" indent="0">
              <a:buNone/>
            </a:pPr>
            <a:r>
              <a:rPr lang="en-US" sz="2800" dirty="0" smtClean="0"/>
              <a:t>	EMPLOYEE ( E-ID, E-NAME, E-CITY, E-STATE</a:t>
            </a:r>
            <a:r>
              <a:rPr lang="en-US" sz="2800" dirty="0"/>
              <a:t>) </a:t>
            </a:r>
            <a:endParaRPr lang="en-US" sz="2800" dirty="0" smtClean="0"/>
          </a:p>
          <a:p>
            <a:pPr marL="0" indent="0">
              <a:buNone/>
            </a:pPr>
            <a:r>
              <a:rPr lang="en-US" sz="2800" dirty="0"/>
              <a:t>	</a:t>
            </a:r>
            <a:r>
              <a:rPr lang="en-US" sz="2800" dirty="0" smtClean="0"/>
              <a:t>and </a:t>
            </a:r>
            <a:endParaRPr lang="en-US" sz="2800" dirty="0"/>
          </a:p>
          <a:p>
            <a:pPr marL="0" indent="0">
              <a:buNone/>
            </a:pPr>
            <a:r>
              <a:rPr lang="en-US" sz="2800" dirty="0"/>
              <a:t>	FD = {E-ID </a:t>
            </a:r>
            <a:r>
              <a:rPr lang="en-US" sz="2800" dirty="0">
                <a:latin typeface="Calibri" panose="020F0502020204030204" pitchFamily="34" charset="0"/>
              </a:rPr>
              <a:t>→</a:t>
            </a:r>
            <a:r>
              <a:rPr lang="en-US" sz="2800" dirty="0"/>
              <a:t> E-NAME, E-ID </a:t>
            </a:r>
            <a:r>
              <a:rPr lang="en-US" sz="2800" dirty="0">
                <a:latin typeface="Calibri" panose="020F0502020204030204" pitchFamily="34" charset="0"/>
              </a:rPr>
              <a:t>→</a:t>
            </a:r>
            <a:r>
              <a:rPr lang="en-US" sz="2800" dirty="0"/>
              <a:t> E-CITY, E-ID </a:t>
            </a:r>
            <a:r>
              <a:rPr lang="en-US" sz="2800" dirty="0">
                <a:latin typeface="Calibri" panose="020F0502020204030204" pitchFamily="34" charset="0"/>
              </a:rPr>
              <a:t>→</a:t>
            </a:r>
            <a:r>
              <a:rPr lang="en-US" sz="2800" dirty="0"/>
              <a:t> E-STATE, E-CITY </a:t>
            </a:r>
            <a:r>
              <a:rPr lang="en-US" sz="2800" dirty="0">
                <a:latin typeface="Calibri" panose="020F0502020204030204" pitchFamily="34" charset="0"/>
              </a:rPr>
              <a:t>→ </a:t>
            </a:r>
            <a:r>
              <a:rPr lang="en-US" sz="2800" dirty="0"/>
              <a:t>E-STATE}</a:t>
            </a:r>
          </a:p>
          <a:p>
            <a:pPr lvl="1">
              <a:buFont typeface="Wingdings" panose="05000000000000000000" pitchFamily="2" charset="2"/>
              <a:buChar char="§"/>
            </a:pPr>
            <a:r>
              <a:rPr lang="en-US" sz="2400" dirty="0"/>
              <a:t>Find out the closure of </a:t>
            </a:r>
            <a:r>
              <a:rPr lang="en-US" sz="2400" dirty="0" smtClean="0"/>
              <a:t>(FD)</a:t>
            </a:r>
            <a:r>
              <a:rPr lang="en-US" sz="2400" baseline="30000" dirty="0" smtClean="0"/>
              <a:t>+</a:t>
            </a:r>
            <a:endParaRPr lang="en-US" sz="2400" baseline="30000" dirty="0"/>
          </a:p>
          <a:p>
            <a:pPr lvl="1">
              <a:buFont typeface="Wingdings" panose="05000000000000000000" pitchFamily="2" charset="2"/>
              <a:buChar char="§"/>
            </a:pPr>
            <a:r>
              <a:rPr lang="en-US" sz="2400" dirty="0" smtClean="0"/>
              <a:t>Find </a:t>
            </a:r>
            <a:r>
              <a:rPr lang="en-US" sz="2400" dirty="0"/>
              <a:t>attribute closure for: (E-ID</a:t>
            </a:r>
            <a:r>
              <a:rPr lang="en-US" sz="2400" dirty="0" smtClean="0"/>
              <a:t>)</a:t>
            </a:r>
            <a:r>
              <a:rPr lang="en-US" sz="2400" baseline="30000" dirty="0" smtClean="0"/>
              <a:t>+</a:t>
            </a:r>
          </a:p>
          <a:p>
            <a:pPr lvl="1">
              <a:buFont typeface="Wingdings" panose="05000000000000000000" pitchFamily="2" charset="2"/>
              <a:buChar char="§"/>
            </a:pPr>
            <a:r>
              <a:rPr lang="en-US" sz="2400" dirty="0"/>
              <a:t>Find attribute closure for: </a:t>
            </a:r>
            <a:r>
              <a:rPr lang="en-US" sz="2400" dirty="0" smtClean="0"/>
              <a:t>(E-STATE)</a:t>
            </a:r>
            <a:r>
              <a:rPr lang="en-US" sz="2400" baseline="30000" dirty="0" smtClean="0"/>
              <a:t>+</a:t>
            </a:r>
            <a:endParaRPr lang="en-US" sz="2400" baseline="30000" dirty="0"/>
          </a:p>
          <a:p>
            <a:endParaRPr lang="en-US" sz="2800" dirty="0"/>
          </a:p>
        </p:txBody>
      </p:sp>
      <p:sp>
        <p:nvSpPr>
          <p:cNvPr id="3" name="Title 2"/>
          <p:cNvSpPr>
            <a:spLocks noGrp="1"/>
          </p:cNvSpPr>
          <p:nvPr>
            <p:ph type="title"/>
          </p:nvPr>
        </p:nvSpPr>
        <p:spPr/>
        <p:txBody>
          <a:bodyPr/>
          <a:lstStyle/>
          <a:p>
            <a:r>
              <a:rPr lang="en-US" dirty="0" smtClean="0"/>
              <a:t>Example: </a:t>
            </a:r>
            <a:endParaRPr lang="en-US" dirty="0"/>
          </a:p>
        </p:txBody>
      </p:sp>
    </p:spTree>
    <p:extLst>
      <p:ext uri="{BB962C8B-B14F-4D97-AF65-F5344CB8AC3E}">
        <p14:creationId xmlns:p14="http://schemas.microsoft.com/office/powerpoint/2010/main" val="3826626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What is extraneous attributes?</a:t>
            </a:r>
          </a:p>
        </p:txBody>
      </p:sp>
      <p:sp>
        <p:nvSpPr>
          <p:cNvPr id="3" name="Content Placeholder 2"/>
          <p:cNvSpPr>
            <a:spLocks noGrp="1"/>
          </p:cNvSpPr>
          <p:nvPr>
            <p:ph idx="4294967295"/>
          </p:nvPr>
        </p:nvSpPr>
        <p:spPr>
          <a:xfrm>
            <a:off x="131180" y="863444"/>
            <a:ext cx="11929641" cy="5590565"/>
          </a:xfrm>
        </p:spPr>
        <p:txBody>
          <a:bodyPr/>
          <a:lstStyle/>
          <a:p>
            <a:r>
              <a:rPr lang="en-US" dirty="0"/>
              <a:t>Let us consider a relation R with schema R = (A, B, C) and set of functional dependencies FDs   </a:t>
            </a:r>
            <a:r>
              <a:rPr lang="en-US" b="1" dirty="0">
                <a:solidFill>
                  <a:schemeClr val="accent6"/>
                </a:solidFill>
              </a:rPr>
              <a:t>F = { AB </a:t>
            </a:r>
            <a:r>
              <a:rPr lang="en-US" b="1" dirty="0">
                <a:solidFill>
                  <a:schemeClr val="accent6"/>
                </a:solidFill>
                <a:latin typeface="Calibri" panose="020F0502020204030204" pitchFamily="34" charset="0"/>
              </a:rPr>
              <a:t>→</a:t>
            </a:r>
            <a:r>
              <a:rPr lang="en-US" b="1" dirty="0">
                <a:solidFill>
                  <a:schemeClr val="accent6"/>
                </a:solidFill>
              </a:rPr>
              <a:t> C, A </a:t>
            </a:r>
            <a:r>
              <a:rPr lang="en-US" b="1" dirty="0">
                <a:solidFill>
                  <a:schemeClr val="accent6"/>
                </a:solidFill>
                <a:latin typeface="Calibri" panose="020F0502020204030204" pitchFamily="34" charset="0"/>
              </a:rPr>
              <a:t>→</a:t>
            </a:r>
            <a:r>
              <a:rPr lang="en-US" b="1" dirty="0">
                <a:solidFill>
                  <a:schemeClr val="accent6"/>
                </a:solidFill>
              </a:rPr>
              <a:t> C }</a:t>
            </a:r>
            <a:r>
              <a:rPr lang="en-US" dirty="0"/>
              <a:t>. </a:t>
            </a:r>
          </a:p>
          <a:p>
            <a:r>
              <a:rPr lang="en-US" dirty="0"/>
              <a:t>In </a:t>
            </a:r>
            <a:r>
              <a:rPr lang="en-US" b="1" dirty="0">
                <a:solidFill>
                  <a:schemeClr val="accent6"/>
                </a:solidFill>
              </a:rPr>
              <a:t>AB </a:t>
            </a:r>
            <a:r>
              <a:rPr lang="en-US" b="1" dirty="0">
                <a:solidFill>
                  <a:schemeClr val="accent6"/>
                </a:solidFill>
                <a:latin typeface="Calibri" panose="020F0502020204030204" pitchFamily="34" charset="0"/>
              </a:rPr>
              <a:t>→</a:t>
            </a:r>
            <a:r>
              <a:rPr lang="en-US" b="1" dirty="0">
                <a:solidFill>
                  <a:schemeClr val="accent6"/>
                </a:solidFill>
              </a:rPr>
              <a:t> C, B is extraneous attribute</a:t>
            </a:r>
            <a:r>
              <a:rPr lang="en-US" dirty="0"/>
              <a:t>. The reason is, there is another FD </a:t>
            </a:r>
            <a:r>
              <a:rPr lang="en-US" b="1" dirty="0">
                <a:solidFill>
                  <a:schemeClr val="accent6"/>
                </a:solidFill>
              </a:rPr>
              <a:t>A </a:t>
            </a:r>
            <a:r>
              <a:rPr lang="en-US" b="1" dirty="0">
                <a:solidFill>
                  <a:schemeClr val="accent6"/>
                </a:solidFill>
                <a:latin typeface="Calibri" panose="020F0502020204030204" pitchFamily="34" charset="0"/>
              </a:rPr>
              <a:t>→</a:t>
            </a:r>
            <a:r>
              <a:rPr lang="en-US" b="1" dirty="0">
                <a:solidFill>
                  <a:schemeClr val="accent6"/>
                </a:solidFill>
              </a:rPr>
              <a:t> C</a:t>
            </a:r>
            <a:r>
              <a:rPr lang="en-US" dirty="0"/>
              <a:t>, which means when </a:t>
            </a:r>
            <a:r>
              <a:rPr lang="en-US" b="1" dirty="0">
                <a:solidFill>
                  <a:schemeClr val="accent6"/>
                </a:solidFill>
              </a:rPr>
              <a:t>A alone can determine C</a:t>
            </a:r>
            <a:r>
              <a:rPr lang="en-US" dirty="0"/>
              <a:t>, the use of B is unnecessary (extra).</a:t>
            </a:r>
          </a:p>
          <a:p>
            <a:r>
              <a:rPr lang="en-US" dirty="0"/>
              <a:t>An attribute of a functional dependency is said to be extraneous if we can </a:t>
            </a:r>
            <a:r>
              <a:rPr lang="en-US" b="1" dirty="0">
                <a:solidFill>
                  <a:schemeClr val="accent6"/>
                </a:solidFill>
              </a:rPr>
              <a:t>remove it without changing the closure of the set of functional dependencies</a:t>
            </a:r>
            <a:r>
              <a:rPr lang="en-US" dirty="0"/>
              <a:t>.</a:t>
            </a:r>
          </a:p>
        </p:txBody>
      </p:sp>
    </p:spTree>
    <p:extLst>
      <p:ext uri="{BB962C8B-B14F-4D97-AF65-F5344CB8AC3E}">
        <p14:creationId xmlns:p14="http://schemas.microsoft.com/office/powerpoint/2010/main" val="5316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What is canonical cover?</a:t>
            </a:r>
          </a:p>
        </p:txBody>
      </p:sp>
      <p:sp>
        <p:nvSpPr>
          <p:cNvPr id="3" name="Content Placeholder 2"/>
          <p:cNvSpPr>
            <a:spLocks noGrp="1"/>
          </p:cNvSpPr>
          <p:nvPr>
            <p:ph idx="4294967295"/>
          </p:nvPr>
        </p:nvSpPr>
        <p:spPr>
          <a:xfrm>
            <a:off x="131180" y="863444"/>
            <a:ext cx="11929641" cy="5590565"/>
          </a:xfrm>
        </p:spPr>
        <p:txBody>
          <a:bodyPr/>
          <a:lstStyle/>
          <a:p>
            <a:r>
              <a:rPr lang="en-US" dirty="0"/>
              <a:t>A canonical cover of F is a </a:t>
            </a:r>
            <a:r>
              <a:rPr lang="en-US" b="1" dirty="0">
                <a:solidFill>
                  <a:schemeClr val="accent6"/>
                </a:solidFill>
              </a:rPr>
              <a:t>minimal set of functional dependencies </a:t>
            </a:r>
            <a:r>
              <a:rPr lang="en-US" dirty="0"/>
              <a:t>equivalent to F, having </a:t>
            </a:r>
            <a:r>
              <a:rPr lang="en-US" b="1" dirty="0">
                <a:solidFill>
                  <a:schemeClr val="accent6"/>
                </a:solidFill>
              </a:rPr>
              <a:t>no redundant dependencies or redundant parts of dependencies</a:t>
            </a:r>
            <a:r>
              <a:rPr lang="en-US" dirty="0"/>
              <a:t>.</a:t>
            </a:r>
          </a:p>
          <a:p>
            <a:r>
              <a:rPr lang="en-US" dirty="0"/>
              <a:t>It is denoted by </a:t>
            </a:r>
            <a:r>
              <a:rPr lang="en-US" b="1" dirty="0">
                <a:solidFill>
                  <a:schemeClr val="accent6"/>
                </a:solidFill>
              </a:rPr>
              <a:t>F</a:t>
            </a:r>
            <a:r>
              <a:rPr lang="en-US" b="1" baseline="-25000" dirty="0">
                <a:solidFill>
                  <a:schemeClr val="accent6"/>
                </a:solidFill>
              </a:rPr>
              <a:t>c</a:t>
            </a:r>
          </a:p>
          <a:p>
            <a:r>
              <a:rPr lang="en-US" dirty="0"/>
              <a:t>A canonical cover for F is a set of dependencies F</a:t>
            </a:r>
            <a:r>
              <a:rPr lang="en-US" baseline="-25000" dirty="0"/>
              <a:t>c</a:t>
            </a:r>
            <a:r>
              <a:rPr lang="en-US" dirty="0"/>
              <a:t> such that</a:t>
            </a:r>
          </a:p>
          <a:p>
            <a:pPr lvl="1"/>
            <a:r>
              <a:rPr lang="en-US" b="1" dirty="0">
                <a:solidFill>
                  <a:schemeClr val="accent6"/>
                </a:solidFill>
              </a:rPr>
              <a:t>F logically implies</a:t>
            </a:r>
            <a:r>
              <a:rPr lang="en-US" dirty="0"/>
              <a:t> all dependencies in </a:t>
            </a:r>
            <a:r>
              <a:rPr lang="en-US" b="1" dirty="0">
                <a:solidFill>
                  <a:schemeClr val="accent6"/>
                </a:solidFill>
              </a:rPr>
              <a:t>F</a:t>
            </a:r>
            <a:r>
              <a:rPr lang="en-US" b="1" baseline="-25000" dirty="0">
                <a:solidFill>
                  <a:schemeClr val="accent6"/>
                </a:solidFill>
              </a:rPr>
              <a:t>c</a:t>
            </a:r>
            <a:r>
              <a:rPr lang="en-US" dirty="0"/>
              <a:t> and</a:t>
            </a:r>
          </a:p>
          <a:p>
            <a:pPr lvl="1"/>
            <a:r>
              <a:rPr lang="en-US" b="1" dirty="0">
                <a:solidFill>
                  <a:schemeClr val="accent6"/>
                </a:solidFill>
              </a:rPr>
              <a:t>F</a:t>
            </a:r>
            <a:r>
              <a:rPr lang="en-US" b="1" baseline="-25000" dirty="0">
                <a:solidFill>
                  <a:schemeClr val="accent6"/>
                </a:solidFill>
              </a:rPr>
              <a:t>c</a:t>
            </a:r>
            <a:r>
              <a:rPr lang="en-US" b="1" dirty="0">
                <a:solidFill>
                  <a:schemeClr val="accent6"/>
                </a:solidFill>
              </a:rPr>
              <a:t> logically implies </a:t>
            </a:r>
            <a:r>
              <a:rPr lang="en-US" dirty="0"/>
              <a:t>all dependencies in </a:t>
            </a:r>
            <a:r>
              <a:rPr lang="en-US" b="1" dirty="0">
                <a:solidFill>
                  <a:schemeClr val="accent6"/>
                </a:solidFill>
              </a:rPr>
              <a:t>F</a:t>
            </a:r>
            <a:r>
              <a:rPr lang="en-US" dirty="0"/>
              <a:t> and</a:t>
            </a:r>
          </a:p>
          <a:p>
            <a:pPr lvl="1"/>
            <a:r>
              <a:rPr lang="en-US" b="1" dirty="0">
                <a:solidFill>
                  <a:schemeClr val="accent6"/>
                </a:solidFill>
              </a:rPr>
              <a:t>No</a:t>
            </a:r>
            <a:r>
              <a:rPr lang="en-US" dirty="0"/>
              <a:t> functional dependency in </a:t>
            </a:r>
            <a:r>
              <a:rPr lang="en-US" b="1" dirty="0">
                <a:solidFill>
                  <a:schemeClr val="accent6"/>
                </a:solidFill>
              </a:rPr>
              <a:t>F</a:t>
            </a:r>
            <a:r>
              <a:rPr lang="en-US" b="1" baseline="-25000" dirty="0">
                <a:solidFill>
                  <a:schemeClr val="accent6"/>
                </a:solidFill>
              </a:rPr>
              <a:t>c</a:t>
            </a:r>
            <a:r>
              <a:rPr lang="en-US" dirty="0"/>
              <a:t> contains an </a:t>
            </a:r>
            <a:r>
              <a:rPr lang="en-US" b="1" dirty="0">
                <a:solidFill>
                  <a:schemeClr val="accent6"/>
                </a:solidFill>
              </a:rPr>
              <a:t>extraneous attribute </a:t>
            </a:r>
            <a:r>
              <a:rPr lang="en-US" dirty="0"/>
              <a:t>and</a:t>
            </a:r>
          </a:p>
          <a:p>
            <a:pPr lvl="1"/>
            <a:r>
              <a:rPr lang="en-US" dirty="0"/>
              <a:t>Each </a:t>
            </a:r>
            <a:r>
              <a:rPr lang="en-US" b="1" dirty="0">
                <a:solidFill>
                  <a:schemeClr val="accent6"/>
                </a:solidFill>
              </a:rPr>
              <a:t>left side </a:t>
            </a:r>
            <a:r>
              <a:rPr lang="en-US" dirty="0"/>
              <a:t>of functional dependency in </a:t>
            </a:r>
            <a:r>
              <a:rPr lang="en-US" b="1" dirty="0">
                <a:solidFill>
                  <a:schemeClr val="accent6"/>
                </a:solidFill>
              </a:rPr>
              <a:t>F</a:t>
            </a:r>
            <a:r>
              <a:rPr lang="en-US" b="1" baseline="-25000" dirty="0">
                <a:solidFill>
                  <a:schemeClr val="accent6"/>
                </a:solidFill>
              </a:rPr>
              <a:t>c</a:t>
            </a:r>
            <a:r>
              <a:rPr lang="en-US" dirty="0"/>
              <a:t> is </a:t>
            </a:r>
            <a:r>
              <a:rPr lang="en-US" b="1" dirty="0">
                <a:solidFill>
                  <a:schemeClr val="accent6"/>
                </a:solidFill>
              </a:rPr>
              <a:t>unique</a:t>
            </a:r>
            <a:r>
              <a:rPr lang="en-US" dirty="0"/>
              <a:t>.</a:t>
            </a:r>
          </a:p>
        </p:txBody>
      </p:sp>
      <p:sp>
        <p:nvSpPr>
          <p:cNvPr id="4" name="Content Placeholder 2"/>
          <p:cNvSpPr txBox="1">
            <a:spLocks/>
          </p:cNvSpPr>
          <p:nvPr/>
        </p:nvSpPr>
        <p:spPr>
          <a:xfrm>
            <a:off x="3944760" y="4591050"/>
            <a:ext cx="2520000" cy="990600"/>
          </a:xfrm>
          <a:prstGeom prst="rect">
            <a:avLst/>
          </a:prstGeom>
          <a:solidFill>
            <a:schemeClr val="bg1">
              <a:lumMod val="95000"/>
            </a:schemeClr>
          </a:solidFill>
          <a:ln>
            <a:solidFill>
              <a:schemeClr val="bg1">
                <a:lumMod val="65000"/>
              </a:schemeClr>
            </a:solidFill>
          </a:ln>
        </p:spPr>
        <p:txBody>
          <a:bodyPr vert="horz" lIns="91440" tIns="45720" rIns="91440" bIns="45720" rtlCol="0" anchor="ctr">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C00000"/>
                </a:solidFill>
              </a:rPr>
              <a:t>F = {A </a:t>
            </a:r>
            <a:r>
              <a:rPr lang="en-US" b="1" dirty="0">
                <a:solidFill>
                  <a:srgbClr val="C00000"/>
                </a:solidFill>
                <a:latin typeface="Calibri" panose="020F0502020204030204" pitchFamily="34" charset="0"/>
              </a:rPr>
              <a:t>→</a:t>
            </a:r>
            <a:r>
              <a:rPr lang="en-US" b="1" dirty="0">
                <a:solidFill>
                  <a:srgbClr val="C00000"/>
                </a:solidFill>
              </a:rPr>
              <a:t> B, A </a:t>
            </a:r>
            <a:r>
              <a:rPr lang="en-US" b="1" dirty="0">
                <a:solidFill>
                  <a:srgbClr val="C00000"/>
                </a:solidFill>
                <a:latin typeface="Calibri" panose="020F0502020204030204" pitchFamily="34" charset="0"/>
              </a:rPr>
              <a:t>→</a:t>
            </a:r>
            <a:r>
              <a:rPr lang="en-US" b="1" dirty="0">
                <a:solidFill>
                  <a:srgbClr val="C00000"/>
                </a:solidFill>
              </a:rPr>
              <a:t> C}</a:t>
            </a:r>
          </a:p>
          <a:p>
            <a:pPr marL="0" indent="0">
              <a:buNone/>
            </a:pPr>
            <a:r>
              <a:rPr lang="en-US" b="1" dirty="0">
                <a:solidFill>
                  <a:schemeClr val="accent6"/>
                </a:solidFill>
              </a:rPr>
              <a:t>F</a:t>
            </a:r>
            <a:r>
              <a:rPr lang="en-US" b="1" baseline="-25000" dirty="0">
                <a:solidFill>
                  <a:schemeClr val="accent6"/>
                </a:solidFill>
              </a:rPr>
              <a:t>c</a:t>
            </a:r>
            <a:r>
              <a:rPr lang="en-US" b="1" dirty="0">
                <a:solidFill>
                  <a:srgbClr val="C00000"/>
                </a:solidFill>
              </a:rPr>
              <a:t> = {A </a:t>
            </a:r>
            <a:r>
              <a:rPr lang="en-US" b="1" dirty="0">
                <a:solidFill>
                  <a:srgbClr val="C00000"/>
                </a:solidFill>
                <a:latin typeface="Calibri" panose="020F0502020204030204" pitchFamily="34" charset="0"/>
              </a:rPr>
              <a:t>→</a:t>
            </a:r>
            <a:r>
              <a:rPr lang="en-US" b="1" dirty="0">
                <a:solidFill>
                  <a:srgbClr val="C00000"/>
                </a:solidFill>
              </a:rPr>
              <a:t> BC}</a:t>
            </a:r>
            <a:endParaRPr lang="en-US" dirty="0"/>
          </a:p>
        </p:txBody>
      </p:sp>
      <p:sp>
        <p:nvSpPr>
          <p:cNvPr id="5" name="Curved Down Arrow 4"/>
          <p:cNvSpPr/>
          <p:nvPr/>
        </p:nvSpPr>
        <p:spPr>
          <a:xfrm rot="5400000">
            <a:off x="6465352" y="4743450"/>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6" name="Curved Down Arrow 5"/>
          <p:cNvSpPr/>
          <p:nvPr/>
        </p:nvSpPr>
        <p:spPr>
          <a:xfrm rot="16200000">
            <a:off x="3106290" y="4607526"/>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7" name="Rounded Rectangular Callout 6"/>
          <p:cNvSpPr/>
          <p:nvPr/>
        </p:nvSpPr>
        <p:spPr>
          <a:xfrm>
            <a:off x="7430258" y="4812030"/>
            <a:ext cx="1524000" cy="548640"/>
          </a:xfrm>
          <a:prstGeom prst="wedgeRoundRectCallout">
            <a:avLst>
              <a:gd name="adj1" fmla="val -60307"/>
              <a:gd name="adj2" fmla="val -329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Union Rule</a:t>
            </a:r>
            <a:endParaRPr lang="en-IN" dirty="0">
              <a:solidFill>
                <a:schemeClr val="tx1"/>
              </a:solidFill>
            </a:endParaRPr>
          </a:p>
        </p:txBody>
      </p:sp>
      <p:sp>
        <p:nvSpPr>
          <p:cNvPr id="8" name="Rounded Rectangular Callout 7"/>
          <p:cNvSpPr/>
          <p:nvPr/>
        </p:nvSpPr>
        <p:spPr>
          <a:xfrm>
            <a:off x="809234" y="4812030"/>
            <a:ext cx="2160000" cy="548640"/>
          </a:xfrm>
          <a:prstGeom prst="wedgeRoundRectCallout">
            <a:avLst>
              <a:gd name="adj1" fmla="val 56592"/>
              <a:gd name="adj2" fmla="val -5483"/>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Decomposition Rule</a:t>
            </a:r>
            <a:endParaRPr lang="en-IN" dirty="0">
              <a:solidFill>
                <a:schemeClr val="tx1"/>
              </a:solidFill>
            </a:endParaRPr>
          </a:p>
        </p:txBody>
      </p:sp>
    </p:spTree>
    <p:extLst>
      <p:ext uri="{BB962C8B-B14F-4D97-AF65-F5344CB8AC3E}">
        <p14:creationId xmlns:p14="http://schemas.microsoft.com/office/powerpoint/2010/main" val="314354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bg/>
                                          </p:spTgt>
                                        </p:tgtEl>
                                        <p:attrNameLst>
                                          <p:attrName>style.visibility</p:attrName>
                                        </p:attrNameLst>
                                      </p:cBhvr>
                                      <p:to>
                                        <p:strVal val="visible"/>
                                      </p:to>
                                    </p:set>
                                    <p:animEffect transition="in" filter="fade">
                                      <p:cBhvr>
                                        <p:cTn id="42" dur="500"/>
                                        <p:tgtEl>
                                          <p:spTgt spid="4">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Algorithm to find canonical cover</a:t>
            </a:r>
          </a:p>
        </p:txBody>
      </p:sp>
      <p:sp>
        <p:nvSpPr>
          <p:cNvPr id="3" name="Content Placeholder 2"/>
          <p:cNvSpPr>
            <a:spLocks noGrp="1"/>
          </p:cNvSpPr>
          <p:nvPr>
            <p:ph idx="4294967295"/>
          </p:nvPr>
        </p:nvSpPr>
        <p:spPr>
          <a:xfrm>
            <a:off x="131180" y="863444"/>
            <a:ext cx="11929641" cy="5590565"/>
          </a:xfrm>
        </p:spPr>
        <p:txBody>
          <a:bodyPr/>
          <a:lstStyle/>
          <a:p>
            <a:r>
              <a:rPr lang="en-US" i="1" dirty="0"/>
              <a:t>Repeat</a:t>
            </a:r>
          </a:p>
          <a:p>
            <a:pPr lvl="1"/>
            <a:r>
              <a:rPr lang="en-US" dirty="0"/>
              <a:t>Use the </a:t>
            </a:r>
            <a:r>
              <a:rPr lang="en-US" b="1" dirty="0">
                <a:solidFill>
                  <a:schemeClr val="accent6"/>
                </a:solidFill>
              </a:rPr>
              <a:t>union rule</a:t>
            </a:r>
            <a:r>
              <a:rPr lang="en-US" dirty="0"/>
              <a:t> to replace any dependencies in F </a:t>
            </a:r>
            <a:r>
              <a:rPr lang="en-US" b="1" dirty="0">
                <a:solidFill>
                  <a:schemeClr val="accent6"/>
                </a:solidFill>
              </a:rPr>
              <a:t>α1 </a:t>
            </a:r>
            <a:r>
              <a:rPr lang="en-US" b="1" dirty="0">
                <a:solidFill>
                  <a:schemeClr val="accent6"/>
                </a:solidFill>
                <a:latin typeface="Calibri" panose="020F0502020204030204" pitchFamily="34" charset="0"/>
              </a:rPr>
              <a:t>→</a:t>
            </a:r>
            <a:r>
              <a:rPr lang="en-US" b="1" dirty="0">
                <a:solidFill>
                  <a:schemeClr val="accent6"/>
                </a:solidFill>
              </a:rPr>
              <a:t> β1 </a:t>
            </a:r>
            <a:r>
              <a:rPr lang="en-US" dirty="0"/>
              <a:t>and</a:t>
            </a:r>
            <a:r>
              <a:rPr lang="en-US" b="1" dirty="0">
                <a:solidFill>
                  <a:schemeClr val="accent6"/>
                </a:solidFill>
              </a:rPr>
              <a:t> α1 </a:t>
            </a:r>
            <a:r>
              <a:rPr lang="en-US" b="1" dirty="0">
                <a:solidFill>
                  <a:schemeClr val="accent6"/>
                </a:solidFill>
                <a:latin typeface="Calibri" panose="020F0502020204030204" pitchFamily="34" charset="0"/>
              </a:rPr>
              <a:t>→</a:t>
            </a:r>
            <a:r>
              <a:rPr lang="en-US" b="1" dirty="0">
                <a:solidFill>
                  <a:schemeClr val="accent6"/>
                </a:solidFill>
              </a:rPr>
              <a:t> β2 with α1 </a:t>
            </a:r>
            <a:r>
              <a:rPr lang="en-US" b="1" dirty="0">
                <a:solidFill>
                  <a:schemeClr val="accent6"/>
                </a:solidFill>
                <a:latin typeface="Calibri" panose="020F0502020204030204" pitchFamily="34" charset="0"/>
              </a:rPr>
              <a:t>→</a:t>
            </a:r>
            <a:r>
              <a:rPr lang="en-US" b="1" dirty="0">
                <a:solidFill>
                  <a:schemeClr val="accent6"/>
                </a:solidFill>
              </a:rPr>
              <a:t> β1β2</a:t>
            </a:r>
            <a:endParaRPr lang="en-US" dirty="0"/>
          </a:p>
          <a:p>
            <a:pPr lvl="1"/>
            <a:r>
              <a:rPr lang="en-US" dirty="0"/>
              <a:t>Find a functional dependency α </a:t>
            </a:r>
            <a:r>
              <a:rPr lang="en-US" dirty="0">
                <a:latin typeface="Calibri" panose="020F0502020204030204" pitchFamily="34" charset="0"/>
              </a:rPr>
              <a:t>→</a:t>
            </a:r>
            <a:r>
              <a:rPr lang="en-US" dirty="0"/>
              <a:t> β with an </a:t>
            </a:r>
            <a:r>
              <a:rPr lang="en-US" b="1" dirty="0">
                <a:solidFill>
                  <a:schemeClr val="accent6"/>
                </a:solidFill>
              </a:rPr>
              <a:t>extraneous attribute </a:t>
            </a:r>
            <a:r>
              <a:rPr lang="en-US" dirty="0"/>
              <a:t>either in α or in β	</a:t>
            </a:r>
          </a:p>
          <a:p>
            <a:pPr marL="457200" lvl="1" indent="0">
              <a:buNone/>
            </a:pPr>
            <a:r>
              <a:rPr lang="en-US" dirty="0"/>
              <a:t>		</a:t>
            </a:r>
            <a:r>
              <a:rPr lang="en-US" dirty="0">
                <a:solidFill>
                  <a:schemeClr val="tx2"/>
                </a:solidFill>
              </a:rPr>
              <a:t>/*     Note: test for extraneous attributes done using F</a:t>
            </a:r>
            <a:r>
              <a:rPr lang="en-US" baseline="-25000" dirty="0">
                <a:solidFill>
                  <a:schemeClr val="tx2"/>
                </a:solidFill>
              </a:rPr>
              <a:t>c</a:t>
            </a:r>
            <a:r>
              <a:rPr lang="en-US" dirty="0">
                <a:solidFill>
                  <a:schemeClr val="tx2"/>
                </a:solidFill>
              </a:rPr>
              <a:t>, not F     */</a:t>
            </a:r>
          </a:p>
          <a:p>
            <a:pPr lvl="2"/>
            <a:r>
              <a:rPr lang="en-US" dirty="0"/>
              <a:t>If an </a:t>
            </a:r>
            <a:r>
              <a:rPr lang="en-US" b="1" dirty="0">
                <a:solidFill>
                  <a:schemeClr val="accent6"/>
                </a:solidFill>
              </a:rPr>
              <a:t>extraneous attribute is found, delete it </a:t>
            </a:r>
            <a:r>
              <a:rPr lang="en-US" dirty="0"/>
              <a:t>from α </a:t>
            </a:r>
            <a:r>
              <a:rPr lang="en-US" dirty="0">
                <a:latin typeface="Calibri" panose="020F0502020204030204" pitchFamily="34" charset="0"/>
              </a:rPr>
              <a:t>→</a:t>
            </a:r>
            <a:r>
              <a:rPr lang="en-US" dirty="0"/>
              <a:t> β </a:t>
            </a:r>
          </a:p>
          <a:p>
            <a:r>
              <a:rPr lang="en-US" i="1" dirty="0"/>
              <a:t>until</a:t>
            </a:r>
            <a:r>
              <a:rPr lang="en-US" dirty="0"/>
              <a:t> F does not change</a:t>
            </a:r>
          </a:p>
          <a:p>
            <a:pPr marL="457200" lvl="1" indent="0">
              <a:buNone/>
            </a:pPr>
            <a:r>
              <a:rPr lang="en-US" dirty="0">
                <a:solidFill>
                  <a:schemeClr val="tx2"/>
                </a:solidFill>
              </a:rPr>
              <a:t>		/*     Note: Union rule may become applicable after some extraneous attributes have been deleted, 			so it has to be re-applied     */</a:t>
            </a:r>
            <a:endParaRPr lang="en-US" dirty="0"/>
          </a:p>
        </p:txBody>
      </p:sp>
    </p:spTree>
    <p:extLst>
      <p:ext uri="{BB962C8B-B14F-4D97-AF65-F5344CB8AC3E}">
        <p14:creationId xmlns:p14="http://schemas.microsoft.com/office/powerpoint/2010/main" val="261836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Canonical cover </a:t>
            </a:r>
            <a:r>
              <a:rPr lang="en-US" dirty="0">
                <a:solidFill>
                  <a:schemeClr val="tx1">
                    <a:lumMod val="50000"/>
                    <a:lumOff val="50000"/>
                  </a:schemeClr>
                </a:solidFill>
              </a:rPr>
              <a:t>[Example]</a:t>
            </a:r>
            <a:endParaRPr lang="en-US" dirty="0"/>
          </a:p>
        </p:txBody>
      </p:sp>
      <p:sp>
        <p:nvSpPr>
          <p:cNvPr id="3" name="Content Placeholder 2"/>
          <p:cNvSpPr>
            <a:spLocks noGrp="1"/>
          </p:cNvSpPr>
          <p:nvPr>
            <p:ph idx="4294967295"/>
          </p:nvPr>
        </p:nvSpPr>
        <p:spPr>
          <a:xfrm>
            <a:off x="131180" y="863444"/>
            <a:ext cx="11929641" cy="5590565"/>
          </a:xfrm>
        </p:spPr>
        <p:txBody>
          <a:bodyPr>
            <a:normAutofit lnSpcReduction="10000"/>
          </a:bodyPr>
          <a:lstStyle/>
          <a:p>
            <a:endParaRPr lang="en-US" dirty="0"/>
          </a:p>
          <a:p>
            <a:endParaRPr lang="en-US" dirty="0"/>
          </a:p>
          <a:p>
            <a:endParaRPr lang="en-US" dirty="0"/>
          </a:p>
          <a:p>
            <a:r>
              <a:rPr lang="en-US" dirty="0"/>
              <a:t>Combine </a:t>
            </a:r>
            <a:r>
              <a:rPr lang="en-US" dirty="0">
                <a:solidFill>
                  <a:schemeClr val="accent6"/>
                </a:solidFill>
              </a:rPr>
              <a:t>A </a:t>
            </a:r>
            <a:r>
              <a:rPr lang="en-US" dirty="0">
                <a:solidFill>
                  <a:schemeClr val="accent6"/>
                </a:solidFill>
                <a:latin typeface="Calibri" panose="020F0502020204030204" pitchFamily="34" charset="0"/>
              </a:rPr>
              <a:t>→</a:t>
            </a:r>
            <a:r>
              <a:rPr lang="en-US" dirty="0">
                <a:solidFill>
                  <a:schemeClr val="accent6"/>
                </a:solidFill>
              </a:rPr>
              <a:t> BC </a:t>
            </a:r>
            <a:r>
              <a:rPr lang="en-US" dirty="0"/>
              <a:t>and </a:t>
            </a:r>
            <a:r>
              <a:rPr lang="en-US" dirty="0">
                <a:solidFill>
                  <a:schemeClr val="accent6"/>
                </a:solidFill>
              </a:rPr>
              <a:t>A </a:t>
            </a:r>
            <a:r>
              <a:rPr lang="en-US" dirty="0">
                <a:solidFill>
                  <a:schemeClr val="accent6"/>
                </a:solidFill>
                <a:latin typeface="Calibri" panose="020F0502020204030204" pitchFamily="34" charset="0"/>
              </a:rPr>
              <a:t>→</a:t>
            </a:r>
            <a:r>
              <a:rPr lang="en-US" dirty="0">
                <a:solidFill>
                  <a:schemeClr val="accent6"/>
                </a:solidFill>
              </a:rPr>
              <a:t> B </a:t>
            </a:r>
            <a:r>
              <a:rPr lang="en-US" dirty="0"/>
              <a:t>into </a:t>
            </a:r>
            <a:r>
              <a:rPr lang="en-US" dirty="0">
                <a:solidFill>
                  <a:schemeClr val="tx2"/>
                </a:solidFill>
              </a:rPr>
              <a:t>A </a:t>
            </a:r>
            <a:r>
              <a:rPr lang="en-US" dirty="0">
                <a:solidFill>
                  <a:schemeClr val="tx2"/>
                </a:solidFill>
                <a:latin typeface="Calibri" panose="020F0502020204030204" pitchFamily="34" charset="0"/>
              </a:rPr>
              <a:t>→</a:t>
            </a:r>
            <a:r>
              <a:rPr lang="en-US" dirty="0">
                <a:solidFill>
                  <a:schemeClr val="tx2"/>
                </a:solidFill>
              </a:rPr>
              <a:t> BC</a:t>
            </a:r>
            <a:r>
              <a:rPr lang="en-US" dirty="0">
                <a:solidFill>
                  <a:schemeClr val="accent6"/>
                </a:solidFill>
              </a:rPr>
              <a:t> (Union Rule)</a:t>
            </a:r>
          </a:p>
          <a:p>
            <a:pPr lvl="1"/>
            <a:r>
              <a:rPr lang="en-US" dirty="0"/>
              <a:t>Set is {A </a:t>
            </a:r>
            <a:r>
              <a:rPr lang="en-US" dirty="0">
                <a:latin typeface="Calibri" panose="020F0502020204030204" pitchFamily="34" charset="0"/>
              </a:rPr>
              <a:t>→</a:t>
            </a:r>
            <a:r>
              <a:rPr lang="en-US" dirty="0"/>
              <a:t> BC, B </a:t>
            </a:r>
            <a:r>
              <a:rPr lang="en-US" dirty="0">
                <a:latin typeface="Calibri" panose="020F0502020204030204" pitchFamily="34" charset="0"/>
              </a:rPr>
              <a:t>→ </a:t>
            </a:r>
            <a:r>
              <a:rPr lang="en-US" dirty="0"/>
              <a:t>C, AB </a:t>
            </a:r>
            <a:r>
              <a:rPr lang="en-US" dirty="0">
                <a:latin typeface="Calibri" panose="020F0502020204030204" pitchFamily="34" charset="0"/>
              </a:rPr>
              <a:t>→</a:t>
            </a:r>
            <a:r>
              <a:rPr lang="en-US" dirty="0"/>
              <a:t> C}</a:t>
            </a:r>
          </a:p>
          <a:p>
            <a:r>
              <a:rPr lang="en-US" dirty="0">
                <a:solidFill>
                  <a:schemeClr val="accent6"/>
                </a:solidFill>
              </a:rPr>
              <a:t>A is extraneous in AB </a:t>
            </a:r>
            <a:r>
              <a:rPr lang="en-US" dirty="0">
                <a:solidFill>
                  <a:schemeClr val="accent6"/>
                </a:solidFill>
                <a:latin typeface="Calibri" panose="020F0502020204030204" pitchFamily="34" charset="0"/>
              </a:rPr>
              <a:t>→ </a:t>
            </a:r>
            <a:r>
              <a:rPr lang="en-US" dirty="0">
                <a:solidFill>
                  <a:schemeClr val="accent6"/>
                </a:solidFill>
              </a:rPr>
              <a:t>C</a:t>
            </a:r>
          </a:p>
          <a:p>
            <a:pPr lvl="1"/>
            <a:r>
              <a:rPr lang="en-US" dirty="0"/>
              <a:t>Check if the result of deleting A from AB </a:t>
            </a:r>
            <a:r>
              <a:rPr lang="en-US" dirty="0">
                <a:latin typeface="Calibri" panose="020F0502020204030204" pitchFamily="34" charset="0"/>
              </a:rPr>
              <a:t>→</a:t>
            </a:r>
            <a:r>
              <a:rPr lang="en-US" dirty="0"/>
              <a:t> C is implied by the other dependencies</a:t>
            </a:r>
          </a:p>
          <a:p>
            <a:pPr lvl="2"/>
            <a:r>
              <a:rPr lang="en-US" dirty="0"/>
              <a:t>Yes: in fact, B </a:t>
            </a:r>
            <a:r>
              <a:rPr lang="en-US" dirty="0">
                <a:latin typeface="Calibri" panose="020F0502020204030204" pitchFamily="34" charset="0"/>
              </a:rPr>
              <a:t>→ </a:t>
            </a:r>
            <a:r>
              <a:rPr lang="en-US" dirty="0"/>
              <a:t>C is already present</a:t>
            </a:r>
          </a:p>
          <a:p>
            <a:pPr lvl="1"/>
            <a:r>
              <a:rPr lang="en-US" dirty="0"/>
              <a:t>Set is {A </a:t>
            </a:r>
            <a:r>
              <a:rPr lang="en-US" dirty="0">
                <a:latin typeface="Calibri" panose="020F0502020204030204" pitchFamily="34" charset="0"/>
              </a:rPr>
              <a:t>→ </a:t>
            </a:r>
            <a:r>
              <a:rPr lang="en-US" dirty="0"/>
              <a:t>BC, B </a:t>
            </a:r>
            <a:r>
              <a:rPr lang="en-US" dirty="0">
                <a:latin typeface="Calibri" panose="020F0502020204030204" pitchFamily="34" charset="0"/>
              </a:rPr>
              <a:t>→ </a:t>
            </a:r>
            <a:r>
              <a:rPr lang="en-US" dirty="0"/>
              <a:t>C}</a:t>
            </a:r>
          </a:p>
          <a:p>
            <a:r>
              <a:rPr lang="en-US" dirty="0">
                <a:solidFill>
                  <a:schemeClr val="accent6"/>
                </a:solidFill>
              </a:rPr>
              <a:t>C is extraneous in A </a:t>
            </a:r>
            <a:r>
              <a:rPr lang="en-US" dirty="0">
                <a:solidFill>
                  <a:schemeClr val="accent6"/>
                </a:solidFill>
                <a:latin typeface="Calibri" panose="020F0502020204030204" pitchFamily="34" charset="0"/>
              </a:rPr>
              <a:t>→</a:t>
            </a:r>
            <a:r>
              <a:rPr lang="en-US" dirty="0">
                <a:solidFill>
                  <a:schemeClr val="accent6"/>
                </a:solidFill>
              </a:rPr>
              <a:t> BC</a:t>
            </a:r>
          </a:p>
          <a:p>
            <a:pPr lvl="1"/>
            <a:r>
              <a:rPr lang="en-US" dirty="0"/>
              <a:t>Check if A </a:t>
            </a:r>
            <a:r>
              <a:rPr lang="en-US" dirty="0">
                <a:latin typeface="Calibri" panose="020F0502020204030204" pitchFamily="34" charset="0"/>
              </a:rPr>
              <a:t>→</a:t>
            </a:r>
            <a:r>
              <a:rPr lang="en-US" dirty="0"/>
              <a:t> C is logically implied by A </a:t>
            </a:r>
            <a:r>
              <a:rPr lang="en-US" dirty="0">
                <a:latin typeface="Calibri" panose="020F0502020204030204" pitchFamily="34" charset="0"/>
              </a:rPr>
              <a:t>→</a:t>
            </a:r>
            <a:r>
              <a:rPr lang="en-US" dirty="0"/>
              <a:t> B and the other dependencies</a:t>
            </a:r>
          </a:p>
          <a:p>
            <a:pPr lvl="2"/>
            <a:r>
              <a:rPr lang="en-US" dirty="0"/>
              <a:t>Yes: using transitivity on A </a:t>
            </a:r>
            <a:r>
              <a:rPr lang="en-US" dirty="0">
                <a:latin typeface="Calibri" panose="020F0502020204030204" pitchFamily="34" charset="0"/>
              </a:rPr>
              <a:t>→ </a:t>
            </a:r>
            <a:r>
              <a:rPr lang="en-US" dirty="0"/>
              <a:t>B and B </a:t>
            </a:r>
            <a:r>
              <a:rPr lang="en-US" dirty="0">
                <a:latin typeface="Calibri" panose="020F0502020204030204" pitchFamily="34" charset="0"/>
              </a:rPr>
              <a:t>→ </a:t>
            </a:r>
            <a:r>
              <a:rPr lang="en-US" dirty="0"/>
              <a:t>C.</a:t>
            </a:r>
          </a:p>
          <a:p>
            <a:pPr lvl="1"/>
            <a:r>
              <a:rPr lang="en-US" dirty="0"/>
              <a:t>The canonical cover is: </a:t>
            </a:r>
            <a:r>
              <a:rPr lang="en-US" b="1" dirty="0">
                <a:solidFill>
                  <a:schemeClr val="accent6"/>
                </a:solidFill>
              </a:rPr>
              <a:t>A </a:t>
            </a:r>
            <a:r>
              <a:rPr lang="en-US" b="1" dirty="0">
                <a:solidFill>
                  <a:schemeClr val="accent6"/>
                </a:solidFill>
                <a:latin typeface="Calibri" panose="020F0502020204030204" pitchFamily="34" charset="0"/>
              </a:rPr>
              <a:t>→ </a:t>
            </a:r>
            <a:r>
              <a:rPr lang="en-US" b="1" dirty="0">
                <a:solidFill>
                  <a:schemeClr val="accent6"/>
                </a:solidFill>
              </a:rPr>
              <a:t>B, B </a:t>
            </a:r>
            <a:r>
              <a:rPr lang="en-US" b="1" dirty="0">
                <a:solidFill>
                  <a:schemeClr val="accent6"/>
                </a:solidFill>
                <a:latin typeface="Calibri" panose="020F0502020204030204" pitchFamily="34" charset="0"/>
              </a:rPr>
              <a:t>→ </a:t>
            </a:r>
            <a:r>
              <a:rPr lang="en-US" b="1" dirty="0">
                <a:solidFill>
                  <a:schemeClr val="accent6"/>
                </a:solidFill>
              </a:rPr>
              <a:t>C</a:t>
            </a: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C) with FDs </a:t>
            </a:r>
          </a:p>
          <a:p>
            <a:pPr marL="0" indent="0">
              <a:buNone/>
            </a:pPr>
            <a:r>
              <a:rPr lang="en-US" dirty="0"/>
              <a:t>	F = {A </a:t>
            </a:r>
            <a:r>
              <a:rPr lang="en-US" dirty="0">
                <a:latin typeface="Calibri" panose="020F0502020204030204" pitchFamily="34" charset="0"/>
              </a:rPr>
              <a:t>→</a:t>
            </a:r>
            <a:r>
              <a:rPr lang="en-US" dirty="0"/>
              <a:t> BC, B </a:t>
            </a:r>
            <a:r>
              <a:rPr lang="en-US" dirty="0">
                <a:latin typeface="Calibri" panose="020F0502020204030204" pitchFamily="34" charset="0"/>
              </a:rPr>
              <a:t>→</a:t>
            </a:r>
            <a:r>
              <a:rPr lang="en-US" dirty="0"/>
              <a:t> C, A </a:t>
            </a:r>
            <a:r>
              <a:rPr lang="en-US" dirty="0">
                <a:latin typeface="Calibri" panose="020F0502020204030204" pitchFamily="34" charset="0"/>
              </a:rPr>
              <a:t>→</a:t>
            </a:r>
            <a:r>
              <a:rPr lang="en-US" dirty="0"/>
              <a:t> B, AB </a:t>
            </a:r>
            <a:r>
              <a:rPr lang="en-US" dirty="0">
                <a:latin typeface="Calibri" panose="020F0502020204030204" pitchFamily="34" charset="0"/>
              </a:rPr>
              <a:t>→</a:t>
            </a:r>
            <a:r>
              <a:rPr lang="en-US" dirty="0"/>
              <a:t> C} </a:t>
            </a:r>
          </a:p>
          <a:p>
            <a:r>
              <a:rPr lang="en-US" dirty="0"/>
              <a:t>Find canonical cover.</a:t>
            </a:r>
          </a:p>
        </p:txBody>
      </p:sp>
    </p:spTree>
    <p:extLst>
      <p:ext uri="{BB962C8B-B14F-4D97-AF65-F5344CB8AC3E}">
        <p14:creationId xmlns:p14="http://schemas.microsoft.com/office/powerpoint/2010/main" val="37137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Canonical cover </a:t>
            </a:r>
            <a:r>
              <a:rPr lang="en-US" dirty="0">
                <a:solidFill>
                  <a:schemeClr val="tx1">
                    <a:lumMod val="50000"/>
                    <a:lumOff val="50000"/>
                  </a:schemeClr>
                </a:solidFill>
              </a:rPr>
              <a:t>[Example]</a:t>
            </a:r>
            <a:endParaRPr lang="en-US" dirty="0"/>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r>
              <a:rPr lang="en-US" dirty="0"/>
              <a:t>The left side of each FD in F is unique. </a:t>
            </a:r>
          </a:p>
          <a:p>
            <a:r>
              <a:rPr lang="en-US" dirty="0"/>
              <a:t>Also none of the attributes in the left side or right side of any of the FDs is extraneous.</a:t>
            </a:r>
          </a:p>
          <a:p>
            <a:r>
              <a:rPr lang="en-US" dirty="0"/>
              <a:t>Therefore the canonical cover F</a:t>
            </a:r>
            <a:r>
              <a:rPr lang="en-US" baseline="-25000" dirty="0"/>
              <a:t>c</a:t>
            </a:r>
            <a:r>
              <a:rPr lang="en-US" dirty="0"/>
              <a:t> is equal to F. </a:t>
            </a:r>
          </a:p>
          <a:p>
            <a:r>
              <a:rPr lang="en-US" dirty="0"/>
              <a:t>F</a:t>
            </a:r>
            <a:r>
              <a:rPr lang="en-US" baseline="-25000" dirty="0"/>
              <a:t>c</a:t>
            </a:r>
            <a:r>
              <a:rPr lang="en-US" dirty="0"/>
              <a:t>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 </a:t>
            </a:r>
            <a:endParaRPr lang="en-US" b="1" dirty="0">
              <a:solidFill>
                <a:schemeClr val="accent6"/>
              </a:solidFill>
            </a:endParaRP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C, D, E, F) with FDs </a:t>
            </a:r>
          </a:p>
          <a:p>
            <a:pPr marL="0" indent="0">
              <a:buNone/>
            </a:pPr>
            <a:r>
              <a:rPr lang="en-US" dirty="0"/>
              <a:t>	F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 </a:t>
            </a:r>
          </a:p>
          <a:p>
            <a:r>
              <a:rPr lang="en-US" dirty="0"/>
              <a:t>Find canonical cover.</a:t>
            </a:r>
          </a:p>
        </p:txBody>
      </p:sp>
    </p:spTree>
    <p:extLst>
      <p:ext uri="{BB962C8B-B14F-4D97-AF65-F5344CB8AC3E}">
        <p14:creationId xmlns:p14="http://schemas.microsoft.com/office/powerpoint/2010/main" val="16716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What is decomposition?</a:t>
            </a:r>
          </a:p>
        </p:txBody>
      </p:sp>
      <p:sp>
        <p:nvSpPr>
          <p:cNvPr id="3" name="Content Placeholder 2"/>
          <p:cNvSpPr>
            <a:spLocks noGrp="1"/>
          </p:cNvSpPr>
          <p:nvPr>
            <p:ph idx="4294967295"/>
          </p:nvPr>
        </p:nvSpPr>
        <p:spPr>
          <a:xfrm>
            <a:off x="131180" y="863444"/>
            <a:ext cx="11929641" cy="5590565"/>
          </a:xfrm>
        </p:spPr>
        <p:txBody>
          <a:bodyPr/>
          <a:lstStyle/>
          <a:p>
            <a:r>
              <a:rPr lang="en-US" dirty="0"/>
              <a:t>Decomposition is the </a:t>
            </a:r>
            <a:r>
              <a:rPr lang="en-US" b="1" dirty="0">
                <a:solidFill>
                  <a:schemeClr val="accent6"/>
                </a:solidFill>
              </a:rPr>
              <a:t>process of breaking down given relation </a:t>
            </a:r>
            <a:r>
              <a:rPr lang="en-US" dirty="0"/>
              <a:t>into </a:t>
            </a:r>
            <a:r>
              <a:rPr lang="en-US" b="1" dirty="0">
                <a:solidFill>
                  <a:schemeClr val="accent6"/>
                </a:solidFill>
              </a:rPr>
              <a:t>two or more relations</a:t>
            </a:r>
            <a:r>
              <a:rPr lang="en-US" dirty="0"/>
              <a:t>.</a:t>
            </a:r>
          </a:p>
          <a:p>
            <a:r>
              <a:rPr lang="en-US" dirty="0"/>
              <a:t>Relation R is replaced by two or more relations in such a way that:</a:t>
            </a:r>
          </a:p>
          <a:p>
            <a:pPr lvl="1"/>
            <a:r>
              <a:rPr lang="en-US" dirty="0"/>
              <a:t>Each new relation contains a </a:t>
            </a:r>
            <a:r>
              <a:rPr lang="en-US" b="1" dirty="0">
                <a:solidFill>
                  <a:schemeClr val="accent6"/>
                </a:solidFill>
              </a:rPr>
              <a:t>subset</a:t>
            </a:r>
            <a:r>
              <a:rPr lang="en-US" dirty="0"/>
              <a:t> of the </a:t>
            </a:r>
            <a:r>
              <a:rPr lang="en-US" b="1" dirty="0">
                <a:solidFill>
                  <a:schemeClr val="accent6"/>
                </a:solidFill>
              </a:rPr>
              <a:t>attributes of R</a:t>
            </a:r>
          </a:p>
          <a:p>
            <a:pPr lvl="1"/>
            <a:r>
              <a:rPr lang="en-US" dirty="0"/>
              <a:t>Together, they all </a:t>
            </a:r>
            <a:r>
              <a:rPr lang="en-US" b="1" dirty="0">
                <a:solidFill>
                  <a:schemeClr val="accent6"/>
                </a:solidFill>
              </a:rPr>
              <a:t>include all tuples </a:t>
            </a:r>
            <a:r>
              <a:rPr lang="en-US" dirty="0"/>
              <a:t>and </a:t>
            </a:r>
            <a:r>
              <a:rPr lang="en-US" b="1" dirty="0">
                <a:solidFill>
                  <a:schemeClr val="accent6"/>
                </a:solidFill>
              </a:rPr>
              <a:t>attributes of R</a:t>
            </a:r>
          </a:p>
          <a:p>
            <a:r>
              <a:rPr lang="en-US" dirty="0"/>
              <a:t>Types of decomposition</a:t>
            </a:r>
          </a:p>
          <a:p>
            <a:pPr lvl="1"/>
            <a:r>
              <a:rPr lang="en-US" dirty="0" err="1"/>
              <a:t>Lossy</a:t>
            </a:r>
            <a:r>
              <a:rPr lang="en-US" dirty="0"/>
              <a:t> decomposition</a:t>
            </a:r>
          </a:p>
          <a:p>
            <a:pPr lvl="1"/>
            <a:r>
              <a:rPr lang="en-US" dirty="0"/>
              <a:t>Lossless decomposition (non-loss decomposition)</a:t>
            </a:r>
          </a:p>
        </p:txBody>
      </p:sp>
    </p:spTree>
    <p:extLst>
      <p:ext uri="{BB962C8B-B14F-4D97-AF65-F5344CB8AC3E}">
        <p14:creationId xmlns:p14="http://schemas.microsoft.com/office/powerpoint/2010/main" val="9525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31180" y="863444"/>
            <a:ext cx="6269577" cy="5590565"/>
          </a:xfrm>
        </p:spPr>
        <p:txBody>
          <a:bodyPr/>
          <a:lstStyle/>
          <a:p>
            <a:r>
              <a:rPr lang="en-US" dirty="0"/>
              <a:t>The decomposition of relation R into R1 and R2 is </a:t>
            </a:r>
            <a:r>
              <a:rPr lang="en-US" dirty="0" err="1"/>
              <a:t>lossy</a:t>
            </a:r>
            <a:r>
              <a:rPr lang="en-US" dirty="0"/>
              <a:t> when the </a:t>
            </a:r>
            <a:r>
              <a:rPr lang="en-US" dirty="0">
                <a:solidFill>
                  <a:schemeClr val="accent6"/>
                </a:solidFill>
              </a:rPr>
              <a:t>join of R1 and R2 does not yield the same relation as in R</a:t>
            </a:r>
            <a:r>
              <a:rPr lang="en-US" dirty="0"/>
              <a:t>.</a:t>
            </a:r>
          </a:p>
          <a:p>
            <a:r>
              <a:rPr lang="en-US" dirty="0"/>
              <a:t>This is also referred as </a:t>
            </a:r>
            <a:r>
              <a:rPr lang="en-US" dirty="0" err="1">
                <a:solidFill>
                  <a:schemeClr val="accent6"/>
                </a:solidFill>
              </a:rPr>
              <a:t>lossy</a:t>
            </a:r>
            <a:r>
              <a:rPr lang="en-US" dirty="0">
                <a:solidFill>
                  <a:schemeClr val="accent6"/>
                </a:solidFill>
              </a:rPr>
              <a:t>-join decomposition</a:t>
            </a:r>
            <a:r>
              <a:rPr lang="en-US" dirty="0"/>
              <a:t>.</a:t>
            </a:r>
          </a:p>
          <a:p>
            <a:r>
              <a:rPr lang="en-US" dirty="0"/>
              <a:t>The </a:t>
            </a:r>
            <a:r>
              <a:rPr lang="en-US" dirty="0">
                <a:solidFill>
                  <a:schemeClr val="accent6"/>
                </a:solidFill>
              </a:rPr>
              <a:t>disadvantage</a:t>
            </a:r>
            <a:r>
              <a:rPr lang="en-US" dirty="0"/>
              <a:t> of such kind of decomposition is that </a:t>
            </a:r>
            <a:r>
              <a:rPr lang="en-US" dirty="0">
                <a:solidFill>
                  <a:schemeClr val="accent6"/>
                </a:solidFill>
              </a:rPr>
              <a:t>some information is lost during retrieval of original relation</a:t>
            </a:r>
            <a:r>
              <a:rPr lang="en-US" dirty="0"/>
              <a:t>.</a:t>
            </a:r>
          </a:p>
          <a:p>
            <a:r>
              <a:rPr lang="en-US" dirty="0"/>
              <a:t>From practical point of view, </a:t>
            </a:r>
            <a:r>
              <a:rPr lang="en-US" dirty="0">
                <a:solidFill>
                  <a:schemeClr val="accent6"/>
                </a:solidFill>
              </a:rPr>
              <a:t>decomposition should not be </a:t>
            </a:r>
            <a:r>
              <a:rPr lang="en-US" dirty="0" err="1">
                <a:solidFill>
                  <a:schemeClr val="accent6"/>
                </a:solidFill>
              </a:rPr>
              <a:t>lossy</a:t>
            </a:r>
            <a:r>
              <a:rPr lang="en-US" dirty="0">
                <a:solidFill>
                  <a:schemeClr val="accent6"/>
                </a:solidFill>
              </a:rPr>
              <a:t> decomposition</a:t>
            </a:r>
            <a:r>
              <a:rPr lang="en-US" dirty="0"/>
              <a:t>.</a:t>
            </a:r>
          </a:p>
        </p:txBody>
      </p:sp>
      <p:sp>
        <p:nvSpPr>
          <p:cNvPr id="4" name="Title 3"/>
          <p:cNvSpPr>
            <a:spLocks noGrp="1"/>
          </p:cNvSpPr>
          <p:nvPr>
            <p:ph type="title"/>
          </p:nvPr>
        </p:nvSpPr>
        <p:spPr/>
        <p:txBody>
          <a:bodyPr/>
          <a:lstStyle/>
          <a:p>
            <a:r>
              <a:rPr lang="en-US" dirty="0" err="1"/>
              <a:t>Lossy</a:t>
            </a:r>
            <a:r>
              <a:rPr lang="en-US" dirty="0"/>
              <a:t> decomposition</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63918">
                  <a:extLst>
                    <a:ext uri="{9D8B030D-6E8A-4147-A177-3AD203B41FA5}">
                      <a16:colId xmlns:a16="http://schemas.microsoft.com/office/drawing/2014/main" xmlns=""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578146600"/>
              </p:ext>
            </p:extLst>
          </p:nvPr>
        </p:nvGraphicFramePr>
        <p:xfrm>
          <a:off x="8013243" y="4496924"/>
          <a:ext cx="2426653" cy="205740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63918">
                  <a:extLst>
                    <a:ext uri="{9D8B030D-6E8A-4147-A177-3AD203B41FA5}">
                      <a16:colId xmlns:a16="http://schemas.microsoft.com/office/drawing/2014/main" xmlns=""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099947028"/>
              </p:ext>
            </p:extLst>
          </p:nvPr>
        </p:nvGraphicFramePr>
        <p:xfrm>
          <a:off x="10181542" y="2812906"/>
          <a:ext cx="1827848" cy="1234440"/>
        </p:xfrm>
        <a:graphic>
          <a:graphicData uri="http://schemas.openxmlformats.org/drawingml/2006/table">
            <a:tbl>
              <a:tblPr firstRow="1" bandRow="1">
                <a:tableStyleId>{8EC20E35-A176-4012-BC5E-935CFFF8708E}</a:tableStyleId>
              </a:tblPr>
              <a:tblGrid>
                <a:gridCol w="963930">
                  <a:extLst>
                    <a:ext uri="{9D8B030D-6E8A-4147-A177-3AD203B41FA5}">
                      <a16:colId xmlns:a16="http://schemas.microsoft.com/office/drawing/2014/main" xmlns="" val="20000"/>
                    </a:ext>
                  </a:extLst>
                </a:gridCol>
                <a:gridCol w="863918">
                  <a:extLst>
                    <a:ext uri="{9D8B030D-6E8A-4147-A177-3AD203B41FA5}">
                      <a16:colId xmlns:a16="http://schemas.microsoft.com/office/drawing/2014/main" xmlns="" val="20002"/>
                    </a:ext>
                  </a:extLst>
                </a:gridCol>
              </a:tblGrid>
              <a:tr h="411480">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2"/>
                    </a:ext>
                  </a:extLst>
                </a:gridCol>
              </a:tblGrid>
              <a:tr h="411480">
                <a:tc>
                  <a:txBody>
                    <a:bodyPr/>
                    <a:lstStyle/>
                    <a:p>
                      <a:pPr algn="l"/>
                      <a:r>
                        <a:rPr lang="en-US" sz="1800" kern="1200" dirty="0" err="1">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24" name="Straight Connector 23"/>
          <p:cNvCxnSpPr/>
          <p:nvPr/>
        </p:nvCxnSpPr>
        <p:spPr>
          <a:xfrm rot="10800000" flipV="1">
            <a:off x="6531979" y="863444"/>
            <a:ext cx="0" cy="55905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8020861" y="5338626"/>
            <a:ext cx="2441448" cy="822960"/>
          </a:xfrm>
          <a:prstGeom prst="rect">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a:t>Not 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614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nodePh="1">
                                  <p:stCondLst>
                                    <p:cond delay="0"/>
                                  </p:stCondLst>
                                  <p:endCondLst>
                                    <p:cond evt="begin" delay="0">
                                      <p:tn val="71"/>
                                    </p:cond>
                                  </p:end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1" end="1"/>
                                            </p:txEl>
                                          </p:spTgt>
                                        </p:tgtEl>
                                        <p:attrNameLst>
                                          <p:attrName>style.visibility</p:attrName>
                                        </p:attrNameLst>
                                      </p:cBhvr>
                                      <p:to>
                                        <p:strVal val="visible"/>
                                      </p:to>
                                    </p:set>
                                    <p:animEffect transition="in" filter="fade">
                                      <p:cBhvr>
                                        <p:cTn id="78" dur="500"/>
                                        <p:tgtEl>
                                          <p:spTgt spid="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animEffect transition="in" filter="fade">
                                      <p:cBhvr>
                                        <p:cTn id="83" dur="500"/>
                                        <p:tgtEl>
                                          <p:spTgt spid="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3" end="3"/>
                                            </p:txEl>
                                          </p:spTgt>
                                        </p:tgtEl>
                                        <p:attrNameLst>
                                          <p:attrName>style.visibility</p:attrName>
                                        </p:attrNameLst>
                                      </p:cBhvr>
                                      <p:to>
                                        <p:strVal val="visible"/>
                                      </p:to>
                                    </p:set>
                                    <p:animEffect transition="in" filter="fade">
                                      <p:cBhvr>
                                        <p:cTn id="8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1" grpId="0" animBg="1"/>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What is Functional Dependency (FD)?</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r>
              <a:rPr lang="en-US" dirty="0"/>
              <a:t>Let R be a relation schema having n attributes A1, A2, A3,…, An.</a:t>
            </a:r>
          </a:p>
          <a:p>
            <a:endParaRPr lang="en-US" dirty="0"/>
          </a:p>
          <a:p>
            <a:endParaRPr lang="en-US" dirty="0"/>
          </a:p>
          <a:p>
            <a:endParaRPr lang="en-US" dirty="0"/>
          </a:p>
          <a:p>
            <a:endParaRPr lang="en-US" dirty="0"/>
          </a:p>
          <a:p>
            <a:endParaRPr lang="en-US" dirty="0"/>
          </a:p>
          <a:p>
            <a:endParaRPr lang="en-US" dirty="0"/>
          </a:p>
          <a:p>
            <a:r>
              <a:rPr lang="en-US" dirty="0"/>
              <a:t>Let attributes X and Y are two subsets of attributes of relation R.</a:t>
            </a:r>
          </a:p>
          <a:p>
            <a:r>
              <a:rPr lang="en-US" dirty="0"/>
              <a:t>If the </a:t>
            </a:r>
            <a:r>
              <a:rPr lang="en-US" b="1" dirty="0">
                <a:solidFill>
                  <a:schemeClr val="accent6"/>
                </a:solidFill>
              </a:rPr>
              <a:t>values of the X component of a tuple uniquely </a:t>
            </a:r>
            <a:r>
              <a:rPr lang="en-US" dirty="0"/>
              <a:t>(or functionally) </a:t>
            </a:r>
            <a:r>
              <a:rPr lang="en-US" b="1" dirty="0">
                <a:solidFill>
                  <a:schemeClr val="accent6"/>
                </a:solidFill>
              </a:rPr>
              <a:t>determine the values of the Y component</a:t>
            </a:r>
            <a:r>
              <a:rPr lang="en-US" dirty="0"/>
              <a:t>, then there is a </a:t>
            </a:r>
            <a:r>
              <a:rPr lang="en-US" b="1" dirty="0">
                <a:solidFill>
                  <a:schemeClr val="accent6"/>
                </a:solidFill>
              </a:rPr>
              <a:t>functional dependency from X to Y</a:t>
            </a:r>
            <a:r>
              <a:rPr lang="en-US" dirty="0"/>
              <a:t>.</a:t>
            </a:r>
          </a:p>
          <a:p>
            <a:r>
              <a:rPr lang="en-US" dirty="0"/>
              <a:t>This is denoted by </a:t>
            </a:r>
            <a:r>
              <a:rPr lang="en-US" b="1" dirty="0">
                <a:solidFill>
                  <a:schemeClr val="accent6"/>
                </a:solidFill>
              </a:rPr>
              <a:t>X </a:t>
            </a:r>
            <a:r>
              <a:rPr lang="en-US" b="1" dirty="0">
                <a:solidFill>
                  <a:schemeClr val="accent6"/>
                </a:solidFill>
                <a:latin typeface="Calibri" panose="020F0502020204030204" pitchFamily="34" charset="0"/>
              </a:rPr>
              <a:t>→</a:t>
            </a:r>
            <a:r>
              <a:rPr lang="en-US" b="1" dirty="0">
                <a:solidFill>
                  <a:schemeClr val="accent6"/>
                </a:solidFill>
              </a:rPr>
              <a:t> Y </a:t>
            </a:r>
            <a:r>
              <a:rPr lang="en-US" dirty="0"/>
              <a:t>(</a:t>
            </a:r>
            <a:r>
              <a:rPr lang="en-US" dirty="0" err="1"/>
              <a:t>i.e</a:t>
            </a:r>
            <a:r>
              <a:rPr lang="en-US" dirty="0"/>
              <a:t> </a:t>
            </a:r>
            <a:r>
              <a:rPr lang="en-US" dirty="0" err="1"/>
              <a:t>RollNo</a:t>
            </a:r>
            <a:r>
              <a:rPr lang="en-US" dirty="0"/>
              <a:t> </a:t>
            </a:r>
            <a:r>
              <a:rPr lang="en-US" dirty="0">
                <a:latin typeface="Calibri" panose="020F0502020204030204" pitchFamily="34" charset="0"/>
              </a:rPr>
              <a:t>→</a:t>
            </a:r>
            <a:r>
              <a:rPr lang="en-US" dirty="0"/>
              <a:t> Name, SPI, BL).</a:t>
            </a:r>
          </a:p>
          <a:p>
            <a:r>
              <a:rPr lang="en-US" dirty="0"/>
              <a:t>It is referred as: </a:t>
            </a:r>
            <a:r>
              <a:rPr lang="en-US" b="1" dirty="0">
                <a:solidFill>
                  <a:schemeClr val="accent6"/>
                </a:solidFill>
              </a:rPr>
              <a:t>Y is functionally dependent on the X </a:t>
            </a:r>
            <a:r>
              <a:rPr lang="en-US" dirty="0"/>
              <a:t>or </a:t>
            </a:r>
            <a:r>
              <a:rPr lang="en-US" b="1" dirty="0">
                <a:solidFill>
                  <a:schemeClr val="accent6"/>
                </a:solidFill>
              </a:rPr>
              <a:t>X functionally determines Y</a:t>
            </a:r>
            <a:r>
              <a:rPr lang="en-US"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09134536"/>
              </p:ext>
            </p:extLst>
          </p:nvPr>
        </p:nvGraphicFramePr>
        <p:xfrm>
          <a:off x="591600" y="1748641"/>
          <a:ext cx="2727009" cy="205740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gridCol w="551180">
                  <a:extLst>
                    <a:ext uri="{9D8B030D-6E8A-4147-A177-3AD203B41FA5}">
                      <a16:colId xmlns:a16="http://schemas.microsoft.com/office/drawing/2014/main" xmlns="" val="20002"/>
                    </a:ext>
                  </a:extLst>
                </a:gridCol>
                <a:gridCol w="473393">
                  <a:extLst>
                    <a:ext uri="{9D8B030D-6E8A-4147-A177-3AD203B41FA5}">
                      <a16:colId xmlns:a16="http://schemas.microsoft.com/office/drawing/2014/main" xmlns="" val="20003"/>
                    </a:ext>
                  </a:extLst>
                </a:gridCol>
              </a:tblGrid>
              <a:tr h="411480">
                <a:tc>
                  <a:txBody>
                    <a:bodyPr/>
                    <a:lstStyle/>
                    <a:p>
                      <a:pPr algn="l"/>
                      <a:r>
                        <a:rPr lang="en-US" b="1" dirty="0" err="1">
                          <a:solidFill>
                            <a:schemeClr val="tx1"/>
                          </a:solidFill>
                        </a:rPr>
                        <a:t>RollNo</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US" dirty="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92666307"/>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96115040"/>
              </p:ext>
            </p:extLst>
          </p:nvPr>
        </p:nvGraphicFramePr>
        <p:xfrm>
          <a:off x="590421" y="1381812"/>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31181" y="863444"/>
            <a:ext cx="6295824" cy="5590565"/>
          </a:xfrm>
        </p:spPr>
        <p:txBody>
          <a:bodyPr/>
          <a:lstStyle/>
          <a:p>
            <a:r>
              <a:rPr lang="en-US" dirty="0"/>
              <a:t>The decomposition of relation R into R1 and R2 is lossless when the </a:t>
            </a:r>
            <a:r>
              <a:rPr lang="en-US" dirty="0">
                <a:solidFill>
                  <a:schemeClr val="accent6"/>
                </a:solidFill>
              </a:rPr>
              <a:t>join of R1 and R2 produces the same relation as in R</a:t>
            </a:r>
            <a:r>
              <a:rPr lang="en-US" dirty="0"/>
              <a:t>.</a:t>
            </a:r>
          </a:p>
          <a:p>
            <a:r>
              <a:rPr lang="en-US" dirty="0"/>
              <a:t>This is also referred as a </a:t>
            </a:r>
            <a:r>
              <a:rPr lang="en-US" dirty="0">
                <a:solidFill>
                  <a:schemeClr val="accent6"/>
                </a:solidFill>
              </a:rPr>
              <a:t>non-additive (non-loss) decomposition</a:t>
            </a:r>
            <a:r>
              <a:rPr lang="en-US" dirty="0"/>
              <a:t>.</a:t>
            </a:r>
          </a:p>
          <a:p>
            <a:r>
              <a:rPr lang="en-US" dirty="0"/>
              <a:t>All </a:t>
            </a:r>
            <a:r>
              <a:rPr lang="en-US" dirty="0">
                <a:solidFill>
                  <a:schemeClr val="accent6"/>
                </a:solidFill>
              </a:rPr>
              <a:t>decompositions must be lossless</a:t>
            </a:r>
            <a:r>
              <a:rPr lang="en-US" dirty="0"/>
              <a:t>.</a:t>
            </a:r>
          </a:p>
        </p:txBody>
      </p:sp>
      <p:sp>
        <p:nvSpPr>
          <p:cNvPr id="4" name="Title 3"/>
          <p:cNvSpPr>
            <a:spLocks noGrp="1"/>
          </p:cNvSpPr>
          <p:nvPr>
            <p:ph type="title"/>
          </p:nvPr>
        </p:nvSpPr>
        <p:spPr/>
        <p:txBody>
          <a:bodyPr/>
          <a:lstStyle/>
          <a:p>
            <a:r>
              <a:rPr lang="en-US" dirty="0"/>
              <a:t>Lossless decomposition</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63918">
                  <a:extLst>
                    <a:ext uri="{9D8B030D-6E8A-4147-A177-3AD203B41FA5}">
                      <a16:colId xmlns:a16="http://schemas.microsoft.com/office/drawing/2014/main" xmlns=""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52700620"/>
              </p:ext>
            </p:extLst>
          </p:nvPr>
        </p:nvGraphicFramePr>
        <p:xfrm>
          <a:off x="8013243" y="4496924"/>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63918">
                  <a:extLst>
                    <a:ext uri="{9D8B030D-6E8A-4147-A177-3AD203B41FA5}">
                      <a16:colId xmlns:a16="http://schemas.microsoft.com/office/drawing/2014/main" xmlns="" val="20002"/>
                    </a:ext>
                  </a:extLst>
                </a:gridCol>
              </a:tblGrid>
              <a:tr h="411480">
                <a:tc>
                  <a:txBody>
                    <a:bodyPr/>
                    <a:lstStyle/>
                    <a:p>
                      <a:pPr algn="l"/>
                      <a:r>
                        <a:rPr lang="en-US" b="1" u="none" dirty="0" err="1">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653785820"/>
              </p:ext>
            </p:extLst>
          </p:nvPr>
        </p:nvGraphicFramePr>
        <p:xfrm>
          <a:off x="10181542" y="2812906"/>
          <a:ext cx="146272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863918">
                  <a:extLst>
                    <a:ext uri="{9D8B030D-6E8A-4147-A177-3AD203B41FA5}">
                      <a16:colId xmlns:a16="http://schemas.microsoft.com/office/drawing/2014/main" xmlns="" val="20002"/>
                    </a:ext>
                  </a:extLst>
                </a:gridCol>
              </a:tblGrid>
              <a:tr h="411480">
                <a:tc>
                  <a:txBody>
                    <a:bodyPr/>
                    <a:lstStyle/>
                    <a:p>
                      <a:pPr algn="l"/>
                      <a:r>
                        <a:rPr lang="en-US" sz="1800" kern="1200" dirty="0" err="1">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2"/>
                    </a:ext>
                  </a:extLst>
                </a:gridCol>
              </a:tblGrid>
              <a:tr h="411480">
                <a:tc>
                  <a:txBody>
                    <a:bodyPr/>
                    <a:lstStyle/>
                    <a:p>
                      <a:pPr algn="l"/>
                      <a:r>
                        <a:rPr lang="en-US" sz="1800" kern="1200" dirty="0" err="1">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24" name="Straight Connector 23"/>
          <p:cNvCxnSpPr/>
          <p:nvPr/>
        </p:nvCxnSpPr>
        <p:spPr>
          <a:xfrm rot="10800000" flipV="1">
            <a:off x="6531979" y="859536"/>
            <a:ext cx="0" cy="5120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a:t>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65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nodePh="1">
                                  <p:stCondLst>
                                    <p:cond delay="0"/>
                                  </p:stCondLst>
                                  <p:endCondLst>
                                    <p:cond evt="begin" delay="0">
                                      <p:tn val="67"/>
                                    </p:cond>
                                  </p:endCondLst>
                                  <p:childTnLst>
                                    <p:set>
                                      <p:cBhvr>
                                        <p:cTn id="68" dur="1" fill="hold">
                                          <p:stCondLst>
                                            <p:cond delay="0"/>
                                          </p:stCondLst>
                                        </p:cTn>
                                        <p:tgtEl>
                                          <p:spTgt spid="7">
                                            <p:txEl>
                                              <p:pRg st="0" end="0"/>
                                            </p:txEl>
                                          </p:spTgt>
                                        </p:tgtEl>
                                        <p:attrNameLst>
                                          <p:attrName>style.visibility</p:attrName>
                                        </p:attrNameLst>
                                      </p:cBhvr>
                                      <p:to>
                                        <p:strVal val="visible"/>
                                      </p:to>
                                    </p:set>
                                    <p:animEffect transition="in" filter="fade">
                                      <p:cBhvr>
                                        <p:cTn id="69" dur="500"/>
                                        <p:tgtEl>
                                          <p:spTgt spid="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animEffect transition="in" filter="fade">
                                      <p:cBhvr>
                                        <p:cTn id="74" dur="500"/>
                                        <p:tgtEl>
                                          <p:spTgt spid="6">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animEffect transition="in" filter="fade">
                                      <p:cBhvr>
                                        <p:cTn id="7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2" grpId="0"/>
      <p:bldP spid="33" grpId="0" animBg="1"/>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What is an anomaly in database design?</a:t>
            </a:r>
          </a:p>
        </p:txBody>
      </p:sp>
      <p:sp>
        <p:nvSpPr>
          <p:cNvPr id="3" name="Content Placeholder 2"/>
          <p:cNvSpPr>
            <a:spLocks noGrp="1"/>
          </p:cNvSpPr>
          <p:nvPr>
            <p:ph idx="4294967295"/>
          </p:nvPr>
        </p:nvSpPr>
        <p:spPr>
          <a:xfrm>
            <a:off x="131180" y="863444"/>
            <a:ext cx="11929641" cy="5590565"/>
          </a:xfrm>
        </p:spPr>
        <p:txBody>
          <a:bodyPr/>
          <a:lstStyle/>
          <a:p>
            <a:r>
              <a:rPr lang="en-US" dirty="0"/>
              <a:t>Anomalies are </a:t>
            </a:r>
            <a:r>
              <a:rPr lang="en-US" b="1" dirty="0">
                <a:solidFill>
                  <a:schemeClr val="accent6"/>
                </a:solidFill>
              </a:rPr>
              <a:t>problems that can occur in poorly planned, un-normalized database</a:t>
            </a:r>
            <a:r>
              <a:rPr lang="en-US" dirty="0"/>
              <a:t> where all the data are stored in one table.</a:t>
            </a:r>
          </a:p>
          <a:p>
            <a:r>
              <a:rPr lang="en-US" dirty="0"/>
              <a:t>There are three types of anomalies that can arise in the database because of redundancy are</a:t>
            </a:r>
          </a:p>
          <a:p>
            <a:pPr lvl="1"/>
            <a:r>
              <a:rPr lang="en-US" dirty="0"/>
              <a:t>Insert anomaly</a:t>
            </a:r>
          </a:p>
          <a:p>
            <a:pPr lvl="1"/>
            <a:r>
              <a:rPr lang="en-US" dirty="0"/>
              <a:t>Delete anomaly</a:t>
            </a:r>
          </a:p>
          <a:p>
            <a:pPr lvl="1"/>
            <a:r>
              <a:rPr lang="en-US" dirty="0"/>
              <a:t>Update / Modification anomaly</a:t>
            </a:r>
          </a:p>
        </p:txBody>
      </p:sp>
    </p:spTree>
    <p:extLst>
      <p:ext uri="{BB962C8B-B14F-4D97-AF65-F5344CB8AC3E}">
        <p14:creationId xmlns:p14="http://schemas.microsoft.com/office/powerpoint/2010/main" val="31632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Insert anomaly</a:t>
            </a:r>
          </a:p>
        </p:txBody>
      </p:sp>
      <p:sp>
        <p:nvSpPr>
          <p:cNvPr id="3" name="Content Placeholder 2"/>
          <p:cNvSpPr>
            <a:spLocks noGrp="1"/>
          </p:cNvSpPr>
          <p:nvPr>
            <p:ph idx="4294967295"/>
          </p:nvPr>
        </p:nvSpPr>
        <p:spPr>
          <a:xfrm>
            <a:off x="131180" y="863444"/>
            <a:ext cx="11929641" cy="5590565"/>
          </a:xfrm>
        </p:spPr>
        <p:txBody>
          <a:bodyPr>
            <a:normAutofit fontScale="92500" lnSpcReduction="20000"/>
          </a:bodyPr>
          <a:lstStyle/>
          <a:p>
            <a:pPr marL="265113" indent="-265113" algn="just">
              <a:lnSpc>
                <a:spcPct val="110000"/>
              </a:lnSpc>
              <a:buClr>
                <a:schemeClr val="accent6"/>
              </a:buClr>
              <a:buFont typeface="Wingdings 3" panose="05040102010807070707" pitchFamily="18" charset="2"/>
              <a:buChar char=""/>
            </a:pPr>
            <a:r>
              <a:rPr lang="en-US" sz="2600" dirty="0"/>
              <a:t>Consider a relation </a:t>
            </a:r>
            <a:r>
              <a:rPr lang="en-US" sz="2600" dirty="0" err="1"/>
              <a:t>Emp_Dept</a:t>
            </a:r>
            <a:r>
              <a:rPr lang="en-US" sz="2600" dirty="0"/>
              <a:t>(EID, </a:t>
            </a:r>
            <a:r>
              <a:rPr lang="en-US" sz="2600" dirty="0" err="1"/>
              <a:t>Ename</a:t>
            </a:r>
            <a:r>
              <a:rPr lang="en-US" sz="2600" dirty="0"/>
              <a:t>, City, DID, </a:t>
            </a:r>
            <a:r>
              <a:rPr lang="en-US" sz="2600" dirty="0" err="1"/>
              <a:t>Dname</a:t>
            </a:r>
            <a:r>
              <a:rPr lang="en-US" sz="2600" dirty="0"/>
              <a:t>, Manager) EID as a primary key</a:t>
            </a:r>
          </a:p>
          <a:p>
            <a:endParaRPr lang="en-US" dirty="0"/>
          </a:p>
          <a:p>
            <a:pPr marL="0" indent="0">
              <a:buNone/>
            </a:pPr>
            <a:endParaRPr lang="en-US" dirty="0"/>
          </a:p>
          <a:p>
            <a:endParaRPr lang="en-US" dirty="0"/>
          </a:p>
          <a:p>
            <a:endParaRPr lang="en-US" dirty="0"/>
          </a:p>
          <a:p>
            <a:endParaRPr lang="en-US" dirty="0"/>
          </a:p>
          <a:p>
            <a:pPr marL="265113" indent="-265113" algn="just">
              <a:lnSpc>
                <a:spcPct val="110000"/>
              </a:lnSpc>
              <a:buClr>
                <a:schemeClr val="accent6"/>
              </a:buClr>
              <a:buFont typeface="Wingdings 3" panose="05040102010807070707" pitchFamily="18" charset="2"/>
              <a:buChar char=""/>
            </a:pPr>
            <a:r>
              <a:rPr lang="en-US" sz="2600" dirty="0"/>
              <a:t>Suppose a new department (IT) has been started by the organization but initially there is no employee appointed for that department.</a:t>
            </a:r>
          </a:p>
          <a:p>
            <a:pPr marL="265113" indent="-265113" algn="just">
              <a:lnSpc>
                <a:spcPct val="110000"/>
              </a:lnSpc>
              <a:buClr>
                <a:schemeClr val="accent6"/>
              </a:buClr>
              <a:buFont typeface="Wingdings 3" panose="05040102010807070707" pitchFamily="18" charset="2"/>
              <a:buChar char=""/>
            </a:pPr>
            <a:r>
              <a:rPr lang="en-US" sz="2600" dirty="0"/>
              <a:t>We want to insert that department detail in </a:t>
            </a:r>
            <a:r>
              <a:rPr lang="en-US" sz="2600" dirty="0" err="1"/>
              <a:t>Emp_Dept</a:t>
            </a:r>
            <a:r>
              <a:rPr lang="en-US" sz="2600" dirty="0"/>
              <a:t> table.</a:t>
            </a:r>
          </a:p>
          <a:p>
            <a:pPr marL="265113" indent="-265113" algn="just">
              <a:lnSpc>
                <a:spcPct val="110000"/>
              </a:lnSpc>
              <a:buClr>
                <a:schemeClr val="accent6"/>
              </a:buClr>
              <a:buFont typeface="Wingdings 3" panose="05040102010807070707" pitchFamily="18" charset="2"/>
              <a:buChar char=""/>
            </a:pPr>
            <a:r>
              <a:rPr lang="en-US" sz="2600" dirty="0"/>
              <a:t>But the tuple for this department cannot be inserted into this table as the EID will have NULL value, which is not allowed because EID is primary key.</a:t>
            </a:r>
          </a:p>
          <a:p>
            <a:pPr marL="265113" indent="-265113" algn="just">
              <a:lnSpc>
                <a:spcPct val="110000"/>
              </a:lnSpc>
              <a:buClr>
                <a:schemeClr val="accent6"/>
              </a:buClr>
              <a:buFont typeface="Wingdings 3" panose="05040102010807070707" pitchFamily="18" charset="2"/>
              <a:buChar char=""/>
            </a:pPr>
            <a:r>
              <a:rPr lang="en-US" sz="2600" dirty="0"/>
              <a:t>This kind of problem in the relation where some tuple cannot be inserted is known as insert anomaly.</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262017664"/>
              </p:ext>
            </p:extLst>
          </p:nvPr>
        </p:nvGraphicFramePr>
        <p:xfrm>
          <a:off x="360994" y="1679161"/>
          <a:ext cx="4976601" cy="1234440"/>
        </p:xfrm>
        <a:graphic>
          <a:graphicData uri="http://schemas.openxmlformats.org/drawingml/2006/table">
            <a:tbl>
              <a:tblPr firstRow="1" bandRow="1">
                <a:tableStyleId>{8EC20E35-A176-4012-BC5E-935CFFF8708E}</a:tableStyleId>
              </a:tblPr>
              <a:tblGrid>
                <a:gridCol w="684000">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268799600"/>
              </p:ext>
            </p:extLst>
          </p:nvPr>
        </p:nvGraphicFramePr>
        <p:xfrm>
          <a:off x="360994" y="131554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6" name="Rounded Rectangle 5"/>
          <p:cNvSpPr/>
          <p:nvPr/>
        </p:nvSpPr>
        <p:spPr>
          <a:xfrm>
            <a:off x="5536497" y="1379421"/>
            <a:ext cx="6400800" cy="13716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 insert anomaly occurs when </a:t>
            </a:r>
            <a:r>
              <a:rPr lang="en-US" sz="2400" dirty="0">
                <a:solidFill>
                  <a:schemeClr val="accent6"/>
                </a:solidFill>
              </a:rPr>
              <a:t>certain attributes cannot be inserted</a:t>
            </a:r>
            <a:r>
              <a:rPr lang="en-US" sz="2400" dirty="0">
                <a:solidFill>
                  <a:schemeClr val="tx1"/>
                </a:solidFill>
              </a:rPr>
              <a:t> into the database </a:t>
            </a:r>
            <a:r>
              <a:rPr lang="en-US" sz="2400" dirty="0">
                <a:solidFill>
                  <a:schemeClr val="accent6"/>
                </a:solidFill>
              </a:rPr>
              <a:t>without the presence of another attribute</a:t>
            </a:r>
            <a:r>
              <a:rPr lang="en-US" sz="2400" dirty="0">
                <a:solidFill>
                  <a:schemeClr val="tx1"/>
                </a:solidFill>
              </a:rPr>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833787065"/>
              </p:ext>
            </p:extLst>
          </p:nvPr>
        </p:nvGraphicFramePr>
        <p:xfrm>
          <a:off x="360994" y="2920434"/>
          <a:ext cx="4976601" cy="411480"/>
        </p:xfrm>
        <a:graphic>
          <a:graphicData uri="http://schemas.openxmlformats.org/drawingml/2006/table">
            <a:tbl>
              <a:tblPr firstRow="1" bandRow="1">
                <a:tableStyleId>{8EC20E35-A176-4012-BC5E-935CFFF8708E}</a:tableStyleId>
              </a:tblPr>
              <a:tblGrid>
                <a:gridCol w="684000">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lumMod val="50000"/>
                              <a:lumOff val="50000"/>
                            </a:schemeClr>
                          </a:solidFill>
                          <a:latin typeface="+mn-lt"/>
                          <a:ea typeface="+mn-ea"/>
                          <a:cs typeface="+mn-cs"/>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9" name="Rounded Rectangular Callout 8"/>
          <p:cNvSpPr/>
          <p:nvPr/>
        </p:nvSpPr>
        <p:spPr>
          <a:xfrm>
            <a:off x="5807976" y="2826044"/>
            <a:ext cx="3960000" cy="468000"/>
          </a:xfrm>
          <a:prstGeom prst="wedgeRoundRectCallout">
            <a:avLst>
              <a:gd name="adj1" fmla="val -63173"/>
              <a:gd name="adj2" fmla="val 4513"/>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Want to insert new department detail (IT)</a:t>
            </a:r>
            <a:endParaRPr lang="en-US" dirty="0">
              <a:solidFill>
                <a:schemeClr val="tx1"/>
              </a:solidFill>
            </a:endParaRPr>
          </a:p>
        </p:txBody>
      </p:sp>
      <p:sp>
        <p:nvSpPr>
          <p:cNvPr id="7" name="Multiply 6"/>
          <p:cNvSpPr/>
          <p:nvPr/>
        </p:nvSpPr>
        <p:spPr>
          <a:xfrm>
            <a:off x="437193" y="2712093"/>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360993" y="2909346"/>
            <a:ext cx="4976602" cy="418494"/>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360994" y="2913420"/>
            <a:ext cx="688873"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66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12"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a:t>Delete anomaly</a:t>
            </a:r>
            <a:endParaRPr lang="en-US" dirty="0"/>
          </a:p>
        </p:txBody>
      </p:sp>
      <p:sp>
        <p:nvSpPr>
          <p:cNvPr id="3" name="Content Placeholder 2"/>
          <p:cNvSpPr>
            <a:spLocks noGrp="1"/>
          </p:cNvSpPr>
          <p:nvPr>
            <p:ph idx="4294967295"/>
          </p:nvPr>
        </p:nvSpPr>
        <p:spPr>
          <a:xfrm>
            <a:off x="131180" y="863444"/>
            <a:ext cx="11929641" cy="5590565"/>
          </a:xfrm>
        </p:spPr>
        <p:txBody>
          <a:bodyPr>
            <a:normAutofit lnSpcReduction="10000"/>
          </a:bodyPr>
          <a:lstStyle/>
          <a:p>
            <a:pPr marL="265113" indent="-265113" algn="just">
              <a:lnSpc>
                <a:spcPct val="100000"/>
              </a:lnSpc>
              <a:buClr>
                <a:schemeClr val="accent6"/>
              </a:buClr>
              <a:buFont typeface="Wingdings 3" panose="05040102010807070707" pitchFamily="18" charset="2"/>
              <a:buChar char=""/>
            </a:pPr>
            <a:r>
              <a:rPr lang="en-US" sz="2600" dirty="0"/>
              <a:t>Consider a relation </a:t>
            </a:r>
            <a:r>
              <a:rPr lang="en-US" sz="2600" dirty="0" err="1"/>
              <a:t>Emp_Dept</a:t>
            </a:r>
            <a:r>
              <a:rPr lang="en-US" sz="2600" dirty="0"/>
              <a:t>(EID, </a:t>
            </a:r>
            <a:r>
              <a:rPr lang="en-US" sz="2600" dirty="0" err="1"/>
              <a:t>Ename</a:t>
            </a:r>
            <a:r>
              <a:rPr lang="en-US" sz="2600" dirty="0"/>
              <a:t>, City, DID, </a:t>
            </a:r>
            <a:r>
              <a:rPr lang="en-US" sz="2600" dirty="0" err="1"/>
              <a:t>Dname</a:t>
            </a:r>
            <a:r>
              <a:rPr lang="en-US" sz="2600" dirty="0"/>
              <a:t>, Manager) EID as a primary key</a:t>
            </a:r>
          </a:p>
          <a:p>
            <a:endParaRPr lang="en-US" dirty="0"/>
          </a:p>
          <a:p>
            <a:pPr marL="0" indent="0">
              <a:buNone/>
            </a:pPr>
            <a:endParaRPr lang="en-US" dirty="0"/>
          </a:p>
          <a:p>
            <a:endParaRPr lang="en-US" dirty="0"/>
          </a:p>
          <a:p>
            <a:endParaRPr lang="en-US" dirty="0"/>
          </a:p>
          <a:p>
            <a:pPr marL="265113" indent="-265113" algn="just">
              <a:lnSpc>
                <a:spcPct val="100000"/>
              </a:lnSpc>
              <a:buClr>
                <a:schemeClr val="accent6"/>
              </a:buClr>
              <a:buFont typeface="Wingdings 3" panose="05040102010807070707" pitchFamily="18" charset="2"/>
              <a:buChar char=""/>
            </a:pPr>
            <a:r>
              <a:rPr lang="en-GB" sz="2600" dirty="0"/>
              <a:t>Now consider there is only one employee in some department (IT) and that employee leaves the organization.</a:t>
            </a:r>
          </a:p>
          <a:p>
            <a:pPr marL="265113" indent="-265113" algn="just">
              <a:lnSpc>
                <a:spcPct val="100000"/>
              </a:lnSpc>
              <a:buClr>
                <a:schemeClr val="accent6"/>
              </a:buClr>
              <a:buFont typeface="Wingdings 3" panose="05040102010807070707" pitchFamily="18" charset="2"/>
              <a:buChar char=""/>
            </a:pPr>
            <a:r>
              <a:rPr lang="en-GB" sz="2600" dirty="0"/>
              <a:t>So we need to delete tuple of that employee (Jay).</a:t>
            </a:r>
          </a:p>
          <a:p>
            <a:pPr marL="265113" indent="-265113" algn="just">
              <a:lnSpc>
                <a:spcPct val="100000"/>
              </a:lnSpc>
              <a:buClr>
                <a:schemeClr val="accent6"/>
              </a:buClr>
              <a:buFont typeface="Wingdings 3" panose="05040102010807070707" pitchFamily="18" charset="2"/>
              <a:buChar char=""/>
            </a:pPr>
            <a:r>
              <a:rPr lang="en-GB" sz="2600" dirty="0"/>
              <a:t>But in addition to that information about the department also deleted.</a:t>
            </a:r>
          </a:p>
          <a:p>
            <a:pPr marL="265113" indent="-265113" algn="just">
              <a:lnSpc>
                <a:spcPct val="100000"/>
              </a:lnSpc>
              <a:buClr>
                <a:schemeClr val="accent6"/>
              </a:buClr>
              <a:buFont typeface="Wingdings 3" panose="05040102010807070707" pitchFamily="18" charset="2"/>
              <a:buChar char=""/>
            </a:pPr>
            <a:r>
              <a:rPr lang="en-GB" sz="2600" dirty="0"/>
              <a:t>This kind of problem in the relation where deletion of some tuples can lead to loss of some other data not intended to be removed is known as delete anomaly.</a:t>
            </a:r>
            <a:endParaRPr lang="en-US" sz="2600"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51181752"/>
              </p:ext>
            </p:extLst>
          </p:nvPr>
        </p:nvGraphicFramePr>
        <p:xfrm>
          <a:off x="543874" y="1720726"/>
          <a:ext cx="4885056" cy="123444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6" name="Rounded Rectangle 5"/>
          <p:cNvSpPr/>
          <p:nvPr/>
        </p:nvSpPr>
        <p:spPr>
          <a:xfrm>
            <a:off x="5536497" y="1725792"/>
            <a:ext cx="6444000" cy="936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 delete anomaly exists when </a:t>
            </a:r>
            <a:r>
              <a:rPr lang="en-GB" sz="2400" b="1" dirty="0">
                <a:solidFill>
                  <a:schemeClr val="accent6"/>
                </a:solidFill>
              </a:rPr>
              <a:t>certain attributes are lost because of the deletion of another attribute</a:t>
            </a:r>
            <a:r>
              <a:rPr lang="en-GB" sz="2400" dirty="0">
                <a:solidFill>
                  <a:schemeClr val="tx1"/>
                </a:solidFill>
              </a:rPr>
              <a:t>.</a:t>
            </a:r>
            <a:endParaRPr lang="en-US" sz="2400" dirty="0">
              <a:solidFill>
                <a:schemeClr val="tx1"/>
              </a:solidFill>
            </a:endParaRPr>
          </a:p>
        </p:txBody>
      </p:sp>
      <p:graphicFrame>
        <p:nvGraphicFramePr>
          <p:cNvPr id="1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675230616"/>
              </p:ext>
            </p:extLst>
          </p:nvPr>
        </p:nvGraphicFramePr>
        <p:xfrm>
          <a:off x="543873" y="2959364"/>
          <a:ext cx="4885056" cy="41148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Jay</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a:solidFill>
                            <a:schemeClr val="tx1"/>
                          </a:solidFill>
                        </a:rPr>
                        <a:t>Baroda</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9" name="Rounded Rectangular Callout 8"/>
          <p:cNvSpPr/>
          <p:nvPr/>
        </p:nvSpPr>
        <p:spPr>
          <a:xfrm>
            <a:off x="5648791" y="2814035"/>
            <a:ext cx="2514600" cy="609600"/>
          </a:xfrm>
          <a:prstGeom prst="wedgeRoundRectCallout">
            <a:avLst>
              <a:gd name="adj1" fmla="val -63698"/>
              <a:gd name="adj2" fmla="val 2750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delete (Jay)   employee's detail</a:t>
            </a:r>
          </a:p>
        </p:txBody>
      </p:sp>
      <p:sp>
        <p:nvSpPr>
          <p:cNvPr id="7" name="Rounded Rectangle 6"/>
          <p:cNvSpPr/>
          <p:nvPr/>
        </p:nvSpPr>
        <p:spPr>
          <a:xfrm>
            <a:off x="532929" y="2955857"/>
            <a:ext cx="4896000"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164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Update anomaly</a:t>
            </a:r>
          </a:p>
        </p:txBody>
      </p:sp>
      <p:sp>
        <p:nvSpPr>
          <p:cNvPr id="3" name="Content Placeholder 2"/>
          <p:cNvSpPr>
            <a:spLocks noGrp="1"/>
          </p:cNvSpPr>
          <p:nvPr>
            <p:ph idx="4294967295"/>
          </p:nvPr>
        </p:nvSpPr>
        <p:spPr>
          <a:xfrm>
            <a:off x="131180" y="863444"/>
            <a:ext cx="11929641" cy="5590565"/>
          </a:xfrm>
        </p:spPr>
        <p:txBody>
          <a:bodyPr>
            <a:normAutofit/>
          </a:bodyPr>
          <a:lstStyle/>
          <a:p>
            <a:pPr marL="265113" indent="-265113" algn="just">
              <a:lnSpc>
                <a:spcPct val="100000"/>
              </a:lnSpc>
              <a:buClr>
                <a:schemeClr val="accent6"/>
              </a:buClr>
              <a:buFont typeface="Wingdings 3" panose="05040102010807070707" pitchFamily="18" charset="2"/>
              <a:buChar char=""/>
            </a:pPr>
            <a:r>
              <a:rPr lang="en-US" sz="2400" dirty="0"/>
              <a:t>Consider a relation </a:t>
            </a:r>
            <a:r>
              <a:rPr lang="en-US" sz="2400" dirty="0" err="1"/>
              <a:t>Emp_Dept</a:t>
            </a:r>
            <a:r>
              <a:rPr lang="en-US" sz="2400" dirty="0"/>
              <a:t>(EID, </a:t>
            </a:r>
            <a:r>
              <a:rPr lang="en-US" sz="2400" dirty="0" err="1"/>
              <a:t>Ename</a:t>
            </a:r>
            <a:r>
              <a:rPr lang="en-US" sz="2400" dirty="0"/>
              <a:t>, City, </a:t>
            </a:r>
            <a:r>
              <a:rPr lang="en-US" sz="2400" dirty="0" err="1"/>
              <a:t>Dname</a:t>
            </a:r>
            <a:r>
              <a:rPr lang="en-US" sz="2400" dirty="0"/>
              <a:t>, Manager) EID as a primary key</a:t>
            </a:r>
          </a:p>
          <a:p>
            <a:pPr marL="265113" indent="-265113" algn="just">
              <a:lnSpc>
                <a:spcPct val="100000"/>
              </a:lnSpc>
              <a:buClr>
                <a:schemeClr val="accent6"/>
              </a:buClr>
              <a:buFont typeface="Wingdings 3" panose="05040102010807070707" pitchFamily="18" charset="2"/>
              <a:buChar char=""/>
            </a:pPr>
            <a:endParaRPr lang="en-US" sz="2400" dirty="0"/>
          </a:p>
          <a:p>
            <a:pPr marL="265113" indent="-265113" algn="just">
              <a:lnSpc>
                <a:spcPct val="100000"/>
              </a:lnSpc>
              <a:buClr>
                <a:schemeClr val="accent6"/>
              </a:buClr>
              <a:buFont typeface="Wingdings 3" panose="05040102010807070707" pitchFamily="18" charset="2"/>
              <a:buChar char=""/>
            </a:pPr>
            <a:endParaRPr lang="en-US" sz="2400" dirty="0"/>
          </a:p>
          <a:p>
            <a:pPr marL="265113" indent="-265113" algn="just">
              <a:lnSpc>
                <a:spcPct val="100000"/>
              </a:lnSpc>
              <a:buClr>
                <a:schemeClr val="accent6"/>
              </a:buClr>
              <a:buFont typeface="Wingdings 3" panose="05040102010807070707" pitchFamily="18" charset="2"/>
              <a:buChar char=""/>
            </a:pPr>
            <a:endParaRPr lang="en-US" sz="2400" dirty="0"/>
          </a:p>
          <a:p>
            <a:pPr marL="265113" indent="-265113" algn="just">
              <a:lnSpc>
                <a:spcPct val="100000"/>
              </a:lnSpc>
              <a:buClr>
                <a:schemeClr val="accent6"/>
              </a:buClr>
              <a:buFont typeface="Wingdings 3" panose="05040102010807070707" pitchFamily="18" charset="2"/>
              <a:buChar char=""/>
            </a:pPr>
            <a:endParaRPr lang="en-US" sz="2400" dirty="0"/>
          </a:p>
          <a:p>
            <a:pPr marL="265113" indent="-265113" algn="just">
              <a:lnSpc>
                <a:spcPct val="100000"/>
              </a:lnSpc>
              <a:buClr>
                <a:schemeClr val="accent6"/>
              </a:buClr>
              <a:buFont typeface="Wingdings 3" panose="05040102010807070707" pitchFamily="18" charset="2"/>
              <a:buChar char=""/>
            </a:pPr>
            <a:endParaRPr lang="en-US" sz="2400" dirty="0"/>
          </a:p>
          <a:p>
            <a:pPr marL="265113" indent="-265113" algn="just">
              <a:lnSpc>
                <a:spcPct val="100000"/>
              </a:lnSpc>
              <a:buClr>
                <a:schemeClr val="accent6"/>
              </a:buClr>
              <a:buFont typeface="Wingdings 3" panose="05040102010807070707" pitchFamily="18" charset="2"/>
              <a:buChar char=""/>
            </a:pPr>
            <a:r>
              <a:rPr lang="en-GB" sz="2600" dirty="0"/>
              <a:t>Suppose the manager of a (CE) department has changed, this requires that the Manager in all the tuples corresponding to that department must be changed to reflect the new status.</a:t>
            </a:r>
          </a:p>
          <a:p>
            <a:pPr marL="265113" indent="-265113" algn="just">
              <a:lnSpc>
                <a:spcPct val="100000"/>
              </a:lnSpc>
              <a:buClr>
                <a:schemeClr val="accent6"/>
              </a:buClr>
              <a:buFont typeface="Wingdings 3" panose="05040102010807070707" pitchFamily="18" charset="2"/>
              <a:buChar char=""/>
            </a:pPr>
            <a:r>
              <a:rPr lang="en-GB" sz="2600" dirty="0"/>
              <a:t>If we fail to update all the tuples of given department, then two different records of employee working in the same department might show different Manager lead to inconsistency in the database.</a:t>
            </a:r>
            <a:endParaRPr lang="en-US" sz="2600"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01510876"/>
              </p:ext>
            </p:extLst>
          </p:nvPr>
        </p:nvGraphicFramePr>
        <p:xfrm>
          <a:off x="543874" y="1720726"/>
          <a:ext cx="4586288" cy="205740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1119505">
                  <a:extLst>
                    <a:ext uri="{9D8B030D-6E8A-4147-A177-3AD203B41FA5}">
                      <a16:colId xmlns:a16="http://schemas.microsoft.com/office/drawing/2014/main" xmlns="" val="20003"/>
                    </a:ext>
                  </a:extLst>
                </a:gridCol>
                <a:gridCol w="1036955">
                  <a:extLst>
                    <a:ext uri="{9D8B030D-6E8A-4147-A177-3AD203B41FA5}">
                      <a16:colId xmlns:a16="http://schemas.microsoft.com/office/drawing/2014/main" xmlns="" val="20004"/>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Baroda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Computer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Shaah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Hari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6" name="Rounded Rectangle 5"/>
          <p:cNvSpPr/>
          <p:nvPr/>
        </p:nvSpPr>
        <p:spPr>
          <a:xfrm>
            <a:off x="5536497" y="1725792"/>
            <a:ext cx="6444000" cy="1224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An update anomaly exists </a:t>
            </a:r>
            <a:r>
              <a:rPr lang="en-GB" sz="2400" b="1" dirty="0">
                <a:solidFill>
                  <a:schemeClr val="accent6"/>
                </a:solidFill>
              </a:rPr>
              <a:t>when one or more records (instance) of duplicated data is updated, but not all</a:t>
            </a:r>
            <a:r>
              <a:rPr lang="en-GB" sz="2400" dirty="0">
                <a:solidFill>
                  <a:schemeClr val="tx1"/>
                </a:solidFill>
              </a:rPr>
              <a:t>.</a:t>
            </a:r>
            <a:endParaRPr lang="en-US" sz="2400" dirty="0">
              <a:solidFill>
                <a:schemeClr val="tx1"/>
              </a:solidFill>
            </a:endParaRPr>
          </a:p>
        </p:txBody>
      </p:sp>
      <p:sp>
        <p:nvSpPr>
          <p:cNvPr id="9" name="Rounded Rectangular Callout 8"/>
          <p:cNvSpPr/>
          <p:nvPr/>
        </p:nvSpPr>
        <p:spPr>
          <a:xfrm>
            <a:off x="5536497" y="3150917"/>
            <a:ext cx="2514600" cy="609600"/>
          </a:xfrm>
          <a:prstGeom prst="wedgeRoundRectCallout">
            <a:avLst>
              <a:gd name="adj1" fmla="val -72167"/>
              <a:gd name="adj2" fmla="val -413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update manager of CE department</a:t>
            </a:r>
          </a:p>
        </p:txBody>
      </p:sp>
      <p:sp>
        <p:nvSpPr>
          <p:cNvPr id="7" name="Rounded Rectangle 6"/>
          <p:cNvSpPr/>
          <p:nvPr/>
        </p:nvSpPr>
        <p:spPr>
          <a:xfrm>
            <a:off x="543875" y="2130009"/>
            <a:ext cx="4586288" cy="1232505"/>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52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deal with insert, delete and update anomaly</a:t>
            </a:r>
            <a:endParaRPr lang="en-US" dirty="0"/>
          </a:p>
        </p:txBody>
      </p:sp>
      <p:sp>
        <p:nvSpPr>
          <p:cNvPr id="3" name="Content Placeholder 2"/>
          <p:cNvSpPr>
            <a:spLocks noGrp="1"/>
          </p:cNvSpPr>
          <p:nvPr>
            <p:ph idx="4294967295"/>
          </p:nvPr>
        </p:nvSpPr>
        <p:spPr>
          <a:xfrm>
            <a:off x="131180" y="863444"/>
            <a:ext cx="11929641" cy="5590565"/>
          </a:xfrm>
        </p:spPr>
        <p:txBody>
          <a:bodyPr/>
          <a:lstStyle/>
          <a:p>
            <a:endParaRPr lang="en-US" dirty="0"/>
          </a:p>
          <a:p>
            <a:pPr marL="0" indent="0">
              <a:buNone/>
            </a:pPr>
            <a:endParaRPr lang="en-US" dirty="0"/>
          </a:p>
          <a:p>
            <a:endParaRPr lang="en-US" dirty="0"/>
          </a:p>
          <a:p>
            <a:endParaRPr lang="en-US" dirty="0"/>
          </a:p>
          <a:p>
            <a:endParaRPr lang="en-GB"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998589634"/>
              </p:ext>
            </p:extLst>
          </p:nvPr>
        </p:nvGraphicFramePr>
        <p:xfrm>
          <a:off x="370453" y="1227057"/>
          <a:ext cx="5013644" cy="123444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436597466"/>
              </p:ext>
            </p:extLst>
          </p:nvPr>
        </p:nvGraphicFramePr>
        <p:xfrm>
          <a:off x="370453" y="8634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278222395"/>
              </p:ext>
            </p:extLst>
          </p:nvPr>
        </p:nvGraphicFramePr>
        <p:xfrm>
          <a:off x="370453" y="2878024"/>
          <a:ext cx="5013644" cy="41148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41915711"/>
              </p:ext>
            </p:extLst>
          </p:nvPr>
        </p:nvGraphicFramePr>
        <p:xfrm>
          <a:off x="6214205" y="1227057"/>
          <a:ext cx="2817496" cy="1234440"/>
        </p:xfrm>
        <a:graphic>
          <a:graphicData uri="http://schemas.openxmlformats.org/drawingml/2006/table">
            <a:tbl>
              <a:tblPr firstRow="1" bandRow="1">
                <a:tableStyleId>{8EC20E35-A176-4012-BC5E-935CFFF8708E}</a:tableStyleId>
              </a:tblPr>
              <a:tblGrid>
                <a:gridCol w="538480">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876618">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tblGrid>
              <a:tr h="411480">
                <a:tc>
                  <a:txBody>
                    <a:bodyPr/>
                    <a:lstStyle/>
                    <a:p>
                      <a:pPr algn="l"/>
                      <a:r>
                        <a:rPr lang="en-US" b="1" u="sng" dirty="0">
                          <a:solidFill>
                            <a:schemeClr val="tx1"/>
                          </a:solidFill>
                        </a:rPr>
                        <a:t>EID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013858834"/>
              </p:ext>
            </p:extLst>
          </p:nvPr>
        </p:nvGraphicFramePr>
        <p:xfrm>
          <a:off x="6214205" y="863444"/>
          <a:ext cx="630555" cy="365760"/>
        </p:xfrm>
        <a:graphic>
          <a:graphicData uri="http://schemas.openxmlformats.org/drawingml/2006/table">
            <a:tbl>
              <a:tblPr firstRow="1" bandRow="1">
                <a:tableStyleId>{8EC20E35-A176-4012-BC5E-935CFFF8708E}</a:tableStyleId>
              </a:tblPr>
              <a:tblGrid>
                <a:gridCol w="630555">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Emp</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2"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27126453"/>
              </p:ext>
            </p:extLst>
          </p:nvPr>
        </p:nvGraphicFramePr>
        <p:xfrm>
          <a:off x="9384198" y="1227057"/>
          <a:ext cx="2455228" cy="82296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xmlns="" val="20000"/>
                    </a:ext>
                  </a:extLst>
                </a:gridCol>
                <a:gridCol w="863918">
                  <a:extLst>
                    <a:ext uri="{9D8B030D-6E8A-4147-A177-3AD203B41FA5}">
                      <a16:colId xmlns:a16="http://schemas.microsoft.com/office/drawing/2014/main" xmlns="" val="20001"/>
                    </a:ext>
                  </a:extLst>
                </a:gridCol>
                <a:gridCol w="1036955">
                  <a:extLst>
                    <a:ext uri="{9D8B030D-6E8A-4147-A177-3AD203B41FA5}">
                      <a16:colId xmlns:a16="http://schemas.microsoft.com/office/drawing/2014/main" xmlns="" val="20002"/>
                    </a:ext>
                  </a:extLst>
                </a:gridCol>
              </a:tblGrid>
              <a:tr h="411480">
                <a:tc>
                  <a:txBody>
                    <a:bodyPr/>
                    <a:lstStyle/>
                    <a:p>
                      <a:pPr algn="l"/>
                      <a:r>
                        <a:rPr lang="en-US" sz="1800" b="1" u="sng" kern="1200" dirty="0">
                          <a:solidFill>
                            <a:schemeClr val="tx1"/>
                          </a:solidFill>
                          <a:latin typeface="+mn-lt"/>
                          <a:ea typeface="+mn-ea"/>
                          <a:cs typeface="+mn-cs"/>
                        </a:rPr>
                        <a:t>DID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Manager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84880394"/>
              </p:ext>
            </p:extLst>
          </p:nvPr>
        </p:nvGraphicFramePr>
        <p:xfrm>
          <a:off x="9385271" y="863444"/>
          <a:ext cx="655955" cy="365760"/>
        </p:xfrm>
        <a:graphic>
          <a:graphicData uri="http://schemas.openxmlformats.org/drawingml/2006/table">
            <a:tbl>
              <a:tblPr firstRow="1" bandRow="1">
                <a:tableStyleId>{8EC20E35-A176-4012-BC5E-935CFFF8708E}</a:tableStyleId>
              </a:tblPr>
              <a:tblGrid>
                <a:gridCol w="655955">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24" name="Straight Connector 23"/>
          <p:cNvCxnSpPr/>
          <p:nvPr/>
        </p:nvCxnSpPr>
        <p:spPr>
          <a:xfrm rot="10800000" flipV="1">
            <a:off x="5806765" y="721145"/>
            <a:ext cx="0" cy="26640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65583411"/>
              </p:ext>
            </p:extLst>
          </p:nvPr>
        </p:nvGraphicFramePr>
        <p:xfrm>
          <a:off x="9384198" y="2464576"/>
          <a:ext cx="2455228" cy="41148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xmlns="" val="20000"/>
                    </a:ext>
                  </a:extLst>
                </a:gridCol>
                <a:gridCol w="863918">
                  <a:extLst>
                    <a:ext uri="{9D8B030D-6E8A-4147-A177-3AD203B41FA5}">
                      <a16:colId xmlns:a16="http://schemas.microsoft.com/office/drawing/2014/main" xmlns="" val="20001"/>
                    </a:ext>
                  </a:extLst>
                </a:gridCol>
                <a:gridCol w="1036955">
                  <a:extLst>
                    <a:ext uri="{9D8B030D-6E8A-4147-A177-3AD203B41FA5}">
                      <a16:colId xmlns:a16="http://schemas.microsoft.com/office/drawing/2014/main" xmlns="" val="20002"/>
                    </a:ext>
                  </a:extLst>
                </a:gridCol>
              </a:tblGrid>
              <a:tr h="411480">
                <a:tc>
                  <a:txBody>
                    <a:bodyPr/>
                    <a:lstStyle/>
                    <a:p>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lumMod val="50000"/>
                              <a:lumOff val="50000"/>
                            </a:schemeClr>
                          </a:solidFill>
                          <a:latin typeface="+mn-lt"/>
                          <a:ea typeface="+mn-ea"/>
                          <a:cs typeface="+mn-cs"/>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29"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00006724"/>
              </p:ext>
            </p:extLst>
          </p:nvPr>
        </p:nvGraphicFramePr>
        <p:xfrm>
          <a:off x="370453" y="2461497"/>
          <a:ext cx="5013644" cy="41148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989330">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gridCol w="863918">
                  <a:extLst>
                    <a:ext uri="{9D8B030D-6E8A-4147-A177-3AD203B41FA5}">
                      <a16:colId xmlns:a16="http://schemas.microsoft.com/office/drawing/2014/main" xmlns="" val="20004"/>
                    </a:ext>
                  </a:extLst>
                </a:gridCol>
                <a:gridCol w="1036955">
                  <a:extLst>
                    <a:ext uri="{9D8B030D-6E8A-4147-A177-3AD203B41FA5}">
                      <a16:colId xmlns:a16="http://schemas.microsoft.com/office/drawing/2014/main" xmlns=""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latin typeface="+mn-lt"/>
                          <a:ea typeface="+mn-ea"/>
                          <a:cs typeface="+mn-cs"/>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Baroda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3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534730724"/>
              </p:ext>
            </p:extLst>
          </p:nvPr>
        </p:nvGraphicFramePr>
        <p:xfrm>
          <a:off x="9384198" y="2052205"/>
          <a:ext cx="2455228" cy="41148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xmlns="" val="20000"/>
                    </a:ext>
                  </a:extLst>
                </a:gridCol>
                <a:gridCol w="863918">
                  <a:extLst>
                    <a:ext uri="{9D8B030D-6E8A-4147-A177-3AD203B41FA5}">
                      <a16:colId xmlns:a16="http://schemas.microsoft.com/office/drawing/2014/main" xmlns="" val="20001"/>
                    </a:ext>
                  </a:extLst>
                </a:gridCol>
                <a:gridCol w="1036955">
                  <a:extLst>
                    <a:ext uri="{9D8B030D-6E8A-4147-A177-3AD203B41FA5}">
                      <a16:colId xmlns:a16="http://schemas.microsoft.com/office/drawing/2014/main" xmlns="" val="20002"/>
                    </a:ext>
                  </a:extLst>
                </a:gridCol>
              </a:tblGrid>
              <a:tr h="411480">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a:solidFill>
                            <a:schemeClr val="tx1"/>
                          </a:solidFill>
                          <a:latin typeface="+mn-lt"/>
                          <a:ea typeface="+mn-ea"/>
                          <a:cs typeface="+mn-cs"/>
                        </a:rPr>
                        <a:t>Dave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27" name="Multiply 26"/>
          <p:cNvSpPr/>
          <p:nvPr/>
        </p:nvSpPr>
        <p:spPr>
          <a:xfrm>
            <a:off x="517403" y="2670316"/>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370453" y="2459612"/>
            <a:ext cx="5013644"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48455855"/>
              </p:ext>
            </p:extLst>
          </p:nvPr>
        </p:nvGraphicFramePr>
        <p:xfrm>
          <a:off x="6214205" y="2459612"/>
          <a:ext cx="2817496" cy="411480"/>
        </p:xfrm>
        <a:graphic>
          <a:graphicData uri="http://schemas.openxmlformats.org/drawingml/2006/table">
            <a:tbl>
              <a:tblPr firstRow="1" bandRow="1">
                <a:tableStyleId>{8EC20E35-A176-4012-BC5E-935CFFF8708E}</a:tableStyleId>
              </a:tblPr>
              <a:tblGrid>
                <a:gridCol w="538480">
                  <a:extLst>
                    <a:ext uri="{9D8B030D-6E8A-4147-A177-3AD203B41FA5}">
                      <a16:colId xmlns:a16="http://schemas.microsoft.com/office/drawing/2014/main" xmlns="" val="20000"/>
                    </a:ext>
                  </a:extLst>
                </a:gridCol>
                <a:gridCol w="848043">
                  <a:extLst>
                    <a:ext uri="{9D8B030D-6E8A-4147-A177-3AD203B41FA5}">
                      <a16:colId xmlns:a16="http://schemas.microsoft.com/office/drawing/2014/main" xmlns="" val="20001"/>
                    </a:ext>
                  </a:extLst>
                </a:gridCol>
                <a:gridCol w="876618">
                  <a:extLst>
                    <a:ext uri="{9D8B030D-6E8A-4147-A177-3AD203B41FA5}">
                      <a16:colId xmlns:a16="http://schemas.microsoft.com/office/drawing/2014/main" xmlns="" val="20002"/>
                    </a:ext>
                  </a:extLst>
                </a:gridCol>
                <a:gridCol w="554355">
                  <a:extLst>
                    <a:ext uri="{9D8B030D-6E8A-4147-A177-3AD203B41FA5}">
                      <a16:colId xmlns:a16="http://schemas.microsoft.com/office/drawing/2014/main" xmlns="" val="20003"/>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Baroda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tx1"/>
                          </a:solidFill>
                        </a:rPr>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
        <p:nvSpPr>
          <p:cNvPr id="32" name="Rounded Rectangle 31"/>
          <p:cNvSpPr/>
          <p:nvPr/>
        </p:nvSpPr>
        <p:spPr>
          <a:xfrm>
            <a:off x="9384198" y="1634088"/>
            <a:ext cx="2455228"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61514" y="3682195"/>
            <a:ext cx="11468973"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Such type of anomalies in the database design can be solved by using </a:t>
            </a:r>
            <a:r>
              <a:rPr lang="en-GB" sz="2600" b="1" dirty="0">
                <a:solidFill>
                  <a:schemeClr val="accent6"/>
                </a:solidFill>
              </a:rPr>
              <a:t>normalization.</a:t>
            </a:r>
            <a:endParaRPr lang="en-US" sz="2600" b="1" dirty="0">
              <a:solidFill>
                <a:schemeClr val="accent6"/>
              </a:solidFill>
            </a:endParaRPr>
          </a:p>
        </p:txBody>
      </p:sp>
    </p:spTree>
    <p:extLst>
      <p:ext uri="{BB962C8B-B14F-4D97-AF65-F5344CB8AC3E}">
        <p14:creationId xmlns:p14="http://schemas.microsoft.com/office/powerpoint/2010/main" val="12230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29"/>
                                        </p:tgtEl>
                                      </p:cBhvr>
                                    </p:animEffect>
                                    <p:set>
                                      <p:cBhvr>
                                        <p:cTn id="72" dur="1" fill="hold">
                                          <p:stCondLst>
                                            <p:cond delay="499"/>
                                          </p:stCondLst>
                                        </p:cTn>
                                        <p:tgtEl>
                                          <p:spTgt spid="2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1"/>
                                        </p:tgtEl>
                                      </p:cBhvr>
                                    </p:animEffect>
                                    <p:set>
                                      <p:cBhvr>
                                        <p:cTn id="80" dur="1" fill="hold">
                                          <p:stCondLst>
                                            <p:cond delay="499"/>
                                          </p:stCondLst>
                                        </p:cTn>
                                        <p:tgtEl>
                                          <p:spTgt spid="3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What is normalization?</a:t>
            </a:r>
          </a:p>
        </p:txBody>
      </p:sp>
      <p:sp>
        <p:nvSpPr>
          <p:cNvPr id="3" name="Content Placeholder 2"/>
          <p:cNvSpPr>
            <a:spLocks noGrp="1"/>
          </p:cNvSpPr>
          <p:nvPr>
            <p:ph idx="4294967295"/>
          </p:nvPr>
        </p:nvSpPr>
        <p:spPr>
          <a:xfrm>
            <a:off x="131180" y="863444"/>
            <a:ext cx="11929641" cy="5590565"/>
          </a:xfrm>
        </p:spPr>
        <p:txBody>
          <a:bodyPr/>
          <a:lstStyle/>
          <a:p>
            <a:r>
              <a:rPr lang="en-GB" dirty="0"/>
              <a:t>Normalization is the </a:t>
            </a:r>
            <a:r>
              <a:rPr lang="en-GB" b="1" dirty="0">
                <a:solidFill>
                  <a:schemeClr val="accent6"/>
                </a:solidFill>
              </a:rPr>
              <a:t>process of removing redundant data</a:t>
            </a:r>
            <a:r>
              <a:rPr lang="en-GB" dirty="0"/>
              <a:t> from tables </a:t>
            </a:r>
            <a:r>
              <a:rPr lang="en-GB" b="1" dirty="0">
                <a:solidFill>
                  <a:schemeClr val="accent6"/>
                </a:solidFill>
              </a:rPr>
              <a:t>to improve data integrity, scalability and storage efficiency</a:t>
            </a:r>
            <a:r>
              <a:rPr lang="en-GB" dirty="0"/>
              <a:t>.</a:t>
            </a:r>
          </a:p>
          <a:p>
            <a:pPr lvl="1"/>
            <a:r>
              <a:rPr lang="en-GB" dirty="0"/>
              <a:t>data integrity (completeness, accuracy and consistency of data)</a:t>
            </a:r>
          </a:p>
          <a:p>
            <a:pPr lvl="1"/>
            <a:r>
              <a:rPr lang="en-GB" dirty="0"/>
              <a:t>scalability (ability of a system to continue to function well in a growing amount of work)</a:t>
            </a:r>
          </a:p>
          <a:p>
            <a:pPr lvl="1"/>
            <a:r>
              <a:rPr lang="en-GB" dirty="0"/>
              <a:t>storage efficiency (ability to store and manage data that consumes the least amount of space)</a:t>
            </a:r>
          </a:p>
          <a:p>
            <a:pPr marL="457200" lvl="1" indent="0">
              <a:buNone/>
            </a:pPr>
            <a:endParaRPr lang="en-GB" dirty="0"/>
          </a:p>
          <a:p>
            <a:r>
              <a:rPr lang="en-GB" dirty="0"/>
              <a:t>What we do in normalization?</a:t>
            </a:r>
          </a:p>
          <a:p>
            <a:pPr lvl="1"/>
            <a:r>
              <a:rPr lang="en-GB" dirty="0"/>
              <a:t>Normalization generally involves </a:t>
            </a:r>
            <a:r>
              <a:rPr lang="en-GB" b="1" dirty="0">
                <a:solidFill>
                  <a:schemeClr val="accent6"/>
                </a:solidFill>
              </a:rPr>
              <a:t>splitting an existing table into multiple (more than one) tables</a:t>
            </a:r>
            <a:r>
              <a:rPr lang="en-GB" dirty="0"/>
              <a:t>, which can be </a:t>
            </a:r>
            <a:r>
              <a:rPr lang="en-GB" b="1" dirty="0">
                <a:solidFill>
                  <a:schemeClr val="accent6"/>
                </a:solidFill>
              </a:rPr>
              <a:t>re-joined or linked</a:t>
            </a:r>
            <a:r>
              <a:rPr lang="en-GB" dirty="0"/>
              <a:t> each time a query is issued (executed).</a:t>
            </a:r>
          </a:p>
        </p:txBody>
      </p:sp>
    </p:spTree>
    <p:extLst>
      <p:ext uri="{BB962C8B-B14F-4D97-AF65-F5344CB8AC3E}">
        <p14:creationId xmlns:p14="http://schemas.microsoft.com/office/powerpoint/2010/main" val="3438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many normal forms are there</a:t>
            </a:r>
            <a:r>
              <a:rPr lang="en-US" dirty="0"/>
              <a:t>?</a:t>
            </a:r>
          </a:p>
        </p:txBody>
      </p:sp>
      <p:sp>
        <p:nvSpPr>
          <p:cNvPr id="3" name="Content Placeholder 2"/>
          <p:cNvSpPr>
            <a:spLocks noGrp="1"/>
          </p:cNvSpPr>
          <p:nvPr>
            <p:ph idx="4294967295"/>
          </p:nvPr>
        </p:nvSpPr>
        <p:spPr>
          <a:xfrm>
            <a:off x="131180" y="863444"/>
            <a:ext cx="11929641" cy="5590565"/>
          </a:xfrm>
        </p:spPr>
        <p:txBody>
          <a:bodyPr/>
          <a:lstStyle/>
          <a:p>
            <a:r>
              <a:rPr lang="en-GB" dirty="0"/>
              <a:t>Normal forms:</a:t>
            </a:r>
          </a:p>
          <a:p>
            <a:pPr lvl="1"/>
            <a:r>
              <a:rPr lang="en-GB" dirty="0"/>
              <a:t>1NF (First normal form)</a:t>
            </a:r>
          </a:p>
          <a:p>
            <a:pPr lvl="1"/>
            <a:r>
              <a:rPr lang="en-GB" dirty="0"/>
              <a:t>2NF (Second normal form)</a:t>
            </a:r>
          </a:p>
          <a:p>
            <a:pPr lvl="1"/>
            <a:r>
              <a:rPr lang="en-GB" dirty="0"/>
              <a:t>3NF (Third normal form)</a:t>
            </a:r>
          </a:p>
          <a:p>
            <a:pPr lvl="1"/>
            <a:r>
              <a:rPr lang="en-GB" dirty="0"/>
              <a:t>BCNF (Boyce–</a:t>
            </a:r>
            <a:r>
              <a:rPr lang="en-GB" dirty="0" err="1"/>
              <a:t>Codd</a:t>
            </a:r>
            <a:r>
              <a:rPr lang="en-GB" dirty="0"/>
              <a:t> normal form)</a:t>
            </a:r>
          </a:p>
          <a:p>
            <a:pPr lvl="1"/>
            <a:r>
              <a:rPr lang="en-GB" dirty="0"/>
              <a:t>4NF (Forth normal form)</a:t>
            </a:r>
          </a:p>
          <a:p>
            <a:pPr lvl="1"/>
            <a:r>
              <a:rPr lang="en-GB" dirty="0"/>
              <a:t>5NF (Fifth normal form)</a:t>
            </a:r>
          </a:p>
        </p:txBody>
      </p:sp>
      <p:sp>
        <p:nvSpPr>
          <p:cNvPr id="4" name="Rounded Rectangle 3"/>
          <p:cNvSpPr/>
          <p:nvPr/>
        </p:nvSpPr>
        <p:spPr>
          <a:xfrm>
            <a:off x="361514" y="3682195"/>
            <a:ext cx="11468973"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As we move from 1NF to 5NF </a:t>
            </a:r>
            <a:r>
              <a:rPr lang="en-GB" sz="2600" b="1" dirty="0">
                <a:solidFill>
                  <a:schemeClr val="accent6"/>
                </a:solidFill>
              </a:rPr>
              <a:t>number of tables </a:t>
            </a:r>
            <a:r>
              <a:rPr lang="en-GB" sz="2600" dirty="0"/>
              <a:t>and</a:t>
            </a:r>
            <a:r>
              <a:rPr lang="en-GB" sz="2600" b="1" dirty="0">
                <a:solidFill>
                  <a:schemeClr val="accent6"/>
                </a:solidFill>
              </a:rPr>
              <a:t> complexity increases </a:t>
            </a:r>
            <a:r>
              <a:rPr lang="en-GB" sz="2600" dirty="0"/>
              <a:t>but </a:t>
            </a:r>
            <a:r>
              <a:rPr lang="en-GB" sz="2600" b="1" dirty="0">
                <a:solidFill>
                  <a:schemeClr val="accent6"/>
                </a:solidFill>
              </a:rPr>
              <a:t>redundancy decreases</a:t>
            </a:r>
            <a:r>
              <a:rPr lang="en-GB" sz="2600" dirty="0"/>
              <a:t>.</a:t>
            </a:r>
            <a:endParaRPr lang="en-US" sz="2600" b="1" dirty="0">
              <a:solidFill>
                <a:schemeClr val="accent6"/>
              </a:solidFill>
            </a:endParaRPr>
          </a:p>
        </p:txBody>
      </p:sp>
    </p:spTree>
    <p:extLst>
      <p:ext uri="{BB962C8B-B14F-4D97-AF65-F5344CB8AC3E}">
        <p14:creationId xmlns:p14="http://schemas.microsoft.com/office/powerpoint/2010/main" val="424736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1NF (First Normal Form)</a:t>
            </a:r>
          </a:p>
        </p:txBody>
      </p:sp>
      <p:sp>
        <p:nvSpPr>
          <p:cNvPr id="3" name="Content Placeholder 2"/>
          <p:cNvSpPr>
            <a:spLocks noGrp="1"/>
          </p:cNvSpPr>
          <p:nvPr>
            <p:ph idx="4294967295"/>
          </p:nvPr>
        </p:nvSpPr>
        <p:spPr>
          <a:xfrm>
            <a:off x="131180" y="863444"/>
            <a:ext cx="11929641" cy="5590565"/>
          </a:xfrm>
        </p:spPr>
        <p:txBody>
          <a:bodyPr/>
          <a:lstStyle/>
          <a:p>
            <a:r>
              <a:rPr lang="en-GB" dirty="0"/>
              <a:t>Conditions for 1NF</a:t>
            </a:r>
          </a:p>
          <a:p>
            <a:endParaRPr lang="en-GB" dirty="0"/>
          </a:p>
          <a:p>
            <a:endParaRPr lang="en-GB" dirty="0"/>
          </a:p>
          <a:p>
            <a:endParaRPr lang="en-GB" dirty="0"/>
          </a:p>
          <a:p>
            <a:r>
              <a:rPr lang="en-GB" dirty="0"/>
              <a:t>A relation R is in first normal form (1NF) if and only if it </a:t>
            </a:r>
            <a:r>
              <a:rPr lang="en-GB" b="1" dirty="0">
                <a:solidFill>
                  <a:schemeClr val="accent6"/>
                </a:solidFill>
              </a:rPr>
              <a:t>does not contain any composite attribute or multi-valued attributes or their combinations</a:t>
            </a:r>
            <a:r>
              <a:rPr lang="en-GB" dirty="0"/>
              <a:t>. </a:t>
            </a:r>
          </a:p>
          <a:p>
            <a:pPr marL="0" indent="0" algn="ctr">
              <a:buNone/>
            </a:pPr>
            <a:r>
              <a:rPr lang="en-GB" dirty="0"/>
              <a:t>OR</a:t>
            </a:r>
          </a:p>
          <a:p>
            <a:r>
              <a:rPr lang="en-GB" dirty="0"/>
              <a:t>A relation R is in first normal form (1NF) if and only if </a:t>
            </a:r>
            <a:r>
              <a:rPr lang="en-GB" b="1" dirty="0">
                <a:solidFill>
                  <a:schemeClr val="accent6"/>
                </a:solidFill>
              </a:rPr>
              <a:t>all underlying domains contain atomic values only</a:t>
            </a:r>
            <a:r>
              <a:rPr lang="en-GB" dirty="0"/>
              <a:t>.</a:t>
            </a:r>
          </a:p>
        </p:txBody>
      </p:sp>
      <p:sp>
        <p:nvSpPr>
          <p:cNvPr id="4" name="Rounded Rectangle 3"/>
          <p:cNvSpPr/>
          <p:nvPr/>
        </p:nvSpPr>
        <p:spPr>
          <a:xfrm>
            <a:off x="503405" y="1342665"/>
            <a:ext cx="694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Each </a:t>
            </a:r>
            <a:r>
              <a:rPr lang="en-GB" sz="2600" b="1" dirty="0">
                <a:solidFill>
                  <a:schemeClr val="accent6"/>
                </a:solidFill>
              </a:rPr>
              <a:t>cells of a table should contain a single value</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r>
              <a:rPr lang="en-GB" b="1" dirty="0"/>
              <a:t>Problem</a:t>
            </a:r>
            <a:r>
              <a:rPr lang="en-GB" dirty="0"/>
              <a:t>: It is </a:t>
            </a:r>
            <a:r>
              <a:rPr lang="en-GB" b="1" dirty="0">
                <a:solidFill>
                  <a:schemeClr val="accent6"/>
                </a:solidFill>
              </a:rPr>
              <a:t>difficult to retrieve the list of customers living in ’Jamnagar’ city </a:t>
            </a:r>
            <a:r>
              <a:rPr lang="en-GB" dirty="0"/>
              <a:t>from customer table.</a:t>
            </a:r>
          </a:p>
          <a:p>
            <a:r>
              <a:rPr lang="en-GB" dirty="0"/>
              <a:t>The reason is that </a:t>
            </a:r>
            <a:r>
              <a:rPr lang="en-GB" b="1" dirty="0">
                <a:solidFill>
                  <a:schemeClr val="accent6"/>
                </a:solidFill>
              </a:rPr>
              <a:t>address attribute is composite attribute</a:t>
            </a:r>
            <a:r>
              <a:rPr lang="en-GB" dirty="0"/>
              <a:t> which </a:t>
            </a:r>
            <a:r>
              <a:rPr lang="en-GB" b="1" dirty="0">
                <a:solidFill>
                  <a:schemeClr val="accent6"/>
                </a:solidFill>
              </a:rPr>
              <a:t>contains road name as well as city name in single cell</a:t>
            </a:r>
            <a:r>
              <a:rPr lang="en-GB" dirty="0"/>
              <a:t>.</a:t>
            </a:r>
          </a:p>
          <a:p>
            <a:r>
              <a:rPr lang="en-GB" dirty="0"/>
              <a:t>It is possible that </a:t>
            </a:r>
            <a:r>
              <a:rPr lang="en-GB" b="1" dirty="0">
                <a:solidFill>
                  <a:schemeClr val="accent6"/>
                </a:solidFill>
              </a:rPr>
              <a:t>city name word is also there in road name</a:t>
            </a:r>
            <a:r>
              <a:rPr lang="en-GB" dirty="0"/>
              <a:t>.</a:t>
            </a:r>
          </a:p>
          <a:p>
            <a:r>
              <a:rPr lang="en-GB" dirty="0"/>
              <a:t>In our example, ’Jamnagar’ word occurs in both records, in first record it is a part of road name and in second one it is the name of city.</a:t>
            </a:r>
            <a:endParaRPr lang="en-US" dirty="0"/>
          </a:p>
        </p:txBody>
      </p:sp>
      <p:sp>
        <p:nvSpPr>
          <p:cNvPr id="2" name="Title 1"/>
          <p:cNvSpPr>
            <a:spLocks noGrp="1"/>
          </p:cNvSpPr>
          <p:nvPr>
            <p:ph type="title"/>
          </p:nvPr>
        </p:nvSpPr>
        <p:spPr/>
        <p:txBody>
          <a:bodyPr/>
          <a:lstStyle/>
          <a:p>
            <a:r>
              <a:rPr lang="en-US" dirty="0"/>
              <a:t>1NF (First Normal Form) </a:t>
            </a:r>
            <a:r>
              <a:rPr lang="en-US" dirty="0">
                <a:solidFill>
                  <a:schemeClr val="tx1">
                    <a:lumMod val="50000"/>
                    <a:lumOff val="50000"/>
                  </a:schemeClr>
                </a:solidFill>
              </a:rPr>
              <a:t>[Example - Composite attribute]</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gridCol w="2313305">
                  <a:extLst>
                    <a:ext uri="{9D8B030D-6E8A-4147-A177-3AD203B41FA5}">
                      <a16:colId xmlns:a16="http://schemas.microsoft.com/office/drawing/2014/main" xmlns=""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 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r>
                        <a:rPr lang="en-IN" baseline="0" dirty="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4528375" y="919747"/>
            <a:ext cx="0" cy="2340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customer relation </a:t>
            </a:r>
            <a:r>
              <a:rPr lang="en-GB" sz="2400" b="1" dirty="0">
                <a:solidFill>
                  <a:schemeClr val="accent6"/>
                </a:solidFill>
              </a:rPr>
              <a:t>address is composite attribute </a:t>
            </a:r>
            <a:r>
              <a:rPr lang="en-GB" sz="2400" dirty="0"/>
              <a:t>which is further divided into sub-attributes as “Road” and “City”.</a:t>
            </a:r>
          </a:p>
          <a:p>
            <a:pPr marL="285750" indent="-285750">
              <a:buFont typeface="Arial" panose="020B0604020202020204" pitchFamily="34" charset="0"/>
              <a:buChar char="•"/>
            </a:pPr>
            <a:r>
              <a:rPr lang="en-GB" sz="2400" dirty="0"/>
              <a:t>So customer relation is not in 1NF.</a:t>
            </a:r>
          </a:p>
        </p:txBody>
      </p:sp>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4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Diagrammatic representation of FD</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r>
              <a:rPr lang="en-US" dirty="0"/>
              <a:t>Example</a:t>
            </a:r>
          </a:p>
          <a:p>
            <a:r>
              <a:rPr lang="en-US" dirty="0"/>
              <a:t>Consider the relation Account(</a:t>
            </a:r>
            <a:r>
              <a:rPr lang="en-US" dirty="0" err="1"/>
              <a:t>account_no</a:t>
            </a:r>
            <a:r>
              <a:rPr lang="en-US" dirty="0"/>
              <a:t>, balance, branch). </a:t>
            </a:r>
          </a:p>
          <a:p>
            <a:r>
              <a:rPr lang="en-US" dirty="0" err="1">
                <a:solidFill>
                  <a:schemeClr val="tx2"/>
                </a:solidFill>
              </a:rPr>
              <a:t>account_no</a:t>
            </a:r>
            <a:r>
              <a:rPr lang="en-US" dirty="0"/>
              <a:t> can </a:t>
            </a:r>
            <a:r>
              <a:rPr lang="en-US" dirty="0">
                <a:solidFill>
                  <a:schemeClr val="tx2"/>
                </a:solidFill>
              </a:rPr>
              <a:t>determine balance and branch</a:t>
            </a:r>
            <a:r>
              <a:rPr lang="en-US" dirty="0"/>
              <a:t>. </a:t>
            </a:r>
          </a:p>
          <a:p>
            <a:r>
              <a:rPr lang="en-US" dirty="0"/>
              <a:t>So, there is a functional dependency from </a:t>
            </a:r>
            <a:r>
              <a:rPr lang="en-US" dirty="0" err="1">
                <a:solidFill>
                  <a:schemeClr val="tx2"/>
                </a:solidFill>
              </a:rPr>
              <a:t>account_no</a:t>
            </a:r>
            <a:r>
              <a:rPr lang="en-US" dirty="0">
                <a:solidFill>
                  <a:schemeClr val="tx2"/>
                </a:solidFill>
              </a:rPr>
              <a:t> to balance and branch</a:t>
            </a:r>
            <a:r>
              <a:rPr lang="en-US" dirty="0"/>
              <a:t>.</a:t>
            </a:r>
          </a:p>
          <a:p>
            <a:r>
              <a:rPr lang="en-US" dirty="0"/>
              <a:t>This can be denoted by </a:t>
            </a:r>
            <a:r>
              <a:rPr lang="en-US" dirty="0" err="1">
                <a:solidFill>
                  <a:schemeClr val="tx2"/>
                </a:solidFill>
              </a:rPr>
              <a:t>account_no</a:t>
            </a:r>
            <a:r>
              <a:rPr lang="en-US" dirty="0">
                <a:solidFill>
                  <a:schemeClr val="tx2"/>
                </a:solidFill>
              </a:rPr>
              <a:t> </a:t>
            </a:r>
            <a:r>
              <a:rPr lang="en-US" dirty="0">
                <a:solidFill>
                  <a:schemeClr val="tx2"/>
                </a:solidFill>
                <a:latin typeface="Calibri" panose="020F0502020204030204" pitchFamily="34" charset="0"/>
              </a:rPr>
              <a:t>→</a:t>
            </a:r>
            <a:r>
              <a:rPr lang="en-US" dirty="0">
                <a:solidFill>
                  <a:schemeClr val="tx2"/>
                </a:solidFill>
              </a:rPr>
              <a:t> {balance, branch}</a:t>
            </a:r>
            <a:r>
              <a:rPr lang="en-US" dirty="0"/>
              <a:t>.</a:t>
            </a:r>
          </a:p>
        </p:txBody>
      </p:sp>
      <p:sp>
        <p:nvSpPr>
          <p:cNvPr id="6" name="TextBox 5"/>
          <p:cNvSpPr txBox="1"/>
          <p:nvPr/>
        </p:nvSpPr>
        <p:spPr>
          <a:xfrm>
            <a:off x="838200" y="1435388"/>
            <a:ext cx="762000" cy="584775"/>
          </a:xfrm>
          <a:prstGeom prst="rect">
            <a:avLst/>
          </a:prstGeom>
          <a:noFill/>
          <a:ln w="28575">
            <a:solidFill>
              <a:srgbClr val="0070C0"/>
            </a:solidFill>
          </a:ln>
        </p:spPr>
        <p:txBody>
          <a:bodyPr wrap="square" rtlCol="0">
            <a:spAutoFit/>
          </a:bodyPr>
          <a:lstStyle/>
          <a:p>
            <a:pPr algn="ctr"/>
            <a:r>
              <a:rPr lang="en-US" sz="3200" dirty="0"/>
              <a:t>X</a:t>
            </a:r>
          </a:p>
        </p:txBody>
      </p:sp>
      <p:sp>
        <p:nvSpPr>
          <p:cNvPr id="7" name="TextBox 6"/>
          <p:cNvSpPr txBox="1"/>
          <p:nvPr/>
        </p:nvSpPr>
        <p:spPr>
          <a:xfrm>
            <a:off x="1600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8" name="Straight Connector 7"/>
          <p:cNvCxnSpPr/>
          <p:nvPr/>
        </p:nvCxnSpPr>
        <p:spPr>
          <a:xfrm>
            <a:off x="1219200" y="2012951"/>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32927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81200" y="2012950"/>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1435388"/>
            <a:ext cx="762000" cy="584775"/>
          </a:xfrm>
          <a:prstGeom prst="rect">
            <a:avLst/>
          </a:prstGeom>
          <a:noFill/>
          <a:ln w="28575">
            <a:solidFill>
              <a:srgbClr val="0070C0"/>
            </a:solidFill>
          </a:ln>
        </p:spPr>
        <p:txBody>
          <a:bodyPr wrap="square" rtlCol="0">
            <a:spAutoFit/>
          </a:bodyPr>
          <a:lstStyle/>
          <a:p>
            <a:pPr algn="ctr"/>
            <a:r>
              <a:rPr lang="en-US" sz="3200" dirty="0"/>
              <a:t>X1</a:t>
            </a:r>
          </a:p>
        </p:txBody>
      </p:sp>
      <p:sp>
        <p:nvSpPr>
          <p:cNvPr id="13" name="TextBox 12"/>
          <p:cNvSpPr txBox="1"/>
          <p:nvPr/>
        </p:nvSpPr>
        <p:spPr>
          <a:xfrm>
            <a:off x="3886200" y="1435387"/>
            <a:ext cx="762000" cy="584775"/>
          </a:xfrm>
          <a:prstGeom prst="rect">
            <a:avLst/>
          </a:prstGeom>
          <a:noFill/>
          <a:ln w="28575">
            <a:solidFill>
              <a:srgbClr val="0070C0"/>
            </a:solidFill>
          </a:ln>
        </p:spPr>
        <p:txBody>
          <a:bodyPr wrap="square" rtlCol="0">
            <a:spAutoFit/>
          </a:bodyPr>
          <a:lstStyle/>
          <a:p>
            <a:pPr algn="ctr"/>
            <a:r>
              <a:rPr lang="en-US" sz="3200" dirty="0"/>
              <a:t>X2</a:t>
            </a:r>
          </a:p>
        </p:txBody>
      </p:sp>
      <p:cxnSp>
        <p:nvCxnSpPr>
          <p:cNvPr id="14" name="Straight Connector 13"/>
          <p:cNvCxnSpPr/>
          <p:nvPr/>
        </p:nvCxnSpPr>
        <p:spPr>
          <a:xfrm>
            <a:off x="3505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05200" y="2349787"/>
            <a:ext cx="762000" cy="47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8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18" name="Straight Arrow Connector 17"/>
          <p:cNvCxnSpPr/>
          <p:nvPr/>
        </p:nvCxnSpPr>
        <p:spPr>
          <a:xfrm flipV="1">
            <a:off x="5029200" y="2032576"/>
            <a:ext cx="0" cy="6263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7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1435388"/>
            <a:ext cx="762000" cy="584775"/>
          </a:xfrm>
          <a:prstGeom prst="rect">
            <a:avLst/>
          </a:prstGeom>
          <a:noFill/>
          <a:ln w="28575">
            <a:solidFill>
              <a:srgbClr val="0070C0"/>
            </a:solidFill>
          </a:ln>
        </p:spPr>
        <p:txBody>
          <a:bodyPr wrap="square" rtlCol="0">
            <a:spAutoFit/>
          </a:bodyPr>
          <a:lstStyle/>
          <a:p>
            <a:pPr algn="ctr"/>
            <a:r>
              <a:rPr lang="en-US" sz="3200" dirty="0"/>
              <a:t>X</a:t>
            </a:r>
          </a:p>
        </p:txBody>
      </p:sp>
      <p:sp>
        <p:nvSpPr>
          <p:cNvPr id="21" name="TextBox 20"/>
          <p:cNvSpPr txBox="1"/>
          <p:nvPr/>
        </p:nvSpPr>
        <p:spPr>
          <a:xfrm>
            <a:off x="6934200" y="1435387"/>
            <a:ext cx="762000" cy="584775"/>
          </a:xfrm>
          <a:prstGeom prst="rect">
            <a:avLst/>
          </a:prstGeom>
          <a:noFill/>
          <a:ln w="28575">
            <a:solidFill>
              <a:srgbClr val="0070C0"/>
            </a:solidFill>
          </a:ln>
        </p:spPr>
        <p:txBody>
          <a:bodyPr wrap="square" rtlCol="0">
            <a:spAutoFit/>
          </a:bodyPr>
          <a:lstStyle/>
          <a:p>
            <a:pPr algn="ctr"/>
            <a:r>
              <a:rPr lang="en-US" sz="3200" dirty="0"/>
              <a:t>Y1</a:t>
            </a:r>
          </a:p>
        </p:txBody>
      </p:sp>
      <p:cxnSp>
        <p:nvCxnSpPr>
          <p:cNvPr id="22" name="Straight Connector 21"/>
          <p:cNvCxnSpPr/>
          <p:nvPr/>
        </p:nvCxnSpPr>
        <p:spPr>
          <a:xfrm>
            <a:off x="6400800" y="2015490"/>
            <a:ext cx="0" cy="64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98457" y="2342575"/>
            <a:ext cx="630936" cy="72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96200" y="1435387"/>
            <a:ext cx="762000" cy="584775"/>
          </a:xfrm>
          <a:prstGeom prst="rect">
            <a:avLst/>
          </a:prstGeom>
          <a:noFill/>
          <a:ln w="28575">
            <a:solidFill>
              <a:srgbClr val="0070C0"/>
            </a:solidFill>
          </a:ln>
        </p:spPr>
        <p:txBody>
          <a:bodyPr wrap="square" rtlCol="0">
            <a:spAutoFit/>
          </a:bodyPr>
          <a:lstStyle/>
          <a:p>
            <a:pPr algn="ctr"/>
            <a:r>
              <a:rPr lang="en-US" sz="3200" dirty="0"/>
              <a:t>Y2</a:t>
            </a:r>
          </a:p>
        </p:txBody>
      </p:sp>
      <p:cxnSp>
        <p:nvCxnSpPr>
          <p:cNvPr id="25" name="Straight Arrow Connector 24"/>
          <p:cNvCxnSpPr/>
          <p:nvPr/>
        </p:nvCxnSpPr>
        <p:spPr>
          <a:xfrm flipV="1">
            <a:off x="8077200" y="2015491"/>
            <a:ext cx="0" cy="640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15200" y="2020162"/>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96139" y="978872"/>
            <a:ext cx="937460" cy="400110"/>
          </a:xfrm>
          <a:prstGeom prst="rect">
            <a:avLst/>
          </a:prstGeom>
          <a:noFill/>
        </p:spPr>
        <p:txBody>
          <a:bodyPr wrap="square" rtlCol="0">
            <a:spAutoFit/>
          </a:bodyPr>
          <a:lstStyle/>
          <a:p>
            <a:pPr algn="ctr"/>
            <a:r>
              <a:rPr lang="en-US" sz="2000" b="1" dirty="0">
                <a:solidFill>
                  <a:schemeClr val="accent6"/>
                </a:solidFill>
              </a:rPr>
              <a:t>X </a:t>
            </a:r>
            <a:r>
              <a:rPr lang="en-US" sz="2000" b="1" dirty="0">
                <a:solidFill>
                  <a:schemeClr val="accent6"/>
                </a:solidFill>
                <a:latin typeface="Calibri" panose="020F0502020204030204" pitchFamily="34" charset="0"/>
              </a:rPr>
              <a:t>→</a:t>
            </a:r>
            <a:r>
              <a:rPr lang="en-US" sz="2000" b="1" dirty="0">
                <a:solidFill>
                  <a:schemeClr val="accent6"/>
                </a:solidFill>
              </a:rPr>
              <a:t> Y</a:t>
            </a:r>
            <a:endParaRPr lang="en-US" sz="2000" dirty="0">
              <a:solidFill>
                <a:schemeClr val="accent6"/>
              </a:solidFill>
            </a:endParaRPr>
          </a:p>
        </p:txBody>
      </p:sp>
      <p:sp>
        <p:nvSpPr>
          <p:cNvPr id="28" name="TextBox 27"/>
          <p:cNvSpPr txBox="1"/>
          <p:nvPr/>
        </p:nvSpPr>
        <p:spPr>
          <a:xfrm>
            <a:off x="3454400" y="975042"/>
            <a:ext cx="1554480" cy="400110"/>
          </a:xfrm>
          <a:prstGeom prst="rect">
            <a:avLst/>
          </a:prstGeom>
          <a:noFill/>
        </p:spPr>
        <p:txBody>
          <a:bodyPr wrap="square" rtlCol="0">
            <a:spAutoFit/>
          </a:bodyPr>
          <a:lstStyle/>
          <a:p>
            <a:pPr algn="ctr"/>
            <a:r>
              <a:rPr lang="en-US" sz="2000" b="1" dirty="0">
                <a:solidFill>
                  <a:schemeClr val="accent6"/>
                </a:solidFill>
              </a:rPr>
              <a:t>{X1, X2} </a:t>
            </a:r>
            <a:r>
              <a:rPr lang="en-US" sz="2000" b="1" dirty="0">
                <a:solidFill>
                  <a:schemeClr val="accent6"/>
                </a:solidFill>
                <a:latin typeface="Calibri" panose="020F0502020204030204" pitchFamily="34" charset="0"/>
              </a:rPr>
              <a:t>→ </a:t>
            </a:r>
            <a:r>
              <a:rPr lang="en-US" sz="2000" b="1" dirty="0">
                <a:solidFill>
                  <a:schemeClr val="accent6"/>
                </a:solidFill>
              </a:rPr>
              <a:t>Y</a:t>
            </a:r>
            <a:endParaRPr lang="en-US" sz="2000" dirty="0">
              <a:solidFill>
                <a:schemeClr val="accent6"/>
              </a:solidFill>
            </a:endParaRPr>
          </a:p>
        </p:txBody>
      </p:sp>
      <p:sp>
        <p:nvSpPr>
          <p:cNvPr id="29" name="TextBox 28"/>
          <p:cNvSpPr txBox="1"/>
          <p:nvPr/>
        </p:nvSpPr>
        <p:spPr>
          <a:xfrm>
            <a:off x="6578599" y="976914"/>
            <a:ext cx="1554480" cy="400110"/>
          </a:xfrm>
          <a:prstGeom prst="rect">
            <a:avLst/>
          </a:prstGeom>
          <a:noFill/>
        </p:spPr>
        <p:txBody>
          <a:bodyPr wrap="square" rtlCol="0">
            <a:spAutoFit/>
          </a:bodyPr>
          <a:lstStyle/>
          <a:p>
            <a:pPr algn="ctr"/>
            <a:r>
              <a:rPr lang="en-US" sz="2000" b="1" dirty="0">
                <a:solidFill>
                  <a:schemeClr val="accent6"/>
                </a:solidFill>
              </a:rPr>
              <a:t>X </a:t>
            </a:r>
            <a:r>
              <a:rPr lang="en-US" sz="2000" b="1" dirty="0">
                <a:solidFill>
                  <a:schemeClr val="accent6"/>
                </a:solidFill>
                <a:latin typeface="Calibri" panose="020F0502020204030204" pitchFamily="34" charset="0"/>
              </a:rPr>
              <a:t>→ </a:t>
            </a:r>
            <a:r>
              <a:rPr lang="en-US" sz="2000" b="1" dirty="0">
                <a:solidFill>
                  <a:schemeClr val="accent6"/>
                </a:solidFill>
              </a:rPr>
              <a:t>{Y1, Y2}</a:t>
            </a:r>
            <a:endParaRPr lang="en-US" sz="2000" dirty="0">
              <a:solidFill>
                <a:schemeClr val="accent6"/>
              </a:solidFill>
            </a:endParaRPr>
          </a:p>
        </p:txBody>
      </p:sp>
      <p:cxnSp>
        <p:nvCxnSpPr>
          <p:cNvPr id="30" name="Straight Connector 29"/>
          <p:cNvCxnSpPr/>
          <p:nvPr/>
        </p:nvCxnSpPr>
        <p:spPr>
          <a:xfrm>
            <a:off x="3886200" y="2341175"/>
            <a:ext cx="0" cy="32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74295" y="2652798"/>
            <a:ext cx="1161288" cy="37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2641368"/>
            <a:ext cx="1676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3000" y="5464942"/>
            <a:ext cx="2651760" cy="584775"/>
          </a:xfrm>
          <a:prstGeom prst="rect">
            <a:avLst/>
          </a:prstGeom>
          <a:noFill/>
          <a:ln w="28575">
            <a:solidFill>
              <a:srgbClr val="0070C0"/>
            </a:solidFill>
          </a:ln>
        </p:spPr>
        <p:txBody>
          <a:bodyPr wrap="square" rtlCol="0">
            <a:spAutoFit/>
          </a:bodyPr>
          <a:lstStyle/>
          <a:p>
            <a:pPr algn="ctr"/>
            <a:r>
              <a:rPr lang="en-US" sz="3200" u="sng" dirty="0" err="1"/>
              <a:t>account_no</a:t>
            </a:r>
            <a:endParaRPr lang="en-US" sz="3200" u="sng" dirty="0"/>
          </a:p>
        </p:txBody>
      </p:sp>
      <p:sp>
        <p:nvSpPr>
          <p:cNvPr id="35" name="TextBox 34"/>
          <p:cNvSpPr txBox="1"/>
          <p:nvPr/>
        </p:nvSpPr>
        <p:spPr>
          <a:xfrm>
            <a:off x="3794760" y="5464942"/>
            <a:ext cx="1524000" cy="584775"/>
          </a:xfrm>
          <a:prstGeom prst="rect">
            <a:avLst/>
          </a:prstGeom>
          <a:noFill/>
          <a:ln w="28575">
            <a:solidFill>
              <a:srgbClr val="0070C0"/>
            </a:solidFill>
          </a:ln>
        </p:spPr>
        <p:txBody>
          <a:bodyPr wrap="square" rtlCol="0">
            <a:spAutoFit/>
          </a:bodyPr>
          <a:lstStyle/>
          <a:p>
            <a:pPr algn="ctr"/>
            <a:r>
              <a:rPr lang="en-US" sz="3200" dirty="0"/>
              <a:t>balance</a:t>
            </a:r>
          </a:p>
        </p:txBody>
      </p:sp>
      <p:sp>
        <p:nvSpPr>
          <p:cNvPr id="36" name="TextBox 35"/>
          <p:cNvSpPr txBox="1"/>
          <p:nvPr/>
        </p:nvSpPr>
        <p:spPr>
          <a:xfrm>
            <a:off x="5318760" y="5464942"/>
            <a:ext cx="1920240" cy="584775"/>
          </a:xfrm>
          <a:prstGeom prst="rect">
            <a:avLst/>
          </a:prstGeom>
          <a:noFill/>
          <a:ln w="28575">
            <a:solidFill>
              <a:srgbClr val="0070C0"/>
            </a:solidFill>
          </a:ln>
        </p:spPr>
        <p:txBody>
          <a:bodyPr wrap="square" rtlCol="0">
            <a:spAutoFit/>
          </a:bodyPr>
          <a:lstStyle/>
          <a:p>
            <a:pPr algn="ctr"/>
            <a:r>
              <a:rPr lang="en-US" sz="3200" dirty="0"/>
              <a:t>branch</a:t>
            </a:r>
          </a:p>
        </p:txBody>
      </p:sp>
      <p:grpSp>
        <p:nvGrpSpPr>
          <p:cNvPr id="37" name="Group 36"/>
          <p:cNvGrpSpPr/>
          <p:nvPr/>
        </p:nvGrpSpPr>
        <p:grpSpPr>
          <a:xfrm>
            <a:off x="2590800" y="6054097"/>
            <a:ext cx="3483381" cy="374904"/>
            <a:chOff x="2590800" y="5882640"/>
            <a:chExt cx="3483381" cy="374904"/>
          </a:xfrm>
        </p:grpSpPr>
        <p:cxnSp>
          <p:nvCxnSpPr>
            <p:cNvPr id="38" name="Straight Connector 37"/>
            <p:cNvCxnSpPr/>
            <p:nvPr/>
          </p:nvCxnSpPr>
          <p:spPr>
            <a:xfrm>
              <a:off x="2590800" y="5882640"/>
              <a:ext cx="0" cy="374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54298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239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0800" y="6248400"/>
              <a:ext cx="3483381" cy="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fade">
                                      <p:cBhvr>
                                        <p:cTn id="104" dur="500"/>
                                        <p:tgtEl>
                                          <p:spTgt spid="3">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fade">
                                      <p:cBhvr>
                                        <p:cTn id="109" dur="500"/>
                                        <p:tgtEl>
                                          <p:spTgt spid="3">
                                            <p:txEl>
                                              <p:pRg st="6" end="6"/>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Effect transition="in" filter="fade">
                                      <p:cBhvr>
                                        <p:cTn id="114" dur="500"/>
                                        <p:tgtEl>
                                          <p:spTgt spid="3">
                                            <p:txEl>
                                              <p:pRg st="7" end="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fade">
                                      <p:cBhvr>
                                        <p:cTn id="119" dur="500"/>
                                        <p:tgtEl>
                                          <p:spTgt spid="3">
                                            <p:txEl>
                                              <p:pRg st="8" end="8"/>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6" grpId="0" animBg="1"/>
      <p:bldP spid="20" grpId="0" animBg="1"/>
      <p:bldP spid="21" grpId="0" animBg="1"/>
      <p:bldP spid="24" grpId="0" animBg="1"/>
      <p:bldP spid="27" grpId="0"/>
      <p:bldP spid="28" grpId="0"/>
      <p:bldP spid="29" grpId="0"/>
      <p:bldP spid="34" grpId="0" animBg="1"/>
      <p:bldP spid="35" grpId="0" animBg="1"/>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1NF (First Normal Form) </a:t>
            </a:r>
            <a:r>
              <a:rPr lang="en-US" sz="2800" dirty="0">
                <a:solidFill>
                  <a:schemeClr val="tx1">
                    <a:lumMod val="50000"/>
                    <a:lumOff val="50000"/>
                  </a:schemeClr>
                </a:solidFill>
              </a:rPr>
              <a:t>[Example - Composite attribute]</a:t>
            </a:r>
            <a:endParaRPr lang="en-US" dirty="0">
              <a:solidFill>
                <a:schemeClr val="tx1">
                  <a:lumMod val="50000"/>
                  <a:lumOff val="50000"/>
                </a:schemeClr>
              </a:solidFill>
            </a:endParaRP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r>
              <a:rPr lang="en-GB" b="1" dirty="0"/>
              <a:t>Solution</a:t>
            </a:r>
            <a:r>
              <a:rPr lang="en-GB" dirty="0"/>
              <a:t>: </a:t>
            </a:r>
            <a:r>
              <a:rPr lang="en-GB" b="1" dirty="0">
                <a:solidFill>
                  <a:schemeClr val="accent6"/>
                </a:solidFill>
              </a:rPr>
              <a:t>Divide composite attributes </a:t>
            </a:r>
            <a:r>
              <a:rPr lang="en-GB" dirty="0"/>
              <a:t>into </a:t>
            </a:r>
            <a:r>
              <a:rPr lang="en-GB" b="1" dirty="0">
                <a:solidFill>
                  <a:schemeClr val="accent6"/>
                </a:solidFill>
              </a:rPr>
              <a:t>number of sub-attributes </a:t>
            </a:r>
            <a:r>
              <a:rPr lang="en-GB" dirty="0"/>
              <a:t>and insert value in proper sub-attribute. </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gridCol w="2313305">
                  <a:extLst>
                    <a:ext uri="{9D8B030D-6E8A-4147-A177-3AD203B41FA5}">
                      <a16:colId xmlns:a16="http://schemas.microsoft.com/office/drawing/2014/main" xmlns=""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 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r>
                        <a:rPr lang="en-IN" baseline="0" dirty="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555958" y="1943138"/>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027399395"/>
              </p:ext>
            </p:extLst>
          </p:nvPr>
        </p:nvGraphicFramePr>
        <p:xfrm>
          <a:off x="5511751" y="1338739"/>
          <a:ext cx="4404996"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extLst>
                    <a:ext uri="{9D8B030D-6E8A-4147-A177-3AD203B41FA5}">
                      <a16:colId xmlns:a16="http://schemas.microsoft.com/office/drawing/2014/main" xmlns="" val="20001"/>
                    </a:ext>
                  </a:extLst>
                </a:gridCol>
                <a:gridCol w="1649730">
                  <a:extLst>
                    <a:ext uri="{9D8B030D-6E8A-4147-A177-3AD203B41FA5}">
                      <a16:colId xmlns:a16="http://schemas.microsoft.com/office/drawing/2014/main" xmlns="" val="20002"/>
                    </a:ext>
                  </a:extLst>
                </a:gridCol>
                <a:gridCol w="1313180">
                  <a:extLst>
                    <a:ext uri="{9D8B030D-6E8A-4147-A177-3AD203B41FA5}">
                      <a16:colId xmlns:a16="http://schemas.microsoft.com/office/drawing/2014/main" xmlns="" val="20003"/>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Road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Nehru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a:t>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334809428"/>
              </p:ext>
            </p:extLst>
          </p:nvPr>
        </p:nvGraphicFramePr>
        <p:xfrm>
          <a:off x="5510572"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19" name="Straight Connector 18"/>
          <p:cNvCxnSpPr/>
          <p:nvPr/>
        </p:nvCxnSpPr>
        <p:spPr>
          <a:xfrm>
            <a:off x="543123" y="4943550"/>
            <a:ext cx="6372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66489526"/>
              </p:ext>
            </p:extLst>
          </p:nvPr>
        </p:nvGraphicFramePr>
        <p:xfrm>
          <a:off x="543123" y="455556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2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9911325"/>
              </p:ext>
            </p:extLst>
          </p:nvPr>
        </p:nvGraphicFramePr>
        <p:xfrm>
          <a:off x="1642052" y="4546677"/>
          <a:ext cx="5429568" cy="396240"/>
        </p:xfrm>
        <a:graphic>
          <a:graphicData uri="http://schemas.openxmlformats.org/drawingml/2006/table">
            <a:tbl>
              <a:tblPr firstRow="1" bandRow="1">
                <a:tableStyleId>{8EC20E35-A176-4012-BC5E-935CFFF8708E}</a:tableStyleId>
              </a:tblPr>
              <a:tblGrid>
                <a:gridCol w="5429568">
                  <a:extLst>
                    <a:ext uri="{9D8B030D-6E8A-4147-A177-3AD203B41FA5}">
                      <a16:colId xmlns:a16="http://schemas.microsoft.com/office/drawing/2014/main" xmlns="" val="20000"/>
                    </a:ext>
                  </a:extLst>
                </a:gridCol>
              </a:tblGrid>
              <a:tr h="2854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Convert below relation into 1NF (First Normal Form)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graphicFrame>
        <p:nvGraphicFramePr>
          <p:cNvPr id="2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05381636"/>
              </p:ext>
            </p:extLst>
          </p:nvPr>
        </p:nvGraphicFramePr>
        <p:xfrm>
          <a:off x="531013" y="5546846"/>
          <a:ext cx="3690303" cy="8229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2297430">
                  <a:extLst>
                    <a:ext uri="{9D8B030D-6E8A-4147-A177-3AD203B41FA5}">
                      <a16:colId xmlns:a16="http://schemas.microsoft.com/office/drawing/2014/main" xmlns="" val="20001"/>
                    </a:ext>
                  </a:extLst>
                </a:gridCol>
                <a:gridCol w="802005">
                  <a:extLst>
                    <a:ext uri="{9D8B030D-6E8A-4147-A177-3AD203B41FA5}">
                      <a16:colId xmlns:a16="http://schemas.microsoft.com/office/drawing/2014/main" xmlns="" val="20002"/>
                    </a:ext>
                  </a:extLst>
                </a:gridCol>
              </a:tblGrid>
              <a:tr h="411480">
                <a:tc>
                  <a:txBody>
                    <a:bodyPr/>
                    <a:lstStyle/>
                    <a:p>
                      <a:pPr algn="l"/>
                      <a:r>
                        <a:rPr lang="en-US" b="1" u="sng" dirty="0">
                          <a:solidFill>
                            <a:schemeClr val="tx1"/>
                          </a:solidFill>
                        </a:rPr>
                        <a:t>PID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Full_Name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P01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 </a:t>
                      </a:r>
                      <a:r>
                        <a:rPr lang="en-US" dirty="0" err="1"/>
                        <a:t>Maheshbhai</a:t>
                      </a:r>
                      <a:r>
                        <a:rPr lang="en-US" dirty="0"/>
                        <a:t> 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2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25058118"/>
              </p:ext>
            </p:extLst>
          </p:nvPr>
        </p:nvGraphicFramePr>
        <p:xfrm>
          <a:off x="529834" y="5180017"/>
          <a:ext cx="881380" cy="365760"/>
        </p:xfrm>
        <a:graphic>
          <a:graphicData uri="http://schemas.openxmlformats.org/drawingml/2006/table">
            <a:tbl>
              <a:tblPr firstRow="1" bandRow="1">
                <a:tableStyleId>{8EC20E35-A176-4012-BC5E-935CFFF8708E}</a:tableStyleId>
              </a:tblPr>
              <a:tblGrid>
                <a:gridCol w="8813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Person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7601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2"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endParaRPr lang="en-GB" b="1" dirty="0"/>
          </a:p>
          <a:p>
            <a:endParaRPr lang="en-GB" b="1" dirty="0"/>
          </a:p>
          <a:p>
            <a:r>
              <a:rPr lang="en-GB" b="1" dirty="0"/>
              <a:t>Problem</a:t>
            </a:r>
            <a:r>
              <a:rPr lang="en-GB" dirty="0"/>
              <a:t>: It is difficult to retrieve the </a:t>
            </a:r>
            <a:r>
              <a:rPr lang="en-GB" b="1" dirty="0">
                <a:solidFill>
                  <a:schemeClr val="accent6"/>
                </a:solidFill>
              </a:rPr>
              <a:t>list of students failed in ’DBMS’ as well as ’DS’ but not in other subjects</a:t>
            </a:r>
            <a:r>
              <a:rPr lang="en-GB" dirty="0"/>
              <a:t> from student table.</a:t>
            </a:r>
          </a:p>
          <a:p>
            <a:r>
              <a:rPr lang="en-GB" dirty="0"/>
              <a:t>The reason is that </a:t>
            </a:r>
            <a:r>
              <a:rPr lang="en-GB" dirty="0" err="1"/>
              <a:t>FailedinSubjects</a:t>
            </a:r>
            <a:r>
              <a:rPr lang="en-GB" dirty="0"/>
              <a:t> attribute is multi-valued attribute so it contains more than one value.</a:t>
            </a:r>
            <a:endParaRPr lang="en-US" dirty="0"/>
          </a:p>
        </p:txBody>
      </p:sp>
      <p:sp>
        <p:nvSpPr>
          <p:cNvPr id="2" name="Title 1"/>
          <p:cNvSpPr>
            <a:spLocks noGrp="1"/>
          </p:cNvSpPr>
          <p:nvPr>
            <p:ph type="title"/>
          </p:nvPr>
        </p:nvSpPr>
        <p:spPr/>
        <p:txBody>
          <a:bodyPr/>
          <a:lstStyle/>
          <a:p>
            <a:r>
              <a:rPr lang="en-US" dirty="0"/>
              <a:t>1NF (First Normal Form) </a:t>
            </a:r>
            <a:r>
              <a:rPr lang="en-US" sz="2700" dirty="0">
                <a:solidFill>
                  <a:schemeClr val="tx1">
                    <a:lumMod val="50000"/>
                    <a:lumOff val="50000"/>
                  </a:schemeClr>
                </a:solidFill>
              </a:rPr>
              <a:t>[Example - Multivalued attribute]</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gridCol w="2313305">
                  <a:extLst>
                    <a:ext uri="{9D8B030D-6E8A-4147-A177-3AD203B41FA5}">
                      <a16:colId xmlns:a16="http://schemas.microsoft.com/office/drawing/2014/main" xmlns="" val="20002"/>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 DBMS, DE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 DE,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Harsh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 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Neel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a:t>
                      </a:r>
                      <a:r>
                        <a:rPr lang="en-IN" baseline="0" dirty="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4528375" y="919745"/>
            <a:ext cx="0" cy="349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student relation </a:t>
            </a:r>
            <a:r>
              <a:rPr lang="en-GB" sz="2400" b="1" dirty="0" err="1">
                <a:solidFill>
                  <a:schemeClr val="accent6"/>
                </a:solidFill>
              </a:rPr>
              <a:t>FailedinSubjects</a:t>
            </a:r>
            <a:r>
              <a:rPr lang="en-GB" sz="2400" b="1" dirty="0">
                <a:solidFill>
                  <a:schemeClr val="accent6"/>
                </a:solidFill>
              </a:rPr>
              <a:t> attribute is a multi-valued attribute</a:t>
            </a:r>
            <a:r>
              <a:rPr lang="en-GB" sz="2400" dirty="0"/>
              <a:t> which can store more than one values. </a:t>
            </a:r>
          </a:p>
          <a:p>
            <a:pPr marL="285750" indent="-285750">
              <a:buFont typeface="Arial" panose="020B0604020202020204" pitchFamily="34" charset="0"/>
              <a:buChar char="•"/>
            </a:pPr>
            <a:r>
              <a:rPr lang="en-GB" sz="2400" dirty="0"/>
              <a:t>So above relation is not in 1NF.</a:t>
            </a:r>
          </a:p>
        </p:txBody>
      </p:sp>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2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1NF (First Normal Form) </a:t>
            </a:r>
            <a:r>
              <a:rPr lang="en-US" sz="2700" dirty="0">
                <a:solidFill>
                  <a:schemeClr val="tx1">
                    <a:lumMod val="50000"/>
                    <a:lumOff val="50000"/>
                  </a:schemeClr>
                </a:solidFill>
              </a:rPr>
              <a:t>[Example - Multivalued attribute]</a:t>
            </a:r>
          </a:p>
        </p:txBody>
      </p:sp>
      <p:sp>
        <p:nvSpPr>
          <p:cNvPr id="3" name="Content Placeholder 2"/>
          <p:cNvSpPr>
            <a:spLocks noGrp="1"/>
          </p:cNvSpPr>
          <p:nvPr>
            <p:ph idx="4294967295"/>
          </p:nvPr>
        </p:nvSpPr>
        <p:spPr>
          <a:xfrm>
            <a:off x="131180" y="863444"/>
            <a:ext cx="11929641" cy="5590565"/>
          </a:xfrm>
        </p:spPr>
        <p:txBody>
          <a:bodyPr>
            <a:normAutofit lnSpcReduction="10000"/>
          </a:bodyPr>
          <a:lstStyle/>
          <a:p>
            <a:endParaRPr lang="en-US" dirty="0"/>
          </a:p>
          <a:p>
            <a:endParaRPr lang="en-US" dirty="0"/>
          </a:p>
          <a:p>
            <a:endParaRPr lang="en-US" dirty="0"/>
          </a:p>
          <a:p>
            <a:endParaRPr lang="en-US" dirty="0"/>
          </a:p>
          <a:p>
            <a:endParaRPr lang="en-US" dirty="0"/>
          </a:p>
          <a:p>
            <a:endParaRPr lang="en-GB" dirty="0"/>
          </a:p>
          <a:p>
            <a:endParaRPr lang="en-GB" b="1" dirty="0"/>
          </a:p>
          <a:p>
            <a:endParaRPr lang="en-GB" b="1" dirty="0"/>
          </a:p>
          <a:p>
            <a:r>
              <a:rPr lang="en-GB" b="1" dirty="0"/>
              <a:t>Solution</a:t>
            </a:r>
            <a:r>
              <a:rPr lang="en-GB" dirty="0"/>
              <a:t>: Split the table into two tables in such as way that </a:t>
            </a:r>
          </a:p>
          <a:p>
            <a:pPr lvl="1"/>
            <a:r>
              <a:rPr lang="en-GB" dirty="0"/>
              <a:t>the </a:t>
            </a:r>
            <a:r>
              <a:rPr lang="en-GB" b="1" dirty="0">
                <a:solidFill>
                  <a:schemeClr val="accent6"/>
                </a:solidFill>
              </a:rPr>
              <a:t>first table contains all attributes except multi-valued attribute </a:t>
            </a:r>
            <a:r>
              <a:rPr lang="en-GB" dirty="0"/>
              <a:t>with same primary key and </a:t>
            </a:r>
          </a:p>
          <a:p>
            <a:pPr lvl="1"/>
            <a:r>
              <a:rPr lang="en-GB" b="1" dirty="0">
                <a:solidFill>
                  <a:schemeClr val="accent6"/>
                </a:solidFill>
              </a:rPr>
              <a:t>second table contains multi-valued attribute </a:t>
            </a:r>
            <a:r>
              <a:rPr lang="en-GB" dirty="0"/>
              <a:t>and </a:t>
            </a:r>
            <a:r>
              <a:rPr lang="en-GB" b="1" dirty="0">
                <a:solidFill>
                  <a:schemeClr val="accent6"/>
                </a:solidFill>
              </a:rPr>
              <a:t>place a primary key </a:t>
            </a:r>
            <a:r>
              <a:rPr lang="en-GB" dirty="0"/>
              <a:t>in it. </a:t>
            </a:r>
          </a:p>
          <a:p>
            <a:pPr lvl="1"/>
            <a:r>
              <a:rPr lang="en-GB" b="1" dirty="0">
                <a:solidFill>
                  <a:schemeClr val="accent6"/>
                </a:solidFill>
              </a:rPr>
              <a:t>insert the primary key of first table in the second table as a foreign key</a:t>
            </a:r>
            <a:r>
              <a:rPr lang="en-GB" dirty="0"/>
              <a:t>.</a:t>
            </a:r>
            <a:endParaRPr lang="en-US"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gridCol w="2313305">
                  <a:extLst>
                    <a:ext uri="{9D8B030D-6E8A-4147-A177-3AD203B41FA5}">
                      <a16:colId xmlns:a16="http://schemas.microsoft.com/office/drawing/2014/main" xmlns="" val="20002"/>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 DBMS, DE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 DE,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Harsh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 DBMS, 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Neel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DE,</a:t>
                      </a:r>
                      <a:r>
                        <a:rPr lang="en-IN" baseline="0" dirty="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54598"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91906831"/>
              </p:ext>
            </p:extLst>
          </p:nvPr>
        </p:nvGraphicFramePr>
        <p:xfrm>
          <a:off x="5559852" y="1372370"/>
          <a:ext cx="1448436"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tblGrid>
              <a:tr h="411480">
                <a:tc>
                  <a:txBody>
                    <a:bodyPr/>
                    <a:lstStyle/>
                    <a:p>
                      <a:pPr algn="l"/>
                      <a:r>
                        <a:rPr lang="en-US" b="1" u="sng" dirty="0" err="1">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r>
                        <a:rPr lang="en-IN"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Harsh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IN"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Neel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861330762"/>
              </p:ext>
            </p:extLst>
          </p:nvPr>
        </p:nvGraphicFramePr>
        <p:xfrm>
          <a:off x="5558673"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07473179"/>
              </p:ext>
            </p:extLst>
          </p:nvPr>
        </p:nvGraphicFramePr>
        <p:xfrm>
          <a:off x="7653094" y="1372370"/>
          <a:ext cx="2066291" cy="288036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xmlns="" val="20000"/>
                    </a:ext>
                  </a:extLst>
                </a:gridCol>
                <a:gridCol w="589280">
                  <a:extLst>
                    <a:ext uri="{9D8B030D-6E8A-4147-A177-3AD203B41FA5}">
                      <a16:colId xmlns:a16="http://schemas.microsoft.com/office/drawing/2014/main" xmlns="" val="20001"/>
                    </a:ext>
                  </a:extLst>
                </a:gridCol>
                <a:gridCol w="924243">
                  <a:extLst>
                    <a:ext uri="{9D8B030D-6E8A-4147-A177-3AD203B41FA5}">
                      <a16:colId xmlns:a16="http://schemas.microsoft.com/office/drawing/2014/main" xmlns="" val="20002"/>
                    </a:ext>
                  </a:extLst>
                </a:gridCol>
              </a:tblGrid>
              <a:tr h="411480">
                <a:tc>
                  <a:txBody>
                    <a:bodyPr/>
                    <a:lstStyle/>
                    <a:p>
                      <a:pPr algn="l"/>
                      <a:r>
                        <a:rPr lang="en-US" b="1" u="sng" dirty="0">
                          <a:solidFill>
                            <a:schemeClr val="tx1"/>
                          </a:solidFill>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a:solidFill>
                            <a:schemeClr val="tx1"/>
                          </a:solidFill>
                        </a:rPr>
                        <a:t>Rno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r>
                        <a:rPr lang="en-IN" dirty="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023808996"/>
              </p:ext>
            </p:extLst>
          </p:nvPr>
        </p:nvGraphicFramePr>
        <p:xfrm>
          <a:off x="7651915"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0607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2"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1NF (First Normal Form) </a:t>
            </a:r>
            <a:r>
              <a:rPr lang="en-US" sz="3600" dirty="0">
                <a:solidFill>
                  <a:schemeClr val="tx1">
                    <a:lumMod val="50000"/>
                    <a:lumOff val="50000"/>
                  </a:schemeClr>
                </a:solidFill>
              </a:rPr>
              <a:t>[</a:t>
            </a:r>
            <a:r>
              <a:rPr lang="en-US" sz="3600" dirty="0" smtClean="0">
                <a:solidFill>
                  <a:schemeClr val="tx1">
                    <a:lumMod val="50000"/>
                    <a:lumOff val="50000"/>
                  </a:schemeClr>
                </a:solidFill>
              </a:rPr>
              <a:t>Example]</a:t>
            </a:r>
            <a:endParaRPr lang="en-US" sz="3400" dirty="0"/>
          </a:p>
        </p:txBody>
      </p:sp>
      <p:sp>
        <p:nvSpPr>
          <p:cNvPr id="3" name="Rectangle 2">
            <a:extLst>
              <a:ext uri="{FF2B5EF4-FFF2-40B4-BE49-F238E27FC236}">
                <a16:creationId xmlns="" xmlns:a16="http://schemas.microsoft.com/office/drawing/2014/main" id="{AB2FDF77-EAF4-476E-A627-E048CC0375D3}"/>
              </a:ext>
            </a:extLst>
          </p:cNvPr>
          <p:cNvSpPr/>
          <p:nvPr/>
        </p:nvSpPr>
        <p:spPr>
          <a:xfrm>
            <a:off x="328761" y="951720"/>
            <a:ext cx="7966291" cy="461665"/>
          </a:xfrm>
          <a:prstGeom prst="rect">
            <a:avLst/>
          </a:prstGeom>
        </p:spPr>
        <p:txBody>
          <a:bodyPr wrap="square">
            <a:spAutoFit/>
          </a:bodyPr>
          <a:lstStyle/>
          <a:p>
            <a:r>
              <a:rPr lang="en-US" sz="2400" b="1" dirty="0" smtClean="0">
                <a:solidFill>
                  <a:sysClr val="windowText" lastClr="000000"/>
                </a:solidFill>
                <a:latin typeface="Cambria Math" panose="02040503050406030204" pitchFamily="18" charset="0"/>
                <a:ea typeface="Cambria Math" panose="02040503050406030204" pitchFamily="18" charset="0"/>
              </a:rPr>
              <a:t>Convert below relation in 1 NF</a:t>
            </a:r>
            <a:endParaRPr lang="en-US" b="1" dirty="0">
              <a:solidFill>
                <a:sysClr val="windowText" lastClr="000000"/>
              </a:solidFill>
              <a:latin typeface="Cambria Math" panose="02040503050406030204" pitchFamily="18" charset="0"/>
              <a:ea typeface="Cambria Math" panose="02040503050406030204" pitchFamily="18" charset="0"/>
            </a:endParaRPr>
          </a:p>
        </p:txBody>
      </p:sp>
      <p:graphicFrame>
        <p:nvGraphicFramePr>
          <p:cNvPr id="4" name="Table 3">
            <a:extLst>
              <a:ext uri="{FF2B5EF4-FFF2-40B4-BE49-F238E27FC236}">
                <a16:creationId xmlns="" xmlns:a16="http://schemas.microsoft.com/office/drawing/2014/main" id="{883B0AAA-ED4C-45E5-B683-C8B3AF14D761}"/>
              </a:ext>
            </a:extLst>
          </p:cNvPr>
          <p:cNvGraphicFramePr>
            <a:graphicFrameLocks noGrp="1"/>
          </p:cNvGraphicFramePr>
          <p:nvPr>
            <p:extLst>
              <p:ext uri="{D42A27DB-BD31-4B8C-83A1-F6EECF244321}">
                <p14:modId xmlns:p14="http://schemas.microsoft.com/office/powerpoint/2010/main" val="3717319957"/>
              </p:ext>
            </p:extLst>
          </p:nvPr>
        </p:nvGraphicFramePr>
        <p:xfrm>
          <a:off x="4418791" y="2431122"/>
          <a:ext cx="3627474" cy="2377440"/>
        </p:xfrm>
        <a:graphic>
          <a:graphicData uri="http://schemas.openxmlformats.org/drawingml/2006/table">
            <a:tbl>
              <a:tblPr firstRow="1" bandRow="1">
                <a:tableStyleId>{5C22544A-7EE6-4342-B048-85BDC9FD1C3A}</a:tableStyleId>
              </a:tblPr>
              <a:tblGrid>
                <a:gridCol w="1016250">
                  <a:extLst>
                    <a:ext uri="{9D8B030D-6E8A-4147-A177-3AD203B41FA5}">
                      <a16:colId xmlns="" xmlns:a16="http://schemas.microsoft.com/office/drawing/2014/main" val="20000"/>
                    </a:ext>
                  </a:extLst>
                </a:gridCol>
                <a:gridCol w="1008668">
                  <a:extLst>
                    <a:ext uri="{9D8B030D-6E8A-4147-A177-3AD203B41FA5}">
                      <a16:colId xmlns="" xmlns:a16="http://schemas.microsoft.com/office/drawing/2014/main" val="20001"/>
                    </a:ext>
                  </a:extLst>
                </a:gridCol>
                <a:gridCol w="1602556">
                  <a:extLst>
                    <a:ext uri="{9D8B030D-6E8A-4147-A177-3AD203B41FA5}">
                      <a16:colId xmlns="" xmlns:a16="http://schemas.microsoft.com/office/drawing/2014/main" val="20002"/>
                    </a:ext>
                  </a:extLst>
                </a:gridCol>
              </a:tblGrid>
              <a:tr h="370840">
                <a:tc>
                  <a:txBody>
                    <a:bodyPr/>
                    <a:lstStyle/>
                    <a:p>
                      <a:pPr algn="ctr"/>
                      <a:r>
                        <a:rPr lang="en-US" sz="2000" u="sng" dirty="0">
                          <a:latin typeface="Cambria Math" panose="02040503050406030204" pitchFamily="18" charset="0"/>
                          <a:ea typeface="Cambria Math" panose="02040503050406030204" pitchFamily="18" charset="0"/>
                        </a:rPr>
                        <a:t>Roll_No</a:t>
                      </a:r>
                    </a:p>
                  </a:txBody>
                  <a:tcPr/>
                </a:tc>
                <a:tc>
                  <a:txBody>
                    <a:bodyPr/>
                    <a:lstStyle/>
                    <a:p>
                      <a:pPr algn="ctr"/>
                      <a:r>
                        <a:rPr lang="en-US" sz="2000" dirty="0">
                          <a:latin typeface="Cambria Math" panose="02040503050406030204" pitchFamily="18" charset="0"/>
                          <a:ea typeface="Cambria Math" panose="02040503050406030204" pitchFamily="18" charset="0"/>
                        </a:rPr>
                        <a:t>Name</a:t>
                      </a:r>
                    </a:p>
                  </a:txBody>
                  <a:tcPr/>
                </a:tc>
                <a:tc>
                  <a:txBody>
                    <a:bodyPr/>
                    <a:lstStyle/>
                    <a:p>
                      <a:pPr algn="ctr"/>
                      <a:r>
                        <a:rPr lang="en-US" sz="2000" dirty="0">
                          <a:latin typeface="Cambria Math" panose="02040503050406030204" pitchFamily="18" charset="0"/>
                          <a:ea typeface="Cambria Math" panose="02040503050406030204" pitchFamily="18" charset="0"/>
                        </a:rPr>
                        <a:t>Failed</a:t>
                      </a:r>
                    </a:p>
                  </a:txBody>
                  <a:tcPr/>
                </a:tc>
                <a:extLst>
                  <a:ext uri="{0D108BD9-81ED-4DB2-BD59-A6C34878D82A}">
                    <a16:rowId xmlns="" xmlns:a16="http://schemas.microsoft.com/office/drawing/2014/main" val="10000"/>
                  </a:ext>
                </a:extLst>
              </a:tr>
              <a:tr h="370840">
                <a:tc>
                  <a:txBody>
                    <a:bodyPr/>
                    <a:lstStyle/>
                    <a:p>
                      <a:r>
                        <a:rPr lang="en-US" sz="2000" dirty="0">
                          <a:latin typeface="Cambria Math" panose="02040503050406030204" pitchFamily="18" charset="0"/>
                          <a:ea typeface="Cambria Math" panose="02040503050406030204" pitchFamily="18" charset="0"/>
                        </a:rPr>
                        <a:t>1</a:t>
                      </a:r>
                    </a:p>
                  </a:txBody>
                  <a:tcPr/>
                </a:tc>
                <a:tc>
                  <a:txBody>
                    <a:bodyPr/>
                    <a:lstStyle/>
                    <a:p>
                      <a:r>
                        <a:rPr lang="en-US" sz="2000" dirty="0">
                          <a:latin typeface="Cambria Math" panose="02040503050406030204" pitchFamily="18" charset="0"/>
                          <a:ea typeface="Cambria Math" panose="02040503050406030204" pitchFamily="18" charset="0"/>
                        </a:rPr>
                        <a:t>Priya</a:t>
                      </a:r>
                    </a:p>
                  </a:txBody>
                  <a:tcPr/>
                </a:tc>
                <a:tc>
                  <a:txBody>
                    <a:bodyPr/>
                    <a:lstStyle/>
                    <a:p>
                      <a:r>
                        <a:rPr lang="en-US" sz="2000" dirty="0">
                          <a:latin typeface="Cambria Math" panose="02040503050406030204" pitchFamily="18" charset="0"/>
                          <a:ea typeface="Cambria Math" panose="02040503050406030204" pitchFamily="18" charset="0"/>
                        </a:rPr>
                        <a:t>PPS, EEE</a:t>
                      </a:r>
                    </a:p>
                  </a:txBody>
                  <a:tcPr/>
                </a:tc>
                <a:extLst>
                  <a:ext uri="{0D108BD9-81ED-4DB2-BD59-A6C34878D82A}">
                    <a16:rowId xmlns="" xmlns:a16="http://schemas.microsoft.com/office/drawing/2014/main" val="10001"/>
                  </a:ext>
                </a:extLst>
              </a:tr>
              <a:tr h="370840">
                <a:tc>
                  <a:txBody>
                    <a:bodyPr/>
                    <a:lstStyle/>
                    <a:p>
                      <a:r>
                        <a:rPr lang="en-US" sz="2000" dirty="0">
                          <a:latin typeface="Cambria Math" panose="02040503050406030204" pitchFamily="18" charset="0"/>
                          <a:ea typeface="Cambria Math" panose="02040503050406030204" pitchFamily="18" charset="0"/>
                        </a:rPr>
                        <a:t>2</a:t>
                      </a:r>
                    </a:p>
                  </a:txBody>
                  <a:tcPr/>
                </a:tc>
                <a:tc>
                  <a:txBody>
                    <a:bodyPr/>
                    <a:lstStyle/>
                    <a:p>
                      <a:r>
                        <a:rPr lang="en-US" sz="2000" dirty="0">
                          <a:latin typeface="Cambria Math" panose="02040503050406030204" pitchFamily="18" charset="0"/>
                          <a:ea typeface="Cambria Math" panose="02040503050406030204" pitchFamily="18" charset="0"/>
                        </a:rPr>
                        <a:t>Pranav</a:t>
                      </a:r>
                    </a:p>
                  </a:txBody>
                  <a:tcPr/>
                </a:tc>
                <a:tc>
                  <a:txBody>
                    <a:bodyPr/>
                    <a:lstStyle/>
                    <a:p>
                      <a:r>
                        <a:rPr lang="en-US" sz="2000" dirty="0">
                          <a:latin typeface="Cambria Math" panose="02040503050406030204" pitchFamily="18" charset="0"/>
                          <a:ea typeface="Cambria Math" panose="02040503050406030204" pitchFamily="18" charset="0"/>
                        </a:rPr>
                        <a:t>EME,PPS,EG</a:t>
                      </a:r>
                    </a:p>
                  </a:txBody>
                  <a:tcPr/>
                </a:tc>
                <a:extLst>
                  <a:ext uri="{0D108BD9-81ED-4DB2-BD59-A6C34878D82A}">
                    <a16:rowId xmlns="" xmlns:a16="http://schemas.microsoft.com/office/drawing/2014/main" val="10002"/>
                  </a:ext>
                </a:extLst>
              </a:tr>
              <a:tr h="370840">
                <a:tc>
                  <a:txBody>
                    <a:bodyPr/>
                    <a:lstStyle/>
                    <a:p>
                      <a:r>
                        <a:rPr lang="en-US" sz="2000" dirty="0">
                          <a:latin typeface="Cambria Math" panose="02040503050406030204" pitchFamily="18" charset="0"/>
                          <a:ea typeface="Cambria Math" panose="02040503050406030204" pitchFamily="18" charset="0"/>
                        </a:rPr>
                        <a:t>3</a:t>
                      </a:r>
                    </a:p>
                  </a:txBody>
                  <a:tcPr/>
                </a:tc>
                <a:tc>
                  <a:txBody>
                    <a:bodyPr/>
                    <a:lstStyle/>
                    <a:p>
                      <a:r>
                        <a:rPr lang="en-US" sz="2000" dirty="0">
                          <a:latin typeface="Cambria Math" panose="02040503050406030204" pitchFamily="18" charset="0"/>
                          <a:ea typeface="Cambria Math" panose="02040503050406030204" pitchFamily="18" charset="0"/>
                        </a:rPr>
                        <a:t>Romil</a:t>
                      </a:r>
                    </a:p>
                  </a:txBody>
                  <a:tcPr/>
                </a:tc>
                <a:tc>
                  <a:txBody>
                    <a:bodyPr/>
                    <a:lstStyle/>
                    <a:p>
                      <a:r>
                        <a:rPr lang="en-US" sz="2000" dirty="0">
                          <a:latin typeface="Cambria Math" panose="02040503050406030204" pitchFamily="18" charset="0"/>
                          <a:ea typeface="Cambria Math" panose="02040503050406030204" pitchFamily="18" charset="0"/>
                        </a:rPr>
                        <a:t>PPS,EG</a:t>
                      </a:r>
                    </a:p>
                  </a:txBody>
                  <a:tcPr/>
                </a:tc>
                <a:extLst>
                  <a:ext uri="{0D108BD9-81ED-4DB2-BD59-A6C34878D82A}">
                    <a16:rowId xmlns="" xmlns:a16="http://schemas.microsoft.com/office/drawing/2014/main" val="10003"/>
                  </a:ext>
                </a:extLst>
              </a:tr>
              <a:tr h="370840">
                <a:tc>
                  <a:txBody>
                    <a:bodyPr/>
                    <a:lstStyle/>
                    <a:p>
                      <a:r>
                        <a:rPr lang="en-US" sz="2000" dirty="0">
                          <a:latin typeface="Cambria Math" panose="02040503050406030204" pitchFamily="18" charset="0"/>
                          <a:ea typeface="Cambria Math" panose="02040503050406030204" pitchFamily="18" charset="0"/>
                        </a:rPr>
                        <a:t>4</a:t>
                      </a:r>
                    </a:p>
                  </a:txBody>
                  <a:tcPr/>
                </a:tc>
                <a:tc>
                  <a:txBody>
                    <a:bodyPr/>
                    <a:lstStyle/>
                    <a:p>
                      <a:r>
                        <a:rPr lang="en-US" sz="2000" dirty="0">
                          <a:latin typeface="Cambria Math" panose="02040503050406030204" pitchFamily="18" charset="0"/>
                          <a:ea typeface="Cambria Math" panose="02040503050406030204" pitchFamily="18" charset="0"/>
                        </a:rPr>
                        <a:t>Akshar</a:t>
                      </a:r>
                    </a:p>
                  </a:txBody>
                  <a:tcPr/>
                </a:tc>
                <a:tc>
                  <a:txBody>
                    <a:bodyPr/>
                    <a:lstStyle/>
                    <a:p>
                      <a:r>
                        <a:rPr lang="en-US" sz="2000" dirty="0">
                          <a:latin typeface="Cambria Math" panose="02040503050406030204" pitchFamily="18" charset="0"/>
                          <a:ea typeface="Cambria Math" panose="02040503050406030204" pitchFamily="18" charset="0"/>
                        </a:rPr>
                        <a:t>EG,EME,EEE</a:t>
                      </a:r>
                    </a:p>
                  </a:txBody>
                  <a:tcPr/>
                </a:tc>
                <a:extLst>
                  <a:ext uri="{0D108BD9-81ED-4DB2-BD59-A6C34878D82A}">
                    <a16:rowId xmlns="" xmlns:a16="http://schemas.microsoft.com/office/drawing/2014/main" val="10004"/>
                  </a:ext>
                </a:extLst>
              </a:tr>
              <a:tr h="370840">
                <a:tc>
                  <a:txBody>
                    <a:bodyPr/>
                    <a:lstStyle/>
                    <a:p>
                      <a:r>
                        <a:rPr lang="en-US" sz="2000" dirty="0">
                          <a:latin typeface="Cambria Math" panose="02040503050406030204" pitchFamily="18" charset="0"/>
                          <a:ea typeface="Cambria Math" panose="02040503050406030204" pitchFamily="18" charset="0"/>
                        </a:rPr>
                        <a:t>5</a:t>
                      </a:r>
                    </a:p>
                  </a:txBody>
                  <a:tcPr/>
                </a:tc>
                <a:tc>
                  <a:txBody>
                    <a:bodyPr/>
                    <a:lstStyle/>
                    <a:p>
                      <a:r>
                        <a:rPr lang="en-US" sz="2000" dirty="0">
                          <a:latin typeface="Cambria Math" panose="02040503050406030204" pitchFamily="18" charset="0"/>
                          <a:ea typeface="Cambria Math" panose="02040503050406030204" pitchFamily="18" charset="0"/>
                        </a:rPr>
                        <a:t>Nirali</a:t>
                      </a:r>
                    </a:p>
                  </a:txBody>
                  <a:tcPr/>
                </a:tc>
                <a:tc>
                  <a:txBody>
                    <a:bodyPr/>
                    <a:lstStyle/>
                    <a:p>
                      <a:r>
                        <a:rPr lang="en-US" sz="2000" dirty="0">
                          <a:latin typeface="Cambria Math" panose="02040503050406030204" pitchFamily="18" charset="0"/>
                          <a:ea typeface="Cambria Math" panose="02040503050406030204" pitchFamily="18" charset="0"/>
                        </a:rPr>
                        <a:t>EG,PPS,EME</a:t>
                      </a:r>
                    </a:p>
                  </a:txBody>
                  <a:tcPr/>
                </a:tc>
                <a:extLst>
                  <a:ext uri="{0D108BD9-81ED-4DB2-BD59-A6C34878D82A}">
                    <a16:rowId xmlns="" xmlns:a16="http://schemas.microsoft.com/office/drawing/2014/main" val="10005"/>
                  </a:ext>
                </a:extLst>
              </a:tr>
            </a:tbl>
          </a:graphicData>
        </a:graphic>
      </p:graphicFrame>
      <p:sp>
        <p:nvSpPr>
          <p:cNvPr id="6" name="TextBox 5">
            <a:extLst>
              <a:ext uri="{FF2B5EF4-FFF2-40B4-BE49-F238E27FC236}">
                <a16:creationId xmlns="" xmlns:a16="http://schemas.microsoft.com/office/drawing/2014/main" id="{457585F0-A129-443A-A395-D8625C2DE2EA}"/>
              </a:ext>
            </a:extLst>
          </p:cNvPr>
          <p:cNvSpPr txBox="1"/>
          <p:nvPr/>
        </p:nvSpPr>
        <p:spPr>
          <a:xfrm>
            <a:off x="4428744" y="2019691"/>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Student</a:t>
            </a:r>
          </a:p>
        </p:txBody>
      </p:sp>
      <p:sp>
        <p:nvSpPr>
          <p:cNvPr id="9" name="Right Brace 8">
            <a:extLst>
              <a:ext uri="{FF2B5EF4-FFF2-40B4-BE49-F238E27FC236}">
                <a16:creationId xmlns="" xmlns:a16="http://schemas.microsoft.com/office/drawing/2014/main" id="{D022A436-126B-4EAD-AC93-3B368D5E0D03}"/>
              </a:ext>
            </a:extLst>
          </p:cNvPr>
          <p:cNvSpPr/>
          <p:nvPr/>
        </p:nvSpPr>
        <p:spPr>
          <a:xfrm>
            <a:off x="8102725" y="2935663"/>
            <a:ext cx="384654" cy="1872899"/>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 name="TextBox 9">
            <a:extLst>
              <a:ext uri="{FF2B5EF4-FFF2-40B4-BE49-F238E27FC236}">
                <a16:creationId xmlns="" xmlns:a16="http://schemas.microsoft.com/office/drawing/2014/main" id="{BC34D285-4DD5-4B69-9429-DB7725759D7A}"/>
              </a:ext>
            </a:extLst>
          </p:cNvPr>
          <p:cNvSpPr txBox="1"/>
          <p:nvPr/>
        </p:nvSpPr>
        <p:spPr>
          <a:xfrm>
            <a:off x="8728137" y="3434558"/>
            <a:ext cx="1875473" cy="646331"/>
          </a:xfrm>
          <a:prstGeom prst="rect">
            <a:avLst/>
          </a:prstGeom>
          <a:noFill/>
        </p:spPr>
        <p:txBody>
          <a:bodyPr wrap="square" rtlCol="0">
            <a:spAutoFit/>
          </a:bodyPr>
          <a:lstStyle/>
          <a:p>
            <a:r>
              <a:rPr lang="en-US" b="1" dirty="0">
                <a:solidFill>
                  <a:srgbClr val="FF0000"/>
                </a:solidFill>
                <a:latin typeface="Cambria Math" panose="02040503050406030204" pitchFamily="18" charset="0"/>
                <a:ea typeface="Cambria Math" panose="02040503050406030204" pitchFamily="18" charset="0"/>
              </a:rPr>
              <a:t>Multi-Valued Attribute</a:t>
            </a:r>
          </a:p>
        </p:txBody>
      </p:sp>
      <p:sp>
        <p:nvSpPr>
          <p:cNvPr id="8" name="Rectangle 7">
            <a:extLst>
              <a:ext uri="{FF2B5EF4-FFF2-40B4-BE49-F238E27FC236}">
                <a16:creationId xmlns="" xmlns:a16="http://schemas.microsoft.com/office/drawing/2014/main" id="{6800FEE5-41FB-4AC4-A3F1-E24F52258C0A}"/>
              </a:ext>
            </a:extLst>
          </p:cNvPr>
          <p:cNvSpPr/>
          <p:nvPr/>
        </p:nvSpPr>
        <p:spPr>
          <a:xfrm>
            <a:off x="162755" y="5013514"/>
            <a:ext cx="10762748" cy="907941"/>
          </a:xfrm>
          <a:prstGeom prst="rect">
            <a:avLst/>
          </a:prstGeom>
        </p:spPr>
        <p:txBody>
          <a:bodyPr wrap="square">
            <a:spAutoFit/>
          </a:bodyPr>
          <a:lstStyle/>
          <a:p>
            <a:pPr marL="342900" indent="-342900">
              <a:buFont typeface="Wingdings" panose="05000000000000000000" pitchFamily="2" charset="2"/>
              <a:buChar char="Ø"/>
            </a:pPr>
            <a:r>
              <a:rPr lang="en-US" sz="2400" dirty="0">
                <a:solidFill>
                  <a:sysClr val="windowText" lastClr="000000"/>
                </a:solidFill>
                <a:latin typeface="Cambria Math" panose="02040503050406030204" pitchFamily="18" charset="0"/>
                <a:ea typeface="Cambria Math" panose="02040503050406030204" pitchFamily="18" charset="0"/>
              </a:rPr>
              <a:t>As above relation contains Multi-Valued attribute, it is not in 1NF</a:t>
            </a:r>
          </a:p>
          <a:p>
            <a:pPr marL="342900" indent="-342900">
              <a:buFont typeface="Wingdings" panose="05000000000000000000" pitchFamily="2" charset="2"/>
              <a:buChar char="Ø"/>
            </a:pPr>
            <a:endParaRPr lang="en-US" sz="500" dirty="0">
              <a:solidFill>
                <a:sysClr val="windowText" lastClr="000000"/>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It is quite difficult to find out the students who failed in either PPS and EEE</a:t>
            </a:r>
          </a:p>
        </p:txBody>
      </p:sp>
    </p:spTree>
    <p:extLst>
      <p:ext uri="{BB962C8B-B14F-4D97-AF65-F5344CB8AC3E}">
        <p14:creationId xmlns:p14="http://schemas.microsoft.com/office/powerpoint/2010/main" val="124345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Effect transition="in" filter="fade">
                                      <p:cBhvr>
                                        <p:cTn id="30" dur="500"/>
                                        <p:tgtEl>
                                          <p:spTgt spid="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indent="-342900">
              <a:buFont typeface="Wingdings" panose="05000000000000000000" pitchFamily="2" charset="2"/>
              <a:buChar char="Ø"/>
            </a:pPr>
            <a:r>
              <a:rPr lang="en-US" sz="2200" dirty="0">
                <a:solidFill>
                  <a:sysClr val="windowText" lastClr="000000"/>
                </a:solidFill>
                <a:latin typeface="Cambria Math" panose="02040503050406030204" pitchFamily="18" charset="0"/>
                <a:ea typeface="Cambria Math" panose="02040503050406030204" pitchFamily="18" charset="0"/>
              </a:rPr>
              <a:t>The solution to this is to split the table into two tables as following:</a:t>
            </a:r>
          </a:p>
          <a:p>
            <a:pPr marL="800100" lvl="1" indent="-342900">
              <a:buFont typeface="Wingdings" panose="05000000000000000000" pitchFamily="2" charset="2"/>
              <a:buChar char="ü"/>
            </a:pPr>
            <a:r>
              <a:rPr lang="en-US" sz="2200" dirty="0">
                <a:solidFill>
                  <a:sysClr val="windowText" lastClr="000000"/>
                </a:solidFill>
                <a:latin typeface="Cambria Math" panose="02040503050406030204" pitchFamily="18" charset="0"/>
                <a:ea typeface="Cambria Math" panose="02040503050406030204" pitchFamily="18" charset="0"/>
              </a:rPr>
              <a:t>One table contains all attributes other than Multi-Valued attributes along with Primary Key attribute</a:t>
            </a:r>
          </a:p>
          <a:p>
            <a:pPr marL="800100" lvl="1" indent="-342900">
              <a:buFont typeface="Wingdings" panose="05000000000000000000" pitchFamily="2" charset="2"/>
              <a:buChar char="ü"/>
            </a:pPr>
            <a:r>
              <a:rPr lang="en-US" sz="2200" dirty="0">
                <a:solidFill>
                  <a:sysClr val="windowText" lastClr="000000"/>
                </a:solidFill>
                <a:latin typeface="Cambria Math" panose="02040503050406030204" pitchFamily="18" charset="0"/>
                <a:ea typeface="Cambria Math" panose="02040503050406030204" pitchFamily="18" charset="0"/>
              </a:rPr>
              <a:t>Second table contains multi-valued attribute along with primary key attribute used as Foreign Key.</a:t>
            </a:r>
          </a:p>
          <a:p>
            <a:pPr marL="800100" lvl="1" indent="-342900">
              <a:buFont typeface="Wingdings" panose="05000000000000000000" pitchFamily="2" charset="2"/>
              <a:buChar char="ü"/>
            </a:pPr>
            <a:r>
              <a:rPr lang="en-US" sz="2200" b="1" dirty="0">
                <a:solidFill>
                  <a:srgbClr val="FF0000"/>
                </a:solidFill>
                <a:latin typeface="Cambria Math" panose="02040503050406030204" pitchFamily="18" charset="0"/>
                <a:ea typeface="Cambria Math" panose="02040503050406030204" pitchFamily="18" charset="0"/>
              </a:rPr>
              <a:t>In this table, </a:t>
            </a:r>
            <a:r>
              <a:rPr lang="en-US" sz="2200" b="1" dirty="0" err="1">
                <a:solidFill>
                  <a:srgbClr val="FF0000"/>
                </a:solidFill>
                <a:latin typeface="Cambria Math" panose="02040503050406030204" pitchFamily="18" charset="0"/>
                <a:ea typeface="Cambria Math" panose="02040503050406030204" pitchFamily="18" charset="0"/>
              </a:rPr>
              <a:t>Roll_No</a:t>
            </a:r>
            <a:r>
              <a:rPr lang="en-US" sz="2200" b="1" dirty="0">
                <a:solidFill>
                  <a:srgbClr val="FF0000"/>
                </a:solidFill>
                <a:latin typeface="Cambria Math" panose="02040503050406030204" pitchFamily="18" charset="0"/>
                <a:ea typeface="Cambria Math" panose="02040503050406030204" pitchFamily="18" charset="0"/>
              </a:rPr>
              <a:t> is a primary key attribute.</a:t>
            </a:r>
          </a:p>
          <a:p>
            <a:endParaRPr lang="en-US" dirty="0"/>
          </a:p>
        </p:txBody>
      </p:sp>
      <p:sp>
        <p:nvSpPr>
          <p:cNvPr id="2" name="Title 1"/>
          <p:cNvSpPr>
            <a:spLocks noGrp="1"/>
          </p:cNvSpPr>
          <p:nvPr>
            <p:ph type="title"/>
          </p:nvPr>
        </p:nvSpPr>
        <p:spPr/>
        <p:txBody>
          <a:bodyPr>
            <a:normAutofit/>
          </a:bodyPr>
          <a:lstStyle/>
          <a:p>
            <a:r>
              <a:rPr lang="en-US" dirty="0"/>
              <a:t>1NF (First Normal Form) </a:t>
            </a:r>
            <a:r>
              <a:rPr lang="en-US" sz="3600" dirty="0">
                <a:solidFill>
                  <a:schemeClr val="tx1">
                    <a:lumMod val="50000"/>
                    <a:lumOff val="50000"/>
                  </a:schemeClr>
                </a:solidFill>
              </a:rPr>
              <a:t>[Example]</a:t>
            </a:r>
            <a:endParaRPr lang="en-US" sz="3400" dirty="0"/>
          </a:p>
        </p:txBody>
      </p:sp>
      <p:graphicFrame>
        <p:nvGraphicFramePr>
          <p:cNvPr id="4" name="Table 3">
            <a:extLst>
              <a:ext uri="{FF2B5EF4-FFF2-40B4-BE49-F238E27FC236}">
                <a16:creationId xmlns="" xmlns:a16="http://schemas.microsoft.com/office/drawing/2014/main" id="{883B0AAA-ED4C-45E5-B683-C8B3AF14D761}"/>
              </a:ext>
            </a:extLst>
          </p:cNvPr>
          <p:cNvGraphicFramePr>
            <a:graphicFrameLocks noGrp="1"/>
          </p:cNvGraphicFramePr>
          <p:nvPr>
            <p:extLst>
              <p:ext uri="{D42A27DB-BD31-4B8C-83A1-F6EECF244321}">
                <p14:modId xmlns:p14="http://schemas.microsoft.com/office/powerpoint/2010/main" val="914158498"/>
              </p:ext>
            </p:extLst>
          </p:nvPr>
        </p:nvGraphicFramePr>
        <p:xfrm>
          <a:off x="4160738" y="3712036"/>
          <a:ext cx="2266347" cy="2773680"/>
        </p:xfrm>
        <a:graphic>
          <a:graphicData uri="http://schemas.openxmlformats.org/drawingml/2006/table">
            <a:tbl>
              <a:tblPr firstRow="1" bandRow="1">
                <a:tableStyleId>{5C22544A-7EE6-4342-B048-85BDC9FD1C3A}</a:tableStyleId>
              </a:tblPr>
              <a:tblGrid>
                <a:gridCol w="1137416">
                  <a:extLst>
                    <a:ext uri="{9D8B030D-6E8A-4147-A177-3AD203B41FA5}">
                      <a16:colId xmlns="" xmlns:a16="http://schemas.microsoft.com/office/drawing/2014/main" val="20000"/>
                    </a:ext>
                  </a:extLst>
                </a:gridCol>
                <a:gridCol w="1128931">
                  <a:extLst>
                    <a:ext uri="{9D8B030D-6E8A-4147-A177-3AD203B41FA5}">
                      <a16:colId xmlns="" xmlns:a16="http://schemas.microsoft.com/office/drawing/2014/main" val="20001"/>
                    </a:ext>
                  </a:extLst>
                </a:gridCol>
              </a:tblGrid>
              <a:tr h="462280">
                <a:tc>
                  <a:txBody>
                    <a:bodyPr/>
                    <a:lstStyle/>
                    <a:p>
                      <a:pPr algn="ctr"/>
                      <a:r>
                        <a:rPr lang="en-US" sz="2000" u="sng" dirty="0">
                          <a:latin typeface="Cambria Math" panose="02040503050406030204" pitchFamily="18" charset="0"/>
                          <a:ea typeface="Cambria Math" panose="02040503050406030204" pitchFamily="18" charset="0"/>
                        </a:rPr>
                        <a:t>Roll_No</a:t>
                      </a:r>
                    </a:p>
                  </a:txBody>
                  <a:tcPr/>
                </a:tc>
                <a:tc>
                  <a:txBody>
                    <a:bodyPr/>
                    <a:lstStyle/>
                    <a:p>
                      <a:pPr algn="ctr"/>
                      <a:r>
                        <a:rPr lang="en-US" sz="2000" dirty="0">
                          <a:latin typeface="Cambria Math" panose="02040503050406030204" pitchFamily="18" charset="0"/>
                          <a:ea typeface="Cambria Math" panose="02040503050406030204" pitchFamily="18" charset="0"/>
                        </a:rPr>
                        <a:t>Name</a:t>
                      </a:r>
                    </a:p>
                  </a:txBody>
                  <a:tcPr/>
                </a:tc>
                <a:extLst>
                  <a:ext uri="{0D108BD9-81ED-4DB2-BD59-A6C34878D82A}">
                    <a16:rowId xmlns="" xmlns:a16="http://schemas.microsoft.com/office/drawing/2014/main" val="10000"/>
                  </a:ext>
                </a:extLst>
              </a:tr>
              <a:tr h="462280">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Priya</a:t>
                      </a:r>
                    </a:p>
                  </a:txBody>
                  <a:tcPr/>
                </a:tc>
                <a:extLst>
                  <a:ext uri="{0D108BD9-81ED-4DB2-BD59-A6C34878D82A}">
                    <a16:rowId xmlns="" xmlns:a16="http://schemas.microsoft.com/office/drawing/2014/main" val="10001"/>
                  </a:ext>
                </a:extLst>
              </a:tr>
              <a:tr h="462280">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Pranav</a:t>
                      </a:r>
                    </a:p>
                  </a:txBody>
                  <a:tcPr/>
                </a:tc>
                <a:extLst>
                  <a:ext uri="{0D108BD9-81ED-4DB2-BD59-A6C34878D82A}">
                    <a16:rowId xmlns="" xmlns:a16="http://schemas.microsoft.com/office/drawing/2014/main" val="10002"/>
                  </a:ext>
                </a:extLst>
              </a:tr>
              <a:tr h="462280">
                <a:tc>
                  <a:txBody>
                    <a:bodyPr/>
                    <a:lstStyle/>
                    <a:p>
                      <a:pPr algn="ctr"/>
                      <a:r>
                        <a:rPr lang="en-US" sz="2000" dirty="0">
                          <a:latin typeface="Cambria Math" panose="02040503050406030204" pitchFamily="18" charset="0"/>
                          <a:ea typeface="Cambria Math" panose="02040503050406030204" pitchFamily="18" charset="0"/>
                        </a:rPr>
                        <a:t>3</a:t>
                      </a:r>
                    </a:p>
                  </a:txBody>
                  <a:tcPr/>
                </a:tc>
                <a:tc>
                  <a:txBody>
                    <a:bodyPr/>
                    <a:lstStyle/>
                    <a:p>
                      <a:pPr algn="ctr"/>
                      <a:r>
                        <a:rPr lang="en-US" sz="2000" dirty="0">
                          <a:latin typeface="Cambria Math" panose="02040503050406030204" pitchFamily="18" charset="0"/>
                          <a:ea typeface="Cambria Math" panose="02040503050406030204" pitchFamily="18" charset="0"/>
                        </a:rPr>
                        <a:t>Romil</a:t>
                      </a:r>
                    </a:p>
                  </a:txBody>
                  <a:tcPr/>
                </a:tc>
                <a:extLst>
                  <a:ext uri="{0D108BD9-81ED-4DB2-BD59-A6C34878D82A}">
                    <a16:rowId xmlns="" xmlns:a16="http://schemas.microsoft.com/office/drawing/2014/main" val="10003"/>
                  </a:ext>
                </a:extLst>
              </a:tr>
              <a:tr h="462280">
                <a:tc>
                  <a:txBody>
                    <a:bodyPr/>
                    <a:lstStyle/>
                    <a:p>
                      <a:pPr algn="ctr"/>
                      <a:r>
                        <a:rPr lang="en-US" sz="2000" dirty="0">
                          <a:latin typeface="Cambria Math" panose="02040503050406030204" pitchFamily="18" charset="0"/>
                          <a:ea typeface="Cambria Math" panose="02040503050406030204" pitchFamily="18" charset="0"/>
                        </a:rPr>
                        <a:t>4</a:t>
                      </a:r>
                    </a:p>
                  </a:txBody>
                  <a:tcPr/>
                </a:tc>
                <a:tc>
                  <a:txBody>
                    <a:bodyPr/>
                    <a:lstStyle/>
                    <a:p>
                      <a:pPr algn="ctr"/>
                      <a:r>
                        <a:rPr lang="en-US" sz="2000" dirty="0">
                          <a:latin typeface="Cambria Math" panose="02040503050406030204" pitchFamily="18" charset="0"/>
                          <a:ea typeface="Cambria Math" panose="02040503050406030204" pitchFamily="18" charset="0"/>
                        </a:rPr>
                        <a:t>Akshar</a:t>
                      </a:r>
                    </a:p>
                  </a:txBody>
                  <a:tcPr/>
                </a:tc>
                <a:extLst>
                  <a:ext uri="{0D108BD9-81ED-4DB2-BD59-A6C34878D82A}">
                    <a16:rowId xmlns="" xmlns:a16="http://schemas.microsoft.com/office/drawing/2014/main" val="10004"/>
                  </a:ext>
                </a:extLst>
              </a:tr>
              <a:tr h="462280">
                <a:tc>
                  <a:txBody>
                    <a:bodyPr/>
                    <a:lstStyle/>
                    <a:p>
                      <a:pPr algn="ctr"/>
                      <a:r>
                        <a:rPr lang="en-US" sz="2000" dirty="0">
                          <a:latin typeface="Cambria Math" panose="02040503050406030204" pitchFamily="18" charset="0"/>
                          <a:ea typeface="Cambria Math" panose="02040503050406030204" pitchFamily="18" charset="0"/>
                        </a:rPr>
                        <a:t>5</a:t>
                      </a:r>
                    </a:p>
                  </a:txBody>
                  <a:tcPr/>
                </a:tc>
                <a:tc>
                  <a:txBody>
                    <a:bodyPr/>
                    <a:lstStyle/>
                    <a:p>
                      <a:pPr algn="ctr"/>
                      <a:r>
                        <a:rPr lang="en-US" sz="2000" dirty="0">
                          <a:latin typeface="Cambria Math" panose="02040503050406030204" pitchFamily="18" charset="0"/>
                          <a:ea typeface="Cambria Math" panose="02040503050406030204" pitchFamily="18" charset="0"/>
                        </a:rPr>
                        <a:t>Nirali</a:t>
                      </a:r>
                    </a:p>
                  </a:txBody>
                  <a:tcPr/>
                </a:tc>
                <a:extLst>
                  <a:ext uri="{0D108BD9-81ED-4DB2-BD59-A6C34878D82A}">
                    <a16:rowId xmlns="" xmlns:a16="http://schemas.microsoft.com/office/drawing/2014/main" val="10005"/>
                  </a:ext>
                </a:extLst>
              </a:tr>
            </a:tbl>
          </a:graphicData>
        </a:graphic>
      </p:graphicFrame>
      <p:sp>
        <p:nvSpPr>
          <p:cNvPr id="6" name="TextBox 5">
            <a:extLst>
              <a:ext uri="{FF2B5EF4-FFF2-40B4-BE49-F238E27FC236}">
                <a16:creationId xmlns="" xmlns:a16="http://schemas.microsoft.com/office/drawing/2014/main" id="{457585F0-A129-443A-A395-D8625C2DE2EA}"/>
              </a:ext>
            </a:extLst>
          </p:cNvPr>
          <p:cNvSpPr txBox="1"/>
          <p:nvPr/>
        </p:nvSpPr>
        <p:spPr>
          <a:xfrm>
            <a:off x="4160739" y="3207815"/>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Student</a:t>
            </a:r>
          </a:p>
        </p:txBody>
      </p:sp>
      <p:graphicFrame>
        <p:nvGraphicFramePr>
          <p:cNvPr id="12" name="Table 11">
            <a:extLst>
              <a:ext uri="{FF2B5EF4-FFF2-40B4-BE49-F238E27FC236}">
                <a16:creationId xmlns="" xmlns:a16="http://schemas.microsoft.com/office/drawing/2014/main" id="{D3F9024E-E3AB-4CC9-BF6D-D5928C784017}"/>
              </a:ext>
            </a:extLst>
          </p:cNvPr>
          <p:cNvGraphicFramePr>
            <a:graphicFrameLocks noGrp="1"/>
          </p:cNvGraphicFramePr>
          <p:nvPr>
            <p:extLst>
              <p:ext uri="{D42A27DB-BD31-4B8C-83A1-F6EECF244321}">
                <p14:modId xmlns:p14="http://schemas.microsoft.com/office/powerpoint/2010/main" val="1184574062"/>
              </p:ext>
            </p:extLst>
          </p:nvPr>
        </p:nvGraphicFramePr>
        <p:xfrm>
          <a:off x="7132801" y="3712036"/>
          <a:ext cx="2813625" cy="2773680"/>
        </p:xfrm>
        <a:graphic>
          <a:graphicData uri="http://schemas.openxmlformats.org/drawingml/2006/table">
            <a:tbl>
              <a:tblPr firstRow="1" bandRow="1">
                <a:tableStyleId>{5C22544A-7EE6-4342-B048-85BDC9FD1C3A}</a:tableStyleId>
              </a:tblPr>
              <a:tblGrid>
                <a:gridCol w="711448">
                  <a:extLst>
                    <a:ext uri="{9D8B030D-6E8A-4147-A177-3AD203B41FA5}">
                      <a16:colId xmlns="" xmlns:a16="http://schemas.microsoft.com/office/drawing/2014/main" val="1170733305"/>
                    </a:ext>
                  </a:extLst>
                </a:gridCol>
                <a:gridCol w="1168978">
                  <a:extLst>
                    <a:ext uri="{9D8B030D-6E8A-4147-A177-3AD203B41FA5}">
                      <a16:colId xmlns="" xmlns:a16="http://schemas.microsoft.com/office/drawing/2014/main" val="20000"/>
                    </a:ext>
                  </a:extLst>
                </a:gridCol>
                <a:gridCol w="933199">
                  <a:extLst>
                    <a:ext uri="{9D8B030D-6E8A-4147-A177-3AD203B41FA5}">
                      <a16:colId xmlns="" xmlns:a16="http://schemas.microsoft.com/office/drawing/2014/main" val="20001"/>
                    </a:ext>
                  </a:extLst>
                </a:gridCol>
              </a:tblGrid>
              <a:tr h="370840">
                <a:tc>
                  <a:txBody>
                    <a:bodyPr/>
                    <a:lstStyle/>
                    <a:p>
                      <a:pPr algn="ctr"/>
                      <a:r>
                        <a:rPr lang="en-US" sz="2000" u="sng" dirty="0">
                          <a:latin typeface="Cambria Math" panose="02040503050406030204" pitchFamily="18" charset="0"/>
                          <a:ea typeface="Cambria Math" panose="02040503050406030204" pitchFamily="18" charset="0"/>
                        </a:rPr>
                        <a:t>R_Id</a:t>
                      </a:r>
                    </a:p>
                  </a:txBody>
                  <a:tcPr/>
                </a:tc>
                <a:tc>
                  <a:txBody>
                    <a:bodyPr/>
                    <a:lstStyle/>
                    <a:p>
                      <a:pPr algn="ctr"/>
                      <a:r>
                        <a:rPr lang="en-US" sz="2000" u="none" dirty="0">
                          <a:latin typeface="Cambria Math" panose="02040503050406030204" pitchFamily="18" charset="0"/>
                          <a:ea typeface="Cambria Math" panose="02040503050406030204" pitchFamily="18" charset="0"/>
                        </a:rPr>
                        <a:t>Roll_No</a:t>
                      </a:r>
                    </a:p>
                  </a:txBody>
                  <a:tcPr/>
                </a:tc>
                <a:tc>
                  <a:txBody>
                    <a:bodyPr/>
                    <a:lstStyle/>
                    <a:p>
                      <a:pPr algn="ctr"/>
                      <a:r>
                        <a:rPr lang="en-US" sz="2000" dirty="0">
                          <a:latin typeface="Cambria Math" panose="02040503050406030204" pitchFamily="18" charset="0"/>
                          <a:ea typeface="Cambria Math" panose="02040503050406030204" pitchFamily="18" charset="0"/>
                        </a:rPr>
                        <a:t>Failed</a:t>
                      </a:r>
                    </a:p>
                  </a:txBody>
                  <a:tcPr/>
                </a:tc>
                <a:extLst>
                  <a:ext uri="{0D108BD9-81ED-4DB2-BD59-A6C34878D82A}">
                    <a16:rowId xmlns="" xmlns:a16="http://schemas.microsoft.com/office/drawing/2014/main" val="10000"/>
                  </a:ext>
                </a:extLst>
              </a:tr>
              <a:tr h="370840">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PPS</a:t>
                      </a:r>
                    </a:p>
                  </a:txBody>
                  <a:tcPr/>
                </a:tc>
                <a:extLst>
                  <a:ext uri="{0D108BD9-81ED-4DB2-BD59-A6C34878D82A}">
                    <a16:rowId xmlns="" xmlns:a16="http://schemas.microsoft.com/office/drawing/2014/main" val="10001"/>
                  </a:ext>
                </a:extLst>
              </a:tr>
              <a:tr h="370840">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1</a:t>
                      </a:r>
                    </a:p>
                  </a:txBody>
                  <a:tcPr/>
                </a:tc>
                <a:tc>
                  <a:txBody>
                    <a:bodyPr/>
                    <a:lstStyle/>
                    <a:p>
                      <a:pPr algn="ctr"/>
                      <a:r>
                        <a:rPr lang="en-US" sz="2000" dirty="0">
                          <a:latin typeface="Cambria Math" panose="02040503050406030204" pitchFamily="18" charset="0"/>
                          <a:ea typeface="Cambria Math" panose="02040503050406030204" pitchFamily="18" charset="0"/>
                        </a:rPr>
                        <a:t>EEE</a:t>
                      </a:r>
                    </a:p>
                  </a:txBody>
                  <a:tcPr/>
                </a:tc>
                <a:extLst>
                  <a:ext uri="{0D108BD9-81ED-4DB2-BD59-A6C34878D82A}">
                    <a16:rowId xmlns="" xmlns:a16="http://schemas.microsoft.com/office/drawing/2014/main" val="10002"/>
                  </a:ext>
                </a:extLst>
              </a:tr>
              <a:tr h="370840">
                <a:tc>
                  <a:txBody>
                    <a:bodyPr/>
                    <a:lstStyle/>
                    <a:p>
                      <a:pPr algn="ctr"/>
                      <a:r>
                        <a:rPr lang="en-US" sz="2000" dirty="0">
                          <a:latin typeface="Cambria Math" panose="02040503050406030204" pitchFamily="18" charset="0"/>
                          <a:ea typeface="Cambria Math" panose="02040503050406030204" pitchFamily="18" charset="0"/>
                        </a:rPr>
                        <a:t>3</a:t>
                      </a:r>
                    </a:p>
                  </a:txBody>
                  <a:tcPr/>
                </a:tc>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EME</a:t>
                      </a:r>
                    </a:p>
                  </a:txBody>
                  <a:tcPr/>
                </a:tc>
                <a:extLst>
                  <a:ext uri="{0D108BD9-81ED-4DB2-BD59-A6C34878D82A}">
                    <a16:rowId xmlns="" xmlns:a16="http://schemas.microsoft.com/office/drawing/2014/main" val="10003"/>
                  </a:ext>
                </a:extLst>
              </a:tr>
              <a:tr h="370840">
                <a:tc>
                  <a:txBody>
                    <a:bodyPr/>
                    <a:lstStyle/>
                    <a:p>
                      <a:pPr algn="ctr"/>
                      <a:r>
                        <a:rPr lang="en-US" sz="2000" dirty="0">
                          <a:latin typeface="Cambria Math" panose="02040503050406030204" pitchFamily="18" charset="0"/>
                          <a:ea typeface="Cambria Math" panose="02040503050406030204" pitchFamily="18" charset="0"/>
                        </a:rPr>
                        <a:t>4</a:t>
                      </a:r>
                    </a:p>
                  </a:txBody>
                  <a:tcPr/>
                </a:tc>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PPS</a:t>
                      </a:r>
                    </a:p>
                  </a:txBody>
                  <a:tcPr/>
                </a:tc>
                <a:extLst>
                  <a:ext uri="{0D108BD9-81ED-4DB2-BD59-A6C34878D82A}">
                    <a16:rowId xmlns="" xmlns:a16="http://schemas.microsoft.com/office/drawing/2014/main" val="10004"/>
                  </a:ext>
                </a:extLst>
              </a:tr>
              <a:tr h="370840">
                <a:tc>
                  <a:txBody>
                    <a:bodyPr/>
                    <a:lstStyle/>
                    <a:p>
                      <a:pPr algn="ctr"/>
                      <a:r>
                        <a:rPr lang="en-US" sz="2000" dirty="0">
                          <a:latin typeface="Cambria Math" panose="02040503050406030204" pitchFamily="18" charset="0"/>
                          <a:ea typeface="Cambria Math" panose="02040503050406030204" pitchFamily="18" charset="0"/>
                        </a:rPr>
                        <a:t>5</a:t>
                      </a:r>
                    </a:p>
                  </a:txBody>
                  <a:tcPr/>
                </a:tc>
                <a:tc>
                  <a:txBody>
                    <a:bodyPr/>
                    <a:lstStyle/>
                    <a:p>
                      <a:pPr algn="ctr"/>
                      <a:r>
                        <a:rPr lang="en-US" sz="2000" dirty="0">
                          <a:latin typeface="Cambria Math" panose="02040503050406030204" pitchFamily="18" charset="0"/>
                          <a:ea typeface="Cambria Math" panose="02040503050406030204" pitchFamily="18" charset="0"/>
                        </a:rPr>
                        <a:t>2</a:t>
                      </a:r>
                    </a:p>
                  </a:txBody>
                  <a:tcPr/>
                </a:tc>
                <a:tc>
                  <a:txBody>
                    <a:bodyPr/>
                    <a:lstStyle/>
                    <a:p>
                      <a:pPr algn="ctr"/>
                      <a:r>
                        <a:rPr lang="en-US" sz="2000" dirty="0">
                          <a:latin typeface="Cambria Math" panose="02040503050406030204" pitchFamily="18" charset="0"/>
                          <a:ea typeface="Cambria Math" panose="02040503050406030204" pitchFamily="18" charset="0"/>
                        </a:rPr>
                        <a:t>EG</a:t>
                      </a:r>
                    </a:p>
                  </a:txBody>
                  <a:tcPr/>
                </a:tc>
                <a:extLst>
                  <a:ext uri="{0D108BD9-81ED-4DB2-BD59-A6C34878D82A}">
                    <a16:rowId xmlns="" xmlns:a16="http://schemas.microsoft.com/office/drawing/2014/main" val="10005"/>
                  </a:ext>
                </a:extLst>
              </a:tr>
              <a:tr h="370840">
                <a:tc>
                  <a:txBody>
                    <a:bodyPr/>
                    <a:lstStyle/>
                    <a:p>
                      <a:pPr algn="ctr"/>
                      <a:r>
                        <a:rPr lang="en-US" sz="2000" dirty="0">
                          <a:latin typeface="Cambria Math" panose="02040503050406030204" pitchFamily="18" charset="0"/>
                          <a:ea typeface="Cambria Math" panose="02040503050406030204" pitchFamily="18" charset="0"/>
                        </a:rPr>
                        <a:t>…….</a:t>
                      </a:r>
                    </a:p>
                  </a:txBody>
                  <a:tcPr/>
                </a:tc>
                <a:tc>
                  <a:txBody>
                    <a:bodyPr/>
                    <a:lstStyle/>
                    <a:p>
                      <a:pPr algn="ctr"/>
                      <a:r>
                        <a:rPr lang="en-US" sz="2000" dirty="0">
                          <a:latin typeface="Cambria Math" panose="02040503050406030204" pitchFamily="18" charset="0"/>
                          <a:ea typeface="Cambria Math" panose="02040503050406030204" pitchFamily="18" charset="0"/>
                        </a:rPr>
                        <a:t>…….</a:t>
                      </a:r>
                    </a:p>
                  </a:txBody>
                  <a:tcPr/>
                </a:tc>
                <a:tc>
                  <a:txBody>
                    <a:bodyPr/>
                    <a:lstStyle/>
                    <a:p>
                      <a:pPr algn="ctr"/>
                      <a:r>
                        <a:rPr lang="en-US" sz="2000" dirty="0">
                          <a:latin typeface="Cambria Math" panose="02040503050406030204" pitchFamily="18" charset="0"/>
                          <a:ea typeface="Cambria Math" panose="02040503050406030204" pitchFamily="18" charset="0"/>
                        </a:rPr>
                        <a:t>………</a:t>
                      </a:r>
                    </a:p>
                  </a:txBody>
                  <a:tcPr/>
                </a:tc>
                <a:extLst>
                  <a:ext uri="{0D108BD9-81ED-4DB2-BD59-A6C34878D82A}">
                    <a16:rowId xmlns="" xmlns:a16="http://schemas.microsoft.com/office/drawing/2014/main" val="3027709906"/>
                  </a:ext>
                </a:extLst>
              </a:tr>
            </a:tbl>
          </a:graphicData>
        </a:graphic>
      </p:graphicFrame>
      <p:sp>
        <p:nvSpPr>
          <p:cNvPr id="13" name="TextBox 12">
            <a:extLst>
              <a:ext uri="{FF2B5EF4-FFF2-40B4-BE49-F238E27FC236}">
                <a16:creationId xmlns="" xmlns:a16="http://schemas.microsoft.com/office/drawing/2014/main" id="{75B61938-B7BE-4DD9-BE55-A78531D4CAF9}"/>
              </a:ext>
            </a:extLst>
          </p:cNvPr>
          <p:cNvSpPr txBox="1"/>
          <p:nvPr/>
        </p:nvSpPr>
        <p:spPr>
          <a:xfrm>
            <a:off x="7132801" y="3207815"/>
            <a:ext cx="15240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000" b="1" dirty="0">
                <a:solidFill>
                  <a:schemeClr val="bg1">
                    <a:lumMod val="95000"/>
                  </a:schemeClr>
                </a:solidFill>
                <a:latin typeface="Cambria Math" panose="02040503050406030204" pitchFamily="18" charset="0"/>
                <a:ea typeface="Cambria Math" panose="02040503050406030204" pitchFamily="18" charset="0"/>
              </a:rPr>
              <a:t>Result</a:t>
            </a:r>
          </a:p>
        </p:txBody>
      </p:sp>
      <p:sp>
        <p:nvSpPr>
          <p:cNvPr id="18" name="Right Brace 17">
            <a:extLst>
              <a:ext uri="{FF2B5EF4-FFF2-40B4-BE49-F238E27FC236}">
                <a16:creationId xmlns="" xmlns:a16="http://schemas.microsoft.com/office/drawing/2014/main" id="{687A6A27-4D2E-4F33-8FCD-949E6C799790}"/>
              </a:ext>
            </a:extLst>
          </p:cNvPr>
          <p:cNvSpPr/>
          <p:nvPr/>
        </p:nvSpPr>
        <p:spPr>
          <a:xfrm>
            <a:off x="9869763" y="3270879"/>
            <a:ext cx="384654" cy="3277901"/>
          </a:xfrm>
          <a:prstGeom prst="rightBrace">
            <a:avLst/>
          </a:prstGeom>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1B707044-84D2-40D9-8B4F-EF3953468B9E}"/>
              </a:ext>
            </a:extLst>
          </p:cNvPr>
          <p:cNvSpPr txBox="1"/>
          <p:nvPr/>
        </p:nvSpPr>
        <p:spPr>
          <a:xfrm>
            <a:off x="10585504" y="4452545"/>
            <a:ext cx="1453674" cy="923330"/>
          </a:xfrm>
          <a:prstGeom prst="rect">
            <a:avLst/>
          </a:prstGeom>
          <a:noFill/>
        </p:spPr>
        <p:txBody>
          <a:bodyPr wrap="square" rtlCol="0">
            <a:spAutoFit/>
          </a:bodyPr>
          <a:lstStyle/>
          <a:p>
            <a:pPr algn="ctr"/>
            <a:r>
              <a:rPr lang="en-US" b="1" dirty="0">
                <a:solidFill>
                  <a:srgbClr val="FF0000"/>
                </a:solidFill>
                <a:latin typeface="Cambria Math" panose="02040503050406030204" pitchFamily="18" charset="0"/>
                <a:ea typeface="Cambria Math" panose="02040503050406030204" pitchFamily="18" charset="0"/>
              </a:rPr>
              <a:t>Splitting a Table into 2 Tables</a:t>
            </a:r>
          </a:p>
        </p:txBody>
      </p:sp>
      <p:cxnSp>
        <p:nvCxnSpPr>
          <p:cNvPr id="21" name="Straight Connector 20">
            <a:extLst>
              <a:ext uri="{FF2B5EF4-FFF2-40B4-BE49-F238E27FC236}">
                <a16:creationId xmlns="" xmlns:a16="http://schemas.microsoft.com/office/drawing/2014/main" id="{21CA50DE-08A2-4CCD-8AF5-D4BC41939188}"/>
              </a:ext>
            </a:extLst>
          </p:cNvPr>
          <p:cNvCxnSpPr/>
          <p:nvPr/>
        </p:nvCxnSpPr>
        <p:spPr>
          <a:xfrm flipV="1">
            <a:off x="8805783" y="2982532"/>
            <a:ext cx="0" cy="7295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B9D3AE93-06C1-4F14-A533-7DEAA40E6324}"/>
              </a:ext>
            </a:extLst>
          </p:cNvPr>
          <p:cNvCxnSpPr>
            <a:cxnSpLocks/>
          </p:cNvCxnSpPr>
          <p:nvPr/>
        </p:nvCxnSpPr>
        <p:spPr>
          <a:xfrm>
            <a:off x="3856069" y="2982532"/>
            <a:ext cx="4949714"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 xmlns:a16="http://schemas.microsoft.com/office/drawing/2014/main" id="{CBAFB938-2215-4EB8-998A-83163623D521}"/>
              </a:ext>
            </a:extLst>
          </p:cNvPr>
          <p:cNvCxnSpPr>
            <a:cxnSpLocks/>
          </p:cNvCxnSpPr>
          <p:nvPr/>
        </p:nvCxnSpPr>
        <p:spPr>
          <a:xfrm flipV="1">
            <a:off x="3856069" y="2982532"/>
            <a:ext cx="0" cy="97705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AF3D4759-5051-4D2F-8CAE-740A3B750941}"/>
              </a:ext>
            </a:extLst>
          </p:cNvPr>
          <p:cNvCxnSpPr>
            <a:cxnSpLocks/>
          </p:cNvCxnSpPr>
          <p:nvPr/>
        </p:nvCxnSpPr>
        <p:spPr>
          <a:xfrm>
            <a:off x="3856069" y="3969016"/>
            <a:ext cx="304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2A217F99-EC0D-40BA-BAEF-D160F9D7E546}"/>
              </a:ext>
            </a:extLst>
          </p:cNvPr>
          <p:cNvCxnSpPr>
            <a:cxnSpLocks/>
          </p:cNvCxnSpPr>
          <p:nvPr/>
        </p:nvCxnSpPr>
        <p:spPr>
          <a:xfrm flipH="1">
            <a:off x="8950263" y="3112748"/>
            <a:ext cx="378001" cy="5665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4" name="Rectangle 33">
            <a:extLst>
              <a:ext uri="{FF2B5EF4-FFF2-40B4-BE49-F238E27FC236}">
                <a16:creationId xmlns="" xmlns:a16="http://schemas.microsoft.com/office/drawing/2014/main" id="{BE75FD53-569E-457B-934E-937EDE7A959B}"/>
              </a:ext>
            </a:extLst>
          </p:cNvPr>
          <p:cNvSpPr/>
          <p:nvPr/>
        </p:nvSpPr>
        <p:spPr>
          <a:xfrm>
            <a:off x="9291557" y="2893683"/>
            <a:ext cx="1453667" cy="369332"/>
          </a:xfrm>
          <a:prstGeom prst="rect">
            <a:avLst/>
          </a:prstGeom>
        </p:spPr>
        <p:txBody>
          <a:bodyPr wrap="square">
            <a:spAutoFit/>
          </a:bodyPr>
          <a:lstStyle/>
          <a:p>
            <a:r>
              <a:rPr lang="en-US" b="1" dirty="0">
                <a:solidFill>
                  <a:srgbClr val="FF0000"/>
                </a:solidFill>
                <a:latin typeface="Cambria Math" panose="02040503050406030204" pitchFamily="18" charset="0"/>
                <a:ea typeface="Cambria Math" panose="02040503050406030204" pitchFamily="18" charset="0"/>
              </a:rPr>
              <a:t>Foreign Key</a:t>
            </a:r>
            <a:endParaRPr lang="en-US" dirty="0"/>
          </a:p>
        </p:txBody>
      </p:sp>
      <p:cxnSp>
        <p:nvCxnSpPr>
          <p:cNvPr id="35" name="Straight Arrow Connector 34">
            <a:extLst>
              <a:ext uri="{FF2B5EF4-FFF2-40B4-BE49-F238E27FC236}">
                <a16:creationId xmlns="" xmlns:a16="http://schemas.microsoft.com/office/drawing/2014/main" id="{5B715528-6670-4549-8743-EC46FC683A34}"/>
              </a:ext>
            </a:extLst>
          </p:cNvPr>
          <p:cNvCxnSpPr>
            <a:cxnSpLocks/>
          </p:cNvCxnSpPr>
          <p:nvPr/>
        </p:nvCxnSpPr>
        <p:spPr>
          <a:xfrm>
            <a:off x="6713801" y="3544374"/>
            <a:ext cx="361279" cy="33532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9" name="Rectangle 38">
            <a:extLst>
              <a:ext uri="{FF2B5EF4-FFF2-40B4-BE49-F238E27FC236}">
                <a16:creationId xmlns="" xmlns:a16="http://schemas.microsoft.com/office/drawing/2014/main" id="{6868AA20-99EC-43DD-8498-9DDC5890EBAD}"/>
              </a:ext>
            </a:extLst>
          </p:cNvPr>
          <p:cNvSpPr/>
          <p:nvPr/>
        </p:nvSpPr>
        <p:spPr>
          <a:xfrm>
            <a:off x="5708435" y="3199951"/>
            <a:ext cx="1453667" cy="369332"/>
          </a:xfrm>
          <a:prstGeom prst="rect">
            <a:avLst/>
          </a:prstGeom>
        </p:spPr>
        <p:txBody>
          <a:bodyPr wrap="square">
            <a:spAutoFit/>
          </a:bodyPr>
          <a:lstStyle/>
          <a:p>
            <a:r>
              <a:rPr lang="en-US" b="1" dirty="0">
                <a:solidFill>
                  <a:srgbClr val="FF0000"/>
                </a:solidFill>
                <a:latin typeface="Cambria Math" panose="02040503050406030204" pitchFamily="18" charset="0"/>
                <a:ea typeface="Cambria Math" panose="02040503050406030204" pitchFamily="18" charset="0"/>
              </a:rPr>
              <a:t>Primary Key</a:t>
            </a:r>
            <a:endParaRPr lang="en-US" dirty="0"/>
          </a:p>
        </p:txBody>
      </p:sp>
    </p:spTree>
    <p:extLst>
      <p:ext uri="{BB962C8B-B14F-4D97-AF65-F5344CB8AC3E}">
        <p14:creationId xmlns:p14="http://schemas.microsoft.com/office/powerpoint/2010/main" val="279408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heel(1)">
                                      <p:cBhvr>
                                        <p:cTn id="43" dur="2000"/>
                                        <p:tgtEl>
                                          <p:spTgt spid="21"/>
                                        </p:tgtEl>
                                      </p:cBhvr>
                                    </p:animEffect>
                                  </p:childTnLst>
                                </p:cTn>
                              </p:par>
                              <p:par>
                                <p:cTn id="44" presetID="21" presetClass="entr" presetSubtype="1"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heel(1)">
                                      <p:cBhvr>
                                        <p:cTn id="46" dur="2000"/>
                                        <p:tgtEl>
                                          <p:spTgt spid="22"/>
                                        </p:tgtEl>
                                      </p:cBhvr>
                                    </p:animEffect>
                                  </p:childTnLst>
                                </p:cTn>
                              </p:par>
                              <p:par>
                                <p:cTn id="47" presetID="21" presetClass="entr" presetSubtype="1"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heel(1)">
                                      <p:cBhvr>
                                        <p:cTn id="49" dur="2000"/>
                                        <p:tgtEl>
                                          <p:spTgt spid="26"/>
                                        </p:tgtEl>
                                      </p:cBhvr>
                                    </p:animEffect>
                                  </p:childTnLst>
                                </p:cTn>
                              </p:par>
                              <p:par>
                                <p:cTn id="50" presetID="21" presetClass="entr" presetSubtype="1"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heel(1)">
                                      <p:cBhvr>
                                        <p:cTn id="52" dur="20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fade">
                                      <p:cBhvr>
                                        <p:cTn id="6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8" grpId="0" animBg="1"/>
      <p:bldP spid="19" grpId="0"/>
      <p:bldP spid="34" grpId="0"/>
      <p:bldP spid="3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2NF (Second Normal Form)</a:t>
            </a:r>
          </a:p>
        </p:txBody>
      </p:sp>
      <p:sp>
        <p:nvSpPr>
          <p:cNvPr id="3" name="Content Placeholder 2"/>
          <p:cNvSpPr>
            <a:spLocks noGrp="1"/>
          </p:cNvSpPr>
          <p:nvPr>
            <p:ph idx="4294967295"/>
          </p:nvPr>
        </p:nvSpPr>
        <p:spPr>
          <a:xfrm>
            <a:off x="131180" y="863444"/>
            <a:ext cx="11929641" cy="5590565"/>
          </a:xfrm>
        </p:spPr>
        <p:txBody>
          <a:bodyPr/>
          <a:lstStyle/>
          <a:p>
            <a:r>
              <a:rPr lang="en-GB" dirty="0"/>
              <a:t>Conditions for 2NF</a:t>
            </a:r>
          </a:p>
          <a:p>
            <a:endParaRPr lang="en-GB" dirty="0"/>
          </a:p>
          <a:p>
            <a:endParaRPr lang="en-GB" dirty="0"/>
          </a:p>
          <a:p>
            <a:endParaRPr lang="en-GB" dirty="0"/>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every non-primary key attribute is fully dependent on the primary key</a:t>
            </a:r>
          </a:p>
          <a:p>
            <a:pPr marL="0" indent="0" algn="ctr">
              <a:buNone/>
            </a:pPr>
            <a:r>
              <a:rPr lang="en-GB" dirty="0"/>
              <a:t>OR</a:t>
            </a:r>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no any non-primary key attribute is partially dependent on the primary key</a:t>
            </a:r>
          </a:p>
        </p:txBody>
      </p:sp>
      <p:sp>
        <p:nvSpPr>
          <p:cNvPr id="4" name="Rounded Rectangle 3"/>
          <p:cNvSpPr/>
          <p:nvPr/>
        </p:nvSpPr>
        <p:spPr>
          <a:xfrm>
            <a:off x="503405" y="1342665"/>
            <a:ext cx="918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US" sz="2800" dirty="0"/>
              <a:t>It is </a:t>
            </a:r>
            <a:r>
              <a:rPr lang="en-US" sz="2800" b="1" dirty="0">
                <a:solidFill>
                  <a:schemeClr val="accent6"/>
                </a:solidFill>
              </a:rPr>
              <a:t>in 1NF </a:t>
            </a:r>
            <a:r>
              <a:rPr lang="en-US" sz="2800" dirty="0"/>
              <a:t>and each </a:t>
            </a:r>
            <a:r>
              <a:rPr lang="en-US" sz="2800" b="1" dirty="0">
                <a:solidFill>
                  <a:schemeClr val="accent6"/>
                </a:solidFill>
              </a:rPr>
              <a:t>table should contain a single primary key</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9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2NF (Second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endParaRPr lang="en-GB" dirty="0"/>
          </a:p>
          <a:p>
            <a:r>
              <a:rPr lang="en-GB" b="1" dirty="0"/>
              <a:t>FD1</a:t>
            </a:r>
            <a:r>
              <a:rPr lang="en-GB" dirty="0"/>
              <a:t>: {CID, ANO} </a:t>
            </a:r>
            <a:r>
              <a:rPr lang="en-US" dirty="0">
                <a:latin typeface="Calibri" panose="020F0502020204030204" pitchFamily="34" charset="0"/>
              </a:rPr>
              <a:t>→</a:t>
            </a:r>
            <a:r>
              <a:rPr lang="en-GB" dirty="0"/>
              <a:t> {</a:t>
            </a:r>
            <a:r>
              <a:rPr lang="en-GB" dirty="0" err="1"/>
              <a:t>AccesssDate</a:t>
            </a:r>
            <a:r>
              <a:rPr lang="en-GB" dirty="0"/>
              <a:t>, Balance, </a:t>
            </a:r>
            <a:r>
              <a:rPr lang="en-GB" dirty="0" err="1"/>
              <a:t>BranchName</a:t>
            </a:r>
            <a:r>
              <a:rPr lang="en-GB" dirty="0"/>
              <a:t>}</a:t>
            </a:r>
          </a:p>
          <a:p>
            <a:r>
              <a:rPr lang="en-GB" b="1" dirty="0"/>
              <a:t>FD2</a:t>
            </a:r>
            <a:r>
              <a:rPr lang="en-GB" dirty="0"/>
              <a:t>: ANO </a:t>
            </a:r>
            <a:r>
              <a:rPr lang="en-US" dirty="0">
                <a:latin typeface="Calibri" panose="020F0502020204030204" pitchFamily="34" charset="0"/>
              </a:rPr>
              <a:t>→</a:t>
            </a:r>
            <a:r>
              <a:rPr lang="en-GB" dirty="0"/>
              <a:t> {Balance, </a:t>
            </a:r>
            <a:r>
              <a:rPr lang="en-GB" dirty="0" err="1"/>
              <a:t>BranchName</a:t>
            </a:r>
            <a:r>
              <a:rPr lang="en-GB" dirty="0"/>
              <a:t>}</a:t>
            </a:r>
          </a:p>
          <a:p>
            <a:r>
              <a:rPr lang="en-GB" b="1" dirty="0">
                <a:solidFill>
                  <a:schemeClr val="accent6"/>
                </a:solidFill>
              </a:rPr>
              <a:t>Balance and </a:t>
            </a:r>
            <a:r>
              <a:rPr lang="en-GB" b="1" dirty="0" err="1">
                <a:solidFill>
                  <a:schemeClr val="accent6"/>
                </a:solidFill>
              </a:rPr>
              <a:t>BranchName</a:t>
            </a:r>
            <a:r>
              <a:rPr lang="en-GB" b="1" dirty="0">
                <a:solidFill>
                  <a:schemeClr val="accent6"/>
                </a:solidFill>
              </a:rPr>
              <a:t> are partial dependent on primary key (CID + ANO)</a:t>
            </a:r>
            <a:r>
              <a:rPr lang="en-GB" dirty="0"/>
              <a:t>. So customer relation is not in 2NF.</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86885538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extLst>
                    <a:ext uri="{9D8B030D-6E8A-4147-A177-3AD203B41FA5}">
                      <a16:colId xmlns:a16="http://schemas.microsoft.com/office/drawing/2014/main" xmlns="" val="20001"/>
                    </a:ext>
                  </a:extLst>
                </a:gridCol>
                <a:gridCol w="1313180">
                  <a:extLst>
                    <a:ext uri="{9D8B030D-6E8A-4147-A177-3AD203B41FA5}">
                      <a16:colId xmlns:a16="http://schemas.microsoft.com/office/drawing/2014/main" xmlns="" val="20002"/>
                    </a:ext>
                  </a:extLst>
                </a:gridCol>
                <a:gridCol w="1071880">
                  <a:extLst>
                    <a:ext uri="{9D8B030D-6E8A-4147-A177-3AD203B41FA5}">
                      <a16:colId xmlns:a16="http://schemas.microsoft.com/office/drawing/2014/main" xmlns="" val="20003"/>
                    </a:ext>
                  </a:extLst>
                </a:gridCol>
                <a:gridCol w="1405255">
                  <a:extLst>
                    <a:ext uri="{9D8B030D-6E8A-4147-A177-3AD203B41FA5}">
                      <a16:colId xmlns:a16="http://schemas.microsoft.com/office/drawing/2014/main" xmlns=""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a:t>CID</a:t>
            </a:r>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8383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nodeType="withEffect" nodePh="1">
                                  <p:stCondLst>
                                    <p:cond delay="0"/>
                                  </p:stCondLst>
                                  <p:endCondLst>
                                    <p:cond evt="begin" delay="0">
                                      <p:tn val="46"/>
                                    </p:cond>
                                  </p:end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500"/>
                                        <p:tgtEl>
                                          <p:spTgt spid="2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5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Effect transition="in" filter="fade">
                                      <p:cBhvr>
                                        <p:cTn id="71" dur="500"/>
                                        <p:tgtEl>
                                          <p:spTgt spid="3">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19" grpId="0" animBg="1"/>
      <p:bldP spid="4" grpId="0"/>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2NF (Second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normAutofit lnSpcReduction="10000"/>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Problem: </a:t>
            </a:r>
            <a:r>
              <a:rPr lang="en-GB" dirty="0"/>
              <a:t>For example, in case of a joint account multiple (more than one) customers have common (one) accounts.</a:t>
            </a:r>
          </a:p>
          <a:p>
            <a:r>
              <a:rPr lang="en-GB" dirty="0"/>
              <a:t>If an account </a:t>
            </a:r>
            <a:r>
              <a:rPr lang="en-GB" b="1" dirty="0">
                <a:solidFill>
                  <a:schemeClr val="accent6"/>
                </a:solidFill>
              </a:rPr>
              <a:t>’A01’ is operated jointly by two customers </a:t>
            </a:r>
            <a:r>
              <a:rPr lang="en-GB" dirty="0"/>
              <a:t>says </a:t>
            </a:r>
            <a:r>
              <a:rPr lang="en-GB" b="1" dirty="0">
                <a:solidFill>
                  <a:schemeClr val="accent6"/>
                </a:solidFill>
              </a:rPr>
              <a:t>’C01’ and ’C02’</a:t>
            </a:r>
            <a:r>
              <a:rPr lang="en-GB" dirty="0"/>
              <a:t> then </a:t>
            </a:r>
            <a:r>
              <a:rPr lang="en-GB" b="1" dirty="0">
                <a:solidFill>
                  <a:schemeClr val="accent6"/>
                </a:solidFill>
              </a:rPr>
              <a:t>data</a:t>
            </a:r>
            <a:r>
              <a:rPr lang="en-GB" dirty="0"/>
              <a:t> values for attributes </a:t>
            </a:r>
            <a:r>
              <a:rPr lang="en-GB" b="1" dirty="0">
                <a:solidFill>
                  <a:schemeClr val="accent6"/>
                </a:solidFill>
              </a:rPr>
              <a:t>Balance and </a:t>
            </a:r>
            <a:r>
              <a:rPr lang="en-GB" b="1" dirty="0" err="1">
                <a:solidFill>
                  <a:schemeClr val="accent6"/>
                </a:solidFill>
              </a:rPr>
              <a:t>BranchName</a:t>
            </a:r>
            <a:r>
              <a:rPr lang="en-GB" b="1" dirty="0">
                <a:solidFill>
                  <a:schemeClr val="accent6"/>
                </a:solidFill>
              </a:rPr>
              <a:t> </a:t>
            </a:r>
            <a:r>
              <a:rPr lang="en-GB" dirty="0"/>
              <a:t>will be </a:t>
            </a:r>
            <a:r>
              <a:rPr lang="en-GB" b="1" dirty="0">
                <a:solidFill>
                  <a:schemeClr val="accent6"/>
                </a:solidFill>
              </a:rPr>
              <a:t>duplicated in two different tuples</a:t>
            </a:r>
            <a:r>
              <a:rPr lang="en-GB" dirty="0"/>
              <a:t> of customers ’C01’ and ’C02’.</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669090250"/>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extLst>
                    <a:ext uri="{9D8B030D-6E8A-4147-A177-3AD203B41FA5}">
                      <a16:colId xmlns:a16="http://schemas.microsoft.com/office/drawing/2014/main" xmlns="" val="20001"/>
                    </a:ext>
                  </a:extLst>
                </a:gridCol>
                <a:gridCol w="1313180">
                  <a:extLst>
                    <a:ext uri="{9D8B030D-6E8A-4147-A177-3AD203B41FA5}">
                      <a16:colId xmlns:a16="http://schemas.microsoft.com/office/drawing/2014/main" xmlns="" val="20002"/>
                    </a:ext>
                  </a:extLst>
                </a:gridCol>
                <a:gridCol w="1071880">
                  <a:extLst>
                    <a:ext uri="{9D8B030D-6E8A-4147-A177-3AD203B41FA5}">
                      <a16:colId xmlns:a16="http://schemas.microsoft.com/office/drawing/2014/main" xmlns="" val="20003"/>
                    </a:ext>
                  </a:extLst>
                </a:gridCol>
                <a:gridCol w="1405255">
                  <a:extLst>
                    <a:ext uri="{9D8B030D-6E8A-4147-A177-3AD203B41FA5}">
                      <a16:colId xmlns:a16="http://schemas.microsoft.com/office/drawing/2014/main" xmlns=""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a:t>Balance</a:t>
            </a:r>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a:t>CID</a:t>
            </a:r>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1014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2NF (Second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Solution: </a:t>
            </a:r>
            <a:r>
              <a:rPr lang="en-GB" b="1" dirty="0">
                <a:solidFill>
                  <a:schemeClr val="accent6"/>
                </a:solidFill>
              </a:rPr>
              <a:t>Decompose relation </a:t>
            </a:r>
            <a:r>
              <a:rPr lang="en-GB" dirty="0"/>
              <a:t>in such a way that </a:t>
            </a:r>
            <a:r>
              <a:rPr lang="en-GB" b="1" dirty="0">
                <a:solidFill>
                  <a:schemeClr val="accent6"/>
                </a:solidFill>
              </a:rPr>
              <a:t>resultant relations do not have any partial FD</a:t>
            </a:r>
            <a:r>
              <a:rPr lang="en-GB" dirty="0"/>
              <a:t>.</a:t>
            </a:r>
          </a:p>
          <a:p>
            <a:pPr lvl="1"/>
            <a:r>
              <a:rPr lang="en-GB" b="1" dirty="0">
                <a:solidFill>
                  <a:schemeClr val="accent6"/>
                </a:solidFill>
              </a:rPr>
              <a:t>Remove partial dependent attributes </a:t>
            </a:r>
            <a:r>
              <a:rPr lang="en-GB" dirty="0"/>
              <a:t>from the relation that violets 2NF. </a:t>
            </a:r>
          </a:p>
          <a:p>
            <a:pPr lvl="1"/>
            <a:r>
              <a:rPr lang="en-GB" b="1" dirty="0">
                <a:solidFill>
                  <a:schemeClr val="accent6"/>
                </a:solidFill>
              </a:rPr>
              <a:t>Place them in separate relation </a:t>
            </a:r>
            <a:r>
              <a:rPr lang="en-GB" dirty="0"/>
              <a:t>along with the </a:t>
            </a:r>
            <a:r>
              <a:rPr lang="en-GB" b="1" dirty="0">
                <a:solidFill>
                  <a:schemeClr val="accent6"/>
                </a:solidFill>
              </a:rPr>
              <a:t>prime attribute on which they are fully dependent</a:t>
            </a:r>
            <a:r>
              <a:rPr lang="en-GB" dirty="0"/>
              <a:t>.</a:t>
            </a:r>
          </a:p>
          <a:p>
            <a:pPr lvl="1"/>
            <a:r>
              <a:rPr lang="en-GB" dirty="0"/>
              <a:t>The </a:t>
            </a:r>
            <a:r>
              <a:rPr lang="en-GB" b="1" dirty="0">
                <a:solidFill>
                  <a:schemeClr val="accent6"/>
                </a:solidFill>
              </a:rPr>
              <a:t>primary key of new relation </a:t>
            </a:r>
            <a:r>
              <a:rPr lang="en-GB" dirty="0"/>
              <a:t>will be the </a:t>
            </a:r>
            <a:r>
              <a:rPr lang="en-GB" b="1" dirty="0">
                <a:solidFill>
                  <a:schemeClr val="accent6"/>
                </a:solidFill>
              </a:rPr>
              <a:t>attribute on which it is fully dependent</a:t>
            </a:r>
            <a:r>
              <a:rPr lang="en-GB" dirty="0"/>
              <a:t>.</a:t>
            </a:r>
          </a:p>
          <a:p>
            <a:pPr lvl="1"/>
            <a:r>
              <a:rPr lang="en-GB" b="1" dirty="0">
                <a:solidFill>
                  <a:schemeClr val="accent6"/>
                </a:solidFill>
              </a:rPr>
              <a:t>Keep other attributes same </a:t>
            </a:r>
            <a:r>
              <a:rPr lang="en-GB" dirty="0"/>
              <a:t>as in that table with the </a:t>
            </a:r>
            <a:r>
              <a:rPr lang="en-GB" b="1" dirty="0">
                <a:solidFill>
                  <a:schemeClr val="accent6"/>
                </a:solidFill>
              </a:rPr>
              <a:t>same primary key</a:t>
            </a:r>
            <a:r>
              <a:rPr lang="en-GB"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43071465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extLst>
                    <a:ext uri="{9D8B030D-6E8A-4147-A177-3AD203B41FA5}">
                      <a16:colId xmlns:a16="http://schemas.microsoft.com/office/drawing/2014/main" xmlns="" val="20001"/>
                    </a:ext>
                  </a:extLst>
                </a:gridCol>
                <a:gridCol w="1313180">
                  <a:extLst>
                    <a:ext uri="{9D8B030D-6E8A-4147-A177-3AD203B41FA5}">
                      <a16:colId xmlns:a16="http://schemas.microsoft.com/office/drawing/2014/main" xmlns="" val="20002"/>
                    </a:ext>
                  </a:extLst>
                </a:gridCol>
                <a:gridCol w="1071880">
                  <a:extLst>
                    <a:ext uri="{9D8B030D-6E8A-4147-A177-3AD203B41FA5}">
                      <a16:colId xmlns:a16="http://schemas.microsoft.com/office/drawing/2014/main" xmlns="" val="20003"/>
                    </a:ext>
                  </a:extLst>
                </a:gridCol>
                <a:gridCol w="1405255">
                  <a:extLst>
                    <a:ext uri="{9D8B030D-6E8A-4147-A177-3AD203B41FA5}">
                      <a16:colId xmlns:a16="http://schemas.microsoft.com/office/drawing/2014/main" xmlns="" val="20004"/>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05666835"/>
              </p:ext>
            </p:extLst>
          </p:nvPr>
        </p:nvGraphicFramePr>
        <p:xfrm>
          <a:off x="5855358" y="1343826"/>
          <a:ext cx="3328353" cy="123444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xmlns="" val="20000"/>
                    </a:ext>
                  </a:extLst>
                </a:gridCol>
                <a:gridCol w="1071880">
                  <a:extLst>
                    <a:ext uri="{9D8B030D-6E8A-4147-A177-3AD203B41FA5}">
                      <a16:colId xmlns:a16="http://schemas.microsoft.com/office/drawing/2014/main" xmlns="" val="20001"/>
                    </a:ext>
                  </a:extLst>
                </a:gridCol>
                <a:gridCol w="1405255">
                  <a:extLst>
                    <a:ext uri="{9D8B030D-6E8A-4147-A177-3AD203B41FA5}">
                      <a16:colId xmlns:a16="http://schemas.microsoft.com/office/drawing/2014/main" xmlns=""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2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395863932"/>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3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16685987"/>
              </p:ext>
            </p:extLst>
          </p:nvPr>
        </p:nvGraphicFramePr>
        <p:xfrm>
          <a:off x="9302351" y="1341946"/>
          <a:ext cx="2755266"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xmlns="" val="20000"/>
                    </a:ext>
                  </a:extLst>
                </a:gridCol>
                <a:gridCol w="851218">
                  <a:extLst>
                    <a:ext uri="{9D8B030D-6E8A-4147-A177-3AD203B41FA5}">
                      <a16:colId xmlns:a16="http://schemas.microsoft.com/office/drawing/2014/main" xmlns="" val="20001"/>
                    </a:ext>
                  </a:extLst>
                </a:gridCol>
                <a:gridCol w="1313180">
                  <a:extLst>
                    <a:ext uri="{9D8B030D-6E8A-4147-A177-3AD203B41FA5}">
                      <a16:colId xmlns:a16="http://schemas.microsoft.com/office/drawing/2014/main" xmlns=""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01-01-2017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01-03-2017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01-05-2017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01-07-2017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3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371149703"/>
              </p:ext>
            </p:extLst>
          </p:nvPr>
        </p:nvGraphicFramePr>
        <p:xfrm>
          <a:off x="9301172"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33" name="Right Arrow 32"/>
          <p:cNvSpPr/>
          <p:nvPr/>
        </p:nvSpPr>
        <p:spPr>
          <a:xfrm>
            <a:off x="5198061"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131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below relation is in 2 NF? </a:t>
            </a:r>
            <a:endParaRPr lang="en-US" dirty="0"/>
          </a:p>
        </p:txBody>
      </p:sp>
      <p:sp>
        <p:nvSpPr>
          <p:cNvPr id="3" name="Title 2"/>
          <p:cNvSpPr>
            <a:spLocks noGrp="1"/>
          </p:cNvSpPr>
          <p:nvPr>
            <p:ph type="title"/>
          </p:nvPr>
        </p:nvSpPr>
        <p:spPr/>
        <p:txBody>
          <a:bodyPr/>
          <a:lstStyle/>
          <a:p>
            <a:r>
              <a:rPr lang="en-US" dirty="0"/>
              <a:t>2NF (Second Normal Form) </a:t>
            </a:r>
            <a:r>
              <a:rPr lang="en-US" dirty="0">
                <a:solidFill>
                  <a:schemeClr val="tx1">
                    <a:lumMod val="50000"/>
                    <a:lumOff val="50000"/>
                  </a:schemeClr>
                </a:solidFill>
              </a:rPr>
              <a:t>[Example]</a:t>
            </a:r>
            <a:endParaRPr lang="en-US" dirty="0"/>
          </a:p>
        </p:txBody>
      </p:sp>
      <p:graphicFrame>
        <p:nvGraphicFramePr>
          <p:cNvPr id="6" name="Table 5">
            <a:extLst>
              <a:ext uri="{FF2B5EF4-FFF2-40B4-BE49-F238E27FC236}">
                <a16:creationId xmlns="" xmlns:a16="http://schemas.microsoft.com/office/drawing/2014/main" id="{61F8D305-2772-48B2-BAFC-7355252A713F}"/>
              </a:ext>
            </a:extLst>
          </p:cNvPr>
          <p:cNvGraphicFramePr>
            <a:graphicFrameLocks noGrp="1"/>
          </p:cNvGraphicFramePr>
          <p:nvPr>
            <p:extLst>
              <p:ext uri="{D42A27DB-BD31-4B8C-83A1-F6EECF244321}">
                <p14:modId xmlns:p14="http://schemas.microsoft.com/office/powerpoint/2010/main" val="1447043054"/>
              </p:ext>
            </p:extLst>
          </p:nvPr>
        </p:nvGraphicFramePr>
        <p:xfrm>
          <a:off x="1479333" y="2229155"/>
          <a:ext cx="6943725" cy="2484120"/>
        </p:xfrm>
        <a:graphic>
          <a:graphicData uri="http://schemas.openxmlformats.org/drawingml/2006/table">
            <a:tbl>
              <a:tblPr>
                <a:tableStyleId>{5940675A-B579-460E-94D1-54222C63F5DA}</a:tableStyleId>
              </a:tblPr>
              <a:tblGrid>
                <a:gridCol w="2314575">
                  <a:extLst>
                    <a:ext uri="{9D8B030D-6E8A-4147-A177-3AD203B41FA5}">
                      <a16:colId xmlns="" xmlns:a16="http://schemas.microsoft.com/office/drawing/2014/main" val="27822440"/>
                    </a:ext>
                  </a:extLst>
                </a:gridCol>
                <a:gridCol w="2314575">
                  <a:extLst>
                    <a:ext uri="{9D8B030D-6E8A-4147-A177-3AD203B41FA5}">
                      <a16:colId xmlns="" xmlns:a16="http://schemas.microsoft.com/office/drawing/2014/main" val="3976775602"/>
                    </a:ext>
                  </a:extLst>
                </a:gridCol>
                <a:gridCol w="2314575">
                  <a:extLst>
                    <a:ext uri="{9D8B030D-6E8A-4147-A177-3AD203B41FA5}">
                      <a16:colId xmlns="" xmlns:a16="http://schemas.microsoft.com/office/drawing/2014/main" val="3311788051"/>
                    </a:ext>
                  </a:extLst>
                </a:gridCol>
              </a:tblGrid>
              <a:tr h="0">
                <a:tc>
                  <a:txBody>
                    <a:bodyPr/>
                    <a:lstStyle/>
                    <a:p>
                      <a:pPr algn="ctr"/>
                      <a:r>
                        <a:rPr lang="en-US" u="none" dirty="0">
                          <a:effectLst/>
                        </a:rPr>
                        <a:t>teacher_id</a:t>
                      </a:r>
                      <a:endParaRPr lang="en-US" b="1" u="none"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dirty="0">
                          <a:effectLst/>
                        </a:rPr>
                        <a:t>subject</a:t>
                      </a:r>
                      <a:endParaRPr lang="en-US" b="1"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dirty="0">
                          <a:effectLst/>
                        </a:rPr>
                        <a:t>teacher_age</a:t>
                      </a:r>
                      <a:endParaRPr lang="en-US" b="1"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564239616"/>
                  </a:ext>
                </a:extLst>
              </a:tr>
              <a:tr h="0">
                <a:tc>
                  <a:txBody>
                    <a:bodyPr/>
                    <a:lstStyle/>
                    <a:p>
                      <a:pPr algn="ctr"/>
                      <a:r>
                        <a:rPr lang="en-US" sz="2000" dirty="0">
                          <a:effectLst/>
                        </a:rPr>
                        <a:t>111</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Maths</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38</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953576823"/>
                  </a:ext>
                </a:extLst>
              </a:tr>
              <a:tr h="0">
                <a:tc>
                  <a:txBody>
                    <a:bodyPr/>
                    <a:lstStyle/>
                    <a:p>
                      <a:pPr algn="ctr"/>
                      <a:r>
                        <a:rPr lang="en-US" sz="2000" dirty="0">
                          <a:effectLst/>
                        </a:rPr>
                        <a:t>111</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Physics</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a:effectLst/>
                        </a:rPr>
                        <a:t>38</a:t>
                      </a:r>
                      <a:endParaRPr lang="en-US" sz="200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3520431449"/>
                  </a:ext>
                </a:extLst>
              </a:tr>
              <a:tr h="0">
                <a:tc>
                  <a:txBody>
                    <a:bodyPr/>
                    <a:lstStyle/>
                    <a:p>
                      <a:pPr algn="ctr"/>
                      <a:r>
                        <a:rPr lang="en-US" sz="2000" dirty="0">
                          <a:effectLst/>
                        </a:rPr>
                        <a:t>222</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Biology</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a:effectLst/>
                        </a:rPr>
                        <a:t>38</a:t>
                      </a:r>
                      <a:endParaRPr lang="en-US" sz="200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2774730319"/>
                  </a:ext>
                </a:extLst>
              </a:tr>
              <a:tr h="0">
                <a:tc>
                  <a:txBody>
                    <a:bodyPr/>
                    <a:lstStyle/>
                    <a:p>
                      <a:pPr algn="ctr"/>
                      <a:r>
                        <a:rPr lang="en-US" sz="2000" dirty="0">
                          <a:effectLst/>
                        </a:rPr>
                        <a:t>333</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Physics</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40</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340518055"/>
                  </a:ext>
                </a:extLst>
              </a:tr>
              <a:tr h="0">
                <a:tc>
                  <a:txBody>
                    <a:bodyPr/>
                    <a:lstStyle/>
                    <a:p>
                      <a:pPr algn="ctr"/>
                      <a:r>
                        <a:rPr lang="en-US" sz="2000" dirty="0">
                          <a:effectLst/>
                        </a:rPr>
                        <a:t>333</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Chemistry</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dirty="0">
                          <a:effectLst/>
                        </a:rPr>
                        <a:t>40</a:t>
                      </a:r>
                      <a:endParaRPr lang="en-US" sz="2000" dirty="0">
                        <a:solidFill>
                          <a:schemeClr val="bg1"/>
                        </a:solidFill>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196718633"/>
                  </a:ext>
                </a:extLst>
              </a:tr>
            </a:tbl>
          </a:graphicData>
        </a:graphic>
      </p:graphicFrame>
      <p:sp>
        <p:nvSpPr>
          <p:cNvPr id="7" name="TextBox 6">
            <a:extLst>
              <a:ext uri="{FF2B5EF4-FFF2-40B4-BE49-F238E27FC236}">
                <a16:creationId xmlns="" xmlns:a16="http://schemas.microsoft.com/office/drawing/2014/main" id="{40F99C33-5C50-437D-AF00-F24D76929AEB}"/>
              </a:ext>
            </a:extLst>
          </p:cNvPr>
          <p:cNvSpPr txBox="1"/>
          <p:nvPr/>
        </p:nvSpPr>
        <p:spPr>
          <a:xfrm>
            <a:off x="1622155" y="1747447"/>
            <a:ext cx="1524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School</a:t>
            </a:r>
          </a:p>
        </p:txBody>
      </p:sp>
    </p:spTree>
    <p:extLst>
      <p:ext uri="{BB962C8B-B14F-4D97-AF65-F5344CB8AC3E}">
        <p14:creationId xmlns:p14="http://schemas.microsoft.com/office/powerpoint/2010/main" val="308119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Full Functional Dependency</a:t>
            </a:r>
          </a:p>
          <a:p>
            <a:r>
              <a:rPr lang="en-US" dirty="0"/>
              <a:t>Partial Functional Dependency</a:t>
            </a:r>
          </a:p>
          <a:p>
            <a:r>
              <a:rPr lang="en-US" dirty="0"/>
              <a:t>Transitive Functional Dependency</a:t>
            </a:r>
          </a:p>
          <a:p>
            <a:r>
              <a:rPr lang="en-US" dirty="0"/>
              <a:t>Trivial Functional Dependency</a:t>
            </a:r>
          </a:p>
          <a:p>
            <a:r>
              <a:rPr lang="en-US" dirty="0" smtClean="0"/>
              <a:t>Non-</a:t>
            </a:r>
            <a:r>
              <a:rPr lang="en-US" dirty="0"/>
              <a:t>Trivial Functional Dependency</a:t>
            </a:r>
          </a:p>
          <a:p>
            <a:endParaRPr lang="en-US" dirty="0"/>
          </a:p>
        </p:txBody>
      </p:sp>
      <p:sp>
        <p:nvSpPr>
          <p:cNvPr id="3" name="Title 2"/>
          <p:cNvSpPr>
            <a:spLocks noGrp="1"/>
          </p:cNvSpPr>
          <p:nvPr>
            <p:ph type="title"/>
          </p:nvPr>
        </p:nvSpPr>
        <p:spPr/>
        <p:txBody>
          <a:bodyPr/>
          <a:lstStyle/>
          <a:p>
            <a:r>
              <a:rPr lang="en-US" dirty="0"/>
              <a:t>Types of Functional Dependency (FD)</a:t>
            </a:r>
          </a:p>
        </p:txBody>
      </p:sp>
    </p:spTree>
    <p:extLst>
      <p:ext uri="{BB962C8B-B14F-4D97-AF65-F5344CB8AC3E}">
        <p14:creationId xmlns:p14="http://schemas.microsoft.com/office/powerpoint/2010/main" val="1981047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Ø"/>
            </a:pPr>
            <a:r>
              <a:rPr lang="en-US" dirty="0">
                <a:solidFill>
                  <a:srgbClr val="222426"/>
                </a:solidFill>
                <a:latin typeface="Cambria Math" panose="02040503050406030204" pitchFamily="18" charset="0"/>
                <a:ea typeface="Cambria Math" panose="02040503050406030204" pitchFamily="18" charset="0"/>
              </a:rPr>
              <a:t>A table is in 1NF as all attributes has single values.</a:t>
            </a:r>
          </a:p>
          <a:p>
            <a:pPr marL="342900" indent="-342900">
              <a:buFont typeface="Wingdings" panose="05000000000000000000" pitchFamily="2" charset="2"/>
              <a:buChar char="Ø"/>
            </a:pPr>
            <a:endParaRPr lang="en-US" sz="600" dirty="0">
              <a:solidFill>
                <a:srgbClr val="222426"/>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dirty="0" smtClean="0">
                <a:latin typeface="Cambria Math" panose="02040503050406030204" pitchFamily="18" charset="0"/>
                <a:ea typeface="Cambria Math" panose="02040503050406030204" pitchFamily="18" charset="0"/>
              </a:rPr>
              <a:t>The </a:t>
            </a:r>
            <a:r>
              <a:rPr lang="en-US" dirty="0">
                <a:latin typeface="Cambria Math" panose="02040503050406030204" pitchFamily="18" charset="0"/>
                <a:ea typeface="Cambria Math" panose="02040503050406030204" pitchFamily="18" charset="0"/>
              </a:rPr>
              <a:t>solution for this would be splitting it into more than one table such that it satisfy </a:t>
            </a:r>
            <a:r>
              <a:rPr lang="en-US" dirty="0" smtClean="0">
                <a:latin typeface="Cambria Math" panose="02040503050406030204" pitchFamily="18" charset="0"/>
                <a:ea typeface="Cambria Math" panose="02040503050406030204" pitchFamily="18" charset="0"/>
              </a:rPr>
              <a:t>condition for 2 NF</a:t>
            </a:r>
            <a:endParaRPr lang="en-US" dirty="0">
              <a:latin typeface="Cambria Math" panose="02040503050406030204" pitchFamily="18" charset="0"/>
              <a:ea typeface="Cambria Math" panose="02040503050406030204" pitchFamily="18" charset="0"/>
            </a:endParaRPr>
          </a:p>
          <a:p>
            <a:endParaRPr lang="en-US" dirty="0"/>
          </a:p>
        </p:txBody>
      </p:sp>
      <p:sp>
        <p:nvSpPr>
          <p:cNvPr id="3" name="Title 2"/>
          <p:cNvSpPr>
            <a:spLocks noGrp="1"/>
          </p:cNvSpPr>
          <p:nvPr>
            <p:ph type="title"/>
          </p:nvPr>
        </p:nvSpPr>
        <p:spPr/>
        <p:txBody>
          <a:bodyPr/>
          <a:lstStyle/>
          <a:p>
            <a:r>
              <a:rPr lang="en-US" dirty="0"/>
              <a:t>2NF (Second Normal Form) </a:t>
            </a:r>
            <a:r>
              <a:rPr lang="en-US" dirty="0">
                <a:solidFill>
                  <a:schemeClr val="tx1">
                    <a:lumMod val="50000"/>
                    <a:lumOff val="50000"/>
                  </a:schemeClr>
                </a:solidFill>
              </a:rPr>
              <a:t>[Example]</a:t>
            </a:r>
            <a:endParaRPr lang="en-US" dirty="0"/>
          </a:p>
        </p:txBody>
      </p:sp>
      <p:sp>
        <p:nvSpPr>
          <p:cNvPr id="4" name="TextBox 3">
            <a:extLst>
              <a:ext uri="{FF2B5EF4-FFF2-40B4-BE49-F238E27FC236}">
                <a16:creationId xmlns="" xmlns:a16="http://schemas.microsoft.com/office/drawing/2014/main" id="{1CD16489-57AA-4171-A2D8-6B510608F350}"/>
              </a:ext>
            </a:extLst>
          </p:cNvPr>
          <p:cNvSpPr txBox="1"/>
          <p:nvPr/>
        </p:nvSpPr>
        <p:spPr>
          <a:xfrm>
            <a:off x="1784036" y="2685974"/>
            <a:ext cx="1524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Teachers</a:t>
            </a:r>
          </a:p>
        </p:txBody>
      </p:sp>
      <p:graphicFrame>
        <p:nvGraphicFramePr>
          <p:cNvPr id="5" name="Table 4">
            <a:extLst>
              <a:ext uri="{FF2B5EF4-FFF2-40B4-BE49-F238E27FC236}">
                <a16:creationId xmlns="" xmlns:a16="http://schemas.microsoft.com/office/drawing/2014/main" id="{242552DC-1A43-43B8-9F33-8B6E56FAA7FD}"/>
              </a:ext>
            </a:extLst>
          </p:cNvPr>
          <p:cNvGraphicFramePr>
            <a:graphicFrameLocks noGrp="1"/>
          </p:cNvGraphicFramePr>
          <p:nvPr>
            <p:extLst>
              <p:ext uri="{D42A27DB-BD31-4B8C-83A1-F6EECF244321}">
                <p14:modId xmlns:p14="http://schemas.microsoft.com/office/powerpoint/2010/main" val="849201265"/>
              </p:ext>
            </p:extLst>
          </p:nvPr>
        </p:nvGraphicFramePr>
        <p:xfrm>
          <a:off x="1784036" y="3211643"/>
          <a:ext cx="2995354" cy="1676400"/>
        </p:xfrm>
        <a:graphic>
          <a:graphicData uri="http://schemas.openxmlformats.org/drawingml/2006/table">
            <a:tbl>
              <a:tblPr>
                <a:tableStyleId>{5940675A-B579-460E-94D1-54222C63F5DA}</a:tableStyleId>
              </a:tblPr>
              <a:tblGrid>
                <a:gridCol w="1497677">
                  <a:extLst>
                    <a:ext uri="{9D8B030D-6E8A-4147-A177-3AD203B41FA5}">
                      <a16:colId xmlns="" xmlns:a16="http://schemas.microsoft.com/office/drawing/2014/main" val="708357392"/>
                    </a:ext>
                  </a:extLst>
                </a:gridCol>
                <a:gridCol w="1497677">
                  <a:extLst>
                    <a:ext uri="{9D8B030D-6E8A-4147-A177-3AD203B41FA5}">
                      <a16:colId xmlns="" xmlns:a16="http://schemas.microsoft.com/office/drawing/2014/main" val="4090473407"/>
                    </a:ext>
                  </a:extLst>
                </a:gridCol>
              </a:tblGrid>
              <a:tr h="0">
                <a:tc>
                  <a:txBody>
                    <a:bodyPr/>
                    <a:lstStyle/>
                    <a:p>
                      <a:pPr algn="l"/>
                      <a:r>
                        <a:rPr lang="en-US" sz="2000" dirty="0">
                          <a:effectLst/>
                        </a:rPr>
                        <a:t>teacher_id</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teacher_age</a:t>
                      </a:r>
                      <a:endParaRPr lang="en-US" sz="2000"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925549353"/>
                  </a:ext>
                </a:extLst>
              </a:tr>
              <a:tr h="0">
                <a:tc>
                  <a:txBody>
                    <a:bodyPr/>
                    <a:lstStyle/>
                    <a:p>
                      <a:pPr algn="l"/>
                      <a:r>
                        <a:rPr lang="en-US" sz="2000" dirty="0">
                          <a:effectLst/>
                        </a:rPr>
                        <a:t>111</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38</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905306538"/>
                  </a:ext>
                </a:extLst>
              </a:tr>
              <a:tr h="0">
                <a:tc>
                  <a:txBody>
                    <a:bodyPr/>
                    <a:lstStyle/>
                    <a:p>
                      <a:pPr algn="l"/>
                      <a:r>
                        <a:rPr lang="en-US" sz="2000">
                          <a:effectLst/>
                        </a:rPr>
                        <a:t>222</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38</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486903855"/>
                  </a:ext>
                </a:extLst>
              </a:tr>
              <a:tr h="0">
                <a:tc>
                  <a:txBody>
                    <a:bodyPr/>
                    <a:lstStyle/>
                    <a:p>
                      <a:pPr algn="l"/>
                      <a:r>
                        <a:rPr lang="en-US" sz="2000">
                          <a:effectLst/>
                        </a:rPr>
                        <a:t>333</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40</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866012138"/>
                  </a:ext>
                </a:extLst>
              </a:tr>
            </a:tbl>
          </a:graphicData>
        </a:graphic>
      </p:graphicFrame>
      <p:sp>
        <p:nvSpPr>
          <p:cNvPr id="6" name="TextBox 5">
            <a:extLst>
              <a:ext uri="{FF2B5EF4-FFF2-40B4-BE49-F238E27FC236}">
                <a16:creationId xmlns="" xmlns:a16="http://schemas.microsoft.com/office/drawing/2014/main" id="{F99D5FA0-1C6F-49DB-8FC7-D73243F195D5}"/>
              </a:ext>
            </a:extLst>
          </p:cNvPr>
          <p:cNvSpPr txBox="1"/>
          <p:nvPr/>
        </p:nvSpPr>
        <p:spPr>
          <a:xfrm>
            <a:off x="5094413" y="2685974"/>
            <a:ext cx="1524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Subjects</a:t>
            </a:r>
          </a:p>
        </p:txBody>
      </p:sp>
      <p:graphicFrame>
        <p:nvGraphicFramePr>
          <p:cNvPr id="7" name="Table 6">
            <a:extLst>
              <a:ext uri="{FF2B5EF4-FFF2-40B4-BE49-F238E27FC236}">
                <a16:creationId xmlns="" xmlns:a16="http://schemas.microsoft.com/office/drawing/2014/main" id="{8598A926-0E24-4F79-B85E-98FCC29493F6}"/>
              </a:ext>
            </a:extLst>
          </p:cNvPr>
          <p:cNvGraphicFramePr>
            <a:graphicFrameLocks noGrp="1"/>
          </p:cNvGraphicFramePr>
          <p:nvPr>
            <p:extLst>
              <p:ext uri="{D42A27DB-BD31-4B8C-83A1-F6EECF244321}">
                <p14:modId xmlns:p14="http://schemas.microsoft.com/office/powerpoint/2010/main" val="3746335608"/>
              </p:ext>
            </p:extLst>
          </p:nvPr>
        </p:nvGraphicFramePr>
        <p:xfrm>
          <a:off x="5008000" y="3140666"/>
          <a:ext cx="3551536" cy="2514600"/>
        </p:xfrm>
        <a:graphic>
          <a:graphicData uri="http://schemas.openxmlformats.org/drawingml/2006/table">
            <a:tbl>
              <a:tblPr>
                <a:tableStyleId>{5940675A-B579-460E-94D1-54222C63F5DA}</a:tableStyleId>
              </a:tblPr>
              <a:tblGrid>
                <a:gridCol w="1775768">
                  <a:extLst>
                    <a:ext uri="{9D8B030D-6E8A-4147-A177-3AD203B41FA5}">
                      <a16:colId xmlns="" xmlns:a16="http://schemas.microsoft.com/office/drawing/2014/main" val="2349676399"/>
                    </a:ext>
                  </a:extLst>
                </a:gridCol>
                <a:gridCol w="1775768">
                  <a:extLst>
                    <a:ext uri="{9D8B030D-6E8A-4147-A177-3AD203B41FA5}">
                      <a16:colId xmlns="" xmlns:a16="http://schemas.microsoft.com/office/drawing/2014/main" val="3628014974"/>
                    </a:ext>
                  </a:extLst>
                </a:gridCol>
              </a:tblGrid>
              <a:tr h="0">
                <a:tc>
                  <a:txBody>
                    <a:bodyPr/>
                    <a:lstStyle/>
                    <a:p>
                      <a:pPr algn="l"/>
                      <a:r>
                        <a:rPr lang="en-US" sz="2000" dirty="0">
                          <a:effectLst/>
                        </a:rPr>
                        <a:t>teacher_id</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subject</a:t>
                      </a:r>
                      <a:endParaRPr lang="en-US" sz="2000"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4125540713"/>
                  </a:ext>
                </a:extLst>
              </a:tr>
              <a:tr h="0">
                <a:tc>
                  <a:txBody>
                    <a:bodyPr/>
                    <a:lstStyle/>
                    <a:p>
                      <a:pPr algn="l"/>
                      <a:r>
                        <a:rPr lang="en-US" sz="2000" dirty="0">
                          <a:effectLst/>
                        </a:rPr>
                        <a:t>111</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Maths</a:t>
                      </a:r>
                      <a:endParaRPr lang="en-US" sz="200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533472912"/>
                  </a:ext>
                </a:extLst>
              </a:tr>
              <a:tr h="0">
                <a:tc>
                  <a:txBody>
                    <a:bodyPr/>
                    <a:lstStyle/>
                    <a:p>
                      <a:pPr algn="l"/>
                      <a:r>
                        <a:rPr lang="en-US" sz="2000" dirty="0">
                          <a:effectLst/>
                        </a:rPr>
                        <a:t>111</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Physics</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3729645650"/>
                  </a:ext>
                </a:extLst>
              </a:tr>
              <a:tr h="0">
                <a:tc>
                  <a:txBody>
                    <a:bodyPr/>
                    <a:lstStyle/>
                    <a:p>
                      <a:pPr algn="l"/>
                      <a:r>
                        <a:rPr lang="en-US" sz="2000">
                          <a:effectLst/>
                        </a:rPr>
                        <a:t>222</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Biology</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1716318650"/>
                  </a:ext>
                </a:extLst>
              </a:tr>
              <a:tr h="0">
                <a:tc>
                  <a:txBody>
                    <a:bodyPr/>
                    <a:lstStyle/>
                    <a:p>
                      <a:pPr algn="l"/>
                      <a:r>
                        <a:rPr lang="en-US" sz="2000">
                          <a:effectLst/>
                        </a:rPr>
                        <a:t>333</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Physics</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2750959377"/>
                  </a:ext>
                </a:extLst>
              </a:tr>
              <a:tr h="0">
                <a:tc>
                  <a:txBody>
                    <a:bodyPr/>
                    <a:lstStyle/>
                    <a:p>
                      <a:pPr algn="l"/>
                      <a:r>
                        <a:rPr lang="en-US" sz="2000">
                          <a:effectLst/>
                        </a:rPr>
                        <a:t>333</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Chemistry</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 xmlns:a16="http://schemas.microsoft.com/office/drawing/2014/main" val="3071629397"/>
                  </a:ext>
                </a:extLst>
              </a:tr>
            </a:tbl>
          </a:graphicData>
        </a:graphic>
      </p:graphicFrame>
    </p:spTree>
    <p:extLst>
      <p:ext uri="{BB962C8B-B14F-4D97-AF65-F5344CB8AC3E}">
        <p14:creationId xmlns:p14="http://schemas.microsoft.com/office/powerpoint/2010/main" val="225913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3NF (Third Normal Form)</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r>
              <a:rPr lang="en-GB" dirty="0"/>
              <a:t>Conditions for 3NF</a:t>
            </a:r>
          </a:p>
          <a:p>
            <a:endParaRPr lang="en-GB" dirty="0"/>
          </a:p>
          <a:p>
            <a:endParaRPr lang="en-GB" dirty="0"/>
          </a:p>
          <a:p>
            <a:endParaRPr lang="en-GB" dirty="0"/>
          </a:p>
          <a:p>
            <a:endParaRPr lang="en-GB" dirty="0"/>
          </a:p>
          <a:p>
            <a:endParaRPr lang="en-GB" dirty="0"/>
          </a:p>
          <a:p>
            <a:r>
              <a:rPr lang="en-GB" dirty="0"/>
              <a:t>A relation R is in third normal form (3NF) </a:t>
            </a:r>
          </a:p>
          <a:p>
            <a:pPr lvl="1"/>
            <a:r>
              <a:rPr lang="en-GB" dirty="0"/>
              <a:t>if and only if it is in </a:t>
            </a:r>
            <a:r>
              <a:rPr lang="en-GB" b="1" dirty="0">
                <a:solidFill>
                  <a:schemeClr val="accent6"/>
                </a:solidFill>
              </a:rPr>
              <a:t>2NF </a:t>
            </a:r>
            <a:r>
              <a:rPr lang="en-GB" dirty="0"/>
              <a:t>and </a:t>
            </a:r>
          </a:p>
          <a:p>
            <a:pPr lvl="1"/>
            <a:r>
              <a:rPr lang="en-GB" b="1" dirty="0">
                <a:solidFill>
                  <a:schemeClr val="accent6"/>
                </a:solidFill>
              </a:rPr>
              <a:t>every non-key attribute is non-transitively dependent on the primary key</a:t>
            </a:r>
          </a:p>
          <a:p>
            <a:pPr marL="0" indent="0" algn="ctr">
              <a:buNone/>
            </a:pPr>
            <a:r>
              <a:rPr lang="en-GB" dirty="0"/>
              <a:t>OR</a:t>
            </a:r>
          </a:p>
          <a:p>
            <a:r>
              <a:rPr lang="en-GB" dirty="0"/>
              <a:t>A relation R is in third normal form (3NF) </a:t>
            </a:r>
          </a:p>
          <a:p>
            <a:pPr lvl="1"/>
            <a:r>
              <a:rPr lang="en-GB" dirty="0"/>
              <a:t>if and only if it is in </a:t>
            </a:r>
            <a:r>
              <a:rPr lang="en-GB" b="1" dirty="0">
                <a:solidFill>
                  <a:schemeClr val="accent6"/>
                </a:solidFill>
              </a:rPr>
              <a:t>2NF</a:t>
            </a:r>
            <a:r>
              <a:rPr lang="en-GB" dirty="0"/>
              <a:t> and </a:t>
            </a:r>
          </a:p>
          <a:p>
            <a:pPr lvl="1"/>
            <a:r>
              <a:rPr lang="en-GB" b="1" dirty="0">
                <a:solidFill>
                  <a:schemeClr val="accent6"/>
                </a:solidFill>
              </a:rPr>
              <a:t>no any non-key attribute is transitively dependent on the primary key</a:t>
            </a:r>
          </a:p>
        </p:txBody>
      </p:sp>
      <p:sp>
        <p:nvSpPr>
          <p:cNvPr id="4" name="Rounded Rectangle 3"/>
          <p:cNvSpPr/>
          <p:nvPr/>
        </p:nvSpPr>
        <p:spPr>
          <a:xfrm>
            <a:off x="503405" y="1342665"/>
            <a:ext cx="72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dirty="0">
                <a:solidFill>
                  <a:schemeClr val="accent6"/>
                </a:solidFill>
              </a:rPr>
              <a:t>2NF</a:t>
            </a:r>
            <a:r>
              <a:rPr lang="en-GB" sz="2800" dirty="0"/>
              <a:t> and there is </a:t>
            </a:r>
            <a:r>
              <a:rPr lang="en-GB" sz="2800" dirty="0">
                <a:solidFill>
                  <a:schemeClr val="accent6"/>
                </a:solidFill>
              </a:rPr>
              <a:t>no transitive dependency</a:t>
            </a:r>
            <a:r>
              <a:rPr lang="en-GB" sz="2800" dirty="0"/>
              <a:t>.</a:t>
            </a:r>
            <a:endParaRPr lang="en-US" sz="2600" b="1" dirty="0">
              <a:solidFill>
                <a:schemeClr val="accent6"/>
              </a:solidFill>
            </a:endParaRPr>
          </a:p>
        </p:txBody>
      </p:sp>
      <p:cxnSp>
        <p:nvCxnSpPr>
          <p:cNvPr id="6" name="Straight Connector 5"/>
          <p:cNvCxnSpPr/>
          <p:nvPr/>
        </p:nvCxnSpPr>
        <p:spPr>
          <a:xfrm rot="5400000" flipV="1">
            <a:off x="6092417" y="-257195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371078"/>
            <a:ext cx="81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(Transitive dependency???) </a:t>
            </a:r>
            <a:r>
              <a:rPr lang="en-GB" sz="2800" dirty="0">
                <a:solidFill>
                  <a:schemeClr val="accent6"/>
                </a:solidFill>
              </a:rPr>
              <a:t>A </a:t>
            </a:r>
            <a:r>
              <a:rPr lang="en-US" sz="2800" dirty="0">
                <a:solidFill>
                  <a:schemeClr val="accent6"/>
                </a:solidFill>
                <a:latin typeface="Calibri" panose="020F0502020204030204" pitchFamily="34" charset="0"/>
              </a:rPr>
              <a:t>→</a:t>
            </a:r>
            <a:r>
              <a:rPr lang="en-GB" sz="2800" dirty="0">
                <a:solidFill>
                  <a:schemeClr val="accent6"/>
                </a:solidFill>
              </a:rPr>
              <a:t> B &amp; B </a:t>
            </a:r>
            <a:r>
              <a:rPr lang="en-US" sz="2800" dirty="0">
                <a:solidFill>
                  <a:schemeClr val="accent6"/>
                </a:solidFill>
                <a:latin typeface="Calibri" panose="020F0502020204030204" pitchFamily="34" charset="0"/>
              </a:rPr>
              <a:t>→</a:t>
            </a:r>
            <a:r>
              <a:rPr lang="en-GB" sz="2800" dirty="0">
                <a:solidFill>
                  <a:schemeClr val="accent6"/>
                </a:solidFill>
              </a:rPr>
              <a:t> C </a:t>
            </a:r>
            <a:r>
              <a:rPr lang="en-GB" sz="2800" dirty="0"/>
              <a:t>then</a:t>
            </a:r>
            <a:r>
              <a:rPr lang="en-GB" sz="2800" dirty="0">
                <a:solidFill>
                  <a:schemeClr val="accent6"/>
                </a:solidFill>
              </a:rPr>
              <a:t> A </a:t>
            </a:r>
            <a:r>
              <a:rPr lang="en-US" sz="2800" dirty="0">
                <a:solidFill>
                  <a:schemeClr val="accent6"/>
                </a:solidFill>
                <a:latin typeface="Calibri" panose="020F0502020204030204" pitchFamily="34" charset="0"/>
              </a:rPr>
              <a:t>→</a:t>
            </a:r>
            <a:r>
              <a:rPr lang="en-GB" sz="2800" dirty="0">
                <a:solidFill>
                  <a:schemeClr val="accent6"/>
                </a:solidFill>
              </a:rPr>
              <a:t> C</a:t>
            </a:r>
            <a:endParaRPr lang="en-US" sz="2600" b="1" dirty="0">
              <a:solidFill>
                <a:schemeClr val="accent6"/>
              </a:solidFill>
            </a:endParaRPr>
          </a:p>
        </p:txBody>
      </p:sp>
    </p:spTree>
    <p:extLst>
      <p:ext uri="{BB962C8B-B14F-4D97-AF65-F5344CB8AC3E}">
        <p14:creationId xmlns:p14="http://schemas.microsoft.com/office/powerpoint/2010/main" val="208555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3NF (Third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normAutofit lnSpcReduction="10000"/>
          </a:bodyPr>
          <a:lstStyle/>
          <a:p>
            <a:endParaRPr lang="en-US" dirty="0"/>
          </a:p>
          <a:p>
            <a:endParaRPr lang="en-US" dirty="0"/>
          </a:p>
          <a:p>
            <a:endParaRPr lang="en-US" dirty="0"/>
          </a:p>
          <a:p>
            <a:endParaRPr lang="en-US" dirty="0"/>
          </a:p>
          <a:p>
            <a:endParaRPr lang="en-US" dirty="0"/>
          </a:p>
          <a:p>
            <a:endParaRPr lang="en-GB" dirty="0"/>
          </a:p>
          <a:p>
            <a:endParaRPr lang="en-GB" b="1" dirty="0"/>
          </a:p>
          <a:p>
            <a:r>
              <a:rPr lang="en-GB" b="1" dirty="0"/>
              <a:t>FD1</a:t>
            </a:r>
            <a:r>
              <a:rPr lang="en-GB" dirty="0"/>
              <a:t>: ANO </a:t>
            </a:r>
            <a:r>
              <a:rPr lang="en-US" dirty="0">
                <a:latin typeface="Calibri" panose="020F0502020204030204" pitchFamily="34" charset="0"/>
              </a:rPr>
              <a:t>→</a:t>
            </a:r>
            <a:r>
              <a:rPr lang="en-GB" dirty="0"/>
              <a:t> {Balance, </a:t>
            </a:r>
            <a:r>
              <a:rPr lang="en-GB" dirty="0" err="1"/>
              <a:t>BranchName</a:t>
            </a:r>
            <a:r>
              <a:rPr lang="en-GB" dirty="0"/>
              <a:t>, </a:t>
            </a:r>
            <a:r>
              <a:rPr lang="en-GB" dirty="0" err="1"/>
              <a:t>BranchAddress</a:t>
            </a:r>
            <a:r>
              <a:rPr lang="en-GB" dirty="0"/>
              <a:t>}</a:t>
            </a:r>
          </a:p>
          <a:p>
            <a:r>
              <a:rPr lang="en-GB" b="1" dirty="0"/>
              <a:t>FD2</a:t>
            </a:r>
            <a:r>
              <a:rPr lang="en-GB" dirty="0"/>
              <a:t>: </a:t>
            </a:r>
            <a:r>
              <a:rPr lang="en-GB" dirty="0" err="1"/>
              <a:t>BranchName</a:t>
            </a:r>
            <a:r>
              <a:rPr lang="en-GB" dirty="0"/>
              <a:t> </a:t>
            </a:r>
            <a:r>
              <a:rPr lang="en-US" dirty="0">
                <a:latin typeface="Calibri" panose="020F0502020204030204" pitchFamily="34" charset="0"/>
              </a:rPr>
              <a:t>→</a:t>
            </a:r>
            <a:r>
              <a:rPr lang="en-GB" dirty="0"/>
              <a:t> </a:t>
            </a:r>
            <a:r>
              <a:rPr lang="en-GB" dirty="0" err="1"/>
              <a:t>BranchAddress</a:t>
            </a:r>
            <a:endParaRPr lang="en-GB" dirty="0"/>
          </a:p>
          <a:p>
            <a:r>
              <a:rPr lang="en-GB" dirty="0"/>
              <a:t>So </a:t>
            </a:r>
            <a:r>
              <a:rPr lang="en-GB" dirty="0" err="1"/>
              <a:t>AccountNO</a:t>
            </a:r>
            <a:r>
              <a:rPr lang="en-GB" dirty="0"/>
              <a:t> </a:t>
            </a:r>
            <a:r>
              <a:rPr lang="en-US" dirty="0">
                <a:latin typeface="Calibri" panose="020F0502020204030204" pitchFamily="34" charset="0"/>
              </a:rPr>
              <a:t>→ </a:t>
            </a:r>
            <a:r>
              <a:rPr lang="en-GB" dirty="0" err="1"/>
              <a:t>BranchAddress</a:t>
            </a:r>
            <a:r>
              <a:rPr lang="en-GB" dirty="0"/>
              <a:t> (Using </a:t>
            </a:r>
            <a:r>
              <a:rPr lang="en-GB" dirty="0">
                <a:solidFill>
                  <a:schemeClr val="tx2"/>
                </a:solidFill>
              </a:rPr>
              <a:t>Transitivity rule</a:t>
            </a:r>
            <a:r>
              <a:rPr lang="en-GB" dirty="0"/>
              <a:t>)</a:t>
            </a:r>
          </a:p>
          <a:p>
            <a:r>
              <a:rPr lang="en-GB" b="1" dirty="0" err="1">
                <a:solidFill>
                  <a:schemeClr val="accent6"/>
                </a:solidFill>
              </a:rPr>
              <a:t>BranchAddress</a:t>
            </a:r>
            <a:r>
              <a:rPr lang="en-GB" b="1" dirty="0">
                <a:solidFill>
                  <a:schemeClr val="accent6"/>
                </a:solidFill>
              </a:rPr>
              <a:t> is transitive depend on primary key (ANO)</a:t>
            </a:r>
            <a:r>
              <a:rPr lang="en-GB" dirty="0"/>
              <a:t>. So customer relation is not in 3NF.</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6716736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1405255">
                  <a:extLst>
                    <a:ext uri="{9D8B030D-6E8A-4147-A177-3AD203B41FA5}">
                      <a16:colId xmlns:a16="http://schemas.microsoft.com/office/drawing/2014/main" xmlns="" val="20002"/>
                    </a:ext>
                  </a:extLst>
                </a:gridCol>
                <a:gridCol w="1632268">
                  <a:extLst>
                    <a:ext uri="{9D8B030D-6E8A-4147-A177-3AD203B41FA5}">
                      <a16:colId xmlns:a16="http://schemas.microsoft.com/office/drawing/2014/main" xmlns=""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89" y="1933873"/>
            <a:ext cx="2203927" cy="460800"/>
          </a:xfrm>
          <a:prstGeom prst="rect">
            <a:avLst/>
          </a:prstGeom>
          <a:noFill/>
          <a:ln w="28575">
            <a:solidFill>
              <a:srgbClr val="0070C0"/>
            </a:solidFill>
          </a:ln>
        </p:spPr>
        <p:txBody>
          <a:bodyPr wrap="square" rtlCol="0">
            <a:spAutoFit/>
          </a:bodyPr>
          <a:lstStyle/>
          <a:p>
            <a:pPr algn="ctr"/>
            <a:r>
              <a:rPr lang="en-US" sz="2400" dirty="0" err="1"/>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3603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0" presetClass="entr" presetSubtype="0" fill="hold" nodeType="withEffect" nodePh="1">
                                  <p:stCondLst>
                                    <p:cond delay="0"/>
                                  </p:stCondLst>
                                  <p:endCondLst>
                                    <p:cond evt="begin" delay="0">
                                      <p:tn val="40"/>
                                    </p:cond>
                                  </p:end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4"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3NF (Third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endParaRPr lang="en-GB" dirty="0"/>
          </a:p>
          <a:p>
            <a:r>
              <a:rPr lang="en-GB" b="1" dirty="0"/>
              <a:t>Problem: </a:t>
            </a:r>
            <a:r>
              <a:rPr lang="en-GB" dirty="0"/>
              <a:t>In this relation, </a:t>
            </a:r>
            <a:r>
              <a:rPr lang="en-GB" b="1" dirty="0">
                <a:solidFill>
                  <a:schemeClr val="accent6"/>
                </a:solidFill>
              </a:rPr>
              <a:t>branch address will be stored repeatedly</a:t>
            </a:r>
            <a:r>
              <a:rPr lang="en-GB" dirty="0"/>
              <a:t> for each account of the same branch which </a:t>
            </a:r>
            <a:r>
              <a:rPr lang="en-GB" b="1" dirty="0">
                <a:solidFill>
                  <a:schemeClr val="accent6"/>
                </a:solidFill>
              </a:rPr>
              <a:t>occupies more space</a:t>
            </a:r>
            <a:r>
              <a:rPr lang="en-GB"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162672721"/>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1405255">
                  <a:extLst>
                    <a:ext uri="{9D8B030D-6E8A-4147-A177-3AD203B41FA5}">
                      <a16:colId xmlns:a16="http://schemas.microsoft.com/office/drawing/2014/main" xmlns="" val="20002"/>
                    </a:ext>
                  </a:extLst>
                </a:gridCol>
                <a:gridCol w="1632268">
                  <a:extLst>
                    <a:ext uri="{9D8B030D-6E8A-4147-A177-3AD203B41FA5}">
                      <a16:colId xmlns:a16="http://schemas.microsoft.com/office/drawing/2014/main" xmlns=""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a:t>ANO</a:t>
            </a:r>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89" y="1933873"/>
            <a:ext cx="2203927" cy="460800"/>
          </a:xfrm>
          <a:prstGeom prst="rect">
            <a:avLst/>
          </a:prstGeom>
          <a:noFill/>
          <a:ln w="28575">
            <a:solidFill>
              <a:srgbClr val="0070C0"/>
            </a:solidFill>
          </a:ln>
        </p:spPr>
        <p:txBody>
          <a:bodyPr wrap="square" rtlCol="0">
            <a:spAutoFit/>
          </a:bodyPr>
          <a:lstStyle/>
          <a:p>
            <a:pPr algn="ctr"/>
            <a:r>
              <a:rPr lang="en-US" sz="2400" dirty="0" err="1"/>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a:t>FD1</a:t>
            </a:r>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a:t>FD2</a:t>
            </a:r>
          </a:p>
        </p:txBody>
      </p:sp>
    </p:spTree>
    <p:extLst>
      <p:ext uri="{BB962C8B-B14F-4D97-AF65-F5344CB8AC3E}">
        <p14:creationId xmlns:p14="http://schemas.microsoft.com/office/powerpoint/2010/main" val="28159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3NF (Third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GB" dirty="0"/>
          </a:p>
          <a:p>
            <a:r>
              <a:rPr lang="en-GB" b="1" dirty="0"/>
              <a:t>Solution: </a:t>
            </a:r>
            <a:r>
              <a:rPr lang="en-GB" b="1" dirty="0">
                <a:solidFill>
                  <a:schemeClr val="accent6"/>
                </a:solidFill>
              </a:rPr>
              <a:t>Decompose relation in </a:t>
            </a:r>
            <a:r>
              <a:rPr lang="en-GB" dirty="0"/>
              <a:t>such a way that </a:t>
            </a:r>
            <a:r>
              <a:rPr lang="en-GB" b="1" dirty="0">
                <a:solidFill>
                  <a:schemeClr val="accent6"/>
                </a:solidFill>
              </a:rPr>
              <a:t>resultant relations do not have any transitive FD.</a:t>
            </a:r>
            <a:endParaRPr lang="en-GB" dirty="0"/>
          </a:p>
          <a:p>
            <a:pPr lvl="1"/>
            <a:r>
              <a:rPr lang="en-GB" b="1" dirty="0">
                <a:solidFill>
                  <a:schemeClr val="accent6"/>
                </a:solidFill>
              </a:rPr>
              <a:t>Remove transitive dependent attributes </a:t>
            </a:r>
            <a:r>
              <a:rPr lang="en-GB" dirty="0"/>
              <a:t>from the relation that violets 3NF.</a:t>
            </a:r>
          </a:p>
          <a:p>
            <a:pPr lvl="1"/>
            <a:r>
              <a:rPr lang="en-GB" b="1" dirty="0">
                <a:solidFill>
                  <a:schemeClr val="accent6"/>
                </a:solidFill>
              </a:rPr>
              <a:t>Place them in a new relation along </a:t>
            </a:r>
            <a:r>
              <a:rPr lang="en-GB" dirty="0"/>
              <a:t>with the </a:t>
            </a:r>
            <a:r>
              <a:rPr lang="en-GB" b="1" dirty="0">
                <a:solidFill>
                  <a:schemeClr val="accent6"/>
                </a:solidFill>
              </a:rPr>
              <a:t>non-prime attributes due to which transitive dependency occurred</a:t>
            </a:r>
            <a:r>
              <a:rPr lang="en-GB" dirty="0"/>
              <a:t>.</a:t>
            </a:r>
          </a:p>
          <a:p>
            <a:pPr lvl="1"/>
            <a:r>
              <a:rPr lang="en-GB" dirty="0"/>
              <a:t>The </a:t>
            </a:r>
            <a:r>
              <a:rPr lang="en-GB" b="1" dirty="0">
                <a:solidFill>
                  <a:schemeClr val="accent6"/>
                </a:solidFill>
              </a:rPr>
              <a:t>primary key of the new relation</a:t>
            </a:r>
            <a:r>
              <a:rPr lang="en-GB" dirty="0"/>
              <a:t> will be </a:t>
            </a:r>
            <a:r>
              <a:rPr lang="en-GB" b="1" dirty="0">
                <a:solidFill>
                  <a:schemeClr val="accent6"/>
                </a:solidFill>
              </a:rPr>
              <a:t>non-prime attributes due to which transitive dependency occurred</a:t>
            </a:r>
            <a:r>
              <a:rPr lang="en-GB" dirty="0"/>
              <a:t>.</a:t>
            </a:r>
          </a:p>
          <a:p>
            <a:pPr lvl="1"/>
            <a:r>
              <a:rPr lang="en-GB" b="1" dirty="0">
                <a:solidFill>
                  <a:schemeClr val="accent6"/>
                </a:solidFill>
              </a:rPr>
              <a:t>Keep other attributes same as in the table </a:t>
            </a:r>
            <a:r>
              <a:rPr lang="en-GB" dirty="0"/>
              <a:t>with </a:t>
            </a:r>
            <a:r>
              <a:rPr lang="en-GB" b="1" dirty="0">
                <a:solidFill>
                  <a:schemeClr val="accent6"/>
                </a:solidFill>
              </a:rPr>
              <a:t>same primary key</a:t>
            </a:r>
            <a:r>
              <a:rPr lang="en-GB" dirty="0"/>
              <a:t> and </a:t>
            </a:r>
            <a:r>
              <a:rPr lang="en-GB" b="1" dirty="0">
                <a:solidFill>
                  <a:schemeClr val="accent6"/>
                </a:solidFill>
              </a:rPr>
              <a:t>add prime attributes of other relation into it as a foreign key</a:t>
            </a:r>
            <a:r>
              <a:rPr lang="en-GB" dirty="0"/>
              <a:t>.</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37336317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1405255">
                  <a:extLst>
                    <a:ext uri="{9D8B030D-6E8A-4147-A177-3AD203B41FA5}">
                      <a16:colId xmlns:a16="http://schemas.microsoft.com/office/drawing/2014/main" xmlns="" val="20002"/>
                    </a:ext>
                  </a:extLst>
                </a:gridCol>
                <a:gridCol w="1632268">
                  <a:extLst>
                    <a:ext uri="{9D8B030D-6E8A-4147-A177-3AD203B41FA5}">
                      <a16:colId xmlns:a16="http://schemas.microsoft.com/office/drawing/2014/main" xmlns="" val="20003"/>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Kalawad</a:t>
                      </a:r>
                      <a:r>
                        <a:rPr lang="en-GB" baseline="0" dirty="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8" name="Straight Connector 7"/>
          <p:cNvCxnSpPr/>
          <p:nvPr/>
        </p:nvCxnSpPr>
        <p:spPr>
          <a:xfrm rot="5400000" flipV="1">
            <a:off x="6092417" y="-245148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076588" y="2148878"/>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88891684"/>
              </p:ext>
            </p:extLst>
          </p:nvPr>
        </p:nvGraphicFramePr>
        <p:xfrm>
          <a:off x="5855358" y="1343826"/>
          <a:ext cx="3037523" cy="1234440"/>
        </p:xfrm>
        <a:graphic>
          <a:graphicData uri="http://schemas.openxmlformats.org/drawingml/2006/table">
            <a:tbl>
              <a:tblPr firstRow="1" bandRow="1">
                <a:tableStyleId>{8EC20E35-A176-4012-BC5E-935CFFF8708E}</a:tableStyleId>
              </a:tblPr>
              <a:tblGrid>
                <a:gridCol w="1405255">
                  <a:extLst>
                    <a:ext uri="{9D8B030D-6E8A-4147-A177-3AD203B41FA5}">
                      <a16:colId xmlns:a16="http://schemas.microsoft.com/office/drawing/2014/main" xmlns="" val="20000"/>
                    </a:ext>
                  </a:extLst>
                </a:gridCol>
                <a:gridCol w="1632268">
                  <a:extLst>
                    <a:ext uri="{9D8B030D-6E8A-4147-A177-3AD203B41FA5}">
                      <a16:colId xmlns:a16="http://schemas.microsoft.com/office/drawing/2014/main" xmlns="" val="20001"/>
                    </a:ext>
                  </a:extLst>
                </a:gridCol>
              </a:tblGrid>
              <a:tr h="411480">
                <a:tc>
                  <a:txBody>
                    <a:bodyPr/>
                    <a:lstStyle/>
                    <a:p>
                      <a:pPr algn="l"/>
                      <a:r>
                        <a:rPr lang="en-US" sz="1800" b="1" u="sng" kern="1200" dirty="0" err="1">
                          <a:solidFill>
                            <a:schemeClr val="tx1"/>
                          </a:solidFill>
                          <a:latin typeface="+mn-lt"/>
                          <a:ea typeface="+mn-ea"/>
                          <a:cs typeface="+mn-cs"/>
                        </a:rPr>
                        <a:t>BranchName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a:t>Kalawad</a:t>
                      </a:r>
                      <a:r>
                        <a:rPr lang="en-GB" dirty="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2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0543000"/>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3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568065327"/>
              </p:ext>
            </p:extLst>
          </p:nvPr>
        </p:nvGraphicFramePr>
        <p:xfrm>
          <a:off x="9013595" y="1341946"/>
          <a:ext cx="3018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1405255">
                  <a:extLst>
                    <a:ext uri="{9D8B030D-6E8A-4147-A177-3AD203B41FA5}">
                      <a16:colId xmlns:a16="http://schemas.microsoft.com/office/drawing/2014/main" xmlns=""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50000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40000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Rajkot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35000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25000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3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126397945"/>
              </p:ext>
            </p:extLst>
          </p:nvPr>
        </p:nvGraphicFramePr>
        <p:xfrm>
          <a:off x="9012416"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316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below relation is in 3NF: </a:t>
            </a:r>
            <a:endParaRPr lang="en-US" dirty="0"/>
          </a:p>
        </p:txBody>
      </p:sp>
      <p:sp>
        <p:nvSpPr>
          <p:cNvPr id="3" name="Title 2"/>
          <p:cNvSpPr>
            <a:spLocks noGrp="1"/>
          </p:cNvSpPr>
          <p:nvPr>
            <p:ph type="title"/>
          </p:nvPr>
        </p:nvSpPr>
        <p:spPr/>
        <p:txBody>
          <a:bodyPr/>
          <a:lstStyle/>
          <a:p>
            <a:r>
              <a:rPr lang="en-US" dirty="0"/>
              <a:t>3NF (Third Normal Form) </a:t>
            </a:r>
            <a:r>
              <a:rPr lang="en-US" dirty="0">
                <a:solidFill>
                  <a:schemeClr val="tx1">
                    <a:lumMod val="50000"/>
                    <a:lumOff val="50000"/>
                  </a:schemeClr>
                </a:solidFill>
              </a:rPr>
              <a:t>[Example]</a:t>
            </a:r>
            <a:endParaRPr lang="en-US" dirty="0"/>
          </a:p>
        </p:txBody>
      </p:sp>
      <p:sp>
        <p:nvSpPr>
          <p:cNvPr id="4" name="TextBox 3">
            <a:extLst>
              <a:ext uri="{FF2B5EF4-FFF2-40B4-BE49-F238E27FC236}">
                <a16:creationId xmlns:a16="http://schemas.microsoft.com/office/drawing/2014/main" xmlns="" id="{4F8F2549-30CD-45C6-9C44-B78B9A2BF801}"/>
              </a:ext>
            </a:extLst>
          </p:cNvPr>
          <p:cNvSpPr txBox="1"/>
          <p:nvPr/>
        </p:nvSpPr>
        <p:spPr>
          <a:xfrm>
            <a:off x="730347" y="1721187"/>
            <a:ext cx="1524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Employee</a:t>
            </a:r>
          </a:p>
        </p:txBody>
      </p:sp>
      <p:graphicFrame>
        <p:nvGraphicFramePr>
          <p:cNvPr id="5" name="Table 4">
            <a:extLst>
              <a:ext uri="{FF2B5EF4-FFF2-40B4-BE49-F238E27FC236}">
                <a16:creationId xmlns:a16="http://schemas.microsoft.com/office/drawing/2014/main" xmlns="" id="{E01D3408-FFB8-440A-A822-39DFD79F549A}"/>
              </a:ext>
            </a:extLst>
          </p:cNvPr>
          <p:cNvGraphicFramePr>
            <a:graphicFrameLocks noGrp="1"/>
          </p:cNvGraphicFramePr>
          <p:nvPr>
            <p:extLst>
              <p:ext uri="{D42A27DB-BD31-4B8C-83A1-F6EECF244321}">
                <p14:modId xmlns:p14="http://schemas.microsoft.com/office/powerpoint/2010/main" val="350961004"/>
              </p:ext>
            </p:extLst>
          </p:nvPr>
        </p:nvGraphicFramePr>
        <p:xfrm>
          <a:off x="559242" y="2266893"/>
          <a:ext cx="8049543" cy="2514600"/>
        </p:xfrm>
        <a:graphic>
          <a:graphicData uri="http://schemas.openxmlformats.org/drawingml/2006/table">
            <a:tbl>
              <a:tblPr>
                <a:tableStyleId>{5940675A-B579-460E-94D1-54222C63F5DA}</a:tableStyleId>
              </a:tblPr>
              <a:tblGrid>
                <a:gridCol w="1036002">
                  <a:extLst>
                    <a:ext uri="{9D8B030D-6E8A-4147-A177-3AD203B41FA5}">
                      <a16:colId xmlns:a16="http://schemas.microsoft.com/office/drawing/2014/main" xmlns="" val="2861375768"/>
                    </a:ext>
                  </a:extLst>
                </a:gridCol>
                <a:gridCol w="1263191">
                  <a:extLst>
                    <a:ext uri="{9D8B030D-6E8A-4147-A177-3AD203B41FA5}">
                      <a16:colId xmlns:a16="http://schemas.microsoft.com/office/drawing/2014/main" xmlns="" val="3440244166"/>
                    </a:ext>
                  </a:extLst>
                </a:gridCol>
                <a:gridCol w="1329180">
                  <a:extLst>
                    <a:ext uri="{9D8B030D-6E8A-4147-A177-3AD203B41FA5}">
                      <a16:colId xmlns:a16="http://schemas.microsoft.com/office/drawing/2014/main" xmlns="" val="77613298"/>
                    </a:ext>
                  </a:extLst>
                </a:gridCol>
                <a:gridCol w="1282045">
                  <a:extLst>
                    <a:ext uri="{9D8B030D-6E8A-4147-A177-3AD203B41FA5}">
                      <a16:colId xmlns:a16="http://schemas.microsoft.com/office/drawing/2014/main" xmlns="" val="1914804353"/>
                    </a:ext>
                  </a:extLst>
                </a:gridCol>
                <a:gridCol w="1470582">
                  <a:extLst>
                    <a:ext uri="{9D8B030D-6E8A-4147-A177-3AD203B41FA5}">
                      <a16:colId xmlns:a16="http://schemas.microsoft.com/office/drawing/2014/main" xmlns="" val="357742485"/>
                    </a:ext>
                  </a:extLst>
                </a:gridCol>
                <a:gridCol w="1668543">
                  <a:extLst>
                    <a:ext uri="{9D8B030D-6E8A-4147-A177-3AD203B41FA5}">
                      <a16:colId xmlns:a16="http://schemas.microsoft.com/office/drawing/2014/main" xmlns="" val="3628188920"/>
                    </a:ext>
                  </a:extLst>
                </a:gridCol>
              </a:tblGrid>
              <a:tr h="0">
                <a:tc>
                  <a:txBody>
                    <a:bodyPr/>
                    <a:lstStyle/>
                    <a:p>
                      <a:pPr algn="ctr"/>
                      <a:r>
                        <a:rPr lang="en-US" sz="2000" b="1" dirty="0">
                          <a:effectLst/>
                        </a:rPr>
                        <a:t>id</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name</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zip</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state</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city</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district</a:t>
                      </a:r>
                      <a:endParaRPr lang="en-US" sz="2000"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734324970"/>
                  </a:ext>
                </a:extLst>
              </a:tr>
              <a:tr h="0">
                <a:tc>
                  <a:txBody>
                    <a:bodyPr/>
                    <a:lstStyle/>
                    <a:p>
                      <a:pPr algn="l"/>
                      <a:r>
                        <a:rPr lang="en-US" sz="2000">
                          <a:effectLst/>
                        </a:rPr>
                        <a:t>1001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John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282005</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UP</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Agra</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Dayal Bagh</a:t>
                      </a:r>
                      <a:endParaRPr lang="en-US" sz="200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764398984"/>
                  </a:ext>
                </a:extLst>
              </a:tr>
              <a:tr h="0">
                <a:tc>
                  <a:txBody>
                    <a:bodyPr/>
                    <a:lstStyle/>
                    <a:p>
                      <a:pPr algn="l"/>
                      <a:r>
                        <a:rPr lang="en-US" sz="2000">
                          <a:effectLst/>
                        </a:rPr>
                        <a:t>1002</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Ajeet</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222008</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Chennai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M-City</a:t>
                      </a:r>
                      <a:endParaRPr lang="en-US" sz="200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670155443"/>
                  </a:ext>
                </a:extLst>
              </a:tr>
              <a:tr h="0">
                <a:tc>
                  <a:txBody>
                    <a:bodyPr/>
                    <a:lstStyle/>
                    <a:p>
                      <a:pPr algn="l"/>
                      <a:r>
                        <a:rPr lang="en-US" sz="2000">
                          <a:effectLst/>
                        </a:rPr>
                        <a:t>1006</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Lora</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282007</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Chennai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err="1">
                          <a:effectLst/>
                        </a:rPr>
                        <a:t>Urrapakkam</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106368213"/>
                  </a:ext>
                </a:extLst>
              </a:tr>
              <a:tr h="0">
                <a:tc>
                  <a:txBody>
                    <a:bodyPr/>
                    <a:lstStyle/>
                    <a:p>
                      <a:pPr algn="l"/>
                      <a:r>
                        <a:rPr lang="en-US" sz="2000">
                          <a:effectLst/>
                        </a:rPr>
                        <a:t>1101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Lilly</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292008</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UK</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Pauri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Bhagwan</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672404814"/>
                  </a:ext>
                </a:extLst>
              </a:tr>
              <a:tr h="0">
                <a:tc>
                  <a:txBody>
                    <a:bodyPr/>
                    <a:lstStyle/>
                    <a:p>
                      <a:pPr algn="l"/>
                      <a:r>
                        <a:rPr lang="en-US" sz="2000">
                          <a:effectLst/>
                        </a:rPr>
                        <a:t>1201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Steve</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222999</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MP</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Gwalior</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Ratan</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30266649"/>
                  </a:ext>
                </a:extLst>
              </a:tr>
            </a:tbl>
          </a:graphicData>
        </a:graphic>
      </p:graphicFrame>
    </p:spTree>
    <p:extLst>
      <p:ext uri="{BB962C8B-B14F-4D97-AF65-F5344CB8AC3E}">
        <p14:creationId xmlns:p14="http://schemas.microsoft.com/office/powerpoint/2010/main" val="52809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Check below relation is in 3NF: </a:t>
            </a:r>
            <a:endParaRPr lang="en-US" dirty="0"/>
          </a:p>
        </p:txBody>
      </p:sp>
      <p:sp>
        <p:nvSpPr>
          <p:cNvPr id="3" name="Title 2"/>
          <p:cNvSpPr>
            <a:spLocks noGrp="1"/>
          </p:cNvSpPr>
          <p:nvPr>
            <p:ph type="title"/>
          </p:nvPr>
        </p:nvSpPr>
        <p:spPr/>
        <p:txBody>
          <a:bodyPr/>
          <a:lstStyle/>
          <a:p>
            <a:r>
              <a:rPr lang="en-US" dirty="0"/>
              <a:t>3NF (Third Normal Form) </a:t>
            </a:r>
            <a:r>
              <a:rPr lang="en-US" dirty="0">
                <a:solidFill>
                  <a:schemeClr val="tx1">
                    <a:lumMod val="50000"/>
                    <a:lumOff val="50000"/>
                  </a:schemeClr>
                </a:solidFill>
              </a:rPr>
              <a:t>[Example]</a:t>
            </a:r>
            <a:endParaRPr lang="en-US" dirty="0"/>
          </a:p>
        </p:txBody>
      </p:sp>
      <p:sp>
        <p:nvSpPr>
          <p:cNvPr id="4" name="TextBox 3">
            <a:extLst>
              <a:ext uri="{FF2B5EF4-FFF2-40B4-BE49-F238E27FC236}">
                <a16:creationId xmlns:a16="http://schemas.microsoft.com/office/drawing/2014/main" xmlns="" id="{4F8F2549-30CD-45C6-9C44-B78B9A2BF801}"/>
              </a:ext>
            </a:extLst>
          </p:cNvPr>
          <p:cNvSpPr txBox="1"/>
          <p:nvPr/>
        </p:nvSpPr>
        <p:spPr>
          <a:xfrm>
            <a:off x="730347" y="1721187"/>
            <a:ext cx="1524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Employee</a:t>
            </a:r>
          </a:p>
        </p:txBody>
      </p:sp>
      <p:graphicFrame>
        <p:nvGraphicFramePr>
          <p:cNvPr id="5" name="Table 4">
            <a:extLst>
              <a:ext uri="{FF2B5EF4-FFF2-40B4-BE49-F238E27FC236}">
                <a16:creationId xmlns:a16="http://schemas.microsoft.com/office/drawing/2014/main" xmlns="" id="{E01D3408-FFB8-440A-A822-39DFD79F549A}"/>
              </a:ext>
            </a:extLst>
          </p:cNvPr>
          <p:cNvGraphicFramePr>
            <a:graphicFrameLocks noGrp="1"/>
          </p:cNvGraphicFramePr>
          <p:nvPr>
            <p:extLst>
              <p:ext uri="{D42A27DB-BD31-4B8C-83A1-F6EECF244321}">
                <p14:modId xmlns:p14="http://schemas.microsoft.com/office/powerpoint/2010/main" val="183150958"/>
              </p:ext>
            </p:extLst>
          </p:nvPr>
        </p:nvGraphicFramePr>
        <p:xfrm>
          <a:off x="165103" y="2254469"/>
          <a:ext cx="6519475" cy="2574321"/>
        </p:xfrm>
        <a:graphic>
          <a:graphicData uri="http://schemas.openxmlformats.org/drawingml/2006/table">
            <a:tbl>
              <a:tblPr>
                <a:tableStyleId>{5940675A-B579-460E-94D1-54222C63F5DA}</a:tableStyleId>
              </a:tblPr>
              <a:tblGrid>
                <a:gridCol w="839078">
                  <a:extLst>
                    <a:ext uri="{9D8B030D-6E8A-4147-A177-3AD203B41FA5}">
                      <a16:colId xmlns:a16="http://schemas.microsoft.com/office/drawing/2014/main" xmlns="" val="2861375768"/>
                    </a:ext>
                  </a:extLst>
                </a:gridCol>
                <a:gridCol w="1023081">
                  <a:extLst>
                    <a:ext uri="{9D8B030D-6E8A-4147-A177-3AD203B41FA5}">
                      <a16:colId xmlns:a16="http://schemas.microsoft.com/office/drawing/2014/main" xmlns="" val="3440244166"/>
                    </a:ext>
                  </a:extLst>
                </a:gridCol>
                <a:gridCol w="1076528">
                  <a:extLst>
                    <a:ext uri="{9D8B030D-6E8A-4147-A177-3AD203B41FA5}">
                      <a16:colId xmlns:a16="http://schemas.microsoft.com/office/drawing/2014/main" xmlns="" val="77613298"/>
                    </a:ext>
                  </a:extLst>
                </a:gridCol>
                <a:gridCol w="1038352">
                  <a:extLst>
                    <a:ext uri="{9D8B030D-6E8A-4147-A177-3AD203B41FA5}">
                      <a16:colId xmlns:a16="http://schemas.microsoft.com/office/drawing/2014/main" xmlns="" val="1914804353"/>
                    </a:ext>
                  </a:extLst>
                </a:gridCol>
                <a:gridCol w="1028948">
                  <a:extLst>
                    <a:ext uri="{9D8B030D-6E8A-4147-A177-3AD203B41FA5}">
                      <a16:colId xmlns:a16="http://schemas.microsoft.com/office/drawing/2014/main" xmlns="" val="357742485"/>
                    </a:ext>
                  </a:extLst>
                </a:gridCol>
                <a:gridCol w="1513488">
                  <a:extLst>
                    <a:ext uri="{9D8B030D-6E8A-4147-A177-3AD203B41FA5}">
                      <a16:colId xmlns:a16="http://schemas.microsoft.com/office/drawing/2014/main" xmlns="" val="3628188920"/>
                    </a:ext>
                  </a:extLst>
                </a:gridCol>
              </a:tblGrid>
              <a:tr h="478821">
                <a:tc>
                  <a:txBody>
                    <a:bodyPr/>
                    <a:lstStyle/>
                    <a:p>
                      <a:pPr algn="ctr"/>
                      <a:r>
                        <a:rPr lang="en-US" sz="2000" b="1" dirty="0">
                          <a:effectLst/>
                        </a:rPr>
                        <a:t>id</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name</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zip</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state</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city</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district</a:t>
                      </a:r>
                      <a:endParaRPr lang="en-US" sz="2000"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734324970"/>
                  </a:ext>
                </a:extLst>
              </a:tr>
              <a:tr h="0">
                <a:tc>
                  <a:txBody>
                    <a:bodyPr/>
                    <a:lstStyle/>
                    <a:p>
                      <a:pPr algn="l"/>
                      <a:r>
                        <a:rPr lang="en-US" sz="2000">
                          <a:effectLst/>
                        </a:rPr>
                        <a:t>1001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John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282005</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UP</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Agra</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Dayal Bagh</a:t>
                      </a:r>
                      <a:endParaRPr lang="en-US" sz="200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764398984"/>
                  </a:ext>
                </a:extLst>
              </a:tr>
              <a:tr h="0">
                <a:tc>
                  <a:txBody>
                    <a:bodyPr/>
                    <a:lstStyle/>
                    <a:p>
                      <a:pPr algn="l"/>
                      <a:r>
                        <a:rPr lang="en-US" sz="2000">
                          <a:effectLst/>
                        </a:rPr>
                        <a:t>1002</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Ajeet</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222008</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Chennai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M-City</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670155443"/>
                  </a:ext>
                </a:extLst>
              </a:tr>
              <a:tr h="0">
                <a:tc>
                  <a:txBody>
                    <a:bodyPr/>
                    <a:lstStyle/>
                    <a:p>
                      <a:pPr algn="l"/>
                      <a:r>
                        <a:rPr lang="en-US" sz="2000">
                          <a:effectLst/>
                        </a:rPr>
                        <a:t>1006</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Lora</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282007</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Chennai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err="1">
                          <a:effectLst/>
                        </a:rPr>
                        <a:t>Urrapakkam</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106368213"/>
                  </a:ext>
                </a:extLst>
              </a:tr>
              <a:tr h="0">
                <a:tc>
                  <a:txBody>
                    <a:bodyPr/>
                    <a:lstStyle/>
                    <a:p>
                      <a:pPr algn="l"/>
                      <a:r>
                        <a:rPr lang="en-US" sz="2000">
                          <a:effectLst/>
                        </a:rPr>
                        <a:t>1101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Lilly</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292008</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UK</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Pauri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Bhagwan</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672404814"/>
                  </a:ext>
                </a:extLst>
              </a:tr>
              <a:tr h="0">
                <a:tc>
                  <a:txBody>
                    <a:bodyPr/>
                    <a:lstStyle/>
                    <a:p>
                      <a:pPr algn="l"/>
                      <a:r>
                        <a:rPr lang="en-US" sz="2000">
                          <a:effectLst/>
                        </a:rPr>
                        <a:t>1201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Steve</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222999</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MP</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Gwalior</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Ratan</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30266649"/>
                  </a:ext>
                </a:extLst>
              </a:tr>
            </a:tbl>
          </a:graphicData>
        </a:graphic>
      </p:graphicFrame>
      <p:sp>
        <p:nvSpPr>
          <p:cNvPr id="6" name="Rectangle 5">
            <a:extLst>
              <a:ext uri="{FF2B5EF4-FFF2-40B4-BE49-F238E27FC236}">
                <a16:creationId xmlns:a16="http://schemas.microsoft.com/office/drawing/2014/main" xmlns="" id="{6604EB13-DFF8-48E1-B8A0-1ADB37CEE84D}"/>
              </a:ext>
            </a:extLst>
          </p:cNvPr>
          <p:cNvSpPr/>
          <p:nvPr/>
        </p:nvSpPr>
        <p:spPr>
          <a:xfrm>
            <a:off x="513066" y="4967651"/>
            <a:ext cx="8264165" cy="1015663"/>
          </a:xfrm>
          <a:prstGeom prst="rect">
            <a:avLst/>
          </a:prstGeom>
        </p:spPr>
        <p:txBody>
          <a:bodyPr wrap="square">
            <a:spAutoFit/>
          </a:bodyPr>
          <a:lstStyle/>
          <a:p>
            <a:r>
              <a:rPr lang="en-US" sz="2000" dirty="0">
                <a:solidFill>
                  <a:srgbClr val="222426"/>
                </a:solidFill>
                <a:latin typeface="Cambria Math" panose="02040503050406030204" pitchFamily="18" charset="0"/>
                <a:ea typeface="Cambria Math" panose="02040503050406030204" pitchFamily="18" charset="0"/>
              </a:rPr>
              <a:t>{zip}         {state, city, district}</a:t>
            </a:r>
          </a:p>
          <a:p>
            <a:r>
              <a:rPr lang="en-US" sz="2000" dirty="0">
                <a:solidFill>
                  <a:srgbClr val="222426"/>
                </a:solidFill>
                <a:latin typeface="Cambria Math" panose="02040503050406030204" pitchFamily="18" charset="0"/>
                <a:ea typeface="Cambria Math" panose="02040503050406030204" pitchFamily="18" charset="0"/>
              </a:rPr>
              <a:t>{id}         {zip}</a:t>
            </a:r>
          </a:p>
          <a:p>
            <a:r>
              <a:rPr lang="en-US" sz="2000" dirty="0">
                <a:solidFill>
                  <a:srgbClr val="222426"/>
                </a:solidFill>
                <a:latin typeface="Cambria Math" panose="02040503050406030204" pitchFamily="18" charset="0"/>
                <a:ea typeface="Cambria Math" panose="02040503050406030204" pitchFamily="18" charset="0"/>
              </a:rPr>
              <a:t>So transitively, {id}        {state, city, district</a:t>
            </a:r>
            <a:r>
              <a:rPr lang="en-US" sz="2000" dirty="0" smtClean="0">
                <a:solidFill>
                  <a:srgbClr val="222426"/>
                </a:solidFill>
                <a:latin typeface="Cambria Math" panose="02040503050406030204" pitchFamily="18" charset="0"/>
                <a:ea typeface="Cambria Math" panose="02040503050406030204" pitchFamily="18" charset="0"/>
              </a:rPr>
              <a:t>}</a:t>
            </a:r>
            <a:endParaRPr lang="en-US" sz="2000" dirty="0">
              <a:solidFill>
                <a:srgbClr val="222426"/>
              </a:solidFill>
              <a:latin typeface="Cambria Math" panose="02040503050406030204" pitchFamily="18" charset="0"/>
              <a:ea typeface="Cambria Math" panose="02040503050406030204" pitchFamily="18" charset="0"/>
            </a:endParaRPr>
          </a:p>
        </p:txBody>
      </p:sp>
      <p:cxnSp>
        <p:nvCxnSpPr>
          <p:cNvPr id="7" name="Straight Arrow Connector 6">
            <a:extLst>
              <a:ext uri="{FF2B5EF4-FFF2-40B4-BE49-F238E27FC236}">
                <a16:creationId xmlns:a16="http://schemas.microsoft.com/office/drawing/2014/main" xmlns="" id="{181A16DA-B05F-46E4-BD6C-9A3F615BC39D}"/>
              </a:ext>
            </a:extLst>
          </p:cNvPr>
          <p:cNvCxnSpPr>
            <a:cxnSpLocks/>
          </p:cNvCxnSpPr>
          <p:nvPr/>
        </p:nvCxnSpPr>
        <p:spPr>
          <a:xfrm>
            <a:off x="1149641" y="5179778"/>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xmlns="" id="{43FFDA73-EFAD-4F62-8DF4-2E118DEDB933}"/>
              </a:ext>
            </a:extLst>
          </p:cNvPr>
          <p:cNvCxnSpPr>
            <a:cxnSpLocks/>
          </p:cNvCxnSpPr>
          <p:nvPr/>
        </p:nvCxnSpPr>
        <p:spPr>
          <a:xfrm>
            <a:off x="1036519" y="5509717"/>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BFDB10C6-E1C3-4A79-898E-06FCEBF309B6}"/>
              </a:ext>
            </a:extLst>
          </p:cNvPr>
          <p:cNvCxnSpPr>
            <a:cxnSpLocks/>
          </p:cNvCxnSpPr>
          <p:nvPr/>
        </p:nvCxnSpPr>
        <p:spPr>
          <a:xfrm>
            <a:off x="2672523" y="5782817"/>
            <a:ext cx="4251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3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3NF (Third Normal Form) </a:t>
            </a:r>
            <a:r>
              <a:rPr lang="en-US" dirty="0">
                <a:solidFill>
                  <a:schemeClr val="tx1">
                    <a:lumMod val="50000"/>
                    <a:lumOff val="50000"/>
                  </a:schemeClr>
                </a:solidFill>
              </a:rPr>
              <a:t>[Example]</a:t>
            </a:r>
            <a:endParaRPr lang="en-US" dirty="0"/>
          </a:p>
        </p:txBody>
      </p:sp>
      <p:sp>
        <p:nvSpPr>
          <p:cNvPr id="4" name="TextBox 3">
            <a:extLst>
              <a:ext uri="{FF2B5EF4-FFF2-40B4-BE49-F238E27FC236}">
                <a16:creationId xmlns:a16="http://schemas.microsoft.com/office/drawing/2014/main" xmlns="" id="{4F8F2549-30CD-45C6-9C44-B78B9A2BF801}"/>
              </a:ext>
            </a:extLst>
          </p:cNvPr>
          <p:cNvSpPr txBox="1"/>
          <p:nvPr/>
        </p:nvSpPr>
        <p:spPr>
          <a:xfrm>
            <a:off x="232641" y="748125"/>
            <a:ext cx="152400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Employee</a:t>
            </a:r>
          </a:p>
        </p:txBody>
      </p:sp>
      <p:graphicFrame>
        <p:nvGraphicFramePr>
          <p:cNvPr id="5" name="Table 4">
            <a:extLst>
              <a:ext uri="{FF2B5EF4-FFF2-40B4-BE49-F238E27FC236}">
                <a16:creationId xmlns:a16="http://schemas.microsoft.com/office/drawing/2014/main" xmlns="" id="{E01D3408-FFB8-440A-A822-39DFD79F549A}"/>
              </a:ext>
            </a:extLst>
          </p:cNvPr>
          <p:cNvGraphicFramePr>
            <a:graphicFrameLocks noGrp="1"/>
          </p:cNvGraphicFramePr>
          <p:nvPr>
            <p:extLst>
              <p:ext uri="{D42A27DB-BD31-4B8C-83A1-F6EECF244321}">
                <p14:modId xmlns:p14="http://schemas.microsoft.com/office/powerpoint/2010/main" val="2191314935"/>
              </p:ext>
            </p:extLst>
          </p:nvPr>
        </p:nvGraphicFramePr>
        <p:xfrm>
          <a:off x="232641" y="1148235"/>
          <a:ext cx="6519475" cy="2574321"/>
        </p:xfrm>
        <a:graphic>
          <a:graphicData uri="http://schemas.openxmlformats.org/drawingml/2006/table">
            <a:tbl>
              <a:tblPr>
                <a:tableStyleId>{5940675A-B579-460E-94D1-54222C63F5DA}</a:tableStyleId>
              </a:tblPr>
              <a:tblGrid>
                <a:gridCol w="839078">
                  <a:extLst>
                    <a:ext uri="{9D8B030D-6E8A-4147-A177-3AD203B41FA5}">
                      <a16:colId xmlns:a16="http://schemas.microsoft.com/office/drawing/2014/main" xmlns="" val="2861375768"/>
                    </a:ext>
                  </a:extLst>
                </a:gridCol>
                <a:gridCol w="1023081">
                  <a:extLst>
                    <a:ext uri="{9D8B030D-6E8A-4147-A177-3AD203B41FA5}">
                      <a16:colId xmlns:a16="http://schemas.microsoft.com/office/drawing/2014/main" xmlns="" val="3440244166"/>
                    </a:ext>
                  </a:extLst>
                </a:gridCol>
                <a:gridCol w="1076528">
                  <a:extLst>
                    <a:ext uri="{9D8B030D-6E8A-4147-A177-3AD203B41FA5}">
                      <a16:colId xmlns:a16="http://schemas.microsoft.com/office/drawing/2014/main" xmlns="" val="77613298"/>
                    </a:ext>
                  </a:extLst>
                </a:gridCol>
                <a:gridCol w="1038352">
                  <a:extLst>
                    <a:ext uri="{9D8B030D-6E8A-4147-A177-3AD203B41FA5}">
                      <a16:colId xmlns:a16="http://schemas.microsoft.com/office/drawing/2014/main" xmlns="" val="1914804353"/>
                    </a:ext>
                  </a:extLst>
                </a:gridCol>
                <a:gridCol w="1028948">
                  <a:extLst>
                    <a:ext uri="{9D8B030D-6E8A-4147-A177-3AD203B41FA5}">
                      <a16:colId xmlns:a16="http://schemas.microsoft.com/office/drawing/2014/main" xmlns="" val="357742485"/>
                    </a:ext>
                  </a:extLst>
                </a:gridCol>
                <a:gridCol w="1513488">
                  <a:extLst>
                    <a:ext uri="{9D8B030D-6E8A-4147-A177-3AD203B41FA5}">
                      <a16:colId xmlns:a16="http://schemas.microsoft.com/office/drawing/2014/main" xmlns="" val="3628188920"/>
                    </a:ext>
                  </a:extLst>
                </a:gridCol>
              </a:tblGrid>
              <a:tr h="478821">
                <a:tc>
                  <a:txBody>
                    <a:bodyPr/>
                    <a:lstStyle/>
                    <a:p>
                      <a:pPr algn="ctr"/>
                      <a:r>
                        <a:rPr lang="en-US" sz="2000" b="1" dirty="0">
                          <a:effectLst/>
                        </a:rPr>
                        <a:t>id</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name</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zip</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state</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city</a:t>
                      </a:r>
                      <a:endParaRPr lang="en-US" sz="2000"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sz="2000" b="1" dirty="0">
                          <a:effectLst/>
                        </a:rPr>
                        <a:t>district</a:t>
                      </a:r>
                      <a:endParaRPr lang="en-US" sz="2000"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734324970"/>
                  </a:ext>
                </a:extLst>
              </a:tr>
              <a:tr h="0">
                <a:tc>
                  <a:txBody>
                    <a:bodyPr/>
                    <a:lstStyle/>
                    <a:p>
                      <a:pPr algn="l"/>
                      <a:r>
                        <a:rPr lang="en-US" sz="2000">
                          <a:effectLst/>
                        </a:rPr>
                        <a:t>1001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John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282005</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UP</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Agra</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Dayal Bagh</a:t>
                      </a:r>
                      <a:endParaRPr lang="en-US" sz="200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764398984"/>
                  </a:ext>
                </a:extLst>
              </a:tr>
              <a:tr h="0">
                <a:tc>
                  <a:txBody>
                    <a:bodyPr/>
                    <a:lstStyle/>
                    <a:p>
                      <a:pPr algn="l"/>
                      <a:r>
                        <a:rPr lang="en-US" sz="2000">
                          <a:effectLst/>
                        </a:rPr>
                        <a:t>1002</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Ajeet</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222008</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Chennai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M-City</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670155443"/>
                  </a:ext>
                </a:extLst>
              </a:tr>
              <a:tr h="0">
                <a:tc>
                  <a:txBody>
                    <a:bodyPr/>
                    <a:lstStyle/>
                    <a:p>
                      <a:pPr algn="l"/>
                      <a:r>
                        <a:rPr lang="en-US" sz="2000">
                          <a:effectLst/>
                        </a:rPr>
                        <a:t>1006</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Lora</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282007</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TN</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Chennai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err="1">
                          <a:effectLst/>
                        </a:rPr>
                        <a:t>Urrapakkam</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106368213"/>
                  </a:ext>
                </a:extLst>
              </a:tr>
              <a:tr h="0">
                <a:tc>
                  <a:txBody>
                    <a:bodyPr/>
                    <a:lstStyle/>
                    <a:p>
                      <a:pPr algn="l"/>
                      <a:r>
                        <a:rPr lang="en-US" sz="2000">
                          <a:effectLst/>
                        </a:rPr>
                        <a:t>1101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Lilly</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292008</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UK</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Pauri</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Bhagwan</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672404814"/>
                  </a:ext>
                </a:extLst>
              </a:tr>
              <a:tr h="0">
                <a:tc>
                  <a:txBody>
                    <a:bodyPr/>
                    <a:lstStyle/>
                    <a:p>
                      <a:pPr algn="l"/>
                      <a:r>
                        <a:rPr lang="en-US" sz="2000">
                          <a:effectLst/>
                        </a:rPr>
                        <a:t>1201</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Steve</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222999</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a:effectLst/>
                        </a:rPr>
                        <a:t>MP</a:t>
                      </a:r>
                      <a:endParaRPr lang="en-US" sz="200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Gwalior</a:t>
                      </a:r>
                      <a:endParaRPr lang="en-US" sz="2000"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sz="2000" dirty="0">
                          <a:effectLst/>
                        </a:rPr>
                        <a:t>Ratan</a:t>
                      </a:r>
                      <a:endParaRPr lang="en-US" sz="2000"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30266649"/>
                  </a:ext>
                </a:extLst>
              </a:tr>
            </a:tbl>
          </a:graphicData>
        </a:graphic>
      </p:graphicFrame>
      <p:graphicFrame>
        <p:nvGraphicFramePr>
          <p:cNvPr id="10" name="Table 9">
            <a:extLst>
              <a:ext uri="{FF2B5EF4-FFF2-40B4-BE49-F238E27FC236}">
                <a16:creationId xmlns:a16="http://schemas.microsoft.com/office/drawing/2014/main" xmlns="" id="{EC6517C1-C30D-4A5C-B876-5DB0D6AE9D96}"/>
              </a:ext>
            </a:extLst>
          </p:cNvPr>
          <p:cNvGraphicFramePr>
            <a:graphicFrameLocks noGrp="1"/>
          </p:cNvGraphicFramePr>
          <p:nvPr>
            <p:extLst>
              <p:ext uri="{D42A27DB-BD31-4B8C-83A1-F6EECF244321}">
                <p14:modId xmlns:p14="http://schemas.microsoft.com/office/powerpoint/2010/main" val="1411750816"/>
              </p:ext>
            </p:extLst>
          </p:nvPr>
        </p:nvGraphicFramePr>
        <p:xfrm>
          <a:off x="257843" y="4219816"/>
          <a:ext cx="3937818" cy="2331720"/>
        </p:xfrm>
        <a:graphic>
          <a:graphicData uri="http://schemas.openxmlformats.org/drawingml/2006/table">
            <a:tbl>
              <a:tblPr>
                <a:tableStyleId>{5940675A-B579-460E-94D1-54222C63F5DA}</a:tableStyleId>
              </a:tblPr>
              <a:tblGrid>
                <a:gridCol w="1312606">
                  <a:extLst>
                    <a:ext uri="{9D8B030D-6E8A-4147-A177-3AD203B41FA5}">
                      <a16:colId xmlns:a16="http://schemas.microsoft.com/office/drawing/2014/main" xmlns="" val="603247302"/>
                    </a:ext>
                  </a:extLst>
                </a:gridCol>
                <a:gridCol w="1312606">
                  <a:extLst>
                    <a:ext uri="{9D8B030D-6E8A-4147-A177-3AD203B41FA5}">
                      <a16:colId xmlns:a16="http://schemas.microsoft.com/office/drawing/2014/main" xmlns="" val="349898154"/>
                    </a:ext>
                  </a:extLst>
                </a:gridCol>
                <a:gridCol w="1312606">
                  <a:extLst>
                    <a:ext uri="{9D8B030D-6E8A-4147-A177-3AD203B41FA5}">
                      <a16:colId xmlns:a16="http://schemas.microsoft.com/office/drawing/2014/main" xmlns="" val="676302923"/>
                    </a:ext>
                  </a:extLst>
                </a:gridCol>
              </a:tblGrid>
              <a:tr h="349468">
                <a:tc>
                  <a:txBody>
                    <a:bodyPr/>
                    <a:lstStyle/>
                    <a:p>
                      <a:pPr algn="ctr"/>
                      <a:r>
                        <a:rPr lang="en-US" b="1" dirty="0">
                          <a:effectLst/>
                        </a:rPr>
                        <a:t>id</a:t>
                      </a:r>
                      <a:endParaRPr lang="en-US"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b="1" dirty="0">
                          <a:effectLst/>
                        </a:rPr>
                        <a:t>name</a:t>
                      </a:r>
                      <a:endParaRPr lang="en-US"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b="1" dirty="0">
                          <a:effectLst/>
                        </a:rPr>
                        <a:t>zip</a:t>
                      </a:r>
                      <a:endParaRPr lang="en-US"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2462466"/>
                  </a:ext>
                </a:extLst>
              </a:tr>
              <a:tr h="349468">
                <a:tc>
                  <a:txBody>
                    <a:bodyPr/>
                    <a:lstStyle/>
                    <a:p>
                      <a:pPr algn="l"/>
                      <a:r>
                        <a:rPr lang="en-US" dirty="0">
                          <a:effectLst/>
                        </a:rPr>
                        <a:t>1001</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John</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282005</a:t>
                      </a:r>
                      <a:endParaRPr lang="en-US"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43080638"/>
                  </a:ext>
                </a:extLst>
              </a:tr>
              <a:tr h="349468">
                <a:tc>
                  <a:txBody>
                    <a:bodyPr/>
                    <a:lstStyle/>
                    <a:p>
                      <a:pPr algn="l"/>
                      <a:r>
                        <a:rPr lang="en-US" dirty="0">
                          <a:effectLst/>
                        </a:rPr>
                        <a:t>1002</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err="1">
                          <a:effectLst/>
                        </a:rPr>
                        <a:t>Ajeet</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222008</a:t>
                      </a:r>
                      <a:endParaRPr lang="en-US"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3153952643"/>
                  </a:ext>
                </a:extLst>
              </a:tr>
              <a:tr h="349468">
                <a:tc>
                  <a:txBody>
                    <a:bodyPr/>
                    <a:lstStyle/>
                    <a:p>
                      <a:pPr algn="l"/>
                      <a:r>
                        <a:rPr lang="en-US" dirty="0">
                          <a:effectLst/>
                        </a:rPr>
                        <a:t>1006</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Lora</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282007</a:t>
                      </a:r>
                      <a:endParaRPr lang="en-US">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4232548391"/>
                  </a:ext>
                </a:extLst>
              </a:tr>
              <a:tr h="349468">
                <a:tc>
                  <a:txBody>
                    <a:bodyPr/>
                    <a:lstStyle/>
                    <a:p>
                      <a:pPr algn="l"/>
                      <a:r>
                        <a:rPr lang="en-US">
                          <a:effectLst/>
                        </a:rPr>
                        <a:t>1101</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Lilly</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292008</a:t>
                      </a:r>
                      <a:endParaRPr lang="en-US">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4052997533"/>
                  </a:ext>
                </a:extLst>
              </a:tr>
              <a:tr h="349468">
                <a:tc>
                  <a:txBody>
                    <a:bodyPr/>
                    <a:lstStyle/>
                    <a:p>
                      <a:pPr algn="l"/>
                      <a:r>
                        <a:rPr lang="en-US">
                          <a:effectLst/>
                        </a:rPr>
                        <a:t>1201</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Steve</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222999</a:t>
                      </a:r>
                      <a:endParaRPr lang="en-US"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3712261177"/>
                  </a:ext>
                </a:extLst>
              </a:tr>
            </a:tbl>
          </a:graphicData>
        </a:graphic>
      </p:graphicFrame>
      <p:graphicFrame>
        <p:nvGraphicFramePr>
          <p:cNvPr id="11" name="Table 10">
            <a:extLst>
              <a:ext uri="{FF2B5EF4-FFF2-40B4-BE49-F238E27FC236}">
                <a16:creationId xmlns:a16="http://schemas.microsoft.com/office/drawing/2014/main" xmlns="" id="{FAACFE35-CC4F-4E1B-B7CB-94E65DDB77AD}"/>
              </a:ext>
            </a:extLst>
          </p:cNvPr>
          <p:cNvGraphicFramePr>
            <a:graphicFrameLocks noGrp="1"/>
          </p:cNvGraphicFramePr>
          <p:nvPr>
            <p:extLst>
              <p:ext uri="{D42A27DB-BD31-4B8C-83A1-F6EECF244321}">
                <p14:modId xmlns:p14="http://schemas.microsoft.com/office/powerpoint/2010/main" val="3298530261"/>
              </p:ext>
            </p:extLst>
          </p:nvPr>
        </p:nvGraphicFramePr>
        <p:xfrm>
          <a:off x="4536627" y="4158496"/>
          <a:ext cx="5906196" cy="2388923"/>
        </p:xfrm>
        <a:graphic>
          <a:graphicData uri="http://schemas.openxmlformats.org/drawingml/2006/table">
            <a:tbl>
              <a:tblPr>
                <a:tableStyleId>{5940675A-B579-460E-94D1-54222C63F5DA}</a:tableStyleId>
              </a:tblPr>
              <a:tblGrid>
                <a:gridCol w="1476549">
                  <a:extLst>
                    <a:ext uri="{9D8B030D-6E8A-4147-A177-3AD203B41FA5}">
                      <a16:colId xmlns:a16="http://schemas.microsoft.com/office/drawing/2014/main" xmlns="" val="3942360716"/>
                    </a:ext>
                  </a:extLst>
                </a:gridCol>
                <a:gridCol w="1476549">
                  <a:extLst>
                    <a:ext uri="{9D8B030D-6E8A-4147-A177-3AD203B41FA5}">
                      <a16:colId xmlns:a16="http://schemas.microsoft.com/office/drawing/2014/main" xmlns="" val="2611910604"/>
                    </a:ext>
                  </a:extLst>
                </a:gridCol>
                <a:gridCol w="1476549">
                  <a:extLst>
                    <a:ext uri="{9D8B030D-6E8A-4147-A177-3AD203B41FA5}">
                      <a16:colId xmlns:a16="http://schemas.microsoft.com/office/drawing/2014/main" xmlns="" val="2510722985"/>
                    </a:ext>
                  </a:extLst>
                </a:gridCol>
                <a:gridCol w="1476549">
                  <a:extLst>
                    <a:ext uri="{9D8B030D-6E8A-4147-A177-3AD203B41FA5}">
                      <a16:colId xmlns:a16="http://schemas.microsoft.com/office/drawing/2014/main" xmlns="" val="2320952551"/>
                    </a:ext>
                  </a:extLst>
                </a:gridCol>
              </a:tblGrid>
              <a:tr h="360244">
                <a:tc>
                  <a:txBody>
                    <a:bodyPr/>
                    <a:lstStyle/>
                    <a:p>
                      <a:pPr algn="ctr"/>
                      <a:r>
                        <a:rPr lang="en-US" dirty="0">
                          <a:effectLst/>
                        </a:rPr>
                        <a:t>zip</a:t>
                      </a:r>
                      <a:endParaRPr lang="en-US"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dirty="0">
                          <a:effectLst/>
                        </a:rPr>
                        <a:t>state</a:t>
                      </a:r>
                      <a:endParaRPr lang="en-US"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dirty="0">
                          <a:effectLst/>
                        </a:rPr>
                        <a:t>city</a:t>
                      </a:r>
                      <a:endParaRPr lang="en-US" b="1" dirty="0">
                        <a:effectLst/>
                        <a:latin typeface="Cambria Math" panose="02040503050406030204" pitchFamily="18" charset="0"/>
                        <a:ea typeface="Cambria Math" panose="02040503050406030204" pitchFamily="18" charset="0"/>
                      </a:endParaRPr>
                    </a:p>
                  </a:txBody>
                  <a:tcPr marT="57150" marB="57150" anchor="ctr"/>
                </a:tc>
                <a:tc>
                  <a:txBody>
                    <a:bodyPr/>
                    <a:lstStyle/>
                    <a:p>
                      <a:pPr algn="ctr"/>
                      <a:r>
                        <a:rPr lang="en-US" dirty="0">
                          <a:effectLst/>
                        </a:rPr>
                        <a:t>district</a:t>
                      </a:r>
                      <a:endParaRPr lang="en-US" b="1"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819862959"/>
                  </a:ext>
                </a:extLst>
              </a:tr>
              <a:tr h="360244">
                <a:tc>
                  <a:txBody>
                    <a:bodyPr/>
                    <a:lstStyle/>
                    <a:p>
                      <a:pPr algn="l"/>
                      <a:r>
                        <a:rPr lang="en-US" dirty="0">
                          <a:effectLst/>
                        </a:rPr>
                        <a:t>282005</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UP</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Agra</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Dayal Bagh</a:t>
                      </a:r>
                      <a:endParaRPr lang="en-US">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768839528"/>
                  </a:ext>
                </a:extLst>
              </a:tr>
              <a:tr h="360244">
                <a:tc>
                  <a:txBody>
                    <a:bodyPr/>
                    <a:lstStyle/>
                    <a:p>
                      <a:pPr algn="l"/>
                      <a:r>
                        <a:rPr lang="en-US">
                          <a:effectLst/>
                        </a:rPr>
                        <a:t>222008</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TN</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Chennai</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M-City</a:t>
                      </a:r>
                      <a:endParaRPr lang="en-US">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41579436"/>
                  </a:ext>
                </a:extLst>
              </a:tr>
              <a:tr h="445823">
                <a:tc>
                  <a:txBody>
                    <a:bodyPr/>
                    <a:lstStyle/>
                    <a:p>
                      <a:pPr algn="l"/>
                      <a:r>
                        <a:rPr lang="en-US" dirty="0">
                          <a:effectLst/>
                        </a:rPr>
                        <a:t>282007</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TN</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smtClean="0">
                          <a:effectLst/>
                        </a:rPr>
                        <a:t>Chennai</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Urrapakkam</a:t>
                      </a:r>
                      <a:endParaRPr lang="en-US">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131935092"/>
                  </a:ext>
                </a:extLst>
              </a:tr>
              <a:tr h="360244">
                <a:tc>
                  <a:txBody>
                    <a:bodyPr/>
                    <a:lstStyle/>
                    <a:p>
                      <a:pPr algn="l"/>
                      <a:r>
                        <a:rPr lang="en-US">
                          <a:effectLst/>
                        </a:rPr>
                        <a:t>292008</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UK</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Pauri</a:t>
                      </a:r>
                      <a:endParaRPr lang="en-US" dirty="0">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Bhagwan</a:t>
                      </a:r>
                      <a:endParaRPr lang="en-US"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418814234"/>
                  </a:ext>
                </a:extLst>
              </a:tr>
              <a:tr h="360244">
                <a:tc>
                  <a:txBody>
                    <a:bodyPr/>
                    <a:lstStyle/>
                    <a:p>
                      <a:pPr algn="l"/>
                      <a:r>
                        <a:rPr lang="en-US">
                          <a:effectLst/>
                        </a:rPr>
                        <a:t>222999</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MP</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a:effectLst/>
                        </a:rPr>
                        <a:t>Gwalior</a:t>
                      </a:r>
                      <a:endParaRPr lang="en-US">
                        <a:effectLst/>
                        <a:latin typeface="Cambria Math" panose="02040503050406030204" pitchFamily="18" charset="0"/>
                        <a:ea typeface="Cambria Math" panose="02040503050406030204" pitchFamily="18" charset="0"/>
                      </a:endParaRPr>
                    </a:p>
                  </a:txBody>
                  <a:tcPr marT="57150" marB="57150" anchor="ctr"/>
                </a:tc>
                <a:tc>
                  <a:txBody>
                    <a:bodyPr/>
                    <a:lstStyle/>
                    <a:p>
                      <a:pPr algn="l"/>
                      <a:r>
                        <a:rPr lang="en-US" dirty="0">
                          <a:effectLst/>
                        </a:rPr>
                        <a:t>Ratan</a:t>
                      </a:r>
                      <a:endParaRPr lang="en-US" dirty="0">
                        <a:effectLst/>
                        <a:latin typeface="Cambria Math" panose="02040503050406030204" pitchFamily="18" charset="0"/>
                        <a:ea typeface="Cambria Math" panose="02040503050406030204" pitchFamily="18" charset="0"/>
                      </a:endParaRPr>
                    </a:p>
                  </a:txBody>
                  <a:tcPr marT="57150" marB="57150" anchor="ctr"/>
                </a:tc>
                <a:extLst>
                  <a:ext uri="{0D108BD9-81ED-4DB2-BD59-A6C34878D82A}">
                    <a16:rowId xmlns:a16="http://schemas.microsoft.com/office/drawing/2014/main" xmlns="" val="2345990057"/>
                  </a:ext>
                </a:extLst>
              </a:tr>
            </a:tbl>
          </a:graphicData>
        </a:graphic>
      </p:graphicFrame>
      <p:sp>
        <p:nvSpPr>
          <p:cNvPr id="12" name="TextBox 11">
            <a:extLst>
              <a:ext uri="{FF2B5EF4-FFF2-40B4-BE49-F238E27FC236}">
                <a16:creationId xmlns:a16="http://schemas.microsoft.com/office/drawing/2014/main" xmlns="" id="{DAB2CA28-52BC-4336-90B8-C17C2CFAC892}"/>
              </a:ext>
            </a:extLst>
          </p:cNvPr>
          <p:cNvSpPr txBox="1"/>
          <p:nvPr/>
        </p:nvSpPr>
        <p:spPr>
          <a:xfrm>
            <a:off x="232641" y="3758386"/>
            <a:ext cx="2186070"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Employee_Details</a:t>
            </a:r>
          </a:p>
        </p:txBody>
      </p:sp>
      <p:sp>
        <p:nvSpPr>
          <p:cNvPr id="13" name="TextBox 12">
            <a:extLst>
              <a:ext uri="{FF2B5EF4-FFF2-40B4-BE49-F238E27FC236}">
                <a16:creationId xmlns:a16="http://schemas.microsoft.com/office/drawing/2014/main" xmlns="" id="{9EEA337D-9CFC-4403-90DB-23481E070A0F}"/>
              </a:ext>
            </a:extLst>
          </p:cNvPr>
          <p:cNvSpPr txBox="1"/>
          <p:nvPr/>
        </p:nvSpPr>
        <p:spPr>
          <a:xfrm>
            <a:off x="4536627" y="3758386"/>
            <a:ext cx="237460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solidFill>
                  <a:schemeClr val="tx1"/>
                </a:solidFill>
                <a:latin typeface="Cambria Math" panose="02040503050406030204" pitchFamily="18" charset="0"/>
                <a:ea typeface="Cambria Math" panose="02040503050406030204" pitchFamily="18" charset="0"/>
              </a:rPr>
              <a:t>Employee_Address</a:t>
            </a:r>
          </a:p>
        </p:txBody>
      </p:sp>
      <p:sp>
        <p:nvSpPr>
          <p:cNvPr id="14" name="Curved Left Arrow 13"/>
          <p:cNvSpPr/>
          <p:nvPr/>
        </p:nvSpPr>
        <p:spPr>
          <a:xfrm>
            <a:off x="7062952" y="1891862"/>
            <a:ext cx="3389586" cy="186652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467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BCNF (Boyce-</a:t>
            </a:r>
            <a:r>
              <a:rPr lang="en-US" dirty="0" err="1"/>
              <a:t>Codd</a:t>
            </a:r>
            <a:r>
              <a:rPr lang="en-US" dirty="0"/>
              <a:t> Normal Form)</a:t>
            </a:r>
          </a:p>
        </p:txBody>
      </p:sp>
      <p:sp>
        <p:nvSpPr>
          <p:cNvPr id="3" name="Content Placeholder 2"/>
          <p:cNvSpPr>
            <a:spLocks noGrp="1"/>
          </p:cNvSpPr>
          <p:nvPr>
            <p:ph idx="4294967295"/>
          </p:nvPr>
        </p:nvSpPr>
        <p:spPr>
          <a:xfrm>
            <a:off x="131180" y="863444"/>
            <a:ext cx="11929641" cy="5590565"/>
          </a:xfrm>
        </p:spPr>
        <p:txBody>
          <a:bodyPr>
            <a:normAutofit fontScale="92500" lnSpcReduction="10000"/>
          </a:bodyPr>
          <a:lstStyle/>
          <a:p>
            <a:r>
              <a:rPr lang="en-GB" dirty="0"/>
              <a:t>Conditions for BCNF</a:t>
            </a:r>
          </a:p>
          <a:p>
            <a:endParaRPr lang="en-GB" dirty="0"/>
          </a:p>
          <a:p>
            <a:endParaRPr lang="en-GB" dirty="0"/>
          </a:p>
          <a:p>
            <a:endParaRPr lang="en-GB" dirty="0"/>
          </a:p>
          <a:p>
            <a:endParaRPr lang="en-GB" dirty="0"/>
          </a:p>
          <a:p>
            <a:r>
              <a:rPr lang="en-GB" dirty="0"/>
              <a:t>A relation R is in Boyce-</a:t>
            </a:r>
            <a:r>
              <a:rPr lang="en-GB" dirty="0" err="1"/>
              <a:t>Codd</a:t>
            </a:r>
            <a:r>
              <a:rPr lang="en-GB" dirty="0"/>
              <a:t> normal form (BCNF) </a:t>
            </a:r>
          </a:p>
          <a:p>
            <a:pPr lvl="1"/>
            <a:r>
              <a:rPr lang="en-GB" dirty="0"/>
              <a:t>if and only if it is in 3NF and </a:t>
            </a:r>
          </a:p>
          <a:p>
            <a:pPr lvl="1"/>
            <a:r>
              <a:rPr lang="en-GB" dirty="0"/>
              <a:t>for every functional dependency X </a:t>
            </a:r>
            <a:r>
              <a:rPr lang="en-US" dirty="0">
                <a:latin typeface="Calibri" panose="020F0502020204030204" pitchFamily="34" charset="0"/>
              </a:rPr>
              <a:t>→</a:t>
            </a:r>
            <a:r>
              <a:rPr lang="en-GB" dirty="0"/>
              <a:t> Y, X should be the primary key of the table.		</a:t>
            </a:r>
            <a:r>
              <a:rPr lang="en-GB" b="1" dirty="0"/>
              <a:t>OR</a:t>
            </a:r>
          </a:p>
          <a:p>
            <a:r>
              <a:rPr lang="en-GB" dirty="0"/>
              <a:t>A relation R is in Boyce-</a:t>
            </a:r>
            <a:r>
              <a:rPr lang="en-GB" dirty="0" err="1"/>
              <a:t>Codd</a:t>
            </a:r>
            <a:r>
              <a:rPr lang="en-GB" dirty="0"/>
              <a:t> normal form (BCNF) </a:t>
            </a:r>
          </a:p>
          <a:p>
            <a:pPr lvl="1"/>
            <a:r>
              <a:rPr lang="en-GB" dirty="0"/>
              <a:t>if and only if it is in 3NF and </a:t>
            </a:r>
          </a:p>
          <a:p>
            <a:pPr lvl="1"/>
            <a:r>
              <a:rPr lang="en-GB" dirty="0"/>
              <a:t>every prime key attribute is non-transitively dependent on the primary key			</a:t>
            </a:r>
            <a:r>
              <a:rPr lang="en-GB" b="1" dirty="0"/>
              <a:t>OR</a:t>
            </a:r>
          </a:p>
          <a:p>
            <a:pPr marL="255588" indent="-342900"/>
            <a:r>
              <a:rPr lang="en-GB" dirty="0"/>
              <a:t>A relation R is in Boyce-</a:t>
            </a:r>
            <a:r>
              <a:rPr lang="en-GB" dirty="0" err="1"/>
              <a:t>Codd</a:t>
            </a:r>
            <a:r>
              <a:rPr lang="en-GB" dirty="0"/>
              <a:t> normal form (BCNF) </a:t>
            </a:r>
          </a:p>
          <a:p>
            <a:pPr lvl="1"/>
            <a:r>
              <a:rPr lang="en-GB" dirty="0"/>
              <a:t>if and only if it is in 3NF and </a:t>
            </a:r>
          </a:p>
          <a:p>
            <a:pPr lvl="1"/>
            <a:r>
              <a:rPr lang="en-GB" dirty="0"/>
              <a:t>no any prime key attribute is transitively dependent on the primary key</a:t>
            </a:r>
          </a:p>
          <a:p>
            <a:pPr marL="255588" indent="-342900"/>
            <a:endParaRPr lang="en-GB" sz="2000" dirty="0"/>
          </a:p>
        </p:txBody>
      </p:sp>
      <p:sp>
        <p:nvSpPr>
          <p:cNvPr id="4" name="Rounded Rectangle 3"/>
          <p:cNvSpPr/>
          <p:nvPr/>
        </p:nvSpPr>
        <p:spPr>
          <a:xfrm>
            <a:off x="503405" y="1342665"/>
            <a:ext cx="6120000" cy="468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400" dirty="0"/>
              <a:t>BCNF is </a:t>
            </a:r>
            <a:r>
              <a:rPr lang="en-GB" sz="2400" b="1" dirty="0">
                <a:solidFill>
                  <a:schemeClr val="accent6"/>
                </a:solidFill>
              </a:rPr>
              <a:t>based on the concept of a determinant</a:t>
            </a:r>
            <a:r>
              <a:rPr lang="en-GB" sz="2400" dirty="0"/>
              <a:t>.</a:t>
            </a:r>
            <a:endParaRPr lang="en-US" sz="2400" b="1" dirty="0">
              <a:solidFill>
                <a:schemeClr val="accent6"/>
              </a:solidFill>
            </a:endParaRPr>
          </a:p>
        </p:txBody>
      </p:sp>
      <p:cxnSp>
        <p:nvCxnSpPr>
          <p:cNvPr id="6" name="Straight Connector 5"/>
          <p:cNvCxnSpPr/>
          <p:nvPr/>
        </p:nvCxnSpPr>
        <p:spPr>
          <a:xfrm rot="5400000" flipV="1">
            <a:off x="6092417" y="-3032880"/>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003834"/>
            <a:ext cx="838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b="1" dirty="0">
                <a:solidFill>
                  <a:schemeClr val="accent6"/>
                </a:solidFill>
              </a:rPr>
              <a:t>3NF</a:t>
            </a:r>
            <a:r>
              <a:rPr lang="en-GB" sz="2800" dirty="0"/>
              <a:t> and </a:t>
            </a:r>
            <a:r>
              <a:rPr lang="en-GB" sz="2800" b="1" dirty="0">
                <a:solidFill>
                  <a:schemeClr val="accent6"/>
                </a:solidFill>
              </a:rPr>
              <a:t>every determinant should be primary key</a:t>
            </a:r>
            <a:r>
              <a:rPr lang="en-GB" sz="2800" dirty="0"/>
              <a:t>.</a:t>
            </a:r>
            <a:endParaRPr lang="en-US" sz="2600" b="1" dirty="0">
              <a:solidFill>
                <a:schemeClr val="accent6"/>
              </a:solidFill>
            </a:endParaRPr>
          </a:p>
        </p:txBody>
      </p:sp>
      <p:sp>
        <p:nvSpPr>
          <p:cNvPr id="8" name="Rectangle 7"/>
          <p:cNvSpPr/>
          <p:nvPr/>
        </p:nvSpPr>
        <p:spPr>
          <a:xfrm>
            <a:off x="7984944" y="1326315"/>
            <a:ext cx="4104000" cy="461665"/>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err="1">
                <a:solidFill>
                  <a:schemeClr val="accent6"/>
                </a:solidFill>
              </a:rPr>
              <a:t>AccountNO</a:t>
            </a:r>
            <a:r>
              <a:rPr lang="en-US" sz="2400" dirty="0">
                <a:solidFill>
                  <a:schemeClr val="tx1"/>
                </a:solidFill>
              </a:rPr>
              <a:t> </a:t>
            </a:r>
            <a:r>
              <a:rPr lang="en-US" sz="2400" dirty="0">
                <a:solidFill>
                  <a:schemeClr val="tx1"/>
                </a:solidFill>
                <a:latin typeface="Calibri" panose="020F0502020204030204" pitchFamily="34" charset="0"/>
              </a:rPr>
              <a:t>→</a:t>
            </a:r>
            <a:r>
              <a:rPr lang="en-US" sz="2400" dirty="0">
                <a:solidFill>
                  <a:schemeClr val="tx1"/>
                </a:solidFill>
              </a:rPr>
              <a:t> </a:t>
            </a:r>
            <a:r>
              <a:rPr lang="en-US" sz="2400" dirty="0">
                <a:solidFill>
                  <a:schemeClr val="tx2"/>
                </a:solidFill>
              </a:rPr>
              <a:t>{Balance, Branch}</a:t>
            </a:r>
          </a:p>
        </p:txBody>
      </p:sp>
      <p:sp>
        <p:nvSpPr>
          <p:cNvPr id="9" name="TextBox 8"/>
          <p:cNvSpPr txBox="1"/>
          <p:nvPr/>
        </p:nvSpPr>
        <p:spPr>
          <a:xfrm>
            <a:off x="8335898" y="799723"/>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a:solidFill>
                  <a:schemeClr val="accent6"/>
                </a:solidFill>
              </a:rPr>
              <a:t>Determinant</a:t>
            </a:r>
            <a:endParaRPr lang="en-US" sz="2400" dirty="0">
              <a:solidFill>
                <a:schemeClr val="accent6"/>
              </a:solidFill>
            </a:endParaRPr>
          </a:p>
        </p:txBody>
      </p:sp>
      <p:sp>
        <p:nvSpPr>
          <p:cNvPr id="10" name="TextBox 9"/>
          <p:cNvSpPr txBox="1"/>
          <p:nvPr/>
        </p:nvSpPr>
        <p:spPr>
          <a:xfrm>
            <a:off x="10559305" y="816049"/>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a:solidFill>
                  <a:schemeClr val="tx2"/>
                </a:solidFill>
              </a:rPr>
              <a:t>Dependent</a:t>
            </a:r>
            <a:endParaRPr lang="en-US" sz="2400" dirty="0">
              <a:solidFill>
                <a:schemeClr val="tx2"/>
              </a:solidFill>
            </a:endParaRPr>
          </a:p>
        </p:txBody>
      </p:sp>
      <p:sp>
        <p:nvSpPr>
          <p:cNvPr id="11" name="TextBox 10"/>
          <p:cNvSpPr txBox="1"/>
          <p:nvPr/>
        </p:nvSpPr>
        <p:spPr>
          <a:xfrm>
            <a:off x="6705230" y="816049"/>
            <a:ext cx="1476000" cy="442674"/>
          </a:xfrm>
          <a:prstGeom prst="wedgeRoundRectCallout">
            <a:avLst>
              <a:gd name="adj1" fmla="val 20995"/>
              <a:gd name="adj2" fmla="val 49903"/>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b="1" dirty="0">
                <a:solidFill>
                  <a:schemeClr val="accent6"/>
                </a:solidFill>
              </a:rPr>
              <a:t>Primary Key</a:t>
            </a:r>
            <a:endParaRPr lang="en-US" sz="2000" dirty="0">
              <a:solidFill>
                <a:schemeClr val="accent6"/>
              </a:solidFill>
            </a:endParaRPr>
          </a:p>
        </p:txBody>
      </p:sp>
      <p:sp>
        <p:nvSpPr>
          <p:cNvPr id="12" name="Bent Arrow 11"/>
          <p:cNvSpPr/>
          <p:nvPr/>
        </p:nvSpPr>
        <p:spPr>
          <a:xfrm flipV="1">
            <a:off x="7427256" y="1259983"/>
            <a:ext cx="651970" cy="461611"/>
          </a:xfrm>
          <a:prstGeom prst="bentArrow">
            <a:avLst>
              <a:gd name="adj1" fmla="val 13664"/>
              <a:gd name="adj2" fmla="val 25000"/>
              <a:gd name="adj3" fmla="val 26541"/>
              <a:gd name="adj4" fmla="val 4143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604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P spid="10" grpId="0" animBg="1"/>
      <p:bldP spid="11" grpId="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 the </a:t>
            </a:r>
            <a:r>
              <a:rPr lang="en-US" b="1" dirty="0" smtClean="0"/>
              <a:t>Below table </a:t>
            </a:r>
            <a:r>
              <a:rPr lang="en-US" b="1" dirty="0"/>
              <a:t>Functional dependencies are as follows</a:t>
            </a:r>
            <a:r>
              <a:rPr lang="en-US" b="1" dirty="0" smtClean="0"/>
              <a:t>:</a:t>
            </a:r>
          </a:p>
          <a:p>
            <a:r>
              <a:rPr lang="en-US" dirty="0"/>
              <a:t>EMP_ID  →  EMP_COUNTRY  </a:t>
            </a:r>
          </a:p>
          <a:p>
            <a:r>
              <a:rPr lang="en-US" dirty="0"/>
              <a:t>EMP_DEPT  →   {DEPT_TYPE, EMP_DEPT_NO}  </a:t>
            </a:r>
          </a:p>
          <a:p>
            <a:endParaRPr lang="en-US" dirty="0"/>
          </a:p>
        </p:txBody>
      </p:sp>
      <p:sp>
        <p:nvSpPr>
          <p:cNvPr id="3" name="Title 2"/>
          <p:cNvSpPr>
            <a:spLocks noGrp="1"/>
          </p:cNvSpPr>
          <p:nvPr>
            <p:ph type="title"/>
          </p:nvPr>
        </p:nvSpPr>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899230107"/>
              </p:ext>
            </p:extLst>
          </p:nvPr>
        </p:nvGraphicFramePr>
        <p:xfrm>
          <a:off x="664122" y="2737566"/>
          <a:ext cx="8259161" cy="2209800"/>
        </p:xfrm>
        <a:graphic>
          <a:graphicData uri="http://schemas.openxmlformats.org/drawingml/2006/table">
            <a:tbl>
              <a:tblPr>
                <a:tableStyleId>{5940675A-B579-460E-94D1-54222C63F5DA}</a:tableStyleId>
              </a:tblPr>
              <a:tblGrid>
                <a:gridCol w="1591923"/>
                <a:gridCol w="1685334"/>
                <a:gridCol w="1498513"/>
                <a:gridCol w="1591923"/>
                <a:gridCol w="1891468"/>
              </a:tblGrid>
              <a:tr h="0">
                <a:tc>
                  <a:txBody>
                    <a:bodyPr/>
                    <a:lstStyle/>
                    <a:p>
                      <a:pPr algn="l" fontAlgn="t"/>
                      <a:r>
                        <a:rPr lang="en-US" b="1" dirty="0">
                          <a:effectLst/>
                        </a:rPr>
                        <a:t>EMP_ID</a:t>
                      </a:r>
                      <a:endParaRPr lang="en-US" b="1" dirty="0">
                        <a:solidFill>
                          <a:srgbClr val="000000"/>
                        </a:solidFill>
                        <a:effectLst/>
                        <a:latin typeface="times new roman"/>
                      </a:endParaRPr>
                    </a:p>
                  </a:txBody>
                  <a:tcPr marL="114300" marR="114300" marT="114300" marB="114300"/>
                </a:tc>
                <a:tc>
                  <a:txBody>
                    <a:bodyPr/>
                    <a:lstStyle/>
                    <a:p>
                      <a:pPr algn="l" fontAlgn="t"/>
                      <a:r>
                        <a:rPr lang="en-US" b="1" dirty="0">
                          <a:effectLst/>
                        </a:rPr>
                        <a:t>EMP_COUNTRY</a:t>
                      </a:r>
                      <a:endParaRPr lang="en-US" b="1" dirty="0">
                        <a:solidFill>
                          <a:srgbClr val="000000"/>
                        </a:solidFill>
                        <a:effectLst/>
                        <a:latin typeface="times new roman"/>
                      </a:endParaRPr>
                    </a:p>
                  </a:txBody>
                  <a:tcPr marL="114300" marR="114300" marT="114300" marB="114300"/>
                </a:tc>
                <a:tc>
                  <a:txBody>
                    <a:bodyPr/>
                    <a:lstStyle/>
                    <a:p>
                      <a:pPr algn="l" fontAlgn="t"/>
                      <a:r>
                        <a:rPr lang="en-US" b="1" dirty="0">
                          <a:effectLst/>
                        </a:rPr>
                        <a:t>EMP_DEPT</a:t>
                      </a:r>
                      <a:endParaRPr lang="en-US" b="1" dirty="0">
                        <a:solidFill>
                          <a:srgbClr val="000000"/>
                        </a:solidFill>
                        <a:effectLst/>
                        <a:latin typeface="times new roman"/>
                      </a:endParaRPr>
                    </a:p>
                  </a:txBody>
                  <a:tcPr marL="114300" marR="114300" marT="114300" marB="114300"/>
                </a:tc>
                <a:tc>
                  <a:txBody>
                    <a:bodyPr/>
                    <a:lstStyle/>
                    <a:p>
                      <a:pPr algn="l" fontAlgn="t"/>
                      <a:r>
                        <a:rPr lang="en-US" b="1" dirty="0">
                          <a:effectLst/>
                        </a:rPr>
                        <a:t>DEPT_TYPE</a:t>
                      </a:r>
                      <a:endParaRPr lang="en-US" b="1" dirty="0">
                        <a:solidFill>
                          <a:srgbClr val="000000"/>
                        </a:solidFill>
                        <a:effectLst/>
                        <a:latin typeface="times new roman"/>
                      </a:endParaRPr>
                    </a:p>
                  </a:txBody>
                  <a:tcPr marL="114300" marR="114300" marT="114300" marB="114300"/>
                </a:tc>
                <a:tc>
                  <a:txBody>
                    <a:bodyPr/>
                    <a:lstStyle/>
                    <a:p>
                      <a:pPr algn="l" fontAlgn="t"/>
                      <a:r>
                        <a:rPr lang="en-US" b="1" dirty="0">
                          <a:effectLst/>
                        </a:rPr>
                        <a:t>EMP_DEPT_NO</a:t>
                      </a:r>
                      <a:endParaRPr lang="en-US" b="1" dirty="0">
                        <a:solidFill>
                          <a:srgbClr val="000000"/>
                        </a:solidFill>
                        <a:effectLst/>
                        <a:latin typeface="times new roman"/>
                      </a:endParaRPr>
                    </a:p>
                  </a:txBody>
                  <a:tcPr marL="114300" marR="114300" marT="114300" marB="114300"/>
                </a:tc>
              </a:tr>
              <a:tr h="0">
                <a:tc>
                  <a:txBody>
                    <a:bodyPr/>
                    <a:lstStyle/>
                    <a:p>
                      <a:pPr algn="just" fontAlgn="t"/>
                      <a:r>
                        <a:rPr lang="en-US">
                          <a:effectLst/>
                        </a:rPr>
                        <a:t>264</a:t>
                      </a:r>
                      <a:endParaRPr lang="en-US">
                        <a:solidFill>
                          <a:srgbClr val="333333"/>
                        </a:solidFill>
                        <a:effectLst/>
                        <a:latin typeface="inter-regular"/>
                      </a:endParaRPr>
                    </a:p>
                  </a:txBody>
                  <a:tcPr marL="76200" marR="76200" marT="76200" marB="76200"/>
                </a:tc>
                <a:tc>
                  <a:txBody>
                    <a:bodyPr/>
                    <a:lstStyle/>
                    <a:p>
                      <a:pPr algn="just" fontAlgn="t"/>
                      <a:r>
                        <a:rPr lang="en-US" dirty="0">
                          <a:effectLst/>
                        </a:rPr>
                        <a:t>India</a:t>
                      </a:r>
                      <a:endParaRPr lang="en-US" dirty="0">
                        <a:solidFill>
                          <a:srgbClr val="333333"/>
                        </a:solidFill>
                        <a:effectLst/>
                        <a:latin typeface="inter-regular"/>
                      </a:endParaRPr>
                    </a:p>
                  </a:txBody>
                  <a:tcPr marL="76200" marR="76200" marT="76200" marB="76200"/>
                </a:tc>
                <a:tc>
                  <a:txBody>
                    <a:bodyPr/>
                    <a:lstStyle/>
                    <a:p>
                      <a:pPr algn="just" fontAlgn="t"/>
                      <a:r>
                        <a:rPr lang="en-US">
                          <a:effectLst/>
                        </a:rPr>
                        <a:t>Designing</a:t>
                      </a:r>
                      <a:endParaRPr lang="en-US">
                        <a:solidFill>
                          <a:srgbClr val="333333"/>
                        </a:solidFill>
                        <a:effectLst/>
                        <a:latin typeface="inter-regular"/>
                      </a:endParaRPr>
                    </a:p>
                  </a:txBody>
                  <a:tcPr marL="76200" marR="76200" marT="76200" marB="76200"/>
                </a:tc>
                <a:tc>
                  <a:txBody>
                    <a:bodyPr/>
                    <a:lstStyle/>
                    <a:p>
                      <a:pPr algn="just" fontAlgn="t"/>
                      <a:r>
                        <a:rPr lang="en-US" dirty="0">
                          <a:effectLst/>
                        </a:rPr>
                        <a:t>D394</a:t>
                      </a:r>
                      <a:endParaRPr lang="en-US" dirty="0">
                        <a:solidFill>
                          <a:srgbClr val="333333"/>
                        </a:solidFill>
                        <a:effectLst/>
                        <a:latin typeface="inter-regular"/>
                      </a:endParaRPr>
                    </a:p>
                  </a:txBody>
                  <a:tcPr marL="76200" marR="76200" marT="76200" marB="76200"/>
                </a:tc>
                <a:tc>
                  <a:txBody>
                    <a:bodyPr/>
                    <a:lstStyle/>
                    <a:p>
                      <a:pPr algn="just" fontAlgn="t"/>
                      <a:r>
                        <a:rPr lang="en-US">
                          <a:effectLst/>
                        </a:rPr>
                        <a:t>283</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264</a:t>
                      </a:r>
                      <a:endParaRPr lang="en-US">
                        <a:solidFill>
                          <a:srgbClr val="333333"/>
                        </a:solidFill>
                        <a:effectLst/>
                        <a:latin typeface="inter-regular"/>
                      </a:endParaRPr>
                    </a:p>
                  </a:txBody>
                  <a:tcPr marL="76200" marR="76200" marT="76200" marB="76200"/>
                </a:tc>
                <a:tc>
                  <a:txBody>
                    <a:bodyPr/>
                    <a:lstStyle/>
                    <a:p>
                      <a:pPr algn="just" fontAlgn="t"/>
                      <a:r>
                        <a:rPr lang="en-US">
                          <a:effectLst/>
                        </a:rPr>
                        <a:t>India</a:t>
                      </a:r>
                      <a:endParaRPr lang="en-US">
                        <a:solidFill>
                          <a:srgbClr val="333333"/>
                        </a:solidFill>
                        <a:effectLst/>
                        <a:latin typeface="inter-regular"/>
                      </a:endParaRPr>
                    </a:p>
                  </a:txBody>
                  <a:tcPr marL="76200" marR="76200" marT="76200" marB="76200"/>
                </a:tc>
                <a:tc>
                  <a:txBody>
                    <a:bodyPr/>
                    <a:lstStyle/>
                    <a:p>
                      <a:pPr algn="just" fontAlgn="t"/>
                      <a:r>
                        <a:rPr lang="en-US">
                          <a:effectLst/>
                        </a:rPr>
                        <a:t>Testing</a:t>
                      </a:r>
                      <a:endParaRPr lang="en-US">
                        <a:solidFill>
                          <a:srgbClr val="333333"/>
                        </a:solidFill>
                        <a:effectLst/>
                        <a:latin typeface="inter-regular"/>
                      </a:endParaRPr>
                    </a:p>
                  </a:txBody>
                  <a:tcPr marL="76200" marR="76200" marT="76200" marB="76200"/>
                </a:tc>
                <a:tc>
                  <a:txBody>
                    <a:bodyPr/>
                    <a:lstStyle/>
                    <a:p>
                      <a:pPr algn="just" fontAlgn="t"/>
                      <a:r>
                        <a:rPr lang="en-US" dirty="0">
                          <a:effectLst/>
                        </a:rPr>
                        <a:t>D394</a:t>
                      </a:r>
                      <a:endParaRPr lang="en-US" dirty="0">
                        <a:solidFill>
                          <a:srgbClr val="333333"/>
                        </a:solidFill>
                        <a:effectLst/>
                        <a:latin typeface="inter-regular"/>
                      </a:endParaRPr>
                    </a:p>
                  </a:txBody>
                  <a:tcPr marL="76200" marR="76200" marT="76200" marB="76200"/>
                </a:tc>
                <a:tc>
                  <a:txBody>
                    <a:bodyPr/>
                    <a:lstStyle/>
                    <a:p>
                      <a:pPr algn="just" fontAlgn="t"/>
                      <a:r>
                        <a:rPr lang="en-US">
                          <a:effectLst/>
                        </a:rPr>
                        <a:t>300</a:t>
                      </a:r>
                      <a:endParaRPr lang="en-US">
                        <a:solidFill>
                          <a:srgbClr val="333333"/>
                        </a:solidFill>
                        <a:effectLst/>
                        <a:latin typeface="inter-regular"/>
                      </a:endParaRPr>
                    </a:p>
                  </a:txBody>
                  <a:tcPr marL="76200" marR="76200" marT="76200" marB="76200"/>
                </a:tc>
              </a:tr>
              <a:tr h="0">
                <a:tc>
                  <a:txBody>
                    <a:bodyPr/>
                    <a:lstStyle/>
                    <a:p>
                      <a:pPr algn="just" fontAlgn="t"/>
                      <a:r>
                        <a:rPr lang="en-US">
                          <a:effectLst/>
                        </a:rPr>
                        <a:t>364</a:t>
                      </a:r>
                      <a:endParaRPr lang="en-US">
                        <a:solidFill>
                          <a:srgbClr val="333333"/>
                        </a:solidFill>
                        <a:effectLst/>
                        <a:latin typeface="inter-regular"/>
                      </a:endParaRPr>
                    </a:p>
                  </a:txBody>
                  <a:tcPr marL="76200" marR="76200" marT="76200" marB="76200"/>
                </a:tc>
                <a:tc>
                  <a:txBody>
                    <a:bodyPr/>
                    <a:lstStyle/>
                    <a:p>
                      <a:pPr algn="just" fontAlgn="t"/>
                      <a:r>
                        <a:rPr lang="en-US">
                          <a:effectLst/>
                        </a:rPr>
                        <a:t>UK</a:t>
                      </a:r>
                      <a:endParaRPr lang="en-US">
                        <a:solidFill>
                          <a:srgbClr val="333333"/>
                        </a:solidFill>
                        <a:effectLst/>
                        <a:latin typeface="inter-regular"/>
                      </a:endParaRPr>
                    </a:p>
                  </a:txBody>
                  <a:tcPr marL="76200" marR="76200" marT="76200" marB="76200"/>
                </a:tc>
                <a:tc>
                  <a:txBody>
                    <a:bodyPr/>
                    <a:lstStyle/>
                    <a:p>
                      <a:pPr algn="just" fontAlgn="t"/>
                      <a:r>
                        <a:rPr lang="en-US">
                          <a:effectLst/>
                        </a:rPr>
                        <a:t>Stores</a:t>
                      </a:r>
                      <a:endParaRPr lang="en-US">
                        <a:solidFill>
                          <a:srgbClr val="333333"/>
                        </a:solidFill>
                        <a:effectLst/>
                        <a:latin typeface="inter-regular"/>
                      </a:endParaRPr>
                    </a:p>
                  </a:txBody>
                  <a:tcPr marL="76200" marR="76200" marT="76200" marB="76200"/>
                </a:tc>
                <a:tc>
                  <a:txBody>
                    <a:bodyPr/>
                    <a:lstStyle/>
                    <a:p>
                      <a:pPr algn="just" fontAlgn="t"/>
                      <a:r>
                        <a:rPr lang="en-US" dirty="0">
                          <a:effectLst/>
                        </a:rPr>
                        <a:t>D283</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232</a:t>
                      </a:r>
                      <a:endParaRPr lang="en-US" dirty="0">
                        <a:solidFill>
                          <a:srgbClr val="333333"/>
                        </a:solidFill>
                        <a:effectLst/>
                        <a:latin typeface="inter-regular"/>
                      </a:endParaRPr>
                    </a:p>
                  </a:txBody>
                  <a:tcPr marL="76200" marR="76200" marT="76200" marB="76200"/>
                </a:tc>
              </a:tr>
              <a:tr h="0">
                <a:tc>
                  <a:txBody>
                    <a:bodyPr/>
                    <a:lstStyle/>
                    <a:p>
                      <a:pPr algn="just" fontAlgn="t"/>
                      <a:r>
                        <a:rPr lang="en-US" dirty="0">
                          <a:effectLst/>
                        </a:rPr>
                        <a:t>364</a:t>
                      </a:r>
                      <a:endParaRPr lang="en-US" dirty="0">
                        <a:solidFill>
                          <a:srgbClr val="333333"/>
                        </a:solidFill>
                        <a:effectLst/>
                        <a:latin typeface="inter-regular"/>
                      </a:endParaRPr>
                    </a:p>
                  </a:txBody>
                  <a:tcPr marL="76200" marR="76200" marT="76200" marB="76200"/>
                </a:tc>
                <a:tc>
                  <a:txBody>
                    <a:bodyPr/>
                    <a:lstStyle/>
                    <a:p>
                      <a:pPr algn="just" fontAlgn="t"/>
                      <a:r>
                        <a:rPr lang="en-US">
                          <a:effectLst/>
                        </a:rPr>
                        <a:t>UK</a:t>
                      </a:r>
                      <a:endParaRPr lang="en-US">
                        <a:solidFill>
                          <a:srgbClr val="333333"/>
                        </a:solidFill>
                        <a:effectLst/>
                        <a:latin typeface="inter-regular"/>
                      </a:endParaRPr>
                    </a:p>
                  </a:txBody>
                  <a:tcPr marL="76200" marR="76200" marT="76200" marB="76200"/>
                </a:tc>
                <a:tc>
                  <a:txBody>
                    <a:bodyPr/>
                    <a:lstStyle/>
                    <a:p>
                      <a:pPr algn="just" fontAlgn="t"/>
                      <a:r>
                        <a:rPr lang="en-US">
                          <a:effectLst/>
                        </a:rPr>
                        <a:t>Developing</a:t>
                      </a:r>
                      <a:endParaRPr lang="en-US">
                        <a:solidFill>
                          <a:srgbClr val="333333"/>
                        </a:solidFill>
                        <a:effectLst/>
                        <a:latin typeface="inter-regular"/>
                      </a:endParaRPr>
                    </a:p>
                  </a:txBody>
                  <a:tcPr marL="76200" marR="76200" marT="76200" marB="76200"/>
                </a:tc>
                <a:tc>
                  <a:txBody>
                    <a:bodyPr/>
                    <a:lstStyle/>
                    <a:p>
                      <a:pPr algn="just" fontAlgn="t"/>
                      <a:r>
                        <a:rPr lang="en-US">
                          <a:effectLst/>
                        </a:rPr>
                        <a:t>D283</a:t>
                      </a:r>
                      <a:endParaRPr lang="en-US">
                        <a:solidFill>
                          <a:srgbClr val="333333"/>
                        </a:solidFill>
                        <a:effectLst/>
                        <a:latin typeface="inter-regular"/>
                      </a:endParaRPr>
                    </a:p>
                  </a:txBody>
                  <a:tcPr marL="76200" marR="76200" marT="76200" marB="76200"/>
                </a:tc>
                <a:tc>
                  <a:txBody>
                    <a:bodyPr/>
                    <a:lstStyle/>
                    <a:p>
                      <a:pPr algn="just" fontAlgn="t"/>
                      <a:r>
                        <a:rPr lang="en-US" dirty="0">
                          <a:effectLst/>
                        </a:rPr>
                        <a:t>549</a:t>
                      </a:r>
                      <a:endParaRPr lang="en-US" dirty="0">
                        <a:solidFill>
                          <a:srgbClr val="333333"/>
                        </a:solidFill>
                        <a:effectLst/>
                        <a:latin typeface="inter-regular"/>
                      </a:endParaRPr>
                    </a:p>
                  </a:txBody>
                  <a:tcPr marL="76200" marR="76200" marT="76200" marB="76200"/>
                </a:tc>
              </a:tr>
            </a:tbl>
          </a:graphicData>
        </a:graphic>
      </p:graphicFrame>
      <p:sp>
        <p:nvSpPr>
          <p:cNvPr id="5" name="Rectangle 1"/>
          <p:cNvSpPr>
            <a:spLocks noChangeArrowheads="1"/>
          </p:cNvSpPr>
          <p:nvPr/>
        </p:nvSpPr>
        <p:spPr bwMode="auto">
          <a:xfrm>
            <a:off x="664122" y="2292435"/>
            <a:ext cx="2378623"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inter-bold"/>
                <a:cs typeface="Arial" pitchFamily="34" charset="0"/>
              </a:rPr>
              <a:t>EMPLOYEE table: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718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Types of Functional Dependency (FD)</a:t>
            </a:r>
          </a:p>
        </p:txBody>
      </p:sp>
      <p:sp>
        <p:nvSpPr>
          <p:cNvPr id="3" name="Content Placeholder 2"/>
          <p:cNvSpPr>
            <a:spLocks noGrp="1"/>
          </p:cNvSpPr>
          <p:nvPr>
            <p:ph idx="4294967295"/>
          </p:nvPr>
        </p:nvSpPr>
        <p:spPr>
          <a:xfrm>
            <a:off x="131180" y="863444"/>
            <a:ext cx="11929641" cy="5590565"/>
          </a:xfrm>
        </p:spPr>
        <p:txBody>
          <a:bodyPr/>
          <a:lstStyle/>
          <a:p>
            <a:r>
              <a:rPr lang="en-US" dirty="0"/>
              <a:t>Full Functional Dependency</a:t>
            </a:r>
          </a:p>
          <a:p>
            <a:pPr lvl="1"/>
            <a:r>
              <a:rPr lang="en-US" dirty="0"/>
              <a:t>In a relation, the attribute B is fully functional dependent on A if </a:t>
            </a:r>
            <a:r>
              <a:rPr lang="en-US" b="1" dirty="0">
                <a:solidFill>
                  <a:schemeClr val="accent6"/>
                </a:solidFill>
              </a:rPr>
              <a:t>B is functionally dependent on A, but not on any proper subset of A</a:t>
            </a:r>
            <a:r>
              <a:rPr lang="en-US" dirty="0"/>
              <a:t>.</a:t>
            </a:r>
          </a:p>
          <a:p>
            <a:pPr lvl="1"/>
            <a:r>
              <a:rPr lang="en-US" dirty="0" err="1"/>
              <a:t>Eg</a:t>
            </a:r>
            <a:r>
              <a:rPr lang="en-US" dirty="0"/>
              <a:t>. {</a:t>
            </a:r>
            <a:r>
              <a:rPr lang="en-US" dirty="0" err="1"/>
              <a:t>Roll_No</a:t>
            </a:r>
            <a:r>
              <a:rPr lang="en-US" dirty="0"/>
              <a:t>, Semester, </a:t>
            </a:r>
            <a:r>
              <a:rPr lang="en-US" dirty="0" err="1"/>
              <a:t>Department_Name</a:t>
            </a:r>
            <a:r>
              <a:rPr lang="en-US" dirty="0"/>
              <a:t>} </a:t>
            </a:r>
            <a:r>
              <a:rPr lang="en-US" dirty="0">
                <a:latin typeface="Calibri" panose="020F0502020204030204" pitchFamily="34" charset="0"/>
              </a:rPr>
              <a:t>→</a:t>
            </a:r>
            <a:r>
              <a:rPr lang="en-US" dirty="0"/>
              <a:t> SPI</a:t>
            </a:r>
          </a:p>
          <a:p>
            <a:pPr lvl="1"/>
            <a:r>
              <a:rPr lang="en-US" dirty="0"/>
              <a:t>We </a:t>
            </a:r>
            <a:r>
              <a:rPr lang="en-US" b="1" dirty="0">
                <a:solidFill>
                  <a:schemeClr val="accent6"/>
                </a:solidFill>
              </a:rPr>
              <a:t>need all three {</a:t>
            </a:r>
            <a:r>
              <a:rPr lang="en-US" b="1" dirty="0" err="1">
                <a:solidFill>
                  <a:schemeClr val="accent6"/>
                </a:solidFill>
              </a:rPr>
              <a:t>Roll_No</a:t>
            </a:r>
            <a:r>
              <a:rPr lang="en-US" b="1" dirty="0">
                <a:solidFill>
                  <a:schemeClr val="accent6"/>
                </a:solidFill>
              </a:rPr>
              <a:t>, Semester, </a:t>
            </a:r>
            <a:r>
              <a:rPr lang="en-US" b="1" dirty="0" err="1">
                <a:solidFill>
                  <a:schemeClr val="accent6"/>
                </a:solidFill>
              </a:rPr>
              <a:t>Department_Name</a:t>
            </a:r>
            <a:r>
              <a:rPr lang="en-US" b="1" dirty="0">
                <a:solidFill>
                  <a:schemeClr val="accent6"/>
                </a:solidFill>
              </a:rPr>
              <a:t>} to find SPI</a:t>
            </a:r>
            <a:r>
              <a:rPr lang="en-US" dirty="0"/>
              <a:t>.</a:t>
            </a:r>
          </a:p>
          <a:p>
            <a:r>
              <a:rPr lang="en-US" dirty="0"/>
              <a:t>Partial Functional Dependency</a:t>
            </a:r>
          </a:p>
          <a:p>
            <a:pPr lvl="1"/>
            <a:r>
              <a:rPr lang="en-US" dirty="0"/>
              <a:t>In a relation, the attribute B is partial functional dependent on A if </a:t>
            </a:r>
            <a:r>
              <a:rPr lang="en-US" b="1" dirty="0">
                <a:solidFill>
                  <a:schemeClr val="accent6"/>
                </a:solidFill>
              </a:rPr>
              <a:t>B is functionally dependent on A as well as on any proper subset of A</a:t>
            </a:r>
            <a:r>
              <a:rPr lang="en-US" dirty="0"/>
              <a:t>.</a:t>
            </a:r>
          </a:p>
          <a:p>
            <a:pPr lvl="1"/>
            <a:r>
              <a:rPr lang="en-US" dirty="0"/>
              <a:t>If there is some attribute that can be removed from A and the still dependency holds then it is partial functional </a:t>
            </a:r>
            <a:r>
              <a:rPr lang="en-US" dirty="0" err="1"/>
              <a:t>dependancy</a:t>
            </a:r>
            <a:r>
              <a:rPr lang="en-US" dirty="0"/>
              <a:t>.</a:t>
            </a:r>
          </a:p>
          <a:p>
            <a:pPr lvl="1"/>
            <a:r>
              <a:rPr lang="en-US" dirty="0" err="1"/>
              <a:t>Eg</a:t>
            </a:r>
            <a:r>
              <a:rPr lang="en-US" dirty="0"/>
              <a:t>. {</a:t>
            </a:r>
            <a:r>
              <a:rPr lang="en-US" dirty="0" err="1"/>
              <a:t>Enrollment_No</a:t>
            </a:r>
            <a:r>
              <a:rPr lang="en-US" dirty="0"/>
              <a:t>, </a:t>
            </a:r>
            <a:r>
              <a:rPr lang="en-US" dirty="0" err="1"/>
              <a:t>Department_Name</a:t>
            </a:r>
            <a:r>
              <a:rPr lang="en-US" dirty="0"/>
              <a:t>} </a:t>
            </a:r>
            <a:r>
              <a:rPr lang="en-US" dirty="0">
                <a:latin typeface="Calibri" panose="020F0502020204030204" pitchFamily="34" charset="0"/>
              </a:rPr>
              <a:t>→ </a:t>
            </a:r>
            <a:r>
              <a:rPr lang="en-US" dirty="0"/>
              <a:t>SPI</a:t>
            </a:r>
          </a:p>
          <a:p>
            <a:pPr lvl="1"/>
            <a:r>
              <a:rPr lang="en-US" b="1" dirty="0" err="1">
                <a:solidFill>
                  <a:schemeClr val="accent6"/>
                </a:solidFill>
              </a:rPr>
              <a:t>Enrollment_No</a:t>
            </a:r>
            <a:r>
              <a:rPr lang="en-US" b="1" dirty="0">
                <a:solidFill>
                  <a:schemeClr val="accent6"/>
                </a:solidFill>
              </a:rPr>
              <a:t> is sufficient to find SPI</a:t>
            </a:r>
            <a:r>
              <a:rPr lang="en-US" dirty="0"/>
              <a:t>, </a:t>
            </a:r>
            <a:r>
              <a:rPr lang="en-US" dirty="0" err="1"/>
              <a:t>Department_Name</a:t>
            </a:r>
            <a:r>
              <a:rPr lang="en-US" dirty="0"/>
              <a:t> is not required to find SPI.</a:t>
            </a:r>
          </a:p>
        </p:txBody>
      </p:sp>
    </p:spTree>
    <p:extLst>
      <p:ext uri="{BB962C8B-B14F-4D97-AF65-F5344CB8AC3E}">
        <p14:creationId xmlns:p14="http://schemas.microsoft.com/office/powerpoint/2010/main" val="1766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32003741"/>
              </p:ext>
            </p:extLst>
          </p:nvPr>
        </p:nvGraphicFramePr>
        <p:xfrm>
          <a:off x="348804" y="1271367"/>
          <a:ext cx="8479885" cy="2238548"/>
        </p:xfrm>
        <a:graphic>
          <a:graphicData uri="http://schemas.openxmlformats.org/drawingml/2006/table">
            <a:tbl>
              <a:tblPr>
                <a:tableStyleId>{5940675A-B579-460E-94D1-54222C63F5DA}</a:tableStyleId>
              </a:tblPr>
              <a:tblGrid>
                <a:gridCol w="1695977"/>
                <a:gridCol w="1695977"/>
                <a:gridCol w="1695977"/>
                <a:gridCol w="1695977"/>
                <a:gridCol w="1695977"/>
              </a:tblGrid>
              <a:tr h="462840">
                <a:tc>
                  <a:txBody>
                    <a:bodyPr/>
                    <a:lstStyle/>
                    <a:p>
                      <a:pPr algn="ctr" fontAlgn="t"/>
                      <a:r>
                        <a:rPr lang="en-US" b="1" dirty="0">
                          <a:effectLst/>
                        </a:rPr>
                        <a:t>EMP_ID</a:t>
                      </a:r>
                      <a:endParaRPr lang="en-US" b="1" dirty="0">
                        <a:solidFill>
                          <a:srgbClr val="000000"/>
                        </a:solidFill>
                        <a:effectLst/>
                        <a:latin typeface="times new roman"/>
                      </a:endParaRPr>
                    </a:p>
                  </a:txBody>
                  <a:tcPr marL="114300" marR="114300" marT="114300" marB="114300"/>
                </a:tc>
                <a:tc>
                  <a:txBody>
                    <a:bodyPr/>
                    <a:lstStyle/>
                    <a:p>
                      <a:pPr algn="ctr" fontAlgn="t"/>
                      <a:r>
                        <a:rPr lang="en-US" b="1" dirty="0">
                          <a:effectLst/>
                        </a:rPr>
                        <a:t>EMP_COUNTRY</a:t>
                      </a:r>
                      <a:endParaRPr lang="en-US" b="1" dirty="0">
                        <a:solidFill>
                          <a:srgbClr val="000000"/>
                        </a:solidFill>
                        <a:effectLst/>
                        <a:latin typeface="times new roman"/>
                      </a:endParaRPr>
                    </a:p>
                  </a:txBody>
                  <a:tcPr marL="114300" marR="114300" marT="114300" marB="114300"/>
                </a:tc>
                <a:tc>
                  <a:txBody>
                    <a:bodyPr/>
                    <a:lstStyle/>
                    <a:p>
                      <a:pPr algn="ctr" fontAlgn="t"/>
                      <a:r>
                        <a:rPr lang="en-US" b="1" dirty="0" smtClean="0">
                          <a:effectLst/>
                        </a:rPr>
                        <a:t>DEPT_NAME</a:t>
                      </a:r>
                      <a:endParaRPr lang="en-US" b="1" dirty="0">
                        <a:solidFill>
                          <a:srgbClr val="000000"/>
                        </a:solidFill>
                        <a:effectLst/>
                        <a:latin typeface="times new roman"/>
                      </a:endParaRPr>
                    </a:p>
                  </a:txBody>
                  <a:tcPr marL="114300" marR="114300" marT="114300" marB="114300"/>
                </a:tc>
                <a:tc>
                  <a:txBody>
                    <a:bodyPr/>
                    <a:lstStyle/>
                    <a:p>
                      <a:pPr algn="ctr" fontAlgn="t"/>
                      <a:r>
                        <a:rPr lang="en-US" b="1" dirty="0">
                          <a:effectLst/>
                        </a:rPr>
                        <a:t>DEPT_TYPE</a:t>
                      </a:r>
                      <a:endParaRPr lang="en-US" b="1" dirty="0">
                        <a:solidFill>
                          <a:srgbClr val="000000"/>
                        </a:solidFill>
                        <a:effectLst/>
                        <a:latin typeface="times new roman"/>
                      </a:endParaRPr>
                    </a:p>
                  </a:txBody>
                  <a:tcPr marL="114300" marR="114300" marT="114300" marB="114300"/>
                </a:tc>
                <a:tc>
                  <a:txBody>
                    <a:bodyPr/>
                    <a:lstStyle/>
                    <a:p>
                      <a:pPr algn="ctr" fontAlgn="t"/>
                      <a:r>
                        <a:rPr lang="en-US" b="1" dirty="0" smtClean="0">
                          <a:effectLst/>
                        </a:rPr>
                        <a:t>DEPT_NO</a:t>
                      </a:r>
                      <a:endParaRPr lang="en-US" b="1" dirty="0">
                        <a:solidFill>
                          <a:srgbClr val="000000"/>
                        </a:solidFill>
                        <a:effectLst/>
                        <a:latin typeface="times new roman"/>
                      </a:endParaRPr>
                    </a:p>
                  </a:txBody>
                  <a:tcPr marL="114300" marR="114300" marT="114300" marB="114300"/>
                </a:tc>
              </a:tr>
              <a:tr h="433907">
                <a:tc>
                  <a:txBody>
                    <a:bodyPr/>
                    <a:lstStyle/>
                    <a:p>
                      <a:pPr algn="just" fontAlgn="t"/>
                      <a:r>
                        <a:rPr lang="en-US" dirty="0">
                          <a:effectLst/>
                        </a:rPr>
                        <a:t>264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India</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Designing</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D394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283</a:t>
                      </a:r>
                      <a:endParaRPr lang="en-US" dirty="0">
                        <a:solidFill>
                          <a:srgbClr val="333333"/>
                        </a:solidFill>
                        <a:effectLst/>
                        <a:latin typeface="inter-regular"/>
                      </a:endParaRPr>
                    </a:p>
                  </a:txBody>
                  <a:tcPr marL="76200" marR="76200" marT="76200" marB="76200"/>
                </a:tc>
              </a:tr>
              <a:tr h="433907">
                <a:tc>
                  <a:txBody>
                    <a:bodyPr/>
                    <a:lstStyle/>
                    <a:p>
                      <a:pPr algn="just" fontAlgn="t"/>
                      <a:r>
                        <a:rPr lang="en-US" dirty="0">
                          <a:effectLst/>
                        </a:rPr>
                        <a:t>264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India</a:t>
                      </a:r>
                      <a:endParaRPr lang="en-US" dirty="0">
                        <a:solidFill>
                          <a:srgbClr val="333333"/>
                        </a:solidFill>
                        <a:effectLst/>
                        <a:latin typeface="inter-regular"/>
                      </a:endParaRPr>
                    </a:p>
                  </a:txBody>
                  <a:tcPr marL="76200" marR="76200" marT="76200" marB="76200"/>
                </a:tc>
                <a:tc>
                  <a:txBody>
                    <a:bodyPr/>
                    <a:lstStyle/>
                    <a:p>
                      <a:pPr algn="just" fontAlgn="t"/>
                      <a:r>
                        <a:rPr lang="en-US">
                          <a:effectLst/>
                        </a:rPr>
                        <a:t>Testing</a:t>
                      </a:r>
                      <a:endParaRPr lang="en-US">
                        <a:solidFill>
                          <a:srgbClr val="333333"/>
                        </a:solidFill>
                        <a:effectLst/>
                        <a:latin typeface="inter-regular"/>
                      </a:endParaRPr>
                    </a:p>
                  </a:txBody>
                  <a:tcPr marL="76200" marR="76200" marT="76200" marB="76200"/>
                </a:tc>
                <a:tc>
                  <a:txBody>
                    <a:bodyPr/>
                    <a:lstStyle/>
                    <a:p>
                      <a:pPr algn="just" fontAlgn="t"/>
                      <a:r>
                        <a:rPr lang="en-US" dirty="0">
                          <a:effectLst/>
                        </a:rPr>
                        <a:t>D394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300</a:t>
                      </a:r>
                      <a:endParaRPr lang="en-US" dirty="0">
                        <a:solidFill>
                          <a:srgbClr val="333333"/>
                        </a:solidFill>
                        <a:effectLst/>
                        <a:latin typeface="inter-regular"/>
                      </a:endParaRPr>
                    </a:p>
                  </a:txBody>
                  <a:tcPr marL="76200" marR="76200" marT="76200" marB="76200"/>
                </a:tc>
              </a:tr>
              <a:tr h="433907">
                <a:tc>
                  <a:txBody>
                    <a:bodyPr/>
                    <a:lstStyle/>
                    <a:p>
                      <a:pPr algn="just" fontAlgn="t"/>
                      <a:r>
                        <a:rPr lang="en-US" dirty="0">
                          <a:effectLst/>
                        </a:rPr>
                        <a:t>364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UK</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Stores</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D283</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232</a:t>
                      </a:r>
                      <a:endParaRPr lang="en-US" dirty="0">
                        <a:solidFill>
                          <a:srgbClr val="333333"/>
                        </a:solidFill>
                        <a:effectLst/>
                        <a:latin typeface="inter-regular"/>
                      </a:endParaRPr>
                    </a:p>
                  </a:txBody>
                  <a:tcPr marL="76200" marR="76200" marT="76200" marB="76200"/>
                </a:tc>
              </a:tr>
              <a:tr h="433907">
                <a:tc>
                  <a:txBody>
                    <a:bodyPr/>
                    <a:lstStyle/>
                    <a:p>
                      <a:pPr algn="just" fontAlgn="t"/>
                      <a:r>
                        <a:rPr lang="en-US" dirty="0">
                          <a:effectLst/>
                        </a:rPr>
                        <a:t>364</a:t>
                      </a:r>
                      <a:endParaRPr lang="en-US" dirty="0">
                        <a:solidFill>
                          <a:srgbClr val="333333"/>
                        </a:solidFill>
                        <a:effectLst/>
                        <a:latin typeface="inter-regular"/>
                      </a:endParaRPr>
                    </a:p>
                  </a:txBody>
                  <a:tcPr marL="76200" marR="76200" marT="76200" marB="76200"/>
                </a:tc>
                <a:tc>
                  <a:txBody>
                    <a:bodyPr/>
                    <a:lstStyle/>
                    <a:p>
                      <a:pPr algn="just" fontAlgn="t"/>
                      <a:r>
                        <a:rPr lang="en-US">
                          <a:effectLst/>
                        </a:rPr>
                        <a:t>UK</a:t>
                      </a:r>
                      <a:endParaRPr lang="en-US">
                        <a:solidFill>
                          <a:srgbClr val="333333"/>
                        </a:solidFill>
                        <a:effectLst/>
                        <a:latin typeface="inter-regular"/>
                      </a:endParaRPr>
                    </a:p>
                  </a:txBody>
                  <a:tcPr marL="76200" marR="76200" marT="76200" marB="76200"/>
                </a:tc>
                <a:tc>
                  <a:txBody>
                    <a:bodyPr/>
                    <a:lstStyle/>
                    <a:p>
                      <a:pPr algn="just" fontAlgn="t"/>
                      <a:r>
                        <a:rPr lang="en-US">
                          <a:effectLst/>
                        </a:rPr>
                        <a:t>Developing</a:t>
                      </a:r>
                      <a:endParaRPr lang="en-US">
                        <a:solidFill>
                          <a:srgbClr val="333333"/>
                        </a:solidFill>
                        <a:effectLst/>
                        <a:latin typeface="inter-regular"/>
                      </a:endParaRPr>
                    </a:p>
                  </a:txBody>
                  <a:tcPr marL="76200" marR="76200" marT="76200" marB="76200"/>
                </a:tc>
                <a:tc>
                  <a:txBody>
                    <a:bodyPr/>
                    <a:lstStyle/>
                    <a:p>
                      <a:pPr algn="just" fontAlgn="t"/>
                      <a:r>
                        <a:rPr lang="en-US">
                          <a:effectLst/>
                        </a:rPr>
                        <a:t>D283</a:t>
                      </a:r>
                      <a:endParaRPr lang="en-US">
                        <a:solidFill>
                          <a:srgbClr val="333333"/>
                        </a:solidFill>
                        <a:effectLst/>
                        <a:latin typeface="inter-regular"/>
                      </a:endParaRPr>
                    </a:p>
                  </a:txBody>
                  <a:tcPr marL="76200" marR="76200" marT="76200" marB="76200"/>
                </a:tc>
                <a:tc>
                  <a:txBody>
                    <a:bodyPr/>
                    <a:lstStyle/>
                    <a:p>
                      <a:pPr algn="just" fontAlgn="t"/>
                      <a:r>
                        <a:rPr lang="en-US" dirty="0">
                          <a:effectLst/>
                        </a:rPr>
                        <a:t>549</a:t>
                      </a:r>
                      <a:endParaRPr lang="en-US" dirty="0">
                        <a:solidFill>
                          <a:srgbClr val="333333"/>
                        </a:solidFill>
                        <a:effectLst/>
                        <a:latin typeface="inter-regular"/>
                      </a:endParaRPr>
                    </a:p>
                  </a:txBody>
                  <a:tcPr marL="76200" marR="76200" marT="76200" marB="76200"/>
                </a:tc>
              </a:tr>
            </a:tbl>
          </a:graphicData>
        </a:graphic>
      </p:graphicFrame>
      <p:sp>
        <p:nvSpPr>
          <p:cNvPr id="3" name="Title 2"/>
          <p:cNvSpPr>
            <a:spLocks noGrp="1"/>
          </p:cNvSpPr>
          <p:nvPr>
            <p:ph type="title"/>
          </p:nvPr>
        </p:nvSpPr>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endParaRPr lang="en-US" dirty="0"/>
          </a:p>
        </p:txBody>
      </p:sp>
      <p:sp>
        <p:nvSpPr>
          <p:cNvPr id="5" name="Rectangle 1"/>
          <p:cNvSpPr>
            <a:spLocks noChangeArrowheads="1"/>
          </p:cNvSpPr>
          <p:nvPr/>
        </p:nvSpPr>
        <p:spPr bwMode="auto">
          <a:xfrm>
            <a:off x="333036" y="905066"/>
            <a:ext cx="2378623"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333333"/>
                </a:solidFill>
                <a:effectLst/>
                <a:latin typeface="inter-bold"/>
                <a:cs typeface="Arial" pitchFamily="34" charset="0"/>
              </a:rPr>
              <a:t>EMPLOYEE table: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787917444"/>
              </p:ext>
            </p:extLst>
          </p:nvPr>
        </p:nvGraphicFramePr>
        <p:xfrm>
          <a:off x="333036" y="4784827"/>
          <a:ext cx="3371860" cy="1356360"/>
        </p:xfrm>
        <a:graphic>
          <a:graphicData uri="http://schemas.openxmlformats.org/drawingml/2006/table">
            <a:tbl>
              <a:tblPr>
                <a:tableStyleId>{5940675A-B579-460E-94D1-54222C63F5DA}</a:tableStyleId>
              </a:tblPr>
              <a:tblGrid>
                <a:gridCol w="1685930"/>
                <a:gridCol w="1685930"/>
              </a:tblGrid>
              <a:tr h="494149">
                <a:tc>
                  <a:txBody>
                    <a:bodyPr/>
                    <a:lstStyle/>
                    <a:p>
                      <a:pPr algn="l" fontAlgn="t"/>
                      <a:r>
                        <a:rPr lang="en-US" b="1" dirty="0">
                          <a:effectLst/>
                        </a:rPr>
                        <a:t>EMP_ID</a:t>
                      </a:r>
                      <a:endParaRPr lang="en-US" b="1" dirty="0">
                        <a:solidFill>
                          <a:srgbClr val="000000"/>
                        </a:solidFill>
                        <a:effectLst/>
                        <a:latin typeface="times new roman"/>
                      </a:endParaRPr>
                    </a:p>
                  </a:txBody>
                  <a:tcPr marL="114300" marR="114300" marT="114300" marB="114300"/>
                </a:tc>
                <a:tc>
                  <a:txBody>
                    <a:bodyPr/>
                    <a:lstStyle/>
                    <a:p>
                      <a:pPr algn="l" fontAlgn="t"/>
                      <a:r>
                        <a:rPr lang="en-US" b="1" dirty="0">
                          <a:effectLst/>
                        </a:rPr>
                        <a:t>EMP_COUNTRY</a:t>
                      </a:r>
                      <a:endParaRPr lang="en-US" b="1" dirty="0">
                        <a:solidFill>
                          <a:srgbClr val="000000"/>
                        </a:solidFill>
                        <a:effectLst/>
                        <a:latin typeface="times new roman"/>
                      </a:endParaRPr>
                    </a:p>
                  </a:txBody>
                  <a:tcPr marL="114300" marR="114300" marT="114300" marB="114300"/>
                </a:tc>
              </a:tr>
              <a:tr h="419278">
                <a:tc>
                  <a:txBody>
                    <a:bodyPr/>
                    <a:lstStyle/>
                    <a:p>
                      <a:pPr algn="just" fontAlgn="t"/>
                      <a:r>
                        <a:rPr lang="en-US">
                          <a:effectLst/>
                        </a:rPr>
                        <a:t>264</a:t>
                      </a:r>
                      <a:endParaRPr lang="en-US">
                        <a:solidFill>
                          <a:srgbClr val="333333"/>
                        </a:solidFill>
                        <a:effectLst/>
                        <a:latin typeface="inter-regular"/>
                      </a:endParaRPr>
                    </a:p>
                  </a:txBody>
                  <a:tcPr marL="76200" marR="76200" marT="76200" marB="76200"/>
                </a:tc>
                <a:tc>
                  <a:txBody>
                    <a:bodyPr/>
                    <a:lstStyle/>
                    <a:p>
                      <a:pPr algn="just" fontAlgn="t"/>
                      <a:r>
                        <a:rPr lang="en-US">
                          <a:effectLst/>
                        </a:rPr>
                        <a:t>India</a:t>
                      </a:r>
                      <a:endParaRPr lang="en-US">
                        <a:solidFill>
                          <a:srgbClr val="333333"/>
                        </a:solidFill>
                        <a:effectLst/>
                        <a:latin typeface="inter-regular"/>
                      </a:endParaRPr>
                    </a:p>
                  </a:txBody>
                  <a:tcPr marL="76200" marR="76200" marT="76200" marB="76200"/>
                </a:tc>
              </a:tr>
              <a:tr h="419278">
                <a:tc>
                  <a:txBody>
                    <a:bodyPr/>
                    <a:lstStyle/>
                    <a:p>
                      <a:pPr algn="just" fontAlgn="t"/>
                      <a:r>
                        <a:rPr lang="en-US" dirty="0">
                          <a:effectLst/>
                        </a:rPr>
                        <a:t>364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UK</a:t>
                      </a:r>
                      <a:endParaRPr lang="en-US" dirty="0">
                        <a:solidFill>
                          <a:srgbClr val="333333"/>
                        </a:solidFill>
                        <a:effectLst/>
                        <a:latin typeface="inter-regular"/>
                      </a:endParaRPr>
                    </a:p>
                  </a:txBody>
                  <a:tcPr marL="76200" marR="76200" marT="76200" marB="76200"/>
                </a:tc>
              </a:tr>
            </a:tbl>
          </a:graphicData>
        </a:graphic>
      </p:graphicFrame>
      <p:sp>
        <p:nvSpPr>
          <p:cNvPr id="9" name="Rectangle 1"/>
          <p:cNvSpPr>
            <a:spLocks noChangeArrowheads="1"/>
          </p:cNvSpPr>
          <p:nvPr/>
        </p:nvSpPr>
        <p:spPr bwMode="auto">
          <a:xfrm>
            <a:off x="333035" y="4431286"/>
            <a:ext cx="2378623"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1600" b="1" dirty="0"/>
              <a:t>EMP_COUNTRY table: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1"/>
          <p:cNvSpPr>
            <a:spLocks noChangeArrowheads="1"/>
          </p:cNvSpPr>
          <p:nvPr/>
        </p:nvSpPr>
        <p:spPr bwMode="auto">
          <a:xfrm>
            <a:off x="3875020" y="3966604"/>
            <a:ext cx="2378623"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1600" b="1" dirty="0"/>
              <a:t>EMP_DEPT table: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930064829"/>
              </p:ext>
            </p:extLst>
          </p:nvPr>
        </p:nvGraphicFramePr>
        <p:xfrm>
          <a:off x="3880583" y="4305158"/>
          <a:ext cx="5231886" cy="2209800"/>
        </p:xfrm>
        <a:graphic>
          <a:graphicData uri="http://schemas.openxmlformats.org/drawingml/2006/table">
            <a:tbl>
              <a:tblPr>
                <a:tableStyleId>{5940675A-B579-460E-94D1-54222C63F5DA}</a:tableStyleId>
              </a:tblPr>
              <a:tblGrid>
                <a:gridCol w="1743962"/>
                <a:gridCol w="1743962"/>
                <a:gridCol w="1743962"/>
              </a:tblGrid>
              <a:tr h="466174">
                <a:tc>
                  <a:txBody>
                    <a:bodyPr/>
                    <a:lstStyle/>
                    <a:p>
                      <a:pPr algn="ctr" fontAlgn="t"/>
                      <a:r>
                        <a:rPr lang="en-US" b="1" dirty="0" smtClean="0">
                          <a:effectLst/>
                        </a:rPr>
                        <a:t>DEPT_NAME</a:t>
                      </a:r>
                      <a:endParaRPr lang="en-US" b="1" dirty="0">
                        <a:solidFill>
                          <a:srgbClr val="000000"/>
                        </a:solidFill>
                        <a:effectLst/>
                        <a:latin typeface="times new roman"/>
                      </a:endParaRPr>
                    </a:p>
                  </a:txBody>
                  <a:tcPr marL="114300" marR="114300" marT="114300" marB="114300"/>
                </a:tc>
                <a:tc>
                  <a:txBody>
                    <a:bodyPr/>
                    <a:lstStyle/>
                    <a:p>
                      <a:pPr algn="ctr" fontAlgn="t"/>
                      <a:r>
                        <a:rPr lang="en-US" b="1" dirty="0">
                          <a:effectLst/>
                        </a:rPr>
                        <a:t>DEPT_TYPE</a:t>
                      </a:r>
                      <a:endParaRPr lang="en-US" b="1" dirty="0">
                        <a:solidFill>
                          <a:srgbClr val="000000"/>
                        </a:solidFill>
                        <a:effectLst/>
                        <a:latin typeface="times new roman"/>
                      </a:endParaRPr>
                    </a:p>
                  </a:txBody>
                  <a:tcPr marL="114300" marR="114300" marT="114300" marB="114300"/>
                </a:tc>
                <a:tc>
                  <a:txBody>
                    <a:bodyPr/>
                    <a:lstStyle/>
                    <a:p>
                      <a:pPr algn="ctr" fontAlgn="t"/>
                      <a:r>
                        <a:rPr lang="en-US" b="1" dirty="0" smtClean="0">
                          <a:effectLst/>
                        </a:rPr>
                        <a:t>DEPT_NO</a:t>
                      </a:r>
                      <a:endParaRPr lang="en-US" b="1" dirty="0">
                        <a:solidFill>
                          <a:srgbClr val="000000"/>
                        </a:solidFill>
                        <a:effectLst/>
                        <a:latin typeface="times new roman"/>
                      </a:endParaRPr>
                    </a:p>
                  </a:txBody>
                  <a:tcPr marL="114300" marR="114300" marT="114300" marB="114300"/>
                </a:tc>
              </a:tr>
              <a:tr h="395542">
                <a:tc>
                  <a:txBody>
                    <a:bodyPr/>
                    <a:lstStyle/>
                    <a:p>
                      <a:pPr algn="just" fontAlgn="t"/>
                      <a:r>
                        <a:rPr lang="en-US" dirty="0">
                          <a:effectLst/>
                        </a:rPr>
                        <a:t>Designing</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D394</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283</a:t>
                      </a:r>
                      <a:endParaRPr lang="en-US" dirty="0">
                        <a:solidFill>
                          <a:srgbClr val="333333"/>
                        </a:solidFill>
                        <a:effectLst/>
                        <a:latin typeface="inter-regular"/>
                      </a:endParaRPr>
                    </a:p>
                  </a:txBody>
                  <a:tcPr marL="76200" marR="76200" marT="76200" marB="76200"/>
                </a:tc>
              </a:tr>
              <a:tr h="395542">
                <a:tc>
                  <a:txBody>
                    <a:bodyPr/>
                    <a:lstStyle/>
                    <a:p>
                      <a:pPr algn="just" fontAlgn="t"/>
                      <a:r>
                        <a:rPr lang="en-US">
                          <a:effectLst/>
                        </a:rPr>
                        <a:t>Testing</a:t>
                      </a:r>
                      <a:endParaRPr lang="en-US">
                        <a:solidFill>
                          <a:srgbClr val="333333"/>
                        </a:solidFill>
                        <a:effectLst/>
                        <a:latin typeface="inter-regular"/>
                      </a:endParaRPr>
                    </a:p>
                  </a:txBody>
                  <a:tcPr marL="76200" marR="76200" marT="76200" marB="76200"/>
                </a:tc>
                <a:tc>
                  <a:txBody>
                    <a:bodyPr/>
                    <a:lstStyle/>
                    <a:p>
                      <a:pPr algn="just" fontAlgn="t"/>
                      <a:r>
                        <a:rPr lang="en-US">
                          <a:effectLst/>
                        </a:rPr>
                        <a:t>D394</a:t>
                      </a:r>
                      <a:endParaRPr lang="en-US">
                        <a:solidFill>
                          <a:srgbClr val="333333"/>
                        </a:solidFill>
                        <a:effectLst/>
                        <a:latin typeface="inter-regular"/>
                      </a:endParaRPr>
                    </a:p>
                  </a:txBody>
                  <a:tcPr marL="76200" marR="76200" marT="76200" marB="76200"/>
                </a:tc>
                <a:tc>
                  <a:txBody>
                    <a:bodyPr/>
                    <a:lstStyle/>
                    <a:p>
                      <a:pPr algn="just" fontAlgn="t"/>
                      <a:r>
                        <a:rPr lang="en-US" dirty="0">
                          <a:effectLst/>
                        </a:rPr>
                        <a:t>300</a:t>
                      </a:r>
                      <a:endParaRPr lang="en-US" dirty="0">
                        <a:solidFill>
                          <a:srgbClr val="333333"/>
                        </a:solidFill>
                        <a:effectLst/>
                        <a:latin typeface="inter-regular"/>
                      </a:endParaRPr>
                    </a:p>
                  </a:txBody>
                  <a:tcPr marL="76200" marR="76200" marT="76200" marB="76200"/>
                </a:tc>
              </a:tr>
              <a:tr h="395542">
                <a:tc>
                  <a:txBody>
                    <a:bodyPr/>
                    <a:lstStyle/>
                    <a:p>
                      <a:pPr algn="just" fontAlgn="t"/>
                      <a:r>
                        <a:rPr lang="en-US">
                          <a:effectLst/>
                        </a:rPr>
                        <a:t>Stores</a:t>
                      </a:r>
                      <a:endParaRPr lang="en-US">
                        <a:solidFill>
                          <a:srgbClr val="333333"/>
                        </a:solidFill>
                        <a:effectLst/>
                        <a:latin typeface="inter-regular"/>
                      </a:endParaRPr>
                    </a:p>
                  </a:txBody>
                  <a:tcPr marL="76200" marR="76200" marT="76200" marB="76200"/>
                </a:tc>
                <a:tc>
                  <a:txBody>
                    <a:bodyPr/>
                    <a:lstStyle/>
                    <a:p>
                      <a:pPr algn="just" fontAlgn="t"/>
                      <a:r>
                        <a:rPr lang="en-US" dirty="0">
                          <a:effectLst/>
                        </a:rPr>
                        <a:t>D283</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232</a:t>
                      </a:r>
                      <a:endParaRPr lang="en-US" dirty="0">
                        <a:solidFill>
                          <a:srgbClr val="333333"/>
                        </a:solidFill>
                        <a:effectLst/>
                        <a:latin typeface="inter-regular"/>
                      </a:endParaRPr>
                    </a:p>
                  </a:txBody>
                  <a:tcPr marL="76200" marR="76200" marT="76200" marB="76200"/>
                </a:tc>
              </a:tr>
              <a:tr h="395542">
                <a:tc>
                  <a:txBody>
                    <a:bodyPr/>
                    <a:lstStyle/>
                    <a:p>
                      <a:pPr algn="just" fontAlgn="t"/>
                      <a:r>
                        <a:rPr lang="en-US" dirty="0">
                          <a:effectLst/>
                        </a:rPr>
                        <a:t>Developing</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D283</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549</a:t>
                      </a:r>
                      <a:endParaRPr lang="en-US" dirty="0">
                        <a:solidFill>
                          <a:srgbClr val="333333"/>
                        </a:solidFill>
                        <a:effectLst/>
                        <a:latin typeface="inter-regular"/>
                      </a:endParaRPr>
                    </a:p>
                  </a:txBody>
                  <a:tcPr marL="76200" marR="76200" marT="76200" marB="76200"/>
                </a:tc>
              </a:tr>
            </a:tbl>
          </a:graphicData>
        </a:graphic>
      </p:graphicFrame>
      <p:sp>
        <p:nvSpPr>
          <p:cNvPr id="12" name="Rectangle 1"/>
          <p:cNvSpPr>
            <a:spLocks noChangeArrowheads="1"/>
          </p:cNvSpPr>
          <p:nvPr/>
        </p:nvSpPr>
        <p:spPr bwMode="auto">
          <a:xfrm>
            <a:off x="9340399" y="3797327"/>
            <a:ext cx="2483739" cy="33855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1600" b="1" dirty="0"/>
              <a:t>EMP_DEPT_MAPPING table: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053622514"/>
              </p:ext>
            </p:extLst>
          </p:nvPr>
        </p:nvGraphicFramePr>
        <p:xfrm>
          <a:off x="9340399" y="4151647"/>
          <a:ext cx="2546801" cy="2209800"/>
        </p:xfrm>
        <a:graphic>
          <a:graphicData uri="http://schemas.openxmlformats.org/drawingml/2006/table">
            <a:tbl>
              <a:tblPr>
                <a:tableStyleId>{5940675A-B579-460E-94D1-54222C63F5DA}</a:tableStyleId>
              </a:tblPr>
              <a:tblGrid>
                <a:gridCol w="1143670"/>
                <a:gridCol w="1403131"/>
              </a:tblGrid>
              <a:tr h="463869">
                <a:tc>
                  <a:txBody>
                    <a:bodyPr/>
                    <a:lstStyle/>
                    <a:p>
                      <a:pPr algn="l" fontAlgn="t"/>
                      <a:r>
                        <a:rPr lang="en-US" b="1" dirty="0" smtClean="0">
                          <a:effectLst/>
                        </a:rPr>
                        <a:t>DEPT_NO</a:t>
                      </a:r>
                      <a:endParaRPr lang="en-US" b="1" dirty="0">
                        <a:solidFill>
                          <a:srgbClr val="000000"/>
                        </a:solidFill>
                        <a:effectLst/>
                        <a:latin typeface="times new roman"/>
                      </a:endParaRPr>
                    </a:p>
                  </a:txBody>
                  <a:tcPr marL="114300" marR="114300" marT="114300" marB="114300"/>
                </a:tc>
                <a:tc>
                  <a:txBody>
                    <a:bodyPr/>
                    <a:lstStyle/>
                    <a:p>
                      <a:pPr algn="l" fontAlgn="t"/>
                      <a:r>
                        <a:rPr lang="en-US" b="1" dirty="0" smtClean="0">
                          <a:effectLst/>
                        </a:rPr>
                        <a:t>EMP_ID</a:t>
                      </a:r>
                      <a:endParaRPr lang="en-US" b="1" dirty="0">
                        <a:solidFill>
                          <a:srgbClr val="000000"/>
                        </a:solidFill>
                        <a:effectLst/>
                        <a:latin typeface="times new roman"/>
                      </a:endParaRPr>
                    </a:p>
                  </a:txBody>
                  <a:tcPr marL="114300" marR="114300" marT="114300" marB="114300"/>
                </a:tc>
              </a:tr>
              <a:tr h="393586">
                <a:tc>
                  <a:txBody>
                    <a:bodyPr/>
                    <a:lstStyle/>
                    <a:p>
                      <a:pPr algn="just" fontAlgn="t"/>
                      <a:r>
                        <a:rPr lang="en-US" dirty="0">
                          <a:effectLst/>
                        </a:rPr>
                        <a:t>283</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264</a:t>
                      </a:r>
                      <a:endParaRPr lang="en-US" dirty="0">
                        <a:solidFill>
                          <a:srgbClr val="333333"/>
                        </a:solidFill>
                        <a:effectLst/>
                        <a:latin typeface="inter-regular"/>
                      </a:endParaRPr>
                    </a:p>
                  </a:txBody>
                  <a:tcPr marL="76200" marR="76200" marT="76200" marB="76200"/>
                </a:tc>
              </a:tr>
              <a:tr h="393586">
                <a:tc>
                  <a:txBody>
                    <a:bodyPr/>
                    <a:lstStyle/>
                    <a:p>
                      <a:pPr algn="just" fontAlgn="t"/>
                      <a:r>
                        <a:rPr lang="en-US" dirty="0">
                          <a:effectLst/>
                        </a:rPr>
                        <a:t>300</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264</a:t>
                      </a:r>
                      <a:endParaRPr lang="en-US" dirty="0">
                        <a:solidFill>
                          <a:srgbClr val="333333"/>
                        </a:solidFill>
                        <a:effectLst/>
                        <a:latin typeface="inter-regular"/>
                      </a:endParaRPr>
                    </a:p>
                  </a:txBody>
                  <a:tcPr marL="76200" marR="76200" marT="76200" marB="76200"/>
                </a:tc>
              </a:tr>
              <a:tr h="393586">
                <a:tc>
                  <a:txBody>
                    <a:bodyPr/>
                    <a:lstStyle/>
                    <a:p>
                      <a:pPr algn="just" fontAlgn="t"/>
                      <a:r>
                        <a:rPr lang="en-US" dirty="0">
                          <a:effectLst/>
                        </a:rPr>
                        <a:t>232</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364</a:t>
                      </a:r>
                      <a:endParaRPr lang="en-US" dirty="0">
                        <a:solidFill>
                          <a:srgbClr val="333333"/>
                        </a:solidFill>
                        <a:effectLst/>
                        <a:latin typeface="inter-regular"/>
                      </a:endParaRPr>
                    </a:p>
                  </a:txBody>
                  <a:tcPr marL="76200" marR="76200" marT="76200" marB="76200"/>
                </a:tc>
              </a:tr>
              <a:tr h="393586">
                <a:tc>
                  <a:txBody>
                    <a:bodyPr/>
                    <a:lstStyle/>
                    <a:p>
                      <a:pPr algn="just" fontAlgn="t"/>
                      <a:r>
                        <a:rPr lang="en-US" dirty="0">
                          <a:effectLst/>
                        </a:rPr>
                        <a:t>549</a:t>
                      </a:r>
                      <a:endParaRPr lang="en-US" dirty="0">
                        <a:solidFill>
                          <a:srgbClr val="333333"/>
                        </a:solidFill>
                        <a:effectLst/>
                        <a:latin typeface="inter-regular"/>
                      </a:endParaRPr>
                    </a:p>
                  </a:txBody>
                  <a:tcPr marL="76200" marR="76200" marT="76200" marB="76200"/>
                </a:tc>
                <a:tc>
                  <a:txBody>
                    <a:bodyPr/>
                    <a:lstStyle/>
                    <a:p>
                      <a:pPr algn="just" fontAlgn="t"/>
                      <a:r>
                        <a:rPr lang="en-US" dirty="0">
                          <a:effectLst/>
                        </a:rPr>
                        <a:t>364</a:t>
                      </a:r>
                      <a:endParaRPr lang="en-US" dirty="0">
                        <a:solidFill>
                          <a:srgbClr val="333333"/>
                        </a:solidFill>
                        <a:effectLst/>
                        <a:latin typeface="inter-regular"/>
                      </a:endParaRPr>
                    </a:p>
                  </a:txBody>
                  <a:tcPr marL="76200" marR="76200" marT="76200" marB="76200"/>
                </a:tc>
              </a:tr>
            </a:tbl>
          </a:graphicData>
        </a:graphic>
      </p:graphicFrame>
    </p:spTree>
    <p:extLst>
      <p:ext uri="{BB962C8B-B14F-4D97-AF65-F5344CB8AC3E}">
        <p14:creationId xmlns:p14="http://schemas.microsoft.com/office/powerpoint/2010/main" val="21208411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p>
        </p:txBody>
      </p:sp>
      <p:sp>
        <p:nvSpPr>
          <p:cNvPr id="3" name="Content Placeholder 2"/>
          <p:cNvSpPr>
            <a:spLocks noGrp="1"/>
          </p:cNvSpPr>
          <p:nvPr>
            <p:ph idx="4294967295"/>
          </p:nvPr>
        </p:nvSpPr>
        <p:spPr>
          <a:xfrm>
            <a:off x="131180" y="863444"/>
            <a:ext cx="11929641" cy="5590565"/>
          </a:xfrm>
        </p:spPr>
        <p:txBody>
          <a:bodyPr/>
          <a:lstStyle/>
          <a:p>
            <a:endParaRPr lang="en-US" dirty="0"/>
          </a:p>
          <a:p>
            <a:endParaRPr lang="en-US" dirty="0"/>
          </a:p>
          <a:p>
            <a:endParaRPr lang="en-US" dirty="0"/>
          </a:p>
          <a:p>
            <a:endParaRPr lang="en-US" dirty="0"/>
          </a:p>
          <a:p>
            <a:endParaRPr lang="en-US" dirty="0"/>
          </a:p>
          <a:p>
            <a:endParaRPr lang="en-GB" dirty="0"/>
          </a:p>
          <a:p>
            <a:pPr marL="0" indent="0">
              <a:buNone/>
            </a:pPr>
            <a:endParaRPr lang="en-GB" b="1" dirty="0"/>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97255">
                  <a:extLst>
                    <a:ext uri="{9D8B030D-6E8A-4147-A177-3AD203B41FA5}">
                      <a16:colId xmlns:a16="http://schemas.microsoft.com/office/drawing/2014/main" xmlns=""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cxnSp>
        <p:nvCxnSpPr>
          <p:cNvPr id="6" name="Straight Connector 5"/>
          <p:cNvCxnSpPr/>
          <p:nvPr/>
        </p:nvCxnSpPr>
        <p:spPr>
          <a:xfrm flipV="1">
            <a:off x="2925743" y="919747"/>
            <a:ext cx="0" cy="4248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6325" y="1688938"/>
            <a:ext cx="756000" cy="460800"/>
          </a:xfrm>
          <a:prstGeom prst="rect">
            <a:avLst/>
          </a:prstGeom>
          <a:noFill/>
          <a:ln w="28575">
            <a:solidFill>
              <a:srgbClr val="0070C0"/>
            </a:solidFill>
          </a:ln>
        </p:spPr>
        <p:txBody>
          <a:bodyPr wrap="square" rtlCol="0">
            <a:spAutoFit/>
          </a:bodyPr>
          <a:lstStyle/>
          <a:p>
            <a:pPr algn="ctr"/>
            <a:r>
              <a:rPr lang="en-US" sz="2400" u="sng" dirty="0"/>
              <a:t>RNO</a:t>
            </a:r>
          </a:p>
        </p:txBody>
      </p:sp>
      <p:sp>
        <p:nvSpPr>
          <p:cNvPr id="11" name="TextBox 10"/>
          <p:cNvSpPr txBox="1"/>
          <p:nvPr/>
        </p:nvSpPr>
        <p:spPr>
          <a:xfrm>
            <a:off x="3803445" y="1688938"/>
            <a:ext cx="1152000" cy="460800"/>
          </a:xfrm>
          <a:prstGeom prst="rect">
            <a:avLst/>
          </a:prstGeom>
          <a:noFill/>
          <a:ln w="28575">
            <a:solidFill>
              <a:srgbClr val="0070C0"/>
            </a:solidFill>
          </a:ln>
        </p:spPr>
        <p:txBody>
          <a:bodyPr wrap="square" rtlCol="0">
            <a:spAutoFit/>
          </a:bodyPr>
          <a:lstStyle/>
          <a:p>
            <a:pPr algn="ctr"/>
            <a:r>
              <a:rPr lang="en-US" sz="2400" u="sng" dirty="0"/>
              <a:t>Subject</a:t>
            </a:r>
          </a:p>
        </p:txBody>
      </p:sp>
      <p:sp>
        <p:nvSpPr>
          <p:cNvPr id="12" name="TextBox 11"/>
          <p:cNvSpPr txBox="1"/>
          <p:nvPr/>
        </p:nvSpPr>
        <p:spPr>
          <a:xfrm>
            <a:off x="4952712" y="1688938"/>
            <a:ext cx="1080000" cy="460800"/>
          </a:xfrm>
          <a:prstGeom prst="rect">
            <a:avLst/>
          </a:prstGeom>
          <a:noFill/>
          <a:ln w="28575">
            <a:solidFill>
              <a:srgbClr val="0070C0"/>
            </a:solidFill>
          </a:ln>
        </p:spPr>
        <p:txBody>
          <a:bodyPr wrap="square" rtlCol="0">
            <a:spAutoFit/>
          </a:bodyPr>
          <a:lstStyle/>
          <a:p>
            <a:pPr algn="ctr"/>
            <a:r>
              <a:rPr lang="en-US" sz="2400" dirty="0"/>
              <a:t>Faculty</a:t>
            </a:r>
          </a:p>
        </p:txBody>
      </p:sp>
      <p:cxnSp>
        <p:nvCxnSpPr>
          <p:cNvPr id="13" name="Straight Connector 12"/>
          <p:cNvCxnSpPr/>
          <p:nvPr/>
        </p:nvCxnSpPr>
        <p:spPr>
          <a:xfrm>
            <a:off x="5492712" y="2149738"/>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79445" y="2141613"/>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6888" y="2507373"/>
            <a:ext cx="11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2432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10572" y="1324638"/>
            <a:ext cx="208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92712" y="1312594"/>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735245" y="2524295"/>
            <a:ext cx="753052" cy="461665"/>
          </a:xfrm>
          <a:prstGeom prst="rect">
            <a:avLst/>
          </a:prstGeom>
          <a:noFill/>
        </p:spPr>
        <p:txBody>
          <a:bodyPr wrap="square" rtlCol="0">
            <a:spAutoFit/>
          </a:bodyPr>
          <a:lstStyle/>
          <a:p>
            <a:pPr algn="ctr"/>
            <a:r>
              <a:rPr lang="en-GB" sz="2400" b="1" dirty="0"/>
              <a:t>FD2</a:t>
            </a:r>
          </a:p>
        </p:txBody>
      </p:sp>
      <p:sp>
        <p:nvSpPr>
          <p:cNvPr id="27" name="TextBox 26"/>
          <p:cNvSpPr txBox="1"/>
          <p:nvPr/>
        </p:nvSpPr>
        <p:spPr>
          <a:xfrm>
            <a:off x="3436900" y="864157"/>
            <a:ext cx="753052" cy="461665"/>
          </a:xfrm>
          <a:prstGeom prst="rect">
            <a:avLst/>
          </a:prstGeom>
          <a:noFill/>
        </p:spPr>
        <p:txBody>
          <a:bodyPr wrap="square" rtlCol="0">
            <a:spAutoFit/>
          </a:bodyPr>
          <a:lstStyle/>
          <a:p>
            <a:pPr algn="ctr"/>
            <a:r>
              <a:rPr lang="en-GB" sz="2400" b="1" dirty="0"/>
              <a:t>FD1</a:t>
            </a:r>
          </a:p>
        </p:txBody>
      </p:sp>
      <p:cxnSp>
        <p:nvCxnSpPr>
          <p:cNvPr id="23" name="Straight Connector 22"/>
          <p:cNvCxnSpPr/>
          <p:nvPr/>
        </p:nvCxnSpPr>
        <p:spPr>
          <a:xfrm flipV="1">
            <a:off x="437944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266765" y="1184299"/>
            <a:ext cx="5794056"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b="1" dirty="0"/>
              <a:t>FD1</a:t>
            </a:r>
            <a:r>
              <a:rPr lang="en-GB" sz="2400" dirty="0"/>
              <a:t>: RNO, Subject</a:t>
            </a:r>
            <a:r>
              <a:rPr lang="en-US" sz="2400" dirty="0">
                <a:latin typeface="Calibri" panose="020F0502020204030204" pitchFamily="34" charset="0"/>
              </a:rPr>
              <a:t> → </a:t>
            </a:r>
            <a:r>
              <a:rPr lang="en-GB" sz="2400" dirty="0"/>
              <a:t>Faculty</a:t>
            </a:r>
          </a:p>
          <a:p>
            <a:pPr marL="285750" indent="-285750" algn="just">
              <a:buFont typeface="Arial" panose="020B0604020202020204" pitchFamily="34" charset="0"/>
              <a:buChar char="•"/>
            </a:pPr>
            <a:r>
              <a:rPr lang="en-GB" sz="2400" b="1" dirty="0"/>
              <a:t>FD2</a:t>
            </a:r>
            <a:r>
              <a:rPr lang="en-GB" sz="2400" dirty="0"/>
              <a:t>: Faculty </a:t>
            </a:r>
            <a:r>
              <a:rPr lang="en-US" sz="2400" dirty="0">
                <a:latin typeface="Calibri" panose="020F0502020204030204" pitchFamily="34" charset="0"/>
              </a:rPr>
              <a:t>→ </a:t>
            </a:r>
            <a:r>
              <a:rPr lang="en-GB" sz="2400" dirty="0"/>
              <a:t>Subject</a:t>
            </a:r>
          </a:p>
          <a:p>
            <a:pPr marL="285750" indent="-285750" algn="just">
              <a:buFont typeface="Arial" panose="020B0604020202020204" pitchFamily="34" charset="0"/>
              <a:buChar char="•"/>
            </a:pPr>
            <a:r>
              <a:rPr lang="en-GB" sz="2400" dirty="0"/>
              <a:t>So {RNO, Subject} </a:t>
            </a:r>
            <a:r>
              <a:rPr lang="en-US" sz="2400" dirty="0">
                <a:latin typeface="Calibri" panose="020F0502020204030204" pitchFamily="34" charset="0"/>
              </a:rPr>
              <a:t>→ </a:t>
            </a:r>
            <a:r>
              <a:rPr lang="en-GB" sz="2400" dirty="0"/>
              <a:t>Subject</a:t>
            </a:r>
            <a:r>
              <a:rPr lang="en-GB" sz="2000" dirty="0"/>
              <a:t>  (Transitivity rule)</a:t>
            </a:r>
            <a:endParaRPr lang="en-GB" sz="2400" dirty="0"/>
          </a:p>
        </p:txBody>
      </p:sp>
      <p:sp>
        <p:nvSpPr>
          <p:cNvPr id="32" name="Rounded Rectangle 31"/>
          <p:cNvSpPr/>
          <p:nvPr/>
        </p:nvSpPr>
        <p:spPr>
          <a:xfrm>
            <a:off x="279348" y="5050856"/>
            <a:ext cx="9120158" cy="1440000"/>
          </a:xfrm>
          <a:prstGeom prst="roundRect">
            <a:avLst>
              <a:gd name="adj" fmla="val 135"/>
            </a:avLst>
          </a:prstGeom>
          <a:noFill/>
          <a:ln w="12700">
            <a:noFill/>
          </a:ln>
        </p:spPr>
        <p:txBody>
          <a:bodyPr vert="horz" lIns="91440" tIns="91440" rIns="91440" bIns="91440" rtlCol="0" anchor="ctr">
            <a:noAutofit/>
          </a:bodyPr>
          <a:lstStyle/>
          <a:p>
            <a:pPr marL="342900" indent="-342900">
              <a:buFont typeface="Arial" panose="020B0604020202020204" pitchFamily="34" charset="0"/>
              <a:buChar char="•"/>
            </a:pPr>
            <a:r>
              <a:rPr lang="en-IN" sz="2400" dirty="0">
                <a:solidFill>
                  <a:schemeClr val="dk1"/>
                </a:solidFill>
              </a:rPr>
              <a:t>Here, one faculty teaches only one subject, but a subject may be taught by more than one faculty.</a:t>
            </a:r>
          </a:p>
          <a:p>
            <a:pPr marL="342900" indent="-342900">
              <a:buFont typeface="Arial" panose="020B0604020202020204" pitchFamily="34" charset="0"/>
              <a:buChar char="•"/>
            </a:pPr>
            <a:r>
              <a:rPr lang="en-IN" sz="2400" dirty="0">
                <a:solidFill>
                  <a:schemeClr val="dk1"/>
                </a:solidFill>
              </a:rPr>
              <a:t>A student can learn a subject from only one faculty.</a:t>
            </a:r>
          </a:p>
        </p:txBody>
      </p:sp>
      <p:sp>
        <p:nvSpPr>
          <p:cNvPr id="33" name="Rounded Rectangle 32"/>
          <p:cNvSpPr/>
          <p:nvPr/>
        </p:nvSpPr>
        <p:spPr>
          <a:xfrm>
            <a:off x="3046325" y="2992882"/>
            <a:ext cx="9014496" cy="863144"/>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IN" sz="2000" dirty="0">
                <a:solidFill>
                  <a:schemeClr val="tx1"/>
                </a:solidFill>
              </a:rPr>
              <a:t>In FD2, </a:t>
            </a:r>
            <a:r>
              <a:rPr lang="en-IN" sz="2000" b="1" dirty="0">
                <a:solidFill>
                  <a:schemeClr val="accent6"/>
                </a:solidFill>
              </a:rPr>
              <a:t>determinant is Faculty which is not a primary key</a:t>
            </a:r>
            <a:r>
              <a:rPr lang="en-IN" sz="2000" dirty="0">
                <a:solidFill>
                  <a:schemeClr val="tx1"/>
                </a:solidFill>
              </a:rPr>
              <a:t>. So student table is not in BCNF.</a:t>
            </a:r>
          </a:p>
        </p:txBody>
      </p:sp>
      <p:sp>
        <p:nvSpPr>
          <p:cNvPr id="34" name="Rounded Rectangle 33"/>
          <p:cNvSpPr/>
          <p:nvPr/>
        </p:nvSpPr>
        <p:spPr>
          <a:xfrm>
            <a:off x="3051308" y="3979166"/>
            <a:ext cx="9014496" cy="1224000"/>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just"/>
            <a:r>
              <a:rPr lang="en-GB" sz="2000" b="1" dirty="0"/>
              <a:t>Problem</a:t>
            </a:r>
            <a:r>
              <a:rPr lang="en-GB" sz="2000" dirty="0"/>
              <a:t>: In this relation </a:t>
            </a:r>
            <a:r>
              <a:rPr lang="en-GB" sz="2000" b="1" dirty="0">
                <a:solidFill>
                  <a:schemeClr val="accent6"/>
                </a:solidFill>
              </a:rPr>
              <a:t>one student can learn more than one subject with different faculty</a:t>
            </a:r>
            <a:r>
              <a:rPr lang="en-GB" sz="2000" dirty="0"/>
              <a:t> then</a:t>
            </a:r>
            <a:r>
              <a:rPr lang="en-GB" sz="2000" b="1" dirty="0">
                <a:solidFill>
                  <a:schemeClr val="accent6"/>
                </a:solidFill>
              </a:rPr>
              <a:t> records will be stored repeatedly for each student, language and faculty combination </a:t>
            </a:r>
            <a:r>
              <a:rPr lang="en-GB" sz="2000" dirty="0"/>
              <a:t>which </a:t>
            </a:r>
            <a:r>
              <a:rPr lang="en-GB" sz="2000" b="1" dirty="0">
                <a:solidFill>
                  <a:schemeClr val="accent6"/>
                </a:solidFill>
              </a:rPr>
              <a:t>occupies more space</a:t>
            </a:r>
            <a:r>
              <a:rPr lang="en-GB" sz="2000" dirty="0"/>
              <a:t>.</a:t>
            </a:r>
            <a:endParaRPr lang="en-IN" sz="2000" dirty="0">
              <a:solidFill>
                <a:schemeClr val="tx1"/>
              </a:solidFill>
            </a:endParaRPr>
          </a:p>
        </p:txBody>
      </p:sp>
    </p:spTree>
    <p:extLst>
      <p:ext uri="{BB962C8B-B14F-4D97-AF65-F5344CB8AC3E}">
        <p14:creationId xmlns:p14="http://schemas.microsoft.com/office/powerpoint/2010/main" val="21801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fade">
                                      <p:cBhvr>
                                        <p:cTn id="15" dur="500"/>
                                        <p:tgtEl>
                                          <p:spTgt spid="3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animEffect transition="in" filter="fade">
                                      <p:cBhvr>
                                        <p:cTn id="18" dur="500"/>
                                        <p:tgtEl>
                                          <p:spTgt spid="3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xEl>
                                              <p:pRg st="1" end="1"/>
                                            </p:txEl>
                                          </p:spTgt>
                                        </p:tgtEl>
                                        <p:attrNameLst>
                                          <p:attrName>style.visibility</p:attrName>
                                        </p:attrNameLst>
                                      </p:cBhvr>
                                      <p:to>
                                        <p:strVal val="visible"/>
                                      </p:to>
                                    </p:set>
                                    <p:animEffect transition="in" filter="fade">
                                      <p:cBhvr>
                                        <p:cTn id="72" dur="500"/>
                                        <p:tgtEl>
                                          <p:spTgt spid="3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xEl>
                                              <p:pRg st="2" end="2"/>
                                            </p:txEl>
                                          </p:spTgt>
                                        </p:tgtEl>
                                        <p:attrNameLst>
                                          <p:attrName>style.visibility</p:attrName>
                                        </p:attrNameLst>
                                      </p:cBhvr>
                                      <p:to>
                                        <p:strVal val="visible"/>
                                      </p:to>
                                    </p:set>
                                    <p:animEffect transition="in" filter="fade">
                                      <p:cBhvr>
                                        <p:cTn id="77" dur="500"/>
                                        <p:tgtEl>
                                          <p:spTgt spid="31">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p:bldP spid="27" grpId="0"/>
      <p:bldP spid="31" grpId="0" animBg="1"/>
      <p:bldP spid="33" grpId="0" animBg="1"/>
      <p:bldP spid="3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GB" dirty="0"/>
          </a:p>
          <a:p>
            <a:pPr marL="0" indent="0">
              <a:buNone/>
            </a:pPr>
            <a:endParaRPr lang="en-GB" b="1" dirty="0"/>
          </a:p>
        </p:txBody>
      </p:sp>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a:solidFill>
                  <a:schemeClr val="tx1">
                    <a:lumMod val="50000"/>
                    <a:lumOff val="50000"/>
                  </a:schemeClr>
                </a:solidFill>
              </a:rPr>
              <a:t>[Example]</a:t>
            </a:r>
          </a:p>
        </p:txBody>
      </p:sp>
      <p:graphicFrame>
        <p:nvGraphicFramePr>
          <p:cNvPr id="10"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97255">
                  <a:extLst>
                    <a:ext uri="{9D8B030D-6E8A-4147-A177-3AD203B41FA5}">
                      <a16:colId xmlns:a16="http://schemas.microsoft.com/office/drawing/2014/main" xmlns=""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32" name="Rounded Rectangle 31"/>
          <p:cNvSpPr/>
          <p:nvPr/>
        </p:nvSpPr>
        <p:spPr>
          <a:xfrm>
            <a:off x="7126256" y="913313"/>
            <a:ext cx="5006255" cy="5540695"/>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342900" indent="-342900">
              <a:buFont typeface="Arial" panose="020B0604020202020204" pitchFamily="34" charset="0"/>
              <a:buChar char="•"/>
            </a:pPr>
            <a:r>
              <a:rPr lang="en-GB" sz="2400" b="1" dirty="0">
                <a:solidFill>
                  <a:schemeClr val="dk1"/>
                </a:solidFill>
              </a:rPr>
              <a:t>Solution</a:t>
            </a:r>
            <a:r>
              <a:rPr lang="en-GB" sz="2400" dirty="0">
                <a:solidFill>
                  <a:schemeClr val="dk1"/>
                </a:solidFill>
              </a:rPr>
              <a:t>: Decompose relation in such a way that resultant relations do not have any transitive FD.</a:t>
            </a:r>
          </a:p>
          <a:p>
            <a:pPr marL="800100" lvl="1" indent="-342900">
              <a:buFont typeface="Arial" panose="020B0604020202020204" pitchFamily="34" charset="0"/>
              <a:buChar char="•"/>
            </a:pPr>
            <a:r>
              <a:rPr lang="en-GB" sz="2000" dirty="0">
                <a:solidFill>
                  <a:schemeClr val="accent6"/>
                </a:solidFill>
              </a:rPr>
              <a:t>Remove transitive dependent prime attribute</a:t>
            </a:r>
            <a:r>
              <a:rPr lang="en-GB" sz="2000" dirty="0">
                <a:solidFill>
                  <a:schemeClr val="dk1"/>
                </a:solidFill>
              </a:rPr>
              <a:t> from relation that </a:t>
            </a:r>
            <a:r>
              <a:rPr lang="en-GB" sz="2000" dirty="0">
                <a:solidFill>
                  <a:schemeClr val="accent6"/>
                </a:solidFill>
              </a:rPr>
              <a:t>violets BCNF</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Place them in separate new relation along </a:t>
            </a:r>
            <a:r>
              <a:rPr lang="en-GB" sz="2000" dirty="0">
                <a:solidFill>
                  <a:schemeClr val="dk1"/>
                </a:solidFill>
              </a:rPr>
              <a:t>with the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dk1"/>
                </a:solidFill>
              </a:rPr>
              <a:t>The </a:t>
            </a:r>
            <a:r>
              <a:rPr lang="en-GB" sz="2000" dirty="0">
                <a:solidFill>
                  <a:schemeClr val="accent6"/>
                </a:solidFill>
              </a:rPr>
              <a:t>primary key</a:t>
            </a:r>
            <a:r>
              <a:rPr lang="en-GB" sz="2000" dirty="0">
                <a:solidFill>
                  <a:schemeClr val="dk1"/>
                </a:solidFill>
              </a:rPr>
              <a:t> </a:t>
            </a:r>
            <a:r>
              <a:rPr lang="en-GB" sz="2000" dirty="0">
                <a:solidFill>
                  <a:schemeClr val="accent6"/>
                </a:solidFill>
              </a:rPr>
              <a:t>of new relation </a:t>
            </a:r>
            <a:r>
              <a:rPr lang="en-GB" sz="2000" dirty="0">
                <a:solidFill>
                  <a:schemeClr val="dk1"/>
                </a:solidFill>
              </a:rPr>
              <a:t>will be this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Keep other attributes same as in that table </a:t>
            </a:r>
            <a:r>
              <a:rPr lang="en-GB" sz="2000" dirty="0">
                <a:solidFill>
                  <a:schemeClr val="dk1"/>
                </a:solidFill>
              </a:rPr>
              <a:t>with</a:t>
            </a:r>
            <a:r>
              <a:rPr lang="en-GB" sz="2000" dirty="0">
                <a:solidFill>
                  <a:schemeClr val="accent6"/>
                </a:solidFill>
              </a:rPr>
              <a:t> same primary key </a:t>
            </a:r>
            <a:r>
              <a:rPr lang="en-GB" sz="2000" dirty="0">
                <a:solidFill>
                  <a:schemeClr val="dk1"/>
                </a:solidFill>
              </a:rPr>
              <a:t>and</a:t>
            </a:r>
            <a:r>
              <a:rPr lang="en-GB" sz="2000" dirty="0">
                <a:solidFill>
                  <a:schemeClr val="accent6"/>
                </a:solidFill>
              </a:rPr>
              <a:t> add a prime attribute of other relation into it as a foreign key</a:t>
            </a:r>
            <a:r>
              <a:rPr lang="en-GB" sz="2000" dirty="0">
                <a:solidFill>
                  <a:schemeClr val="dk1"/>
                </a:solidFill>
              </a:rPr>
              <a:t>.</a:t>
            </a:r>
            <a:endParaRPr lang="en-IN" sz="2000" dirty="0">
              <a:solidFill>
                <a:schemeClr val="dk1"/>
              </a:solidFill>
            </a:endParaRPr>
          </a:p>
        </p:txBody>
      </p:sp>
      <p:graphicFrame>
        <p:nvGraphicFramePr>
          <p:cNvPr id="2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024878137"/>
              </p:ext>
            </p:extLst>
          </p:nvPr>
        </p:nvGraphicFramePr>
        <p:xfrm>
          <a:off x="3545562" y="1338183"/>
          <a:ext cx="1821498" cy="2057400"/>
        </p:xfrm>
        <a:graphic>
          <a:graphicData uri="http://schemas.openxmlformats.org/drawingml/2006/table">
            <a:tbl>
              <a:tblPr firstRow="1" bandRow="1">
                <a:tableStyleId>{8EC20E35-A176-4012-BC5E-935CFFF8708E}</a:tableStyleId>
              </a:tblPr>
              <a:tblGrid>
                <a:gridCol w="897255">
                  <a:extLst>
                    <a:ext uri="{9D8B030D-6E8A-4147-A177-3AD203B41FA5}">
                      <a16:colId xmlns:a16="http://schemas.microsoft.com/office/drawing/2014/main" xmlns="" val="20000"/>
                    </a:ext>
                  </a:extLst>
                </a:gridCol>
                <a:gridCol w="924243">
                  <a:extLst>
                    <a:ext uri="{9D8B030D-6E8A-4147-A177-3AD203B41FA5}">
                      <a16:colId xmlns:a16="http://schemas.microsoft.com/office/drawing/2014/main" xmlns="" val="20001"/>
                    </a:ext>
                  </a:extLst>
                </a:gridCol>
              </a:tblGrid>
              <a:tr h="411480">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Dave</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2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893392528"/>
              </p:ext>
            </p:extLst>
          </p:nvPr>
        </p:nvGraphicFramePr>
        <p:xfrm>
          <a:off x="3544383" y="97135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35"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3853001"/>
              </p:ext>
            </p:extLst>
          </p:nvPr>
        </p:nvGraphicFramePr>
        <p:xfrm>
          <a:off x="5499186" y="1336374"/>
          <a:ext cx="154686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897255">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3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39013001"/>
              </p:ext>
            </p:extLst>
          </p:nvPr>
        </p:nvGraphicFramePr>
        <p:xfrm>
          <a:off x="5498007" y="96954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Table-2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37" name="Right Arrow 36"/>
          <p:cNvSpPr/>
          <p:nvPr/>
        </p:nvSpPr>
        <p:spPr>
          <a:xfrm>
            <a:off x="2858086" y="311070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292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xEl>
                                              <p:pRg st="2" end="2"/>
                                            </p:txEl>
                                          </p:spTgt>
                                        </p:tgtEl>
                                        <p:attrNameLst>
                                          <p:attrName>style.visibility</p:attrName>
                                        </p:attrNameLst>
                                      </p:cBhvr>
                                      <p:to>
                                        <p:strVal val="visible"/>
                                      </p:to>
                                    </p:set>
                                    <p:animEffect transition="in" filter="fade">
                                      <p:cBhvr>
                                        <p:cTn id="20" dur="500"/>
                                        <p:tgtEl>
                                          <p:spTgt spid="3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996"/>
            <a:ext cx="12192000" cy="711200"/>
          </a:xfrm>
        </p:spPr>
        <p:txBody>
          <a:bodyPr/>
          <a:lstStyle/>
          <a:p>
            <a:r>
              <a:rPr lang="en-GB" dirty="0"/>
              <a:t>Multivalued dependency (MVD)</a:t>
            </a:r>
          </a:p>
        </p:txBody>
      </p:sp>
      <p:sp>
        <p:nvSpPr>
          <p:cNvPr id="5" name="Content Placeholder 4"/>
          <p:cNvSpPr>
            <a:spLocks noGrp="1"/>
          </p:cNvSpPr>
          <p:nvPr>
            <p:ph idx="4294967295"/>
          </p:nvPr>
        </p:nvSpPr>
        <p:spPr>
          <a:xfrm>
            <a:off x="131180" y="863444"/>
            <a:ext cx="11929641" cy="5590565"/>
          </a:xfrm>
        </p:spPr>
        <p:txBody>
          <a:bodyPr/>
          <a:lstStyle/>
          <a:p>
            <a:r>
              <a:rPr lang="en-GB" dirty="0"/>
              <a:t>For a dependency X </a:t>
            </a:r>
            <a:r>
              <a:rPr lang="en-US" dirty="0">
                <a:latin typeface="Calibri" panose="020F0502020204030204" pitchFamily="34" charset="0"/>
              </a:rPr>
              <a:t>→ </a:t>
            </a:r>
            <a:r>
              <a:rPr lang="en-GB" dirty="0"/>
              <a:t>Y, if </a:t>
            </a:r>
            <a:r>
              <a:rPr lang="en-GB" b="1" dirty="0">
                <a:solidFill>
                  <a:schemeClr val="accent6"/>
                </a:solidFill>
              </a:rPr>
              <a:t>for a single value of X, multiple values of Y exists</a:t>
            </a:r>
            <a:r>
              <a:rPr lang="en-GB" dirty="0"/>
              <a:t>, then the </a:t>
            </a:r>
            <a:r>
              <a:rPr lang="en-GB" b="1" dirty="0">
                <a:solidFill>
                  <a:schemeClr val="accent6"/>
                </a:solidFill>
              </a:rPr>
              <a:t>table may have multi-valued dependency</a:t>
            </a:r>
            <a:r>
              <a:rPr lang="en-GB" dirty="0"/>
              <a:t>.</a:t>
            </a:r>
          </a:p>
          <a:p>
            <a:endParaRPr lang="en-GB" dirty="0"/>
          </a:p>
          <a:p>
            <a:endParaRPr lang="en-GB" dirty="0"/>
          </a:p>
          <a:p>
            <a:endParaRPr lang="en-GB" dirty="0"/>
          </a:p>
          <a:p>
            <a:endParaRPr lang="en-GB" dirty="0"/>
          </a:p>
          <a:p>
            <a:endParaRPr lang="en-GB" dirty="0"/>
          </a:p>
          <a:p>
            <a:endParaRPr lang="en-GB" dirty="0"/>
          </a:p>
          <a:p>
            <a:r>
              <a:rPr lang="en-GB" dirty="0"/>
              <a:t>Multivalued dependency (MVD)  is denoted by </a:t>
            </a:r>
            <a:r>
              <a:rPr lang="en-US" b="1" dirty="0">
                <a:solidFill>
                  <a:schemeClr val="accent6"/>
                </a:solidFill>
                <a:latin typeface="Calibri" panose="020F0502020204030204" pitchFamily="34" charset="0"/>
              </a:rPr>
              <a:t>→→</a:t>
            </a:r>
            <a:endParaRPr lang="en-GB" b="1" dirty="0">
              <a:solidFill>
                <a:schemeClr val="accent6"/>
              </a:solidFill>
            </a:endParaRPr>
          </a:p>
          <a:p>
            <a:r>
              <a:rPr lang="en-GB" dirty="0"/>
              <a:t>Multivalued dependency (MVD)  is represented as </a:t>
            </a:r>
            <a:r>
              <a:rPr lang="en-GB" b="1" dirty="0">
                <a:solidFill>
                  <a:schemeClr val="accent6"/>
                </a:solidFill>
              </a:rPr>
              <a:t>X </a:t>
            </a:r>
            <a:r>
              <a:rPr lang="en-US" b="1" dirty="0">
                <a:solidFill>
                  <a:schemeClr val="accent6"/>
                </a:solidFill>
                <a:latin typeface="Calibri" panose="020F0502020204030204" pitchFamily="34" charset="0"/>
              </a:rPr>
              <a:t>→→</a:t>
            </a:r>
            <a:r>
              <a:rPr lang="en-GB" b="1" dirty="0">
                <a:solidFill>
                  <a:schemeClr val="accent6"/>
                </a:solidFill>
              </a:rPr>
              <a:t> Y</a:t>
            </a:r>
          </a:p>
        </p:txBody>
      </p:sp>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999513583"/>
              </p:ext>
            </p:extLst>
          </p:nvPr>
        </p:nvGraphicFramePr>
        <p:xfrm>
          <a:off x="548538" y="209548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97255">
                  <a:extLst>
                    <a:ext uri="{9D8B030D-6E8A-4147-A177-3AD203B41FA5}">
                      <a16:colId xmlns:a16="http://schemas.microsoft.com/office/drawing/2014/main" xmlns=""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5613644"/>
              </p:ext>
            </p:extLst>
          </p:nvPr>
        </p:nvGraphicFramePr>
        <p:xfrm>
          <a:off x="547359" y="172866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81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Functional dependency &amp; Multivalued dependency</a:t>
            </a:r>
          </a:p>
        </p:txBody>
      </p:sp>
      <p:sp>
        <p:nvSpPr>
          <p:cNvPr id="3" name="Content Placeholder 2"/>
          <p:cNvSpPr>
            <a:spLocks noGrp="1"/>
          </p:cNvSpPr>
          <p:nvPr>
            <p:ph idx="4294967295"/>
          </p:nvPr>
        </p:nvSpPr>
        <p:spPr>
          <a:xfrm>
            <a:off x="131180" y="863444"/>
            <a:ext cx="11929641" cy="5590565"/>
          </a:xfrm>
        </p:spPr>
        <p:txBody>
          <a:bodyPr/>
          <a:lstStyle/>
          <a:p>
            <a:r>
              <a:rPr lang="en-GB" dirty="0"/>
              <a:t>A table can have both functional dependency as well as multi-valued dependency together.</a:t>
            </a:r>
          </a:p>
          <a:p>
            <a:pPr lvl="1"/>
            <a:r>
              <a:rPr lang="en-GB" dirty="0"/>
              <a:t>RNO </a:t>
            </a:r>
            <a:r>
              <a:rPr lang="en-US" dirty="0">
                <a:latin typeface="Calibri" panose="020F0502020204030204" pitchFamily="34" charset="0"/>
              </a:rPr>
              <a:t>→</a:t>
            </a:r>
            <a:r>
              <a:rPr lang="en-GB" dirty="0"/>
              <a:t> Address</a:t>
            </a:r>
          </a:p>
          <a:p>
            <a:pPr lvl="1"/>
            <a:r>
              <a:rPr lang="en-GB" dirty="0"/>
              <a:t>RNO </a:t>
            </a:r>
            <a:r>
              <a:rPr lang="en-US" dirty="0">
                <a:latin typeface="Calibri" panose="020F0502020204030204" pitchFamily="34" charset="0"/>
              </a:rPr>
              <a:t>→→ </a:t>
            </a:r>
            <a:r>
              <a:rPr lang="en-GB" dirty="0"/>
              <a:t>Subject</a:t>
            </a:r>
          </a:p>
          <a:p>
            <a:pPr lvl="1"/>
            <a:r>
              <a:rPr lang="en-GB" dirty="0"/>
              <a:t>RNO </a:t>
            </a:r>
            <a:r>
              <a:rPr lang="en-US" dirty="0">
                <a:latin typeface="Calibri" panose="020F0502020204030204" pitchFamily="34" charset="0"/>
              </a:rPr>
              <a:t>→→ </a:t>
            </a:r>
            <a:r>
              <a:rPr lang="en-GB" dirty="0"/>
              <a:t>Faculty</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885751328"/>
              </p:ext>
            </p:extLst>
          </p:nvPr>
        </p:nvGraphicFramePr>
        <p:xfrm>
          <a:off x="501244" y="3376328"/>
          <a:ext cx="4262438" cy="2057400"/>
        </p:xfrm>
        <a:graphic>
          <a:graphicData uri="http://schemas.openxmlformats.org/drawingml/2006/table">
            <a:tbl>
              <a:tblPr firstRow="1" bandRow="1">
                <a:tableStyleId>{8EC20E35-A176-4012-BC5E-935CFFF8708E}</a:tableStyleId>
              </a:tblPr>
              <a:tblGrid>
                <a:gridCol w="640080">
                  <a:extLst>
                    <a:ext uri="{9D8B030D-6E8A-4147-A177-3AD203B41FA5}">
                      <a16:colId xmlns:a16="http://schemas.microsoft.com/office/drawing/2014/main" xmlns="" val="20000"/>
                    </a:ext>
                  </a:extLst>
                </a:gridCol>
                <a:gridCol w="1800860">
                  <a:extLst>
                    <a:ext uri="{9D8B030D-6E8A-4147-A177-3AD203B41FA5}">
                      <a16:colId xmlns:a16="http://schemas.microsoft.com/office/drawing/2014/main" xmlns="" val="20001"/>
                    </a:ext>
                  </a:extLst>
                </a:gridCol>
                <a:gridCol w="924243">
                  <a:extLst>
                    <a:ext uri="{9D8B030D-6E8A-4147-A177-3AD203B41FA5}">
                      <a16:colId xmlns:a16="http://schemas.microsoft.com/office/drawing/2014/main" xmlns="" val="20002"/>
                    </a:ext>
                  </a:extLst>
                </a:gridCol>
                <a:gridCol w="897255">
                  <a:extLst>
                    <a:ext uri="{9D8B030D-6E8A-4147-A177-3AD203B41FA5}">
                      <a16:colId xmlns:a16="http://schemas.microsoft.com/office/drawing/2014/main" xmlns="" val="20003"/>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1494804"/>
              </p:ext>
            </p:extLst>
          </p:nvPr>
        </p:nvGraphicFramePr>
        <p:xfrm>
          <a:off x="500065" y="300949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5" name="Right Arrow 14"/>
          <p:cNvSpPr/>
          <p:nvPr/>
        </p:nvSpPr>
        <p:spPr>
          <a:xfrm>
            <a:off x="4954912" y="4203015"/>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538192423"/>
              </p:ext>
            </p:extLst>
          </p:nvPr>
        </p:nvGraphicFramePr>
        <p:xfrm>
          <a:off x="5760987" y="3376328"/>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554395816"/>
              </p:ext>
            </p:extLst>
          </p:nvPr>
        </p:nvGraphicFramePr>
        <p:xfrm>
          <a:off x="5759808" y="300949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426597528"/>
              </p:ext>
            </p:extLst>
          </p:nvPr>
        </p:nvGraphicFramePr>
        <p:xfrm>
          <a:off x="7679080" y="3372037"/>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897255">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531358364"/>
              </p:ext>
            </p:extLst>
          </p:nvPr>
        </p:nvGraphicFramePr>
        <p:xfrm>
          <a:off x="7677901" y="300520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588282004"/>
              </p:ext>
            </p:extLst>
          </p:nvPr>
        </p:nvGraphicFramePr>
        <p:xfrm>
          <a:off x="9530856" y="3375259"/>
          <a:ext cx="2450465" cy="82296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1800860">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latin typeface="+mn-lt"/>
                          <a:ea typeface="+mn-ea"/>
                          <a:cs typeface="+mn-cs"/>
                        </a:rPr>
                        <a:t>C. G.</a:t>
                      </a:r>
                      <a:r>
                        <a:rPr lang="en-IN" sz="1800" kern="1200" baseline="0" dirty="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886756953"/>
              </p:ext>
            </p:extLst>
          </p:nvPr>
        </p:nvGraphicFramePr>
        <p:xfrm>
          <a:off x="9529677" y="300843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346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4NF (Forth Normal Form)</a:t>
            </a:r>
          </a:p>
        </p:txBody>
      </p:sp>
      <p:sp>
        <p:nvSpPr>
          <p:cNvPr id="3" name="Content Placeholder 2"/>
          <p:cNvSpPr>
            <a:spLocks noGrp="1"/>
          </p:cNvSpPr>
          <p:nvPr>
            <p:ph idx="4294967295"/>
          </p:nvPr>
        </p:nvSpPr>
        <p:spPr>
          <a:xfrm>
            <a:off x="131180" y="863444"/>
            <a:ext cx="11929641" cy="5590565"/>
          </a:xfrm>
        </p:spPr>
        <p:txBody>
          <a:bodyPr/>
          <a:lstStyle/>
          <a:p>
            <a:r>
              <a:rPr lang="en-GB" dirty="0"/>
              <a:t>Conditions for 4NF</a:t>
            </a:r>
          </a:p>
          <a:p>
            <a:r>
              <a:rPr lang="en-GB" dirty="0"/>
              <a:t>A relation R is in fourth normal form (4NF) </a:t>
            </a:r>
          </a:p>
          <a:p>
            <a:pPr lvl="1"/>
            <a:r>
              <a:rPr lang="en-GB" dirty="0"/>
              <a:t>if and only if it is in </a:t>
            </a:r>
            <a:r>
              <a:rPr lang="en-GB" b="1" dirty="0">
                <a:solidFill>
                  <a:schemeClr val="accent6"/>
                </a:solidFill>
              </a:rPr>
              <a:t>BCNF</a:t>
            </a:r>
            <a:r>
              <a:rPr lang="en-GB" dirty="0"/>
              <a:t> and </a:t>
            </a:r>
          </a:p>
          <a:p>
            <a:pPr lvl="1"/>
            <a:r>
              <a:rPr lang="en-GB" b="1" dirty="0">
                <a:solidFill>
                  <a:schemeClr val="accent6"/>
                </a:solidFill>
              </a:rPr>
              <a:t>has no multivalued dependencies</a:t>
            </a:r>
          </a:p>
          <a:p>
            <a:pPr marL="457200" lvl="1" indent="0">
              <a:buNone/>
            </a:pPr>
            <a:endParaRPr lang="en-GB" b="1" dirty="0">
              <a:solidFill>
                <a:schemeClr val="accent6"/>
              </a:solidFill>
            </a:endParaRPr>
          </a:p>
          <a:p>
            <a:pPr lvl="1"/>
            <a:endParaRPr lang="en-GB" b="1" dirty="0">
              <a:solidFill>
                <a:schemeClr val="accent6"/>
              </a:solidFill>
            </a:endParaRPr>
          </a:p>
          <a:p>
            <a:pPr marL="457200" lvl="1" indent="0">
              <a:buNone/>
            </a:pPr>
            <a:endParaRPr lang="en-GB" b="1" dirty="0">
              <a:solidFill>
                <a:schemeClr val="accent6"/>
              </a:solidFill>
            </a:endParaRPr>
          </a:p>
          <a:p>
            <a:endParaRPr lang="en-GB" dirty="0"/>
          </a:p>
          <a:p>
            <a:endParaRPr lang="en-GB" dirty="0"/>
          </a:p>
          <a:p>
            <a:endParaRPr lang="en-GB" dirty="0"/>
          </a:p>
          <a:p>
            <a:r>
              <a:rPr lang="en-GB" dirty="0"/>
              <a:t>Above student table </a:t>
            </a:r>
            <a:r>
              <a:rPr lang="en-GB" b="1" dirty="0">
                <a:solidFill>
                  <a:schemeClr val="accent6"/>
                </a:solidFill>
              </a:rPr>
              <a:t>has multivalued dependency</a:t>
            </a:r>
            <a:r>
              <a:rPr lang="en-GB" dirty="0"/>
              <a:t>. So student table is </a:t>
            </a:r>
            <a:r>
              <a:rPr lang="en-GB" b="1" dirty="0">
                <a:solidFill>
                  <a:schemeClr val="accent6"/>
                </a:solidFill>
              </a:rPr>
              <a:t>not in 4NF</a:t>
            </a:r>
            <a:r>
              <a:rPr lang="en-GB" dirty="0"/>
              <a:t>.</a:t>
            </a: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745779136"/>
              </p:ext>
            </p:extLst>
          </p:nvPr>
        </p:nvGraphicFramePr>
        <p:xfrm>
          <a:off x="706198" y="300989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gridCol w="897255">
                  <a:extLst>
                    <a:ext uri="{9D8B030D-6E8A-4147-A177-3AD203B41FA5}">
                      <a16:colId xmlns:a16="http://schemas.microsoft.com/office/drawing/2014/main" xmlns="" val="20002"/>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657510204"/>
              </p:ext>
            </p:extLst>
          </p:nvPr>
        </p:nvGraphicFramePr>
        <p:xfrm>
          <a:off x="705019"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5" name="Right Arrow 14"/>
          <p:cNvSpPr/>
          <p:nvPr/>
        </p:nvSpPr>
        <p:spPr>
          <a:xfrm>
            <a:off x="3646374" y="3836586"/>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959578808"/>
              </p:ext>
            </p:extLst>
          </p:nvPr>
        </p:nvGraphicFramePr>
        <p:xfrm>
          <a:off x="4688939" y="3009899"/>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DBMS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43168178"/>
              </p:ext>
            </p:extLst>
          </p:nvPr>
        </p:nvGraphicFramePr>
        <p:xfrm>
          <a:off x="4687760"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38551872"/>
              </p:ext>
            </p:extLst>
          </p:nvPr>
        </p:nvGraphicFramePr>
        <p:xfrm>
          <a:off x="6685862" y="3037140"/>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897255">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Shah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74158498"/>
              </p:ext>
            </p:extLst>
          </p:nvPr>
        </p:nvGraphicFramePr>
        <p:xfrm>
          <a:off x="6684683" y="2670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959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a:t>
            </a:r>
            <a:r>
              <a:rPr lang="en-US" dirty="0" smtClean="0"/>
              <a:t>R(XYZ) </a:t>
            </a:r>
            <a:r>
              <a:rPr lang="en-US" dirty="0"/>
              <a:t>has X-&gt;-&gt;Y and X-&gt;-&gt;Z then, R is decomposed to R1(XY) and </a:t>
            </a:r>
            <a:r>
              <a:rPr lang="en-US" dirty="0" smtClean="0"/>
              <a:t>R2(XZ).</a:t>
            </a:r>
            <a:endParaRPr lang="en-US" dirty="0"/>
          </a:p>
          <a:p>
            <a:r>
              <a:rPr lang="en-US" dirty="0" smtClean="0"/>
              <a:t>Consider Following table having , </a:t>
            </a:r>
          </a:p>
          <a:p>
            <a:pPr lvl="1"/>
            <a:r>
              <a:rPr lang="en-US" sz="2400" dirty="0" err="1" smtClean="0"/>
              <a:t>regno</a:t>
            </a:r>
            <a:r>
              <a:rPr lang="en-US" sz="2400" dirty="0" smtClean="0"/>
              <a:t>-</a:t>
            </a:r>
            <a:r>
              <a:rPr lang="en-US" sz="2400" dirty="0"/>
              <a:t>&gt;-&gt; </a:t>
            </a:r>
            <a:r>
              <a:rPr lang="en-US" sz="2400" dirty="0" err="1" smtClean="0"/>
              <a:t>phoneno</a:t>
            </a:r>
            <a:endParaRPr lang="en-US" sz="2400" dirty="0"/>
          </a:p>
          <a:p>
            <a:pPr lvl="1"/>
            <a:r>
              <a:rPr lang="en-US" sz="2400" dirty="0" err="1"/>
              <a:t>regno</a:t>
            </a:r>
            <a:r>
              <a:rPr lang="en-US" sz="2400" dirty="0"/>
              <a:t>-&gt;-&gt; qualification</a:t>
            </a:r>
            <a:r>
              <a:rPr lang="en-US" sz="2400" dirty="0" smtClean="0"/>
              <a:t>.</a:t>
            </a:r>
          </a:p>
          <a:p>
            <a:pPr lvl="1"/>
            <a:endParaRPr lang="en-US" sz="2400" dirty="0"/>
          </a:p>
          <a:p>
            <a:pPr lvl="1"/>
            <a:endParaRPr lang="en-US" sz="2400" dirty="0" smtClean="0"/>
          </a:p>
          <a:p>
            <a:pPr lvl="1"/>
            <a:endParaRPr lang="en-US" sz="2400" dirty="0"/>
          </a:p>
          <a:p>
            <a:endParaRPr lang="en-US" dirty="0"/>
          </a:p>
          <a:p>
            <a:endParaRPr lang="en-US" dirty="0"/>
          </a:p>
        </p:txBody>
      </p:sp>
      <p:sp>
        <p:nvSpPr>
          <p:cNvPr id="3" name="Title 2"/>
          <p:cNvSpPr>
            <a:spLocks noGrp="1"/>
          </p:cNvSpPr>
          <p:nvPr>
            <p:ph type="title"/>
          </p:nvPr>
        </p:nvSpPr>
        <p:spPr/>
        <p:txBody>
          <a:bodyPr/>
          <a:lstStyle/>
          <a:p>
            <a:r>
              <a:rPr lang="en-US" dirty="0"/>
              <a:t>4NF (Forth Normal Form)</a:t>
            </a:r>
          </a:p>
        </p:txBody>
      </p:sp>
      <p:graphicFrame>
        <p:nvGraphicFramePr>
          <p:cNvPr id="4" name="Content Placeholder 3"/>
          <p:cNvGraphicFramePr>
            <a:graphicFrameLocks/>
          </p:cNvGraphicFramePr>
          <p:nvPr>
            <p:extLst>
              <p:ext uri="{D42A27DB-BD31-4B8C-83A1-F6EECF244321}">
                <p14:modId xmlns:p14="http://schemas.microsoft.com/office/powerpoint/2010/main" val="627316441"/>
              </p:ext>
            </p:extLst>
          </p:nvPr>
        </p:nvGraphicFramePr>
        <p:xfrm>
          <a:off x="696556" y="2733225"/>
          <a:ext cx="6100764" cy="2987040"/>
        </p:xfrm>
        <a:graphic>
          <a:graphicData uri="http://schemas.openxmlformats.org/drawingml/2006/table">
            <a:tbl>
              <a:tblPr>
                <a:tableStyleId>{5940675A-B579-460E-94D1-54222C63F5DA}</a:tableStyleId>
              </a:tblPr>
              <a:tblGrid>
                <a:gridCol w="2033588"/>
                <a:gridCol w="2033588"/>
                <a:gridCol w="2033588"/>
              </a:tblGrid>
              <a:tr h="0">
                <a:tc>
                  <a:txBody>
                    <a:bodyPr/>
                    <a:lstStyle/>
                    <a:p>
                      <a:pPr algn="ctr" fontAlgn="t"/>
                      <a:r>
                        <a:rPr lang="en-US" b="1" dirty="0" err="1" smtClean="0">
                          <a:effectLst/>
                        </a:rPr>
                        <a:t>Regno</a:t>
                      </a:r>
                      <a:endParaRPr lang="en-US" b="1" dirty="0">
                        <a:effectLst/>
                      </a:endParaRPr>
                    </a:p>
                  </a:txBody>
                  <a:tcPr marL="76200" marR="76200" marT="76200" marB="76200"/>
                </a:tc>
                <a:tc>
                  <a:txBody>
                    <a:bodyPr/>
                    <a:lstStyle/>
                    <a:p>
                      <a:pPr algn="ctr" fontAlgn="t"/>
                      <a:r>
                        <a:rPr lang="en-US" b="1" dirty="0" err="1">
                          <a:effectLst/>
                        </a:rPr>
                        <a:t>Phoneno</a:t>
                      </a:r>
                      <a:endParaRPr lang="en-US" b="1" dirty="0">
                        <a:effectLst/>
                      </a:endParaRPr>
                    </a:p>
                  </a:txBody>
                  <a:tcPr marL="76200" marR="76200" marT="76200" marB="76200"/>
                </a:tc>
                <a:tc>
                  <a:txBody>
                    <a:bodyPr/>
                    <a:lstStyle/>
                    <a:p>
                      <a:pPr algn="ctr" fontAlgn="t"/>
                      <a:r>
                        <a:rPr lang="en-US" b="1" dirty="0">
                          <a:effectLst/>
                        </a:rPr>
                        <a:t>Qualification</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P1</a:t>
                      </a:r>
                    </a:p>
                  </a:txBody>
                  <a:tcPr marL="76200" marR="76200" marT="76200" marB="76200"/>
                </a:tc>
                <a:tc>
                  <a:txBody>
                    <a:bodyPr/>
                    <a:lstStyle/>
                    <a:p>
                      <a:pPr algn="ctr" fontAlgn="t"/>
                      <a:r>
                        <a:rPr lang="en-US">
                          <a:effectLst/>
                        </a:rPr>
                        <a:t>Diploma</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dirty="0">
                          <a:effectLst/>
                        </a:rPr>
                        <a:t>P1</a:t>
                      </a:r>
                    </a:p>
                  </a:txBody>
                  <a:tcPr marL="76200" marR="76200" marT="76200" marB="76200"/>
                </a:tc>
                <a:tc>
                  <a:txBody>
                    <a:bodyPr/>
                    <a:lstStyle/>
                    <a:p>
                      <a:pPr algn="ctr" fontAlgn="t"/>
                      <a:r>
                        <a:rPr lang="en-US">
                          <a:effectLst/>
                        </a:rPr>
                        <a:t>B.Tech</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P1</a:t>
                      </a:r>
                    </a:p>
                  </a:txBody>
                  <a:tcPr marL="76200" marR="76200" marT="76200" marB="76200"/>
                </a:tc>
                <a:tc>
                  <a:txBody>
                    <a:bodyPr/>
                    <a:lstStyle/>
                    <a:p>
                      <a:pPr algn="ctr" fontAlgn="t"/>
                      <a:r>
                        <a:rPr lang="en-US">
                          <a:effectLst/>
                        </a:rPr>
                        <a:t>M.Tech</a:t>
                      </a:r>
                    </a:p>
                  </a:txBody>
                  <a:tcPr marL="76200" marR="76200" marT="76200" marB="76200"/>
                </a:tc>
              </a:tr>
              <a:tr h="0">
                <a:tc>
                  <a:txBody>
                    <a:bodyPr/>
                    <a:lstStyle/>
                    <a:p>
                      <a:pPr algn="ctr" fontAlgn="t"/>
                      <a:r>
                        <a:rPr lang="en-US">
                          <a:effectLst/>
                        </a:rPr>
                        <a:t>1</a:t>
                      </a:r>
                    </a:p>
                  </a:txBody>
                  <a:tcPr marL="76200" marR="76200" marT="76200" marB="76200"/>
                </a:tc>
                <a:tc>
                  <a:txBody>
                    <a:bodyPr/>
                    <a:lstStyle/>
                    <a:p>
                      <a:pPr algn="ctr" fontAlgn="t"/>
                      <a:r>
                        <a:rPr lang="en-US">
                          <a:effectLst/>
                        </a:rPr>
                        <a:t>P2</a:t>
                      </a:r>
                    </a:p>
                  </a:txBody>
                  <a:tcPr marL="76200" marR="76200" marT="76200" marB="76200"/>
                </a:tc>
                <a:tc>
                  <a:txBody>
                    <a:bodyPr/>
                    <a:lstStyle/>
                    <a:p>
                      <a:pPr algn="ctr" fontAlgn="t"/>
                      <a:r>
                        <a:rPr lang="en-US" dirty="0">
                          <a:effectLst/>
                        </a:rPr>
                        <a:t>Diploma</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P2</a:t>
                      </a:r>
                    </a:p>
                  </a:txBody>
                  <a:tcPr marL="76200" marR="76200" marT="76200" marB="76200"/>
                </a:tc>
                <a:tc>
                  <a:txBody>
                    <a:bodyPr/>
                    <a:lstStyle/>
                    <a:p>
                      <a:pPr algn="ctr" fontAlgn="t"/>
                      <a:r>
                        <a:rPr lang="en-US" dirty="0" err="1">
                          <a:effectLst/>
                        </a:rPr>
                        <a:t>B.Tech</a:t>
                      </a:r>
                      <a:endParaRPr lang="en-US" dirty="0">
                        <a:effectLst/>
                      </a:endParaRPr>
                    </a:p>
                  </a:txBody>
                  <a:tcPr marL="76200" marR="76200" marT="76200" marB="76200"/>
                </a:tc>
              </a:tr>
              <a:tr h="0">
                <a:tc>
                  <a:txBody>
                    <a:bodyPr/>
                    <a:lstStyle/>
                    <a:p>
                      <a:pPr algn="ctr" fontAlgn="t"/>
                      <a:r>
                        <a:rPr lang="en-US">
                          <a:effectLst/>
                        </a:rPr>
                        <a:t>1</a:t>
                      </a:r>
                    </a:p>
                  </a:txBody>
                  <a:tcPr marL="76200" marR="76200" marT="76200" marB="76200"/>
                </a:tc>
                <a:tc>
                  <a:txBody>
                    <a:bodyPr/>
                    <a:lstStyle/>
                    <a:p>
                      <a:pPr algn="ctr" fontAlgn="t"/>
                      <a:r>
                        <a:rPr lang="en-US">
                          <a:effectLst/>
                        </a:rPr>
                        <a:t>P2</a:t>
                      </a:r>
                    </a:p>
                  </a:txBody>
                  <a:tcPr marL="76200" marR="76200" marT="76200" marB="76200"/>
                </a:tc>
                <a:tc>
                  <a:txBody>
                    <a:bodyPr/>
                    <a:lstStyle/>
                    <a:p>
                      <a:pPr algn="ctr" fontAlgn="t"/>
                      <a:r>
                        <a:rPr lang="en-US" dirty="0" err="1">
                          <a:effectLst/>
                        </a:rPr>
                        <a:t>M.Tech</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584479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R(</a:t>
            </a:r>
            <a:r>
              <a:rPr lang="en-US" dirty="0" err="1" smtClean="0"/>
              <a:t>regno</a:t>
            </a:r>
            <a:r>
              <a:rPr lang="en-US" dirty="0"/>
              <a:t>, </a:t>
            </a:r>
            <a:r>
              <a:rPr lang="en-US" dirty="0" err="1"/>
              <a:t>phoneno</a:t>
            </a:r>
            <a:r>
              <a:rPr lang="en-US" dirty="0"/>
              <a:t>, qualification) is decomposed to R1(</a:t>
            </a:r>
            <a:r>
              <a:rPr lang="en-US" dirty="0" err="1"/>
              <a:t>regno</a:t>
            </a:r>
            <a:r>
              <a:rPr lang="en-US" dirty="0"/>
              <a:t>, </a:t>
            </a:r>
            <a:r>
              <a:rPr lang="en-US" dirty="0" err="1"/>
              <a:t>phoneno</a:t>
            </a:r>
            <a:r>
              <a:rPr lang="en-US" dirty="0"/>
              <a:t>) and R2(</a:t>
            </a:r>
            <a:r>
              <a:rPr lang="en-US" dirty="0" err="1"/>
              <a:t>regno</a:t>
            </a:r>
            <a:r>
              <a:rPr lang="en-US" dirty="0"/>
              <a:t>, qualification).</a:t>
            </a:r>
          </a:p>
          <a:p>
            <a:endParaRPr lang="en-US" dirty="0"/>
          </a:p>
        </p:txBody>
      </p:sp>
      <p:sp>
        <p:nvSpPr>
          <p:cNvPr id="3" name="Title 2"/>
          <p:cNvSpPr>
            <a:spLocks noGrp="1"/>
          </p:cNvSpPr>
          <p:nvPr>
            <p:ph type="title"/>
          </p:nvPr>
        </p:nvSpPr>
        <p:spPr/>
        <p:txBody>
          <a:bodyPr/>
          <a:lstStyle/>
          <a:p>
            <a:r>
              <a:rPr lang="en-US" dirty="0"/>
              <a:t>4NF (Forth Normal Form)</a:t>
            </a:r>
          </a:p>
        </p:txBody>
      </p:sp>
      <p:graphicFrame>
        <p:nvGraphicFramePr>
          <p:cNvPr id="4" name="Content Placeholder 3"/>
          <p:cNvGraphicFramePr>
            <a:graphicFrameLocks/>
          </p:cNvGraphicFramePr>
          <p:nvPr>
            <p:extLst>
              <p:ext uri="{D42A27DB-BD31-4B8C-83A1-F6EECF244321}">
                <p14:modId xmlns:p14="http://schemas.microsoft.com/office/powerpoint/2010/main" val="3657673741"/>
              </p:ext>
            </p:extLst>
          </p:nvPr>
        </p:nvGraphicFramePr>
        <p:xfrm>
          <a:off x="349714" y="2244494"/>
          <a:ext cx="6100764" cy="2987040"/>
        </p:xfrm>
        <a:graphic>
          <a:graphicData uri="http://schemas.openxmlformats.org/drawingml/2006/table">
            <a:tbl>
              <a:tblPr>
                <a:tableStyleId>{5940675A-B579-460E-94D1-54222C63F5DA}</a:tableStyleId>
              </a:tblPr>
              <a:tblGrid>
                <a:gridCol w="2033588"/>
                <a:gridCol w="2033588"/>
                <a:gridCol w="2033588"/>
              </a:tblGrid>
              <a:tr h="0">
                <a:tc>
                  <a:txBody>
                    <a:bodyPr/>
                    <a:lstStyle/>
                    <a:p>
                      <a:pPr algn="ctr" fontAlgn="t"/>
                      <a:r>
                        <a:rPr lang="en-US" b="1" dirty="0" err="1">
                          <a:effectLst/>
                        </a:rPr>
                        <a:t>Regno</a:t>
                      </a:r>
                      <a:endParaRPr lang="en-US" b="1" dirty="0">
                        <a:effectLst/>
                      </a:endParaRPr>
                    </a:p>
                  </a:txBody>
                  <a:tcPr marL="76200" marR="76200" marT="76200" marB="76200"/>
                </a:tc>
                <a:tc>
                  <a:txBody>
                    <a:bodyPr/>
                    <a:lstStyle/>
                    <a:p>
                      <a:pPr algn="ctr" fontAlgn="t"/>
                      <a:r>
                        <a:rPr lang="en-US" b="1" dirty="0" err="1">
                          <a:effectLst/>
                        </a:rPr>
                        <a:t>Phoneno</a:t>
                      </a:r>
                      <a:endParaRPr lang="en-US" b="1" dirty="0">
                        <a:effectLst/>
                      </a:endParaRPr>
                    </a:p>
                  </a:txBody>
                  <a:tcPr marL="76200" marR="76200" marT="76200" marB="76200"/>
                </a:tc>
                <a:tc>
                  <a:txBody>
                    <a:bodyPr/>
                    <a:lstStyle/>
                    <a:p>
                      <a:pPr algn="ctr" fontAlgn="t"/>
                      <a:r>
                        <a:rPr lang="en-US" b="1" dirty="0">
                          <a:effectLst/>
                        </a:rPr>
                        <a:t>Qualification</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P1</a:t>
                      </a:r>
                    </a:p>
                  </a:txBody>
                  <a:tcPr marL="76200" marR="76200" marT="76200" marB="76200"/>
                </a:tc>
                <a:tc>
                  <a:txBody>
                    <a:bodyPr/>
                    <a:lstStyle/>
                    <a:p>
                      <a:pPr algn="ctr" fontAlgn="t"/>
                      <a:r>
                        <a:rPr lang="en-US">
                          <a:effectLst/>
                        </a:rPr>
                        <a:t>Diploma</a:t>
                      </a:r>
                    </a:p>
                  </a:txBody>
                  <a:tcPr marL="76200" marR="76200" marT="76200" marB="76200"/>
                </a:tc>
              </a:tr>
              <a:tr h="0">
                <a:tc>
                  <a:txBody>
                    <a:bodyPr/>
                    <a:lstStyle/>
                    <a:p>
                      <a:pPr algn="ctr" fontAlgn="t"/>
                      <a:r>
                        <a:rPr lang="en-US">
                          <a:effectLst/>
                        </a:rPr>
                        <a:t>1</a:t>
                      </a:r>
                    </a:p>
                  </a:txBody>
                  <a:tcPr marL="76200" marR="76200" marT="76200" marB="76200"/>
                </a:tc>
                <a:tc>
                  <a:txBody>
                    <a:bodyPr/>
                    <a:lstStyle/>
                    <a:p>
                      <a:pPr algn="ctr" fontAlgn="t"/>
                      <a:r>
                        <a:rPr lang="en-US" dirty="0">
                          <a:effectLst/>
                        </a:rPr>
                        <a:t>P1</a:t>
                      </a:r>
                    </a:p>
                  </a:txBody>
                  <a:tcPr marL="76200" marR="76200" marT="76200" marB="76200"/>
                </a:tc>
                <a:tc>
                  <a:txBody>
                    <a:bodyPr/>
                    <a:lstStyle/>
                    <a:p>
                      <a:pPr algn="ctr" fontAlgn="t"/>
                      <a:r>
                        <a:rPr lang="en-US">
                          <a:effectLst/>
                        </a:rPr>
                        <a:t>B.Tech</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P1</a:t>
                      </a:r>
                    </a:p>
                  </a:txBody>
                  <a:tcPr marL="76200" marR="76200" marT="76200" marB="76200"/>
                </a:tc>
                <a:tc>
                  <a:txBody>
                    <a:bodyPr/>
                    <a:lstStyle/>
                    <a:p>
                      <a:pPr algn="ctr" fontAlgn="t"/>
                      <a:r>
                        <a:rPr lang="en-US" dirty="0" err="1">
                          <a:effectLst/>
                        </a:rPr>
                        <a:t>M.Tech</a:t>
                      </a:r>
                      <a:endParaRPr lang="en-US" dirty="0">
                        <a:effectLst/>
                      </a:endParaRPr>
                    </a:p>
                  </a:txBody>
                  <a:tcPr marL="76200" marR="76200" marT="76200" marB="76200"/>
                </a:tc>
              </a:tr>
              <a:tr h="0">
                <a:tc>
                  <a:txBody>
                    <a:bodyPr/>
                    <a:lstStyle/>
                    <a:p>
                      <a:pPr algn="ctr" fontAlgn="t"/>
                      <a:r>
                        <a:rPr lang="en-US">
                          <a:effectLst/>
                        </a:rPr>
                        <a:t>1</a:t>
                      </a:r>
                    </a:p>
                  </a:txBody>
                  <a:tcPr marL="76200" marR="76200" marT="76200" marB="76200"/>
                </a:tc>
                <a:tc>
                  <a:txBody>
                    <a:bodyPr/>
                    <a:lstStyle/>
                    <a:p>
                      <a:pPr algn="ctr" fontAlgn="t"/>
                      <a:r>
                        <a:rPr lang="en-US">
                          <a:effectLst/>
                        </a:rPr>
                        <a:t>P2</a:t>
                      </a:r>
                    </a:p>
                  </a:txBody>
                  <a:tcPr marL="76200" marR="76200" marT="76200" marB="76200"/>
                </a:tc>
                <a:tc>
                  <a:txBody>
                    <a:bodyPr/>
                    <a:lstStyle/>
                    <a:p>
                      <a:pPr algn="ctr" fontAlgn="t"/>
                      <a:r>
                        <a:rPr lang="en-US" dirty="0">
                          <a:effectLst/>
                        </a:rPr>
                        <a:t>Diploma</a:t>
                      </a: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P2</a:t>
                      </a:r>
                    </a:p>
                  </a:txBody>
                  <a:tcPr marL="76200" marR="76200" marT="76200" marB="76200"/>
                </a:tc>
                <a:tc>
                  <a:txBody>
                    <a:bodyPr/>
                    <a:lstStyle/>
                    <a:p>
                      <a:pPr algn="ctr" fontAlgn="t"/>
                      <a:r>
                        <a:rPr lang="en-US" dirty="0" err="1">
                          <a:effectLst/>
                        </a:rPr>
                        <a:t>B.Tech</a:t>
                      </a:r>
                      <a:endParaRPr lang="en-US" dirty="0">
                        <a:effectLst/>
                      </a:endParaRPr>
                    </a:p>
                  </a:txBody>
                  <a:tcPr marL="76200" marR="76200" marT="76200" marB="76200"/>
                </a:tc>
              </a:tr>
              <a:tr h="0">
                <a:tc>
                  <a:txBody>
                    <a:bodyPr/>
                    <a:lstStyle/>
                    <a:p>
                      <a:pPr algn="ctr" fontAlgn="t"/>
                      <a:r>
                        <a:rPr lang="en-US" dirty="0">
                          <a:effectLst/>
                        </a:rPr>
                        <a:t>1</a:t>
                      </a:r>
                    </a:p>
                  </a:txBody>
                  <a:tcPr marL="76200" marR="76200" marT="76200" marB="76200"/>
                </a:tc>
                <a:tc>
                  <a:txBody>
                    <a:bodyPr/>
                    <a:lstStyle/>
                    <a:p>
                      <a:pPr algn="ctr" fontAlgn="t"/>
                      <a:r>
                        <a:rPr lang="en-US">
                          <a:effectLst/>
                        </a:rPr>
                        <a:t>P2</a:t>
                      </a:r>
                    </a:p>
                  </a:txBody>
                  <a:tcPr marL="76200" marR="76200" marT="76200" marB="76200"/>
                </a:tc>
                <a:tc>
                  <a:txBody>
                    <a:bodyPr/>
                    <a:lstStyle/>
                    <a:p>
                      <a:pPr algn="ctr" fontAlgn="t"/>
                      <a:r>
                        <a:rPr lang="en-US" dirty="0" err="1">
                          <a:effectLst/>
                        </a:rPr>
                        <a:t>M.Tech</a:t>
                      </a:r>
                      <a:endParaRPr lang="en-US" dirty="0">
                        <a:effectLst/>
                      </a:endParaRPr>
                    </a:p>
                  </a:txBody>
                  <a:tcPr marL="76200" marR="76200" marT="76200" marB="7620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91452538"/>
              </p:ext>
            </p:extLst>
          </p:nvPr>
        </p:nvGraphicFramePr>
        <p:xfrm>
          <a:off x="8390130" y="1800428"/>
          <a:ext cx="3039872" cy="1731048"/>
        </p:xfrm>
        <a:graphic>
          <a:graphicData uri="http://schemas.openxmlformats.org/drawingml/2006/table">
            <a:tbl>
              <a:tblPr>
                <a:tableStyleId>{5940675A-B579-460E-94D1-54222C63F5DA}</a:tableStyleId>
              </a:tblPr>
              <a:tblGrid>
                <a:gridCol w="1519936"/>
                <a:gridCol w="1519936"/>
              </a:tblGrid>
              <a:tr h="577016">
                <a:tc>
                  <a:txBody>
                    <a:bodyPr/>
                    <a:lstStyle/>
                    <a:p>
                      <a:pPr algn="l" fontAlgn="t"/>
                      <a:r>
                        <a:rPr lang="en-US" dirty="0" err="1">
                          <a:effectLst/>
                        </a:rPr>
                        <a:t>Regno</a:t>
                      </a:r>
                      <a:endParaRPr lang="en-US" dirty="0">
                        <a:effectLst/>
                      </a:endParaRPr>
                    </a:p>
                  </a:txBody>
                  <a:tcPr marL="76200" marR="76200" marT="76200" marB="76200"/>
                </a:tc>
                <a:tc>
                  <a:txBody>
                    <a:bodyPr/>
                    <a:lstStyle/>
                    <a:p>
                      <a:pPr algn="l" fontAlgn="t"/>
                      <a:r>
                        <a:rPr lang="en-US">
                          <a:effectLst/>
                        </a:rPr>
                        <a:t>Phoneno</a:t>
                      </a:r>
                    </a:p>
                  </a:txBody>
                  <a:tcPr marL="76200" marR="76200" marT="76200" marB="76200"/>
                </a:tc>
              </a:tr>
              <a:tr h="577016">
                <a:tc>
                  <a:txBody>
                    <a:bodyPr/>
                    <a:lstStyle/>
                    <a:p>
                      <a:pPr fontAlgn="t"/>
                      <a:r>
                        <a:rPr lang="en-US">
                          <a:effectLst/>
                        </a:rPr>
                        <a:t>1</a:t>
                      </a:r>
                    </a:p>
                  </a:txBody>
                  <a:tcPr marL="76200" marR="76200" marT="76200" marB="76200"/>
                </a:tc>
                <a:tc>
                  <a:txBody>
                    <a:bodyPr/>
                    <a:lstStyle/>
                    <a:p>
                      <a:pPr fontAlgn="t"/>
                      <a:r>
                        <a:rPr lang="en-US">
                          <a:effectLst/>
                        </a:rPr>
                        <a:t>P1</a:t>
                      </a:r>
                    </a:p>
                  </a:txBody>
                  <a:tcPr marL="76200" marR="76200" marT="76200" marB="76200"/>
                </a:tc>
              </a:tr>
              <a:tr h="577016">
                <a:tc>
                  <a:txBody>
                    <a:bodyPr/>
                    <a:lstStyle/>
                    <a:p>
                      <a:pPr fontAlgn="t"/>
                      <a:r>
                        <a:rPr lang="en-US" dirty="0">
                          <a:effectLst/>
                        </a:rPr>
                        <a:t>1</a:t>
                      </a:r>
                    </a:p>
                  </a:txBody>
                  <a:tcPr marL="76200" marR="76200" marT="76200" marB="76200"/>
                </a:tc>
                <a:tc>
                  <a:txBody>
                    <a:bodyPr/>
                    <a:lstStyle/>
                    <a:p>
                      <a:pPr fontAlgn="t"/>
                      <a:r>
                        <a:rPr lang="en-US" dirty="0">
                          <a:effectLst/>
                        </a:rPr>
                        <a:t>P2</a:t>
                      </a:r>
                    </a:p>
                  </a:txBody>
                  <a:tcPr marL="76200" marR="76200" marT="76200" marB="7620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38615905"/>
              </p:ext>
            </p:extLst>
          </p:nvPr>
        </p:nvGraphicFramePr>
        <p:xfrm>
          <a:off x="7838336" y="4078018"/>
          <a:ext cx="3733554" cy="2228188"/>
        </p:xfrm>
        <a:graphic>
          <a:graphicData uri="http://schemas.openxmlformats.org/drawingml/2006/table">
            <a:tbl>
              <a:tblPr>
                <a:tableStyleId>{5940675A-B579-460E-94D1-54222C63F5DA}</a:tableStyleId>
              </a:tblPr>
              <a:tblGrid>
                <a:gridCol w="1866777"/>
                <a:gridCol w="1866777"/>
              </a:tblGrid>
              <a:tr h="557047">
                <a:tc>
                  <a:txBody>
                    <a:bodyPr/>
                    <a:lstStyle/>
                    <a:p>
                      <a:pPr algn="l" fontAlgn="t"/>
                      <a:r>
                        <a:rPr lang="en-US" dirty="0" err="1">
                          <a:effectLst/>
                        </a:rPr>
                        <a:t>Regno</a:t>
                      </a:r>
                      <a:endParaRPr lang="en-US" dirty="0">
                        <a:effectLst/>
                      </a:endParaRPr>
                    </a:p>
                  </a:txBody>
                  <a:tcPr marL="76200" marR="76200" marT="76200" marB="76200"/>
                </a:tc>
                <a:tc>
                  <a:txBody>
                    <a:bodyPr/>
                    <a:lstStyle/>
                    <a:p>
                      <a:pPr algn="l" fontAlgn="t"/>
                      <a:r>
                        <a:rPr lang="en-US">
                          <a:effectLst/>
                        </a:rPr>
                        <a:t>Qualification</a:t>
                      </a:r>
                    </a:p>
                  </a:txBody>
                  <a:tcPr marL="76200" marR="76200" marT="76200" marB="76200"/>
                </a:tc>
              </a:tr>
              <a:tr h="557047">
                <a:tc>
                  <a:txBody>
                    <a:bodyPr/>
                    <a:lstStyle/>
                    <a:p>
                      <a:pPr fontAlgn="t"/>
                      <a:r>
                        <a:rPr lang="en-US" dirty="0">
                          <a:effectLst/>
                        </a:rPr>
                        <a:t>1</a:t>
                      </a:r>
                    </a:p>
                  </a:txBody>
                  <a:tcPr marL="76200" marR="76200" marT="76200" marB="76200"/>
                </a:tc>
                <a:tc>
                  <a:txBody>
                    <a:bodyPr/>
                    <a:lstStyle/>
                    <a:p>
                      <a:pPr fontAlgn="t"/>
                      <a:r>
                        <a:rPr lang="en-US">
                          <a:effectLst/>
                        </a:rPr>
                        <a:t>Diploma</a:t>
                      </a:r>
                    </a:p>
                  </a:txBody>
                  <a:tcPr marL="76200" marR="76200" marT="76200" marB="76200"/>
                </a:tc>
              </a:tr>
              <a:tr h="557047">
                <a:tc>
                  <a:txBody>
                    <a:bodyPr/>
                    <a:lstStyle/>
                    <a:p>
                      <a:pPr fontAlgn="t"/>
                      <a:r>
                        <a:rPr lang="en-US">
                          <a:effectLst/>
                        </a:rPr>
                        <a:t>1</a:t>
                      </a:r>
                    </a:p>
                  </a:txBody>
                  <a:tcPr marL="76200" marR="76200" marT="76200" marB="76200"/>
                </a:tc>
                <a:tc>
                  <a:txBody>
                    <a:bodyPr/>
                    <a:lstStyle/>
                    <a:p>
                      <a:pPr fontAlgn="t"/>
                      <a:r>
                        <a:rPr lang="en-US">
                          <a:effectLst/>
                        </a:rPr>
                        <a:t>B.Tech</a:t>
                      </a:r>
                    </a:p>
                  </a:txBody>
                  <a:tcPr marL="76200" marR="76200" marT="76200" marB="76200"/>
                </a:tc>
              </a:tr>
              <a:tr h="557047">
                <a:tc>
                  <a:txBody>
                    <a:bodyPr/>
                    <a:lstStyle/>
                    <a:p>
                      <a:pPr fontAlgn="t"/>
                      <a:r>
                        <a:rPr lang="en-US">
                          <a:effectLst/>
                        </a:rPr>
                        <a:t>1</a:t>
                      </a:r>
                    </a:p>
                  </a:txBody>
                  <a:tcPr marL="76200" marR="76200" marT="76200" marB="76200"/>
                </a:tc>
                <a:tc>
                  <a:txBody>
                    <a:bodyPr/>
                    <a:lstStyle/>
                    <a:p>
                      <a:pPr fontAlgn="t"/>
                      <a:r>
                        <a:rPr lang="en-US" dirty="0" err="1">
                          <a:effectLst/>
                        </a:rPr>
                        <a:t>M.Tech</a:t>
                      </a:r>
                      <a:endParaRPr lang="en-US" dirty="0">
                        <a:effectLst/>
                      </a:endParaRPr>
                    </a:p>
                  </a:txBody>
                  <a:tcPr marL="76200" marR="76200" marT="76200" marB="76200"/>
                </a:tc>
              </a:tr>
            </a:tbl>
          </a:graphicData>
        </a:graphic>
      </p:graphicFrame>
      <p:sp>
        <p:nvSpPr>
          <p:cNvPr id="10" name="Rectangle 9"/>
          <p:cNvSpPr/>
          <p:nvPr/>
        </p:nvSpPr>
        <p:spPr>
          <a:xfrm>
            <a:off x="345994" y="1872735"/>
            <a:ext cx="31290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a:t>R</a:t>
            </a:r>
          </a:p>
        </p:txBody>
      </p:sp>
      <p:sp>
        <p:nvSpPr>
          <p:cNvPr id="11" name="Right Arrow 10"/>
          <p:cNvSpPr/>
          <p:nvPr/>
        </p:nvSpPr>
        <p:spPr>
          <a:xfrm rot="20097089">
            <a:off x="6709659" y="2406541"/>
            <a:ext cx="1166648" cy="551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1830778">
            <a:off x="6662361" y="3552780"/>
            <a:ext cx="1166648" cy="551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65387" y="1424573"/>
            <a:ext cx="42992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smtClean="0"/>
              <a:t>R1</a:t>
            </a:r>
            <a:endParaRPr lang="en-US" b="1" dirty="0"/>
          </a:p>
        </p:txBody>
      </p:sp>
      <p:sp>
        <p:nvSpPr>
          <p:cNvPr id="14" name="Rectangle 13"/>
          <p:cNvSpPr/>
          <p:nvPr/>
        </p:nvSpPr>
        <p:spPr>
          <a:xfrm>
            <a:off x="7823401" y="3675542"/>
            <a:ext cx="42992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smtClean="0"/>
              <a:t>R2</a:t>
            </a:r>
            <a:endParaRPr lang="en-US" b="1" dirty="0"/>
          </a:p>
        </p:txBody>
      </p:sp>
    </p:spTree>
    <p:extLst>
      <p:ext uri="{BB962C8B-B14F-4D97-AF65-F5344CB8AC3E}">
        <p14:creationId xmlns:p14="http://schemas.microsoft.com/office/powerpoint/2010/main" val="6242073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4NF (Forth Normal Form)</a:t>
            </a:r>
          </a:p>
        </p:txBody>
      </p:sp>
      <p:cxnSp>
        <p:nvCxnSpPr>
          <p:cNvPr id="4" name="Straight Arrow Connector 3">
            <a:extLst>
              <a:ext uri="{FF2B5EF4-FFF2-40B4-BE49-F238E27FC236}">
                <a16:creationId xmlns="" xmlns:a16="http://schemas.microsoft.com/office/drawing/2014/main" id="{7EE80E00-B729-4EDC-98F4-FF49B33FEAC4}"/>
              </a:ext>
            </a:extLst>
          </p:cNvPr>
          <p:cNvCxnSpPr>
            <a:cxnSpLocks/>
          </p:cNvCxnSpPr>
          <p:nvPr/>
        </p:nvCxnSpPr>
        <p:spPr>
          <a:xfrm flipV="1">
            <a:off x="5825685" y="3158432"/>
            <a:ext cx="1399469" cy="35192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 xmlns:a16="http://schemas.microsoft.com/office/drawing/2014/main" id="{677B41C4-39AC-4E65-9CED-5311ED806DA7}"/>
              </a:ext>
            </a:extLst>
          </p:cNvPr>
          <p:cNvCxnSpPr>
            <a:cxnSpLocks/>
          </p:cNvCxnSpPr>
          <p:nvPr/>
        </p:nvCxnSpPr>
        <p:spPr>
          <a:xfrm>
            <a:off x="5814107" y="4111556"/>
            <a:ext cx="1463527" cy="58735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6" name="Table 5">
            <a:extLst>
              <a:ext uri="{FF2B5EF4-FFF2-40B4-BE49-F238E27FC236}">
                <a16:creationId xmlns="" xmlns:a16="http://schemas.microsoft.com/office/drawing/2014/main" id="{CEDCD10B-1BFE-4DD3-9F94-9063A529E5CF}"/>
              </a:ext>
            </a:extLst>
          </p:cNvPr>
          <p:cNvGraphicFramePr>
            <a:graphicFrameLocks noGrp="1"/>
          </p:cNvGraphicFramePr>
          <p:nvPr>
            <p:extLst>
              <p:ext uri="{D42A27DB-BD31-4B8C-83A1-F6EECF244321}">
                <p14:modId xmlns:p14="http://schemas.microsoft.com/office/powerpoint/2010/main" val="420862640"/>
              </p:ext>
            </p:extLst>
          </p:nvPr>
        </p:nvGraphicFramePr>
        <p:xfrm>
          <a:off x="1907244" y="2755939"/>
          <a:ext cx="3910841" cy="1981200"/>
        </p:xfrm>
        <a:graphic>
          <a:graphicData uri="http://schemas.openxmlformats.org/drawingml/2006/table">
            <a:tbl>
              <a:tblPr firstRow="1" bandRow="1">
                <a:tableStyleId>{5C22544A-7EE6-4342-B048-85BDC9FD1C3A}</a:tableStyleId>
              </a:tblPr>
              <a:tblGrid>
                <a:gridCol w="1203825">
                  <a:extLst>
                    <a:ext uri="{9D8B030D-6E8A-4147-A177-3AD203B41FA5}">
                      <a16:colId xmlns="" xmlns:a16="http://schemas.microsoft.com/office/drawing/2014/main" val="20000"/>
                    </a:ext>
                  </a:extLst>
                </a:gridCol>
                <a:gridCol w="1294651">
                  <a:extLst>
                    <a:ext uri="{9D8B030D-6E8A-4147-A177-3AD203B41FA5}">
                      <a16:colId xmlns="" xmlns:a16="http://schemas.microsoft.com/office/drawing/2014/main" val="20001"/>
                    </a:ext>
                  </a:extLst>
                </a:gridCol>
                <a:gridCol w="1412365">
                  <a:extLst>
                    <a:ext uri="{9D8B030D-6E8A-4147-A177-3AD203B41FA5}">
                      <a16:colId xmlns="" xmlns:a16="http://schemas.microsoft.com/office/drawing/2014/main" val="20002"/>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Subject</a:t>
                      </a:r>
                    </a:p>
                  </a:txBody>
                  <a:tcPr/>
                </a:tc>
                <a:tc>
                  <a:txBody>
                    <a:bodyPr/>
                    <a:lstStyle/>
                    <a:p>
                      <a:r>
                        <a:rPr lang="en-US" sz="2000" u="sng" dirty="0">
                          <a:latin typeface="Cambria Math" panose="02040503050406030204" pitchFamily="18" charset="0"/>
                          <a:ea typeface="Cambria Math" panose="02040503050406030204" pitchFamily="18" charset="0"/>
                        </a:rPr>
                        <a:t>Project</a:t>
                      </a:r>
                    </a:p>
                  </a:txBody>
                  <a:tcPr/>
                </a:tc>
                <a:extLst>
                  <a:ext uri="{0D108BD9-81ED-4DB2-BD59-A6C34878D82A}">
                    <a16:rowId xmlns="" xmlns:a16="http://schemas.microsoft.com/office/drawing/2014/main" val="10000"/>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DBMS</a:t>
                      </a:r>
                    </a:p>
                  </a:txBody>
                  <a:tcPr/>
                </a:tc>
                <a:tc>
                  <a:txBody>
                    <a:bodyPr/>
                    <a:lstStyle/>
                    <a:p>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DBMS</a:t>
                      </a:r>
                    </a:p>
                  </a:txBody>
                  <a:tcPr/>
                </a:tc>
                <a:tc>
                  <a:txBody>
                    <a:bodyPr/>
                    <a:lstStyle/>
                    <a:p>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tc>
                  <a:txBody>
                    <a:bodyPr/>
                    <a:lstStyle/>
                    <a:p>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4"/>
                  </a:ext>
                </a:extLst>
              </a:tr>
            </a:tbl>
          </a:graphicData>
        </a:graphic>
      </p:graphicFrame>
      <p:graphicFrame>
        <p:nvGraphicFramePr>
          <p:cNvPr id="7" name="Table 6">
            <a:extLst>
              <a:ext uri="{FF2B5EF4-FFF2-40B4-BE49-F238E27FC236}">
                <a16:creationId xmlns="" xmlns:a16="http://schemas.microsoft.com/office/drawing/2014/main" id="{B6F3DE4E-FFDF-4C77-A5FB-00F5617E93B5}"/>
              </a:ext>
            </a:extLst>
          </p:cNvPr>
          <p:cNvGraphicFramePr>
            <a:graphicFrameLocks noGrp="1"/>
          </p:cNvGraphicFramePr>
          <p:nvPr>
            <p:extLst>
              <p:ext uri="{D42A27DB-BD31-4B8C-83A1-F6EECF244321}">
                <p14:modId xmlns:p14="http://schemas.microsoft.com/office/powerpoint/2010/main" val="2969905051"/>
              </p:ext>
            </p:extLst>
          </p:nvPr>
        </p:nvGraphicFramePr>
        <p:xfrm>
          <a:off x="7232754" y="2743731"/>
          <a:ext cx="2498476" cy="1188720"/>
        </p:xfrm>
        <a:graphic>
          <a:graphicData uri="http://schemas.openxmlformats.org/drawingml/2006/table">
            <a:tbl>
              <a:tblPr firstRow="1" bandRow="1">
                <a:tableStyleId>{5C22544A-7EE6-4342-B048-85BDC9FD1C3A}</a:tableStyleId>
              </a:tblPr>
              <a:tblGrid>
                <a:gridCol w="1203825">
                  <a:extLst>
                    <a:ext uri="{9D8B030D-6E8A-4147-A177-3AD203B41FA5}">
                      <a16:colId xmlns="" xmlns:a16="http://schemas.microsoft.com/office/drawing/2014/main" val="1629798301"/>
                    </a:ext>
                  </a:extLst>
                </a:gridCol>
                <a:gridCol w="1294651">
                  <a:extLst>
                    <a:ext uri="{9D8B030D-6E8A-4147-A177-3AD203B41FA5}">
                      <a16:colId xmlns="" xmlns:a16="http://schemas.microsoft.com/office/drawing/2014/main" val="3285610894"/>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Subject</a:t>
                      </a:r>
                    </a:p>
                  </a:txBody>
                  <a:tcPr/>
                </a:tc>
                <a:extLst>
                  <a:ext uri="{0D108BD9-81ED-4DB2-BD59-A6C34878D82A}">
                    <a16:rowId xmlns="" xmlns:a16="http://schemas.microsoft.com/office/drawing/2014/main" val="1456397898"/>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DBMS</a:t>
                      </a:r>
                    </a:p>
                  </a:txBody>
                  <a:tcPr/>
                </a:tc>
                <a:extLst>
                  <a:ext uri="{0D108BD9-81ED-4DB2-BD59-A6C34878D82A}">
                    <a16:rowId xmlns="" xmlns:a16="http://schemas.microsoft.com/office/drawing/2014/main" val="359720317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ETC</a:t>
                      </a:r>
                    </a:p>
                  </a:txBody>
                  <a:tcPr/>
                </a:tc>
                <a:extLst>
                  <a:ext uri="{0D108BD9-81ED-4DB2-BD59-A6C34878D82A}">
                    <a16:rowId xmlns="" xmlns:a16="http://schemas.microsoft.com/office/drawing/2014/main" val="3487717010"/>
                  </a:ext>
                </a:extLst>
              </a:tr>
            </a:tbl>
          </a:graphicData>
        </a:graphic>
      </p:graphicFrame>
      <p:graphicFrame>
        <p:nvGraphicFramePr>
          <p:cNvPr id="8" name="Table 7">
            <a:extLst>
              <a:ext uri="{FF2B5EF4-FFF2-40B4-BE49-F238E27FC236}">
                <a16:creationId xmlns="" xmlns:a16="http://schemas.microsoft.com/office/drawing/2014/main" id="{A6EF1D0E-6A6C-456B-956C-37EFCCD33503}"/>
              </a:ext>
            </a:extLst>
          </p:cNvPr>
          <p:cNvGraphicFramePr>
            <a:graphicFrameLocks noGrp="1"/>
          </p:cNvGraphicFramePr>
          <p:nvPr>
            <p:extLst>
              <p:ext uri="{D42A27DB-BD31-4B8C-83A1-F6EECF244321}">
                <p14:modId xmlns:p14="http://schemas.microsoft.com/office/powerpoint/2010/main" val="3272017351"/>
              </p:ext>
            </p:extLst>
          </p:nvPr>
        </p:nvGraphicFramePr>
        <p:xfrm>
          <a:off x="7245779" y="4209818"/>
          <a:ext cx="2616190" cy="1188720"/>
        </p:xfrm>
        <a:graphic>
          <a:graphicData uri="http://schemas.openxmlformats.org/drawingml/2006/table">
            <a:tbl>
              <a:tblPr firstRow="1" bandRow="1">
                <a:tableStyleId>{5C22544A-7EE6-4342-B048-85BDC9FD1C3A}</a:tableStyleId>
              </a:tblPr>
              <a:tblGrid>
                <a:gridCol w="1203825">
                  <a:extLst>
                    <a:ext uri="{9D8B030D-6E8A-4147-A177-3AD203B41FA5}">
                      <a16:colId xmlns="" xmlns:a16="http://schemas.microsoft.com/office/drawing/2014/main" val="20000"/>
                    </a:ext>
                  </a:extLst>
                </a:gridCol>
                <a:gridCol w="1412365">
                  <a:extLst>
                    <a:ext uri="{9D8B030D-6E8A-4147-A177-3AD203B41FA5}">
                      <a16:colId xmlns="" xmlns:a16="http://schemas.microsoft.com/office/drawing/2014/main" val="20002"/>
                    </a:ext>
                  </a:extLst>
                </a:gridCol>
              </a:tblGrid>
              <a:tr h="370840">
                <a:tc>
                  <a:txBody>
                    <a:bodyPr/>
                    <a:lstStyle/>
                    <a:p>
                      <a:r>
                        <a:rPr lang="en-US" sz="2000" u="sng" dirty="0">
                          <a:latin typeface="Cambria Math" panose="02040503050406030204" pitchFamily="18" charset="0"/>
                          <a:ea typeface="Cambria Math" panose="02040503050406030204" pitchFamily="18" charset="0"/>
                        </a:rPr>
                        <a:t>Id</a:t>
                      </a:r>
                    </a:p>
                  </a:txBody>
                  <a:tcPr/>
                </a:tc>
                <a:tc>
                  <a:txBody>
                    <a:bodyPr/>
                    <a:lstStyle/>
                    <a:p>
                      <a:r>
                        <a:rPr lang="en-US" sz="2000" u="sng" dirty="0">
                          <a:latin typeface="Cambria Math" panose="02040503050406030204" pitchFamily="18" charset="0"/>
                          <a:ea typeface="Cambria Math" panose="02040503050406030204" pitchFamily="18" charset="0"/>
                        </a:rPr>
                        <a:t>Activity</a:t>
                      </a:r>
                    </a:p>
                  </a:txBody>
                  <a:tcPr/>
                </a:tc>
                <a:extLst>
                  <a:ext uri="{0D108BD9-81ED-4DB2-BD59-A6C34878D82A}">
                    <a16:rowId xmlns="" xmlns:a16="http://schemas.microsoft.com/office/drawing/2014/main" val="10000"/>
                  </a:ext>
                </a:extLst>
              </a:tr>
              <a:tr h="370840">
                <a:tc>
                  <a:txBody>
                    <a:bodyPr/>
                    <a:lstStyle/>
                    <a:p>
                      <a:r>
                        <a:rPr lang="en-US" sz="2000" u="none" dirty="0">
                          <a:latin typeface="Cambria Math" panose="02040503050406030204" pitchFamily="18" charset="0"/>
                          <a:ea typeface="Cambria Math" panose="02040503050406030204" pitchFamily="18" charset="0"/>
                        </a:rPr>
                        <a:t>1</a:t>
                      </a:r>
                    </a:p>
                  </a:txBody>
                  <a:tcPr/>
                </a:tc>
                <a:tc>
                  <a:txBody>
                    <a:bodyPr/>
                    <a:lstStyle/>
                    <a:p>
                      <a:r>
                        <a:rPr lang="en-US" sz="20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2"/>
                  </a:ext>
                </a:extLst>
              </a:tr>
            </a:tbl>
          </a:graphicData>
        </a:graphic>
      </p:graphicFrame>
      <p:sp>
        <p:nvSpPr>
          <p:cNvPr id="9" name="TextBox 8">
            <a:extLst>
              <a:ext uri="{FF2B5EF4-FFF2-40B4-BE49-F238E27FC236}">
                <a16:creationId xmlns="" xmlns:a16="http://schemas.microsoft.com/office/drawing/2014/main" id="{4FD4F51D-042F-4E08-A489-9AAFBEE8F83E}"/>
              </a:ext>
            </a:extLst>
          </p:cNvPr>
          <p:cNvSpPr txBox="1"/>
          <p:nvPr/>
        </p:nvSpPr>
        <p:spPr>
          <a:xfrm>
            <a:off x="5814107" y="3573798"/>
            <a:ext cx="1411047" cy="365760"/>
          </a:xfrm>
          <a:prstGeom prst="rect">
            <a:avLst/>
          </a:prstGeom>
          <a:noFill/>
        </p:spPr>
        <p:txBody>
          <a:bodyPr wrap="square" rtlCol="0">
            <a:spAutoFit/>
          </a:bodyPr>
          <a:lstStyle/>
          <a:p>
            <a:pPr algn="ctr"/>
            <a:r>
              <a:rPr lang="en-US" b="1" dirty="0">
                <a:solidFill>
                  <a:srgbClr val="FF0000"/>
                </a:solidFill>
              </a:rPr>
              <a:t>Decompose</a:t>
            </a:r>
            <a:endParaRPr lang="en-IN" b="1" dirty="0">
              <a:solidFill>
                <a:srgbClr val="FF0000"/>
              </a:solidFill>
            </a:endParaRPr>
          </a:p>
        </p:txBody>
      </p:sp>
    </p:spTree>
    <p:extLst>
      <p:ext uri="{BB962C8B-B14F-4D97-AF65-F5344CB8AC3E}">
        <p14:creationId xmlns:p14="http://schemas.microsoft.com/office/powerpoint/2010/main" val="197471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FF0000"/>
                </a:solidFill>
                <a:latin typeface="Cambria Math" panose="02040503050406030204" pitchFamily="18" charset="0"/>
                <a:ea typeface="Cambria Math" panose="02040503050406030204" pitchFamily="18" charset="0"/>
              </a:rPr>
              <a:t>A table can have both functional as well as multivalued dependency.</a:t>
            </a:r>
          </a:p>
          <a:p>
            <a:endParaRPr lang="en-US" dirty="0"/>
          </a:p>
        </p:txBody>
      </p:sp>
      <p:sp>
        <p:nvSpPr>
          <p:cNvPr id="2" name="Title 1"/>
          <p:cNvSpPr>
            <a:spLocks noGrp="1"/>
          </p:cNvSpPr>
          <p:nvPr>
            <p:ph type="title"/>
          </p:nvPr>
        </p:nvSpPr>
        <p:spPr/>
        <p:txBody>
          <a:bodyPr>
            <a:normAutofit/>
          </a:bodyPr>
          <a:lstStyle/>
          <a:p>
            <a:r>
              <a:rPr lang="en-US" dirty="0"/>
              <a:t>4NF (Forth Normal Form)</a:t>
            </a:r>
            <a:endParaRPr lang="en-US" sz="3400" dirty="0"/>
          </a:p>
        </p:txBody>
      </p:sp>
      <p:graphicFrame>
        <p:nvGraphicFramePr>
          <p:cNvPr id="29" name="Table 28">
            <a:extLst>
              <a:ext uri="{FF2B5EF4-FFF2-40B4-BE49-F238E27FC236}">
                <a16:creationId xmlns="" xmlns:a16="http://schemas.microsoft.com/office/drawing/2014/main" id="{5B7ACDD0-284E-49ED-8ED6-00410A83CA0C}"/>
              </a:ext>
            </a:extLst>
          </p:cNvPr>
          <p:cNvGraphicFramePr>
            <a:graphicFrameLocks noGrp="1"/>
          </p:cNvGraphicFramePr>
          <p:nvPr>
            <p:extLst>
              <p:ext uri="{D42A27DB-BD31-4B8C-83A1-F6EECF244321}">
                <p14:modId xmlns:p14="http://schemas.microsoft.com/office/powerpoint/2010/main" val="1675078981"/>
              </p:ext>
            </p:extLst>
          </p:nvPr>
        </p:nvGraphicFramePr>
        <p:xfrm>
          <a:off x="1581006" y="1980919"/>
          <a:ext cx="5086183" cy="2286000"/>
        </p:xfrm>
        <a:graphic>
          <a:graphicData uri="http://schemas.openxmlformats.org/drawingml/2006/table">
            <a:tbl>
              <a:tblPr firstRow="1" bandRow="1">
                <a:tableStyleId>{5C22544A-7EE6-4342-B048-85BDC9FD1C3A}</a:tableStyleId>
              </a:tblPr>
              <a:tblGrid>
                <a:gridCol w="612008">
                  <a:extLst>
                    <a:ext uri="{9D8B030D-6E8A-4147-A177-3AD203B41FA5}">
                      <a16:colId xmlns="" xmlns:a16="http://schemas.microsoft.com/office/drawing/2014/main" val="20000"/>
                    </a:ext>
                  </a:extLst>
                </a:gridCol>
                <a:gridCol w="2136590">
                  <a:extLst>
                    <a:ext uri="{9D8B030D-6E8A-4147-A177-3AD203B41FA5}">
                      <a16:colId xmlns="" xmlns:a16="http://schemas.microsoft.com/office/drawing/2014/main" val="20001"/>
                    </a:ext>
                  </a:extLst>
                </a:gridCol>
                <a:gridCol w="1117968">
                  <a:extLst>
                    <a:ext uri="{9D8B030D-6E8A-4147-A177-3AD203B41FA5}">
                      <a16:colId xmlns="" xmlns:a16="http://schemas.microsoft.com/office/drawing/2014/main" val="20002"/>
                    </a:ext>
                  </a:extLst>
                </a:gridCol>
                <a:gridCol w="1219617">
                  <a:extLst>
                    <a:ext uri="{9D8B030D-6E8A-4147-A177-3AD203B41FA5}">
                      <a16:colId xmlns="" xmlns:a16="http://schemas.microsoft.com/office/drawing/2014/main" val="20003"/>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none" dirty="0">
                          <a:latin typeface="Cambria Math" panose="02040503050406030204" pitchFamily="18" charset="0"/>
                          <a:ea typeface="Cambria Math" panose="02040503050406030204" pitchFamily="18" charset="0"/>
                        </a:rPr>
                        <a:t>Address</a:t>
                      </a:r>
                    </a:p>
                  </a:txBody>
                  <a:tcPr/>
                </a:tc>
                <a:tc>
                  <a:txBody>
                    <a:bodyPr/>
                    <a:lstStyle/>
                    <a:p>
                      <a:r>
                        <a:rPr lang="en-US" sz="2400" u="sng" dirty="0">
                          <a:latin typeface="Cambria Math" panose="02040503050406030204" pitchFamily="18" charset="0"/>
                          <a:ea typeface="Cambria Math" panose="02040503050406030204" pitchFamily="18" charset="0"/>
                        </a:rPr>
                        <a:t>Subject</a:t>
                      </a:r>
                    </a:p>
                  </a:txBody>
                  <a:tcPr/>
                </a:tc>
                <a:tc>
                  <a:txBody>
                    <a:bodyPr/>
                    <a:lstStyle/>
                    <a:p>
                      <a:r>
                        <a:rPr lang="en-US" sz="2400" u="sng" dirty="0">
                          <a:latin typeface="Cambria Math" panose="02040503050406030204" pitchFamily="18" charset="0"/>
                          <a:ea typeface="Cambria Math" panose="02040503050406030204" pitchFamily="18" charset="0"/>
                        </a:rPr>
                        <a:t>Project</a:t>
                      </a:r>
                    </a:p>
                  </a:txBody>
                  <a:tcPr/>
                </a:tc>
                <a:extLst>
                  <a:ext uri="{0D108BD9-81ED-4DB2-BD59-A6C34878D82A}">
                    <a16:rowId xmlns=""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4"/>
                  </a:ext>
                </a:extLst>
              </a:tr>
            </a:tbl>
          </a:graphicData>
        </a:graphic>
      </p:graphicFrame>
      <p:sp>
        <p:nvSpPr>
          <p:cNvPr id="37" name="Rectangle 36">
            <a:extLst>
              <a:ext uri="{FF2B5EF4-FFF2-40B4-BE49-F238E27FC236}">
                <a16:creationId xmlns="" xmlns:a16="http://schemas.microsoft.com/office/drawing/2014/main" id="{C002FC39-8010-4AFC-A130-10D2B92F5294}"/>
              </a:ext>
            </a:extLst>
          </p:cNvPr>
          <p:cNvSpPr/>
          <p:nvPr/>
        </p:nvSpPr>
        <p:spPr>
          <a:xfrm>
            <a:off x="6866388" y="2154423"/>
            <a:ext cx="2770249" cy="1938992"/>
          </a:xfrm>
          <a:prstGeom prst="rect">
            <a:avLst/>
          </a:prstGeom>
        </p:spPr>
        <p:txBody>
          <a:bodyPr wrap="square">
            <a:spAutoFit/>
          </a:bodyPr>
          <a:lstStyle/>
          <a:p>
            <a:pPr marL="457200" indent="-457200">
              <a:buFont typeface="Wingdings" panose="05000000000000000000" pitchFamily="2" charset="2"/>
              <a:buChar char="ü"/>
            </a:pPr>
            <a:r>
              <a:rPr lang="en-US" sz="2400" dirty="0">
                <a:solidFill>
                  <a:srgbClr val="006600"/>
                </a:solidFill>
                <a:latin typeface="Cambria Math" panose="02040503050406030204" pitchFamily="18" charset="0"/>
                <a:ea typeface="Cambria Math" panose="02040503050406030204" pitchFamily="18" charset="0"/>
              </a:rPr>
              <a:t>Id →  Address</a:t>
            </a:r>
          </a:p>
          <a:p>
            <a:pPr marL="457200" indent="-457200">
              <a:buFont typeface="Wingdings" panose="05000000000000000000" pitchFamily="2" charset="2"/>
              <a:buChar char="ü"/>
            </a:pPr>
            <a:endParaRPr lang="en-US" sz="2400" dirty="0">
              <a:solidFill>
                <a:srgbClr val="006600"/>
              </a:solidFill>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ü"/>
            </a:pPr>
            <a:r>
              <a:rPr lang="en-US" sz="2400" dirty="0">
                <a:solidFill>
                  <a:srgbClr val="006600"/>
                </a:solidFill>
                <a:latin typeface="Cambria Math" panose="02040503050406030204" pitchFamily="18" charset="0"/>
                <a:ea typeface="Cambria Math" panose="02040503050406030204" pitchFamily="18" charset="0"/>
              </a:rPr>
              <a:t>Id →→  Subject</a:t>
            </a:r>
          </a:p>
          <a:p>
            <a:pPr marL="457200" indent="-457200">
              <a:buFont typeface="Wingdings" panose="05000000000000000000" pitchFamily="2" charset="2"/>
              <a:buChar char="ü"/>
            </a:pPr>
            <a:endParaRPr lang="en-US" sz="2400" dirty="0">
              <a:solidFill>
                <a:srgbClr val="006600"/>
              </a:solidFill>
              <a:latin typeface="Cambria Math" panose="02040503050406030204" pitchFamily="18" charset="0"/>
              <a:ea typeface="Cambria Math" panose="02040503050406030204" pitchFamily="18" charset="0"/>
            </a:endParaRPr>
          </a:p>
          <a:p>
            <a:pPr marL="457200" indent="-457200">
              <a:buFont typeface="Wingdings" panose="05000000000000000000" pitchFamily="2" charset="2"/>
              <a:buChar char="ü"/>
            </a:pPr>
            <a:r>
              <a:rPr lang="en-US" sz="2400" dirty="0">
                <a:solidFill>
                  <a:srgbClr val="006600"/>
                </a:solidFill>
                <a:latin typeface="Cambria Math" panose="02040503050406030204" pitchFamily="18" charset="0"/>
                <a:ea typeface="Cambria Math" panose="02040503050406030204" pitchFamily="18" charset="0"/>
              </a:rPr>
              <a:t>Id →→  Project</a:t>
            </a:r>
          </a:p>
        </p:txBody>
      </p:sp>
    </p:spTree>
    <p:extLst>
      <p:ext uri="{BB962C8B-B14F-4D97-AF65-F5344CB8AC3E}">
        <p14:creationId xmlns:p14="http://schemas.microsoft.com/office/powerpoint/2010/main" val="387318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fad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xEl>
                                              <p:pRg st="4" end="4"/>
                                            </p:txEl>
                                          </p:spTgt>
                                        </p:tgtEl>
                                        <p:attrNameLst>
                                          <p:attrName>style.visibility</p:attrName>
                                        </p:attrNameLst>
                                      </p:cBhvr>
                                      <p:to>
                                        <p:strVal val="visible"/>
                                      </p:to>
                                    </p:set>
                                    <p:animEffect transition="in" filter="fade">
                                      <p:cBhvr>
                                        <p:cTn id="22" dur="500"/>
                                        <p:tgtEl>
                                          <p:spTgt spid="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Types of Functional Dependency (FD)</a:t>
            </a:r>
          </a:p>
        </p:txBody>
      </p:sp>
      <p:sp>
        <p:nvSpPr>
          <p:cNvPr id="3" name="Content Placeholder 2"/>
          <p:cNvSpPr>
            <a:spLocks noGrp="1"/>
          </p:cNvSpPr>
          <p:nvPr>
            <p:ph idx="4294967295"/>
          </p:nvPr>
        </p:nvSpPr>
        <p:spPr>
          <a:xfrm>
            <a:off x="131180" y="863444"/>
            <a:ext cx="11929641" cy="5590565"/>
          </a:xfrm>
        </p:spPr>
        <p:txBody>
          <a:bodyPr/>
          <a:lstStyle/>
          <a:p>
            <a:r>
              <a:rPr lang="en-US" dirty="0"/>
              <a:t>Transitive Functional Dependency</a:t>
            </a:r>
          </a:p>
          <a:p>
            <a:pPr lvl="1"/>
            <a:r>
              <a:rPr lang="en-US" dirty="0"/>
              <a:t>In a relation, if attribute(s) </a:t>
            </a:r>
            <a:r>
              <a:rPr lang="en-US" b="1" dirty="0">
                <a:solidFill>
                  <a:schemeClr val="accent6"/>
                </a:solidFill>
              </a:rPr>
              <a:t>A </a:t>
            </a:r>
            <a:r>
              <a:rPr lang="en-US" b="1" dirty="0">
                <a:solidFill>
                  <a:schemeClr val="accent6"/>
                </a:solidFill>
                <a:latin typeface="Calibri" panose="020F0502020204030204" pitchFamily="34" charset="0"/>
              </a:rPr>
              <a:t>→</a:t>
            </a:r>
            <a:r>
              <a:rPr lang="en-US" b="1" dirty="0">
                <a:solidFill>
                  <a:schemeClr val="accent6"/>
                </a:solidFill>
              </a:rPr>
              <a:t> B and B </a:t>
            </a:r>
            <a:r>
              <a:rPr lang="en-US" b="1" dirty="0">
                <a:solidFill>
                  <a:schemeClr val="accent6"/>
                </a:solidFill>
                <a:latin typeface="Calibri" panose="020F0502020204030204" pitchFamily="34" charset="0"/>
              </a:rPr>
              <a:t>→</a:t>
            </a:r>
            <a:r>
              <a:rPr lang="en-US" b="1" dirty="0">
                <a:solidFill>
                  <a:schemeClr val="accent6"/>
                </a:solidFill>
              </a:rPr>
              <a:t> C, then A </a:t>
            </a:r>
            <a:r>
              <a:rPr lang="en-US" b="1" dirty="0">
                <a:solidFill>
                  <a:schemeClr val="accent6"/>
                </a:solidFill>
                <a:latin typeface="Calibri" panose="020F0502020204030204" pitchFamily="34" charset="0"/>
              </a:rPr>
              <a:t>→</a:t>
            </a:r>
            <a:r>
              <a:rPr lang="en-US" b="1" dirty="0">
                <a:solidFill>
                  <a:schemeClr val="accent6"/>
                </a:solidFill>
              </a:rPr>
              <a:t> C (means C is transitively depends on A </a:t>
            </a:r>
            <a:r>
              <a:rPr lang="en-US" dirty="0"/>
              <a:t>via B).</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err="1"/>
              <a:t>Eg</a:t>
            </a:r>
            <a:r>
              <a:rPr lang="en-US" dirty="0"/>
              <a:t>. Subject </a:t>
            </a:r>
            <a:r>
              <a:rPr lang="en-US" dirty="0">
                <a:latin typeface="Calibri" panose="020F0502020204030204" pitchFamily="34" charset="0"/>
              </a:rPr>
              <a:t>→</a:t>
            </a:r>
            <a:r>
              <a:rPr lang="en-US" dirty="0"/>
              <a:t> Faculty   &amp;   Faculty </a:t>
            </a:r>
            <a:r>
              <a:rPr lang="en-US" dirty="0">
                <a:latin typeface="Calibri" panose="020F0502020204030204" pitchFamily="34" charset="0"/>
              </a:rPr>
              <a:t>→</a:t>
            </a:r>
            <a:r>
              <a:rPr lang="en-US" dirty="0"/>
              <a:t> Age     then     Subject </a:t>
            </a:r>
            <a:r>
              <a:rPr lang="en-US" dirty="0">
                <a:latin typeface="Calibri" panose="020F0502020204030204" pitchFamily="34" charset="0"/>
              </a:rPr>
              <a:t>→</a:t>
            </a:r>
            <a:r>
              <a:rPr lang="en-US" dirty="0"/>
              <a:t> Age</a:t>
            </a:r>
          </a:p>
          <a:p>
            <a:pPr lvl="1"/>
            <a:r>
              <a:rPr lang="en-US" dirty="0"/>
              <a:t>Therefore as per the rule of transitive dependency: Subject </a:t>
            </a:r>
            <a:r>
              <a:rPr lang="en-US" dirty="0">
                <a:latin typeface="Calibri" panose="020F0502020204030204" pitchFamily="34" charset="0"/>
              </a:rPr>
              <a:t>→</a:t>
            </a:r>
            <a:r>
              <a:rPr lang="en-US" dirty="0"/>
              <a:t> Age should hold, that makes sense because if we know the subject name we can know the faculty’s age.</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77673632"/>
              </p:ext>
            </p:extLst>
          </p:nvPr>
        </p:nvGraphicFramePr>
        <p:xfrm>
          <a:off x="1027027" y="2608943"/>
          <a:ext cx="2332991" cy="164592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xmlns="" val="20000"/>
                    </a:ext>
                  </a:extLst>
                </a:gridCol>
                <a:gridCol w="857568">
                  <a:extLst>
                    <a:ext uri="{9D8B030D-6E8A-4147-A177-3AD203B41FA5}">
                      <a16:colId xmlns:a16="http://schemas.microsoft.com/office/drawing/2014/main" xmlns="" val="20001"/>
                    </a:ext>
                  </a:extLst>
                </a:gridCol>
                <a:gridCol w="551180">
                  <a:extLst>
                    <a:ext uri="{9D8B030D-6E8A-4147-A177-3AD203B41FA5}">
                      <a16:colId xmlns:a16="http://schemas.microsoft.com/office/drawing/2014/main" xmlns="" val="20002"/>
                    </a:ext>
                  </a:extLst>
                </a:gridCol>
              </a:tblGrid>
              <a:tr h="411480">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Shah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718763050"/>
              </p:ext>
            </p:extLst>
          </p:nvPr>
        </p:nvGraphicFramePr>
        <p:xfrm>
          <a:off x="1025848" y="2242114"/>
          <a:ext cx="997268" cy="365760"/>
        </p:xfrm>
        <a:graphic>
          <a:graphicData uri="http://schemas.openxmlformats.org/drawingml/2006/table">
            <a:tbl>
              <a:tblPr firstRow="1" bandRow="1">
                <a:tableStyleId>{8EC20E35-A176-4012-BC5E-935CFFF8708E}</a:tableStyleId>
              </a:tblPr>
              <a:tblGrid>
                <a:gridCol w="997268">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Sub_Fac</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733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4NF (Forth Normal Form)</a:t>
            </a:r>
            <a:endParaRPr lang="en-US" sz="3400" dirty="0"/>
          </a:p>
        </p:txBody>
      </p:sp>
      <p:graphicFrame>
        <p:nvGraphicFramePr>
          <p:cNvPr id="14" name="Table 13">
            <a:extLst>
              <a:ext uri="{FF2B5EF4-FFF2-40B4-BE49-F238E27FC236}">
                <a16:creationId xmlns="" xmlns:a16="http://schemas.microsoft.com/office/drawing/2014/main" id="{20556A46-9C0D-47FD-8639-C72D52D4133F}"/>
              </a:ext>
            </a:extLst>
          </p:cNvPr>
          <p:cNvGraphicFramePr>
            <a:graphicFrameLocks noGrp="1"/>
          </p:cNvGraphicFramePr>
          <p:nvPr>
            <p:extLst>
              <p:ext uri="{D42A27DB-BD31-4B8C-83A1-F6EECF244321}">
                <p14:modId xmlns:p14="http://schemas.microsoft.com/office/powerpoint/2010/main" val="994119607"/>
              </p:ext>
            </p:extLst>
          </p:nvPr>
        </p:nvGraphicFramePr>
        <p:xfrm>
          <a:off x="3880783" y="843059"/>
          <a:ext cx="5086183" cy="2286000"/>
        </p:xfrm>
        <a:graphic>
          <a:graphicData uri="http://schemas.openxmlformats.org/drawingml/2006/table">
            <a:tbl>
              <a:tblPr firstRow="1" bandRow="1">
                <a:tableStyleId>{5C22544A-7EE6-4342-B048-85BDC9FD1C3A}</a:tableStyleId>
              </a:tblPr>
              <a:tblGrid>
                <a:gridCol w="612008">
                  <a:extLst>
                    <a:ext uri="{9D8B030D-6E8A-4147-A177-3AD203B41FA5}">
                      <a16:colId xmlns="" xmlns:a16="http://schemas.microsoft.com/office/drawing/2014/main" val="20000"/>
                    </a:ext>
                  </a:extLst>
                </a:gridCol>
                <a:gridCol w="2136590">
                  <a:extLst>
                    <a:ext uri="{9D8B030D-6E8A-4147-A177-3AD203B41FA5}">
                      <a16:colId xmlns="" xmlns:a16="http://schemas.microsoft.com/office/drawing/2014/main" val="20001"/>
                    </a:ext>
                  </a:extLst>
                </a:gridCol>
                <a:gridCol w="1117968">
                  <a:extLst>
                    <a:ext uri="{9D8B030D-6E8A-4147-A177-3AD203B41FA5}">
                      <a16:colId xmlns="" xmlns:a16="http://schemas.microsoft.com/office/drawing/2014/main" val="20002"/>
                    </a:ext>
                  </a:extLst>
                </a:gridCol>
                <a:gridCol w="1219617">
                  <a:extLst>
                    <a:ext uri="{9D8B030D-6E8A-4147-A177-3AD203B41FA5}">
                      <a16:colId xmlns="" xmlns:a16="http://schemas.microsoft.com/office/drawing/2014/main" val="20003"/>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none" dirty="0">
                          <a:latin typeface="Cambria Math" panose="02040503050406030204" pitchFamily="18" charset="0"/>
                          <a:ea typeface="Cambria Math" panose="02040503050406030204" pitchFamily="18" charset="0"/>
                        </a:rPr>
                        <a:t>Address</a:t>
                      </a:r>
                    </a:p>
                  </a:txBody>
                  <a:tcPr/>
                </a:tc>
                <a:tc>
                  <a:txBody>
                    <a:bodyPr/>
                    <a:lstStyle/>
                    <a:p>
                      <a:r>
                        <a:rPr lang="en-US" sz="2400" u="sng" dirty="0">
                          <a:latin typeface="Cambria Math" panose="02040503050406030204" pitchFamily="18" charset="0"/>
                          <a:ea typeface="Cambria Math" panose="02040503050406030204" pitchFamily="18" charset="0"/>
                        </a:rPr>
                        <a:t>Subject</a:t>
                      </a:r>
                    </a:p>
                  </a:txBody>
                  <a:tcPr/>
                </a:tc>
                <a:tc>
                  <a:txBody>
                    <a:bodyPr/>
                    <a:lstStyle/>
                    <a:p>
                      <a:r>
                        <a:rPr lang="en-US" sz="2400" u="sng" dirty="0">
                          <a:latin typeface="Cambria Math" panose="02040503050406030204" pitchFamily="18" charset="0"/>
                          <a:ea typeface="Cambria Math" panose="02040503050406030204" pitchFamily="18" charset="0"/>
                        </a:rPr>
                        <a:t>Project</a:t>
                      </a:r>
                    </a:p>
                  </a:txBody>
                  <a:tcPr/>
                </a:tc>
                <a:extLst>
                  <a:ext uri="{0D108BD9-81ED-4DB2-BD59-A6C34878D82A}">
                    <a16:rowId xmlns=""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DBMS</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4"/>
                  </a:ext>
                </a:extLst>
              </a:tr>
            </a:tbl>
          </a:graphicData>
        </a:graphic>
      </p:graphicFrame>
      <p:cxnSp>
        <p:nvCxnSpPr>
          <p:cNvPr id="16" name="Straight Arrow Connector 15">
            <a:extLst>
              <a:ext uri="{FF2B5EF4-FFF2-40B4-BE49-F238E27FC236}">
                <a16:creationId xmlns="" xmlns:a16="http://schemas.microsoft.com/office/drawing/2014/main" id="{2F4F25FA-DF03-4827-9C6C-5BFCCFE96067}"/>
              </a:ext>
            </a:extLst>
          </p:cNvPr>
          <p:cNvCxnSpPr>
            <a:cxnSpLocks/>
          </p:cNvCxnSpPr>
          <p:nvPr/>
        </p:nvCxnSpPr>
        <p:spPr>
          <a:xfrm flipH="1">
            <a:off x="4882018" y="3140354"/>
            <a:ext cx="836333" cy="9620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 xmlns:a16="http://schemas.microsoft.com/office/drawing/2014/main" id="{DC9BFB83-C95A-4C9D-B288-56446D88218B}"/>
              </a:ext>
            </a:extLst>
          </p:cNvPr>
          <p:cNvSpPr txBox="1"/>
          <p:nvPr/>
        </p:nvSpPr>
        <p:spPr>
          <a:xfrm>
            <a:off x="5718350" y="3259159"/>
            <a:ext cx="1411047" cy="365760"/>
          </a:xfrm>
          <a:prstGeom prst="rect">
            <a:avLst/>
          </a:prstGeom>
          <a:noFill/>
        </p:spPr>
        <p:txBody>
          <a:bodyPr wrap="square" rtlCol="0">
            <a:spAutoFit/>
          </a:bodyPr>
          <a:lstStyle/>
          <a:p>
            <a:pPr algn="ctr"/>
            <a:r>
              <a:rPr lang="en-US" b="1" dirty="0">
                <a:solidFill>
                  <a:srgbClr val="FF0000"/>
                </a:solidFill>
              </a:rPr>
              <a:t>Decompose</a:t>
            </a:r>
            <a:endParaRPr lang="en-IN" b="1" dirty="0">
              <a:solidFill>
                <a:srgbClr val="FF0000"/>
              </a:solidFill>
            </a:endParaRPr>
          </a:p>
        </p:txBody>
      </p:sp>
      <p:cxnSp>
        <p:nvCxnSpPr>
          <p:cNvPr id="19" name="Straight Arrow Connector 18">
            <a:extLst>
              <a:ext uri="{FF2B5EF4-FFF2-40B4-BE49-F238E27FC236}">
                <a16:creationId xmlns="" xmlns:a16="http://schemas.microsoft.com/office/drawing/2014/main" id="{A7605F97-CE76-4E74-8E95-9E0B68A56BF8}"/>
              </a:ext>
            </a:extLst>
          </p:cNvPr>
          <p:cNvCxnSpPr>
            <a:cxnSpLocks/>
          </p:cNvCxnSpPr>
          <p:nvPr/>
        </p:nvCxnSpPr>
        <p:spPr>
          <a:xfrm flipH="1">
            <a:off x="6541549" y="3140354"/>
            <a:ext cx="1" cy="96201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 xmlns:a16="http://schemas.microsoft.com/office/drawing/2014/main" id="{F5C6DFC4-EB80-48EA-A055-B83A4B6A5AAD}"/>
              </a:ext>
            </a:extLst>
          </p:cNvPr>
          <p:cNvGraphicFramePr>
            <a:graphicFrameLocks noGrp="1"/>
          </p:cNvGraphicFramePr>
          <p:nvPr>
            <p:extLst>
              <p:ext uri="{D42A27DB-BD31-4B8C-83A1-F6EECF244321}">
                <p14:modId xmlns:p14="http://schemas.microsoft.com/office/powerpoint/2010/main" val="1391010432"/>
              </p:ext>
            </p:extLst>
          </p:nvPr>
        </p:nvGraphicFramePr>
        <p:xfrm>
          <a:off x="2720744" y="4116958"/>
          <a:ext cx="2748598" cy="2286000"/>
        </p:xfrm>
        <a:graphic>
          <a:graphicData uri="http://schemas.openxmlformats.org/drawingml/2006/table">
            <a:tbl>
              <a:tblPr firstRow="1" bandRow="1">
                <a:tableStyleId>{5C22544A-7EE6-4342-B048-85BDC9FD1C3A}</a:tableStyleId>
              </a:tblPr>
              <a:tblGrid>
                <a:gridCol w="612008">
                  <a:extLst>
                    <a:ext uri="{9D8B030D-6E8A-4147-A177-3AD203B41FA5}">
                      <a16:colId xmlns="" xmlns:a16="http://schemas.microsoft.com/office/drawing/2014/main" val="3185292176"/>
                    </a:ext>
                  </a:extLst>
                </a:gridCol>
                <a:gridCol w="2136590">
                  <a:extLst>
                    <a:ext uri="{9D8B030D-6E8A-4147-A177-3AD203B41FA5}">
                      <a16:colId xmlns="" xmlns:a16="http://schemas.microsoft.com/office/drawing/2014/main" val="2427353116"/>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none" dirty="0">
                          <a:latin typeface="Cambria Math" panose="02040503050406030204" pitchFamily="18" charset="0"/>
                          <a:ea typeface="Cambria Math" panose="02040503050406030204" pitchFamily="18" charset="0"/>
                        </a:rPr>
                        <a:t>Address</a:t>
                      </a:r>
                    </a:p>
                  </a:txBody>
                  <a:tcPr/>
                </a:tc>
                <a:extLst>
                  <a:ext uri="{0D108BD9-81ED-4DB2-BD59-A6C34878D82A}">
                    <a16:rowId xmlns="" xmlns:a16="http://schemas.microsoft.com/office/drawing/2014/main" val="1341832251"/>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 xmlns:a16="http://schemas.microsoft.com/office/drawing/2014/main" val="162506935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 xmlns:a16="http://schemas.microsoft.com/office/drawing/2014/main" val="290490521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 xmlns:a16="http://schemas.microsoft.com/office/drawing/2014/main" val="237954394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Amin Marg</a:t>
                      </a:r>
                    </a:p>
                  </a:txBody>
                  <a:tcPr/>
                </a:tc>
                <a:extLst>
                  <a:ext uri="{0D108BD9-81ED-4DB2-BD59-A6C34878D82A}">
                    <a16:rowId xmlns="" xmlns:a16="http://schemas.microsoft.com/office/drawing/2014/main" val="1002323955"/>
                  </a:ext>
                </a:extLst>
              </a:tr>
            </a:tbl>
          </a:graphicData>
        </a:graphic>
      </p:graphicFrame>
      <p:graphicFrame>
        <p:nvGraphicFramePr>
          <p:cNvPr id="25" name="Table 24">
            <a:extLst>
              <a:ext uri="{FF2B5EF4-FFF2-40B4-BE49-F238E27FC236}">
                <a16:creationId xmlns="" xmlns:a16="http://schemas.microsoft.com/office/drawing/2014/main" id="{CBC0FF74-0B57-47E8-839E-625ACB18BC7D}"/>
              </a:ext>
            </a:extLst>
          </p:cNvPr>
          <p:cNvGraphicFramePr>
            <a:graphicFrameLocks noGrp="1"/>
          </p:cNvGraphicFramePr>
          <p:nvPr>
            <p:extLst>
              <p:ext uri="{D42A27DB-BD31-4B8C-83A1-F6EECF244321}">
                <p14:modId xmlns:p14="http://schemas.microsoft.com/office/powerpoint/2010/main" val="4133898520"/>
              </p:ext>
            </p:extLst>
          </p:nvPr>
        </p:nvGraphicFramePr>
        <p:xfrm>
          <a:off x="5767628" y="4116958"/>
          <a:ext cx="1729976" cy="2286000"/>
        </p:xfrm>
        <a:graphic>
          <a:graphicData uri="http://schemas.openxmlformats.org/drawingml/2006/table">
            <a:tbl>
              <a:tblPr firstRow="1" bandRow="1">
                <a:tableStyleId>{5C22544A-7EE6-4342-B048-85BDC9FD1C3A}</a:tableStyleId>
              </a:tblPr>
              <a:tblGrid>
                <a:gridCol w="612008">
                  <a:extLst>
                    <a:ext uri="{9D8B030D-6E8A-4147-A177-3AD203B41FA5}">
                      <a16:colId xmlns="" xmlns:a16="http://schemas.microsoft.com/office/drawing/2014/main" val="20000"/>
                    </a:ext>
                  </a:extLst>
                </a:gridCol>
                <a:gridCol w="1117968">
                  <a:extLst>
                    <a:ext uri="{9D8B030D-6E8A-4147-A177-3AD203B41FA5}">
                      <a16:colId xmlns="" xmlns:a16="http://schemas.microsoft.com/office/drawing/2014/main" val="20002"/>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sng" dirty="0">
                          <a:latin typeface="Cambria Math" panose="02040503050406030204" pitchFamily="18" charset="0"/>
                          <a:ea typeface="Cambria Math" panose="02040503050406030204" pitchFamily="18" charset="0"/>
                        </a:rPr>
                        <a:t>Subject</a:t>
                      </a:r>
                    </a:p>
                  </a:txBody>
                  <a:tcPr/>
                </a:tc>
                <a:extLst>
                  <a:ext uri="{0D108BD9-81ED-4DB2-BD59-A6C34878D82A}">
                    <a16:rowId xmlns=""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DBMS</a:t>
                      </a:r>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DBMS</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ETC</a:t>
                      </a:r>
                    </a:p>
                  </a:txBody>
                  <a:tcPr/>
                </a:tc>
                <a:extLst>
                  <a:ext uri="{0D108BD9-81ED-4DB2-BD59-A6C34878D82A}">
                    <a16:rowId xmlns="" xmlns:a16="http://schemas.microsoft.com/office/drawing/2014/main" val="10004"/>
                  </a:ext>
                </a:extLst>
              </a:tr>
            </a:tbl>
          </a:graphicData>
        </a:graphic>
      </p:graphicFrame>
      <p:cxnSp>
        <p:nvCxnSpPr>
          <p:cNvPr id="28" name="Straight Arrow Connector 27">
            <a:extLst>
              <a:ext uri="{FF2B5EF4-FFF2-40B4-BE49-F238E27FC236}">
                <a16:creationId xmlns="" xmlns:a16="http://schemas.microsoft.com/office/drawing/2014/main" id="{5D7D15E7-D287-4EE8-8F25-FC644C85DD1F}"/>
              </a:ext>
            </a:extLst>
          </p:cNvPr>
          <p:cNvCxnSpPr>
            <a:cxnSpLocks/>
          </p:cNvCxnSpPr>
          <p:nvPr/>
        </p:nvCxnSpPr>
        <p:spPr>
          <a:xfrm>
            <a:off x="7612651" y="3140354"/>
            <a:ext cx="685012" cy="95656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aphicFrame>
        <p:nvGraphicFramePr>
          <p:cNvPr id="31" name="Table 30">
            <a:extLst>
              <a:ext uri="{FF2B5EF4-FFF2-40B4-BE49-F238E27FC236}">
                <a16:creationId xmlns="" xmlns:a16="http://schemas.microsoft.com/office/drawing/2014/main" id="{E4C63744-597E-4942-BAD5-CCFB564AEB89}"/>
              </a:ext>
            </a:extLst>
          </p:cNvPr>
          <p:cNvGraphicFramePr>
            <a:graphicFrameLocks noGrp="1"/>
          </p:cNvGraphicFramePr>
          <p:nvPr>
            <p:extLst>
              <p:ext uri="{D42A27DB-BD31-4B8C-83A1-F6EECF244321}">
                <p14:modId xmlns:p14="http://schemas.microsoft.com/office/powerpoint/2010/main" val="2776418424"/>
              </p:ext>
            </p:extLst>
          </p:nvPr>
        </p:nvGraphicFramePr>
        <p:xfrm>
          <a:off x="7906312" y="4116958"/>
          <a:ext cx="1831625" cy="2286000"/>
        </p:xfrm>
        <a:graphic>
          <a:graphicData uri="http://schemas.openxmlformats.org/drawingml/2006/table">
            <a:tbl>
              <a:tblPr firstRow="1" bandRow="1">
                <a:tableStyleId>{5C22544A-7EE6-4342-B048-85BDC9FD1C3A}</a:tableStyleId>
              </a:tblPr>
              <a:tblGrid>
                <a:gridCol w="612008">
                  <a:extLst>
                    <a:ext uri="{9D8B030D-6E8A-4147-A177-3AD203B41FA5}">
                      <a16:colId xmlns="" xmlns:a16="http://schemas.microsoft.com/office/drawing/2014/main" val="20000"/>
                    </a:ext>
                  </a:extLst>
                </a:gridCol>
                <a:gridCol w="1219617">
                  <a:extLst>
                    <a:ext uri="{9D8B030D-6E8A-4147-A177-3AD203B41FA5}">
                      <a16:colId xmlns="" xmlns:a16="http://schemas.microsoft.com/office/drawing/2014/main" val="20003"/>
                    </a:ext>
                  </a:extLst>
                </a:gridCol>
              </a:tblGrid>
              <a:tr h="370840">
                <a:tc>
                  <a:txBody>
                    <a:bodyPr/>
                    <a:lstStyle/>
                    <a:p>
                      <a:r>
                        <a:rPr lang="en-US" sz="2400" u="sng" dirty="0">
                          <a:latin typeface="Cambria Math" panose="02040503050406030204" pitchFamily="18" charset="0"/>
                          <a:ea typeface="Cambria Math" panose="02040503050406030204" pitchFamily="18" charset="0"/>
                        </a:rPr>
                        <a:t>Id</a:t>
                      </a:r>
                    </a:p>
                  </a:txBody>
                  <a:tcPr/>
                </a:tc>
                <a:tc>
                  <a:txBody>
                    <a:bodyPr/>
                    <a:lstStyle/>
                    <a:p>
                      <a:r>
                        <a:rPr lang="en-US" sz="2400" u="sng" dirty="0">
                          <a:latin typeface="Cambria Math" panose="02040503050406030204" pitchFamily="18" charset="0"/>
                          <a:ea typeface="Cambria Math" panose="02040503050406030204" pitchFamily="18" charset="0"/>
                        </a:rPr>
                        <a:t>Project</a:t>
                      </a:r>
                    </a:p>
                  </a:txBody>
                  <a:tcPr/>
                </a:tc>
                <a:extLst>
                  <a:ext uri="{0D108BD9-81ED-4DB2-BD59-A6C34878D82A}">
                    <a16:rowId xmlns="" xmlns:a16="http://schemas.microsoft.com/office/drawing/2014/main" val="10000"/>
                  </a:ext>
                </a:extLst>
              </a:tr>
              <a:tr h="370840">
                <a:tc>
                  <a:txBody>
                    <a:bodyPr/>
                    <a:lstStyle/>
                    <a:p>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P1</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latin typeface="Cambria Math" panose="02040503050406030204" pitchFamily="18" charset="0"/>
                          <a:ea typeface="Cambria Math" panose="02040503050406030204" pitchFamily="18" charset="0"/>
                        </a:rPr>
                        <a:t>1</a:t>
                      </a:r>
                    </a:p>
                  </a:txBody>
                  <a:tcPr/>
                </a:tc>
                <a:tc>
                  <a:txBody>
                    <a:bodyPr/>
                    <a:lstStyle/>
                    <a:p>
                      <a:r>
                        <a:rPr lang="en-US" sz="2400" u="none" dirty="0">
                          <a:latin typeface="Cambria Math" panose="02040503050406030204" pitchFamily="18" charset="0"/>
                          <a:ea typeface="Cambria Math" panose="02040503050406030204" pitchFamily="18" charset="0"/>
                        </a:rPr>
                        <a:t>P2</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92845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Conditions for 5NF</a:t>
            </a:r>
          </a:p>
          <a:p>
            <a:r>
              <a:rPr lang="en-GB" dirty="0"/>
              <a:t>A relation R is in fifth normal form (5NF) </a:t>
            </a:r>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endParaRPr lang="en-GB" b="1" dirty="0">
              <a:solidFill>
                <a:schemeClr val="accent6"/>
              </a:solidFill>
            </a:endParaRPr>
          </a:p>
        </p:txBody>
      </p:sp>
      <p:sp>
        <p:nvSpPr>
          <p:cNvPr id="2" name="Title 1"/>
          <p:cNvSpPr>
            <a:spLocks noGrp="1"/>
          </p:cNvSpPr>
          <p:nvPr>
            <p:ph type="title"/>
          </p:nvPr>
        </p:nvSpPr>
        <p:spPr/>
        <p:txBody>
          <a:bodyPr/>
          <a:lstStyle/>
          <a:p>
            <a:r>
              <a:rPr lang="en-US" dirty="0"/>
              <a:t>5NF (Fifth Normal Form)</a:t>
            </a: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857568">
                  <a:extLst>
                    <a:ext uri="{9D8B030D-6E8A-4147-A177-3AD203B41FA5}">
                      <a16:colId xmlns:a16="http://schemas.microsoft.com/office/drawing/2014/main" xmlns="" val="20002"/>
                    </a:ext>
                  </a:extLst>
                </a:gridCol>
                <a:gridCol w="924243">
                  <a:extLst>
                    <a:ext uri="{9D8B030D-6E8A-4147-A177-3AD203B41FA5}">
                      <a16:colId xmlns:a16="http://schemas.microsoft.com/office/drawing/2014/main" xmlns="" val="20003"/>
                    </a:ext>
                  </a:extLst>
                </a:gridCol>
                <a:gridCol w="814705">
                  <a:extLst>
                    <a:ext uri="{9D8B030D-6E8A-4147-A177-3AD203B41FA5}">
                      <a16:colId xmlns:a16="http://schemas.microsoft.com/office/drawing/2014/main" xmlns="" val="20004"/>
                    </a:ext>
                  </a:extLst>
                </a:gridCol>
              </a:tblGrid>
              <a:tr h="411480">
                <a:tc>
                  <a:txBody>
                    <a:bodyPr/>
                    <a:lstStyle/>
                    <a:p>
                      <a:pPr algn="l"/>
                      <a:r>
                        <a:rPr lang="en-US" sz="1800" b="1" u="sng" kern="1200" dirty="0">
                          <a:solidFill>
                            <a:schemeClr val="tx1"/>
                          </a:solidFill>
                          <a:latin typeface="+mn-lt"/>
                          <a:ea typeface="+mn-ea"/>
                          <a:cs typeface="+mn-cs"/>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sz="1800" u="none" strike="noStrike" kern="1200" baseline="0" dirty="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4</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5</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20" name="Rounded Rectangle 19"/>
          <p:cNvSpPr/>
          <p:nvPr/>
        </p:nvSpPr>
        <p:spPr>
          <a:xfrm>
            <a:off x="4761187" y="2923456"/>
            <a:ext cx="7031420"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400" dirty="0" err="1"/>
              <a:t>Student_Result</a:t>
            </a:r>
            <a:r>
              <a:rPr lang="en-GB" sz="2400" dirty="0"/>
              <a:t> relation is </a:t>
            </a:r>
            <a:r>
              <a:rPr lang="en-GB" sz="2400" b="1" dirty="0">
                <a:solidFill>
                  <a:schemeClr val="accent6"/>
                </a:solidFill>
              </a:rPr>
              <a:t>further decomposed </a:t>
            </a:r>
            <a:r>
              <a:rPr lang="en-GB" sz="2400" dirty="0"/>
              <a:t>into sub-relations. So the above relation is </a:t>
            </a:r>
            <a:r>
              <a:rPr lang="en-GB" sz="2400" b="1" dirty="0">
                <a:solidFill>
                  <a:schemeClr val="accent6"/>
                </a:solidFill>
              </a:rPr>
              <a:t>not in 5NF</a:t>
            </a:r>
            <a:r>
              <a:rPr lang="en-GB" sz="2400" dirty="0"/>
              <a:t>.</a:t>
            </a:r>
            <a:endParaRPr lang="en-IN" sz="2400" dirty="0">
              <a:solidFill>
                <a:schemeClr val="tx1"/>
              </a:solidFill>
            </a:endParaRPr>
          </a:p>
        </p:txBody>
      </p:sp>
    </p:spTree>
    <p:extLst>
      <p:ext uri="{BB962C8B-B14F-4D97-AF65-F5344CB8AC3E}">
        <p14:creationId xmlns:p14="http://schemas.microsoft.com/office/powerpoint/2010/main" val="11434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Conditions for 5NF</a:t>
            </a:r>
          </a:p>
          <a:p>
            <a:r>
              <a:rPr lang="en-GB" dirty="0"/>
              <a:t>A relation R is in fifth normal form (5NF) </a:t>
            </a:r>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endParaRPr lang="en-GB" b="1" dirty="0">
              <a:solidFill>
                <a:schemeClr val="accent6"/>
              </a:solidFill>
            </a:endParaRPr>
          </a:p>
        </p:txBody>
      </p:sp>
      <p:sp>
        <p:nvSpPr>
          <p:cNvPr id="2" name="Title 1"/>
          <p:cNvSpPr>
            <a:spLocks noGrp="1"/>
          </p:cNvSpPr>
          <p:nvPr>
            <p:ph type="title"/>
          </p:nvPr>
        </p:nvSpPr>
        <p:spPr/>
        <p:txBody>
          <a:bodyPr/>
          <a:lstStyle/>
          <a:p>
            <a:r>
              <a:rPr lang="en-US" dirty="0"/>
              <a:t>5NF (Fifth Normal Form)</a:t>
            </a:r>
          </a:p>
        </p:txBody>
      </p:sp>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857568">
                  <a:extLst>
                    <a:ext uri="{9D8B030D-6E8A-4147-A177-3AD203B41FA5}">
                      <a16:colId xmlns:a16="http://schemas.microsoft.com/office/drawing/2014/main" xmlns="" val="20002"/>
                    </a:ext>
                  </a:extLst>
                </a:gridCol>
                <a:gridCol w="924243">
                  <a:extLst>
                    <a:ext uri="{9D8B030D-6E8A-4147-A177-3AD203B41FA5}">
                      <a16:colId xmlns:a16="http://schemas.microsoft.com/office/drawing/2014/main" xmlns="" val="20003"/>
                    </a:ext>
                  </a:extLst>
                </a:gridCol>
                <a:gridCol w="814705">
                  <a:extLst>
                    <a:ext uri="{9D8B030D-6E8A-4147-A177-3AD203B41FA5}">
                      <a16:colId xmlns:a16="http://schemas.microsoft.com/office/drawing/2014/main" xmlns="" val="20004"/>
                    </a:ext>
                  </a:extLst>
                </a:gridCol>
              </a:tblGrid>
              <a:tr h="411480">
                <a:tc>
                  <a:txBody>
                    <a:bodyPr/>
                    <a:lstStyle/>
                    <a:p>
                      <a:pPr algn="l"/>
                      <a:r>
                        <a:rPr lang="en-US" sz="1800" b="1" u="sng" kern="1200" dirty="0">
                          <a:solidFill>
                            <a:schemeClr val="tx1"/>
                          </a:solidFill>
                          <a:latin typeface="+mn-lt"/>
                          <a:ea typeface="+mn-ea"/>
                          <a:cs typeface="+mn-cs"/>
                        </a:rPr>
                        <a:t>RID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sz="1800" u="none" strike="noStrike" kern="1200" baseline="0" dirty="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4</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5</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DBMS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DS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1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xmlns="" val="20000"/>
                    </a:ext>
                  </a:extLst>
                </a:gridCol>
              </a:tblGrid>
              <a:tr h="285488">
                <a:tc>
                  <a:txBody>
                    <a:bodyPr/>
                    <a:lstStyle/>
                    <a:p>
                      <a:pPr algn="l"/>
                      <a:r>
                        <a:rPr lang="en-US" b="1" dirty="0" err="1">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15" name="Right Arrow 14"/>
          <p:cNvSpPr/>
          <p:nvPr/>
        </p:nvSpPr>
        <p:spPr>
          <a:xfrm>
            <a:off x="4624497" y="479664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93472936"/>
              </p:ext>
            </p:extLst>
          </p:nvPr>
        </p:nvGraphicFramePr>
        <p:xfrm>
          <a:off x="5382629" y="2820707"/>
          <a:ext cx="1613535"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963930">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Raj</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Meet</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103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Suresh</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179421915"/>
              </p:ext>
            </p:extLst>
          </p:nvPr>
        </p:nvGraphicFramePr>
        <p:xfrm>
          <a:off x="5381450"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42485231"/>
              </p:ext>
            </p:extLst>
          </p:nvPr>
        </p:nvGraphicFramePr>
        <p:xfrm>
          <a:off x="7379552" y="2847948"/>
          <a:ext cx="1546860"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xmlns="" val="20000"/>
                    </a:ext>
                  </a:extLst>
                </a:gridCol>
                <a:gridCol w="897255">
                  <a:extLst>
                    <a:ext uri="{9D8B030D-6E8A-4147-A177-3AD203B41FA5}">
                      <a16:colId xmlns:a16="http://schemas.microsoft.com/office/drawing/2014/main" xmlns="" val="20001"/>
                    </a:ext>
                  </a:extLst>
                </a:gridCol>
              </a:tblGrid>
              <a:tr h="411480">
                <a:tc>
                  <a:txBody>
                    <a:bodyPr/>
                    <a:lstStyle/>
                    <a:p>
                      <a:pPr algn="l"/>
                      <a:r>
                        <a:rPr lang="en-US" sz="1800" u="sng" kern="1200" dirty="0">
                          <a:solidFill>
                            <a:schemeClr val="tx1"/>
                          </a:solidFill>
                        </a:rPr>
                        <a:t>SID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DS</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DF</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27346036"/>
              </p:ext>
            </p:extLst>
          </p:nvPr>
        </p:nvGraphicFramePr>
        <p:xfrm>
          <a:off x="7378373" y="248111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Subject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177006836"/>
              </p:ext>
            </p:extLst>
          </p:nvPr>
        </p:nvGraphicFramePr>
        <p:xfrm>
          <a:off x="9309800" y="2820707"/>
          <a:ext cx="2654301"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xmlns="" val="20000"/>
                    </a:ext>
                  </a:extLst>
                </a:gridCol>
                <a:gridCol w="737235">
                  <a:extLst>
                    <a:ext uri="{9D8B030D-6E8A-4147-A177-3AD203B41FA5}">
                      <a16:colId xmlns:a16="http://schemas.microsoft.com/office/drawing/2014/main" xmlns="" val="20001"/>
                    </a:ext>
                  </a:extLst>
                </a:gridCol>
                <a:gridCol w="549593">
                  <a:extLst>
                    <a:ext uri="{9D8B030D-6E8A-4147-A177-3AD203B41FA5}">
                      <a16:colId xmlns:a16="http://schemas.microsoft.com/office/drawing/2014/main" xmlns="" val="20002"/>
                    </a:ext>
                  </a:extLst>
                </a:gridCol>
                <a:gridCol w="814705">
                  <a:extLst>
                    <a:ext uri="{9D8B030D-6E8A-4147-A177-3AD203B41FA5}">
                      <a16:colId xmlns:a16="http://schemas.microsoft.com/office/drawing/2014/main" xmlns="" val="20003"/>
                    </a:ext>
                  </a:extLst>
                </a:gridCol>
              </a:tblGrid>
              <a:tr h="411480">
                <a:tc>
                  <a:txBody>
                    <a:bodyPr/>
                    <a:lstStyle/>
                    <a:p>
                      <a:pPr algn="l"/>
                      <a:r>
                        <a:rPr lang="en-US" sz="1800" u="sng" kern="1200" dirty="0">
                          <a:solidFill>
                            <a:schemeClr val="tx1"/>
                          </a:solidFill>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RNO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SID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a:solidFill>
                            <a:schemeClr val="tx1"/>
                          </a:solidFill>
                          <a:latin typeface="+mn-lt"/>
                          <a:ea typeface="+mn-ea"/>
                          <a:cs typeface="+mn-cs"/>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4</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5</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6</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3</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7</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1</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Fail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8</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a:solidFill>
                            <a:schemeClr val="dk1"/>
                          </a:solidFill>
                          <a:latin typeface="+mn-lt"/>
                          <a:ea typeface="+mn-ea"/>
                          <a:cs typeface="+mn-cs"/>
                        </a:rPr>
                        <a:t>2</a:t>
                      </a: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867974336"/>
              </p:ext>
            </p:extLst>
          </p:nvPr>
        </p:nvGraphicFramePr>
        <p:xfrm>
          <a:off x="9308621"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Result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20" name="Rounded Rectangle 19"/>
          <p:cNvSpPr/>
          <p:nvPr/>
        </p:nvSpPr>
        <p:spPr>
          <a:xfrm>
            <a:off x="4624497" y="5342028"/>
            <a:ext cx="4588583"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000" dirty="0"/>
              <a:t>None of the above relations can be further decomposed into sub-relations. So the above database is in 5NF.</a:t>
            </a:r>
            <a:endParaRPr lang="en-IN" sz="2000" dirty="0">
              <a:solidFill>
                <a:schemeClr val="tx1"/>
              </a:solidFill>
            </a:endParaRPr>
          </a:p>
        </p:txBody>
      </p:sp>
    </p:spTree>
    <p:extLst>
      <p:ext uri="{BB962C8B-B14F-4D97-AF65-F5344CB8AC3E}">
        <p14:creationId xmlns:p14="http://schemas.microsoft.com/office/powerpoint/2010/main" val="24164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A database is never normalized to 5</a:t>
            </a:r>
            <a:r>
              <a:rPr lang="en-US" baseline="30000" dirty="0">
                <a:latin typeface="Cambria Math" panose="02040503050406030204" pitchFamily="18" charset="0"/>
                <a:ea typeface="Cambria Math" panose="02040503050406030204" pitchFamily="18" charset="0"/>
              </a:rPr>
              <a:t>th</a:t>
            </a:r>
            <a:r>
              <a:rPr lang="en-US" dirty="0">
                <a:latin typeface="Cambria Math" panose="02040503050406030204" pitchFamily="18" charset="0"/>
                <a:ea typeface="Cambria Math" panose="02040503050406030204" pitchFamily="18" charset="0"/>
              </a:rPr>
              <a:t> NF.</a:t>
            </a:r>
          </a:p>
          <a:p>
            <a:pPr marL="342900" indent="-342900">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Once the database is converted to BCNF, it is assumed that all the redundancies of the table has been removed.</a:t>
            </a:r>
          </a:p>
          <a:p>
            <a:pPr marL="342900" indent="-342900">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A database is converted to 4</a:t>
            </a:r>
            <a:r>
              <a:rPr lang="en-US" baseline="30000" dirty="0">
                <a:latin typeface="Cambria Math" panose="02040503050406030204" pitchFamily="18" charset="0"/>
                <a:ea typeface="Cambria Math" panose="02040503050406030204" pitchFamily="18" charset="0"/>
              </a:rPr>
              <a:t>th</a:t>
            </a:r>
            <a:r>
              <a:rPr lang="en-US" dirty="0">
                <a:latin typeface="Cambria Math" panose="02040503050406030204" pitchFamily="18" charset="0"/>
                <a:ea typeface="Cambria Math" panose="02040503050406030204" pitchFamily="18" charset="0"/>
              </a:rPr>
              <a:t> NF and 5</a:t>
            </a:r>
            <a:r>
              <a:rPr lang="en-US" baseline="30000" dirty="0">
                <a:latin typeface="Cambria Math" panose="02040503050406030204" pitchFamily="18" charset="0"/>
                <a:ea typeface="Cambria Math" panose="02040503050406030204" pitchFamily="18" charset="0"/>
              </a:rPr>
              <a:t>th</a:t>
            </a:r>
            <a:r>
              <a:rPr lang="en-US" dirty="0">
                <a:latin typeface="Cambria Math" panose="02040503050406030204" pitchFamily="18" charset="0"/>
                <a:ea typeface="Cambria Math" panose="02040503050406030204" pitchFamily="18" charset="0"/>
              </a:rPr>
              <a:t> NF only if the database administrator doubts the presence of redundant data in the database.</a:t>
            </a:r>
          </a:p>
          <a:p>
            <a:pPr marL="342900" indent="-342900">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In real world, the database is created by considering all aspects like data duplication, storage size, data access and many more.</a:t>
            </a:r>
          </a:p>
          <a:p>
            <a:pPr marL="342900" indent="-342900">
              <a:buFont typeface="Wingdings" panose="05000000000000000000" pitchFamily="2" charset="2"/>
              <a:buChar char="Ø"/>
            </a:pPr>
            <a:endParaRPr lang="en-US"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Ø"/>
            </a:pPr>
            <a:r>
              <a:rPr lang="en-US" dirty="0">
                <a:latin typeface="Cambria Math" panose="02040503050406030204" pitchFamily="18" charset="0"/>
                <a:ea typeface="Cambria Math" panose="02040503050406030204" pitchFamily="18" charset="0"/>
              </a:rPr>
              <a:t>Thus, Normalization of database may or may not be required.</a:t>
            </a:r>
          </a:p>
          <a:p>
            <a:endParaRPr lang="en-US" dirty="0"/>
          </a:p>
        </p:txBody>
      </p:sp>
      <p:sp>
        <p:nvSpPr>
          <p:cNvPr id="2" name="Title 1"/>
          <p:cNvSpPr>
            <a:spLocks noGrp="1"/>
          </p:cNvSpPr>
          <p:nvPr>
            <p:ph type="title"/>
          </p:nvPr>
        </p:nvSpPr>
        <p:spPr/>
        <p:txBody>
          <a:bodyPr>
            <a:normAutofit/>
          </a:bodyPr>
          <a:lstStyle/>
          <a:p>
            <a:r>
              <a:rPr lang="en-US" b="1" dirty="0">
                <a:solidFill>
                  <a:schemeClr val="tx1"/>
                </a:solidFill>
                <a:latin typeface="Cambria" panose="02040503050406030204" pitchFamily="18" charset="0"/>
                <a:ea typeface="Cambria" panose="02040503050406030204" pitchFamily="18" charset="0"/>
              </a:rPr>
              <a:t>Normal </a:t>
            </a:r>
            <a:r>
              <a:rPr lang="en-US" b="1" dirty="0" smtClean="0">
                <a:solidFill>
                  <a:schemeClr val="tx1"/>
                </a:solidFill>
                <a:latin typeface="Cambria" panose="02040503050406030204" pitchFamily="18" charset="0"/>
                <a:ea typeface="Cambria" panose="02040503050406030204" pitchFamily="18" charset="0"/>
              </a:rPr>
              <a:t>Forms (</a:t>
            </a:r>
            <a:r>
              <a:rPr lang="en-US" b="1" dirty="0">
                <a:solidFill>
                  <a:schemeClr val="tx1"/>
                </a:solidFill>
                <a:latin typeface="Cambria" panose="02040503050406030204" pitchFamily="18" charset="0"/>
                <a:ea typeface="Cambria" panose="02040503050406030204" pitchFamily="18" charset="0"/>
              </a:rPr>
              <a:t>Special Note)</a:t>
            </a:r>
            <a:endParaRPr lang="en-US" dirty="0"/>
          </a:p>
        </p:txBody>
      </p:sp>
    </p:spTree>
    <p:extLst>
      <p:ext uri="{BB962C8B-B14F-4D97-AF65-F5344CB8AC3E}">
        <p14:creationId xmlns:p14="http://schemas.microsoft.com/office/powerpoint/2010/main" val="41510239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solidFill>
                  <a:schemeClr val="tx1"/>
                </a:solidFill>
                <a:latin typeface="Cambria Math" panose="02040503050406030204" pitchFamily="18" charset="0"/>
                <a:ea typeface="Cambria Math" panose="02040503050406030204" pitchFamily="18" charset="0"/>
              </a:rPr>
              <a:t>In the __________ normal form, a composite attribute is converted to individual attributes. </a:t>
            </a:r>
          </a:p>
          <a:p>
            <a:pPr marL="0" indent="0">
              <a:buNone/>
            </a:pPr>
            <a:r>
              <a:rPr lang="en-US" sz="2400" dirty="0">
                <a:solidFill>
                  <a:schemeClr val="tx1"/>
                </a:solidFill>
                <a:latin typeface="Cambria Math" panose="02040503050406030204" pitchFamily="18" charset="0"/>
                <a:ea typeface="Cambria Math" panose="02040503050406030204" pitchFamily="18" charset="0"/>
              </a:rPr>
              <a:t>A.1NF </a:t>
            </a:r>
          </a:p>
          <a:p>
            <a:pPr marL="0" indent="0">
              <a:buNone/>
            </a:pPr>
            <a:r>
              <a:rPr lang="en-US" sz="2400" dirty="0">
                <a:solidFill>
                  <a:schemeClr val="tx1"/>
                </a:solidFill>
                <a:latin typeface="Cambria Math" panose="02040503050406030204" pitchFamily="18" charset="0"/>
                <a:ea typeface="Cambria Math" panose="02040503050406030204" pitchFamily="18" charset="0"/>
              </a:rPr>
              <a:t>B.2NF </a:t>
            </a:r>
          </a:p>
          <a:p>
            <a:pPr marL="0" indent="0">
              <a:buNone/>
            </a:pPr>
            <a:r>
              <a:rPr lang="en-US" sz="2400" dirty="0">
                <a:solidFill>
                  <a:schemeClr val="tx1"/>
                </a:solidFill>
                <a:latin typeface="Cambria Math" panose="02040503050406030204" pitchFamily="18" charset="0"/>
                <a:ea typeface="Cambria Math" panose="02040503050406030204" pitchFamily="18" charset="0"/>
              </a:rPr>
              <a:t>C.3NF </a:t>
            </a:r>
          </a:p>
          <a:p>
            <a:pPr marL="0" indent="0">
              <a:buNone/>
            </a:pPr>
            <a:r>
              <a:rPr lang="en-US" sz="2400" dirty="0">
                <a:solidFill>
                  <a:schemeClr val="tx1"/>
                </a:solidFill>
                <a:latin typeface="Cambria Math" panose="02040503050406030204" pitchFamily="18" charset="0"/>
                <a:ea typeface="Cambria Math" panose="02040503050406030204" pitchFamily="18" charset="0"/>
              </a:rPr>
              <a:t>D.4NF </a:t>
            </a:r>
          </a:p>
          <a:p>
            <a:pPr marL="0" indent="0">
              <a:buNone/>
            </a:pPr>
            <a:r>
              <a:rPr lang="en-US" sz="2400" dirty="0">
                <a:solidFill>
                  <a:schemeClr val="tx1"/>
                </a:solidFill>
                <a:latin typeface="Cambria Math" panose="02040503050406030204" pitchFamily="18" charset="0"/>
                <a:ea typeface="Cambria Math" panose="02040503050406030204" pitchFamily="18" charset="0"/>
              </a:rPr>
              <a:t>Answer: A</a:t>
            </a:r>
          </a:p>
        </p:txBody>
      </p:sp>
      <p:sp>
        <p:nvSpPr>
          <p:cNvPr id="2" name="Title 1"/>
          <p:cNvSpPr>
            <a:spLocks noGrp="1"/>
          </p:cNvSpPr>
          <p:nvPr>
            <p:ph type="title"/>
          </p:nvPr>
        </p:nvSpPr>
        <p:spPr/>
        <p:txBody>
          <a:bodyPr>
            <a:normAutofit/>
          </a:bodyPr>
          <a:lstStyle/>
          <a:p>
            <a:r>
              <a:rPr lang="en-US" b="1" dirty="0">
                <a:solidFill>
                  <a:schemeClr val="tx1"/>
                </a:solidFill>
                <a:latin typeface="Cambria" panose="02040503050406030204" pitchFamily="18" charset="0"/>
                <a:ea typeface="Cambria" panose="02040503050406030204" pitchFamily="18" charset="0"/>
              </a:rPr>
              <a:t>MCQS</a:t>
            </a:r>
          </a:p>
        </p:txBody>
      </p:sp>
    </p:spTree>
    <p:extLst>
      <p:ext uri="{BB962C8B-B14F-4D97-AF65-F5344CB8AC3E}">
        <p14:creationId xmlns:p14="http://schemas.microsoft.com/office/powerpoint/2010/main" val="263372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solidFill>
                  <a:schemeClr val="tx1"/>
                </a:solidFill>
                <a:latin typeface="Cambria Math" panose="02040503050406030204" pitchFamily="18" charset="0"/>
                <a:ea typeface="Cambria Math" panose="02040503050406030204" pitchFamily="18" charset="0"/>
              </a:rPr>
              <a:t>A functional dependency is a relationship between or among: </a:t>
            </a:r>
          </a:p>
          <a:p>
            <a:pPr marL="0" indent="0">
              <a:buNone/>
            </a:pPr>
            <a:r>
              <a:rPr lang="en-US" sz="2400" dirty="0">
                <a:solidFill>
                  <a:schemeClr val="tx1"/>
                </a:solidFill>
                <a:latin typeface="Cambria Math" panose="02040503050406030204" pitchFamily="18" charset="0"/>
                <a:ea typeface="Cambria Math" panose="02040503050406030204" pitchFamily="18" charset="0"/>
              </a:rPr>
              <a:t>A. tables  </a:t>
            </a:r>
          </a:p>
          <a:p>
            <a:pPr marL="0" indent="0">
              <a:buNone/>
            </a:pPr>
            <a:r>
              <a:rPr lang="en-US" sz="2400" dirty="0">
                <a:solidFill>
                  <a:schemeClr val="tx1"/>
                </a:solidFill>
                <a:latin typeface="Cambria Math" panose="02040503050406030204" pitchFamily="18" charset="0"/>
                <a:ea typeface="Cambria Math" panose="02040503050406030204" pitchFamily="18" charset="0"/>
              </a:rPr>
              <a:t>B. rows  </a:t>
            </a:r>
          </a:p>
          <a:p>
            <a:pPr marL="0" indent="0">
              <a:buNone/>
            </a:pPr>
            <a:r>
              <a:rPr lang="en-US" sz="2400" dirty="0">
                <a:solidFill>
                  <a:schemeClr val="tx1"/>
                </a:solidFill>
                <a:latin typeface="Cambria Math" panose="02040503050406030204" pitchFamily="18" charset="0"/>
                <a:ea typeface="Cambria Math" panose="02040503050406030204" pitchFamily="18" charset="0"/>
              </a:rPr>
              <a:t>C. relations </a:t>
            </a:r>
          </a:p>
          <a:p>
            <a:pPr marL="0" indent="0">
              <a:buNone/>
            </a:pPr>
            <a:r>
              <a:rPr lang="en-US" sz="2400" dirty="0">
                <a:solidFill>
                  <a:schemeClr val="tx1"/>
                </a:solidFill>
                <a:latin typeface="Cambria Math" panose="02040503050406030204" pitchFamily="18" charset="0"/>
                <a:ea typeface="Cambria Math" panose="02040503050406030204" pitchFamily="18" charset="0"/>
              </a:rPr>
              <a:t>D. attributes  </a:t>
            </a:r>
          </a:p>
          <a:p>
            <a:pPr marL="0" indent="0">
              <a:buNone/>
            </a:pPr>
            <a:r>
              <a:rPr lang="en-US" sz="2400" dirty="0">
                <a:solidFill>
                  <a:schemeClr val="tx1"/>
                </a:solidFill>
                <a:latin typeface="Cambria Math" panose="02040503050406030204" pitchFamily="18" charset="0"/>
                <a:ea typeface="Cambria Math" panose="02040503050406030204" pitchFamily="18" charset="0"/>
              </a:rPr>
              <a:t>Answer: D</a:t>
            </a:r>
          </a:p>
        </p:txBody>
      </p:sp>
      <p:sp>
        <p:nvSpPr>
          <p:cNvPr id="2" name="Title 1"/>
          <p:cNvSpPr>
            <a:spLocks noGrp="1"/>
          </p:cNvSpPr>
          <p:nvPr>
            <p:ph type="title"/>
          </p:nvPr>
        </p:nvSpPr>
        <p:spPr/>
        <p:txBody>
          <a:bodyPr>
            <a:normAutofit/>
          </a:bodyPr>
          <a:lstStyle/>
          <a:p>
            <a:r>
              <a:rPr lang="en-US" b="1" dirty="0">
                <a:solidFill>
                  <a:schemeClr val="tx1"/>
                </a:solidFill>
                <a:latin typeface="Cambria" panose="02040503050406030204" pitchFamily="18" charset="0"/>
                <a:ea typeface="Cambria" panose="02040503050406030204" pitchFamily="18" charset="0"/>
              </a:rPr>
              <a:t>MCQS</a:t>
            </a:r>
          </a:p>
        </p:txBody>
      </p:sp>
    </p:spTree>
    <p:extLst>
      <p:ext uri="{BB962C8B-B14F-4D97-AF65-F5344CB8AC3E}">
        <p14:creationId xmlns:p14="http://schemas.microsoft.com/office/powerpoint/2010/main" val="319614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solidFill>
                  <a:schemeClr val="tx1"/>
                </a:solidFill>
                <a:latin typeface="Cambria Math" panose="02040503050406030204" pitchFamily="18" charset="0"/>
                <a:ea typeface="Cambria Math" panose="02040503050406030204" pitchFamily="18" charset="0"/>
              </a:rPr>
              <a:t>If attribute A determines both attributes B and C, then it is also true that:</a:t>
            </a:r>
          </a:p>
          <a:p>
            <a:pPr marL="0" indent="0">
              <a:buNone/>
            </a:pPr>
            <a:r>
              <a:rPr lang="en-US" sz="2400" dirty="0">
                <a:solidFill>
                  <a:schemeClr val="tx1"/>
                </a:solidFill>
                <a:latin typeface="Cambria Math" panose="02040503050406030204" pitchFamily="18" charset="0"/>
                <a:ea typeface="Cambria Math" panose="02040503050406030204" pitchFamily="18" charset="0"/>
              </a:rPr>
              <a:t>A.  A → B.  </a:t>
            </a:r>
          </a:p>
          <a:p>
            <a:pPr marL="0" indent="0">
              <a:buNone/>
            </a:pPr>
            <a:r>
              <a:rPr lang="en-US" sz="2400" dirty="0">
                <a:solidFill>
                  <a:schemeClr val="tx1"/>
                </a:solidFill>
                <a:latin typeface="Cambria Math" panose="02040503050406030204" pitchFamily="18" charset="0"/>
                <a:ea typeface="Cambria Math" panose="02040503050406030204" pitchFamily="18" charset="0"/>
              </a:rPr>
              <a:t>B. B → A.  </a:t>
            </a:r>
          </a:p>
          <a:p>
            <a:pPr marL="0" indent="0">
              <a:buNone/>
            </a:pPr>
            <a:r>
              <a:rPr lang="en-US" sz="2400" dirty="0">
                <a:solidFill>
                  <a:schemeClr val="tx1"/>
                </a:solidFill>
                <a:latin typeface="Cambria Math" panose="02040503050406030204" pitchFamily="18" charset="0"/>
                <a:ea typeface="Cambria Math" panose="02040503050406030204" pitchFamily="18" charset="0"/>
              </a:rPr>
              <a:t>C. C → A. </a:t>
            </a:r>
          </a:p>
          <a:p>
            <a:pPr marL="0" indent="0">
              <a:buNone/>
            </a:pPr>
            <a:r>
              <a:rPr lang="en-US" sz="2400" dirty="0">
                <a:solidFill>
                  <a:schemeClr val="tx1"/>
                </a:solidFill>
                <a:latin typeface="Cambria Math" panose="02040503050406030204" pitchFamily="18" charset="0"/>
                <a:ea typeface="Cambria Math" panose="02040503050406030204" pitchFamily="18" charset="0"/>
              </a:rPr>
              <a:t>D. (B,C) → A. </a:t>
            </a:r>
          </a:p>
          <a:p>
            <a:pPr marL="0" indent="0">
              <a:buNone/>
            </a:pPr>
            <a:r>
              <a:rPr lang="en-US" sz="2400" dirty="0">
                <a:solidFill>
                  <a:schemeClr val="tx1"/>
                </a:solidFill>
                <a:latin typeface="Cambria Math" panose="02040503050406030204" pitchFamily="18" charset="0"/>
                <a:ea typeface="Cambria Math" panose="02040503050406030204" pitchFamily="18" charset="0"/>
              </a:rPr>
              <a:t>Answer: A</a:t>
            </a:r>
          </a:p>
        </p:txBody>
      </p:sp>
      <p:sp>
        <p:nvSpPr>
          <p:cNvPr id="2" name="Title 1"/>
          <p:cNvSpPr>
            <a:spLocks noGrp="1"/>
          </p:cNvSpPr>
          <p:nvPr>
            <p:ph type="title"/>
          </p:nvPr>
        </p:nvSpPr>
        <p:spPr/>
        <p:txBody>
          <a:bodyPr>
            <a:normAutofit/>
          </a:bodyPr>
          <a:lstStyle/>
          <a:p>
            <a:r>
              <a:rPr lang="en-US" b="1" dirty="0">
                <a:solidFill>
                  <a:schemeClr val="tx1"/>
                </a:solidFill>
                <a:latin typeface="Cambria" panose="02040503050406030204" pitchFamily="18" charset="0"/>
                <a:ea typeface="Cambria" panose="02040503050406030204" pitchFamily="18" charset="0"/>
              </a:rPr>
              <a:t>MCQS</a:t>
            </a:r>
          </a:p>
        </p:txBody>
      </p:sp>
    </p:spTree>
    <p:extLst>
      <p:ext uri="{BB962C8B-B14F-4D97-AF65-F5344CB8AC3E}">
        <p14:creationId xmlns:p14="http://schemas.microsoft.com/office/powerpoint/2010/main" val="111667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solidFill>
                  <a:schemeClr val="tx1"/>
                </a:solidFill>
                <a:latin typeface="Cambria Math" panose="02040503050406030204" pitchFamily="18" charset="0"/>
                <a:ea typeface="Cambria Math" panose="02040503050406030204" pitchFamily="18" charset="0"/>
              </a:rPr>
              <a:t>A function that has no partial functional dependencies is in _______ form : </a:t>
            </a:r>
          </a:p>
          <a:p>
            <a:pPr marL="0" indent="0">
              <a:buNone/>
            </a:pPr>
            <a:r>
              <a:rPr lang="en-US" sz="2400" dirty="0">
                <a:solidFill>
                  <a:schemeClr val="tx1"/>
                </a:solidFill>
                <a:latin typeface="Cambria Math" panose="02040503050406030204" pitchFamily="18" charset="0"/>
                <a:ea typeface="Cambria Math" panose="02040503050406030204" pitchFamily="18" charset="0"/>
              </a:rPr>
              <a:t>A. BCNF  </a:t>
            </a:r>
          </a:p>
          <a:p>
            <a:pPr marL="0" indent="0">
              <a:buNone/>
            </a:pPr>
            <a:r>
              <a:rPr lang="en-US" sz="2400" dirty="0">
                <a:solidFill>
                  <a:schemeClr val="tx1"/>
                </a:solidFill>
                <a:latin typeface="Cambria Math" panose="02040503050406030204" pitchFamily="18" charset="0"/>
                <a:ea typeface="Cambria Math" panose="02040503050406030204" pitchFamily="18" charset="0"/>
              </a:rPr>
              <a:t>B. 1NF  </a:t>
            </a:r>
          </a:p>
          <a:p>
            <a:pPr marL="0" indent="0">
              <a:buNone/>
            </a:pPr>
            <a:r>
              <a:rPr lang="en-US" sz="2400" dirty="0">
                <a:solidFill>
                  <a:schemeClr val="tx1"/>
                </a:solidFill>
                <a:latin typeface="Cambria Math" panose="02040503050406030204" pitchFamily="18" charset="0"/>
                <a:ea typeface="Cambria Math" panose="02040503050406030204" pitchFamily="18" charset="0"/>
              </a:rPr>
              <a:t>C.2NF </a:t>
            </a:r>
          </a:p>
          <a:p>
            <a:pPr marL="0" indent="0">
              <a:buNone/>
            </a:pPr>
            <a:r>
              <a:rPr lang="en-US" sz="2400" dirty="0">
                <a:solidFill>
                  <a:schemeClr val="tx1"/>
                </a:solidFill>
                <a:latin typeface="Cambria Math" panose="02040503050406030204" pitchFamily="18" charset="0"/>
                <a:ea typeface="Cambria Math" panose="02040503050406030204" pitchFamily="18" charset="0"/>
              </a:rPr>
              <a:t>D.3NF </a:t>
            </a:r>
          </a:p>
          <a:p>
            <a:pPr marL="0" indent="0">
              <a:buNone/>
            </a:pPr>
            <a:r>
              <a:rPr lang="en-US" sz="2400" dirty="0">
                <a:solidFill>
                  <a:schemeClr val="tx1"/>
                </a:solidFill>
                <a:latin typeface="Cambria Math" panose="02040503050406030204" pitchFamily="18" charset="0"/>
                <a:ea typeface="Cambria Math" panose="02040503050406030204" pitchFamily="18" charset="0"/>
              </a:rPr>
              <a:t>Answer: C</a:t>
            </a:r>
          </a:p>
        </p:txBody>
      </p:sp>
      <p:sp>
        <p:nvSpPr>
          <p:cNvPr id="2" name="Title 1"/>
          <p:cNvSpPr>
            <a:spLocks noGrp="1"/>
          </p:cNvSpPr>
          <p:nvPr>
            <p:ph type="title"/>
          </p:nvPr>
        </p:nvSpPr>
        <p:spPr/>
        <p:txBody>
          <a:bodyPr>
            <a:normAutofit/>
          </a:bodyPr>
          <a:lstStyle/>
          <a:p>
            <a:r>
              <a:rPr lang="en-US" b="1" dirty="0">
                <a:solidFill>
                  <a:schemeClr val="tx1"/>
                </a:solidFill>
                <a:latin typeface="Cambria" panose="02040503050406030204" pitchFamily="18" charset="0"/>
                <a:ea typeface="Cambria" panose="02040503050406030204" pitchFamily="18" charset="0"/>
              </a:rPr>
              <a:t>MCQS</a:t>
            </a:r>
          </a:p>
        </p:txBody>
      </p:sp>
    </p:spTree>
    <p:extLst>
      <p:ext uri="{BB962C8B-B14F-4D97-AF65-F5344CB8AC3E}">
        <p14:creationId xmlns:p14="http://schemas.microsoft.com/office/powerpoint/2010/main" val="281585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solidFill>
                  <a:schemeClr val="tx1"/>
                </a:solidFill>
                <a:latin typeface="Cambria Math" panose="02040503050406030204" pitchFamily="18" charset="0"/>
                <a:ea typeface="Cambria Math" panose="02040503050406030204" pitchFamily="18" charset="0"/>
              </a:rPr>
              <a:t>Normalization ________ data duplication. </a:t>
            </a:r>
          </a:p>
          <a:p>
            <a:pPr marL="0" indent="0">
              <a:buNone/>
            </a:pPr>
            <a:r>
              <a:rPr lang="en-US" sz="2400" dirty="0">
                <a:solidFill>
                  <a:schemeClr val="tx1"/>
                </a:solidFill>
                <a:latin typeface="Cambria Math" panose="02040503050406030204" pitchFamily="18" charset="0"/>
                <a:ea typeface="Cambria Math" panose="02040503050406030204" pitchFamily="18" charset="0"/>
              </a:rPr>
              <a:t>A. eliminates </a:t>
            </a:r>
          </a:p>
          <a:p>
            <a:pPr marL="0" indent="0">
              <a:buNone/>
            </a:pPr>
            <a:r>
              <a:rPr lang="en-US" sz="2400" dirty="0">
                <a:solidFill>
                  <a:schemeClr val="tx1"/>
                </a:solidFill>
                <a:latin typeface="Cambria Math" panose="02040503050406030204" pitchFamily="18" charset="0"/>
                <a:ea typeface="Cambria Math" panose="02040503050406030204" pitchFamily="18" charset="0"/>
              </a:rPr>
              <a:t>B. reduces  </a:t>
            </a:r>
          </a:p>
          <a:p>
            <a:pPr marL="0" indent="0">
              <a:buNone/>
            </a:pPr>
            <a:r>
              <a:rPr lang="en-US" sz="2400" dirty="0">
                <a:solidFill>
                  <a:schemeClr val="tx1"/>
                </a:solidFill>
                <a:latin typeface="Cambria Math" panose="02040503050406030204" pitchFamily="18" charset="0"/>
                <a:ea typeface="Cambria Math" panose="02040503050406030204" pitchFamily="18" charset="0"/>
              </a:rPr>
              <a:t>C. increases  </a:t>
            </a:r>
          </a:p>
          <a:p>
            <a:pPr marL="0" indent="0">
              <a:buNone/>
            </a:pPr>
            <a:r>
              <a:rPr lang="en-US" sz="2400" dirty="0">
                <a:solidFill>
                  <a:schemeClr val="tx1"/>
                </a:solidFill>
                <a:latin typeface="Cambria Math" panose="02040503050406030204" pitchFamily="18" charset="0"/>
                <a:ea typeface="Cambria Math" panose="02040503050406030204" pitchFamily="18" charset="0"/>
              </a:rPr>
              <a:t>D. maximizes  </a:t>
            </a:r>
          </a:p>
          <a:p>
            <a:pPr marL="0" indent="0">
              <a:buNone/>
            </a:pPr>
            <a:r>
              <a:rPr lang="en-US" sz="2400" dirty="0">
                <a:solidFill>
                  <a:schemeClr val="tx1"/>
                </a:solidFill>
                <a:latin typeface="Cambria Math" panose="02040503050406030204" pitchFamily="18" charset="0"/>
                <a:ea typeface="Cambria Math" panose="02040503050406030204" pitchFamily="18" charset="0"/>
              </a:rPr>
              <a:t>Answer: A</a:t>
            </a:r>
          </a:p>
        </p:txBody>
      </p:sp>
      <p:sp>
        <p:nvSpPr>
          <p:cNvPr id="2" name="Title 1"/>
          <p:cNvSpPr>
            <a:spLocks noGrp="1"/>
          </p:cNvSpPr>
          <p:nvPr>
            <p:ph type="title"/>
          </p:nvPr>
        </p:nvSpPr>
        <p:spPr/>
        <p:txBody>
          <a:bodyPr>
            <a:normAutofit/>
          </a:bodyPr>
          <a:lstStyle/>
          <a:p>
            <a:r>
              <a:rPr lang="en-US" b="1" dirty="0">
                <a:solidFill>
                  <a:schemeClr val="tx1"/>
                </a:solidFill>
                <a:latin typeface="Cambria" panose="02040503050406030204" pitchFamily="18" charset="0"/>
                <a:ea typeface="Cambria" panose="02040503050406030204" pitchFamily="18" charset="0"/>
              </a:rPr>
              <a:t>MCQS</a:t>
            </a:r>
          </a:p>
        </p:txBody>
      </p:sp>
    </p:spTree>
    <p:extLst>
      <p:ext uri="{BB962C8B-B14F-4D97-AF65-F5344CB8AC3E}">
        <p14:creationId xmlns:p14="http://schemas.microsoft.com/office/powerpoint/2010/main" val="99092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find key?</a:t>
            </a:r>
          </a:p>
        </p:txBody>
      </p:sp>
      <p:sp>
        <p:nvSpPr>
          <p:cNvPr id="5" name="Content Placeholder 4"/>
          <p:cNvSpPr>
            <a:spLocks noGrp="1"/>
          </p:cNvSpPr>
          <p:nvPr>
            <p:ph idx="4294967295"/>
          </p:nvPr>
        </p:nvSpPr>
        <p:spPr>
          <a:xfrm>
            <a:off x="131180" y="863444"/>
            <a:ext cx="11929641" cy="5590565"/>
          </a:xfrm>
        </p:spPr>
        <p:txBody>
          <a:bodyPr/>
          <a:lstStyle/>
          <a:p>
            <a:r>
              <a:rPr lang="en-GB" dirty="0"/>
              <a:t>Conditions to find key</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does not occur on any side of FD</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occurs on the left-hand side of an FD</a:t>
            </a:r>
            <a:r>
              <a:rPr lang="en-GB" dirty="0"/>
              <a:t>, but </a:t>
            </a:r>
            <a:r>
              <a:rPr lang="en-GB" b="1" dirty="0">
                <a:solidFill>
                  <a:schemeClr val="accent6"/>
                </a:solidFill>
              </a:rPr>
              <a:t>never occurs on the right-hand side</a:t>
            </a:r>
          </a:p>
          <a:p>
            <a:pPr lvl="1"/>
            <a:r>
              <a:rPr lang="en-GB" dirty="0"/>
              <a:t>The attribute is </a:t>
            </a:r>
            <a:r>
              <a:rPr lang="en-GB" b="1" dirty="0">
                <a:solidFill>
                  <a:schemeClr val="accent6"/>
                </a:solidFill>
              </a:rPr>
              <a:t>not a part of key</a:t>
            </a:r>
            <a:r>
              <a:rPr lang="en-GB" dirty="0"/>
              <a:t>, if it </a:t>
            </a:r>
            <a:r>
              <a:rPr lang="en-GB" b="1" dirty="0">
                <a:solidFill>
                  <a:schemeClr val="accent6"/>
                </a:solidFill>
              </a:rPr>
              <a:t>occurs on the right-hand side of an FD</a:t>
            </a:r>
            <a:r>
              <a:rPr lang="en-GB" dirty="0"/>
              <a:t>, but </a:t>
            </a:r>
            <a:r>
              <a:rPr lang="en-GB" b="1" dirty="0">
                <a:solidFill>
                  <a:schemeClr val="accent6"/>
                </a:solidFill>
              </a:rPr>
              <a:t>never occurs on the left-hand side</a:t>
            </a:r>
          </a:p>
          <a:p>
            <a:pPr lvl="1"/>
            <a:r>
              <a:rPr lang="en-GB" dirty="0"/>
              <a:t>The attribute </a:t>
            </a:r>
            <a:r>
              <a:rPr lang="en-GB" b="1" dirty="0">
                <a:solidFill>
                  <a:schemeClr val="accent6"/>
                </a:solidFill>
              </a:rPr>
              <a:t>may be a part of key or not</a:t>
            </a:r>
            <a:r>
              <a:rPr lang="en-GB" dirty="0"/>
              <a:t>, if it </a:t>
            </a:r>
            <a:r>
              <a:rPr lang="en-GB" b="1" dirty="0">
                <a:solidFill>
                  <a:schemeClr val="accent6"/>
                </a:solidFill>
              </a:rPr>
              <a:t>occurs on the both side of an FD</a:t>
            </a:r>
          </a:p>
        </p:txBody>
      </p:sp>
    </p:spTree>
    <p:extLst>
      <p:ext uri="{BB962C8B-B14F-4D97-AF65-F5344CB8AC3E}">
        <p14:creationId xmlns:p14="http://schemas.microsoft.com/office/powerpoint/2010/main" val="38959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US" dirty="0"/>
              <a:t>Types of Functional Dependency (FD)</a:t>
            </a:r>
          </a:p>
        </p:txBody>
      </p:sp>
      <p:sp>
        <p:nvSpPr>
          <p:cNvPr id="3" name="Content Placeholder 2"/>
          <p:cNvSpPr>
            <a:spLocks noGrp="1"/>
          </p:cNvSpPr>
          <p:nvPr>
            <p:ph idx="4294967295"/>
          </p:nvPr>
        </p:nvSpPr>
        <p:spPr>
          <a:xfrm>
            <a:off x="131180" y="863444"/>
            <a:ext cx="11929641" cy="5590565"/>
          </a:xfrm>
        </p:spPr>
        <p:txBody>
          <a:bodyPr/>
          <a:lstStyle/>
          <a:p>
            <a:r>
              <a:rPr lang="en-US" dirty="0"/>
              <a:t>Trivial Functional Dependency</a:t>
            </a:r>
          </a:p>
          <a:p>
            <a:pPr lvl="1"/>
            <a:r>
              <a:rPr lang="en-US" dirty="0"/>
              <a:t>X </a:t>
            </a:r>
            <a:r>
              <a:rPr lang="en-US" dirty="0">
                <a:latin typeface="Calibri" panose="020F0502020204030204" pitchFamily="34" charset="0"/>
              </a:rPr>
              <a:t>→</a:t>
            </a:r>
            <a:r>
              <a:rPr lang="en-US" dirty="0"/>
              <a:t> Y is trivial FD if </a:t>
            </a:r>
            <a:r>
              <a:rPr lang="en-US" b="1" dirty="0">
                <a:solidFill>
                  <a:schemeClr val="accent6"/>
                </a:solidFill>
              </a:rPr>
              <a:t>Y is a subset of X</a:t>
            </a:r>
          </a:p>
          <a:p>
            <a:pPr lvl="1"/>
            <a:r>
              <a:rPr lang="en-US" dirty="0" err="1"/>
              <a:t>Eg</a:t>
            </a:r>
            <a:r>
              <a:rPr lang="en-US" dirty="0"/>
              <a:t>. {</a:t>
            </a:r>
            <a:r>
              <a:rPr lang="en-US" dirty="0" err="1"/>
              <a:t>Roll_No</a:t>
            </a:r>
            <a:r>
              <a:rPr lang="en-US" dirty="0"/>
              <a:t>, </a:t>
            </a:r>
            <a:r>
              <a:rPr lang="en-US" dirty="0" err="1"/>
              <a:t>Department_Name</a:t>
            </a:r>
            <a:r>
              <a:rPr lang="en-US" dirty="0"/>
              <a:t>, Semester} </a:t>
            </a:r>
            <a:r>
              <a:rPr lang="en-US" dirty="0">
                <a:latin typeface="Calibri" panose="020F0502020204030204" pitchFamily="34" charset="0"/>
              </a:rPr>
              <a:t>→</a:t>
            </a:r>
            <a:r>
              <a:rPr lang="en-US" dirty="0"/>
              <a:t> </a:t>
            </a:r>
            <a:r>
              <a:rPr lang="en-US" dirty="0" err="1"/>
              <a:t>Roll_No</a:t>
            </a:r>
            <a:endParaRPr lang="en-US" dirty="0"/>
          </a:p>
          <a:p>
            <a:r>
              <a:rPr lang="en-US" dirty="0"/>
              <a:t>Nontrivial Functional Dependency</a:t>
            </a:r>
          </a:p>
          <a:p>
            <a:pPr lvl="1"/>
            <a:r>
              <a:rPr lang="en-US" dirty="0"/>
              <a:t>X </a:t>
            </a:r>
            <a:r>
              <a:rPr lang="en-US" dirty="0">
                <a:latin typeface="Calibri" panose="020F0502020204030204" pitchFamily="34" charset="0"/>
              </a:rPr>
              <a:t>→ </a:t>
            </a:r>
            <a:r>
              <a:rPr lang="en-US" dirty="0"/>
              <a:t>Y is nontrivial FD if </a:t>
            </a:r>
            <a:r>
              <a:rPr lang="en-US" b="1" dirty="0">
                <a:solidFill>
                  <a:schemeClr val="accent6"/>
                </a:solidFill>
              </a:rPr>
              <a:t>Y is not a subset of X</a:t>
            </a:r>
          </a:p>
          <a:p>
            <a:pPr lvl="1"/>
            <a:r>
              <a:rPr lang="en-US" dirty="0" err="1"/>
              <a:t>Eg</a:t>
            </a:r>
            <a:r>
              <a:rPr lang="en-US" dirty="0"/>
              <a:t>. {</a:t>
            </a:r>
            <a:r>
              <a:rPr lang="en-US" dirty="0" err="1"/>
              <a:t>Roll_No</a:t>
            </a:r>
            <a:r>
              <a:rPr lang="en-US" dirty="0"/>
              <a:t>, </a:t>
            </a:r>
            <a:r>
              <a:rPr lang="en-US" dirty="0" err="1"/>
              <a:t>Department_Name</a:t>
            </a:r>
            <a:r>
              <a:rPr lang="en-US" dirty="0"/>
              <a:t>, Semester} </a:t>
            </a:r>
            <a:r>
              <a:rPr lang="en-US" dirty="0">
                <a:latin typeface="Calibri" panose="020F0502020204030204" pitchFamily="34" charset="0"/>
              </a:rPr>
              <a:t>→</a:t>
            </a:r>
            <a:r>
              <a:rPr lang="en-US" dirty="0"/>
              <a:t> </a:t>
            </a:r>
            <a:r>
              <a:rPr lang="en-US" dirty="0" err="1"/>
              <a:t>Student_Name</a:t>
            </a:r>
            <a:endParaRPr lang="en-US" dirty="0"/>
          </a:p>
        </p:txBody>
      </p:sp>
    </p:spTree>
    <p:extLst>
      <p:ext uri="{BB962C8B-B14F-4D97-AF65-F5344CB8AC3E}">
        <p14:creationId xmlns:p14="http://schemas.microsoft.com/office/powerpoint/2010/main" val="36617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find key? </a:t>
            </a:r>
            <a:r>
              <a:rPr lang="en-US" dirty="0">
                <a:solidFill>
                  <a:schemeClr val="tx1">
                    <a:lumMod val="50000"/>
                    <a:lumOff val="50000"/>
                  </a:schemeClr>
                </a:solidFill>
              </a:rPr>
              <a:t>[Example]</a:t>
            </a:r>
            <a:endParaRPr lang="en-GB" dirty="0"/>
          </a:p>
        </p:txBody>
      </p:sp>
      <p:sp>
        <p:nvSpPr>
          <p:cNvPr id="5" name="Content Placeholder 4"/>
          <p:cNvSpPr>
            <a:spLocks noGrp="1"/>
          </p:cNvSpPr>
          <p:nvPr>
            <p:ph idx="4294967295"/>
          </p:nvPr>
        </p:nvSpPr>
        <p:spPr>
          <a:xfrm>
            <a:off x="131180" y="863444"/>
            <a:ext cx="11929641" cy="5590565"/>
          </a:xfrm>
        </p:spPr>
        <p:txBody>
          <a:bodyPr/>
          <a:lstStyle/>
          <a:p>
            <a:r>
              <a:rPr lang="en-GB" dirty="0"/>
              <a:t>Let a relation R with attributes ABCD with FDs C </a:t>
            </a:r>
            <a:r>
              <a:rPr lang="en-US" dirty="0">
                <a:latin typeface="Calibri" panose="020F0502020204030204" pitchFamily="34" charset="0"/>
              </a:rPr>
              <a:t>→</a:t>
            </a:r>
            <a:r>
              <a:rPr lang="en-GB" dirty="0"/>
              <a:t> A, B </a:t>
            </a:r>
            <a:r>
              <a:rPr lang="en-US" dirty="0">
                <a:latin typeface="Calibri" panose="020F0502020204030204" pitchFamily="34" charset="0"/>
              </a:rPr>
              <a:t>→</a:t>
            </a:r>
            <a:r>
              <a:rPr lang="en-GB" dirty="0"/>
              <a:t> C. Find keys for relation R.</a:t>
            </a:r>
          </a:p>
          <a:p>
            <a:pPr lvl="1"/>
            <a:r>
              <a:rPr lang="en-GB" dirty="0"/>
              <a:t>attribute </a:t>
            </a:r>
            <a:r>
              <a:rPr lang="en-GB" b="1" dirty="0">
                <a:solidFill>
                  <a:schemeClr val="accent6"/>
                </a:solidFill>
              </a:rPr>
              <a:t>not occur on any side </a:t>
            </a:r>
            <a:r>
              <a:rPr lang="en-GB" dirty="0"/>
              <a:t>of FDs </a:t>
            </a:r>
            <a:r>
              <a:rPr lang="en-GB" b="1" dirty="0">
                <a:solidFill>
                  <a:schemeClr val="accent6"/>
                </a:solidFill>
              </a:rPr>
              <a:t>(D) √</a:t>
            </a:r>
          </a:p>
          <a:p>
            <a:pPr lvl="1"/>
            <a:r>
              <a:rPr lang="en-GB" dirty="0"/>
              <a:t>attribute </a:t>
            </a:r>
            <a:r>
              <a:rPr lang="en-GB" b="1" dirty="0">
                <a:solidFill>
                  <a:schemeClr val="accent6"/>
                </a:solidFill>
              </a:rPr>
              <a:t>occurs on only left-hand side </a:t>
            </a:r>
            <a:r>
              <a:rPr lang="en-GB" dirty="0"/>
              <a:t>of an FDs </a:t>
            </a:r>
            <a:r>
              <a:rPr lang="en-GB" b="1" dirty="0">
                <a:solidFill>
                  <a:schemeClr val="accent6"/>
                </a:solidFill>
              </a:rPr>
              <a:t>(B) √</a:t>
            </a:r>
          </a:p>
          <a:p>
            <a:pPr lvl="1"/>
            <a:r>
              <a:rPr lang="en-GB" dirty="0"/>
              <a:t>attribute </a:t>
            </a:r>
            <a:r>
              <a:rPr lang="en-GB" b="1" dirty="0">
                <a:solidFill>
                  <a:schemeClr val="accent6"/>
                </a:solidFill>
              </a:rPr>
              <a:t>occurs on only right-hand side</a:t>
            </a:r>
            <a:r>
              <a:rPr lang="en-GB" dirty="0"/>
              <a:t> of an FDs </a:t>
            </a:r>
            <a:r>
              <a:rPr lang="en-GB" b="1" dirty="0">
                <a:solidFill>
                  <a:schemeClr val="accent6"/>
                </a:solidFill>
              </a:rPr>
              <a:t>(A) </a:t>
            </a:r>
            <a:r>
              <a:rPr lang="en-GB" dirty="0">
                <a:solidFill>
                  <a:schemeClr val="accent6"/>
                </a:solidFill>
              </a:rPr>
              <a:t>X</a:t>
            </a:r>
          </a:p>
          <a:p>
            <a:pPr lvl="1"/>
            <a:r>
              <a:rPr lang="en-GB" dirty="0"/>
              <a:t>attribute </a:t>
            </a:r>
            <a:r>
              <a:rPr lang="en-GB" b="1" dirty="0">
                <a:solidFill>
                  <a:schemeClr val="accent6"/>
                </a:solidFill>
              </a:rPr>
              <a:t>occurs on both the sides </a:t>
            </a:r>
            <a:r>
              <a:rPr lang="en-GB" dirty="0"/>
              <a:t>of an FDs </a:t>
            </a:r>
            <a:r>
              <a:rPr lang="en-GB" b="1" dirty="0">
                <a:solidFill>
                  <a:schemeClr val="accent6"/>
                </a:solidFill>
              </a:rPr>
              <a:t>(C) </a:t>
            </a:r>
            <a:r>
              <a:rPr lang="en-GB" dirty="0" smtClean="0">
                <a:solidFill>
                  <a:schemeClr val="accent6"/>
                </a:solidFill>
              </a:rPr>
              <a:t>X</a:t>
            </a:r>
            <a:endParaRPr lang="en-GB" dirty="0">
              <a:solidFill>
                <a:schemeClr val="accent6"/>
              </a:solidFill>
            </a:endParaRPr>
          </a:p>
          <a:p>
            <a:r>
              <a:rPr lang="en-GB" dirty="0"/>
              <a:t>The </a:t>
            </a:r>
            <a:r>
              <a:rPr lang="en-GB" b="1" dirty="0">
                <a:solidFill>
                  <a:schemeClr val="accent6"/>
                </a:solidFill>
              </a:rPr>
              <a:t>core is BD</a:t>
            </a:r>
            <a:r>
              <a:rPr lang="en-GB" dirty="0"/>
              <a:t>. </a:t>
            </a:r>
          </a:p>
          <a:p>
            <a:r>
              <a:rPr lang="en-GB" b="1" dirty="0">
                <a:solidFill>
                  <a:schemeClr val="accent6"/>
                </a:solidFill>
              </a:rPr>
              <a:t>B determines C </a:t>
            </a:r>
            <a:r>
              <a:rPr lang="en-GB" dirty="0"/>
              <a:t>and </a:t>
            </a:r>
            <a:r>
              <a:rPr lang="en-GB" b="1" dirty="0">
                <a:solidFill>
                  <a:schemeClr val="accent6"/>
                </a:solidFill>
              </a:rPr>
              <a:t>C determines A</a:t>
            </a:r>
            <a:r>
              <a:rPr lang="en-GB" dirty="0"/>
              <a:t>, So using </a:t>
            </a:r>
            <a:r>
              <a:rPr lang="en-GB" b="1" dirty="0">
                <a:solidFill>
                  <a:schemeClr val="accent6"/>
                </a:solidFill>
              </a:rPr>
              <a:t>transitivity rule B determines A </a:t>
            </a:r>
            <a:r>
              <a:rPr lang="en-GB" dirty="0"/>
              <a:t>also.</a:t>
            </a:r>
          </a:p>
          <a:p>
            <a:r>
              <a:rPr lang="en-GB" dirty="0"/>
              <a:t>So </a:t>
            </a:r>
            <a:r>
              <a:rPr lang="en-GB" b="1" dirty="0">
                <a:solidFill>
                  <a:schemeClr val="accent6"/>
                </a:solidFill>
              </a:rPr>
              <a:t>BD is a key</a:t>
            </a:r>
            <a:r>
              <a:rPr lang="en-GB" dirty="0"/>
              <a:t>.</a:t>
            </a:r>
            <a:endParaRPr lang="en-GB" b="1" dirty="0">
              <a:solidFill>
                <a:schemeClr val="accent6"/>
              </a:solidFill>
            </a:endParaRPr>
          </a:p>
        </p:txBody>
      </p:sp>
    </p:spTree>
    <p:extLst>
      <p:ext uri="{BB962C8B-B14F-4D97-AF65-F5344CB8AC3E}">
        <p14:creationId xmlns:p14="http://schemas.microsoft.com/office/powerpoint/2010/main" val="35474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a:t> D, C </a:t>
            </a:r>
            <a:r>
              <a:rPr lang="en-US" dirty="0">
                <a:latin typeface="Calibri" panose="020F0502020204030204" pitchFamily="34" charset="0"/>
              </a:rPr>
              <a:t>→</a:t>
            </a:r>
            <a:r>
              <a:rPr lang="en-GB" dirty="0"/>
              <a:t> A and B </a:t>
            </a:r>
            <a:r>
              <a:rPr lang="en-US" dirty="0">
                <a:latin typeface="Calibri" panose="020F0502020204030204" pitchFamily="34" charset="0"/>
              </a:rPr>
              <a:t>→</a:t>
            </a:r>
            <a:r>
              <a:rPr lang="en-GB" dirty="0"/>
              <a:t> C. Find keys for relation R.</a:t>
            </a:r>
          </a:p>
          <a:p>
            <a:pPr lvl="1"/>
            <a:r>
              <a:rPr lang="en-GB" dirty="0" smtClean="0"/>
              <a:t>attribute </a:t>
            </a:r>
            <a:r>
              <a:rPr lang="en-GB" b="1" dirty="0">
                <a:solidFill>
                  <a:schemeClr val="accent6"/>
                </a:solidFill>
              </a:rPr>
              <a:t>not occur on any side </a:t>
            </a:r>
            <a:r>
              <a:rPr lang="en-GB" dirty="0"/>
              <a:t>of FDs </a:t>
            </a:r>
            <a:r>
              <a:rPr lang="en-GB" b="1" dirty="0" smtClean="0">
                <a:solidFill>
                  <a:schemeClr val="accent6"/>
                </a:solidFill>
              </a:rPr>
              <a:t>(No attribute) </a:t>
            </a:r>
            <a:r>
              <a:rPr lang="en-GB" dirty="0">
                <a:solidFill>
                  <a:schemeClr val="accent6"/>
                </a:solidFill>
              </a:rPr>
              <a:t>X</a:t>
            </a:r>
            <a:endParaRPr lang="en-GB" b="1" dirty="0">
              <a:solidFill>
                <a:schemeClr val="accent6"/>
              </a:solidFill>
            </a:endParaRPr>
          </a:p>
          <a:p>
            <a:pPr lvl="1"/>
            <a:r>
              <a:rPr lang="en-GB" dirty="0"/>
              <a:t>attribute </a:t>
            </a:r>
            <a:r>
              <a:rPr lang="en-GB" b="1" dirty="0">
                <a:solidFill>
                  <a:schemeClr val="accent6"/>
                </a:solidFill>
              </a:rPr>
              <a:t>occurs on only left-hand side </a:t>
            </a:r>
            <a:r>
              <a:rPr lang="en-GB" dirty="0"/>
              <a:t>of an FDs </a:t>
            </a:r>
            <a:r>
              <a:rPr lang="en-GB" b="1" dirty="0">
                <a:solidFill>
                  <a:schemeClr val="accent6"/>
                </a:solidFill>
              </a:rPr>
              <a:t>(B) √</a:t>
            </a:r>
          </a:p>
          <a:p>
            <a:pPr lvl="1"/>
            <a:r>
              <a:rPr lang="en-GB" dirty="0"/>
              <a:t>attribute </a:t>
            </a:r>
            <a:r>
              <a:rPr lang="en-GB" b="1" dirty="0">
                <a:solidFill>
                  <a:schemeClr val="accent6"/>
                </a:solidFill>
              </a:rPr>
              <a:t>occurs on only right-hand side</a:t>
            </a:r>
            <a:r>
              <a:rPr lang="en-GB" dirty="0"/>
              <a:t> of an FDs </a:t>
            </a:r>
            <a:r>
              <a:rPr lang="en-GB" b="1" dirty="0" smtClean="0">
                <a:solidFill>
                  <a:schemeClr val="accent6"/>
                </a:solidFill>
              </a:rPr>
              <a:t>(DA</a:t>
            </a:r>
            <a:r>
              <a:rPr lang="en-GB" b="1" dirty="0">
                <a:solidFill>
                  <a:schemeClr val="accent6"/>
                </a:solidFill>
              </a:rPr>
              <a:t>) </a:t>
            </a:r>
            <a:r>
              <a:rPr lang="en-GB" dirty="0">
                <a:solidFill>
                  <a:schemeClr val="accent6"/>
                </a:solidFill>
              </a:rPr>
              <a:t>X</a:t>
            </a:r>
          </a:p>
          <a:p>
            <a:pPr lvl="1"/>
            <a:r>
              <a:rPr lang="en-GB" dirty="0"/>
              <a:t>attribute </a:t>
            </a:r>
            <a:r>
              <a:rPr lang="en-GB" b="1" dirty="0">
                <a:solidFill>
                  <a:schemeClr val="accent6"/>
                </a:solidFill>
              </a:rPr>
              <a:t>occurs on both the sides </a:t>
            </a:r>
            <a:r>
              <a:rPr lang="en-GB" dirty="0"/>
              <a:t>of an FDs </a:t>
            </a:r>
            <a:r>
              <a:rPr lang="en-GB" b="1" dirty="0">
                <a:solidFill>
                  <a:schemeClr val="accent6"/>
                </a:solidFill>
              </a:rPr>
              <a:t>(C) </a:t>
            </a:r>
            <a:r>
              <a:rPr lang="en-GB" dirty="0">
                <a:solidFill>
                  <a:schemeClr val="accent6"/>
                </a:solidFill>
              </a:rPr>
              <a:t>X</a:t>
            </a:r>
          </a:p>
          <a:p>
            <a:r>
              <a:rPr lang="en-GB" dirty="0" smtClean="0"/>
              <a:t>The </a:t>
            </a:r>
            <a:r>
              <a:rPr lang="en-GB" dirty="0"/>
              <a:t>core is B. B determines C which determines A and D, so </a:t>
            </a:r>
            <a:r>
              <a:rPr lang="en-GB" b="1" dirty="0">
                <a:solidFill>
                  <a:schemeClr val="accent6"/>
                </a:solidFill>
              </a:rPr>
              <a:t>B is a key</a:t>
            </a:r>
            <a:r>
              <a:rPr lang="en-GB" dirty="0"/>
              <a:t>. Therefore B is the key.</a:t>
            </a:r>
          </a:p>
          <a:p>
            <a:endParaRPr lang="en-US" dirty="0"/>
          </a:p>
        </p:txBody>
      </p:sp>
      <p:sp>
        <p:nvSpPr>
          <p:cNvPr id="3" name="Title 2"/>
          <p:cNvSpPr>
            <a:spLocks noGrp="1"/>
          </p:cNvSpPr>
          <p:nvPr>
            <p:ph type="title"/>
          </p:nvPr>
        </p:nvSpPr>
        <p:spPr/>
        <p:txBody>
          <a:bodyPr/>
          <a:lstStyle/>
          <a:p>
            <a:r>
              <a:rPr lang="en-GB" dirty="0"/>
              <a:t>How to find key? </a:t>
            </a:r>
            <a:r>
              <a:rPr lang="en-US" dirty="0">
                <a:solidFill>
                  <a:schemeClr val="tx1">
                    <a:lumMod val="50000"/>
                    <a:lumOff val="50000"/>
                  </a:schemeClr>
                </a:solidFill>
              </a:rPr>
              <a:t>[Example]</a:t>
            </a:r>
            <a:endParaRPr lang="en-US" dirty="0"/>
          </a:p>
        </p:txBody>
      </p:sp>
    </p:spTree>
    <p:extLst>
      <p:ext uri="{BB962C8B-B14F-4D97-AF65-F5344CB8AC3E}">
        <p14:creationId xmlns:p14="http://schemas.microsoft.com/office/powerpoint/2010/main" val="34324236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find key? </a:t>
            </a:r>
            <a:r>
              <a:rPr lang="en-US" dirty="0">
                <a:solidFill>
                  <a:schemeClr val="tx1">
                    <a:lumMod val="50000"/>
                    <a:lumOff val="50000"/>
                  </a:schemeClr>
                </a:solidFill>
              </a:rPr>
              <a:t>[Exercise]</a:t>
            </a:r>
            <a:endParaRPr lang="en-GB" dirty="0"/>
          </a:p>
        </p:txBody>
      </p:sp>
      <p:sp>
        <p:nvSpPr>
          <p:cNvPr id="5" name="Content Placeholder 4"/>
          <p:cNvSpPr>
            <a:spLocks noGrp="1"/>
          </p:cNvSpPr>
          <p:nvPr>
            <p:ph idx="4294967295"/>
          </p:nvPr>
        </p:nvSpPr>
        <p:spPr>
          <a:xfrm>
            <a:off x="131180" y="863444"/>
            <a:ext cx="11929641" cy="5590565"/>
          </a:xfrm>
        </p:spPr>
        <p:txBody>
          <a:bodyPr/>
          <a:lstStyle/>
          <a:p>
            <a:r>
              <a:rPr lang="en-GB" dirty="0"/>
              <a:t>Let a relation R with attributes ABCD with FDs C </a:t>
            </a:r>
            <a:r>
              <a:rPr lang="en-US" dirty="0">
                <a:latin typeface="Calibri" panose="020F0502020204030204" pitchFamily="34" charset="0"/>
              </a:rPr>
              <a:t>→</a:t>
            </a:r>
            <a:r>
              <a:rPr lang="en-GB" dirty="0"/>
              <a:t> D, C </a:t>
            </a:r>
            <a:r>
              <a:rPr lang="en-US" dirty="0">
                <a:latin typeface="Calibri" panose="020F0502020204030204" pitchFamily="34" charset="0"/>
              </a:rPr>
              <a:t>→</a:t>
            </a:r>
            <a:r>
              <a:rPr lang="en-GB" dirty="0"/>
              <a:t> A and B </a:t>
            </a:r>
            <a:r>
              <a:rPr lang="en-US" dirty="0">
                <a:latin typeface="Calibri" panose="020F0502020204030204" pitchFamily="34" charset="0"/>
              </a:rPr>
              <a:t>→</a:t>
            </a:r>
            <a:r>
              <a:rPr lang="en-GB" dirty="0"/>
              <a:t> C. Find keys for relation R.</a:t>
            </a:r>
          </a:p>
          <a:p>
            <a:pPr lvl="1"/>
            <a:r>
              <a:rPr lang="en-GB" dirty="0"/>
              <a:t>The core is B. B determines C which determines A and D, so </a:t>
            </a:r>
            <a:r>
              <a:rPr lang="en-GB" b="1" dirty="0">
                <a:solidFill>
                  <a:schemeClr val="accent6"/>
                </a:solidFill>
              </a:rPr>
              <a:t>B is a key</a:t>
            </a:r>
            <a:r>
              <a:rPr lang="en-GB" dirty="0"/>
              <a:t>. Therefore B is the key.</a:t>
            </a:r>
          </a:p>
          <a:p>
            <a:endParaRPr lang="en-GB" dirty="0"/>
          </a:p>
          <a:p>
            <a:r>
              <a:rPr lang="en-GB" dirty="0"/>
              <a:t>Let a relation R with attributes ABCD with FDs B </a:t>
            </a:r>
            <a:r>
              <a:rPr lang="en-US" dirty="0">
                <a:latin typeface="Calibri" panose="020F0502020204030204" pitchFamily="34" charset="0"/>
              </a:rPr>
              <a:t>→</a:t>
            </a:r>
            <a:r>
              <a:rPr lang="en-GB" dirty="0"/>
              <a:t> C, D </a:t>
            </a:r>
            <a:r>
              <a:rPr lang="en-US" dirty="0">
                <a:latin typeface="Calibri" panose="020F0502020204030204" pitchFamily="34" charset="0"/>
              </a:rPr>
              <a:t>→</a:t>
            </a:r>
            <a:r>
              <a:rPr lang="en-GB" dirty="0"/>
              <a:t> A. Find keys for relation R.</a:t>
            </a:r>
          </a:p>
          <a:p>
            <a:pPr lvl="1"/>
            <a:r>
              <a:rPr lang="en-GB" dirty="0"/>
              <a:t>The core is BD. B determines C and D determines A, so </a:t>
            </a:r>
            <a:r>
              <a:rPr lang="en-GB" b="1" dirty="0">
                <a:solidFill>
                  <a:schemeClr val="accent6"/>
                </a:solidFill>
              </a:rPr>
              <a:t>BD is a key</a:t>
            </a:r>
            <a:r>
              <a:rPr lang="en-GB" dirty="0"/>
              <a:t>. Therefore BD is the key.</a:t>
            </a:r>
          </a:p>
          <a:p>
            <a:endParaRPr lang="en-GB" dirty="0"/>
          </a:p>
          <a:p>
            <a:r>
              <a:rPr lang="en-GB" dirty="0"/>
              <a:t>Let a relation R with attributes ABCD with FDs A </a:t>
            </a:r>
            <a:r>
              <a:rPr lang="en-US" dirty="0">
                <a:latin typeface="Calibri" panose="020F0502020204030204" pitchFamily="34" charset="0"/>
              </a:rPr>
              <a:t>→</a:t>
            </a:r>
            <a:r>
              <a:rPr lang="en-GB" dirty="0"/>
              <a:t> B, BC </a:t>
            </a:r>
            <a:r>
              <a:rPr lang="en-US" dirty="0">
                <a:latin typeface="Calibri" panose="020F0502020204030204" pitchFamily="34" charset="0"/>
              </a:rPr>
              <a:t>→</a:t>
            </a:r>
            <a:r>
              <a:rPr lang="en-GB" dirty="0"/>
              <a:t> D and A </a:t>
            </a:r>
            <a:r>
              <a:rPr lang="en-US" dirty="0">
                <a:latin typeface="Calibri" panose="020F0502020204030204" pitchFamily="34" charset="0"/>
              </a:rPr>
              <a:t>→</a:t>
            </a:r>
            <a:r>
              <a:rPr lang="en-GB" dirty="0"/>
              <a:t> C. Find keys for relation R.</a:t>
            </a:r>
          </a:p>
          <a:p>
            <a:pPr lvl="1"/>
            <a:r>
              <a:rPr lang="en-GB" dirty="0"/>
              <a:t>The core is A. A determines B and C which determine D, so </a:t>
            </a:r>
            <a:r>
              <a:rPr lang="en-GB" b="1" dirty="0">
                <a:solidFill>
                  <a:schemeClr val="accent6"/>
                </a:solidFill>
              </a:rPr>
              <a:t>A is a key</a:t>
            </a:r>
            <a:r>
              <a:rPr lang="en-GB" dirty="0"/>
              <a:t>. Therefore A is the key.</a:t>
            </a:r>
            <a:endParaRPr lang="en-GB" b="1" dirty="0">
              <a:solidFill>
                <a:schemeClr val="accent6"/>
              </a:solidFill>
            </a:endParaRPr>
          </a:p>
        </p:txBody>
      </p:sp>
    </p:spTree>
    <p:extLst>
      <p:ext uri="{BB962C8B-B14F-4D97-AF65-F5344CB8AC3E}">
        <p14:creationId xmlns:p14="http://schemas.microsoft.com/office/powerpoint/2010/main" val="256651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BD</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B </a:t>
            </a:r>
            <a:r>
              <a:rPr lang="en-US" b="1" dirty="0">
                <a:solidFill>
                  <a:schemeClr val="accent6"/>
                </a:solidFill>
                <a:latin typeface="Calibri" panose="020F0502020204030204" pitchFamily="34" charset="0"/>
              </a:rPr>
              <a:t>→</a:t>
            </a:r>
            <a:r>
              <a:rPr lang="pt-BR" b="1" dirty="0">
                <a:solidFill>
                  <a:schemeClr val="accent6"/>
                </a:solidFill>
              </a:rPr>
              <a:t> C,  D </a:t>
            </a:r>
            <a:r>
              <a:rPr lang="en-US" b="1" dirty="0">
                <a:solidFill>
                  <a:schemeClr val="accent6"/>
                </a:solidFill>
                <a:latin typeface="Calibri" panose="020F0502020204030204" pitchFamily="34" charset="0"/>
              </a:rPr>
              <a:t>→</a:t>
            </a:r>
            <a:r>
              <a:rPr lang="pt-BR" b="1" dirty="0">
                <a:solidFill>
                  <a:schemeClr val="accent6"/>
                </a:solidFill>
              </a:rPr>
              <a:t> A</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1NF but not 2NF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partial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B </a:t>
            </a:r>
            <a:r>
              <a:rPr lang="en-US" dirty="0">
                <a:latin typeface="Calibri" panose="020F0502020204030204" pitchFamily="34" charset="0"/>
              </a:rPr>
              <a:t>→</a:t>
            </a:r>
            <a:r>
              <a:rPr lang="pt-BR" dirty="0">
                <a:latin typeface="+mj-lt"/>
                <a:ea typeface="Times New Roman" panose="02020603050405020304" pitchFamily="18" charset="0"/>
                <a:cs typeface="Times New Roman" panose="02020603050405020304" pitchFamily="18" charset="0"/>
              </a:rPr>
              <a:t> C, </a:t>
            </a:r>
            <a:r>
              <a:rPr lang="pt-BR" b="1" dirty="0">
                <a:solidFill>
                  <a:schemeClr val="accent6"/>
                </a:solidFill>
                <a:latin typeface="+mj-lt"/>
                <a:ea typeface="Times New Roman" panose="02020603050405020304" pitchFamily="18" charset="0"/>
                <a:cs typeface="Times New Roman" panose="02020603050405020304" pitchFamily="18" charset="0"/>
              </a:rPr>
              <a:t>C depends only on B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C is partial depends on key (BD)</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D </a:t>
            </a:r>
            <a:r>
              <a:rPr lang="en-US" dirty="0">
                <a:latin typeface="Calibri" panose="020F0502020204030204" pitchFamily="34" charset="0"/>
              </a:rPr>
              <a:t>→</a:t>
            </a:r>
            <a:r>
              <a:rPr lang="pt-BR" dirty="0">
                <a:latin typeface="+mj-lt"/>
                <a:ea typeface="Times New Roman" panose="02020603050405020304" pitchFamily="18" charset="0"/>
                <a:cs typeface="Times New Roman" panose="02020603050405020304" pitchFamily="18" charset="0"/>
              </a:rPr>
              <a:t> A, </a:t>
            </a:r>
            <a:r>
              <a:rPr lang="pt-BR" b="1" dirty="0">
                <a:solidFill>
                  <a:schemeClr val="accent6"/>
                </a:solidFill>
                <a:latin typeface="+mj-lt"/>
                <a:ea typeface="Times New Roman" panose="02020603050405020304" pitchFamily="18" charset="0"/>
                <a:cs typeface="Times New Roman" panose="02020603050405020304" pitchFamily="18" charset="0"/>
              </a:rPr>
              <a:t>A depends only on D</a:t>
            </a:r>
            <a:r>
              <a:rPr lang="en-US"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A is partial depends on key (BD)</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2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uiExpand="1"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C </a:t>
            </a:r>
            <a:r>
              <a:rPr lang="en-US" b="1" dirty="0">
                <a:solidFill>
                  <a:schemeClr val="accent6"/>
                </a:solidFill>
                <a:latin typeface="Calibri" panose="020F0502020204030204" pitchFamily="34" charset="0"/>
              </a:rPr>
              <a:t>→</a:t>
            </a:r>
            <a:r>
              <a:rPr lang="pt-BR" b="1" dirty="0">
                <a:solidFill>
                  <a:schemeClr val="accent6"/>
                </a:solidFill>
              </a:rPr>
              <a:t> D, C </a:t>
            </a:r>
            <a:r>
              <a:rPr lang="en-US" b="1" dirty="0">
                <a:solidFill>
                  <a:schemeClr val="accent6"/>
                </a:solidFill>
                <a:latin typeface="Calibri" panose="020F0502020204030204" pitchFamily="34" charset="0"/>
              </a:rPr>
              <a:t>→</a:t>
            </a:r>
            <a:r>
              <a:rPr lang="pt-BR" b="1" dirty="0">
                <a:solidFill>
                  <a:schemeClr val="accent6"/>
                </a:solidFill>
              </a:rPr>
              <a:t> A, B </a:t>
            </a:r>
            <a:r>
              <a:rPr lang="en-US" b="1" dirty="0">
                <a:solidFill>
                  <a:schemeClr val="accent6"/>
                </a:solidFill>
                <a:latin typeface="Calibri" panose="020F0502020204030204" pitchFamily="34" charset="0"/>
              </a:rPr>
              <a:t>→</a:t>
            </a:r>
            <a:r>
              <a:rPr lang="pt-BR" b="1" dirty="0">
                <a:solidFill>
                  <a:schemeClr val="accent6"/>
                </a:solidFill>
              </a:rPr>
              <a:t> C</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2NF but not 3NF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latin typeface="+mj-lt"/>
                <a:ea typeface="Times New Roman" panose="02020603050405020304" pitchFamily="18" charset="0"/>
                <a:cs typeface="Times New Roman" panose="02020603050405020304" pitchFamily="18" charset="0"/>
              </a:rPr>
              <a:t> C &amp; </a:t>
            </a:r>
            <a:r>
              <a:rPr lang="pt-BR" b="1" dirty="0">
                <a:solidFill>
                  <a:schemeClr val="accent6"/>
                </a:solidFill>
                <a:ea typeface="Times New Roman" panose="02020603050405020304" pitchFamily="18" charset="0"/>
                <a:cs typeface="Times New Roman" panose="02020603050405020304" pitchFamily="18" charset="0"/>
              </a:rPr>
              <a:t>C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a:solidFill>
                  <a:schemeClr val="accent6"/>
                </a:solidFill>
                <a:latin typeface="+mj-lt"/>
                <a:ea typeface="Times New Roman" panose="02020603050405020304" pitchFamily="18" charset="0"/>
                <a:cs typeface="Times New Roman" panose="02020603050405020304" pitchFamily="18" charset="0"/>
              </a:rPr>
              <a:t> then </a:t>
            </a:r>
            <a:r>
              <a:rPr lang="pt-BR" b="1" dirty="0">
                <a:solidFill>
                  <a:schemeClr val="accent6"/>
                </a:solidFill>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so </a:t>
            </a:r>
            <a:r>
              <a:rPr lang="en-GB" b="1" dirty="0">
                <a:solidFill>
                  <a:schemeClr val="accent6"/>
                </a:solidFill>
                <a:latin typeface="+mj-lt"/>
                <a:ea typeface="Times New Roman" panose="02020603050405020304" pitchFamily="18" charset="0"/>
                <a:cs typeface="Times New Roman" panose="02020603050405020304" pitchFamily="18" charset="0"/>
              </a:rPr>
              <a:t>D is transitive depends on key (B)</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C &amp; C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A then B </a:t>
            </a:r>
            <a:r>
              <a:rPr lang="en-US" b="1" dirty="0">
                <a:solidFill>
                  <a:schemeClr val="accent6"/>
                </a:solidFill>
                <a:latin typeface="+mj-lt"/>
                <a:ea typeface="Times New Roman" panose="02020603050405020304" pitchFamily="18" charset="0"/>
                <a:cs typeface="Times New Roman" panose="02020603050405020304" pitchFamily="18" charset="0"/>
              </a:rPr>
              <a:t>→</a:t>
            </a:r>
            <a:r>
              <a:rPr lang="pt-BR" b="1" dirty="0">
                <a:solidFill>
                  <a:schemeClr val="accent6"/>
                </a:solidFill>
                <a:latin typeface="+mj-lt"/>
                <a:ea typeface="Times New Roman" panose="02020603050405020304" pitchFamily="18" charset="0"/>
                <a:cs typeface="Times New Roman" panose="02020603050405020304" pitchFamily="18" charset="0"/>
              </a:rPr>
              <a:t> A </a:t>
            </a:r>
            <a:r>
              <a:rPr lang="en-US" dirty="0">
                <a:ea typeface="Times New Roman" panose="02020603050405020304" pitchFamily="18" charset="0"/>
                <a:cs typeface="Times New Roman" panose="02020603050405020304" pitchFamily="18" charset="0"/>
              </a:rPr>
              <a:t>so </a:t>
            </a:r>
            <a:r>
              <a:rPr lang="en-GB" b="1" dirty="0">
                <a:solidFill>
                  <a:schemeClr val="accent6"/>
                </a:solidFill>
                <a:ea typeface="Times New Roman" panose="02020603050405020304" pitchFamily="18" charset="0"/>
                <a:cs typeface="Times New Roman" panose="02020603050405020304" pitchFamily="18" charset="0"/>
              </a:rPr>
              <a:t>A is transitive depends on key (B)</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A</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A </a:t>
            </a:r>
            <a:r>
              <a:rPr lang="en-US" b="1" dirty="0">
                <a:solidFill>
                  <a:schemeClr val="accent6"/>
                </a:solidFill>
                <a:latin typeface="Calibri" panose="020F0502020204030204" pitchFamily="34" charset="0"/>
              </a:rPr>
              <a:t>→</a:t>
            </a:r>
            <a:r>
              <a:rPr lang="pt-BR" b="1" dirty="0">
                <a:solidFill>
                  <a:schemeClr val="accent6"/>
                </a:solidFill>
              </a:rPr>
              <a:t> B, BC </a:t>
            </a:r>
            <a:r>
              <a:rPr lang="en-US" b="1" dirty="0">
                <a:solidFill>
                  <a:schemeClr val="accent6"/>
                </a:solidFill>
                <a:latin typeface="Calibri" panose="020F0502020204030204" pitchFamily="34" charset="0"/>
              </a:rPr>
              <a:t>→</a:t>
            </a:r>
            <a:r>
              <a:rPr lang="pt-BR" b="1" dirty="0">
                <a:solidFill>
                  <a:schemeClr val="accent6"/>
                </a:solidFill>
              </a:rPr>
              <a:t> D, A </a:t>
            </a:r>
            <a:r>
              <a:rPr lang="en-US" b="1" dirty="0">
                <a:solidFill>
                  <a:schemeClr val="accent6"/>
                </a:solidFill>
                <a:latin typeface="Calibri" panose="020F0502020204030204" pitchFamily="34" charset="0"/>
              </a:rPr>
              <a:t>→</a:t>
            </a:r>
            <a:r>
              <a:rPr lang="pt-BR" b="1" dirty="0">
                <a:solidFill>
                  <a:schemeClr val="accent6"/>
                </a:solidFill>
              </a:rPr>
              <a:t> C</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2NF but not 3NF</a:t>
            </a:r>
            <a:r>
              <a:rPr lang="en-US" dirty="0">
                <a:latin typeface="+mj-lt"/>
                <a:ea typeface="Times New Roman" panose="02020603050405020304" pitchFamily="18" charset="0"/>
                <a:cs typeface="Times New Roman" panose="02020603050405020304" pitchFamily="18" charset="0"/>
              </a:rPr>
              <a:t>. In above 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latin typeface="+mj-lt"/>
                <a:ea typeface="Times New Roman" panose="02020603050405020304" pitchFamily="18" charset="0"/>
                <a:cs typeface="Times New Roman" panose="02020603050405020304" pitchFamily="18" charset="0"/>
              </a:rPr>
              <a:t> B &amp; </a:t>
            </a:r>
            <a:r>
              <a:rPr lang="pt-BR" b="1" dirty="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C</a:t>
            </a:r>
            <a:r>
              <a:rPr lang="pt-BR" b="1" dirty="0">
                <a:solidFill>
                  <a:schemeClr val="accent6"/>
                </a:solidFill>
                <a:latin typeface="+mj-lt"/>
                <a:ea typeface="Times New Roman" panose="02020603050405020304" pitchFamily="18" charset="0"/>
                <a:cs typeface="Times New Roman" panose="02020603050405020304" pitchFamily="18" charset="0"/>
              </a:rPr>
              <a:t> then </a:t>
            </a:r>
            <a:r>
              <a:rPr lang="pt-BR" b="1" dirty="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BC</a:t>
            </a:r>
            <a:r>
              <a:rPr lang="pt-BR" b="1" dirty="0">
                <a:solidFill>
                  <a:schemeClr val="accent6"/>
                </a:solidFill>
                <a:latin typeface="+mj-lt"/>
                <a:ea typeface="Times New Roman" panose="02020603050405020304" pitchFamily="18" charset="0"/>
                <a:cs typeface="Times New Roman" panose="02020603050405020304" pitchFamily="18" charset="0"/>
              </a:rPr>
              <a:t> </a:t>
            </a:r>
            <a:r>
              <a:rPr lang="en-GB" dirty="0">
                <a:latin typeface="+mj-lt"/>
                <a:ea typeface="Times New Roman" panose="02020603050405020304" pitchFamily="18" charset="0"/>
                <a:cs typeface="Times New Roman" panose="02020603050405020304" pitchFamily="18" charset="0"/>
              </a:rPr>
              <a:t>using </a:t>
            </a:r>
            <a:r>
              <a:rPr lang="en-GB" dirty="0">
                <a:solidFill>
                  <a:schemeClr val="tx2"/>
                </a:solidFill>
                <a:latin typeface="+mj-lt"/>
                <a:ea typeface="Times New Roman" panose="02020603050405020304" pitchFamily="18" charset="0"/>
                <a:cs typeface="Times New Roman" panose="02020603050405020304" pitchFamily="18" charset="0"/>
              </a:rPr>
              <a:t>union rule</a:t>
            </a:r>
            <a:r>
              <a:rPr lang="en-GB" dirty="0">
                <a:latin typeface="+mj-lt"/>
                <a:ea typeface="Times New Roman" panose="02020603050405020304" pitchFamily="18" charset="0"/>
                <a:cs typeface="Times New Roman" panose="02020603050405020304" pitchFamily="18" charset="0"/>
              </a:rPr>
              <a:t>) and</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FDs </a:t>
            </a:r>
            <a:r>
              <a:rPr lang="pt-BR" b="1" dirty="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BC &amp; BC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D then A </a:t>
            </a:r>
            <a:r>
              <a:rPr lang="en-US" b="1" dirty="0">
                <a:solidFill>
                  <a:schemeClr val="accent6"/>
                </a:solidFill>
                <a:latin typeface="Calibri" panose="020F0502020204030204" pitchFamily="34" charset="0"/>
              </a:rPr>
              <a:t>→ </a:t>
            </a:r>
            <a:r>
              <a:rPr lang="pt-BR" b="1" dirty="0">
                <a:solidFill>
                  <a:schemeClr val="accent6"/>
                </a:solidFill>
                <a:latin typeface="+mj-lt"/>
                <a:ea typeface="Times New Roman" panose="02020603050405020304" pitchFamily="18" charset="0"/>
                <a:cs typeface="Times New Roman" panose="02020603050405020304" pitchFamily="18" charset="0"/>
              </a:rPr>
              <a:t>D </a:t>
            </a:r>
            <a:r>
              <a:rPr lang="en-US" dirty="0">
                <a:ea typeface="Times New Roman" panose="02020603050405020304" pitchFamily="18" charset="0"/>
                <a:cs typeface="Times New Roman" panose="02020603050405020304" pitchFamily="18" charset="0"/>
              </a:rPr>
              <a:t>so </a:t>
            </a:r>
            <a:r>
              <a:rPr lang="en-GB" b="1" dirty="0">
                <a:solidFill>
                  <a:schemeClr val="accent6"/>
                </a:solidFill>
                <a:ea typeface="Times New Roman" panose="02020603050405020304" pitchFamily="18" charset="0"/>
                <a:cs typeface="Times New Roman" panose="02020603050405020304" pitchFamily="18" charset="0"/>
              </a:rPr>
              <a:t>D is transitive depends on key (A)</a:t>
            </a:r>
            <a:r>
              <a:rPr lang="en-US" dirty="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Find (candidate) key &amp; check for normal forms</a:t>
            </a:r>
            <a:endParaRPr lang="en-US" dirty="0"/>
          </a:p>
        </p:txBody>
      </p:sp>
      <p:sp>
        <p:nvSpPr>
          <p:cNvPr id="27" name="Content Placeholder 2"/>
          <p:cNvSpPr txBox="1">
            <a:spLocks/>
          </p:cNvSpPr>
          <p:nvPr/>
        </p:nvSpPr>
        <p:spPr>
          <a:xfrm>
            <a:off x="4350000" y="3024323"/>
            <a:ext cx="3492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are </a:t>
            </a:r>
            <a:r>
              <a:rPr lang="en-US" sz="2400" b="1" dirty="0">
                <a:solidFill>
                  <a:schemeClr val="accent6"/>
                </a:solidFill>
              </a:rPr>
              <a:t>ABC &amp; BCD</a:t>
            </a:r>
            <a:r>
              <a:rPr lang="en-US" sz="2400" b="1" baseline="30000" dirty="0">
                <a:solidFill>
                  <a:srgbClr val="C00000"/>
                </a:solidFill>
              </a:rPr>
              <a:t> </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a:solidFill>
                  <a:schemeClr val="accent6"/>
                </a:solidFill>
              </a:rPr>
              <a:t>F = (</a:t>
            </a:r>
            <a:r>
              <a:rPr lang="pt-BR" b="1" dirty="0">
                <a:solidFill>
                  <a:schemeClr val="accent6"/>
                </a:solidFill>
              </a:rPr>
              <a:t>ABC </a:t>
            </a:r>
            <a:r>
              <a:rPr lang="en-US" b="1" dirty="0">
                <a:solidFill>
                  <a:schemeClr val="accent6"/>
                </a:solidFill>
                <a:latin typeface="Calibri" panose="020F0502020204030204" pitchFamily="34" charset="0"/>
              </a:rPr>
              <a:t>→</a:t>
            </a:r>
            <a:r>
              <a:rPr lang="pt-BR" b="1" dirty="0">
                <a:solidFill>
                  <a:schemeClr val="accent6"/>
                </a:solidFill>
              </a:rPr>
              <a:t> D, </a:t>
            </a:r>
            <a:r>
              <a:rPr lang="en-GB" b="1" dirty="0">
                <a:solidFill>
                  <a:schemeClr val="accent6"/>
                </a:solidFill>
              </a:rPr>
              <a:t>D</a:t>
            </a:r>
            <a:r>
              <a:rPr lang="pt-BR" b="1" dirty="0">
                <a:solidFill>
                  <a:schemeClr val="accent6"/>
                </a:solidFill>
              </a:rPr>
              <a:t> </a:t>
            </a:r>
            <a:r>
              <a:rPr lang="en-US" b="1" dirty="0">
                <a:solidFill>
                  <a:schemeClr val="accent6"/>
                </a:solidFill>
                <a:latin typeface="Calibri" panose="020F0502020204030204" pitchFamily="34" charset="0"/>
              </a:rPr>
              <a:t>→</a:t>
            </a:r>
            <a:r>
              <a:rPr lang="pt-BR" b="1" dirty="0">
                <a:solidFill>
                  <a:schemeClr val="accent6"/>
                </a:solidFill>
              </a:rPr>
              <a:t> A</a:t>
            </a:r>
            <a:r>
              <a:rPr lang="en-US" b="1" dirty="0">
                <a:solidFill>
                  <a:schemeClr val="accent6"/>
                </a:solidFill>
              </a:rPr>
              <a:t>)</a:t>
            </a:r>
            <a:endParaRPr lang="en-GB" dirty="0"/>
          </a:p>
          <a:p>
            <a:pPr lvl="1">
              <a:lnSpc>
                <a:spcPct val="100000"/>
              </a:lnSpc>
              <a:spcBef>
                <a:spcPts val="1800"/>
              </a:spcBef>
            </a:pPr>
            <a:r>
              <a:rPr lang="en-GB" dirty="0"/>
              <a:t>Identify the candidate key(s) for R.</a:t>
            </a:r>
          </a:p>
          <a:p>
            <a:pPr lvl="1">
              <a:lnSpc>
                <a:spcPct val="100000"/>
              </a:lnSpc>
              <a:spcBef>
                <a:spcPts val="1800"/>
              </a:spcBef>
            </a:pPr>
            <a:r>
              <a:rPr lang="en-GB" dirty="0"/>
              <a:t>Identify the best normal form that R satisfies (1NF, 2NF, 3NF or BCNF).</a:t>
            </a:r>
            <a:endParaRPr lang="en-US" dirty="0"/>
          </a:p>
        </p:txBody>
      </p:sp>
      <p:sp>
        <p:nvSpPr>
          <p:cNvPr id="7" name="Content Placeholder 2"/>
          <p:cNvSpPr txBox="1">
            <a:spLocks noGrp="1"/>
          </p:cNvSpPr>
          <p:nvPr>
            <p:ph idx="4294967295"/>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3NF but not BCNF</a:t>
            </a:r>
            <a:r>
              <a:rPr lang="en-US" dirty="0">
                <a:latin typeface="+mj-lt"/>
                <a:ea typeface="Times New Roman" panose="02020603050405020304" pitchFamily="18" charset="0"/>
                <a:cs typeface="Times New Roman" panose="02020603050405020304" pitchFamily="18" charset="0"/>
              </a:rPr>
              <a:t>. </a:t>
            </a:r>
          </a:p>
          <a:p>
            <a:pPr marL="0" indent="0" algn="ctr">
              <a:lnSpc>
                <a:spcPct val="100000"/>
              </a:lnSpc>
              <a:spcBef>
                <a:spcPts val="900"/>
              </a:spcBef>
              <a:buClrTx/>
              <a:buNone/>
            </a:pPr>
            <a:r>
              <a:rPr lang="en-GB" dirty="0">
                <a:latin typeface="+mj-lt"/>
                <a:ea typeface="Times New Roman" panose="02020603050405020304" pitchFamily="18" charset="0"/>
                <a:cs typeface="Times New Roman" panose="02020603050405020304" pitchFamily="18" charset="0"/>
              </a:rPr>
              <a:t>In the above FDs, both FDs have </a:t>
            </a:r>
            <a:r>
              <a:rPr lang="en-GB" b="1" dirty="0">
                <a:solidFill>
                  <a:schemeClr val="accent6"/>
                </a:solidFill>
                <a:latin typeface="+mj-lt"/>
                <a:ea typeface="Times New Roman" panose="02020603050405020304" pitchFamily="18" charset="0"/>
                <a:cs typeface="Times New Roman" panose="02020603050405020304" pitchFamily="18" charset="0"/>
              </a:rPr>
              <a:t>prime attribute (</a:t>
            </a:r>
            <a:r>
              <a:rPr lang="en-GB" b="1" dirty="0">
                <a:solidFill>
                  <a:schemeClr val="accent6"/>
                </a:solidFill>
                <a:ea typeface="Times New Roman" panose="02020603050405020304" pitchFamily="18" charset="0"/>
                <a:cs typeface="Times New Roman" panose="02020603050405020304" pitchFamily="18" charset="0"/>
              </a:rPr>
              <a:t>D and A)</a:t>
            </a:r>
            <a:r>
              <a:rPr lang="en-GB" b="1" dirty="0">
                <a:solidFill>
                  <a:schemeClr val="accent6"/>
                </a:solidFill>
                <a:latin typeface="+mj-lt"/>
                <a:ea typeface="Times New Roman" panose="02020603050405020304" pitchFamily="18" charset="0"/>
                <a:cs typeface="Times New Roman" panose="02020603050405020304" pitchFamily="18" charset="0"/>
              </a:rPr>
              <a:t> in dependent (right) side</a:t>
            </a:r>
            <a:r>
              <a:rPr lang="en-GB" dirty="0">
                <a:latin typeface="+mj-lt"/>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82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normalize database?</a:t>
            </a:r>
          </a:p>
        </p:txBody>
      </p:sp>
      <p:sp>
        <p:nvSpPr>
          <p:cNvPr id="3" name="Content Placeholder 2"/>
          <p:cNvSpPr>
            <a:spLocks noGrp="1"/>
          </p:cNvSpPr>
          <p:nvPr>
            <p:ph idx="4294967295"/>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Employee Number, Employee Name, Date of Birth, Department Code, Department Name, Project Code, Project Description, Project Supervisor.</a:t>
            </a:r>
          </a:p>
          <a:p>
            <a:r>
              <a:rPr lang="en-GB" dirty="0"/>
              <a:t>Assume the following:</a:t>
            </a:r>
          </a:p>
          <a:p>
            <a:pPr lvl="1"/>
            <a:r>
              <a:rPr lang="en-GB" dirty="0"/>
              <a:t>Each employee number is unique.</a:t>
            </a:r>
          </a:p>
          <a:p>
            <a:pPr lvl="1"/>
            <a:r>
              <a:rPr lang="en-GB" dirty="0"/>
              <a:t>Each department has a single department code.</a:t>
            </a:r>
          </a:p>
          <a:p>
            <a:pPr lvl="1"/>
            <a:r>
              <a:rPr lang="en-GB" dirty="0"/>
              <a:t>Each project has a single code and supervisor.</a:t>
            </a:r>
          </a:p>
          <a:p>
            <a:pPr lvl="1"/>
            <a:r>
              <a:rPr lang="en-GB" dirty="0"/>
              <a:t>Each employee may work on one or more projects.</a:t>
            </a:r>
          </a:p>
          <a:p>
            <a:pPr lvl="1"/>
            <a:r>
              <a:rPr lang="en-GB" dirty="0"/>
              <a:t>Employee names need not necessarily be unique.</a:t>
            </a:r>
          </a:p>
          <a:p>
            <a:pPr lvl="1"/>
            <a:r>
              <a:rPr lang="en-GB" dirty="0"/>
              <a:t>Project Code, Project Description and Project Supervisor are repeating </a:t>
            </a:r>
            <a:r>
              <a:rPr lang="en-GB" dirty="0" smtClean="0"/>
              <a:t>fields.</a:t>
            </a:r>
          </a:p>
          <a:p>
            <a:pPr marL="0" indent="0">
              <a:buNone/>
            </a:pPr>
            <a:r>
              <a:rPr lang="en-GB" dirty="0" smtClean="0"/>
              <a:t>Normalize </a:t>
            </a:r>
            <a:r>
              <a:rPr lang="en-GB" dirty="0"/>
              <a:t>this data to Third Normal Form.</a:t>
            </a:r>
          </a:p>
          <a:p>
            <a:endParaRPr lang="en-GB" dirty="0"/>
          </a:p>
        </p:txBody>
      </p:sp>
    </p:spTree>
    <p:extLst>
      <p:ext uri="{BB962C8B-B14F-4D97-AF65-F5344CB8AC3E}">
        <p14:creationId xmlns:p14="http://schemas.microsoft.com/office/powerpoint/2010/main" val="337853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How to normalize database?</a:t>
            </a:r>
          </a:p>
        </p:txBody>
      </p:sp>
      <p:sp>
        <p:nvSpPr>
          <p:cNvPr id="3" name="Content Placeholder 2"/>
          <p:cNvSpPr>
            <a:spLocks noGrp="1"/>
          </p:cNvSpPr>
          <p:nvPr>
            <p:ph idx="4294967295"/>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a:t>
            </a:r>
            <a:r>
              <a:rPr lang="en-GB" dirty="0">
                <a:solidFill>
                  <a:schemeClr val="tx2"/>
                </a:solidFill>
              </a:rPr>
              <a:t>Employee Number, Employee Name, Date of Birth</a:t>
            </a:r>
            <a:r>
              <a:rPr lang="en-GB" dirty="0"/>
              <a:t>, </a:t>
            </a:r>
            <a:r>
              <a:rPr lang="en-GB" dirty="0">
                <a:solidFill>
                  <a:schemeClr val="accent6"/>
                </a:solidFill>
              </a:rPr>
              <a:t>Department Code, Department Name</a:t>
            </a:r>
            <a:r>
              <a:rPr lang="en-GB" dirty="0"/>
              <a:t>, </a:t>
            </a:r>
            <a:r>
              <a:rPr lang="en-GB" dirty="0">
                <a:solidFill>
                  <a:schemeClr val="accent4"/>
                </a:solidFill>
              </a:rPr>
              <a:t>Project Code, Project Description, Project Supervisor</a:t>
            </a:r>
            <a:r>
              <a:rPr lang="en-GB" dirty="0"/>
              <a:t>.</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040571639"/>
              </p:ext>
            </p:extLst>
          </p:nvPr>
        </p:nvGraphicFramePr>
        <p:xfrm>
          <a:off x="493395" y="2888732"/>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1175068">
                  <a:extLst>
                    <a:ext uri="{9D8B030D-6E8A-4147-A177-3AD203B41FA5}">
                      <a16:colId xmlns:a16="http://schemas.microsoft.com/office/drawing/2014/main" xmlns="" val="20001"/>
                    </a:ext>
                  </a:extLst>
                </a:gridCol>
                <a:gridCol w="944880">
                  <a:extLst>
                    <a:ext uri="{9D8B030D-6E8A-4147-A177-3AD203B41FA5}">
                      <a16:colId xmlns:a16="http://schemas.microsoft.com/office/drawing/2014/main" xmlns="" val="20002"/>
                    </a:ext>
                  </a:extLst>
                </a:gridCol>
                <a:gridCol w="1354455">
                  <a:extLst>
                    <a:ext uri="{9D8B030D-6E8A-4147-A177-3AD203B41FA5}">
                      <a16:colId xmlns:a16="http://schemas.microsoft.com/office/drawing/2014/main" xmlns="" val="20003"/>
                    </a:ext>
                  </a:extLst>
                </a:gridCol>
                <a:gridCol w="1354455">
                  <a:extLst>
                    <a:ext uri="{9D8B030D-6E8A-4147-A177-3AD203B41FA5}">
                      <a16:colId xmlns:a16="http://schemas.microsoft.com/office/drawing/2014/main" xmlns="" val="20004"/>
                    </a:ext>
                  </a:extLst>
                </a:gridCol>
                <a:gridCol w="948055">
                  <a:extLst>
                    <a:ext uri="{9D8B030D-6E8A-4147-A177-3AD203B41FA5}">
                      <a16:colId xmlns:a16="http://schemas.microsoft.com/office/drawing/2014/main" xmlns="" val="20005"/>
                    </a:ext>
                  </a:extLst>
                </a:gridCol>
                <a:gridCol w="1281430">
                  <a:extLst>
                    <a:ext uri="{9D8B030D-6E8A-4147-A177-3AD203B41FA5}">
                      <a16:colId xmlns:a16="http://schemas.microsoft.com/office/drawing/2014/main" xmlns="" val="20006"/>
                    </a:ext>
                  </a:extLst>
                </a:gridCol>
                <a:gridCol w="1224280">
                  <a:extLst>
                    <a:ext uri="{9D8B030D-6E8A-4147-A177-3AD203B41FA5}">
                      <a16:colId xmlns:a16="http://schemas.microsoft.com/office/drawing/2014/main" xmlns="" val="20007"/>
                    </a:ext>
                  </a:extLst>
                </a:gridCol>
              </a:tblGrid>
              <a:tr h="411480">
                <a:tc>
                  <a:txBody>
                    <a:bodyPr/>
                    <a:lstStyle/>
                    <a:p>
                      <a:pPr algn="l"/>
                      <a:r>
                        <a:rPr lang="en-US" sz="1800" u="none" kern="1200" dirty="0">
                          <a:solidFill>
                            <a:schemeClr val="tx1"/>
                          </a:solidFill>
                        </a:rPr>
                        <a:t>Employee </a:t>
                      </a:r>
                    </a:p>
                    <a:p>
                      <a:pPr algn="l"/>
                      <a:r>
                        <a:rPr lang="en-US" sz="1800" u="none" kern="1200" dirty="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42568903"/>
              </p:ext>
            </p:extLst>
          </p:nvPr>
        </p:nvGraphicFramePr>
        <p:xfrm>
          <a:off x="4661694" y="250613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a:solidFill>
                            <a:schemeClr val="tx1"/>
                          </a:solidFill>
                        </a:rPr>
                        <a:t>UNF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867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8C68E3D-5702-FB4F-C211-2428421EB072}"/>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GB" dirty="0"/>
              <a:t>How to normalize database?</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152270911"/>
              </p:ext>
            </p:extLst>
          </p:nvPr>
        </p:nvGraphicFramePr>
        <p:xfrm>
          <a:off x="168275" y="1321574"/>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1175068">
                  <a:extLst>
                    <a:ext uri="{9D8B030D-6E8A-4147-A177-3AD203B41FA5}">
                      <a16:colId xmlns:a16="http://schemas.microsoft.com/office/drawing/2014/main" xmlns="" val="20001"/>
                    </a:ext>
                  </a:extLst>
                </a:gridCol>
                <a:gridCol w="944880">
                  <a:extLst>
                    <a:ext uri="{9D8B030D-6E8A-4147-A177-3AD203B41FA5}">
                      <a16:colId xmlns:a16="http://schemas.microsoft.com/office/drawing/2014/main" xmlns="" val="20002"/>
                    </a:ext>
                  </a:extLst>
                </a:gridCol>
                <a:gridCol w="1354455">
                  <a:extLst>
                    <a:ext uri="{9D8B030D-6E8A-4147-A177-3AD203B41FA5}">
                      <a16:colId xmlns:a16="http://schemas.microsoft.com/office/drawing/2014/main" xmlns="" val="20003"/>
                    </a:ext>
                  </a:extLst>
                </a:gridCol>
                <a:gridCol w="1354455">
                  <a:extLst>
                    <a:ext uri="{9D8B030D-6E8A-4147-A177-3AD203B41FA5}">
                      <a16:colId xmlns:a16="http://schemas.microsoft.com/office/drawing/2014/main" xmlns="" val="20004"/>
                    </a:ext>
                  </a:extLst>
                </a:gridCol>
                <a:gridCol w="948055">
                  <a:extLst>
                    <a:ext uri="{9D8B030D-6E8A-4147-A177-3AD203B41FA5}">
                      <a16:colId xmlns:a16="http://schemas.microsoft.com/office/drawing/2014/main" xmlns="" val="20005"/>
                    </a:ext>
                  </a:extLst>
                </a:gridCol>
                <a:gridCol w="1281430">
                  <a:extLst>
                    <a:ext uri="{9D8B030D-6E8A-4147-A177-3AD203B41FA5}">
                      <a16:colId xmlns:a16="http://schemas.microsoft.com/office/drawing/2014/main" xmlns="" val="20006"/>
                    </a:ext>
                  </a:extLst>
                </a:gridCol>
                <a:gridCol w="1224280">
                  <a:extLst>
                    <a:ext uri="{9D8B030D-6E8A-4147-A177-3AD203B41FA5}">
                      <a16:colId xmlns:a16="http://schemas.microsoft.com/office/drawing/2014/main" xmlns="" val="20007"/>
                    </a:ext>
                  </a:extLst>
                </a:gridCol>
              </a:tblGrid>
              <a:tr h="411480">
                <a:tc>
                  <a:txBody>
                    <a:bodyPr/>
                    <a:lstStyle/>
                    <a:p>
                      <a:pPr algn="l"/>
                      <a:r>
                        <a:rPr lang="en-US" sz="1800" u="none" kern="1200" dirty="0">
                          <a:solidFill>
                            <a:schemeClr val="tx1"/>
                          </a:solidFill>
                        </a:rPr>
                        <a:t>Employee </a:t>
                      </a:r>
                    </a:p>
                    <a:p>
                      <a:pPr algn="l"/>
                      <a:r>
                        <a:rPr lang="en-US" sz="1800" u="none" kern="1200" dirty="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569646572"/>
              </p:ext>
            </p:extLst>
          </p:nvPr>
        </p:nvGraphicFramePr>
        <p:xfrm>
          <a:off x="4336574" y="8759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a:solidFill>
                            <a:schemeClr val="tx1"/>
                          </a:solidFill>
                        </a:rPr>
                        <a:t>UNF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51191897"/>
              </p:ext>
            </p:extLst>
          </p:nvPr>
        </p:nvGraphicFramePr>
        <p:xfrm>
          <a:off x="178435" y="418985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1175068">
                  <a:extLst>
                    <a:ext uri="{9D8B030D-6E8A-4147-A177-3AD203B41FA5}">
                      <a16:colId xmlns:a16="http://schemas.microsoft.com/office/drawing/2014/main" xmlns="" val="20001"/>
                    </a:ext>
                  </a:extLst>
                </a:gridCol>
                <a:gridCol w="944880">
                  <a:extLst>
                    <a:ext uri="{9D8B030D-6E8A-4147-A177-3AD203B41FA5}">
                      <a16:colId xmlns:a16="http://schemas.microsoft.com/office/drawing/2014/main" xmlns="" val="20002"/>
                    </a:ext>
                  </a:extLst>
                </a:gridCol>
                <a:gridCol w="1354455">
                  <a:extLst>
                    <a:ext uri="{9D8B030D-6E8A-4147-A177-3AD203B41FA5}">
                      <a16:colId xmlns:a16="http://schemas.microsoft.com/office/drawing/2014/main" xmlns="" val="20003"/>
                    </a:ext>
                  </a:extLst>
                </a:gridCol>
                <a:gridCol w="1354455">
                  <a:extLst>
                    <a:ext uri="{9D8B030D-6E8A-4147-A177-3AD203B41FA5}">
                      <a16:colId xmlns:a16="http://schemas.microsoft.com/office/drawing/2014/main" xmlns=""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902974313"/>
              </p:ext>
            </p:extLst>
          </p:nvPr>
        </p:nvGraphicFramePr>
        <p:xfrm>
          <a:off x="4346734" y="374419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a:solidFill>
                            <a:schemeClr val="tx1"/>
                          </a:solidFill>
                        </a:rPr>
                        <a:t>1NF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799194986"/>
              </p:ext>
            </p:extLst>
          </p:nvPr>
        </p:nvGraphicFramePr>
        <p:xfrm>
          <a:off x="6449907" y="417301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948055">
                  <a:extLst>
                    <a:ext uri="{9D8B030D-6E8A-4147-A177-3AD203B41FA5}">
                      <a16:colId xmlns:a16="http://schemas.microsoft.com/office/drawing/2014/main" xmlns="" val="20001"/>
                    </a:ext>
                  </a:extLst>
                </a:gridCol>
                <a:gridCol w="1281430">
                  <a:extLst>
                    <a:ext uri="{9D8B030D-6E8A-4147-A177-3AD203B41FA5}">
                      <a16:colId xmlns:a16="http://schemas.microsoft.com/office/drawing/2014/main" xmlns="" val="20002"/>
                    </a:ext>
                  </a:extLst>
                </a:gridCol>
                <a:gridCol w="1224280">
                  <a:extLst>
                    <a:ext uri="{9D8B030D-6E8A-4147-A177-3AD203B41FA5}">
                      <a16:colId xmlns:a16="http://schemas.microsoft.com/office/drawing/2014/main" xmlns="" val="20003"/>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3989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normAutofit/>
          </a:bodyPr>
          <a:lstStyle/>
          <a:p>
            <a:r>
              <a:rPr lang="en-US" dirty="0"/>
              <a:t>Armstrong's axioms OR Inference rules</a:t>
            </a:r>
          </a:p>
        </p:txBody>
      </p:sp>
      <p:sp>
        <p:nvSpPr>
          <p:cNvPr id="3" name="Content Placeholder 2"/>
          <p:cNvSpPr>
            <a:spLocks noGrp="1"/>
          </p:cNvSpPr>
          <p:nvPr>
            <p:ph idx="4294967295"/>
          </p:nvPr>
        </p:nvSpPr>
        <p:spPr>
          <a:xfrm>
            <a:off x="131180" y="863444"/>
            <a:ext cx="11929641" cy="5590565"/>
          </a:xfrm>
        </p:spPr>
        <p:txBody>
          <a:bodyPr/>
          <a:lstStyle/>
          <a:p>
            <a:pPr algn="just"/>
            <a:r>
              <a:rPr lang="en-US" dirty="0"/>
              <a:t>Armstrong's axioms are a set of rules used to infer (derive) all the functional dependencies on a relational database.</a:t>
            </a:r>
          </a:p>
          <a:p>
            <a:endParaRPr lang="en-US" dirty="0"/>
          </a:p>
        </p:txBody>
      </p:sp>
      <p:sp>
        <p:nvSpPr>
          <p:cNvPr id="16" name="Rounded Rectangle 15"/>
          <p:cNvSpPr/>
          <p:nvPr/>
        </p:nvSpPr>
        <p:spPr>
          <a:xfrm>
            <a:off x="497360" y="2270336"/>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B is a subset of A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B</a:t>
            </a:r>
          </a:p>
        </p:txBody>
      </p:sp>
      <p:sp>
        <p:nvSpPr>
          <p:cNvPr id="17" name="Rounded Rectangle 16"/>
          <p:cNvSpPr/>
          <p:nvPr/>
        </p:nvSpPr>
        <p:spPr>
          <a:xfrm>
            <a:off x="497360" y="1838337"/>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Reflexivity</a:t>
            </a:r>
          </a:p>
        </p:txBody>
      </p:sp>
      <p:sp>
        <p:nvSpPr>
          <p:cNvPr id="20" name="Rounded Rectangle 19"/>
          <p:cNvSpPr/>
          <p:nvPr/>
        </p:nvSpPr>
        <p:spPr>
          <a:xfrm>
            <a:off x="4587450" y="2270336"/>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t>
            </a:r>
          </a:p>
          <a:p>
            <a:pPr lvl="2" indent="-346075" algn="just">
              <a:lnSpc>
                <a:spcPct val="90000"/>
              </a:lnSpc>
              <a:spcBef>
                <a:spcPts val="500"/>
              </a:spcBef>
              <a:buClr>
                <a:schemeClr val="accent6"/>
              </a:buClr>
              <a:buFont typeface="Wingdings 3" panose="05040102010807070707" pitchFamily="18" charset="2"/>
              <a:buChar char=""/>
            </a:pPr>
            <a:r>
              <a:rPr lang="en-US" sz="2000" dirty="0"/>
              <a:t>then AC </a:t>
            </a:r>
            <a:r>
              <a:rPr lang="en-US" sz="2000" dirty="0">
                <a:latin typeface="Calibri" panose="020F0502020204030204" pitchFamily="34" charset="0"/>
              </a:rPr>
              <a:t>→ </a:t>
            </a:r>
            <a:r>
              <a:rPr lang="en-US" sz="2000" dirty="0"/>
              <a:t>BC</a:t>
            </a:r>
          </a:p>
        </p:txBody>
      </p:sp>
      <p:sp>
        <p:nvSpPr>
          <p:cNvPr id="21" name="Rounded Rectangle 20"/>
          <p:cNvSpPr/>
          <p:nvPr/>
        </p:nvSpPr>
        <p:spPr>
          <a:xfrm>
            <a:off x="4587450" y="1838337"/>
            <a:ext cx="14630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Augmentation</a:t>
            </a:r>
          </a:p>
        </p:txBody>
      </p:sp>
      <p:sp>
        <p:nvSpPr>
          <p:cNvPr id="32" name="Rounded Rectangle 31"/>
          <p:cNvSpPr/>
          <p:nvPr/>
        </p:nvSpPr>
        <p:spPr>
          <a:xfrm>
            <a:off x="497360" y="3941191"/>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B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C</a:t>
            </a:r>
          </a:p>
        </p:txBody>
      </p:sp>
      <p:sp>
        <p:nvSpPr>
          <p:cNvPr id="33" name="Rounded Rectangle 32"/>
          <p:cNvSpPr/>
          <p:nvPr/>
        </p:nvSpPr>
        <p:spPr>
          <a:xfrm>
            <a:off x="497360" y="3509192"/>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Transitivity</a:t>
            </a:r>
          </a:p>
        </p:txBody>
      </p:sp>
      <p:sp>
        <p:nvSpPr>
          <p:cNvPr id="24" name="Rounded Rectangle 23"/>
          <p:cNvSpPr/>
          <p:nvPr/>
        </p:nvSpPr>
        <p:spPr>
          <a:xfrm>
            <a:off x="4587450" y="3941191"/>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BD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AD </a:t>
            </a:r>
            <a:r>
              <a:rPr lang="en-US" sz="2000" dirty="0">
                <a:latin typeface="Calibri" panose="020F0502020204030204" pitchFamily="34" charset="0"/>
              </a:rPr>
              <a:t>→ </a:t>
            </a:r>
            <a:r>
              <a:rPr lang="en-US" sz="2000" dirty="0"/>
              <a:t>C</a:t>
            </a:r>
          </a:p>
        </p:txBody>
      </p:sp>
      <p:sp>
        <p:nvSpPr>
          <p:cNvPr id="25" name="Rounded Rectangle 24"/>
          <p:cNvSpPr/>
          <p:nvPr/>
        </p:nvSpPr>
        <p:spPr>
          <a:xfrm>
            <a:off x="4587450" y="3509192"/>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Pseudo Transitivity</a:t>
            </a:r>
          </a:p>
        </p:txBody>
      </p:sp>
      <p:sp>
        <p:nvSpPr>
          <p:cNvPr id="26" name="Rounded Rectangle 25"/>
          <p:cNvSpPr/>
          <p:nvPr/>
        </p:nvSpPr>
        <p:spPr>
          <a:xfrm>
            <a:off x="8677540" y="2270336"/>
            <a:ext cx="2880000" cy="4572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lnSpcReduction="1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A</a:t>
            </a:r>
          </a:p>
        </p:txBody>
      </p:sp>
      <p:sp>
        <p:nvSpPr>
          <p:cNvPr id="27" name="Rounded Rectangle 26"/>
          <p:cNvSpPr/>
          <p:nvPr/>
        </p:nvSpPr>
        <p:spPr>
          <a:xfrm>
            <a:off x="8677540" y="1838337"/>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Self-determination</a:t>
            </a:r>
          </a:p>
        </p:txBody>
      </p:sp>
      <p:sp>
        <p:nvSpPr>
          <p:cNvPr id="28" name="Rounded Rectangle 27"/>
          <p:cNvSpPr/>
          <p:nvPr/>
        </p:nvSpPr>
        <p:spPr>
          <a:xfrm>
            <a:off x="8677540" y="3941191"/>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fontScale="85000" lnSpcReduction="1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BC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a:t>B &amp; </a:t>
            </a:r>
            <a:r>
              <a:rPr lang="en-US" sz="2000" dirty="0"/>
              <a:t>A </a:t>
            </a:r>
            <a:r>
              <a:rPr lang="en-US" sz="2000" dirty="0">
                <a:latin typeface="Calibri" panose="020F0502020204030204" pitchFamily="34" charset="0"/>
              </a:rPr>
              <a:t>→ </a:t>
            </a:r>
            <a:r>
              <a:rPr lang="en-US" sz="2000" dirty="0"/>
              <a:t>C</a:t>
            </a:r>
          </a:p>
        </p:txBody>
      </p:sp>
      <p:sp>
        <p:nvSpPr>
          <p:cNvPr id="29" name="Rounded Rectangle 28"/>
          <p:cNvSpPr/>
          <p:nvPr/>
        </p:nvSpPr>
        <p:spPr>
          <a:xfrm>
            <a:off x="8677540" y="3509192"/>
            <a:ext cx="15544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Decomposition</a:t>
            </a:r>
          </a:p>
        </p:txBody>
      </p:sp>
      <p:sp>
        <p:nvSpPr>
          <p:cNvPr id="30" name="Rounded Rectangle 29"/>
          <p:cNvSpPr/>
          <p:nvPr/>
        </p:nvSpPr>
        <p:spPr>
          <a:xfrm>
            <a:off x="497360" y="5582666"/>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 </a:t>
            </a:r>
            <a:r>
              <a:rPr lang="en-US" sz="2000" dirty="0">
                <a:latin typeface="Calibri" panose="020F0502020204030204" pitchFamily="34" charset="0"/>
              </a:rPr>
              <a:t>→ </a:t>
            </a:r>
            <a:r>
              <a:rPr lang="en-US" sz="2000" dirty="0"/>
              <a:t>BC</a:t>
            </a:r>
          </a:p>
        </p:txBody>
      </p:sp>
      <p:sp>
        <p:nvSpPr>
          <p:cNvPr id="31" name="Rounded Rectangle 30"/>
          <p:cNvSpPr/>
          <p:nvPr/>
        </p:nvSpPr>
        <p:spPr>
          <a:xfrm>
            <a:off x="497360" y="5150667"/>
            <a:ext cx="7315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Union</a:t>
            </a:r>
          </a:p>
        </p:txBody>
      </p:sp>
      <p:sp>
        <p:nvSpPr>
          <p:cNvPr id="36" name="Rounded Rectangle 35"/>
          <p:cNvSpPr/>
          <p:nvPr/>
        </p:nvSpPr>
        <p:spPr>
          <a:xfrm>
            <a:off x="4587450" y="5582666"/>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C </a:t>
            </a:r>
            <a:r>
              <a:rPr lang="en-US" sz="2000" dirty="0">
                <a:latin typeface="Calibri" panose="020F0502020204030204" pitchFamily="34" charset="0"/>
              </a:rPr>
              <a:t>→ </a:t>
            </a:r>
            <a:r>
              <a:rPr lang="en-US" sz="2000" dirty="0"/>
              <a:t>D </a:t>
            </a:r>
          </a:p>
          <a:p>
            <a:pPr lvl="2" indent="-346075" algn="just">
              <a:lnSpc>
                <a:spcPct val="90000"/>
              </a:lnSpc>
              <a:spcBef>
                <a:spcPts val="500"/>
              </a:spcBef>
              <a:buClr>
                <a:schemeClr val="accent6"/>
              </a:buClr>
              <a:buFont typeface="Wingdings 3" panose="05040102010807070707" pitchFamily="18" charset="2"/>
              <a:buChar char=""/>
            </a:pPr>
            <a:r>
              <a:rPr lang="en-US" sz="2000" dirty="0"/>
              <a:t>then AC </a:t>
            </a:r>
            <a:r>
              <a:rPr lang="en-US" sz="2000" dirty="0">
                <a:latin typeface="Calibri" panose="020F0502020204030204" pitchFamily="34" charset="0"/>
              </a:rPr>
              <a:t>→ </a:t>
            </a:r>
            <a:r>
              <a:rPr lang="en-US" sz="2000" dirty="0"/>
              <a:t>BD</a:t>
            </a:r>
          </a:p>
        </p:txBody>
      </p:sp>
      <p:sp>
        <p:nvSpPr>
          <p:cNvPr id="37" name="Rounded Rectangle 36"/>
          <p:cNvSpPr/>
          <p:nvPr/>
        </p:nvSpPr>
        <p:spPr>
          <a:xfrm>
            <a:off x="4587450" y="5150667"/>
            <a:ext cx="137160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Composition</a:t>
            </a:r>
          </a:p>
        </p:txBody>
      </p:sp>
    </p:spTree>
    <p:extLst>
      <p:ext uri="{BB962C8B-B14F-4D97-AF65-F5344CB8AC3E}">
        <p14:creationId xmlns:p14="http://schemas.microsoft.com/office/powerpoint/2010/main" val="31544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32" grpId="0" animBg="1"/>
      <p:bldP spid="3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233002-6729-9858-AFB1-11C89E543274}"/>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GB" dirty="0"/>
              <a:t>How to normalize database?</a:t>
            </a:r>
          </a:p>
        </p:txBody>
      </p:sp>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234879856"/>
              </p:ext>
            </p:extLst>
          </p:nvPr>
        </p:nvGraphicFramePr>
        <p:xfrm>
          <a:off x="178435" y="152793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1175068">
                  <a:extLst>
                    <a:ext uri="{9D8B030D-6E8A-4147-A177-3AD203B41FA5}">
                      <a16:colId xmlns:a16="http://schemas.microsoft.com/office/drawing/2014/main" xmlns="" val="20001"/>
                    </a:ext>
                  </a:extLst>
                </a:gridCol>
                <a:gridCol w="944880">
                  <a:extLst>
                    <a:ext uri="{9D8B030D-6E8A-4147-A177-3AD203B41FA5}">
                      <a16:colId xmlns:a16="http://schemas.microsoft.com/office/drawing/2014/main" xmlns="" val="20002"/>
                    </a:ext>
                  </a:extLst>
                </a:gridCol>
                <a:gridCol w="1354455">
                  <a:extLst>
                    <a:ext uri="{9D8B030D-6E8A-4147-A177-3AD203B41FA5}">
                      <a16:colId xmlns:a16="http://schemas.microsoft.com/office/drawing/2014/main" xmlns="" val="20003"/>
                    </a:ext>
                  </a:extLst>
                </a:gridCol>
                <a:gridCol w="1354455">
                  <a:extLst>
                    <a:ext uri="{9D8B030D-6E8A-4147-A177-3AD203B41FA5}">
                      <a16:colId xmlns:a16="http://schemas.microsoft.com/office/drawing/2014/main" xmlns=""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83713933"/>
              </p:ext>
            </p:extLst>
          </p:nvPr>
        </p:nvGraphicFramePr>
        <p:xfrm>
          <a:off x="4346734" y="108227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a:solidFill>
                            <a:schemeClr val="tx1"/>
                          </a:solidFill>
                        </a:rPr>
                        <a:t>1NF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7407805"/>
              </p:ext>
            </p:extLst>
          </p:nvPr>
        </p:nvGraphicFramePr>
        <p:xfrm>
          <a:off x="6449907" y="151109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948055">
                  <a:extLst>
                    <a:ext uri="{9D8B030D-6E8A-4147-A177-3AD203B41FA5}">
                      <a16:colId xmlns:a16="http://schemas.microsoft.com/office/drawing/2014/main" xmlns="" val="20001"/>
                    </a:ext>
                  </a:extLst>
                </a:gridCol>
                <a:gridCol w="1281430">
                  <a:extLst>
                    <a:ext uri="{9D8B030D-6E8A-4147-A177-3AD203B41FA5}">
                      <a16:colId xmlns:a16="http://schemas.microsoft.com/office/drawing/2014/main" xmlns="" val="20002"/>
                    </a:ext>
                  </a:extLst>
                </a:gridCol>
                <a:gridCol w="1224280">
                  <a:extLst>
                    <a:ext uri="{9D8B030D-6E8A-4147-A177-3AD203B41FA5}">
                      <a16:colId xmlns:a16="http://schemas.microsoft.com/office/drawing/2014/main" xmlns="" val="20003"/>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1"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780831179"/>
              </p:ext>
            </p:extLst>
          </p:nvPr>
        </p:nvGraphicFramePr>
        <p:xfrm>
          <a:off x="178435" y="4151528"/>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1175068">
                  <a:extLst>
                    <a:ext uri="{9D8B030D-6E8A-4147-A177-3AD203B41FA5}">
                      <a16:colId xmlns:a16="http://schemas.microsoft.com/office/drawing/2014/main" xmlns="" val="20001"/>
                    </a:ext>
                  </a:extLst>
                </a:gridCol>
                <a:gridCol w="944880">
                  <a:extLst>
                    <a:ext uri="{9D8B030D-6E8A-4147-A177-3AD203B41FA5}">
                      <a16:colId xmlns:a16="http://schemas.microsoft.com/office/drawing/2014/main" xmlns="" val="20002"/>
                    </a:ext>
                  </a:extLst>
                </a:gridCol>
                <a:gridCol w="1354455">
                  <a:extLst>
                    <a:ext uri="{9D8B030D-6E8A-4147-A177-3AD203B41FA5}">
                      <a16:colId xmlns:a16="http://schemas.microsoft.com/office/drawing/2014/main" xmlns="" val="20003"/>
                    </a:ext>
                  </a:extLst>
                </a:gridCol>
                <a:gridCol w="1354455">
                  <a:extLst>
                    <a:ext uri="{9D8B030D-6E8A-4147-A177-3AD203B41FA5}">
                      <a16:colId xmlns:a16="http://schemas.microsoft.com/office/drawing/2014/main" xmlns="" val="20004"/>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535332863"/>
              </p:ext>
            </p:extLst>
          </p:nvPr>
        </p:nvGraphicFramePr>
        <p:xfrm>
          <a:off x="4346734" y="370586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a:solidFill>
                            <a:schemeClr val="tx1"/>
                          </a:solidFill>
                        </a:rPr>
                        <a:t>2NF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3"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612176867"/>
              </p:ext>
            </p:extLst>
          </p:nvPr>
        </p:nvGraphicFramePr>
        <p:xfrm>
          <a:off x="6356774" y="4151528"/>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xmlns="" val="20000"/>
                    </a:ext>
                  </a:extLst>
                </a:gridCol>
                <a:gridCol w="1281430">
                  <a:extLst>
                    <a:ext uri="{9D8B030D-6E8A-4147-A177-3AD203B41FA5}">
                      <a16:colId xmlns:a16="http://schemas.microsoft.com/office/drawing/2014/main" xmlns="" val="20001"/>
                    </a:ext>
                  </a:extLst>
                </a:gridCol>
                <a:gridCol w="1224280">
                  <a:extLst>
                    <a:ext uri="{9D8B030D-6E8A-4147-A177-3AD203B41FA5}">
                      <a16:colId xmlns:a16="http://schemas.microsoft.com/office/drawing/2014/main" xmlns="" val="20002"/>
                    </a:ext>
                  </a:extLst>
                </a:gridCol>
              </a:tblGrid>
              <a:tr h="577790">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7"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935510296"/>
              </p:ext>
            </p:extLst>
          </p:nvPr>
        </p:nvGraphicFramePr>
        <p:xfrm>
          <a:off x="9984953" y="416800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948055">
                  <a:extLst>
                    <a:ext uri="{9D8B030D-6E8A-4147-A177-3AD203B41FA5}">
                      <a16:colId xmlns:a16="http://schemas.microsoft.com/office/drawing/2014/main" xmlns="" val="20001"/>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3284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75F743-BF41-0337-8AA3-512154572F19}"/>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GB" dirty="0"/>
              <a:t>How to normalize database?</a:t>
            </a:r>
          </a:p>
        </p:txBody>
      </p:sp>
      <p:graphicFrame>
        <p:nvGraphicFramePr>
          <p:cNvPr id="12"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239432059"/>
              </p:ext>
            </p:extLst>
          </p:nvPr>
        </p:nvGraphicFramePr>
        <p:xfrm>
          <a:off x="4326414" y="112522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xmlns="" val="20000"/>
                    </a:ext>
                  </a:extLst>
                </a:gridCol>
              </a:tblGrid>
              <a:tr h="285488">
                <a:tc>
                  <a:txBody>
                    <a:bodyPr/>
                    <a:lstStyle/>
                    <a:p>
                      <a:pPr algn="ctr"/>
                      <a:r>
                        <a:rPr lang="en-US" b="1" dirty="0">
                          <a:solidFill>
                            <a:schemeClr val="tx1"/>
                          </a:solidFill>
                        </a:rPr>
                        <a:t>3NF</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1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358111595"/>
              </p:ext>
            </p:extLst>
          </p:nvPr>
        </p:nvGraphicFramePr>
        <p:xfrm>
          <a:off x="168275" y="1601368"/>
          <a:ext cx="4649471"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1175068">
                  <a:extLst>
                    <a:ext uri="{9D8B030D-6E8A-4147-A177-3AD203B41FA5}">
                      <a16:colId xmlns:a16="http://schemas.microsoft.com/office/drawing/2014/main" xmlns="" val="20001"/>
                    </a:ext>
                  </a:extLst>
                </a:gridCol>
                <a:gridCol w="944880">
                  <a:extLst>
                    <a:ext uri="{9D8B030D-6E8A-4147-A177-3AD203B41FA5}">
                      <a16:colId xmlns:a16="http://schemas.microsoft.com/office/drawing/2014/main" xmlns="" val="20002"/>
                    </a:ext>
                  </a:extLst>
                </a:gridCol>
                <a:gridCol w="1354455">
                  <a:extLst>
                    <a:ext uri="{9D8B030D-6E8A-4147-A177-3AD203B41FA5}">
                      <a16:colId xmlns:a16="http://schemas.microsoft.com/office/drawing/2014/main" xmlns="" val="20003"/>
                    </a:ext>
                  </a:extLst>
                </a:gridCol>
              </a:tblGrid>
              <a:tr h="41148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Employee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Date of </a:t>
                      </a:r>
                    </a:p>
                    <a:p>
                      <a:pPr algn="l"/>
                      <a:r>
                        <a:rPr lang="en-US" sz="1800" b="1" kern="1200" dirty="0">
                          <a:solidFill>
                            <a:schemeClr val="tx1"/>
                          </a:solidFill>
                          <a:latin typeface="+mn-lt"/>
                          <a:ea typeface="+mn-ea"/>
                          <a:cs typeface="+mn-cs"/>
                        </a:rPr>
                        <a:t>Birth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493736060"/>
              </p:ext>
            </p:extLst>
          </p:nvPr>
        </p:nvGraphicFramePr>
        <p:xfrm>
          <a:off x="168275" y="3929319"/>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xmlns="" val="20000"/>
                    </a:ext>
                  </a:extLst>
                </a:gridCol>
                <a:gridCol w="1281430">
                  <a:extLst>
                    <a:ext uri="{9D8B030D-6E8A-4147-A177-3AD203B41FA5}">
                      <a16:colId xmlns:a16="http://schemas.microsoft.com/office/drawing/2014/main" xmlns="" val="20001"/>
                    </a:ext>
                  </a:extLst>
                </a:gridCol>
                <a:gridCol w="1224280">
                  <a:extLst>
                    <a:ext uri="{9D8B030D-6E8A-4147-A177-3AD203B41FA5}">
                      <a16:colId xmlns:a16="http://schemas.microsoft.com/office/drawing/2014/main" xmlns="" val="20002"/>
                    </a:ext>
                  </a:extLst>
                </a:gridCol>
              </a:tblGrid>
              <a:tr h="577790">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Project </a:t>
                      </a:r>
                    </a:p>
                    <a:p>
                      <a:pPr algn="l"/>
                      <a:r>
                        <a:rPr lang="en-US" sz="1800" b="1" kern="1200" dirty="0">
                          <a:solidFill>
                            <a:schemeClr val="tx1"/>
                          </a:solidFill>
                          <a:latin typeface="+mn-lt"/>
                          <a:ea typeface="+mn-ea"/>
                          <a:cs typeface="+mn-cs"/>
                        </a:rPr>
                        <a:t>Supervisor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graphicFrame>
        <p:nvGraphicFramePr>
          <p:cNvPr id="18"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3761619156"/>
              </p:ext>
            </p:extLst>
          </p:nvPr>
        </p:nvGraphicFramePr>
        <p:xfrm>
          <a:off x="5364586" y="392931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xmlns="" val="20000"/>
                    </a:ext>
                  </a:extLst>
                </a:gridCol>
                <a:gridCol w="948055">
                  <a:extLst>
                    <a:ext uri="{9D8B030D-6E8A-4147-A177-3AD203B41FA5}">
                      <a16:colId xmlns:a16="http://schemas.microsoft.com/office/drawing/2014/main" xmlns="" val="20001"/>
                    </a:ext>
                  </a:extLst>
                </a:gridCol>
              </a:tblGrid>
              <a:tr h="577790">
                <a:tc>
                  <a:txBody>
                    <a:bodyPr/>
                    <a:lstStyle/>
                    <a:p>
                      <a:pPr algn="l"/>
                      <a:r>
                        <a:rPr lang="en-US" sz="1800" u="sng" kern="1200" dirty="0">
                          <a:solidFill>
                            <a:schemeClr val="tx1"/>
                          </a:solidFill>
                        </a:rPr>
                        <a:t>Employee </a:t>
                      </a:r>
                    </a:p>
                    <a:p>
                      <a:pPr algn="l"/>
                      <a:r>
                        <a:rPr lang="en-US" sz="1800" u="sng" kern="1200" dirty="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a:solidFill>
                            <a:schemeClr val="tx1"/>
                          </a:solidFill>
                          <a:latin typeface="+mn-lt"/>
                          <a:ea typeface="+mn-ea"/>
                          <a:cs typeface="+mn-cs"/>
                        </a:rPr>
                        <a:t>Project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19"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069336968"/>
              </p:ext>
            </p:extLst>
          </p:nvPr>
        </p:nvGraphicFramePr>
        <p:xfrm>
          <a:off x="5364586" y="1601368"/>
          <a:ext cx="2708910" cy="1463040"/>
        </p:xfrm>
        <a:graphic>
          <a:graphicData uri="http://schemas.openxmlformats.org/drawingml/2006/table">
            <a:tbl>
              <a:tblPr firstRow="1" bandRow="1">
                <a:tableStyleId>{8EC20E35-A176-4012-BC5E-935CFFF8708E}</a:tableStyleId>
              </a:tblPr>
              <a:tblGrid>
                <a:gridCol w="1354455">
                  <a:extLst>
                    <a:ext uri="{9D8B030D-6E8A-4147-A177-3AD203B41FA5}">
                      <a16:colId xmlns:a16="http://schemas.microsoft.com/office/drawing/2014/main" xmlns="" val="20000"/>
                    </a:ext>
                  </a:extLst>
                </a:gridCol>
                <a:gridCol w="1354455">
                  <a:extLst>
                    <a:ext uri="{9D8B030D-6E8A-4147-A177-3AD203B41FA5}">
                      <a16:colId xmlns:a16="http://schemas.microsoft.com/office/drawing/2014/main" xmlns="" val="20001"/>
                    </a:ext>
                  </a:extLst>
                </a:gridCol>
              </a:tblGrid>
              <a:tr h="411480">
                <a:tc>
                  <a:txBody>
                    <a:bodyPr/>
                    <a:lstStyle/>
                    <a:p>
                      <a:pPr algn="l"/>
                      <a:r>
                        <a:rPr lang="en-US" sz="1800" b="1" u="sng" kern="1200" dirty="0">
                          <a:solidFill>
                            <a:schemeClr val="tx1"/>
                          </a:solidFill>
                          <a:latin typeface="+mn-lt"/>
                          <a:ea typeface="+mn-ea"/>
                          <a:cs typeface="+mn-cs"/>
                        </a:rPr>
                        <a:t>Department </a:t>
                      </a:r>
                    </a:p>
                    <a:p>
                      <a:pPr algn="l"/>
                      <a:r>
                        <a:rPr lang="en-US" sz="1800" b="1" u="sng" kern="1200" dirty="0">
                          <a:solidFill>
                            <a:schemeClr val="tx1"/>
                          </a:solidFill>
                          <a:latin typeface="+mn-lt"/>
                          <a:ea typeface="+mn-ea"/>
                          <a:cs typeface="+mn-cs"/>
                        </a:rPr>
                        <a:t>Code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Department </a:t>
                      </a:r>
                    </a:p>
                    <a:p>
                      <a:pPr algn="l"/>
                      <a:r>
                        <a:rPr lang="en-US" sz="1800" b="1" kern="1200" dirty="0">
                          <a:solidFill>
                            <a:schemeClr val="tx1"/>
                          </a:solidFill>
                          <a:latin typeface="+mn-lt"/>
                          <a:ea typeface="+mn-ea"/>
                          <a:cs typeface="+mn-cs"/>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0234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Questions asked in Exam</a:t>
            </a:r>
          </a:p>
        </p:txBody>
      </p:sp>
      <p:sp>
        <p:nvSpPr>
          <p:cNvPr id="3" name="Content Placeholder 2"/>
          <p:cNvSpPr>
            <a:spLocks noGrp="1"/>
          </p:cNvSpPr>
          <p:nvPr>
            <p:ph idx="4294967295"/>
          </p:nvPr>
        </p:nvSpPr>
        <p:spPr>
          <a:xfrm>
            <a:off x="131180" y="863444"/>
            <a:ext cx="11929641" cy="5590565"/>
          </a:xfrm>
        </p:spPr>
        <p:txBody>
          <a:bodyPr/>
          <a:lstStyle/>
          <a:p>
            <a:pPr marL="457200" indent="-457200" algn="just">
              <a:buFont typeface="+mj-lt"/>
              <a:buAutoNum type="arabicPeriod"/>
            </a:pPr>
            <a:r>
              <a:rPr lang="en-US" dirty="0"/>
              <a:t>What is meant by normalization? Write its need. List and discuss various normalization forms.</a:t>
            </a:r>
          </a:p>
          <a:p>
            <a:pPr marL="457200" indent="-457200" algn="just">
              <a:buFont typeface="+mj-lt"/>
              <a:buAutoNum type="arabicPeriod"/>
            </a:pPr>
            <a:r>
              <a:rPr lang="en-US" dirty="0"/>
              <a:t>Consider schema EMPLOYEE(E-ID,E-NAME,E-CITY,E-STATE) and </a:t>
            </a:r>
          </a:p>
          <a:p>
            <a:pPr marL="0" indent="0" algn="just">
              <a:buNone/>
            </a:pPr>
            <a:r>
              <a:rPr lang="en-US" dirty="0"/>
              <a:t>	FD = {E-ID </a:t>
            </a:r>
            <a:r>
              <a:rPr lang="en-US" dirty="0">
                <a:latin typeface="Calibri" panose="020F0502020204030204" pitchFamily="34" charset="0"/>
              </a:rPr>
              <a:t>→</a:t>
            </a:r>
            <a:r>
              <a:rPr lang="en-US" dirty="0"/>
              <a:t> E-NAME, E-ID </a:t>
            </a:r>
            <a:r>
              <a:rPr lang="en-US" dirty="0">
                <a:latin typeface="Calibri" panose="020F0502020204030204" pitchFamily="34" charset="0"/>
              </a:rPr>
              <a:t>→</a:t>
            </a:r>
            <a:r>
              <a:rPr lang="en-US" dirty="0"/>
              <a:t> E-CITY, E-ID </a:t>
            </a:r>
            <a:r>
              <a:rPr lang="en-US" dirty="0">
                <a:latin typeface="Calibri" panose="020F0502020204030204" pitchFamily="34" charset="0"/>
              </a:rPr>
              <a:t>→</a:t>
            </a:r>
            <a:r>
              <a:rPr lang="en-US" dirty="0"/>
              <a:t> E-STATE, E-CITY </a:t>
            </a:r>
            <a:r>
              <a:rPr lang="en-US" dirty="0">
                <a:latin typeface="Calibri" panose="020F0502020204030204" pitchFamily="34" charset="0"/>
              </a:rPr>
              <a:t>→ </a:t>
            </a:r>
            <a:r>
              <a:rPr lang="en-US" dirty="0"/>
              <a:t>E-STATE}</a:t>
            </a:r>
          </a:p>
          <a:p>
            <a:pPr lvl="1" algn="just">
              <a:buFont typeface="Wingdings" panose="05000000000000000000" pitchFamily="2" charset="2"/>
              <a:buChar char="§"/>
            </a:pPr>
            <a:r>
              <a:rPr lang="en-US" dirty="0"/>
              <a:t>Find attribute closure for: (E-ID)</a:t>
            </a:r>
            <a:r>
              <a:rPr lang="en-US" baseline="30000" dirty="0"/>
              <a:t>+</a:t>
            </a:r>
          </a:p>
          <a:p>
            <a:pPr marL="457200" indent="-457200" algn="just">
              <a:buFont typeface="+mj-lt"/>
              <a:buAutoNum type="arabicPeriod" startAt="3"/>
            </a:pPr>
            <a:r>
              <a:rPr lang="en-US" dirty="0"/>
              <a:t>Compute the closure of the following set F of functional dependencies for relation schema R(A, B, C, D, E). </a:t>
            </a:r>
          </a:p>
          <a:p>
            <a:pPr marL="0" indent="0" algn="just">
              <a:buNone/>
            </a:pPr>
            <a:r>
              <a:rPr lang="en-US" dirty="0"/>
              <a:t>	 F = {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a:t>
            </a:r>
          </a:p>
          <a:p>
            <a:pPr lvl="1" algn="just">
              <a:buFont typeface="Wingdings" panose="05000000000000000000" pitchFamily="2" charset="2"/>
              <a:buChar char="§"/>
            </a:pPr>
            <a:r>
              <a:rPr lang="en-US" dirty="0"/>
              <a:t>List the candidate keys for R.</a:t>
            </a:r>
          </a:p>
          <a:p>
            <a:pPr marL="457200" indent="-457200" algn="just">
              <a:buFont typeface="+mj-lt"/>
              <a:buAutoNum type="arabicPeriod" startAt="4"/>
            </a:pPr>
            <a:r>
              <a:rPr lang="en-US" dirty="0"/>
              <a:t>Consider schema R = (A, B, C, G, H, I) and the set F of functional dependencies {A </a:t>
            </a:r>
            <a:r>
              <a:rPr lang="en-US" dirty="0">
                <a:latin typeface="Calibri" panose="020F0502020204030204" pitchFamily="34" charset="0"/>
              </a:rPr>
              <a:t>→</a:t>
            </a:r>
            <a:r>
              <a:rPr lang="en-US" dirty="0"/>
              <a:t> B, A </a:t>
            </a:r>
            <a:r>
              <a:rPr lang="en-US" dirty="0">
                <a:latin typeface="Calibri" panose="020F0502020204030204" pitchFamily="34" charset="0"/>
              </a:rPr>
              <a:t>→ </a:t>
            </a:r>
            <a:r>
              <a:rPr lang="en-US" dirty="0"/>
              <a:t>C, CG </a:t>
            </a:r>
            <a:r>
              <a:rPr lang="en-US" dirty="0">
                <a:latin typeface="Calibri" panose="020F0502020204030204" pitchFamily="34" charset="0"/>
              </a:rPr>
              <a:t>→ </a:t>
            </a:r>
            <a:r>
              <a:rPr lang="en-US" dirty="0"/>
              <a:t>H, CG </a:t>
            </a:r>
            <a:r>
              <a:rPr lang="en-US" dirty="0">
                <a:latin typeface="Calibri" panose="020F0502020204030204" pitchFamily="34" charset="0"/>
              </a:rPr>
              <a:t>→ </a:t>
            </a:r>
            <a:r>
              <a:rPr lang="en-US" dirty="0"/>
              <a:t>I, B </a:t>
            </a:r>
            <a:r>
              <a:rPr lang="en-US" dirty="0">
                <a:latin typeface="Calibri" panose="020F0502020204030204" pitchFamily="34" charset="0"/>
              </a:rPr>
              <a:t>→ </a:t>
            </a:r>
            <a:r>
              <a:rPr lang="en-US" dirty="0"/>
              <a:t>H}. ( Use F</a:t>
            </a:r>
            <a:r>
              <a:rPr lang="en-US" baseline="30000" dirty="0"/>
              <a:t>+</a:t>
            </a:r>
            <a:r>
              <a:rPr lang="en-US" dirty="0"/>
              <a:t> )</a:t>
            </a:r>
          </a:p>
          <a:p>
            <a:pPr lvl="1" algn="just">
              <a:buFont typeface="Wingdings" panose="05000000000000000000" pitchFamily="2" charset="2"/>
              <a:buChar char="§"/>
            </a:pPr>
            <a:r>
              <a:rPr lang="en-US" dirty="0"/>
              <a:t>Prove that AG </a:t>
            </a:r>
            <a:r>
              <a:rPr lang="en-US" dirty="0">
                <a:latin typeface="Calibri" panose="020F0502020204030204" pitchFamily="34" charset="0"/>
              </a:rPr>
              <a:t>→</a:t>
            </a:r>
            <a:r>
              <a:rPr lang="en-US" dirty="0"/>
              <a:t> I Holds.</a:t>
            </a:r>
          </a:p>
        </p:txBody>
      </p:sp>
    </p:spTree>
    <p:extLst>
      <p:ext uri="{BB962C8B-B14F-4D97-AF65-F5344CB8AC3E}">
        <p14:creationId xmlns:p14="http://schemas.microsoft.com/office/powerpoint/2010/main" val="33738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96"/>
            <a:ext cx="12192000" cy="711200"/>
          </a:xfrm>
        </p:spPr>
        <p:txBody>
          <a:bodyPr/>
          <a:lstStyle/>
          <a:p>
            <a:r>
              <a:rPr lang="en-GB" dirty="0"/>
              <a:t>Questions asked in Exam</a:t>
            </a:r>
          </a:p>
        </p:txBody>
      </p:sp>
      <p:sp>
        <p:nvSpPr>
          <p:cNvPr id="3" name="Content Placeholder 2"/>
          <p:cNvSpPr>
            <a:spLocks noGrp="1"/>
          </p:cNvSpPr>
          <p:nvPr>
            <p:ph idx="4294967295"/>
          </p:nvPr>
        </p:nvSpPr>
        <p:spPr>
          <a:xfrm>
            <a:off x="131180" y="863444"/>
            <a:ext cx="11929641" cy="5590565"/>
          </a:xfrm>
        </p:spPr>
        <p:txBody>
          <a:bodyPr/>
          <a:lstStyle/>
          <a:p>
            <a:pPr marL="457200" indent="-457200" algn="just">
              <a:buFont typeface="+mj-lt"/>
              <a:buAutoNum type="arabicPeriod" startAt="5"/>
            </a:pPr>
            <a:r>
              <a:rPr lang="en-GB" dirty="0"/>
              <a:t>In the BCNF decomposition algorithm, suppose you use a functional dependency α </a:t>
            </a:r>
            <a:r>
              <a:rPr lang="en-US" dirty="0">
                <a:latin typeface="Calibri" panose="020F0502020204030204" pitchFamily="34" charset="0"/>
              </a:rPr>
              <a:t>→ </a:t>
            </a:r>
            <a:r>
              <a:rPr lang="en-GB" dirty="0"/>
              <a:t>β to decompose a relation schema r (α, β, γ) into r1 (α, β) and r2 (α, γ).</a:t>
            </a:r>
          </a:p>
          <a:p>
            <a:pPr marL="1001712" lvl="1" indent="-457200" algn="just">
              <a:buFont typeface="Wingdings" panose="05000000000000000000" pitchFamily="2" charset="2"/>
              <a:buChar char="§"/>
            </a:pPr>
            <a:r>
              <a:rPr lang="en-GB" dirty="0"/>
              <a:t>What primary and foreign-key constraint do you expect to hold on the decomposed relations?</a:t>
            </a:r>
          </a:p>
          <a:p>
            <a:pPr marL="1001712" lvl="1" indent="-457200" algn="just">
              <a:buFont typeface="Wingdings" panose="05000000000000000000" pitchFamily="2" charset="2"/>
              <a:buChar char="§"/>
            </a:pPr>
            <a:r>
              <a:rPr lang="en-GB" dirty="0"/>
              <a:t>Give an example of an inconsistency that can arise due to an erroneous update, if the foreign-key constraint were not enforced on the decomposed relations above.</a:t>
            </a:r>
          </a:p>
          <a:p>
            <a:pPr marL="1001712" lvl="1" indent="-457200" algn="just">
              <a:buFont typeface="Wingdings" panose="05000000000000000000" pitchFamily="2" charset="2"/>
              <a:buChar char="§"/>
            </a:pPr>
            <a:r>
              <a:rPr lang="en-GB" dirty="0"/>
              <a:t>When a relation is decomposed into 3NF, what primary and foreign key dependencies would you expect will hold on the decomposed schema?</a:t>
            </a:r>
          </a:p>
          <a:p>
            <a:pPr marL="457200" indent="-457200" algn="just">
              <a:buFont typeface="+mj-lt"/>
              <a:buAutoNum type="arabicPeriod" startAt="6"/>
            </a:pPr>
            <a:r>
              <a:rPr lang="en-GB" dirty="0"/>
              <a:t>A college maintains details of its lecturers' subject area skills. These details comprise: Lecturer Number, Lecturer Name, Lecturer Grade, Department Code, Department Name, Subject Code, Subject Name, Subject Level. Assume that each lecturer may teach many subjects but may not belong to more than one department. Subject Code, Subject Name and Subject Level are repeating fields. Normalize this data to Third Normal Form.</a:t>
            </a:r>
            <a:endParaRPr lang="en-US" dirty="0"/>
          </a:p>
        </p:txBody>
      </p:sp>
    </p:spTree>
    <p:extLst>
      <p:ext uri="{BB962C8B-B14F-4D97-AF65-F5344CB8AC3E}">
        <p14:creationId xmlns:p14="http://schemas.microsoft.com/office/powerpoint/2010/main" val="379707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7B371FAC-8426-B064-5A81-AB176BA9AE69}"/>
              </a:ext>
            </a:extLst>
          </p:cNvPr>
          <p:cNvSpPr txBox="1"/>
          <p:nvPr/>
        </p:nvSpPr>
        <p:spPr>
          <a:xfrm>
            <a:off x="1377757" y="184395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7394</TotalTime>
  <Words>8540</Words>
  <Application>Microsoft Office PowerPoint</Application>
  <PresentationFormat>Custom</PresentationFormat>
  <Paragraphs>2548</Paragraphs>
  <Slides>94</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94</vt:i4>
      </vt:variant>
    </vt:vector>
  </HeadingPairs>
  <TitlesOfParts>
    <vt:vector size="111" baseType="lpstr">
      <vt:lpstr>Arial</vt:lpstr>
      <vt:lpstr>Monotype Sorts</vt:lpstr>
      <vt:lpstr>inter-bold</vt:lpstr>
      <vt:lpstr>times new roman</vt:lpstr>
      <vt:lpstr>Cambria</vt:lpstr>
      <vt:lpstr>Cambria Math</vt:lpstr>
      <vt:lpstr>Calibri</vt:lpstr>
      <vt:lpstr>inter-regular</vt:lpstr>
      <vt:lpstr>Proxima Nova</vt:lpstr>
      <vt:lpstr>MS LineDraw</vt:lpstr>
      <vt:lpstr>Iconic Symbols Ext</vt:lpstr>
      <vt:lpstr>Roboto Condensed</vt:lpstr>
      <vt:lpstr>Symbol</vt:lpstr>
      <vt:lpstr>Wingdings</vt:lpstr>
      <vt:lpstr>Wingdings 3</vt:lpstr>
      <vt:lpstr>Roboto Condensed Light</vt:lpstr>
      <vt:lpstr>Office Theme</vt:lpstr>
      <vt:lpstr>PowerPoint Presentation</vt:lpstr>
      <vt:lpstr>PowerPoint Presentation</vt:lpstr>
      <vt:lpstr>What is Functional Dependency (FD)?</vt:lpstr>
      <vt:lpstr>Diagrammatic representation of FD</vt:lpstr>
      <vt:lpstr>Types of Functional Dependency (FD)</vt:lpstr>
      <vt:lpstr>Types of Functional Dependency (FD)</vt:lpstr>
      <vt:lpstr>Types of Functional Dependency (FD)</vt:lpstr>
      <vt:lpstr>Types of Functional Dependency (FD)</vt:lpstr>
      <vt:lpstr>Armstrong's axioms OR Inference rules</vt:lpstr>
      <vt:lpstr>What is closure of a set of FDs?</vt:lpstr>
      <vt:lpstr>Closure of a set of FDs [Example]</vt:lpstr>
      <vt:lpstr>Closure of a set of FDs [Example Cont.]</vt:lpstr>
      <vt:lpstr>Closure of a set of FDs [Example Cont.]</vt:lpstr>
      <vt:lpstr>Closure of a set of FDs [Example Cont.]</vt:lpstr>
      <vt:lpstr>Closure of a set of FDs [Example Cont.]</vt:lpstr>
      <vt:lpstr>Closure of a set of FDs [Example]</vt:lpstr>
      <vt:lpstr>Closure of a set of FDs [Example]</vt:lpstr>
      <vt:lpstr>What is a closure of attribute sets?</vt:lpstr>
      <vt:lpstr>What is a closure of attribute sets?</vt:lpstr>
      <vt:lpstr>Closure of attribute sets [Example]</vt:lpstr>
      <vt:lpstr>Closure of attribute sets [Exercise]</vt:lpstr>
      <vt:lpstr>Example: </vt:lpstr>
      <vt:lpstr>What is extraneous attributes?</vt:lpstr>
      <vt:lpstr>What is canonical cover?</vt:lpstr>
      <vt:lpstr>Algorithm to find canonical cover</vt:lpstr>
      <vt:lpstr>Canonical cover [Example]</vt:lpstr>
      <vt:lpstr>Canonical cover [Example]</vt:lpstr>
      <vt:lpstr>What is decomposition?</vt:lpstr>
      <vt:lpstr>Lossy decomposition</vt:lpstr>
      <vt:lpstr>Lossless decomposition</vt:lpstr>
      <vt:lpstr>What is an anomaly in database design?</vt:lpstr>
      <vt:lpstr>Insert anomaly</vt:lpstr>
      <vt:lpstr>Delete anomaly</vt:lpstr>
      <vt:lpstr>Update anomaly</vt:lpstr>
      <vt:lpstr>How to deal with insert, delete and update anomaly</vt:lpstr>
      <vt:lpstr>What is normalization?</vt:lpstr>
      <vt:lpstr>How many normal forms are there?</vt:lpstr>
      <vt:lpstr>1NF (First Normal Form)</vt:lpstr>
      <vt:lpstr>1NF (First Normal Form) [Example - Composite attribute]</vt:lpstr>
      <vt:lpstr>1NF (First Normal Form) [Example - Composite attribute]</vt:lpstr>
      <vt:lpstr>1NF (First Normal Form) [Example - Multivalued attribute]</vt:lpstr>
      <vt:lpstr>1NF (First Normal Form) [Example - Multivalued attribute]</vt:lpstr>
      <vt:lpstr>1NF (First Normal Form) [Example]</vt:lpstr>
      <vt:lpstr>1NF (First Normal Form) [Example]</vt:lpstr>
      <vt:lpstr>2NF (Second Normal Form)</vt:lpstr>
      <vt:lpstr>2NF (Second Normal Form) [Example]</vt:lpstr>
      <vt:lpstr>2NF (Second Normal Form) [Example]</vt:lpstr>
      <vt:lpstr>2NF (Second Normal Form) [Example]</vt:lpstr>
      <vt:lpstr>2NF (Second Normal Form) [Example]</vt:lpstr>
      <vt:lpstr>2NF (Second Normal Form) [Example]</vt:lpstr>
      <vt:lpstr>3NF (Third Normal Form)</vt:lpstr>
      <vt:lpstr>3NF (Third Normal Form) [Example]</vt:lpstr>
      <vt:lpstr>3NF (Third Normal Form) [Example]</vt:lpstr>
      <vt:lpstr>3NF (Third Normal Form) [Example]</vt:lpstr>
      <vt:lpstr>3NF (Third Normal Form) [Example]</vt:lpstr>
      <vt:lpstr>3NF (Third Normal Form) [Example]</vt:lpstr>
      <vt:lpstr>3NF (Third Normal Form) [Example]</vt:lpstr>
      <vt:lpstr>BCNF (Boyce-Codd Normal Form)</vt:lpstr>
      <vt:lpstr>BCNF (Boyce-Codd Normal Form) [Example]</vt:lpstr>
      <vt:lpstr>BCNF (Boyce-Codd Normal Form) [Example]</vt:lpstr>
      <vt:lpstr>BCNF (Boyce-Codd Normal Form) [Example]</vt:lpstr>
      <vt:lpstr>BCNF (Boyce-Codd Normal Form) [Example]</vt:lpstr>
      <vt:lpstr>Multivalued dependency (MVD)</vt:lpstr>
      <vt:lpstr>Functional dependency &amp; Multivalued dependency</vt:lpstr>
      <vt:lpstr>4NF (Forth Normal Form)</vt:lpstr>
      <vt:lpstr>4NF (Forth Normal Form)</vt:lpstr>
      <vt:lpstr>4NF (Forth Normal Form)</vt:lpstr>
      <vt:lpstr>4NF (Forth Normal Form)</vt:lpstr>
      <vt:lpstr>4NF (Forth Normal Form)</vt:lpstr>
      <vt:lpstr>4NF (Forth Normal Form)</vt:lpstr>
      <vt:lpstr>5NF (Fifth Normal Form)</vt:lpstr>
      <vt:lpstr>5NF (Fifth Normal Form)</vt:lpstr>
      <vt:lpstr>Normal Forms (Special Note)</vt:lpstr>
      <vt:lpstr>MCQS</vt:lpstr>
      <vt:lpstr>MCQS</vt:lpstr>
      <vt:lpstr>MCQS</vt:lpstr>
      <vt:lpstr>MCQS</vt:lpstr>
      <vt:lpstr>MCQS</vt:lpstr>
      <vt:lpstr>How to find key?</vt:lpstr>
      <vt:lpstr>How to find key? [Example]</vt:lpstr>
      <vt:lpstr>How to find key? [Example]</vt:lpstr>
      <vt:lpstr>How to find key? [Exercise]</vt:lpstr>
      <vt:lpstr>Find (candidate) key &amp; check for normal forms</vt:lpstr>
      <vt:lpstr>Find (candidate) key &amp; check for normal forms</vt:lpstr>
      <vt:lpstr>Find (candidate) key &amp; check for normal forms</vt:lpstr>
      <vt:lpstr>Find (candidate) key &amp; check for normal forms</vt:lpstr>
      <vt:lpstr>How to normalize database?</vt:lpstr>
      <vt:lpstr>How to normalize database?</vt:lpstr>
      <vt:lpstr>How to normalize database?</vt:lpstr>
      <vt:lpstr>How to normalize database?</vt:lpstr>
      <vt:lpstr>How to normalize database?</vt:lpstr>
      <vt:lpstr>Questions asked in Exam</vt:lpstr>
      <vt:lpstr>Questions asked in Exam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Urvi Y Bhatt</cp:lastModifiedBy>
  <cp:revision>1410</cp:revision>
  <dcterms:created xsi:type="dcterms:W3CDTF">2020-05-01T05:09:15Z</dcterms:created>
  <dcterms:modified xsi:type="dcterms:W3CDTF">2023-08-23T03:43:28Z</dcterms:modified>
</cp:coreProperties>
</file>