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312" r:id="rId4"/>
    <p:sldId id="594" r:id="rId5"/>
    <p:sldId id="498" r:id="rId6"/>
    <p:sldId id="647" r:id="rId7"/>
    <p:sldId id="648" r:id="rId8"/>
    <p:sldId id="650" r:id="rId9"/>
    <p:sldId id="653" r:id="rId10"/>
    <p:sldId id="652" r:id="rId11"/>
    <p:sldId id="655" r:id="rId12"/>
    <p:sldId id="656" r:id="rId13"/>
    <p:sldId id="657" r:id="rId14"/>
    <p:sldId id="719" r:id="rId15"/>
    <p:sldId id="658" r:id="rId16"/>
    <p:sldId id="659" r:id="rId17"/>
    <p:sldId id="660" r:id="rId18"/>
    <p:sldId id="661" r:id="rId19"/>
    <p:sldId id="662" r:id="rId20"/>
    <p:sldId id="663" r:id="rId21"/>
    <p:sldId id="664" r:id="rId22"/>
    <p:sldId id="665" r:id="rId23"/>
    <p:sldId id="666" r:id="rId24"/>
    <p:sldId id="667" r:id="rId25"/>
    <p:sldId id="668" r:id="rId26"/>
    <p:sldId id="669" r:id="rId27"/>
    <p:sldId id="670" r:id="rId28"/>
    <p:sldId id="671" r:id="rId29"/>
    <p:sldId id="672" r:id="rId30"/>
    <p:sldId id="673" r:id="rId31"/>
    <p:sldId id="674" r:id="rId32"/>
    <p:sldId id="676" r:id="rId33"/>
    <p:sldId id="675" r:id="rId34"/>
    <p:sldId id="677" r:id="rId35"/>
    <p:sldId id="679" r:id="rId36"/>
    <p:sldId id="680" r:id="rId37"/>
    <p:sldId id="681" r:id="rId38"/>
    <p:sldId id="682" r:id="rId39"/>
    <p:sldId id="684" r:id="rId40"/>
    <p:sldId id="685" r:id="rId41"/>
    <p:sldId id="686" r:id="rId42"/>
    <p:sldId id="688" r:id="rId43"/>
    <p:sldId id="689" r:id="rId44"/>
    <p:sldId id="687" r:id="rId45"/>
    <p:sldId id="690" r:id="rId46"/>
    <p:sldId id="691" r:id="rId47"/>
    <p:sldId id="692" r:id="rId48"/>
    <p:sldId id="720" r:id="rId49"/>
    <p:sldId id="695" r:id="rId50"/>
    <p:sldId id="696" r:id="rId51"/>
    <p:sldId id="697" r:id="rId52"/>
    <p:sldId id="698" r:id="rId53"/>
    <p:sldId id="700" r:id="rId54"/>
    <p:sldId id="701" r:id="rId55"/>
    <p:sldId id="702" r:id="rId56"/>
    <p:sldId id="703" r:id="rId57"/>
    <p:sldId id="704" r:id="rId58"/>
    <p:sldId id="705" r:id="rId59"/>
    <p:sldId id="706" r:id="rId60"/>
    <p:sldId id="707" r:id="rId61"/>
    <p:sldId id="708" r:id="rId62"/>
    <p:sldId id="709" r:id="rId63"/>
    <p:sldId id="710" r:id="rId64"/>
    <p:sldId id="712" r:id="rId65"/>
    <p:sldId id="713" r:id="rId66"/>
    <p:sldId id="714" r:id="rId67"/>
    <p:sldId id="715" r:id="rId68"/>
    <p:sldId id="716" r:id="rId69"/>
    <p:sldId id="717" r:id="rId70"/>
    <p:sldId id="718" r:id="rId71"/>
    <p:sldId id="424" r:id="rId72"/>
    <p:sldId id="387" r:id="rId73"/>
  </p:sldIdLst>
  <p:sldSz cx="12192000" cy="6858000"/>
  <p:notesSz cx="6858000" cy="9144000"/>
  <p:embeddedFontLst>
    <p:embeddedFont>
      <p:font typeface="Roboto Condensed Light" charset="0"/>
      <p:regular r:id="rId75"/>
      <p:italic r:id="rId76"/>
    </p:embeddedFont>
    <p:embeddedFont>
      <p:font typeface="Roboto Condensed" charset="0"/>
      <p:regular r:id="rId77"/>
      <p:bold r:id="rId78"/>
      <p:italic r:id="rId79"/>
      <p:boldItalic r:id="rId80"/>
    </p:embeddedFont>
    <p:embeddedFont>
      <p:font typeface="Wingdings 3" pitchFamily="18" charset="2"/>
      <p:regular r:id="rId81"/>
    </p:embeddedFont>
    <p:embeddedFont>
      <p:font typeface="Calibri" pitchFamily="34" charset="0"/>
      <p:regular r:id="rId82"/>
      <p:bold r:id="rId83"/>
      <p:italic r:id="rId84"/>
      <p:boldItalic r:id="rId85"/>
    </p:embeddedFont>
    <p:embeddedFont>
      <p:font typeface="Proxima Nova"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7" autoAdjust="0"/>
    <p:restoredTop sz="94660"/>
  </p:normalViewPr>
  <p:slideViewPr>
    <p:cSldViewPr snapToGrid="0">
      <p:cViewPr varScale="1">
        <p:scale>
          <a:sx n="70" d="100"/>
          <a:sy n="70" d="100"/>
        </p:scale>
        <p:origin x="-4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06-Oct-23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Urvi</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Bhatt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2" y="0"/>
            <a:ext cx="12192002"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7;p15">
            <a:extLst>
              <a:ext uri="{FF2B5EF4-FFF2-40B4-BE49-F238E27FC236}">
                <a16:creationId xmlns="" xmlns:a16="http://schemas.microsoft.com/office/drawing/2014/main" id="{4B7FB348-22E6-56E0-EEB3-D3BECFD6DC14}"/>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7" name="Google Shape;66;p15">
            <a:extLst>
              <a:ext uri="{FF2B5EF4-FFF2-40B4-BE49-F238E27FC236}">
                <a16:creationId xmlns="" xmlns:a16="http://schemas.microsoft.com/office/drawing/2014/main" id="{D97E5F47-9F39-E3DE-980C-25585E092247}"/>
              </a:ext>
            </a:extLst>
          </p:cNvPr>
          <p:cNvPicPr preferRelativeResize="0"/>
          <p:nvPr userDrawn="1"/>
        </p:nvPicPr>
        <p:blipFill>
          <a:blip r:embed="rId3">
            <a:alphaModFix/>
          </a:blip>
          <a:stretch>
            <a:fillRect/>
          </a:stretch>
        </p:blipFill>
        <p:spPr>
          <a:xfrm>
            <a:off x="1040" y="14233"/>
            <a:ext cx="12190960" cy="6598121"/>
          </a:xfrm>
          <a:prstGeom prst="rect">
            <a:avLst/>
          </a:prstGeom>
          <a:noFill/>
          <a:ln>
            <a:noFill/>
          </a:ln>
        </p:spPr>
      </p:pic>
      <p:pic>
        <p:nvPicPr>
          <p:cNvPr id="8" name="Google Shape;55;p13">
            <a:extLst>
              <a:ext uri="{FF2B5EF4-FFF2-40B4-BE49-F238E27FC236}">
                <a16:creationId xmlns="" xmlns:a16="http://schemas.microsoft.com/office/drawing/2014/main" id="{85FC816C-F093-9F7A-78F1-B3978C71F79C}"/>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Google Shape;66;p15">
            <a:extLst>
              <a:ext uri="{FF2B5EF4-FFF2-40B4-BE49-F238E27FC236}">
                <a16:creationId xmlns="" xmlns:a16="http://schemas.microsoft.com/office/drawing/2014/main" id="{D0001CE1-E2B2-745E-111B-099ED93A4D8B}"/>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5" name="Google Shape;67;p15">
            <a:extLst>
              <a:ext uri="{FF2B5EF4-FFF2-40B4-BE49-F238E27FC236}">
                <a16:creationId xmlns="" xmlns:a16="http://schemas.microsoft.com/office/drawing/2014/main" id="{D431EE51-B73D-74A2-BA6B-512ECE5E9EB8}"/>
              </a:ext>
            </a:extLst>
          </p:cNvPr>
          <p:cNvPicPr preferRelativeResize="0"/>
          <p:nvPr userDrawn="1"/>
        </p:nvPicPr>
        <p:blipFill>
          <a:blip r:embed="rId3">
            <a:alphaModFix/>
          </a:blip>
          <a:stretch>
            <a:fillRect/>
          </a:stretch>
        </p:blipFill>
        <p:spPr>
          <a:xfrm>
            <a:off x="0" y="-1"/>
            <a:ext cx="12192000" cy="6857999"/>
          </a:xfrm>
          <a:prstGeom prst="rect">
            <a:avLst/>
          </a:prstGeom>
          <a:noFill/>
          <a:ln>
            <a:noFill/>
          </a:ln>
        </p:spPr>
      </p:pic>
      <p:pic>
        <p:nvPicPr>
          <p:cNvPr id="6" name="Google Shape;55;p13">
            <a:extLst>
              <a:ext uri="{FF2B5EF4-FFF2-40B4-BE49-F238E27FC236}">
                <a16:creationId xmlns="" xmlns:a16="http://schemas.microsoft.com/office/drawing/2014/main" id="{85FC4334-403B-999A-4580-29B2E4EF4BA0}"/>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4" name="Google Shape;165;p22">
            <a:extLst>
              <a:ext uri="{FF2B5EF4-FFF2-40B4-BE49-F238E27FC236}">
                <a16:creationId xmlns="" xmlns:a16="http://schemas.microsoft.com/office/drawing/2014/main" id="{8F4A6713-D4A1-749F-EF39-BF6EAB69CDD4}"/>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5" name="Google Shape;166;p22">
            <a:extLst>
              <a:ext uri="{FF2B5EF4-FFF2-40B4-BE49-F238E27FC236}">
                <a16:creationId xmlns="" xmlns:a16="http://schemas.microsoft.com/office/drawing/2014/main" id="{FF71C871-1EC9-5EB6-C166-B5AB04C5D77B}"/>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6" name="Google Shape;55;p13">
            <a:extLst>
              <a:ext uri="{FF2B5EF4-FFF2-40B4-BE49-F238E27FC236}">
                <a16:creationId xmlns="" xmlns:a16="http://schemas.microsoft.com/office/drawing/2014/main" id="{DC08DA37-F3F5-F7B6-C5E2-3E3A0913DE53}"/>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7" name="Google Shape;71;p15">
            <a:extLst>
              <a:ext uri="{FF2B5EF4-FFF2-40B4-BE49-F238E27FC236}">
                <a16:creationId xmlns="" xmlns:a16="http://schemas.microsoft.com/office/drawing/2014/main" id="{7C5E91E5-1DC5-D2C8-6DEB-7E7B01D1A7F4}"/>
              </a:ext>
            </a:extLst>
          </p:cNvPr>
          <p:cNvSpPr txBox="1"/>
          <p:nvPr userDrawn="1"/>
        </p:nvSpPr>
        <p:spPr>
          <a:xfrm>
            <a:off x="388403" y="2297169"/>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- 4</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Transaction</a:t>
            </a:r>
          </a:p>
          <a:p>
            <a:pPr lvl="0"/>
            <a:r>
              <a:rPr lang="en-IN" sz="4000" b="1" dirty="0">
                <a:solidFill>
                  <a:srgbClr val="666666"/>
                </a:solidFill>
                <a:latin typeface="Proxima Nova"/>
                <a:cs typeface="Proxima Nova"/>
                <a:sym typeface="Proxima Nova"/>
              </a:rPr>
              <a:t>Management</a:t>
            </a:r>
            <a:endParaRPr sz="3400" b="1" dirty="0"/>
          </a:p>
        </p:txBody>
      </p:sp>
      <p:sp>
        <p:nvSpPr>
          <p:cNvPr id="8" name="Google Shape;73;p15">
            <a:extLst>
              <a:ext uri="{FF2B5EF4-FFF2-40B4-BE49-F238E27FC236}">
                <a16:creationId xmlns="" xmlns:a16="http://schemas.microsoft.com/office/drawing/2014/main" id="{10650232-82E4-B273-2F4A-17A8B0D141E6}"/>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a:t>
            </a:r>
            <a:r>
              <a:rPr lang="en-US" sz="2000" kern="1200" dirty="0" smtClean="0">
                <a:solidFill>
                  <a:srgbClr val="666666"/>
                </a:solidFill>
                <a:latin typeface="Proxima Nova"/>
              </a:rPr>
              <a:t>Urvi</a:t>
            </a:r>
            <a:r>
              <a:rPr lang="en-US" sz="2000" kern="1200" baseline="0" dirty="0" smtClean="0">
                <a:solidFill>
                  <a:srgbClr val="666666"/>
                </a:solidFill>
                <a:latin typeface="Proxima Nova"/>
              </a:rPr>
              <a:t> Bhatt</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9" name="Google Shape;71;p15">
            <a:extLst>
              <a:ext uri="{FF2B5EF4-FFF2-40B4-BE49-F238E27FC236}">
                <a16:creationId xmlns="" xmlns:a16="http://schemas.microsoft.com/office/drawing/2014/main" id="{73802EC4-B48B-0309-F5EA-7BF5589810B9}"/>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 name="Google Shape;232;p27">
            <a:extLst>
              <a:ext uri="{FF2B5EF4-FFF2-40B4-BE49-F238E27FC236}">
                <a16:creationId xmlns="" xmlns:a16="http://schemas.microsoft.com/office/drawing/2014/main" id="{22162D9F-3EA7-D715-DF0C-D1D9CADDE807}"/>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4" name="Google Shape;233;p27">
            <a:extLst>
              <a:ext uri="{FF2B5EF4-FFF2-40B4-BE49-F238E27FC236}">
                <a16:creationId xmlns="" xmlns:a16="http://schemas.microsoft.com/office/drawing/2014/main" id="{E6FC5FD9-AEA3-BFEB-034E-2FDAB6180661}"/>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5" name="Google Shape;55;p13">
            <a:extLst>
              <a:ext uri="{FF2B5EF4-FFF2-40B4-BE49-F238E27FC236}">
                <a16:creationId xmlns="" xmlns:a16="http://schemas.microsoft.com/office/drawing/2014/main" id="{25602395-6961-830C-876E-ACAEFB03B124}"/>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06-Oct-23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7" r:id="rId1"/>
    <p:sldLayoutId id="2147483671" r:id="rId2"/>
    <p:sldLayoutId id="2147483673" r:id="rId3"/>
    <p:sldLayoutId id="2147483691" r:id="rId4"/>
    <p:sldLayoutId id="2147483679" r:id="rId5"/>
    <p:sldLayoutId id="214748369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
        <p:nvSpPr>
          <p:cNvPr id="2" name="Title 1"/>
          <p:cNvSpPr>
            <a:spLocks noGrp="1"/>
          </p:cNvSpPr>
          <p:nvPr>
            <p:ph type="title"/>
          </p:nvPr>
        </p:nvSpPr>
        <p:spPr/>
        <p:txBody>
          <a:bodyPr>
            <a:normAutofit/>
          </a:bodyPr>
          <a:lstStyle/>
          <a:p>
            <a:r>
              <a:rPr lang="en-US" sz="3200" dirty="0"/>
              <a:t>Transaction State Diagram \ State Transition Diagram</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010038652"/>
              </p:ext>
            </p:extLst>
          </p:nvPr>
        </p:nvGraphicFramePr>
        <p:xfrm>
          <a:off x="381000" y="866150"/>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43104443"/>
              </p:ext>
            </p:extLst>
          </p:nvPr>
        </p:nvGraphicFramePr>
        <p:xfrm>
          <a:off x="6162303" y="866152"/>
          <a:ext cx="2791197" cy="5639391"/>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 Execution</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1000 - 50</a:t>
                      </a:r>
                      <a:endParaRPr lang="en-IN" sz="1800" dirty="0">
                        <a:effectLst/>
                      </a:endParaRPr>
                    </a:p>
                    <a:p>
                      <a:pPr marL="457200" indent="-457200" algn="ctr">
                        <a:lnSpc>
                          <a:spcPct val="115000"/>
                        </a:lnSpc>
                        <a:spcAft>
                          <a:spcPts val="0"/>
                        </a:spcAft>
                      </a:pPr>
                      <a:r>
                        <a:rPr lang="en-US" sz="1800" dirty="0">
                          <a:effectLst/>
                        </a:rPr>
                        <a:t>Write (950)</a:t>
                      </a:r>
                      <a:endParaRPr lang="en-IN" sz="1800" dirty="0">
                        <a:effectLst/>
                      </a:endParaRPr>
                    </a:p>
                    <a:p>
                      <a:pPr marL="457200" indent="-457200" algn="ctr">
                        <a:lnSpc>
                          <a:spcPct val="115000"/>
                        </a:lnSpc>
                        <a:spcAft>
                          <a:spcPts val="0"/>
                        </a:spcAft>
                      </a:pPr>
                      <a:r>
                        <a:rPr lang="en-US" sz="1800" dirty="0">
                          <a:effectLst/>
                        </a:rPr>
                        <a:t>Read (1000)</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1000 + 50</a:t>
                      </a:r>
                      <a:endParaRPr lang="en-IN" sz="1800" dirty="0">
                        <a:effectLst/>
                      </a:endParaRPr>
                    </a:p>
                    <a:p>
                      <a:pPr marL="457200" indent="-457200" algn="ctr">
                        <a:lnSpc>
                          <a:spcPct val="115000"/>
                        </a:lnSpc>
                        <a:spcAft>
                          <a:spcPts val="0"/>
                        </a:spcAft>
                      </a:pPr>
                      <a:r>
                        <a:rPr lang="en-US" sz="1800" dirty="0">
                          <a:effectLst/>
                        </a:rPr>
                        <a:t>Write (1050)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58834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temp = 950 * 0.1</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950 - 95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(855)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(1050)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1050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(1145)</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27186819"/>
              </p:ext>
            </p:extLst>
          </p:nvPr>
        </p:nvGraphicFramePr>
        <p:xfrm>
          <a:off x="381000" y="866151"/>
          <a:ext cx="5562600" cy="5629553"/>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p>
                    <a:p>
                      <a:pPr marL="457200" indent="-457200" algn="ctr">
                        <a:lnSpc>
                          <a:spcPct val="115000"/>
                        </a:lnSpc>
                        <a:spcAft>
                          <a:spcPts val="0"/>
                        </a:spcAft>
                      </a:pPr>
                      <a:r>
                        <a:rPr lang="en-US" sz="1800" kern="1200" dirty="0">
                          <a:solidFill>
                            <a:schemeClr val="tx1"/>
                          </a:solidFill>
                          <a:effectLst/>
                          <a:latin typeface="+mn-lt"/>
                          <a:ea typeface="+mn-ea"/>
                          <a:cs typeface="+mn-cs"/>
                        </a:rPr>
                        <a:t>Temp = A * 0.1</a:t>
                      </a:r>
                    </a:p>
                    <a:p>
                      <a:pPr marL="457200" indent="-457200" algn="ctr">
                        <a:lnSpc>
                          <a:spcPct val="115000"/>
                        </a:lnSpc>
                        <a:spcAft>
                          <a:spcPts val="0"/>
                        </a:spcAft>
                      </a:pPr>
                      <a:r>
                        <a:rPr lang="en-US" sz="1800" kern="1200" dirty="0">
                          <a:solidFill>
                            <a:schemeClr val="tx1"/>
                          </a:solidFill>
                          <a:effectLst/>
                          <a:latin typeface="+mn-lt"/>
                          <a:ea typeface="+mn-ea"/>
                          <a:cs typeface="+mn-cs"/>
                        </a:rPr>
                        <a:t>A = A - temp</a:t>
                      </a:r>
                    </a:p>
                    <a:p>
                      <a:pPr marL="457200" indent="-457200" algn="ctr">
                        <a:lnSpc>
                          <a:spcPct val="115000"/>
                        </a:lnSpc>
                        <a:spcAft>
                          <a:spcPts val="0"/>
                        </a:spcAft>
                      </a:pPr>
                      <a:r>
                        <a:rPr lang="en-US" sz="1800" kern="1200" dirty="0">
                          <a:solidFill>
                            <a:schemeClr val="tx1"/>
                          </a:solidFill>
                          <a:effectLst/>
                          <a:latin typeface="+mn-lt"/>
                          <a:ea typeface="+mn-ea"/>
                          <a:cs typeface="+mn-cs"/>
                        </a:rPr>
                        <a:t>Write (A)</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p>
                    <a:p>
                      <a:pPr marL="457200" indent="-457200" algn="ctr">
                        <a:lnSpc>
                          <a:spcPct val="115000"/>
                        </a:lnSpc>
                        <a:spcAft>
                          <a:spcPts val="0"/>
                        </a:spcAft>
                      </a:pPr>
                      <a:r>
                        <a:rPr lang="en-US" sz="1800" kern="1200" dirty="0">
                          <a:solidFill>
                            <a:schemeClr val="tx1"/>
                          </a:solidFill>
                          <a:effectLst/>
                          <a:latin typeface="+mn-lt"/>
                          <a:ea typeface="+mn-ea"/>
                          <a:cs typeface="+mn-cs"/>
                        </a:rPr>
                        <a:t>B = B + temp</a:t>
                      </a: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effectLst/>
                        </a:rPr>
                        <a:t>Read (A)</a:t>
                      </a:r>
                    </a:p>
                    <a:p>
                      <a:pPr marL="457200" indent="-457200" algn="ctr">
                        <a:lnSpc>
                          <a:spcPct val="115000"/>
                        </a:lnSpc>
                        <a:spcAft>
                          <a:spcPts val="0"/>
                        </a:spcAft>
                      </a:pPr>
                      <a:r>
                        <a:rPr lang="en-US" sz="1800" dirty="0">
                          <a:effectLst/>
                        </a:rPr>
                        <a:t>A = A - 50</a:t>
                      </a:r>
                    </a:p>
                    <a:p>
                      <a:pPr marL="457200" indent="-457200" algn="ctr">
                        <a:lnSpc>
                          <a:spcPct val="115000"/>
                        </a:lnSpc>
                        <a:spcAft>
                          <a:spcPts val="0"/>
                        </a:spcAft>
                      </a:pPr>
                      <a:r>
                        <a:rPr lang="en-US" sz="1800" dirty="0">
                          <a:effectLst/>
                        </a:rPr>
                        <a:t>Write (A)</a:t>
                      </a:r>
                    </a:p>
                    <a:p>
                      <a:pPr marL="457200" indent="-457200" algn="ctr">
                        <a:lnSpc>
                          <a:spcPct val="115000"/>
                        </a:lnSpc>
                        <a:spcAft>
                          <a:spcPts val="0"/>
                        </a:spcAft>
                      </a:pPr>
                      <a:r>
                        <a:rPr lang="en-US" sz="1800" dirty="0">
                          <a:effectLst/>
                        </a:rPr>
                        <a:t>Read (B)</a:t>
                      </a:r>
                    </a:p>
                    <a:p>
                      <a:pPr marL="457200" indent="-457200" algn="ctr">
                        <a:lnSpc>
                          <a:spcPct val="115000"/>
                        </a:lnSpc>
                        <a:spcAft>
                          <a:spcPts val="0"/>
                        </a:spcAft>
                      </a:pPr>
                      <a:r>
                        <a:rPr lang="en-US" sz="1800" dirty="0">
                          <a:effectLst/>
                        </a:rPr>
                        <a:t>B = B + 50</a:t>
                      </a: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dirty="0">
                          <a:effectLst/>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473904796"/>
              </p:ext>
            </p:extLst>
          </p:nvPr>
        </p:nvGraphicFramePr>
        <p:xfrm>
          <a:off x="6162303" y="866152"/>
          <a:ext cx="2791197" cy="5656055"/>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29106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(900)</a:t>
                      </a:r>
                    </a:p>
                    <a:p>
                      <a:pPr marL="457200" indent="-457200" algn="ctr">
                        <a:lnSpc>
                          <a:spcPct val="115000"/>
                        </a:lnSpc>
                        <a:spcAft>
                          <a:spcPts val="0"/>
                        </a:spcAft>
                      </a:pPr>
                      <a:r>
                        <a:rPr lang="en-US" sz="1800" kern="1200" dirty="0">
                          <a:solidFill>
                            <a:schemeClr val="tx1"/>
                          </a:solidFill>
                          <a:effectLst/>
                          <a:latin typeface="+mn-lt"/>
                          <a:ea typeface="+mn-ea"/>
                          <a:cs typeface="+mn-cs"/>
                        </a:rPr>
                        <a:t>A = 900 - 50</a:t>
                      </a:r>
                    </a:p>
                    <a:p>
                      <a:pPr marL="457200" indent="-457200" algn="ctr">
                        <a:lnSpc>
                          <a:spcPct val="115000"/>
                        </a:lnSpc>
                        <a:spcAft>
                          <a:spcPts val="0"/>
                        </a:spcAft>
                      </a:pPr>
                      <a:r>
                        <a:rPr lang="en-US" sz="1800" kern="1200" dirty="0">
                          <a:solidFill>
                            <a:schemeClr val="tx1"/>
                          </a:solidFill>
                          <a:effectLst/>
                          <a:latin typeface="+mn-lt"/>
                          <a:ea typeface="+mn-ea"/>
                          <a:cs typeface="+mn-cs"/>
                        </a:rPr>
                        <a:t>Write (850)</a:t>
                      </a:r>
                    </a:p>
                    <a:p>
                      <a:pPr marL="457200" indent="-457200" algn="ctr">
                        <a:lnSpc>
                          <a:spcPct val="115000"/>
                        </a:lnSpc>
                        <a:spcAft>
                          <a:spcPts val="0"/>
                        </a:spcAft>
                      </a:pPr>
                      <a:r>
                        <a:rPr lang="en-US" sz="1800" kern="1200" dirty="0">
                          <a:solidFill>
                            <a:schemeClr val="tx1"/>
                          </a:solidFill>
                          <a:effectLst/>
                          <a:latin typeface="+mn-lt"/>
                          <a:ea typeface="+mn-ea"/>
                          <a:cs typeface="+mn-cs"/>
                        </a:rPr>
                        <a:t>Read (1100)</a:t>
                      </a:r>
                    </a:p>
                    <a:p>
                      <a:pPr marL="457200" indent="-457200" algn="ctr">
                        <a:lnSpc>
                          <a:spcPct val="115000"/>
                        </a:lnSpc>
                        <a:spcAft>
                          <a:spcPts val="0"/>
                        </a:spcAft>
                      </a:pPr>
                      <a:r>
                        <a:rPr lang="en-US" sz="1800" kern="1200" dirty="0">
                          <a:solidFill>
                            <a:schemeClr val="tx1"/>
                          </a:solidFill>
                          <a:effectLst/>
                          <a:latin typeface="+mn-lt"/>
                          <a:ea typeface="+mn-ea"/>
                          <a:cs typeface="+mn-cs"/>
                        </a:rPr>
                        <a:t>B = 1100 + 50</a:t>
                      </a:r>
                    </a:p>
                    <a:p>
                      <a:pPr marL="457200" indent="-457200" algn="ctr">
                        <a:lnSpc>
                          <a:spcPct val="115000"/>
                        </a:lnSpc>
                        <a:spcAft>
                          <a:spcPts val="0"/>
                        </a:spcAft>
                      </a:pPr>
                      <a:r>
                        <a:rPr lang="en-US" sz="1800" kern="1200" dirty="0">
                          <a:solidFill>
                            <a:schemeClr val="tx1"/>
                          </a:solidFill>
                          <a:effectLst/>
                          <a:latin typeface="+mn-lt"/>
                          <a:ea typeface="+mn-ea"/>
                          <a:cs typeface="+mn-cs"/>
                        </a:rPr>
                        <a:t>Write (1150)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Serial </a:t>
            </a:r>
            <a:r>
              <a:rPr lang="en-US" dirty="0" smtClean="0"/>
              <a:t>schedule</a:t>
            </a:r>
          </a:p>
          <a:p>
            <a:r>
              <a:rPr lang="en-US" dirty="0"/>
              <a:t>Non-serial Schedule (Interleaved Schedule</a:t>
            </a:r>
            <a:r>
              <a:rPr lang="en-US" dirty="0" smtClean="0"/>
              <a:t>)</a:t>
            </a:r>
          </a:p>
          <a:p>
            <a:r>
              <a:rPr lang="en-US" dirty="0"/>
              <a:t>Equivalent Schedule</a:t>
            </a:r>
            <a:endParaRPr lang="en-US" dirty="0" smtClean="0"/>
          </a:p>
          <a:p>
            <a:endParaRPr lang="en-US" dirty="0"/>
          </a:p>
        </p:txBody>
      </p:sp>
      <p:sp>
        <p:nvSpPr>
          <p:cNvPr id="3" name="Title 2"/>
          <p:cNvSpPr>
            <a:spLocks noGrp="1"/>
          </p:cNvSpPr>
          <p:nvPr>
            <p:ph type="title"/>
          </p:nvPr>
        </p:nvSpPr>
        <p:spPr/>
        <p:txBody>
          <a:bodyPr/>
          <a:lstStyle/>
          <a:p>
            <a:r>
              <a:rPr lang="en-US" dirty="0" smtClean="0"/>
              <a:t>Types of Schedule</a:t>
            </a:r>
            <a:endParaRPr lang="en-US" dirty="0"/>
          </a:p>
        </p:txBody>
      </p:sp>
    </p:spTree>
    <p:extLst>
      <p:ext uri="{BB962C8B-B14F-4D97-AF65-F5344CB8AC3E}">
        <p14:creationId xmlns:p14="http://schemas.microsoft.com/office/powerpoint/2010/main" val="2525479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0DD4C3-5C26-E1D6-07B9-C57E780CEC78}"/>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US" dirty="0"/>
              <a:t>Example of Serial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70AE89-5408-1B2C-C326-C94769F595A6}"/>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normAutofit/>
          </a:bodyPr>
          <a:lstStyle/>
          <a:p>
            <a:r>
              <a:rPr lang="en-US" sz="3100" dirty="0"/>
              <a:t>Example of Non-serial Schedule (Interleaved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75697691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014442895"/>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p15">
            <a:extLst>
              <a:ext uri="{FF2B5EF4-FFF2-40B4-BE49-F238E27FC236}">
                <a16:creationId xmlns="" xmlns:a16="http://schemas.microsoft.com/office/drawing/2014/main" id="{C58FA8DC-9DCC-388A-1646-EE7CEC05AACA}"/>
              </a:ext>
            </a:extLst>
          </p:cNvPr>
          <p:cNvSpPr txBox="1"/>
          <p:nvPr/>
        </p:nvSpPr>
        <p:spPr>
          <a:xfrm>
            <a:off x="223035" y="108147"/>
            <a:ext cx="8584991" cy="677078"/>
          </a:xfrm>
          <a:prstGeom prst="rect">
            <a:avLst/>
          </a:prstGeom>
          <a:noFill/>
          <a:ln>
            <a:noFill/>
          </a:ln>
        </p:spPr>
        <p:txBody>
          <a:bodyPr spcFirstLastPara="1" wrap="square" lIns="91425" tIns="91425" rIns="91425" bIns="91425" anchor="t" anchorCtr="0">
            <a:spAutoFit/>
          </a:bodyPr>
          <a:lstStyle/>
          <a:p>
            <a:pPr lvl="0"/>
            <a:r>
              <a:rPr lang="en-IN" sz="3200" dirty="0">
                <a:solidFill>
                  <a:srgbClr val="00A4B6"/>
                </a:solidFill>
                <a:latin typeface="Proxima Nova"/>
                <a:ea typeface="Proxima Nova"/>
                <a:cs typeface="Proxima Nova"/>
                <a:sym typeface="Proxima Nova"/>
              </a:rPr>
              <a:t>Outline</a:t>
            </a:r>
            <a:endParaRPr sz="3200" dirty="0">
              <a:solidFill>
                <a:srgbClr val="00A4B6"/>
              </a:solidFill>
              <a:latin typeface="Proxima Nova"/>
              <a:ea typeface="Proxima Nova"/>
              <a:cs typeface="Proxima Nova"/>
              <a:sym typeface="Proxima Nova"/>
            </a:endParaRPr>
          </a:p>
        </p:txBody>
      </p:sp>
      <p:sp>
        <p:nvSpPr>
          <p:cNvPr id="3" name="Google Shape;71;p15">
            <a:extLst>
              <a:ext uri="{FF2B5EF4-FFF2-40B4-BE49-F238E27FC236}">
                <a16:creationId xmlns="" xmlns:a16="http://schemas.microsoft.com/office/drawing/2014/main" id="{185D05DA-A251-DF23-3807-8715173739A2}"/>
              </a:ext>
            </a:extLst>
          </p:cNvPr>
          <p:cNvSpPr txBox="1"/>
          <p:nvPr/>
        </p:nvSpPr>
        <p:spPr>
          <a:xfrm>
            <a:off x="223035" y="974257"/>
            <a:ext cx="8820000" cy="3139291"/>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What is transaction?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ACID properties of transaction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Transaction State Diagram \ State Transition Diagram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Schedule</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Two phase commit protocol</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Database recovery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Concurrency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F8329E-4B03-3349-89E9-35F9218C7E2D}"/>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US" dirty="0"/>
              <a:t>Equivalent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374529263"/>
              </p:ext>
            </p:extLst>
          </p:nvPr>
        </p:nvGraphicFramePr>
        <p:xfrm>
          <a:off x="12168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209777084"/>
              </p:ext>
            </p:extLst>
          </p:nvPr>
        </p:nvGraphicFramePr>
        <p:xfrm>
          <a:off x="653841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err="1"/>
              <a:t>Serializability</a:t>
            </a:r>
            <a:endParaRPr lang="en-US" dirty="0"/>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sp>
        <p:nvSpPr>
          <p:cNvPr id="2" name="Title 1"/>
          <p:cNvSpPr>
            <a:spLocks noGrp="1"/>
          </p:cNvSpPr>
          <p:nvPr>
            <p:ph type="title"/>
          </p:nvPr>
        </p:nvSpPr>
        <p:spPr/>
        <p:txBody>
          <a:bodyPr/>
          <a:lstStyle/>
          <a:p>
            <a:r>
              <a:rPr lang="en-US" dirty="0"/>
              <a:t>Conflicting instructions</a:t>
            </a:r>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48587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254277765"/>
              </p:ext>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4384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57680460"/>
              </p:ext>
            </p:extLst>
          </p:nvPr>
        </p:nvGraphicFramePr>
        <p:xfrm>
          <a:off x="53340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1336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751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a:t>:</a:t>
            </a:r>
          </a:p>
          <a:p>
            <a:endParaRPr lang="en-IN" dirty="0"/>
          </a:p>
          <a:p>
            <a:endParaRPr lang="en-IN" dirty="0"/>
          </a:p>
          <a:p>
            <a:endParaRPr lang="en-IN" dirty="0"/>
          </a:p>
          <a:p>
            <a:endParaRPr lang="en-IN" dirty="0"/>
          </a:p>
          <a:p>
            <a:r>
              <a:rPr lang="en-US" dirty="0"/>
              <a:t>We are </a:t>
            </a:r>
            <a:r>
              <a:rPr lang="en-US" b="1" dirty="0">
                <a:solidFill>
                  <a:schemeClr val="accent6"/>
                </a:solidFill>
              </a:rPr>
              <a:t>unable to swap instructions </a:t>
            </a:r>
            <a:r>
              <a:rPr lang="en-US" dirty="0"/>
              <a:t>in the above schedule to obtain either the serial schedule &lt;T1, T2&gt;, or the serial schedule &lt;T2, T1&gt;.</a:t>
            </a:r>
            <a:endParaRPr lang="en-IN" dirty="0"/>
          </a:p>
          <a:p>
            <a:pPr marL="0" indent="0">
              <a:buNone/>
            </a:pPr>
            <a:endParaRPr lang="en-IN" dirty="0"/>
          </a:p>
          <a:p>
            <a:endParaRPr lang="en-US" dirty="0"/>
          </a:p>
        </p:txBody>
      </p:sp>
      <p:graphicFrame>
        <p:nvGraphicFramePr>
          <p:cNvPr id="10" name="Content Placeholder 1"/>
          <p:cNvGraphicFramePr>
            <a:graphicFrameLocks/>
          </p:cNvGraphicFramePr>
          <p:nvPr>
            <p:extLst>
              <p:ext uri="{D42A27DB-BD31-4B8C-83A1-F6EECF244321}">
                <p14:modId xmlns:p14="http://schemas.microsoft.com/office/powerpoint/2010/main" val="1031784819"/>
              </p:ext>
            </p:extLst>
          </p:nvPr>
        </p:nvGraphicFramePr>
        <p:xfrm>
          <a:off x="536917" y="1523137"/>
          <a:ext cx="3505200" cy="145460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51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18515">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IN"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3796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not view equivalent</a:t>
            </a:r>
            <a:r>
              <a:rPr lang="en-US" dirty="0"/>
              <a:t> because </a:t>
            </a:r>
            <a:r>
              <a:rPr lang="en-US" b="1" dirty="0">
                <a:solidFill>
                  <a:schemeClr val="accent6"/>
                </a:solidFill>
              </a:rPr>
              <a:t>initial read operation in S1 is done by T1 and in </a:t>
            </a:r>
            <a:r>
              <a:rPr lang="en-US" b="1" dirty="0" smtClean="0">
                <a:solidFill>
                  <a:schemeClr val="accent6"/>
                </a:solidFill>
              </a:rPr>
              <a:t>S2 </a:t>
            </a:r>
            <a:r>
              <a:rPr lang="en-US" b="1" dirty="0">
                <a:solidFill>
                  <a:schemeClr val="accent6"/>
                </a:solidFill>
              </a:rPr>
              <a:t>it is done by T2</a:t>
            </a:r>
            <a:r>
              <a:rPr lang="en-US" dirty="0"/>
              <a:t>.</a:t>
            </a:r>
          </a:p>
          <a:p>
            <a:r>
              <a:rPr lang="en-US" dirty="0"/>
              <a:t>Above two schedules </a:t>
            </a:r>
            <a:r>
              <a:rPr lang="en-US" b="1" dirty="0">
                <a:solidFill>
                  <a:schemeClr val="accent6"/>
                </a:solidFill>
              </a:rPr>
              <a:t>S1 and </a:t>
            </a:r>
            <a:r>
              <a:rPr lang="en-US" b="1" dirty="0" smtClean="0">
                <a:solidFill>
                  <a:schemeClr val="accent6"/>
                </a:solidFill>
              </a:rPr>
              <a:t>S3 </a:t>
            </a:r>
            <a:r>
              <a:rPr lang="en-US" b="1" dirty="0">
                <a:solidFill>
                  <a:schemeClr val="accent6"/>
                </a:solidFill>
              </a:rPr>
              <a:t>are view equivalent </a:t>
            </a:r>
            <a:r>
              <a:rPr lang="en-US" dirty="0"/>
              <a:t>because </a:t>
            </a:r>
            <a:r>
              <a:rPr lang="en-US" b="1" dirty="0">
                <a:solidFill>
                  <a:schemeClr val="accent6"/>
                </a:solidFill>
              </a:rPr>
              <a:t>initial read operation in S1 is done by T1 and in </a:t>
            </a:r>
            <a:r>
              <a:rPr lang="en-US" b="1" dirty="0" smtClean="0">
                <a:solidFill>
                  <a:schemeClr val="accent6"/>
                </a:solidFill>
              </a:rPr>
              <a:t>S3 </a:t>
            </a:r>
            <a:r>
              <a:rPr lang="en-US" b="1" dirty="0">
                <a:solidFill>
                  <a:schemeClr val="accent6"/>
                </a:solidFill>
              </a:rPr>
              <a:t>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15561594"/>
              </p:ext>
            </p:extLst>
          </p:nvPr>
        </p:nvGraphicFramePr>
        <p:xfrm>
          <a:off x="3269196" y="1781904"/>
          <a:ext cx="2059432" cy="1529842"/>
        </p:xfrm>
        <a:graphic>
          <a:graphicData uri="http://schemas.openxmlformats.org/drawingml/2006/table">
            <a:tbl>
              <a:tblPr firstRow="1" firstCol="1" bandRow="1">
                <a:tableStyleId>{2D5ABB26-0587-4C30-8999-92F81FD0307C}</a:tableStyleId>
              </a:tblPr>
              <a:tblGrid>
                <a:gridCol w="1029716">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166535860"/>
              </p:ext>
            </p:extLst>
          </p:nvPr>
        </p:nvGraphicFramePr>
        <p:xfrm>
          <a:off x="5962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not view equal </a:t>
            </a:r>
            <a:r>
              <a:rPr lang="en-US" dirty="0"/>
              <a:t>because</a:t>
            </a:r>
            <a:r>
              <a:rPr lang="en-US" b="1" dirty="0">
                <a:solidFill>
                  <a:schemeClr val="accent6"/>
                </a:solidFill>
              </a:rPr>
              <a:t>, in S1, </a:t>
            </a:r>
            <a:r>
              <a:rPr lang="en-US" b="1" dirty="0" smtClean="0">
                <a:solidFill>
                  <a:schemeClr val="accent6"/>
                </a:solidFill>
              </a:rPr>
              <a:t>T3 </a:t>
            </a:r>
            <a:r>
              <a:rPr lang="en-US" b="1" dirty="0">
                <a:solidFill>
                  <a:schemeClr val="accent6"/>
                </a:solidFill>
              </a:rPr>
              <a:t>is reading A that is updated by T2 and in </a:t>
            </a:r>
            <a:r>
              <a:rPr lang="en-US" b="1" dirty="0" smtClean="0">
                <a:solidFill>
                  <a:schemeClr val="accent6"/>
                </a:solidFill>
              </a:rPr>
              <a:t>S2, </a:t>
            </a:r>
            <a:r>
              <a:rPr lang="en-US" b="1" dirty="0">
                <a:solidFill>
                  <a:schemeClr val="accent6"/>
                </a:solidFill>
              </a:rPr>
              <a:t>T3 is reading A which is updated by T1</a:t>
            </a:r>
            <a:r>
              <a:rPr lang="en-US" dirty="0"/>
              <a:t>.</a:t>
            </a:r>
          </a:p>
          <a:p>
            <a:r>
              <a:rPr lang="en-IN" dirty="0"/>
              <a:t>Above two schedules </a:t>
            </a:r>
            <a:r>
              <a:rPr lang="en-US" b="1" dirty="0">
                <a:solidFill>
                  <a:schemeClr val="accent6"/>
                </a:solidFill>
              </a:rPr>
              <a:t>S1 and </a:t>
            </a:r>
            <a:r>
              <a:rPr lang="en-US" b="1" dirty="0" smtClean="0">
                <a:solidFill>
                  <a:schemeClr val="accent6"/>
                </a:solidFill>
              </a:rPr>
              <a:t>S3 </a:t>
            </a:r>
            <a:r>
              <a:rPr lang="en-US" b="1" dirty="0">
                <a:solidFill>
                  <a:schemeClr val="accent6"/>
                </a:solidFill>
              </a:rPr>
              <a:t>are </a:t>
            </a:r>
            <a:r>
              <a:rPr lang="en-IN" b="1" dirty="0">
                <a:solidFill>
                  <a:schemeClr val="accent6"/>
                </a:solidFill>
              </a:rPr>
              <a:t>view equal </a:t>
            </a:r>
            <a:r>
              <a:rPr lang="en-IN" dirty="0"/>
              <a:t>because, </a:t>
            </a:r>
            <a:r>
              <a:rPr lang="en-IN" b="1" dirty="0">
                <a:solidFill>
                  <a:schemeClr val="accent6"/>
                </a:solidFill>
              </a:rPr>
              <a:t>in S1, T3 is reading A that is updated by T2 and in </a:t>
            </a:r>
            <a:r>
              <a:rPr lang="en-IN" b="1" dirty="0" smtClean="0">
                <a:solidFill>
                  <a:schemeClr val="accent6"/>
                </a:solidFill>
              </a:rPr>
              <a:t>S3 </a:t>
            </a:r>
            <a:r>
              <a:rPr lang="en-IN" b="1" dirty="0">
                <a:solidFill>
                  <a:schemeClr val="accent6"/>
                </a:solidFill>
              </a:rPr>
              <a:t>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528061654"/>
              </p:ext>
            </p:extLst>
          </p:nvPr>
        </p:nvGraphicFramePr>
        <p:xfrm>
          <a:off x="4364683" y="196568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917176614"/>
              </p:ext>
            </p:extLst>
          </p:nvPr>
        </p:nvGraphicFramePr>
        <p:xfrm>
          <a:off x="8101167" y="1980158"/>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not view equal </a:t>
            </a:r>
            <a:r>
              <a:rPr lang="en-US" dirty="0"/>
              <a:t>because </a:t>
            </a:r>
            <a:r>
              <a:rPr lang="en-US" b="1" dirty="0">
                <a:solidFill>
                  <a:schemeClr val="accent6"/>
                </a:solidFill>
              </a:rPr>
              <a:t>final write operation in S1 is done by T3 and in </a:t>
            </a:r>
            <a:r>
              <a:rPr lang="en-US" b="1" dirty="0" smtClean="0">
                <a:solidFill>
                  <a:schemeClr val="accent6"/>
                </a:solidFill>
              </a:rPr>
              <a:t>S2 </a:t>
            </a:r>
            <a:r>
              <a:rPr lang="en-US" b="1" dirty="0">
                <a:solidFill>
                  <a:schemeClr val="accent6"/>
                </a:solidFill>
              </a:rPr>
              <a:t>final write operation is also done by T1</a:t>
            </a:r>
            <a:r>
              <a:rPr lang="en-US" dirty="0"/>
              <a:t>.</a:t>
            </a:r>
          </a:p>
          <a:p>
            <a:r>
              <a:rPr lang="en-US" dirty="0"/>
              <a:t>Above two schedules </a:t>
            </a:r>
            <a:r>
              <a:rPr lang="en-US" b="1" dirty="0">
                <a:solidFill>
                  <a:schemeClr val="accent6"/>
                </a:solidFill>
              </a:rPr>
              <a:t>S1 and </a:t>
            </a:r>
            <a:r>
              <a:rPr lang="en-US" b="1" dirty="0" smtClean="0">
                <a:solidFill>
                  <a:schemeClr val="accent6"/>
                </a:solidFill>
              </a:rPr>
              <a:t>S3 </a:t>
            </a:r>
            <a:r>
              <a:rPr lang="en-US" b="1" dirty="0">
                <a:solidFill>
                  <a:schemeClr val="accent6"/>
                </a:solidFill>
              </a:rPr>
              <a:t>are view equal </a:t>
            </a:r>
            <a:r>
              <a:rPr lang="en-US" dirty="0"/>
              <a:t>because</a:t>
            </a:r>
            <a:r>
              <a:rPr lang="en-US" b="1" dirty="0">
                <a:solidFill>
                  <a:schemeClr val="accent6"/>
                </a:solidFill>
              </a:rPr>
              <a:t> final write operation in S1 is done by T3 and in </a:t>
            </a:r>
            <a:r>
              <a:rPr lang="en-US" b="1" dirty="0" smtClean="0">
                <a:solidFill>
                  <a:schemeClr val="accent6"/>
                </a:solidFill>
              </a:rPr>
              <a:t>S3 </a:t>
            </a:r>
            <a:r>
              <a:rPr lang="en-US" b="1" dirty="0">
                <a:solidFill>
                  <a:schemeClr val="accent6"/>
                </a:solidFill>
              </a:rPr>
              <a:t>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850741491"/>
              </p:ext>
            </p:extLst>
          </p:nvPr>
        </p:nvGraphicFramePr>
        <p:xfrm>
          <a:off x="4364683" y="1642952"/>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1188176383"/>
              </p:ext>
            </p:extLst>
          </p:nvPr>
        </p:nvGraphicFramePr>
        <p:xfrm>
          <a:off x="8101167" y="165743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a:t>
            </a:r>
          </a:p>
        </p:txBody>
      </p:sp>
      <p:sp>
        <p:nvSpPr>
          <p:cNvPr id="3" name="Content Placeholder 2"/>
          <p:cNvSpPr>
            <a:spLocks noGrp="1"/>
          </p:cNvSpPr>
          <p:nvPr>
            <p:ph idx="1"/>
          </p:nvPr>
        </p:nvSpPr>
        <p:spPr/>
        <p:txBody>
          <a:bodyPr/>
          <a:lstStyle/>
          <a:p>
            <a:r>
              <a:rPr lang="en-US" dirty="0"/>
              <a:t>If a schedule is view equivalent to its serial schedule then the given schedule is said to be view serializable.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chemeClr val="accent6"/>
                </a:solidFill>
              </a:rPr>
              <a:t>S2 is the serial schedule of S1</a:t>
            </a:r>
            <a:r>
              <a:rPr lang="en-US" dirty="0"/>
              <a:t>. If we can </a:t>
            </a:r>
            <a:r>
              <a:rPr lang="en-US" b="1" dirty="0">
                <a:solidFill>
                  <a:schemeClr val="accent6"/>
                </a:solidFill>
              </a:rPr>
              <a:t>prove that they are view equivalent </a:t>
            </a:r>
            <a:r>
              <a:rPr lang="en-US" dirty="0"/>
              <a:t>then we can says that </a:t>
            </a:r>
            <a:r>
              <a:rPr lang="en-US" b="1" dirty="0">
                <a:solidFill>
                  <a:schemeClr val="accent6"/>
                </a:solidFill>
              </a:rPr>
              <a:t>given schedule S1 is view serializable</a:t>
            </a:r>
            <a:r>
              <a:rPr lang="en-US" dirty="0"/>
              <a:t>.</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117540999"/>
              </p:ext>
            </p:extLst>
          </p:nvPr>
        </p:nvGraphicFramePr>
        <p:xfrm>
          <a:off x="605781" y="1707626"/>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289049860"/>
              </p:ext>
            </p:extLst>
          </p:nvPr>
        </p:nvGraphicFramePr>
        <p:xfrm>
          <a:off x="4844091" y="1707625"/>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6295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(Initial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T1 first reads the data item </a:t>
            </a:r>
            <a:r>
              <a:rPr lang="en-US" dirty="0" smtClean="0"/>
              <a:t>A. </a:t>
            </a:r>
            <a:r>
              <a:rPr lang="en-US" dirty="0"/>
              <a:t>In S2 also transaction T1 first reads the data item </a:t>
            </a:r>
            <a:r>
              <a:rPr lang="en-US" dirty="0" smtClean="0"/>
              <a:t>A.</a:t>
            </a:r>
            <a:endParaRPr lang="en-US" dirty="0"/>
          </a:p>
          <a:p>
            <a:r>
              <a:rPr lang="en-US" dirty="0"/>
              <a:t>In schedule S1, transaction T1 first reads the data item </a:t>
            </a:r>
            <a:r>
              <a:rPr lang="en-US" dirty="0" smtClean="0"/>
              <a:t>B. </a:t>
            </a:r>
            <a:r>
              <a:rPr lang="en-US" dirty="0"/>
              <a:t>In S2 also the first read operation on </a:t>
            </a:r>
            <a:r>
              <a:rPr lang="en-US" dirty="0" smtClean="0"/>
              <a:t>B </a:t>
            </a:r>
            <a:r>
              <a:rPr lang="en-US" dirty="0"/>
              <a:t>is performed by </a:t>
            </a:r>
            <a:r>
              <a:rPr lang="en-US" dirty="0" smtClean="0"/>
              <a:t>T1.</a:t>
            </a:r>
            <a:endParaRPr lang="en-US" dirty="0"/>
          </a:p>
          <a:p>
            <a:r>
              <a:rPr lang="en-US" dirty="0"/>
              <a:t>The initial read condition is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2779143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948015499"/>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8" name="Rectangle 7"/>
          <p:cNvSpPr/>
          <p:nvPr/>
        </p:nvSpPr>
        <p:spPr>
          <a:xfrm>
            <a:off x="996287" y="180150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5256663" y="1790132"/>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996286" y="3032078"/>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5256662" y="2431576"/>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14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(Updated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T2 reads the value of </a:t>
            </a:r>
            <a:r>
              <a:rPr lang="en-US" dirty="0" smtClean="0"/>
              <a:t>A, </a:t>
            </a:r>
            <a:r>
              <a:rPr lang="en-US" dirty="0"/>
              <a:t>written by T1. In S2, the same transaction T2 reads the </a:t>
            </a:r>
            <a:r>
              <a:rPr lang="en-US" dirty="0" smtClean="0"/>
              <a:t>A </a:t>
            </a:r>
            <a:r>
              <a:rPr lang="en-US" dirty="0"/>
              <a:t>after it is written by T1.</a:t>
            </a:r>
          </a:p>
          <a:p>
            <a:r>
              <a:rPr lang="en-US" dirty="0"/>
              <a:t>In schedule S1, transaction T2 reads the value of </a:t>
            </a:r>
            <a:r>
              <a:rPr lang="en-US" dirty="0" smtClean="0"/>
              <a:t>B, </a:t>
            </a:r>
            <a:r>
              <a:rPr lang="en-US" dirty="0"/>
              <a:t>written by T1. In S2, the same transaction T2 reads the value of </a:t>
            </a:r>
            <a:r>
              <a:rPr lang="en-US" dirty="0" smtClean="0"/>
              <a:t>B </a:t>
            </a:r>
            <a:r>
              <a:rPr lang="en-US" dirty="0"/>
              <a:t>after it is updated by T1.</a:t>
            </a:r>
          </a:p>
          <a:p>
            <a:r>
              <a:rPr lang="en-US" dirty="0"/>
              <a:t>The updated read condition is also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5"/>
          <p:cNvSpPr/>
          <p:nvPr/>
        </p:nvSpPr>
        <p:spPr>
          <a:xfrm>
            <a:off x="996287" y="2101761"/>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731827" y="2431576"/>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256663" y="2090388"/>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071816" y="3032078"/>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96286" y="3345982"/>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2731827" y="3700819"/>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5256662" y="2731832"/>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7071815" y="3700818"/>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976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(Final Write)</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the final write operation on </a:t>
            </a:r>
            <a:r>
              <a:rPr lang="en-US" dirty="0" smtClean="0"/>
              <a:t>A </a:t>
            </a:r>
            <a:r>
              <a:rPr lang="en-US" dirty="0"/>
              <a:t>is done by transaction T2. In S2 also transaction T2 performs the final write on </a:t>
            </a:r>
            <a:r>
              <a:rPr lang="en-US" dirty="0" smtClean="0"/>
              <a:t>A.</a:t>
            </a:r>
            <a:endParaRPr lang="en-US" dirty="0"/>
          </a:p>
          <a:p>
            <a:r>
              <a:rPr lang="en-US" dirty="0"/>
              <a:t>In schedule S1, the final write operation on </a:t>
            </a:r>
            <a:r>
              <a:rPr lang="en-US" dirty="0" smtClean="0"/>
              <a:t>B </a:t>
            </a:r>
            <a:r>
              <a:rPr lang="en-US" dirty="0"/>
              <a:t>is done by transaction T2. In schedule S2, final write on </a:t>
            </a:r>
            <a:r>
              <a:rPr lang="en-US" dirty="0" smtClean="0"/>
              <a:t>B </a:t>
            </a:r>
            <a:r>
              <a:rPr lang="en-US" dirty="0"/>
              <a:t>is done by T2.</a:t>
            </a:r>
          </a:p>
          <a:p>
            <a:r>
              <a:rPr lang="en-US" dirty="0"/>
              <a:t>The final write condition is also satisfied for both the schedules.</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2779143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948015499"/>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9" name="Rectangle 8"/>
          <p:cNvSpPr/>
          <p:nvPr/>
        </p:nvSpPr>
        <p:spPr>
          <a:xfrm>
            <a:off x="2731827" y="2718184"/>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7071816" y="3332334"/>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2731827" y="3973779"/>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7071815" y="3987426"/>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56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a:t>
            </a:r>
            <a:endParaRPr lang="en-US" dirty="0">
              <a:solidFill>
                <a:schemeClr val="tx2"/>
              </a:solidFill>
            </a:endParaRPr>
          </a:p>
        </p:txBody>
      </p:sp>
      <p:sp>
        <p:nvSpPr>
          <p:cNvPr id="3" name="Content Placeholder 2"/>
          <p:cNvSpPr>
            <a:spLocks noGrp="1"/>
          </p:cNvSpPr>
          <p:nvPr>
            <p:ph idx="1"/>
          </p:nvPr>
        </p:nvSpPr>
        <p:spPr>
          <a:ln>
            <a:solidFill>
              <a:schemeClr val="accent5">
                <a:lumMod val="50000"/>
              </a:schemeClr>
            </a:solidFill>
          </a:ln>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a:t>
            </a:r>
            <a:r>
              <a:rPr lang="en-US" b="1" dirty="0">
                <a:solidFill>
                  <a:schemeClr val="accent6"/>
                </a:solidFill>
              </a:rPr>
              <a:t>all the three conditions </a:t>
            </a:r>
            <a:r>
              <a:rPr lang="en-US" dirty="0"/>
              <a:t>that checks whether the two schedules are view equivalent </a:t>
            </a:r>
            <a:r>
              <a:rPr lang="en-US" b="1" dirty="0">
                <a:solidFill>
                  <a:schemeClr val="accent6"/>
                </a:solidFill>
              </a:rPr>
              <a:t>are satisfied</a:t>
            </a:r>
            <a:r>
              <a:rPr lang="en-US" dirty="0"/>
              <a:t> in this example, which means </a:t>
            </a:r>
            <a:r>
              <a:rPr lang="en-US" b="1" dirty="0">
                <a:solidFill>
                  <a:schemeClr val="accent6"/>
                </a:solidFill>
              </a:rPr>
              <a:t>S1 and S2 are view equivalent</a:t>
            </a:r>
            <a:r>
              <a:rPr lang="en-US" dirty="0"/>
              <a:t>. </a:t>
            </a:r>
          </a:p>
          <a:p>
            <a:r>
              <a:rPr lang="en-US" dirty="0"/>
              <a:t>Also, as we know that the </a:t>
            </a:r>
            <a:r>
              <a:rPr lang="en-US" b="1" dirty="0">
                <a:solidFill>
                  <a:schemeClr val="accent6"/>
                </a:solidFill>
              </a:rPr>
              <a:t>schedule S2 is the serial schedule of S1</a:t>
            </a:r>
            <a:r>
              <a:rPr lang="en-US" dirty="0"/>
              <a:t>, thus we can say that the </a:t>
            </a:r>
            <a:r>
              <a:rPr lang="en-US" b="1" dirty="0">
                <a:solidFill>
                  <a:schemeClr val="accent6"/>
                </a:solidFill>
              </a:rPr>
              <a:t>schedule S1 is view serializable schedule</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74515371"/>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5"/>
          <p:cNvSpPr/>
          <p:nvPr/>
        </p:nvSpPr>
        <p:spPr>
          <a:xfrm>
            <a:off x="930323" y="1776489"/>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217995" y="178258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1000837" y="304800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217994" y="2433856"/>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30323" y="2114595"/>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2747750" y="2433856"/>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5217994" y="2141248"/>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7060442" y="3008527"/>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00837" y="3390574"/>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2747750" y="3669534"/>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5217993" y="2779528"/>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7060441" y="3671000"/>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2747749" y="2768237"/>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7060440" y="3342659"/>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7060439" y="4004568"/>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2747750" y="3998488"/>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9517033" y="1636281"/>
            <a:ext cx="1463040"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Initial Read</a:t>
            </a:r>
            <a:endParaRPr lang="en-US" dirty="0"/>
          </a:p>
        </p:txBody>
      </p:sp>
      <p:sp>
        <p:nvSpPr>
          <p:cNvPr id="24" name="Rectangle 23"/>
          <p:cNvSpPr/>
          <p:nvPr/>
        </p:nvSpPr>
        <p:spPr>
          <a:xfrm>
            <a:off x="9517032" y="2197307"/>
            <a:ext cx="1463040"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Updated Read</a:t>
            </a:r>
            <a:endParaRPr lang="en-US" dirty="0"/>
          </a:p>
        </p:txBody>
      </p:sp>
      <p:sp>
        <p:nvSpPr>
          <p:cNvPr id="25" name="Rectangle 24"/>
          <p:cNvSpPr/>
          <p:nvPr/>
        </p:nvSpPr>
        <p:spPr>
          <a:xfrm>
            <a:off x="9517031" y="2789048"/>
            <a:ext cx="1463040"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Final Write</a:t>
            </a:r>
            <a:endParaRPr lang="en-US" dirty="0"/>
          </a:p>
        </p:txBody>
      </p:sp>
    </p:spTree>
    <p:extLst>
      <p:ext uri="{BB962C8B-B14F-4D97-AF65-F5344CB8AC3E}">
        <p14:creationId xmlns:p14="http://schemas.microsoft.com/office/powerpoint/2010/main" val="18101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Two phase commit protocol </a:t>
            </a:r>
            <a:r>
              <a:rPr lang="en-US" sz="3200" dirty="0">
                <a:solidFill>
                  <a:schemeClr val="tx2"/>
                </a:solidFill>
              </a:rPr>
              <a:t>Commit Request Phase</a:t>
            </a:r>
            <a:endParaRPr lang="en-US" sz="2200" dirty="0">
              <a:solidFill>
                <a:schemeClr val="tx2"/>
              </a:solidFill>
            </a:endParaRP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 </a:t>
            </a:r>
            <a:r>
              <a:rPr lang="en-US" dirty="0">
                <a:solidFill>
                  <a:schemeClr val="tx2"/>
                </a:solidFill>
              </a:rPr>
              <a:t>Commit Phase</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000" dirty="0"/>
              <a:t>Problems with Deferred &amp; Immediate Updates </a:t>
            </a:r>
            <a:r>
              <a:rPr lang="en-US" sz="2800"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7022091"/>
              </p:ext>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53801074"/>
              </p:ext>
            </p:extLst>
          </p:nvPr>
        </p:nvGraphicFramePr>
        <p:xfrm>
          <a:off x="1787807" y="4579451"/>
          <a:ext cx="8686800" cy="396240"/>
        </p:xfrm>
        <a:graphic>
          <a:graphicData uri="http://schemas.openxmlformats.org/drawingml/2006/table">
            <a:tbl>
              <a:tblPr firstRow="1" bandRow="1">
                <a:tableStyleId>{8EC20E35-A176-4012-BC5E-935CFFF8708E}</a:tableStyleId>
              </a:tblPr>
              <a:tblGrid>
                <a:gridCol w="868680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3995116"/>
              </p:ext>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17138054"/>
              </p:ext>
            </p:extLst>
          </p:nvPr>
        </p:nvGraphicFramePr>
        <p:xfrm>
          <a:off x="1787807" y="5210822"/>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67709939"/>
              </p:ext>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76770970"/>
              </p:ext>
            </p:extLst>
          </p:nvPr>
        </p:nvGraphicFramePr>
        <p:xfrm>
          <a:off x="1771025" y="5842193"/>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21946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305632"/>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857183"/>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857183"/>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857183"/>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30563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30563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610432"/>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169232"/>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372432"/>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562931"/>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438923"/>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032220"/>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211433"/>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410532"/>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508029"/>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465632"/>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498649"/>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44405515"/>
              </p:ext>
            </p:extLst>
          </p:nvPr>
        </p:nvGraphicFramePr>
        <p:xfrm>
          <a:off x="688878" y="411065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308325"/>
              </p:ext>
            </p:extLst>
          </p:nvPr>
        </p:nvGraphicFramePr>
        <p:xfrm>
          <a:off x="1787807" y="3951643"/>
          <a:ext cx="8686800" cy="1005840"/>
        </p:xfrm>
        <a:graphic>
          <a:graphicData uri="http://schemas.openxmlformats.org/drawingml/2006/table">
            <a:tbl>
              <a:tblPr firstRow="1" bandRow="1">
                <a:tableStyleId>{8EC20E35-A176-4012-BC5E-935CFFF8708E}</a:tableStyleId>
              </a:tblPr>
              <a:tblGrid>
                <a:gridCol w="8686800">
                  <a:extLst>
                    <a:ext uri="{9D8B030D-6E8A-4147-A177-3AD203B41FA5}">
                      <a16:colId xmlns=""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smtClean="0">
                          <a:solidFill>
                            <a:schemeClr val="tx1"/>
                          </a:solidFill>
                          <a:latin typeface="+mn-lt"/>
                          <a:ea typeface="+mn-ea"/>
                          <a:cs typeface="+mn-cs"/>
                        </a:rPr>
                        <a:t>. </a:t>
                      </a:r>
                      <a:r>
                        <a:rPr lang="en-US" sz="2000" b="0" kern="1200" dirty="0" err="1" smtClean="0">
                          <a:solidFill>
                            <a:schemeClr val="tx1"/>
                          </a:solidFill>
                          <a:latin typeface="+mn-lt"/>
                          <a:ea typeface="+mn-ea"/>
                          <a:cs typeface="+mn-cs"/>
                        </a:rPr>
                        <a:t>Ans</a:t>
                      </a:r>
                      <a:r>
                        <a:rPr lang="en-US" sz="2000" b="0" kern="1200" dirty="0" smtClean="0">
                          <a:solidFill>
                            <a:schemeClr val="tx1"/>
                          </a:solidFill>
                          <a:latin typeface="+mn-lt"/>
                          <a:ea typeface="+mn-ea"/>
                          <a:cs typeface="+mn-cs"/>
                        </a:rPr>
                        <a:t>:</a:t>
                      </a:r>
                      <a:r>
                        <a:rPr lang="en-US" sz="2000" b="0" kern="1200" baseline="0" dirty="0" smtClean="0">
                          <a:solidFill>
                            <a:schemeClr val="tx1"/>
                          </a:solidFill>
                          <a:latin typeface="+mn-lt"/>
                          <a:ea typeface="+mn-ea"/>
                          <a:cs typeface="+mn-cs"/>
                        </a:rPr>
                        <a:t> T1, T2, T3, T4</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39" name="Straight Connector 38"/>
          <p:cNvCxnSpPr/>
          <p:nvPr/>
        </p:nvCxnSpPr>
        <p:spPr>
          <a:xfrm>
            <a:off x="688878" y="52664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3745967"/>
              </p:ext>
            </p:extLst>
          </p:nvPr>
        </p:nvGraphicFramePr>
        <p:xfrm>
          <a:off x="688878" y="487807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8701067"/>
              </p:ext>
            </p:extLst>
          </p:nvPr>
        </p:nvGraphicFramePr>
        <p:xfrm>
          <a:off x="1733215" y="4774086"/>
          <a:ext cx="6766560" cy="10058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smtClean="0">
                          <a:solidFill>
                            <a:schemeClr val="tx1"/>
                          </a:solidFill>
                          <a:latin typeface="+mn-lt"/>
                          <a:ea typeface="+mn-ea"/>
                          <a:cs typeface="+mn-cs"/>
                        </a:rPr>
                        <a:t>.</a:t>
                      </a:r>
                    </a:p>
                    <a:p>
                      <a:pPr algn="l">
                        <a:lnSpc>
                          <a:spcPct val="150000"/>
                        </a:lnSpc>
                      </a:pPr>
                      <a:r>
                        <a:rPr lang="en-US" sz="2000" b="0" kern="1200" dirty="0" err="1" smtClean="0">
                          <a:solidFill>
                            <a:schemeClr val="tx1"/>
                          </a:solidFill>
                          <a:latin typeface="+mn-lt"/>
                          <a:ea typeface="+mn-ea"/>
                          <a:cs typeface="+mn-cs"/>
                        </a:rPr>
                        <a:t>Ans</a:t>
                      </a:r>
                      <a:r>
                        <a:rPr lang="en-US" sz="2000" b="0" kern="1200" dirty="0" smtClean="0">
                          <a:solidFill>
                            <a:schemeClr val="tx1"/>
                          </a:solidFill>
                          <a:latin typeface="+mn-lt"/>
                          <a:ea typeface="+mn-ea"/>
                          <a:cs typeface="+mn-cs"/>
                        </a:rPr>
                        <a:t>: T6</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42" name="Straight Connector 41"/>
          <p:cNvCxnSpPr/>
          <p:nvPr/>
        </p:nvCxnSpPr>
        <p:spPr>
          <a:xfrm>
            <a:off x="672096" y="6088938"/>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7427227"/>
              </p:ext>
            </p:extLst>
          </p:nvPr>
        </p:nvGraphicFramePr>
        <p:xfrm>
          <a:off x="672096" y="570052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57348982"/>
              </p:ext>
            </p:extLst>
          </p:nvPr>
        </p:nvGraphicFramePr>
        <p:xfrm>
          <a:off x="1771025" y="5623825"/>
          <a:ext cx="6766560" cy="10058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smtClean="0">
                          <a:solidFill>
                            <a:schemeClr val="tx1"/>
                          </a:solidFill>
                          <a:latin typeface="+mn-lt"/>
                          <a:ea typeface="+mn-ea"/>
                          <a:cs typeface="+mn-cs"/>
                        </a:rPr>
                        <a:t>.</a:t>
                      </a:r>
                    </a:p>
                    <a:p>
                      <a:pPr algn="l">
                        <a:lnSpc>
                          <a:spcPct val="150000"/>
                        </a:lnSpc>
                      </a:pPr>
                      <a:r>
                        <a:rPr lang="en-US" sz="2000" b="0" kern="1200" dirty="0" err="1" smtClean="0">
                          <a:solidFill>
                            <a:schemeClr val="tx1"/>
                          </a:solidFill>
                          <a:latin typeface="+mn-lt"/>
                          <a:ea typeface="+mn-ea"/>
                          <a:cs typeface="+mn-cs"/>
                        </a:rPr>
                        <a:t>Ans</a:t>
                      </a:r>
                      <a:r>
                        <a:rPr lang="en-US" sz="2000" b="0" kern="1200" dirty="0" smtClean="0">
                          <a:solidFill>
                            <a:schemeClr val="tx1"/>
                          </a:solidFill>
                          <a:latin typeface="+mn-lt"/>
                          <a:ea typeface="+mn-ea"/>
                          <a:cs typeface="+mn-cs"/>
                        </a:rPr>
                        <a:t>: T5</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45" name="TextBox 44"/>
          <p:cNvSpPr txBox="1"/>
          <p:nvPr/>
        </p:nvSpPr>
        <p:spPr>
          <a:xfrm>
            <a:off x="3839029" y="864443"/>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31289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1782792"/>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1973292"/>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645780"/>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1812293"/>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515289"/>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16976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Page table structure</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8" name="Content Placeholder 3"/>
          <p:cNvGraphicFramePr>
            <a:graphicFrameLocks/>
          </p:cNvGraphicFramePr>
          <p:nvPr>
            <p:extLst>
              <p:ext uri="{D42A27DB-BD31-4B8C-83A1-F6EECF244321}">
                <p14:modId xmlns:p14="http://schemas.microsoft.com/office/powerpoint/2010/main" val="2313368430"/>
              </p:ext>
            </p:extLst>
          </p:nvPr>
        </p:nvGraphicFramePr>
        <p:xfrm>
          <a:off x="4265350" y="833038"/>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2</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1</a:t>
                      </a:r>
                      <a:endParaRPr lang="en-IN" dirty="0"/>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4</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101</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202</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r>
                        <a:rPr lang="en-US" dirty="0"/>
                        <a:t>n</a:t>
                      </a: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sp>
        <p:nvSpPr>
          <p:cNvPr id="59" name="TextBox 58"/>
          <p:cNvSpPr txBox="1"/>
          <p:nvPr/>
        </p:nvSpPr>
        <p:spPr>
          <a:xfrm>
            <a:off x="4132000" y="3440546"/>
            <a:ext cx="1219200" cy="369332"/>
          </a:xfrm>
          <a:prstGeom prst="rect">
            <a:avLst/>
          </a:prstGeom>
          <a:noFill/>
        </p:spPr>
        <p:txBody>
          <a:bodyPr wrap="square" rtlCol="0">
            <a:spAutoFit/>
          </a:bodyPr>
          <a:lstStyle/>
          <a:p>
            <a:pPr algn="ctr"/>
            <a:r>
              <a:rPr lang="en-US" dirty="0"/>
              <a:t>Page Table</a:t>
            </a:r>
            <a:endParaRPr lang="en-IN" dirty="0"/>
          </a:p>
        </p:txBody>
      </p:sp>
      <p:graphicFrame>
        <p:nvGraphicFramePr>
          <p:cNvPr id="60" name="Content Placeholder 3"/>
          <p:cNvGraphicFramePr>
            <a:graphicFrameLocks/>
          </p:cNvGraphicFramePr>
          <p:nvPr>
            <p:extLst>
              <p:ext uri="{D42A27DB-BD31-4B8C-83A1-F6EECF244321}">
                <p14:modId xmlns:p14="http://schemas.microsoft.com/office/powerpoint/2010/main" val="1038987991"/>
              </p:ext>
            </p:extLst>
          </p:nvPr>
        </p:nvGraphicFramePr>
        <p:xfrm>
          <a:off x="3791910" y="833038"/>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 xmlns:a16="http://schemas.microsoft.com/office/drawing/2014/main" val="20000"/>
                    </a:ext>
                  </a:extLst>
                </a:gridCol>
              </a:tblGrid>
              <a:tr h="370840">
                <a:tc>
                  <a:txBody>
                    <a:bodyPr/>
                    <a:lstStyle/>
                    <a:p>
                      <a:pPr algn="r"/>
                      <a:r>
                        <a:rPr lang="en-US" dirty="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pPr algn="r"/>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r"/>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pPr algn="r"/>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0840">
                <a:tc>
                  <a:txBody>
                    <a:bodyPr/>
                    <a:lstStyle/>
                    <a:p>
                      <a:pPr algn="r"/>
                      <a:r>
                        <a:rPr lang="en-US" dirty="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algn="r"/>
                      <a:r>
                        <a:rPr lang="en-US" dirty="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a:txBody>
                    <a:bodyPr/>
                    <a:lstStyle/>
                    <a:p>
                      <a:pPr algn="r"/>
                      <a:r>
                        <a:rPr lang="en-US" dirty="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61" name="Content Placeholder 3"/>
          <p:cNvGraphicFramePr>
            <a:graphicFrameLocks/>
          </p:cNvGraphicFramePr>
          <p:nvPr>
            <p:extLst>
              <p:ext uri="{D42A27DB-BD31-4B8C-83A1-F6EECF244321}">
                <p14:modId xmlns:p14="http://schemas.microsoft.com/office/powerpoint/2010/main" val="4209892333"/>
              </p:ext>
            </p:extLst>
          </p:nvPr>
        </p:nvGraphicFramePr>
        <p:xfrm>
          <a:off x="6792285" y="833038"/>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r>
                        <a:rPr lang="en-US" dirty="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6"/>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7"/>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8"/>
                  </a:ext>
                </a:extLst>
              </a:tr>
              <a:tr h="370840">
                <a:tc>
                  <a:txBody>
                    <a:bodyPr/>
                    <a:lstStyle/>
                    <a:p>
                      <a:pPr algn="ctr"/>
                      <a:r>
                        <a:rPr lang="en-US" dirty="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10009"/>
                  </a:ext>
                </a:extLst>
              </a:tr>
              <a:tr h="370840">
                <a:tc>
                  <a:txBody>
                    <a:bodyPr/>
                    <a:lstStyle/>
                    <a:p>
                      <a:pPr algn="ctr"/>
                      <a:r>
                        <a:rPr lang="en-US" dirty="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10"/>
                  </a:ext>
                </a:extLst>
              </a:tr>
              <a:tr h="370840">
                <a:tc>
                  <a:txBody>
                    <a:bodyPr/>
                    <a:lstStyle/>
                    <a:p>
                      <a:pPr algn="ctr"/>
                      <a:r>
                        <a:rPr lang="en-US" dirty="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11"/>
                  </a:ext>
                </a:extLst>
              </a:tr>
            </a:tbl>
          </a:graphicData>
        </a:graphic>
      </p:graphicFrame>
      <p:sp>
        <p:nvSpPr>
          <p:cNvPr id="62" name="TextBox 61"/>
          <p:cNvSpPr txBox="1"/>
          <p:nvPr/>
        </p:nvSpPr>
        <p:spPr>
          <a:xfrm>
            <a:off x="6554160" y="5279248"/>
            <a:ext cx="1428750" cy="369332"/>
          </a:xfrm>
          <a:prstGeom prst="rect">
            <a:avLst/>
          </a:prstGeom>
          <a:noFill/>
        </p:spPr>
        <p:txBody>
          <a:bodyPr wrap="square" rtlCol="0">
            <a:spAutoFit/>
          </a:bodyPr>
          <a:lstStyle/>
          <a:p>
            <a:pPr algn="ctr"/>
            <a:r>
              <a:rPr lang="en-US" dirty="0"/>
              <a:t>Pages on disk</a:t>
            </a:r>
            <a:endParaRPr lang="en-IN" dirty="0"/>
          </a:p>
        </p:txBody>
      </p:sp>
      <p:cxnSp>
        <p:nvCxnSpPr>
          <p:cNvPr id="63" name="Straight Arrow Connector 62"/>
          <p:cNvCxnSpPr/>
          <p:nvPr/>
        </p:nvCxnSpPr>
        <p:spPr>
          <a:xfrm>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217850" y="1747438"/>
            <a:ext cx="1574435" cy="38354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8" idx="3"/>
          </p:cNvCxnSpPr>
          <p:nvPr/>
        </p:nvCxnSpPr>
        <p:spPr>
          <a:xfrm>
            <a:off x="5217850" y="2130978"/>
            <a:ext cx="1574435" cy="110871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217850" y="2509438"/>
            <a:ext cx="1574435" cy="2225675"/>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21220" y="4550447"/>
            <a:ext cx="758095"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cxnSp>
        <p:nvCxnSpPr>
          <p:cNvPr id="69" name="Straight Arrow Connector 68"/>
          <p:cNvCxnSpPr>
            <a:stCxn id="68" idx="3"/>
          </p:cNvCxnSpPr>
          <p:nvPr/>
        </p:nvCxnSpPr>
        <p:spPr>
          <a:xfrm>
            <a:off x="6079315" y="4735113"/>
            <a:ext cx="712970" cy="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a:stCxn id="68" idx="3"/>
          </p:cNvCxnSpPr>
          <p:nvPr/>
        </p:nvCxnSpPr>
        <p:spPr>
          <a:xfrm flipV="1">
            <a:off x="6079315" y="4338238"/>
            <a:ext cx="712970" cy="396875"/>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3"/>
          </p:cNvCxnSpPr>
          <p:nvPr/>
        </p:nvCxnSpPr>
        <p:spPr>
          <a:xfrm flipV="1">
            <a:off x="6079315" y="3239689"/>
            <a:ext cx="674473" cy="1495424"/>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l="6694" t="12859" b="2822"/>
          <a:stretch/>
        </p:blipFill>
        <p:spPr>
          <a:xfrm>
            <a:off x="8003786" y="790332"/>
            <a:ext cx="4034882" cy="2867186"/>
          </a:xfrm>
          <a:prstGeom prst="rect">
            <a:avLst/>
          </a:prstGeom>
        </p:spPr>
      </p:pic>
      <p:sp>
        <p:nvSpPr>
          <p:cNvPr id="73" name="Rounded Rectangle 72"/>
          <p:cNvSpPr/>
          <p:nvPr/>
        </p:nvSpPr>
        <p:spPr>
          <a:xfrm>
            <a:off x="182858" y="3949360"/>
            <a:ext cx="4879945" cy="914400"/>
          </a:xfrm>
          <a:prstGeom prst="roundRect">
            <a:avLst>
              <a:gd name="adj" fmla="val 988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The database is partitioned into fixed-length blocks referred to as </a:t>
            </a:r>
            <a:r>
              <a:rPr lang="en-US" sz="2400" b="1" dirty="0">
                <a:solidFill>
                  <a:schemeClr val="accent6"/>
                </a:solidFill>
              </a:rPr>
              <a:t>PAGES</a:t>
            </a:r>
            <a:r>
              <a:rPr lang="en-US" sz="2400" dirty="0">
                <a:solidFill>
                  <a:schemeClr val="tx1"/>
                </a:solidFill>
              </a:rPr>
              <a:t>.</a:t>
            </a:r>
            <a:endParaRPr lang="en-IN" sz="2400" dirty="0">
              <a:solidFill>
                <a:schemeClr val="tx1"/>
              </a:solidFill>
            </a:endParaRPr>
          </a:p>
        </p:txBody>
      </p:sp>
      <p:sp>
        <p:nvSpPr>
          <p:cNvPr id="74" name="Rounded Rectangle 73"/>
          <p:cNvSpPr/>
          <p:nvPr/>
        </p:nvSpPr>
        <p:spPr>
          <a:xfrm>
            <a:off x="182858" y="4935654"/>
            <a:ext cx="4879945" cy="1371600"/>
          </a:xfrm>
          <a:prstGeom prst="roundRect">
            <a:avLst>
              <a:gd name="adj" fmla="val 9688"/>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Page table has n entries – one for each database page and each entry contain pointer to a page on disk.</a:t>
            </a:r>
            <a:endParaRPr lang="en-IN" sz="2400" dirty="0">
              <a:solidFill>
                <a:schemeClr val="tx1"/>
              </a:solidFill>
            </a:endParaRPr>
          </a:p>
        </p:txBody>
      </p:sp>
    </p:spTree>
    <p:extLst>
      <p:ext uri="{BB962C8B-B14F-4D97-AF65-F5344CB8AC3E}">
        <p14:creationId xmlns:p14="http://schemas.microsoft.com/office/powerpoint/2010/main" val="40888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9"/>
                                        </p:tgtEl>
                                      </p:cBhvr>
                                    </p:animEffect>
                                    <p:set>
                                      <p:cBhvr>
                                        <p:cTn id="41" dur="1" fill="hold">
                                          <p:stCondLst>
                                            <p:cond delay="499"/>
                                          </p:stCondLst>
                                        </p:cTn>
                                        <p:tgtEl>
                                          <p:spTgt spid="6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P spid="68" grpId="0" animBg="1"/>
      <p:bldP spid="68" grpId="1" animBg="1"/>
      <p:bldP spid="73" grpId="0" animBg="1"/>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863444"/>
            <a:ext cx="8632093"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current page table are transferred to shadow page table</a:t>
            </a:r>
            <a:r>
              <a:rPr lang="en-US" dirty="0"/>
              <a:t>.</a:t>
            </a:r>
          </a:p>
          <a:p>
            <a:r>
              <a:rPr lang="en-US" dirty="0"/>
              <a:t>When the </a:t>
            </a:r>
            <a:r>
              <a:rPr lang="en-US" b="1" dirty="0">
                <a:solidFill>
                  <a:schemeClr val="accent6"/>
                </a:solidFill>
              </a:rPr>
              <a:t>transaction fails, </a:t>
            </a:r>
            <a:r>
              <a:rPr lang="en-US" dirty="0"/>
              <a:t>the </a:t>
            </a:r>
            <a:r>
              <a:rPr lang="en-US" b="1" dirty="0">
                <a:solidFill>
                  <a:schemeClr val="accent6"/>
                </a:solidFill>
              </a:rPr>
              <a:t>shadow page table are transferred to current page table</a:t>
            </a:r>
            <a:r>
              <a:rPr lang="en-US" dirty="0"/>
              <a:t>.</a:t>
            </a:r>
          </a:p>
        </p:txBody>
      </p:sp>
    </p:spTree>
    <p:extLst>
      <p:ext uri="{BB962C8B-B14F-4D97-AF65-F5344CB8AC3E}">
        <p14:creationId xmlns:p14="http://schemas.microsoft.com/office/powerpoint/2010/main" val="21285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3263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4154248352"/>
              </p:ext>
            </p:extLst>
          </p:nvPr>
        </p:nvGraphicFramePr>
        <p:xfrm>
          <a:off x="8207055" y="1423334"/>
          <a:ext cx="3470376" cy="4943820"/>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T0</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1"/>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Read </a:t>
                      </a:r>
                      <a:r>
                        <a:rPr lang="en-US" sz="2000" b="0" kern="1200" dirty="0" smtClean="0">
                          <a:solidFill>
                            <a:schemeClr val="dk1"/>
                          </a:solidFill>
                          <a:effectLst/>
                          <a:latin typeface="+mn-lt"/>
                          <a:ea typeface="+mn-ea"/>
                          <a:cs typeface="+mn-cs"/>
                        </a:rPr>
                        <a:t>X</a:t>
                      </a:r>
                    </a:p>
                    <a:p>
                      <a:pPr algn="ctr">
                        <a:lnSpc>
                          <a:spcPct val="115000"/>
                        </a:lnSpc>
                        <a:spcAft>
                          <a:spcPts val="0"/>
                        </a:spcAft>
                      </a:pPr>
                      <a:r>
                        <a:rPr lang="en-US" sz="2000" b="0" kern="1200" dirty="0" smtClean="0">
                          <a:solidFill>
                            <a:schemeClr val="dk1"/>
                          </a:solidFill>
                          <a:effectLst/>
                          <a:latin typeface="+mn-lt"/>
                          <a:ea typeface="+mn-ea"/>
                          <a:cs typeface="+mn-cs"/>
                        </a:rPr>
                        <a:t>(X=100)</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a:solidFill>
                            <a:schemeClr val="dk1"/>
                          </a:solidFill>
                          <a:effectLst/>
                          <a:latin typeface="+mn-lt"/>
                          <a:ea typeface="+mn-ea"/>
                          <a:cs typeface="+mn-cs"/>
                        </a:rPr>
                        <a:t>T1</a:t>
                      </a:r>
                      <a:endParaRPr lang="en-IN" sz="2000" b="0" kern="120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2"/>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T2</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Read </a:t>
                      </a:r>
                      <a:r>
                        <a:rPr lang="en-US" sz="2000" b="0" kern="1200" dirty="0" smtClean="0">
                          <a:solidFill>
                            <a:schemeClr val="dk1"/>
                          </a:solidFill>
                          <a:effectLst/>
                          <a:latin typeface="+mn-lt"/>
                          <a:ea typeface="+mn-ea"/>
                          <a:cs typeface="+mn-cs"/>
                        </a:rPr>
                        <a:t>X</a:t>
                      </a:r>
                    </a:p>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smtClean="0">
                          <a:solidFill>
                            <a:schemeClr val="dk1"/>
                          </a:solidFill>
                          <a:effectLst/>
                          <a:latin typeface="+mn-lt"/>
                          <a:ea typeface="+mn-ea"/>
                          <a:cs typeface="+mn-cs"/>
                        </a:rPr>
                        <a:t>(X=100)</a:t>
                      </a:r>
                      <a:endParaRPr lang="en-IN" sz="2000" b="0" kern="1200" dirty="0" smtClean="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3"/>
                  </a:ext>
                </a:extLst>
              </a:tr>
              <a:tr h="441180">
                <a:tc>
                  <a:txBody>
                    <a:bodyPr/>
                    <a:lstStyle/>
                    <a:p>
                      <a:pPr algn="ctr">
                        <a:lnSpc>
                          <a:spcPct val="115000"/>
                        </a:lnSpc>
                        <a:spcAft>
                          <a:spcPts val="0"/>
                        </a:spcAft>
                      </a:pPr>
                      <a:r>
                        <a:rPr lang="en-US" sz="2000" b="0" kern="1200" dirty="0" smtClean="0">
                          <a:solidFill>
                            <a:schemeClr val="dk1"/>
                          </a:solidFill>
                          <a:effectLst/>
                          <a:latin typeface="+mn-lt"/>
                          <a:ea typeface="+mn-ea"/>
                          <a:cs typeface="+mn-cs"/>
                        </a:rPr>
                        <a:t>X=X-25</a:t>
                      </a:r>
                      <a:endParaRPr lang="en-US" sz="2000" b="0" kern="1200" dirty="0">
                        <a:solidFill>
                          <a:schemeClr val="dk1"/>
                        </a:solidFill>
                        <a:effectLst/>
                        <a:latin typeface="+mn-lt"/>
                        <a:ea typeface="+mn-ea"/>
                        <a:cs typeface="+mn-cs"/>
                      </a:endParaRPr>
                    </a:p>
                    <a:p>
                      <a:pPr algn="ctr">
                        <a:lnSpc>
                          <a:spcPct val="115000"/>
                        </a:lnSpc>
                        <a:spcAft>
                          <a:spcPts val="0"/>
                        </a:spcAft>
                      </a:pPr>
                      <a:r>
                        <a:rPr lang="en-US" sz="2000" b="0" kern="1200" dirty="0" smtClean="0">
                          <a:solidFill>
                            <a:schemeClr val="dk1"/>
                          </a:solidFill>
                          <a:effectLst/>
                          <a:latin typeface="+mn-lt"/>
                          <a:ea typeface="+mn-ea"/>
                          <a:cs typeface="+mn-cs"/>
                        </a:rPr>
                        <a:t>(X=75)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T3</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4"/>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T4</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smtClean="0">
                          <a:solidFill>
                            <a:schemeClr val="dk1"/>
                          </a:solidFill>
                          <a:effectLst/>
                          <a:latin typeface="+mn-lt"/>
                          <a:ea typeface="+mn-ea"/>
                          <a:cs typeface="+mn-cs"/>
                        </a:rPr>
                        <a:t>X=X-50</a:t>
                      </a:r>
                      <a:endParaRPr lang="en-US" sz="2000" b="0" kern="1200" dirty="0">
                        <a:solidFill>
                          <a:schemeClr val="dk1"/>
                        </a:solidFill>
                        <a:effectLst/>
                        <a:latin typeface="+mn-lt"/>
                        <a:ea typeface="+mn-ea"/>
                        <a:cs typeface="+mn-cs"/>
                      </a:endParaRPr>
                    </a:p>
                    <a:p>
                      <a:pPr algn="ctr">
                        <a:lnSpc>
                          <a:spcPct val="115000"/>
                        </a:lnSpc>
                        <a:spcAft>
                          <a:spcPts val="0"/>
                        </a:spcAft>
                      </a:pPr>
                      <a:r>
                        <a:rPr lang="en-US" sz="2000" b="0" kern="1200" dirty="0">
                          <a:solidFill>
                            <a:schemeClr val="dk1"/>
                          </a:solidFill>
                          <a:effectLst/>
                          <a:latin typeface="+mn-lt"/>
                          <a:ea typeface="+mn-ea"/>
                          <a:cs typeface="+mn-cs"/>
                        </a:rPr>
                        <a:t>X=50</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5"/>
                  </a:ext>
                </a:extLst>
              </a:tr>
              <a:tr h="441180">
                <a:tc>
                  <a:txBody>
                    <a:bodyPr/>
                    <a:lstStyle/>
                    <a:p>
                      <a:pPr algn="ctr">
                        <a:lnSpc>
                          <a:spcPct val="115000"/>
                        </a:lnSpc>
                        <a:spcAft>
                          <a:spcPts val="0"/>
                        </a:spcAft>
                      </a:pPr>
                      <a:r>
                        <a:rPr lang="en-US" sz="2000" b="0" kern="1200" dirty="0" smtClean="0">
                          <a:solidFill>
                            <a:schemeClr val="dk1"/>
                          </a:solidFill>
                          <a:effectLst/>
                          <a:latin typeface="+mn-lt"/>
                          <a:ea typeface="+mn-ea"/>
                          <a:cs typeface="+mn-cs"/>
                        </a:rPr>
                        <a:t>Write X</a:t>
                      </a:r>
                    </a:p>
                    <a:p>
                      <a:pPr algn="ctr">
                        <a:lnSpc>
                          <a:spcPct val="115000"/>
                        </a:lnSpc>
                        <a:spcAft>
                          <a:spcPts val="0"/>
                        </a:spcAft>
                      </a:pPr>
                      <a:r>
                        <a:rPr lang="en-US" sz="2000" b="0" kern="1200" dirty="0" smtClean="0">
                          <a:solidFill>
                            <a:schemeClr val="dk1"/>
                          </a:solidFill>
                          <a:effectLst/>
                          <a:latin typeface="+mn-lt"/>
                          <a:ea typeface="+mn-ea"/>
                          <a:cs typeface="+mn-cs"/>
                        </a:rPr>
                        <a:t>(X=75)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 xmlns:a16="http://schemas.microsoft.com/office/drawing/2014/main" val="10006"/>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smtClean="0">
                          <a:solidFill>
                            <a:schemeClr val="dk1"/>
                          </a:solidFill>
                          <a:effectLst/>
                          <a:latin typeface="+mn-lt"/>
                          <a:ea typeface="+mn-ea"/>
                          <a:cs typeface="+mn-cs"/>
                        </a:rPr>
                        <a:t>---</a:t>
                      </a:r>
                      <a:endParaRPr lang="en-IN" sz="2000" b="0" kern="1200" dirty="0" smtClean="0">
                        <a:solidFill>
                          <a:schemeClr val="dk1"/>
                        </a:solidFill>
                        <a:effectLst/>
                        <a:latin typeface="+mn-lt"/>
                        <a:ea typeface="+mn-ea"/>
                        <a:cs typeface="+mn-cs"/>
                      </a:endParaRPr>
                    </a:p>
                    <a:p>
                      <a:pPr algn="ctr">
                        <a:lnSpc>
                          <a:spcPct val="115000"/>
                        </a:lnSpc>
                        <a:spcAft>
                          <a:spcPts val="0"/>
                        </a:spcAft>
                      </a:pP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IN" sz="2000" b="0" kern="1200" dirty="0" smtClean="0">
                          <a:solidFill>
                            <a:schemeClr val="dk1"/>
                          </a:solidFill>
                          <a:effectLst/>
                          <a:latin typeface="+mn-lt"/>
                          <a:ea typeface="+mn-ea"/>
                          <a:cs typeface="+mn-cs"/>
                        </a:rPr>
                        <a:t>T6</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smtClean="0">
                          <a:solidFill>
                            <a:schemeClr val="dk1"/>
                          </a:solidFill>
                          <a:effectLst/>
                          <a:latin typeface="+mn-lt"/>
                          <a:ea typeface="+mn-ea"/>
                          <a:cs typeface="+mn-cs"/>
                        </a:rPr>
                        <a:t>Write X</a:t>
                      </a:r>
                    </a:p>
                    <a:p>
                      <a:pPr algn="ctr">
                        <a:lnSpc>
                          <a:spcPct val="115000"/>
                        </a:lnSpc>
                        <a:spcAft>
                          <a:spcPts val="0"/>
                        </a:spcAft>
                      </a:pPr>
                      <a:r>
                        <a:rPr lang="en-US" sz="2000" b="0" kern="1200" dirty="0" smtClean="0">
                          <a:solidFill>
                            <a:schemeClr val="dk1"/>
                          </a:solidFill>
                          <a:effectLst/>
                          <a:latin typeface="+mn-lt"/>
                          <a:ea typeface="+mn-ea"/>
                          <a:cs typeface="+mn-cs"/>
                        </a:rPr>
                        <a:t>(X=50)</a:t>
                      </a:r>
                      <a:endParaRPr lang="en-IN" sz="2000" b="0" kern="1200" dirty="0" smtClean="0">
                        <a:solidFill>
                          <a:schemeClr val="dk1"/>
                        </a:solidFill>
                        <a:effectLst/>
                        <a:latin typeface="+mn-lt"/>
                        <a:ea typeface="+mn-ea"/>
                        <a:cs typeface="+mn-cs"/>
                      </a:endParaRPr>
                    </a:p>
                  </a:txBody>
                  <a:tcPr marL="97786" marR="97786" marT="0" marB="0" anchor="ctr"/>
                </a:tc>
              </a:tr>
            </a:tbl>
          </a:graphicData>
        </a:graphic>
      </p:graphicFrame>
    </p:spTree>
    <p:extLst>
      <p:ext uri="{BB962C8B-B14F-4D97-AF65-F5344CB8AC3E}">
        <p14:creationId xmlns:p14="http://schemas.microsoft.com/office/powerpoint/2010/main" val="4797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2869527087"/>
              </p:ext>
            </p:extLst>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3864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863444"/>
            <a:ext cx="5590747"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sp>
        <p:nvSpPr>
          <p:cNvPr id="2" name="Title 1"/>
          <p:cNvSpPr>
            <a:spLocks noGrp="1"/>
          </p:cNvSpPr>
          <p:nvPr>
            <p:ph type="title"/>
          </p:nvPr>
        </p:nvSpPr>
        <p:spPr/>
        <p:txBody>
          <a:bodyPr/>
          <a:lstStyle/>
          <a:p>
            <a:r>
              <a:rPr lang="en-IN" dirty="0"/>
              <a:t>Incorrect retrieval problem</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1996694790"/>
              </p:ext>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 xmlns:a16="http://schemas.microsoft.com/office/drawing/2014/main" val="20000"/>
                    </a:ext>
                  </a:extLst>
                </a:gridCol>
                <a:gridCol w="801273">
                  <a:extLst>
                    <a:ext uri="{9D8B030D-6E8A-4147-A177-3AD203B41FA5}">
                      <a16:colId xmlns="" xmlns:a16="http://schemas.microsoft.com/office/drawing/2014/main" val="20001"/>
                    </a:ext>
                  </a:extLst>
                </a:gridCol>
                <a:gridCol w="2541173">
                  <a:extLst>
                    <a:ext uri="{9D8B030D-6E8A-4147-A177-3AD203B41FA5}">
                      <a16:colId xmlns=""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377115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The 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sp>
        <p:nvSpPr>
          <p:cNvPr id="2" name="Title 1"/>
          <p:cNvSpPr>
            <a:spLocks noGrp="1"/>
          </p:cNvSpPr>
          <p:nvPr>
            <p:ph type="title"/>
          </p:nvPr>
        </p:nvSpPr>
        <p:spPr/>
        <p:txBody>
          <a:bodyPr/>
          <a:lstStyle/>
          <a:p>
            <a:r>
              <a:rPr lang="en-IN" dirty="0"/>
              <a:t>Lock based protocol</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 xmlns:a16="http://schemas.microsoft.com/office/drawing/2014/main" val="20000"/>
                    </a:ext>
                  </a:extLst>
                </a:gridCol>
                <a:gridCol w="1701610">
                  <a:extLst>
                    <a:ext uri="{9D8B030D-6E8A-4147-A177-3AD203B41FA5}">
                      <a16:colId xmlns="" xmlns:a16="http://schemas.microsoft.com/office/drawing/2014/main" val="20001"/>
                    </a:ext>
                  </a:extLst>
                </a:gridCol>
                <a:gridCol w="1674876">
                  <a:extLst>
                    <a:ext uri="{9D8B030D-6E8A-4147-A177-3AD203B41FA5}">
                      <a16:colId xmlns=""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612264"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000" dirty="0"/>
              <a:t>Strict two phase V/S Rigorous two phase locking protocol</a:t>
            </a:r>
          </a:p>
        </p:txBody>
      </p:sp>
      <p:sp>
        <p:nvSpPr>
          <p:cNvPr id="3" name="Content Placeholder 2"/>
          <p:cNvSpPr>
            <a:spLocks noGrp="1"/>
          </p:cNvSpPr>
          <p:nvPr>
            <p:ph idx="1"/>
          </p:nvPr>
        </p:nvSpPr>
        <p:spPr/>
        <p:txBody>
          <a:bodyPr/>
          <a:lstStyle/>
          <a:p>
            <a:r>
              <a:rPr lang="en-US" dirty="0"/>
              <a:t>Strict two phase locking protocol</a:t>
            </a:r>
          </a:p>
          <a:p>
            <a:pPr lvl="1"/>
            <a:r>
              <a:rPr lang="en-US" dirty="0"/>
              <a:t>In this protocol, a </a:t>
            </a:r>
            <a:r>
              <a:rPr lang="en-US" b="1" dirty="0">
                <a:solidFill>
                  <a:schemeClr val="accent6"/>
                </a:solidFill>
              </a:rPr>
              <a:t>transaction may release all the shared locks after the Lock Point has been reached</a:t>
            </a:r>
            <a:r>
              <a:rPr lang="en-US" dirty="0"/>
              <a:t>, but </a:t>
            </a:r>
            <a:r>
              <a:rPr lang="en-US" b="1" dirty="0">
                <a:solidFill>
                  <a:schemeClr val="accent6"/>
                </a:solidFill>
              </a:rPr>
              <a:t>it cannot release any of the exclusive locks until the transaction commits or aborts</a:t>
            </a:r>
            <a:r>
              <a:rPr lang="en-US" dirty="0"/>
              <a:t>. </a:t>
            </a:r>
          </a:p>
          <a:p>
            <a:pPr lvl="1"/>
            <a:r>
              <a:rPr lang="en-US" dirty="0"/>
              <a:t>It </a:t>
            </a:r>
            <a:r>
              <a:rPr lang="en-US" b="1" dirty="0">
                <a:solidFill>
                  <a:schemeClr val="accent6"/>
                </a:solidFill>
              </a:rPr>
              <a:t>ensures that if data is being modified by one transaction, then other transaction cannot read it until first transaction commits</a:t>
            </a:r>
            <a:r>
              <a:rPr lang="en-US" dirty="0"/>
              <a:t>.</a:t>
            </a:r>
          </a:p>
          <a:p>
            <a:pPr lvl="1"/>
            <a:r>
              <a:rPr lang="en-US" dirty="0"/>
              <a:t>This protocol </a:t>
            </a:r>
            <a:r>
              <a:rPr lang="en-US" b="1" dirty="0">
                <a:solidFill>
                  <a:schemeClr val="accent6"/>
                </a:solidFill>
              </a:rPr>
              <a:t>solves dirty read problem</a:t>
            </a:r>
            <a:r>
              <a:rPr lang="en-US" dirty="0"/>
              <a:t>.</a:t>
            </a:r>
          </a:p>
          <a:p>
            <a:endParaRPr lang="en-US" dirty="0"/>
          </a:p>
          <a:p>
            <a:r>
              <a:rPr lang="en-US" dirty="0"/>
              <a:t>Rigorous two phase locking protocol</a:t>
            </a:r>
          </a:p>
          <a:p>
            <a:pPr lvl="1"/>
            <a:r>
              <a:rPr lang="en-US" dirty="0"/>
              <a:t>In this protocol, a </a:t>
            </a:r>
            <a:r>
              <a:rPr lang="en-US" b="1" dirty="0">
                <a:solidFill>
                  <a:schemeClr val="accent6"/>
                </a:solidFill>
              </a:rPr>
              <a:t>transaction is not allowed to release any lock (either shared or exclusive) until it commits</a:t>
            </a:r>
            <a:r>
              <a:rPr lang="en-US" dirty="0"/>
              <a:t>. </a:t>
            </a:r>
          </a:p>
          <a:p>
            <a:pPr lvl="1"/>
            <a:r>
              <a:rPr lang="en-US" dirty="0"/>
              <a:t>This means that </a:t>
            </a:r>
            <a:r>
              <a:rPr lang="en-US" b="1" dirty="0">
                <a:solidFill>
                  <a:schemeClr val="accent6"/>
                </a:solidFill>
              </a:rPr>
              <a:t>until the transaction commits, other transaction can not acquire even a shared lock on a data item on which the uncommitted transaction has a shared lock</a:t>
            </a:r>
            <a:r>
              <a:rPr lang="en-US" dirty="0"/>
              <a:t>.</a:t>
            </a:r>
          </a:p>
        </p:txBody>
      </p:sp>
    </p:spTree>
    <p:extLst>
      <p:ext uri="{BB962C8B-B14F-4D97-AF65-F5344CB8AC3E}">
        <p14:creationId xmlns:p14="http://schemas.microsoft.com/office/powerpoint/2010/main" val="23062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Time stamp based protocol</a:t>
            </a:r>
          </a:p>
        </p:txBody>
      </p:sp>
      <p:sp>
        <p:nvSpPr>
          <p:cNvPr id="3" name="Content Placeholder 2"/>
          <p:cNvSpPr>
            <a:spLocks noGrp="1"/>
          </p:cNvSpPr>
          <p:nvPr>
            <p:ph idx="1"/>
          </p:nvPr>
        </p:nvSpPr>
        <p:spPr/>
        <p:txBody>
          <a:bodyPr/>
          <a:lstStyle/>
          <a:p>
            <a:r>
              <a:rPr lang="en-US" dirty="0"/>
              <a:t>This protocol </a:t>
            </a:r>
            <a:r>
              <a:rPr lang="en-US" b="1" dirty="0">
                <a:solidFill>
                  <a:schemeClr val="accent6"/>
                </a:solidFill>
              </a:rPr>
              <a:t>uses either system time or logical counter </a:t>
            </a:r>
            <a:r>
              <a:rPr lang="en-US" dirty="0"/>
              <a:t>to be used as a time-stamp.</a:t>
            </a:r>
          </a:p>
          <a:p>
            <a:r>
              <a:rPr lang="en-US" dirty="0"/>
              <a:t>Every </a:t>
            </a:r>
            <a:r>
              <a:rPr lang="en-US" b="1" dirty="0">
                <a:solidFill>
                  <a:schemeClr val="accent6"/>
                </a:solidFill>
              </a:rPr>
              <a:t>transaction has a time-stamp</a:t>
            </a:r>
            <a:r>
              <a:rPr lang="en-US" dirty="0"/>
              <a:t> associated with it and the </a:t>
            </a:r>
            <a:r>
              <a:rPr lang="en-US" b="1" dirty="0">
                <a:solidFill>
                  <a:schemeClr val="accent6"/>
                </a:solidFill>
              </a:rPr>
              <a:t>ordering is determined by the age of the transaction</a:t>
            </a:r>
            <a:r>
              <a:rPr lang="en-US" dirty="0"/>
              <a:t>.</a:t>
            </a:r>
          </a:p>
          <a:p>
            <a:r>
              <a:rPr lang="en-US" dirty="0"/>
              <a:t>A transaction ‘T1’ created at 0002 clock time would be older than all other transaction, which come after it. </a:t>
            </a:r>
          </a:p>
          <a:p>
            <a:r>
              <a:rPr lang="en-US" dirty="0"/>
              <a:t>For example, any transaction ‘T2' entering the system at 0004 is two seconds younger than transaction ‘T1’ and priority is given to the older one.</a:t>
            </a:r>
          </a:p>
          <a:p>
            <a:r>
              <a:rPr lang="en-US" dirty="0"/>
              <a:t>In addition, </a:t>
            </a:r>
            <a:r>
              <a:rPr lang="en-US" b="1" dirty="0">
                <a:solidFill>
                  <a:schemeClr val="accent6"/>
                </a:solidFill>
              </a:rPr>
              <a:t>every data item is given the latest read and write time-stamp</a:t>
            </a:r>
            <a:r>
              <a:rPr lang="en-US" dirty="0"/>
              <a:t>. This lets the system know, when last read and write operations was made on the data item.</a:t>
            </a:r>
          </a:p>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p:txBody>
      </p:sp>
    </p:spTree>
    <p:extLst>
      <p:ext uri="{BB962C8B-B14F-4D97-AF65-F5344CB8AC3E}">
        <p14:creationId xmlns:p14="http://schemas.microsoft.com/office/powerpoint/2010/main" val="418999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Time stamp ordering protocol</a:t>
            </a:r>
          </a:p>
        </p:txBody>
      </p:sp>
      <p:sp>
        <p:nvSpPr>
          <p:cNvPr id="3" name="Content Placeholder 2"/>
          <p:cNvSpPr>
            <a:spLocks noGrp="1"/>
          </p:cNvSpPr>
          <p:nvPr>
            <p:ph idx="1"/>
          </p:nvPr>
        </p:nvSpPr>
        <p:spPr/>
        <p:txBody>
          <a:bodyPr/>
          <a:lstStyle/>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a:p>
            <a:r>
              <a:rPr lang="en-US" dirty="0"/>
              <a:t>Timestamp ordering protocol works as follows:</a:t>
            </a:r>
          </a:p>
          <a:p>
            <a:pPr lvl="1"/>
            <a:r>
              <a:rPr lang="en-US" dirty="0"/>
              <a:t>If a transaction Ti issues read(X) operation:</a:t>
            </a:r>
          </a:p>
          <a:p>
            <a:pPr lvl="2"/>
            <a:r>
              <a:rPr lang="en-US" dirty="0"/>
              <a:t>If TS(Ti) &lt; W-timestamp(X)</a:t>
            </a:r>
          </a:p>
          <a:p>
            <a:pPr lvl="3"/>
            <a:r>
              <a:rPr lang="en-US" dirty="0"/>
              <a:t>Operation rejected.</a:t>
            </a:r>
          </a:p>
          <a:p>
            <a:pPr lvl="2"/>
            <a:r>
              <a:rPr lang="en-US" dirty="0"/>
              <a:t>If TS(Ti) &gt;= W-timestamp(X)</a:t>
            </a:r>
          </a:p>
          <a:p>
            <a:pPr lvl="3"/>
            <a:r>
              <a:rPr lang="en-US" dirty="0"/>
              <a:t>Operation executed.</a:t>
            </a:r>
          </a:p>
          <a:p>
            <a:pPr lvl="1"/>
            <a:r>
              <a:rPr lang="en-US" dirty="0"/>
              <a:t>If a transaction Ti issues write(X) operation:</a:t>
            </a:r>
          </a:p>
          <a:p>
            <a:pPr lvl="2"/>
            <a:r>
              <a:rPr lang="en-US" dirty="0"/>
              <a:t>If TS(Ti) &lt; R-timestamp(X)</a:t>
            </a:r>
          </a:p>
          <a:p>
            <a:pPr lvl="3"/>
            <a:r>
              <a:rPr lang="en-US" dirty="0"/>
              <a:t>Operation rejected.</a:t>
            </a:r>
          </a:p>
          <a:p>
            <a:pPr lvl="2"/>
            <a:r>
              <a:rPr lang="en-US" dirty="0"/>
              <a:t>If TS(Ti) &lt; W-timestamp(X)</a:t>
            </a:r>
          </a:p>
          <a:p>
            <a:pPr lvl="3"/>
            <a:r>
              <a:rPr lang="en-US" dirty="0"/>
              <a:t>Operation rejected and Ti rolled back.</a:t>
            </a:r>
          </a:p>
          <a:p>
            <a:pPr lvl="2"/>
            <a:r>
              <a:rPr lang="en-US" dirty="0"/>
              <a:t>Otherwise, operation executed.</a:t>
            </a:r>
          </a:p>
        </p:txBody>
      </p:sp>
    </p:spTree>
    <p:extLst>
      <p:ext uri="{BB962C8B-B14F-4D97-AF65-F5344CB8AC3E}">
        <p14:creationId xmlns:p14="http://schemas.microsoft.com/office/powerpoint/2010/main" val="36399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2128282704"/>
              </p:ext>
            </p:extLst>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82484150"/>
              </p:ext>
            </p:extLst>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a:t>
                      </a:r>
                      <a:r>
                        <a:rPr lang="en-US" sz="2000" b="1" kern="1200" dirty="0" smtClean="0">
                          <a:solidFill>
                            <a:schemeClr val="lt1"/>
                          </a:solidFill>
                          <a:latin typeface="+mn-lt"/>
                          <a:ea typeface="+mn-ea"/>
                          <a:cs typeface="+mn-cs"/>
                        </a:rPr>
                        <a:t>N</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N</a:t>
                      </a:r>
                      <a:r>
                        <a:rPr lang="en-US" sz="2000" b="1" dirty="0" smtClean="0">
                          <a:solidFill>
                            <a:schemeClr val="accent6"/>
                          </a:solidFill>
                        </a:rPr>
                        <a:t> </a:t>
                      </a:r>
                      <a:r>
                        <a:rPr lang="en-US" sz="2000" b="1" dirty="0">
                          <a:solidFill>
                            <a:schemeClr val="accent6"/>
                          </a:solidFill>
                        </a:rPr>
                        <a:t>dies</a:t>
                      </a:r>
                      <a:endParaRPr lang="en-IN" sz="2000"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N</a:t>
                      </a:r>
                      <a:r>
                        <a:rPr lang="en-US" sz="2000" b="1" kern="1200" dirty="0" smtClean="0">
                          <a:solidFill>
                            <a:schemeClr val="lt1"/>
                          </a:solidFill>
                          <a:latin typeface="+mn-lt"/>
                          <a:ea typeface="+mn-ea"/>
                          <a:cs typeface="+mn-cs"/>
                        </a:rPr>
                        <a:t> </a:t>
                      </a:r>
                      <a:r>
                        <a:rPr lang="en-US" sz="2000" b="1" kern="1200" dirty="0">
                          <a:solidFill>
                            <a:schemeClr val="lt1"/>
                          </a:solidFill>
                          <a:latin typeface="+mn-lt"/>
                          <a:ea typeface="+mn-ea"/>
                          <a:cs typeface="+mn-cs"/>
                        </a:rPr>
                        <a:t>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a:t>
                      </a:r>
                      <a:r>
                        <a:rPr lang="en-US" sz="2000" b="1" kern="1200" dirty="0" smtClean="0">
                          <a:solidFill>
                            <a:schemeClr val="accent6"/>
                          </a:solidFill>
                          <a:latin typeface="+mn-lt"/>
                          <a:ea typeface="+mn-ea"/>
                          <a:cs typeface="+mn-cs"/>
                        </a:rPr>
                        <a:t> </a:t>
                      </a:r>
                      <a:r>
                        <a:rPr lang="en-US" sz="2000" b="1" kern="1200" dirty="0">
                          <a:solidFill>
                            <a:schemeClr val="accent6"/>
                          </a:solidFill>
                          <a:latin typeface="+mn-lt"/>
                          <a:ea typeface="+mn-ea"/>
                          <a:cs typeface="+mn-cs"/>
                        </a:rPr>
                        <a:t>dies</a:t>
                      </a:r>
                      <a:endParaRPr lang="en-IN" sz="1800" dirty="0"/>
                    </a:p>
                  </a:txBody>
                  <a:tcPr/>
                </a:tc>
                <a:tc>
                  <a:txBody>
                    <a:bodyPr/>
                    <a:lstStyle/>
                    <a:p>
                      <a:pPr algn="ctr"/>
                      <a:r>
                        <a:rPr lang="en-US" sz="2000" b="1" kern="1200" dirty="0">
                          <a:solidFill>
                            <a:schemeClr val="tx2"/>
                          </a:solidFill>
                          <a:latin typeface="+mn-lt"/>
                          <a:ea typeface="+mn-ea"/>
                          <a:cs typeface="+mn-cs"/>
                        </a:rPr>
                        <a:t>N</a:t>
                      </a:r>
                      <a:r>
                        <a:rPr lang="en-US" sz="2000" b="1" kern="1200" dirty="0" smtClean="0">
                          <a:solidFill>
                            <a:schemeClr val="tx2"/>
                          </a:solidFill>
                          <a:latin typeface="+mn-lt"/>
                          <a:ea typeface="+mn-ea"/>
                          <a:cs typeface="+mn-cs"/>
                        </a:rPr>
                        <a:t> </a:t>
                      </a:r>
                      <a:r>
                        <a:rPr lang="en-US" sz="2000" b="1" kern="1200" dirty="0">
                          <a:solidFill>
                            <a:schemeClr val="tx2"/>
                          </a:solidFill>
                          <a:latin typeface="+mn-lt"/>
                          <a:ea typeface="+mn-ea"/>
                          <a:cs typeface="+mn-cs"/>
                        </a:rPr>
                        <a:t>waits</a:t>
                      </a:r>
                      <a:endParaRPr lang="en-IN" sz="2000" b="1" kern="1200" dirty="0">
                        <a:solidFill>
                          <a:schemeClr val="tx2"/>
                        </a:solidFill>
                        <a:latin typeface="+mn-lt"/>
                        <a:ea typeface="+mn-ea"/>
                        <a:cs typeface="+mn-cs"/>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587494"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two phase locking protocol.</a:t>
            </a:r>
          </a:p>
          <a:p>
            <a:pPr marL="457200" indent="-457200">
              <a:buFont typeface="+mj-lt"/>
              <a:buAutoNum type="arabicPeriod"/>
            </a:pPr>
            <a:r>
              <a:rPr lang="en-US" dirty="0"/>
              <a:t>Explain ACID properties of transaction with suitable example.</a:t>
            </a:r>
          </a:p>
          <a:p>
            <a:pPr marL="457200" indent="-457200">
              <a:buFont typeface="+mj-lt"/>
              <a:buAutoNum type="arabicPeriod"/>
            </a:pPr>
            <a:r>
              <a:rPr lang="en-US" dirty="0"/>
              <a:t>What is log based recovery? Explain immediate database modification technique for database recovery. OR Define Failure. Write a note on log based recovery.</a:t>
            </a:r>
          </a:p>
          <a:p>
            <a:pPr marL="457200" indent="-457200">
              <a:buFont typeface="+mj-lt"/>
              <a:buAutoNum type="arabicPeriod"/>
            </a:pPr>
            <a:r>
              <a:rPr lang="en-US" dirty="0"/>
              <a:t>State differences between conflict serializability and view serializability.</a:t>
            </a:r>
          </a:p>
          <a:p>
            <a:pPr marL="457200" indent="-457200">
              <a:buFont typeface="+mj-lt"/>
              <a:buAutoNum type="arabicPeriod"/>
            </a:pPr>
            <a:r>
              <a:rPr lang="en-US" dirty="0"/>
              <a:t>Explain two-phase commit protocol.</a:t>
            </a:r>
          </a:p>
          <a:p>
            <a:pPr marL="457200" indent="-457200">
              <a:buFont typeface="+mj-lt"/>
              <a:buAutoNum type="arabicPeriod"/>
            </a:pPr>
            <a:r>
              <a:rPr lang="en-US" dirty="0"/>
              <a:t>Define transaction. Explain various states of transaction with suitable diagram.</a:t>
            </a:r>
          </a:p>
          <a:p>
            <a:pPr marL="457200" indent="-457200">
              <a:buFont typeface="+mj-lt"/>
              <a:buAutoNum type="arabicPeriod"/>
            </a:pPr>
            <a:r>
              <a:rPr lang="en-US" dirty="0"/>
              <a:t>Write differences between shared lock and exclusive lock.</a:t>
            </a:r>
          </a:p>
          <a:p>
            <a:pPr marL="457200" indent="-457200">
              <a:buFont typeface="+mj-lt"/>
              <a:buAutoNum type="arabicPeriod"/>
            </a:pPr>
            <a:r>
              <a:rPr lang="en-US" dirty="0"/>
              <a:t>Explain deadlock with suitable example.</a:t>
            </a:r>
          </a:p>
          <a:p>
            <a:pPr marL="457200" indent="-457200">
              <a:buFont typeface="+mj-lt"/>
              <a:buAutoNum type="arabicPeriod"/>
            </a:pPr>
            <a:r>
              <a:rPr lang="en-US" dirty="0"/>
              <a:t>What is locking? Define each types of locking. </a:t>
            </a:r>
          </a:p>
          <a:p>
            <a:pPr marL="457200" indent="-457200">
              <a:buFont typeface="+mj-lt"/>
              <a:buAutoNum type="arabicPeriod"/>
            </a:pPr>
            <a:r>
              <a:rPr lang="en-US" dirty="0"/>
              <a:t>Define wait-Die &amp; wound-wait.</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DB38075-B9DC-040C-D66F-F4135F779432}"/>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653418"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200" dirty="0"/>
              <a:t>Transaction State Diagram \ State Transition Diagram</a:t>
            </a:r>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11338</TotalTime>
  <Words>7607</Words>
  <Application>Microsoft Office PowerPoint</Application>
  <PresentationFormat>Custom</PresentationFormat>
  <Paragraphs>1478</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Roboto Condensed Light</vt:lpstr>
      <vt:lpstr>Roboto Condensed</vt:lpstr>
      <vt:lpstr>Symbol</vt:lpstr>
      <vt:lpstr>Wingdings 3</vt:lpstr>
      <vt:lpstr>Calibri</vt:lpstr>
      <vt:lpstr>Proxima Nova</vt:lpstr>
      <vt:lpstr>Times New Roman</vt:lpstr>
      <vt:lpstr>Wingdings</vt:lpstr>
      <vt:lpstr>Office Theme</vt:lpstr>
      <vt:lpstr>PowerPoint Presentation</vt:lpstr>
      <vt:lpstr>PowerPoint Presentation</vt:lpstr>
      <vt:lpstr>What is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What is schedule?</vt:lpstr>
      <vt:lpstr>Example of schedule</vt:lpstr>
      <vt:lpstr>Example of schedule</vt:lpstr>
      <vt:lpstr>Types of Schedule</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View serializable example</vt:lpstr>
      <vt:lpstr>View serializable example (Initial Read)</vt:lpstr>
      <vt:lpstr>View serializable example (Updated Read)</vt:lpstr>
      <vt:lpstr>View serializable example (Final Write)</vt:lpstr>
      <vt:lpstr>View serializable example</vt:lpstr>
      <vt:lpstr>Two phase commit protocol</vt:lpstr>
      <vt:lpstr>Two phase commit protocol</vt:lpstr>
      <vt:lpstr>Two phase commit protocol Commit Request Phase</vt:lpstr>
      <vt:lpstr>Two phase commit protocol Commit Phase</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How the checkpoint works when failure occurs</vt:lpstr>
      <vt:lpstr>Page table structure</vt:lpstr>
      <vt:lpstr>Shadow paging technique</vt:lpstr>
      <vt:lpstr>Shadow paging technique</vt:lpstr>
      <vt:lpstr>Shadow paging technique</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Strict two phase V/S Rigorous two phase locking protocol</vt:lpstr>
      <vt:lpstr>Time stamp based protocol</vt:lpstr>
      <vt:lpstr>Time stamp ordering protocol</vt:lpstr>
      <vt:lpstr>What is deadlock?</vt:lpstr>
      <vt:lpstr>Deadlock detection</vt:lpstr>
      <vt:lpstr>Deadlock detection</vt:lpstr>
      <vt:lpstr>Deadlock recovery</vt:lpstr>
      <vt:lpstr>Deadlock prevention</vt:lpstr>
      <vt:lpstr>Deadlock prevention</vt:lpstr>
      <vt:lpstr>Deadlock prevention</vt:lpstr>
      <vt:lpstr>Questions asked in Exam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Urvi Y Bhatt</cp:lastModifiedBy>
  <cp:revision>1775</cp:revision>
  <dcterms:created xsi:type="dcterms:W3CDTF">2020-05-01T05:09:15Z</dcterms:created>
  <dcterms:modified xsi:type="dcterms:W3CDTF">2023-10-06T03:38:48Z</dcterms:modified>
</cp:coreProperties>
</file>