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0303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0303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618" y="5334000"/>
                </a:moveTo>
                <a:lnTo>
                  <a:pt x="0" y="5334000"/>
                </a:lnTo>
                <a:lnTo>
                  <a:pt x="0" y="0"/>
                </a:lnTo>
                <a:lnTo>
                  <a:pt x="9141618" y="0"/>
                </a:lnTo>
                <a:lnTo>
                  <a:pt x="9141618" y="5334000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70262" y="761998"/>
            <a:ext cx="2922270" cy="5334000"/>
          </a:xfrm>
          <a:custGeom>
            <a:avLst/>
            <a:gdLst/>
            <a:ahLst/>
            <a:cxnLst/>
            <a:rect l="l" t="t" r="r" b="b"/>
            <a:pathLst>
              <a:path w="2922270" h="5334000">
                <a:moveTo>
                  <a:pt x="0" y="0"/>
                </a:moveTo>
                <a:lnTo>
                  <a:pt x="2921736" y="0"/>
                </a:lnTo>
                <a:lnTo>
                  <a:pt x="2921736" y="5334000"/>
                </a:lnTo>
                <a:lnTo>
                  <a:pt x="0" y="5334000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732" y="841791"/>
            <a:ext cx="2734471" cy="9133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0303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3604" cy="5331460"/>
          </a:xfrm>
          <a:custGeom>
            <a:avLst/>
            <a:gdLst/>
            <a:ahLst/>
            <a:cxnLst/>
            <a:rect l="l" t="t" r="r" b="b"/>
            <a:pathLst>
              <a:path w="3443604" h="5331460">
                <a:moveTo>
                  <a:pt x="3443589" y="5330951"/>
                </a:moveTo>
                <a:lnTo>
                  <a:pt x="0" y="5330951"/>
                </a:lnTo>
                <a:lnTo>
                  <a:pt x="0" y="0"/>
                </a:lnTo>
                <a:lnTo>
                  <a:pt x="3443589" y="0"/>
                </a:lnTo>
                <a:lnTo>
                  <a:pt x="3443589" y="5330951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51"/>
                </a:lnTo>
                <a:lnTo>
                  <a:pt x="0" y="5330951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2502" y="423078"/>
            <a:ext cx="9506994" cy="725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0303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1052" y="1950898"/>
            <a:ext cx="5922645" cy="310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618" y="5334000"/>
                </a:moveTo>
                <a:lnTo>
                  <a:pt x="0" y="5334000"/>
                </a:lnTo>
                <a:lnTo>
                  <a:pt x="0" y="0"/>
                </a:lnTo>
                <a:lnTo>
                  <a:pt x="9141618" y="0"/>
                </a:lnTo>
                <a:lnTo>
                  <a:pt x="9141618" y="5334000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4000"/>
                  </a:lnTo>
                  <a:lnTo>
                    <a:pt x="0" y="533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44" y="1769328"/>
            <a:ext cx="2585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Department</a:t>
            </a:r>
            <a:r>
              <a:rPr sz="2200" spc="-4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of</a:t>
            </a:r>
            <a:r>
              <a:rPr sz="2200" spc="-4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CE/IT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1825" y="5419942"/>
            <a:ext cx="1476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595959"/>
                </a:solidFill>
                <a:latin typeface="Arial"/>
                <a:cs typeface="Arial"/>
              </a:rPr>
              <a:t>Prof.</a:t>
            </a:r>
            <a:r>
              <a:rPr sz="2000" b="1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95959"/>
                </a:solidFill>
                <a:latin typeface="Arial"/>
                <a:cs typeface="Arial"/>
              </a:rPr>
              <a:t>Mitesh </a:t>
            </a:r>
            <a:r>
              <a:rPr sz="2000" b="1" spc="-5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95959"/>
                </a:solidFill>
                <a:latin typeface="Arial"/>
                <a:cs typeface="Arial"/>
              </a:rPr>
              <a:t>Patel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1825" y="2870851"/>
            <a:ext cx="2540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Unit</a:t>
            </a:r>
            <a:r>
              <a:rPr sz="2200" spc="2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no</a:t>
            </a:r>
            <a:r>
              <a:rPr sz="2200" spc="3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8A3"/>
                </a:solidFill>
                <a:latin typeface="Arial MT"/>
                <a:cs typeface="Arial MT"/>
              </a:rPr>
              <a:t>:</a:t>
            </a:r>
            <a:r>
              <a:rPr sz="2200" spc="2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8A3"/>
                </a:solidFill>
                <a:latin typeface="Arial MT"/>
                <a:cs typeface="Arial MT"/>
              </a:rPr>
              <a:t>4 </a:t>
            </a:r>
            <a:r>
              <a:rPr sz="2200" spc="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Relational</a:t>
            </a:r>
            <a:r>
              <a:rPr sz="2200" spc="-9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Database </a:t>
            </a:r>
            <a:r>
              <a:rPr sz="2200" spc="-59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Design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94891" y="2298114"/>
            <a:ext cx="5933440" cy="1928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350"/>
              </a:spcBef>
            </a:pPr>
            <a:r>
              <a:rPr sz="2800" b="1" spc="-5" dirty="0">
                <a:solidFill>
                  <a:srgbClr val="000000"/>
                </a:solidFill>
                <a:latin typeface="Corbel"/>
                <a:cs typeface="Corbel"/>
              </a:rPr>
              <a:t>DBMS:Database</a:t>
            </a:r>
            <a:r>
              <a:rPr sz="2800" b="1" spc="-2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Corbel"/>
                <a:cs typeface="Corbel"/>
              </a:rPr>
              <a:t>Management</a:t>
            </a:r>
            <a:r>
              <a:rPr sz="2800" b="1" spc="-105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Corbel"/>
                <a:cs typeface="Corbel"/>
              </a:rPr>
              <a:t>System</a:t>
            </a:r>
            <a:endParaRPr sz="2800">
              <a:latin typeface="Corbel"/>
              <a:cs typeface="Corbel"/>
            </a:endParaRPr>
          </a:p>
          <a:p>
            <a:pPr marL="12700" marR="624205">
              <a:lnSpc>
                <a:spcPts val="5180"/>
              </a:lnSpc>
              <a:spcBef>
                <a:spcPts val="1085"/>
              </a:spcBef>
            </a:pPr>
            <a:r>
              <a:rPr sz="4800" b="1" spc="-20" dirty="0">
                <a:solidFill>
                  <a:srgbClr val="000000"/>
                </a:solidFill>
                <a:latin typeface="Corbel"/>
                <a:cs typeface="Corbel"/>
              </a:rPr>
              <a:t>Relational</a:t>
            </a:r>
            <a:r>
              <a:rPr sz="4800" b="1" spc="-90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800" b="1" spc="-10" dirty="0">
                <a:solidFill>
                  <a:srgbClr val="000000"/>
                </a:solidFill>
                <a:latin typeface="Corbel"/>
                <a:cs typeface="Corbel"/>
              </a:rPr>
              <a:t>Database </a:t>
            </a:r>
            <a:r>
              <a:rPr sz="4800" b="1" spc="-969" dirty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sz="4800" b="1" spc="-5" dirty="0">
                <a:solidFill>
                  <a:srgbClr val="000000"/>
                </a:solidFill>
                <a:latin typeface="Corbel"/>
                <a:cs typeface="Corbel"/>
              </a:rPr>
              <a:t>Design</a:t>
            </a:r>
            <a:endParaRPr sz="4800">
              <a:latin typeface="Corbel"/>
              <a:cs typeface="Corbe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116" y="2274486"/>
            <a:ext cx="1496957" cy="14969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61" y="780944"/>
            <a:ext cx="2517775" cy="134874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20"/>
              </a:spcBef>
            </a:pPr>
            <a:r>
              <a:rPr sz="3100" spc="-10" dirty="0">
                <a:solidFill>
                  <a:srgbClr val="000000"/>
                </a:solidFill>
                <a:latin typeface="Cambria"/>
                <a:cs typeface="Cambria"/>
              </a:rPr>
              <a:t>Closure </a:t>
            </a:r>
            <a:r>
              <a:rPr sz="3100" spc="-5" dirty="0">
                <a:solidFill>
                  <a:srgbClr val="000000"/>
                </a:solidFill>
                <a:latin typeface="Cambria"/>
                <a:cs typeface="Cambria"/>
              </a:rPr>
              <a:t>Set of </a:t>
            </a:r>
            <a:r>
              <a:rPr sz="3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100" spc="-5" dirty="0">
                <a:solidFill>
                  <a:srgbClr val="000000"/>
                </a:solidFill>
                <a:latin typeface="Cambria"/>
                <a:cs typeface="Cambria"/>
              </a:rPr>
              <a:t>FD</a:t>
            </a:r>
            <a:r>
              <a:rPr sz="3100" spc="-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000000"/>
                </a:solidFill>
                <a:latin typeface="Cambria"/>
                <a:cs typeface="Cambria"/>
              </a:rPr>
              <a:t>(Functional </a:t>
            </a:r>
            <a:r>
              <a:rPr sz="3100" spc="-67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100" spc="-5" dirty="0">
                <a:solidFill>
                  <a:srgbClr val="000000"/>
                </a:solidFill>
                <a:latin typeface="Cambria"/>
                <a:cs typeface="Cambria"/>
              </a:rPr>
              <a:t>Dependency)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261" y="2481727"/>
            <a:ext cx="2473325" cy="34747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520"/>
              </a:spcBef>
            </a:pPr>
            <a:r>
              <a:rPr sz="3100" spc="-10" dirty="0">
                <a:latin typeface="Cambria"/>
                <a:cs typeface="Cambria"/>
              </a:rPr>
              <a:t>Compute </a:t>
            </a:r>
            <a:r>
              <a:rPr sz="3100" spc="-5" dirty="0">
                <a:latin typeface="Cambria"/>
                <a:cs typeface="Cambria"/>
              </a:rPr>
              <a:t>the </a:t>
            </a:r>
            <a:r>
              <a:rPr sz="3100" dirty="0">
                <a:latin typeface="Cambria"/>
                <a:cs typeface="Cambria"/>
              </a:rPr>
              <a:t> </a:t>
            </a:r>
            <a:r>
              <a:rPr sz="3100" spc="-15" dirty="0">
                <a:latin typeface="Cambria"/>
                <a:cs typeface="Cambria"/>
              </a:rPr>
              <a:t>closure </a:t>
            </a:r>
            <a:r>
              <a:rPr sz="3100" spc="-5" dirty="0">
                <a:latin typeface="Cambria"/>
                <a:cs typeface="Cambria"/>
              </a:rPr>
              <a:t>of the </a:t>
            </a:r>
            <a:r>
              <a:rPr sz="310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following</a:t>
            </a:r>
            <a:r>
              <a:rPr sz="3100" spc="-50" dirty="0">
                <a:latin typeface="Cambria"/>
                <a:cs typeface="Cambria"/>
              </a:rPr>
              <a:t> </a:t>
            </a:r>
            <a:r>
              <a:rPr sz="3100" spc="-5" dirty="0">
                <a:latin typeface="Cambria"/>
                <a:cs typeface="Cambria"/>
              </a:rPr>
              <a:t>set</a:t>
            </a:r>
            <a:r>
              <a:rPr sz="3100" spc="-5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F </a:t>
            </a:r>
            <a:r>
              <a:rPr sz="3100" spc="-670" dirty="0">
                <a:latin typeface="Cambria"/>
                <a:cs typeface="Cambria"/>
              </a:rPr>
              <a:t> </a:t>
            </a:r>
            <a:r>
              <a:rPr sz="3100" spc="-5" dirty="0">
                <a:latin typeface="Cambria"/>
                <a:cs typeface="Cambria"/>
              </a:rPr>
              <a:t>of functional </a:t>
            </a:r>
            <a:r>
              <a:rPr sz="3100" dirty="0">
                <a:latin typeface="Cambria"/>
                <a:cs typeface="Cambria"/>
              </a:rPr>
              <a:t> </a:t>
            </a:r>
            <a:r>
              <a:rPr sz="3100" spc="-5" dirty="0">
                <a:latin typeface="Cambria"/>
                <a:cs typeface="Cambria"/>
              </a:rPr>
              <a:t>dependencies </a:t>
            </a:r>
            <a:r>
              <a:rPr sz="3100" dirty="0">
                <a:latin typeface="Cambria"/>
                <a:cs typeface="Cambria"/>
              </a:rPr>
              <a:t> </a:t>
            </a:r>
            <a:r>
              <a:rPr sz="3100" spc="-15" dirty="0">
                <a:latin typeface="Cambria"/>
                <a:cs typeface="Cambria"/>
              </a:rPr>
              <a:t>for </a:t>
            </a:r>
            <a:r>
              <a:rPr sz="3100" spc="-10" dirty="0">
                <a:latin typeface="Cambria"/>
                <a:cs typeface="Cambria"/>
              </a:rPr>
              <a:t>relational </a:t>
            </a:r>
            <a:r>
              <a:rPr sz="3100" spc="-5" dirty="0">
                <a:latin typeface="Cambria"/>
                <a:cs typeface="Cambria"/>
              </a:rPr>
              <a:t> schema </a:t>
            </a:r>
            <a:r>
              <a:rPr sz="3100" dirty="0">
                <a:latin typeface="Cambria"/>
                <a:cs typeface="Cambria"/>
              </a:rPr>
              <a:t>R = </a:t>
            </a:r>
            <a:r>
              <a:rPr sz="3100" spc="5" dirty="0">
                <a:latin typeface="Cambria"/>
                <a:cs typeface="Cambria"/>
              </a:rPr>
              <a:t> </a:t>
            </a:r>
            <a:r>
              <a:rPr sz="3100" spc="-15" dirty="0">
                <a:latin typeface="Cambria"/>
                <a:cs typeface="Cambria"/>
              </a:rPr>
              <a:t>(A,B,C,D,E,F):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1486" y="848935"/>
            <a:ext cx="8225155" cy="46228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mbria Math"/>
                <a:cs typeface="Cambria Math"/>
              </a:rPr>
              <a:t>F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5" dirty="0">
                <a:latin typeface="Cambria Math"/>
                <a:cs typeface="Cambria Math"/>
              </a:rPr>
              <a:t> (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5" dirty="0">
                <a:latin typeface="Cambria Math"/>
                <a:cs typeface="Cambria Math"/>
              </a:rPr>
              <a:t> B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5" dirty="0">
                <a:latin typeface="Cambria Math"/>
                <a:cs typeface="Cambria Math"/>
              </a:rPr>
              <a:t> C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5" dirty="0">
                <a:latin typeface="Cambria Math"/>
                <a:cs typeface="Cambria Math"/>
              </a:rPr>
              <a:t> C</a:t>
            </a:r>
            <a:r>
              <a:rPr sz="2400" dirty="0">
                <a:latin typeface="Cambria Math"/>
                <a:cs typeface="Cambria Math"/>
              </a:rPr>
              <a:t>D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5" dirty="0">
                <a:latin typeface="Cambria Math"/>
                <a:cs typeface="Cambria Math"/>
              </a:rPr>
              <a:t> E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5" dirty="0">
                <a:latin typeface="Cambria Math"/>
                <a:cs typeface="Cambria Math"/>
              </a:rPr>
              <a:t> C</a:t>
            </a:r>
            <a:r>
              <a:rPr sz="2400" dirty="0">
                <a:latin typeface="Cambria Math"/>
                <a:cs typeface="Cambria Math"/>
              </a:rPr>
              <a:t>D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50" dirty="0">
                <a:latin typeface="Cambria Math"/>
                <a:cs typeface="Cambria Math"/>
              </a:rPr>
              <a:t>F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B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5" dirty="0">
                <a:latin typeface="Cambria Math"/>
                <a:cs typeface="Cambria Math"/>
              </a:rPr>
              <a:t> E)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Fin</a:t>
            </a:r>
            <a:r>
              <a:rPr sz="2400" dirty="0">
                <a:latin typeface="Cambria Math"/>
                <a:cs typeface="Cambria Math"/>
              </a:rPr>
              <a:t>d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10" dirty="0">
                <a:latin typeface="Cambria Math"/>
                <a:cs typeface="Cambria Math"/>
              </a:rPr>
              <a:t>F</a:t>
            </a:r>
            <a:r>
              <a:rPr sz="2400" baseline="31250" dirty="0">
                <a:latin typeface="Cambria Math"/>
                <a:cs typeface="Cambria Math"/>
              </a:rPr>
              <a:t>+</a:t>
            </a:r>
            <a:endParaRPr sz="2400" baseline="31250">
              <a:latin typeface="Cambria Math"/>
              <a:cs typeface="Cambria Math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60676" y="1718754"/>
          <a:ext cx="7082790" cy="2205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158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E7008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12700">
                      <a:solidFill>
                        <a:srgbClr val="EE70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BEE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EE7008"/>
                      </a:solidFill>
                      <a:prstDash val="solid"/>
                    </a:lnR>
                    <a:lnT w="12700">
                      <a:solidFill>
                        <a:srgbClr val="EE7008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E7008"/>
                      </a:solidFill>
                      <a:prstDash val="solid"/>
                    </a:lnL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E7008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12700">
                      <a:solidFill>
                        <a:srgbClr val="EE70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BC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BEE0EA"/>
                      </a:solidFill>
                      <a:prstDash val="solid"/>
                    </a:lnL>
                    <a:lnR w="12700">
                      <a:solidFill>
                        <a:srgbClr val="EE7008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  <a:solidFill>
                      <a:srgbClr val="17BEDE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&amp;</a:t>
                      </a:r>
                      <a:r>
                        <a:rPr sz="2000" spc="-9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C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E7008"/>
                      </a:solidFill>
                      <a:prstDash val="solid"/>
                    </a:lnL>
                    <a:lnT w="9525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  <a:solidFill>
                      <a:srgbClr val="17BEDE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Union</a:t>
                      </a:r>
                      <a:r>
                        <a:rPr sz="20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Rule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940" marB="0"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  <a:solidFill>
                      <a:srgbClr val="17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0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E7008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12700">
                      <a:solidFill>
                        <a:srgbClr val="EE70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D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EF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BEE0EA"/>
                      </a:solidFill>
                      <a:prstDash val="solid"/>
                    </a:lnL>
                    <a:lnR w="12700">
                      <a:solidFill>
                        <a:srgbClr val="EE7008"/>
                      </a:solidFill>
                      <a:prstDash val="solid"/>
                    </a:lnR>
                    <a:lnT w="12700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D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&amp;</a:t>
                      </a:r>
                      <a:r>
                        <a:rPr sz="20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D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F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E7008"/>
                      </a:solidFill>
                      <a:prstDash val="solid"/>
                    </a:lnL>
                    <a:lnT w="12700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Union</a:t>
                      </a:r>
                      <a:r>
                        <a:rPr sz="20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Rule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R w="9525">
                      <a:solidFill>
                        <a:srgbClr val="BEE0EA"/>
                      </a:solidFill>
                      <a:prstDash val="solid"/>
                    </a:lnR>
                    <a:lnT w="12700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E7008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12700">
                      <a:solidFill>
                        <a:srgbClr val="EE70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BEE0EA"/>
                      </a:solidFill>
                      <a:prstDash val="solid"/>
                    </a:lnL>
                    <a:lnR w="12700">
                      <a:solidFill>
                        <a:srgbClr val="EE7008"/>
                      </a:solidFill>
                      <a:prstDash val="solid"/>
                    </a:lnR>
                    <a:lnT w="12700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B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&amp;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B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E7008"/>
                      </a:solidFill>
                      <a:prstDash val="solid"/>
                    </a:lnL>
                    <a:lnT w="12700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Transitivity</a:t>
                      </a:r>
                      <a:r>
                        <a:rPr sz="20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Rule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R w="9525">
                      <a:solidFill>
                        <a:srgbClr val="BEE0EA"/>
                      </a:solidFill>
                      <a:prstDash val="solid"/>
                    </a:lnR>
                    <a:lnT w="12700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4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E7008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12700">
                      <a:solidFill>
                        <a:srgbClr val="EE70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305" marB="0">
                    <a:lnL w="9525">
                      <a:solidFill>
                        <a:srgbClr val="BEE0EA"/>
                      </a:solidFill>
                      <a:prstDash val="solid"/>
                    </a:lnL>
                    <a:lnR w="12700">
                      <a:solidFill>
                        <a:srgbClr val="EE7008"/>
                      </a:solidFill>
                      <a:prstDash val="solid"/>
                    </a:lnR>
                    <a:lnT w="12700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&amp;</a:t>
                      </a:r>
                      <a:r>
                        <a:rPr sz="20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D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EE7008"/>
                      </a:solidFill>
                      <a:prstDash val="solid"/>
                    </a:lnL>
                    <a:lnT w="12700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Pseudo-transitivity</a:t>
                      </a:r>
                      <a:r>
                        <a:rPr sz="20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Rule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305" marB="0">
                    <a:lnR w="9525">
                      <a:solidFill>
                        <a:srgbClr val="BEE0EA"/>
                      </a:solidFill>
                      <a:prstDash val="solid"/>
                    </a:lnR>
                    <a:lnT w="12700">
                      <a:solidFill>
                        <a:srgbClr val="BEE0EA"/>
                      </a:solidFill>
                      <a:prstDash val="solid"/>
                    </a:lnT>
                    <a:lnB w="12700">
                      <a:solidFill>
                        <a:srgbClr val="BEE0E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6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EE7008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12700">
                      <a:solidFill>
                        <a:srgbClr val="EE70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F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BEE0EA"/>
                      </a:solidFill>
                      <a:prstDash val="solid"/>
                    </a:lnL>
                    <a:lnR w="12700">
                      <a:solidFill>
                        <a:srgbClr val="EE7008"/>
                      </a:solidFill>
                      <a:prstDash val="solid"/>
                    </a:lnR>
                    <a:lnT w="12700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orbel"/>
                          <a:cs typeface="Corbel"/>
                        </a:rPr>
                        <a:t>A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&amp;</a:t>
                      </a:r>
                      <a:r>
                        <a:rPr sz="20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C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D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→</a:t>
                      </a:r>
                      <a:r>
                        <a:rPr sz="2000" spc="-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F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E7008"/>
                      </a:solidFill>
                      <a:prstDash val="solid"/>
                    </a:lnL>
                    <a:lnT w="12700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Pseudo-transitivity</a:t>
                      </a:r>
                      <a:r>
                        <a:rPr sz="20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Rule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R w="9525">
                      <a:solidFill>
                        <a:srgbClr val="BEE0EA"/>
                      </a:solidFill>
                      <a:prstDash val="solid"/>
                    </a:lnR>
                    <a:lnT w="12700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38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E7008"/>
                      </a:solidFill>
                      <a:prstDash val="solid"/>
                    </a:lnL>
                    <a:lnR w="12700">
                      <a:solidFill>
                        <a:srgbClr val="EE7008"/>
                      </a:solidFill>
                      <a:prstDash val="solid"/>
                    </a:lnR>
                    <a:lnB w="12700">
                      <a:solidFill>
                        <a:srgbClr val="EE70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E7008"/>
                      </a:solidFill>
                      <a:prstDash val="solid"/>
                    </a:lnL>
                    <a:lnT w="952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667026" y="5137008"/>
            <a:ext cx="7313930" cy="52324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85"/>
              </a:spcBef>
            </a:pPr>
            <a:r>
              <a:rPr sz="2800" b="1" spc="-5" dirty="0">
                <a:latin typeface="Corbel"/>
                <a:cs typeface="Corbel"/>
              </a:rPr>
              <a:t>F</a:t>
            </a:r>
            <a:r>
              <a:rPr sz="2775" b="1" spc="7" baseline="31531" dirty="0">
                <a:latin typeface="Corbel"/>
                <a:cs typeface="Corbel"/>
              </a:rPr>
              <a:t>+</a:t>
            </a:r>
            <a:r>
              <a:rPr sz="2775" b="1" baseline="31531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=</a:t>
            </a:r>
            <a:r>
              <a:rPr sz="2800" spc="-5" dirty="0">
                <a:latin typeface="Corbel"/>
                <a:cs typeface="Corbel"/>
              </a:rPr>
              <a:t> {</a:t>
            </a:r>
            <a:r>
              <a:rPr sz="2800" dirty="0">
                <a:latin typeface="Corbel"/>
                <a:cs typeface="Corbel"/>
              </a:rPr>
              <a:t>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dirty="0">
                <a:latin typeface="Arial MT"/>
                <a:cs typeface="Arial MT"/>
              </a:rPr>
              <a:t>→</a:t>
            </a:r>
            <a:r>
              <a:rPr sz="2800" spc="-220" dirty="0">
                <a:latin typeface="Arial MT"/>
                <a:cs typeface="Arial MT"/>
              </a:rPr>
              <a:t> </a:t>
            </a:r>
            <a:r>
              <a:rPr sz="2800" spc="-5" dirty="0">
                <a:latin typeface="Corbel"/>
                <a:cs typeface="Corbel"/>
              </a:rPr>
              <a:t>BC</a:t>
            </a:r>
            <a:r>
              <a:rPr sz="2800" dirty="0">
                <a:latin typeface="Corbel"/>
                <a:cs typeface="Corbel"/>
              </a:rPr>
              <a:t>,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C</a:t>
            </a:r>
            <a:r>
              <a:rPr sz="2800" dirty="0">
                <a:latin typeface="Corbel"/>
                <a:cs typeface="Corbel"/>
              </a:rPr>
              <a:t>D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dirty="0">
                <a:latin typeface="Arial MT"/>
                <a:cs typeface="Arial MT"/>
              </a:rPr>
              <a:t>→</a:t>
            </a:r>
            <a:r>
              <a:rPr sz="2800" spc="-220" dirty="0">
                <a:latin typeface="Arial MT"/>
                <a:cs typeface="Arial MT"/>
              </a:rPr>
              <a:t> </a:t>
            </a:r>
            <a:r>
              <a:rPr sz="2800" spc="-5" dirty="0">
                <a:latin typeface="Corbel"/>
                <a:cs typeface="Corbel"/>
              </a:rPr>
              <a:t>E</a:t>
            </a:r>
            <a:r>
              <a:rPr sz="2800" spc="-195" dirty="0">
                <a:latin typeface="Corbel"/>
                <a:cs typeface="Corbel"/>
              </a:rPr>
              <a:t>F</a:t>
            </a:r>
            <a:r>
              <a:rPr sz="2800" dirty="0">
                <a:latin typeface="Corbel"/>
                <a:cs typeface="Corbel"/>
              </a:rPr>
              <a:t>,</a:t>
            </a:r>
            <a:r>
              <a:rPr sz="2800" spc="-125" dirty="0">
                <a:latin typeface="Corbel"/>
                <a:cs typeface="Corbel"/>
              </a:rPr>
              <a:t> </a:t>
            </a:r>
            <a:r>
              <a:rPr sz="2800" dirty="0">
                <a:latin typeface="Corbel"/>
                <a:cs typeface="Corbel"/>
              </a:rPr>
              <a:t>A </a:t>
            </a:r>
            <a:r>
              <a:rPr sz="2800" dirty="0">
                <a:latin typeface="Arial MT"/>
                <a:cs typeface="Arial MT"/>
              </a:rPr>
              <a:t>→</a:t>
            </a:r>
            <a:r>
              <a:rPr sz="2800" spc="-220" dirty="0">
                <a:latin typeface="Arial MT"/>
                <a:cs typeface="Arial MT"/>
              </a:rPr>
              <a:t> </a:t>
            </a:r>
            <a:r>
              <a:rPr sz="2800" spc="-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,</a:t>
            </a:r>
            <a:r>
              <a:rPr sz="2800" spc="-12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D </a:t>
            </a:r>
            <a:r>
              <a:rPr sz="2800" dirty="0">
                <a:latin typeface="Arial MT"/>
                <a:cs typeface="Arial MT"/>
              </a:rPr>
              <a:t>→</a:t>
            </a:r>
            <a:r>
              <a:rPr sz="2800" spc="-220" dirty="0">
                <a:latin typeface="Arial MT"/>
                <a:cs typeface="Arial MT"/>
              </a:rPr>
              <a:t> </a:t>
            </a:r>
            <a:r>
              <a:rPr sz="2800" spc="-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,</a:t>
            </a:r>
            <a:r>
              <a:rPr sz="2800" spc="-125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D </a:t>
            </a:r>
            <a:r>
              <a:rPr sz="2800" dirty="0">
                <a:latin typeface="Arial MT"/>
                <a:cs typeface="Arial MT"/>
              </a:rPr>
              <a:t>→</a:t>
            </a:r>
            <a:r>
              <a:rPr sz="2800" spc="-220" dirty="0">
                <a:latin typeface="Arial MT"/>
                <a:cs typeface="Arial MT"/>
              </a:rPr>
              <a:t> </a:t>
            </a:r>
            <a:r>
              <a:rPr sz="2800" spc="-5" dirty="0">
                <a:latin typeface="Corbel"/>
                <a:cs typeface="Corbel"/>
              </a:rPr>
              <a:t>F}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5554" y="3933257"/>
            <a:ext cx="704850" cy="417195"/>
            <a:chOff x="4475554" y="3933257"/>
            <a:chExt cx="704850" cy="417195"/>
          </a:xfrm>
        </p:grpSpPr>
        <p:sp>
          <p:nvSpPr>
            <p:cNvPr id="8" name="object 8"/>
            <p:cNvSpPr/>
            <p:nvPr/>
          </p:nvSpPr>
          <p:spPr>
            <a:xfrm>
              <a:off x="4517605" y="3959883"/>
              <a:ext cx="657860" cy="386080"/>
            </a:xfrm>
            <a:custGeom>
              <a:avLst/>
              <a:gdLst/>
              <a:ahLst/>
              <a:cxnLst/>
              <a:rect l="l" t="t" r="r" b="b"/>
              <a:pathLst>
                <a:path w="657860" h="386079">
                  <a:moveTo>
                    <a:pt x="657799" y="38569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0316" y="3938020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29330" y="35435"/>
                  </a:moveTo>
                  <a:lnTo>
                    <a:pt x="0" y="0"/>
                  </a:lnTo>
                  <a:lnTo>
                    <a:pt x="45246" y="8291"/>
                  </a:lnTo>
                  <a:lnTo>
                    <a:pt x="29330" y="35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316" y="3938020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45246" y="8291"/>
                  </a:moveTo>
                  <a:lnTo>
                    <a:pt x="0" y="0"/>
                  </a:lnTo>
                  <a:lnTo>
                    <a:pt x="29330" y="35435"/>
                  </a:lnTo>
                  <a:lnTo>
                    <a:pt x="45246" y="82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22940" y="4082022"/>
            <a:ext cx="386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b="1" baseline="-20833" dirty="0">
                <a:solidFill>
                  <a:srgbClr val="FF0000"/>
                </a:solidFill>
                <a:latin typeface="Corbel"/>
                <a:cs typeface="Corbel"/>
              </a:rPr>
              <a:t>F</a:t>
            </a:r>
            <a:r>
              <a:rPr sz="1850" b="1" dirty="0">
                <a:solidFill>
                  <a:srgbClr val="FF0000"/>
                </a:solidFill>
                <a:latin typeface="Corbel"/>
                <a:cs typeface="Corbel"/>
              </a:rPr>
              <a:t>+</a:t>
            </a:r>
            <a:endParaRPr sz="18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641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Closure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Set </a:t>
            </a:r>
            <a:r>
              <a:rPr sz="3600" b="1" spc="-775" dirty="0">
                <a:latin typeface="Cambria"/>
                <a:cs typeface="Cambria"/>
              </a:rPr>
              <a:t> </a:t>
            </a:r>
            <a:r>
              <a:rPr sz="3600" b="1" spc="-20" dirty="0">
                <a:latin typeface="Cambria"/>
                <a:cs typeface="Cambria"/>
              </a:rPr>
              <a:t>Attributes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1562" y="818046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75" dirty="0">
                <a:solidFill>
                  <a:srgbClr val="303030"/>
                </a:solidFill>
                <a:latin typeface="Segoe UI Symbol"/>
                <a:cs typeface="Segoe UI Symbol"/>
              </a:rPr>
              <a:t>□</a:t>
            </a:r>
            <a:endParaRPr sz="22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2399" y="818046"/>
            <a:ext cx="764920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8970" algn="l"/>
                <a:tab pos="1179830" algn="l"/>
                <a:tab pos="1593850" algn="l"/>
                <a:tab pos="2063114" algn="l"/>
                <a:tab pos="2896870" algn="l"/>
                <a:tab pos="4251325" algn="l"/>
                <a:tab pos="5154295" algn="l"/>
                <a:tab pos="5749925" algn="l"/>
                <a:tab pos="6220460" algn="l"/>
              </a:tabLst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The	set	of	all	those	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attributes	which	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can	be	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functionally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0762" y="1153327"/>
            <a:ext cx="8103870" cy="209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 marR="4318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determined</a:t>
            </a:r>
            <a:r>
              <a:rPr sz="2200" spc="29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from</a:t>
            </a:r>
            <a:r>
              <a:rPr sz="2200" spc="29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an</a:t>
            </a:r>
            <a:r>
              <a:rPr sz="2200" spc="3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</a:t>
            </a:r>
            <a:r>
              <a:rPr sz="2200" spc="29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set</a:t>
            </a:r>
            <a:r>
              <a:rPr sz="2200" spc="29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is</a:t>
            </a:r>
            <a:r>
              <a:rPr sz="2200" spc="29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called</a:t>
            </a:r>
            <a:r>
              <a:rPr sz="2200" spc="29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as</a:t>
            </a:r>
            <a:r>
              <a:rPr sz="2200" spc="29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29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closure</a:t>
            </a:r>
            <a:r>
              <a:rPr sz="2200" spc="29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of</a:t>
            </a:r>
            <a:r>
              <a:rPr sz="2200" spc="29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that </a:t>
            </a:r>
            <a:r>
              <a:rPr sz="2200" spc="-47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set.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tabLst>
                <a:tab pos="433705" algn="l"/>
              </a:tabLst>
            </a:pPr>
            <a:r>
              <a:rPr sz="2200" spc="-575" dirty="0">
                <a:latin typeface="Segoe UI Symbol"/>
                <a:cs typeface="Segoe UI Symbol"/>
              </a:rPr>
              <a:t>□	</a:t>
            </a:r>
            <a:r>
              <a:rPr sz="2200" spc="-10" dirty="0">
                <a:latin typeface="Cambria Math"/>
                <a:cs typeface="Cambria Math"/>
              </a:rPr>
              <a:t>Closure</a:t>
            </a:r>
            <a:r>
              <a:rPr sz="2200" spc="-5" dirty="0">
                <a:latin typeface="Cambria Math"/>
                <a:cs typeface="Cambria Math"/>
              </a:rPr>
              <a:t> of </a:t>
            </a:r>
            <a:r>
              <a:rPr sz="2200" spc="-10" dirty="0">
                <a:latin typeface="Cambria Math"/>
                <a:cs typeface="Cambria Math"/>
              </a:rPr>
              <a:t>attribute</a:t>
            </a:r>
            <a:r>
              <a:rPr sz="2200" spc="-5" dirty="0">
                <a:latin typeface="Cambria Math"/>
                <a:cs typeface="Cambria Math"/>
              </a:rPr>
              <a:t> set {A} is </a:t>
            </a:r>
            <a:r>
              <a:rPr sz="2200" spc="-10" dirty="0">
                <a:latin typeface="Cambria Math"/>
                <a:cs typeface="Cambria Math"/>
              </a:rPr>
              <a:t>denoted</a:t>
            </a:r>
            <a:r>
              <a:rPr sz="2200" spc="-5" dirty="0">
                <a:latin typeface="Cambria Math"/>
                <a:cs typeface="Cambria Math"/>
              </a:rPr>
              <a:t> as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</a:t>
            </a:r>
            <a:r>
              <a:rPr sz="2400" spc="-7" baseline="31250" dirty="0">
                <a:latin typeface="Cambria Math"/>
                <a:cs typeface="Cambria Math"/>
              </a:rPr>
              <a:t>+</a:t>
            </a:r>
            <a:r>
              <a:rPr sz="2200" spc="-5" dirty="0">
                <a:latin typeface="Cambria Math"/>
                <a:cs typeface="Cambria Math"/>
              </a:rPr>
              <a:t>.</a:t>
            </a:r>
            <a:endParaRPr sz="2200">
              <a:latin typeface="Cambria Math"/>
              <a:cs typeface="Cambria Math"/>
            </a:endParaRPr>
          </a:p>
          <a:p>
            <a:pPr marL="90805">
              <a:lnSpc>
                <a:spcPct val="100000"/>
              </a:lnSpc>
              <a:spcBef>
                <a:spcPts val="2640"/>
              </a:spcBef>
            </a:pPr>
            <a:r>
              <a:rPr sz="2400" spc="-15" dirty="0">
                <a:solidFill>
                  <a:srgbClr val="FF0000"/>
                </a:solidFill>
                <a:latin typeface="Cambria Math"/>
                <a:cs typeface="Cambria Math"/>
              </a:rPr>
              <a:t>Rules to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find</a:t>
            </a:r>
            <a:r>
              <a:rPr sz="24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Closure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set</a:t>
            </a:r>
            <a:r>
              <a:rPr sz="24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 Attributes: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4759" y="3590711"/>
            <a:ext cx="8048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 marR="5080" indent="-521970">
              <a:lnSpc>
                <a:spcPct val="100000"/>
              </a:lnSpc>
              <a:spcBef>
                <a:spcPts val="100"/>
              </a:spcBef>
              <a:tabLst>
                <a:tab pos="534035" algn="l"/>
              </a:tabLst>
            </a:pPr>
            <a:r>
              <a:rPr sz="2400" spc="-5" dirty="0">
                <a:latin typeface="Corbel"/>
                <a:cs typeface="Corbel"/>
              </a:rPr>
              <a:t>1.	</a:t>
            </a:r>
            <a:r>
              <a:rPr sz="2400" spc="-10" dirty="0">
                <a:latin typeface="Cambria Math"/>
                <a:cs typeface="Cambria Math"/>
              </a:rPr>
              <a:t>Add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attributes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contained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in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attribute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set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for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which </a:t>
            </a:r>
            <a:r>
              <a:rPr sz="2400" spc="-509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closure </a:t>
            </a:r>
            <a:r>
              <a:rPr sz="2400" spc="-5" dirty="0">
                <a:latin typeface="Cambria Math"/>
                <a:cs typeface="Cambria Math"/>
              </a:rPr>
              <a:t>is being </a:t>
            </a:r>
            <a:r>
              <a:rPr sz="2400" spc="-10" dirty="0">
                <a:latin typeface="Cambria Math"/>
                <a:cs typeface="Cambria Math"/>
              </a:rPr>
              <a:t>calculated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to</a:t>
            </a:r>
            <a:r>
              <a:rPr sz="2400" spc="-5" dirty="0">
                <a:latin typeface="Cambria Math"/>
                <a:cs typeface="Cambria Math"/>
              </a:rPr>
              <a:t> the</a:t>
            </a:r>
            <a:r>
              <a:rPr sz="2400" spc="-10" dirty="0">
                <a:latin typeface="Cambria Math"/>
                <a:cs typeface="Cambria Math"/>
              </a:rPr>
              <a:t> result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set.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5709" y="4687990"/>
            <a:ext cx="80587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085" marR="5080" indent="-54102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rbel"/>
                <a:cs typeface="Corbel"/>
              </a:rPr>
              <a:t>2.</a:t>
            </a:r>
            <a:r>
              <a:rPr sz="2400" spc="470" dirty="0">
                <a:latin typeface="Corbel"/>
                <a:cs typeface="Corbel"/>
              </a:rPr>
              <a:t> </a:t>
            </a:r>
            <a:r>
              <a:rPr sz="2400" spc="475" dirty="0">
                <a:latin typeface="Corbel"/>
                <a:cs typeface="Corbel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Recursively </a:t>
            </a:r>
            <a:r>
              <a:rPr sz="2400" spc="-5" dirty="0">
                <a:latin typeface="Cambria Math"/>
                <a:cs typeface="Cambria Math"/>
              </a:rPr>
              <a:t>add the </a:t>
            </a:r>
            <a:r>
              <a:rPr sz="2400" spc="-10" dirty="0">
                <a:latin typeface="Cambria Math"/>
                <a:cs typeface="Cambria Math"/>
              </a:rPr>
              <a:t>attributes </a:t>
            </a:r>
            <a:r>
              <a:rPr sz="2400" spc="-15" dirty="0">
                <a:latin typeface="Cambria Math"/>
                <a:cs typeface="Cambria Math"/>
              </a:rPr>
              <a:t>to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spc="-10" dirty="0">
                <a:latin typeface="Cambria Math"/>
                <a:cs typeface="Cambria Math"/>
              </a:rPr>
              <a:t>result </a:t>
            </a:r>
            <a:r>
              <a:rPr sz="2400" spc="-5" dirty="0">
                <a:latin typeface="Cambria Math"/>
                <a:cs typeface="Cambria Math"/>
              </a:rPr>
              <a:t>set </a:t>
            </a:r>
            <a:r>
              <a:rPr sz="2400" spc="-10" dirty="0">
                <a:latin typeface="Cambria Math"/>
                <a:cs typeface="Cambria Math"/>
              </a:rPr>
              <a:t>which </a:t>
            </a:r>
            <a:r>
              <a:rPr sz="2400" spc="-5" dirty="0">
                <a:latin typeface="Cambria Math"/>
                <a:cs typeface="Cambria Math"/>
              </a:rPr>
              <a:t>can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functionally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determined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from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attributes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already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contained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in the </a:t>
            </a:r>
            <a:r>
              <a:rPr sz="2400" spc="-10" dirty="0">
                <a:latin typeface="Cambria Math"/>
                <a:cs typeface="Cambria Math"/>
              </a:rPr>
              <a:t>result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set.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641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Closure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Set </a:t>
            </a:r>
            <a:r>
              <a:rPr sz="3600" b="1" spc="-775" dirty="0">
                <a:latin typeface="Cambria"/>
                <a:cs typeface="Cambria"/>
              </a:rPr>
              <a:t> </a:t>
            </a:r>
            <a:r>
              <a:rPr sz="3600" b="1" spc="-20" dirty="0">
                <a:latin typeface="Cambria"/>
                <a:cs typeface="Cambria"/>
              </a:rPr>
              <a:t>Attributes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6780" marR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Consider </a:t>
            </a:r>
            <a:r>
              <a:rPr dirty="0"/>
              <a:t>a </a:t>
            </a:r>
            <a:r>
              <a:rPr spc="-10" dirty="0"/>
              <a:t>relation </a:t>
            </a:r>
            <a:r>
              <a:rPr dirty="0"/>
              <a:t>R </a:t>
            </a:r>
            <a:r>
              <a:rPr spc="-25" dirty="0"/>
              <a:t>(A,B,C,D,E,F,G) </a:t>
            </a:r>
            <a:r>
              <a:rPr spc="-5" dirty="0"/>
              <a:t>with </a:t>
            </a:r>
            <a:r>
              <a:rPr spc="-10" dirty="0"/>
              <a:t>following </a:t>
            </a:r>
            <a:r>
              <a:rPr spc="-5" dirty="0"/>
              <a:t>functional </a:t>
            </a:r>
            <a:r>
              <a:rPr spc="-470" dirty="0"/>
              <a:t> </a:t>
            </a:r>
            <a:r>
              <a:rPr spc="-5" dirty="0"/>
              <a:t>dependencies</a:t>
            </a:r>
            <a:r>
              <a:rPr dirty="0"/>
              <a:t>:</a:t>
            </a:r>
            <a:r>
              <a:rPr spc="30" dirty="0"/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BC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5" dirty="0">
                <a:solidFill>
                  <a:srgbClr val="000000"/>
                </a:solidFill>
              </a:rPr>
              <a:t> B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DE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29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5" dirty="0">
                <a:solidFill>
                  <a:srgbClr val="000000"/>
                </a:solidFill>
              </a:rPr>
              <a:t> C</a:t>
            </a:r>
            <a:r>
              <a:rPr dirty="0">
                <a:solidFill>
                  <a:srgbClr val="000000"/>
                </a:solidFill>
              </a:rPr>
              <a:t>F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G</a:t>
            </a:r>
            <a:r>
              <a:rPr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000000"/>
                </a:solidFill>
              </a:rPr>
              <a:t> Fin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baseline="31250" dirty="0">
                <a:solidFill>
                  <a:srgbClr val="000000"/>
                </a:solidFill>
              </a:rPr>
              <a:t>+</a:t>
            </a:r>
            <a:endParaRPr sz="2400" baseline="31250"/>
          </a:p>
        </p:txBody>
      </p:sp>
      <p:sp>
        <p:nvSpPr>
          <p:cNvPr id="4" name="object 4"/>
          <p:cNvSpPr txBox="1"/>
          <p:nvPr/>
        </p:nvSpPr>
        <p:spPr>
          <a:xfrm>
            <a:off x="3611218" y="1292724"/>
            <a:ext cx="26593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u="heavy" spc="-1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Closure</a:t>
            </a:r>
            <a:r>
              <a:rPr sz="2200" u="heavy" spc="-2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200" u="heavy" spc="-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of</a:t>
            </a:r>
            <a:r>
              <a:rPr sz="2200" u="heavy" spc="-2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200" u="heavy" spc="-1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attribute</a:t>
            </a:r>
            <a:r>
              <a:rPr sz="2200" u="heavy" spc="-2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200" u="heavy" spc="-2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A-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5818" y="1858509"/>
            <a:ext cx="3898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aseline="-21464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1450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760" y="1963284"/>
            <a:ext cx="8089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4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3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3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1218" y="2633843"/>
            <a:ext cx="14966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0562" y="2633843"/>
            <a:ext cx="1970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BC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1218" y="3304404"/>
            <a:ext cx="2202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9907" y="3304404"/>
            <a:ext cx="2141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BC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DE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1218" y="3974963"/>
            <a:ext cx="25323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343" y="3974963"/>
            <a:ext cx="18027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1218" y="4645524"/>
            <a:ext cx="28829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4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R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Thus,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3925" y="4645524"/>
            <a:ext cx="19456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CF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5818" y="5986644"/>
            <a:ext cx="33083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175" baseline="306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2175" spc="225" baseline="306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641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Closure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Set </a:t>
            </a:r>
            <a:r>
              <a:rPr sz="3600" b="1" spc="-775" dirty="0">
                <a:latin typeface="Cambria"/>
                <a:cs typeface="Cambria"/>
              </a:rPr>
              <a:t> </a:t>
            </a:r>
            <a:r>
              <a:rPr sz="3600" b="1" spc="-20" dirty="0">
                <a:latin typeface="Cambria"/>
                <a:cs typeface="Cambria"/>
              </a:rPr>
              <a:t>Attributes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6780" marR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Consider </a:t>
            </a:r>
            <a:r>
              <a:rPr dirty="0"/>
              <a:t>a </a:t>
            </a:r>
            <a:r>
              <a:rPr spc="-10" dirty="0"/>
              <a:t>relation </a:t>
            </a:r>
            <a:r>
              <a:rPr dirty="0"/>
              <a:t>R </a:t>
            </a:r>
            <a:r>
              <a:rPr spc="-25" dirty="0"/>
              <a:t>(A,B,C,D,E,F,G) </a:t>
            </a:r>
            <a:r>
              <a:rPr spc="-5" dirty="0"/>
              <a:t>with </a:t>
            </a:r>
            <a:r>
              <a:rPr spc="-10" dirty="0"/>
              <a:t>following </a:t>
            </a:r>
            <a:r>
              <a:rPr spc="-5" dirty="0"/>
              <a:t>functional </a:t>
            </a:r>
            <a:r>
              <a:rPr spc="-470" dirty="0"/>
              <a:t> </a:t>
            </a:r>
            <a:r>
              <a:rPr spc="-5" dirty="0"/>
              <a:t>dependencies</a:t>
            </a:r>
            <a:r>
              <a:rPr dirty="0"/>
              <a:t>:</a:t>
            </a:r>
            <a:r>
              <a:rPr spc="30" dirty="0"/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BC,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29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5" dirty="0">
                <a:solidFill>
                  <a:srgbClr val="000000"/>
                </a:solidFill>
              </a:rPr>
              <a:t> C</a:t>
            </a:r>
            <a:r>
              <a:rPr dirty="0">
                <a:solidFill>
                  <a:srgbClr val="000000"/>
                </a:solidFill>
              </a:rPr>
              <a:t>F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G</a:t>
            </a:r>
            <a:r>
              <a:rPr spc="-5" dirty="0">
                <a:solidFill>
                  <a:srgbClr val="000000"/>
                </a:solidFill>
              </a:rPr>
              <a:t> ,B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DE</a:t>
            </a:r>
            <a:r>
              <a:rPr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000000"/>
                </a:solidFill>
              </a:rPr>
              <a:t> Fin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</a:t>
            </a:r>
            <a:r>
              <a:rPr sz="2400" baseline="31250" dirty="0">
                <a:solidFill>
                  <a:srgbClr val="000000"/>
                </a:solidFill>
              </a:rPr>
              <a:t>+</a:t>
            </a:r>
            <a:endParaRPr sz="2400" baseline="31250"/>
          </a:p>
        </p:txBody>
      </p:sp>
      <p:sp>
        <p:nvSpPr>
          <p:cNvPr id="4" name="object 4"/>
          <p:cNvSpPr txBox="1"/>
          <p:nvPr/>
        </p:nvSpPr>
        <p:spPr>
          <a:xfrm>
            <a:off x="3611218" y="1292724"/>
            <a:ext cx="26593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u="heavy" spc="-1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Closure</a:t>
            </a:r>
            <a:r>
              <a:rPr sz="2200" u="heavy" spc="-2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200" u="heavy" spc="-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of</a:t>
            </a:r>
            <a:r>
              <a:rPr sz="2200" u="heavy" spc="-2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200" u="heavy" spc="-1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attribute</a:t>
            </a:r>
            <a:r>
              <a:rPr sz="2200" u="heavy" spc="-2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200" u="heavy" spc="-2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A-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5818" y="1858509"/>
            <a:ext cx="3898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aseline="-21464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1450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8760" y="1963284"/>
            <a:ext cx="8089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4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3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3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1218" y="2633843"/>
            <a:ext cx="14966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0562" y="2633843"/>
            <a:ext cx="1970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BC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1218" y="3304404"/>
            <a:ext cx="2202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9907" y="3304404"/>
            <a:ext cx="2141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BC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DE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1218" y="3974963"/>
            <a:ext cx="25323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343" y="3974963"/>
            <a:ext cx="18027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1218" y="4645524"/>
            <a:ext cx="28829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13925" y="4645524"/>
            <a:ext cx="19456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CF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3118" y="5316084"/>
            <a:ext cx="33337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Thus,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2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175" baseline="306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2175" spc="225" baseline="306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641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Closure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Set </a:t>
            </a:r>
            <a:r>
              <a:rPr sz="3600" b="1" spc="-775" dirty="0">
                <a:latin typeface="Cambria"/>
                <a:cs typeface="Cambria"/>
              </a:rPr>
              <a:t> </a:t>
            </a:r>
            <a:r>
              <a:rPr sz="3600" b="1" spc="-20" dirty="0">
                <a:latin typeface="Cambria"/>
                <a:cs typeface="Cambria"/>
              </a:rPr>
              <a:t>Attributes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6780" marR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Consider </a:t>
            </a:r>
            <a:r>
              <a:rPr dirty="0"/>
              <a:t>a </a:t>
            </a:r>
            <a:r>
              <a:rPr spc="-10" dirty="0"/>
              <a:t>relation </a:t>
            </a:r>
            <a:r>
              <a:rPr dirty="0"/>
              <a:t>R </a:t>
            </a:r>
            <a:r>
              <a:rPr spc="-25" dirty="0"/>
              <a:t>(A,B,C,D,E,F,G) </a:t>
            </a:r>
            <a:r>
              <a:rPr spc="-5" dirty="0"/>
              <a:t>with </a:t>
            </a:r>
            <a:r>
              <a:rPr spc="-10" dirty="0"/>
              <a:t>following </a:t>
            </a:r>
            <a:r>
              <a:rPr spc="-5" dirty="0"/>
              <a:t>functional </a:t>
            </a:r>
            <a:r>
              <a:rPr spc="-470" dirty="0"/>
              <a:t> </a:t>
            </a:r>
            <a:r>
              <a:rPr spc="-5" dirty="0"/>
              <a:t>dependencies</a:t>
            </a:r>
            <a:r>
              <a:rPr dirty="0"/>
              <a:t>:</a:t>
            </a:r>
            <a:r>
              <a:rPr spc="30" dirty="0"/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BC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5" dirty="0">
                <a:solidFill>
                  <a:srgbClr val="000000"/>
                </a:solidFill>
              </a:rPr>
              <a:t> B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DE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29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5" dirty="0">
                <a:solidFill>
                  <a:srgbClr val="000000"/>
                </a:solidFill>
              </a:rPr>
              <a:t> C</a:t>
            </a:r>
            <a:r>
              <a:rPr dirty="0">
                <a:solidFill>
                  <a:srgbClr val="000000"/>
                </a:solidFill>
              </a:rPr>
              <a:t>F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G</a:t>
            </a:r>
            <a:r>
              <a:rPr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000000"/>
                </a:solidFill>
              </a:rPr>
              <a:t> Fin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{B,C</a:t>
            </a:r>
            <a:r>
              <a:rPr sz="2400" dirty="0">
                <a:solidFill>
                  <a:srgbClr val="000000"/>
                </a:solidFill>
              </a:rPr>
              <a:t>}</a:t>
            </a:r>
            <a:r>
              <a:rPr sz="2400" baseline="31250" dirty="0">
                <a:solidFill>
                  <a:srgbClr val="000000"/>
                </a:solidFill>
              </a:rPr>
              <a:t>+</a:t>
            </a:r>
            <a:endParaRPr sz="2400" baseline="31250"/>
          </a:p>
        </p:txBody>
      </p:sp>
      <p:sp>
        <p:nvSpPr>
          <p:cNvPr id="4" name="object 4"/>
          <p:cNvSpPr txBox="1"/>
          <p:nvPr/>
        </p:nvSpPr>
        <p:spPr>
          <a:xfrm>
            <a:off x="3563691" y="1301135"/>
            <a:ext cx="3488054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Closure</a:t>
            </a:r>
            <a:r>
              <a:rPr sz="2400" u="heavy" spc="-1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heavy" spc="-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of</a:t>
            </a:r>
            <a:r>
              <a:rPr sz="2400" u="heavy" spc="-1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heavy" spc="-1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attribute</a:t>
            </a:r>
            <a:r>
              <a:rPr sz="2400" u="heavy" spc="-1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heavy" spc="-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{B,C}</a:t>
            </a:r>
            <a:r>
              <a:rPr sz="24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400" u="heavy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-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r>
              <a:rPr sz="2175" baseline="306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1791" y="2704231"/>
            <a:ext cx="18484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6236" y="2704231"/>
            <a:ext cx="21412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BC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DE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1791" y="3374790"/>
            <a:ext cx="21780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8672" y="3374790"/>
            <a:ext cx="18027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1791" y="4045351"/>
            <a:ext cx="2528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0254" y="4045351"/>
            <a:ext cx="19456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CF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3691" y="4715911"/>
            <a:ext cx="36525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Thus,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2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5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r>
              <a:rPr sz="2175" spc="7" baseline="306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2175" spc="225" baseline="306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641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Closure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Set </a:t>
            </a:r>
            <a:r>
              <a:rPr sz="3600" b="1" spc="-775" dirty="0">
                <a:latin typeface="Cambria"/>
                <a:cs typeface="Cambria"/>
              </a:rPr>
              <a:t> </a:t>
            </a:r>
            <a:r>
              <a:rPr sz="3600" b="1" spc="-20" dirty="0">
                <a:latin typeface="Cambria"/>
                <a:cs typeface="Cambria"/>
              </a:rPr>
              <a:t>Attributes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4865" y="794436"/>
            <a:ext cx="7355205" cy="72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Consider </a:t>
            </a:r>
            <a:r>
              <a:rPr dirty="0"/>
              <a:t>a </a:t>
            </a:r>
            <a:r>
              <a:rPr spc="-10" dirty="0"/>
              <a:t>relation </a:t>
            </a:r>
            <a:r>
              <a:rPr dirty="0"/>
              <a:t>R </a:t>
            </a:r>
            <a:r>
              <a:rPr spc="-25" dirty="0"/>
              <a:t>(A,B,C,D,E,F,G) </a:t>
            </a:r>
            <a:r>
              <a:rPr spc="-5" dirty="0"/>
              <a:t>with </a:t>
            </a:r>
            <a:r>
              <a:rPr spc="-10" dirty="0"/>
              <a:t>following </a:t>
            </a:r>
            <a:r>
              <a:rPr spc="-5" dirty="0"/>
              <a:t>functional </a:t>
            </a:r>
            <a:r>
              <a:rPr spc="-470" dirty="0"/>
              <a:t> </a:t>
            </a:r>
            <a:r>
              <a:rPr spc="-5" dirty="0"/>
              <a:t>dependencies</a:t>
            </a:r>
            <a:r>
              <a:rPr dirty="0"/>
              <a:t>:</a:t>
            </a:r>
            <a:r>
              <a:rPr spc="30" dirty="0"/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BC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5" dirty="0">
                <a:solidFill>
                  <a:srgbClr val="000000"/>
                </a:solidFill>
              </a:rPr>
              <a:t> B</a:t>
            </a:r>
            <a:r>
              <a:rPr dirty="0">
                <a:solidFill>
                  <a:srgbClr val="000000"/>
                </a:solidFill>
              </a:rPr>
              <a:t>C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DE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29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spc="-5" dirty="0">
                <a:solidFill>
                  <a:srgbClr val="000000"/>
                </a:solidFill>
              </a:rPr>
              <a:t> C</a:t>
            </a:r>
            <a:r>
              <a:rPr dirty="0">
                <a:solidFill>
                  <a:srgbClr val="000000"/>
                </a:solidFill>
              </a:rPr>
              <a:t>F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→</a:t>
            </a:r>
            <a:r>
              <a:rPr spc="-5" dirty="0">
                <a:solidFill>
                  <a:srgbClr val="000000"/>
                </a:solidFill>
              </a:rPr>
              <a:t> G</a:t>
            </a:r>
            <a:r>
              <a:rPr dirty="0">
                <a:solidFill>
                  <a:srgbClr val="000000"/>
                </a:solidFill>
              </a:rPr>
              <a:t>.</a:t>
            </a:r>
            <a:r>
              <a:rPr spc="-5" dirty="0">
                <a:solidFill>
                  <a:srgbClr val="000000"/>
                </a:solidFill>
              </a:rPr>
              <a:t> Fin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</a:t>
            </a:r>
            <a:r>
              <a:rPr sz="2400" baseline="31250" dirty="0">
                <a:solidFill>
                  <a:srgbClr val="000000"/>
                </a:solidFill>
              </a:rPr>
              <a:t>+</a:t>
            </a:r>
            <a:endParaRPr sz="2400" baseline="31250"/>
          </a:p>
        </p:txBody>
      </p:sp>
      <p:sp>
        <p:nvSpPr>
          <p:cNvPr id="4" name="object 4"/>
          <p:cNvSpPr txBox="1"/>
          <p:nvPr/>
        </p:nvSpPr>
        <p:spPr>
          <a:xfrm>
            <a:off x="3554264" y="1672493"/>
            <a:ext cx="303403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Closure</a:t>
            </a:r>
            <a:r>
              <a:rPr sz="2400" u="heavy" spc="-2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heavy" spc="-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of</a:t>
            </a:r>
            <a:r>
              <a:rPr sz="2400" u="heavy" spc="-1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heavy" spc="-10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attribute</a:t>
            </a:r>
            <a:r>
              <a:rPr sz="2400" u="heavy" spc="-15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heavy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D</a:t>
            </a:r>
            <a:r>
              <a:rPr sz="24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400" u="heavy" dirty="0">
                <a:solidFill>
                  <a:srgbClr val="303030"/>
                </a:solidFill>
                <a:uFill>
                  <a:solidFill>
                    <a:srgbClr val="303030"/>
                  </a:solidFill>
                </a:uFill>
                <a:latin typeface="Cambria Math"/>
                <a:cs typeface="Cambria Math"/>
              </a:rPr>
              <a:t>-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3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D}</a:t>
            </a:r>
            <a:r>
              <a:rPr sz="2175" baseline="306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D}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2364" y="3075589"/>
            <a:ext cx="10198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3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3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30" dirty="0">
                <a:solidFill>
                  <a:srgbClr val="303030"/>
                </a:solidFill>
                <a:latin typeface="Cambria Math"/>
                <a:cs typeface="Cambria Math"/>
              </a:rPr>
              <a:t>D,</a:t>
            </a:r>
            <a:r>
              <a:rPr sz="2200" spc="-3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F}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8206" y="3075589"/>
            <a:ext cx="180276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(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Using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→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2364" y="3746149"/>
            <a:ext cx="6762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Thus,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6964" y="4416709"/>
            <a:ext cx="718248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175" baseline="306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2175" spc="240" baseline="306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{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30" dirty="0">
                <a:solidFill>
                  <a:srgbClr val="303030"/>
                </a:solidFill>
                <a:latin typeface="Cambria Math"/>
                <a:cs typeface="Cambria Math"/>
              </a:rPr>
              <a:t>D,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F},</a:t>
            </a:r>
            <a:r>
              <a:rPr sz="2200" spc="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as 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{D,F}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does not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determine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any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other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641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Closure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Set </a:t>
            </a:r>
            <a:r>
              <a:rPr sz="3600" b="1" spc="-775" dirty="0">
                <a:latin typeface="Cambria"/>
                <a:cs typeface="Cambria"/>
              </a:rPr>
              <a:t> </a:t>
            </a:r>
            <a:r>
              <a:rPr sz="3600" b="1" spc="-20" dirty="0">
                <a:latin typeface="Cambria"/>
                <a:cs typeface="Cambria"/>
              </a:rPr>
              <a:t>Attributes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5845" y="737951"/>
            <a:ext cx="6923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Consider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relation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R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(A,B,C,D,E)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with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following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functional </a:t>
            </a:r>
            <a:r>
              <a:rPr sz="2200" spc="-47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dependencies:</a:t>
            </a:r>
            <a:r>
              <a:rPr sz="2200" spc="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BC, CD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E, </a:t>
            </a:r>
            <a:r>
              <a:rPr sz="2200" dirty="0">
                <a:latin typeface="Cambria Math"/>
                <a:cs typeface="Cambria Math"/>
              </a:rPr>
              <a:t>B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30" dirty="0">
                <a:latin typeface="Cambria Math"/>
                <a:cs typeface="Cambria Math"/>
              </a:rPr>
              <a:t>D,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A.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7907" y="1743790"/>
            <a:ext cx="258000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 indent="-37084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Find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closure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A.</a:t>
            </a:r>
            <a:endParaRPr sz="2200">
              <a:latin typeface="Cambria Math"/>
              <a:cs typeface="Cambria Math"/>
            </a:endParaRPr>
          </a:p>
          <a:p>
            <a:pPr marL="383540" indent="-370840">
              <a:lnSpc>
                <a:spcPct val="100000"/>
              </a:lnSpc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Find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closure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CD</a:t>
            </a:r>
            <a:endParaRPr sz="2200">
              <a:latin typeface="Cambria Math"/>
              <a:cs typeface="Cambria Math"/>
            </a:endParaRPr>
          </a:p>
          <a:p>
            <a:pPr marL="383540" indent="-370840">
              <a:lnSpc>
                <a:spcPct val="100000"/>
              </a:lnSpc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Find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Closure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B</a:t>
            </a:r>
            <a:endParaRPr sz="2200">
              <a:latin typeface="Cambria Math"/>
              <a:cs typeface="Cambria Math"/>
            </a:endParaRPr>
          </a:p>
          <a:p>
            <a:pPr marL="383540" indent="-370840">
              <a:lnSpc>
                <a:spcPct val="100000"/>
              </a:lnSpc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Find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Closure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BC</a:t>
            </a:r>
            <a:endParaRPr sz="2200">
              <a:latin typeface="Cambria Math"/>
              <a:cs typeface="Cambria Math"/>
            </a:endParaRPr>
          </a:p>
          <a:p>
            <a:pPr marL="383540" indent="-370840">
              <a:lnSpc>
                <a:spcPct val="100000"/>
              </a:lnSpc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Find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closure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E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6481" y="3822765"/>
            <a:ext cx="129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ANSWER: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2961" y="3809557"/>
            <a:ext cx="2286000" cy="1939289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5725" marR="403225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baseline="31250" dirty="0">
                <a:latin typeface="Cambria Math"/>
                <a:cs typeface="Cambria Math"/>
              </a:rPr>
              <a:t>+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-5" dirty="0">
                <a:latin typeface="Cambria Math"/>
                <a:cs typeface="Cambria Math"/>
              </a:rPr>
              <a:t>ABCDE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CD</a:t>
            </a:r>
            <a:r>
              <a:rPr sz="2400" spc="-7" baseline="31250" dirty="0">
                <a:latin typeface="Cambria Math"/>
                <a:cs typeface="Cambria Math"/>
              </a:rPr>
              <a:t>+</a:t>
            </a:r>
            <a:r>
              <a:rPr sz="2400" spc="-60" baseline="31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ABCDE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B</a:t>
            </a:r>
            <a:r>
              <a:rPr sz="2400" baseline="31250" dirty="0">
                <a:latin typeface="Cambria Math"/>
                <a:cs typeface="Cambria Math"/>
              </a:rPr>
              <a:t>+</a:t>
            </a:r>
            <a:r>
              <a:rPr sz="2400" spc="-22" baseline="31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BD</a:t>
            </a:r>
            <a:endParaRPr sz="2400">
              <a:latin typeface="Cambria Math"/>
              <a:cs typeface="Cambria Math"/>
            </a:endParaRPr>
          </a:p>
          <a:p>
            <a:pPr marL="85725" marR="418465">
              <a:lnSpc>
                <a:spcPct val="100000"/>
              </a:lnSpc>
            </a:pPr>
            <a:r>
              <a:rPr sz="2400" spc="-5" dirty="0">
                <a:latin typeface="Cambria Math"/>
                <a:cs typeface="Cambria Math"/>
              </a:rPr>
              <a:t>BC</a:t>
            </a:r>
            <a:r>
              <a:rPr sz="2400" spc="-7" baseline="31250" dirty="0">
                <a:latin typeface="Cambria Math"/>
                <a:cs typeface="Cambria Math"/>
              </a:rPr>
              <a:t>+</a:t>
            </a:r>
            <a:r>
              <a:rPr sz="2400" spc="-60" baseline="31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5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ABCDE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E</a:t>
            </a:r>
            <a:r>
              <a:rPr sz="2400" baseline="31250" dirty="0">
                <a:latin typeface="Cambria Math"/>
                <a:cs typeface="Cambria Math"/>
              </a:rPr>
              <a:t>+</a:t>
            </a:r>
            <a:r>
              <a:rPr sz="2400" spc="-30" baseline="31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ABCDE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641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Closure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Set </a:t>
            </a:r>
            <a:r>
              <a:rPr sz="3600" b="1" spc="-775" dirty="0">
                <a:latin typeface="Cambria"/>
                <a:cs typeface="Cambria"/>
              </a:rPr>
              <a:t> </a:t>
            </a:r>
            <a:r>
              <a:rPr sz="3600" b="1" spc="-20" dirty="0">
                <a:latin typeface="Cambria"/>
                <a:cs typeface="Cambria"/>
              </a:rPr>
              <a:t>Attributes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7907" y="737951"/>
            <a:ext cx="735774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Consider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relation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R 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(A,B,C,D,E,F,G)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with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following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functional </a:t>
            </a:r>
            <a:r>
              <a:rPr sz="2200" spc="-47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dependencies:</a:t>
            </a:r>
            <a:r>
              <a:rPr sz="2200" spc="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B,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BC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DE,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AEG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G.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2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sz="2200" spc="-575" dirty="0">
                <a:latin typeface="Segoe UI Symbol"/>
                <a:cs typeface="Segoe UI Symbol"/>
              </a:rPr>
              <a:t>□	</a:t>
            </a:r>
            <a:r>
              <a:rPr sz="2200" spc="-5" dirty="0">
                <a:latin typeface="Cambria Math"/>
                <a:cs typeface="Cambria Math"/>
              </a:rPr>
              <a:t>Find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closure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-20" dirty="0">
                <a:latin typeface="Cambria Math"/>
                <a:cs typeface="Cambria Math"/>
              </a:rPr>
              <a:t> AC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481" y="3822765"/>
            <a:ext cx="129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ANSWER: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2961" y="3809557"/>
            <a:ext cx="2286000" cy="46228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sz="2400" spc="-15" dirty="0">
                <a:latin typeface="Cambria Math"/>
                <a:cs typeface="Cambria Math"/>
              </a:rPr>
              <a:t>AC</a:t>
            </a:r>
            <a:r>
              <a:rPr sz="2400" spc="-22" baseline="31250" dirty="0">
                <a:latin typeface="Cambria Math"/>
                <a:cs typeface="Cambria Math"/>
              </a:rPr>
              <a:t>+</a:t>
            </a:r>
            <a:r>
              <a:rPr sz="2400" spc="-44" baseline="31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ABCDE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641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Closure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Set </a:t>
            </a:r>
            <a:r>
              <a:rPr sz="3600" b="1" spc="-775" dirty="0">
                <a:latin typeface="Cambria"/>
                <a:cs typeface="Cambria"/>
              </a:rPr>
              <a:t> </a:t>
            </a:r>
            <a:r>
              <a:rPr sz="3600" b="1" spc="-20" dirty="0">
                <a:latin typeface="Cambria"/>
                <a:cs typeface="Cambria"/>
              </a:rPr>
              <a:t>Attributes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7907" y="737951"/>
            <a:ext cx="715835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Consider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relation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R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(A,B,C,D,E,F)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with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following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functional </a:t>
            </a:r>
            <a:r>
              <a:rPr sz="2200" spc="-47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dependencies:</a:t>
            </a:r>
            <a:r>
              <a:rPr sz="2200" spc="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AB →C,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BC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AD,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D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E, CF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B.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2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sz="2200" spc="-575" dirty="0">
                <a:latin typeface="Segoe UI Symbol"/>
                <a:cs typeface="Segoe UI Symbol"/>
              </a:rPr>
              <a:t>□	</a:t>
            </a:r>
            <a:r>
              <a:rPr sz="2200" spc="-5" dirty="0">
                <a:latin typeface="Cambria Math"/>
                <a:cs typeface="Cambria Math"/>
              </a:rPr>
              <a:t>Find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closure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AB.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481" y="3822765"/>
            <a:ext cx="129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ANSWER: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2961" y="3809557"/>
            <a:ext cx="2286000" cy="46228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mbria Math"/>
                <a:cs typeface="Cambria Math"/>
              </a:rPr>
              <a:t>AB</a:t>
            </a:r>
            <a:r>
              <a:rPr sz="2400" spc="-7" baseline="31250" dirty="0">
                <a:latin typeface="Cambria Math"/>
                <a:cs typeface="Cambria Math"/>
              </a:rPr>
              <a:t>+</a:t>
            </a:r>
            <a:r>
              <a:rPr sz="2400" spc="-37" baseline="31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ABCDE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641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Closure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Set </a:t>
            </a:r>
            <a:r>
              <a:rPr sz="3600" b="1" spc="-775" dirty="0">
                <a:latin typeface="Cambria"/>
                <a:cs typeface="Cambria"/>
              </a:rPr>
              <a:t> </a:t>
            </a:r>
            <a:r>
              <a:rPr sz="3600" b="1" spc="-20" dirty="0">
                <a:latin typeface="Cambria"/>
                <a:cs typeface="Cambria"/>
              </a:rPr>
              <a:t>Attributes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7907" y="737951"/>
            <a:ext cx="715835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Consider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relation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20" dirty="0">
                <a:solidFill>
                  <a:srgbClr val="303030"/>
                </a:solidFill>
                <a:latin typeface="Cambria Math"/>
                <a:cs typeface="Cambria Math"/>
              </a:rPr>
              <a:t>given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R(E-ID,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E-NAME,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40" dirty="0">
                <a:solidFill>
                  <a:srgbClr val="303030"/>
                </a:solidFill>
                <a:latin typeface="Cambria Math"/>
                <a:cs typeface="Cambria Math"/>
              </a:rPr>
              <a:t>E-CITY,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Cambria Math"/>
                <a:cs typeface="Cambria Math"/>
              </a:rPr>
              <a:t>E-STATE)</a:t>
            </a:r>
            <a:endParaRPr sz="2200">
              <a:latin typeface="Cambria Math"/>
              <a:cs typeface="Cambria Math"/>
            </a:endParaRPr>
          </a:p>
          <a:p>
            <a:pPr marL="382905" marR="220345" indent="-370840">
              <a:lnSpc>
                <a:spcPct val="100000"/>
              </a:lnSpc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FDs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 {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E-ID-&gt;E-NAME,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E-ID-&gt;E-CITY,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35" dirty="0">
                <a:solidFill>
                  <a:srgbClr val="303030"/>
                </a:solidFill>
                <a:latin typeface="Cambria Math"/>
                <a:cs typeface="Cambria Math"/>
              </a:rPr>
              <a:t>E-ID-&gt;E-STATE, </a:t>
            </a:r>
            <a:r>
              <a:rPr sz="2200" spc="-47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0" dirty="0">
                <a:solidFill>
                  <a:srgbClr val="303030"/>
                </a:solidFill>
                <a:latin typeface="Cambria Math"/>
                <a:cs typeface="Cambria Math"/>
              </a:rPr>
              <a:t>E-CITY-&gt;E-STATE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}</a:t>
            </a:r>
            <a:endParaRPr sz="2200">
              <a:latin typeface="Cambria Math"/>
              <a:cs typeface="Cambria Math"/>
            </a:endParaRPr>
          </a:p>
          <a:p>
            <a:pPr marL="383540" indent="-370840">
              <a:lnSpc>
                <a:spcPct val="100000"/>
              </a:lnSpc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Find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closure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of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(E-ID)+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(E-NAME)+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(E-CITY)+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5845" y="2693348"/>
            <a:ext cx="6042025" cy="177673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latin typeface="Cambria Math"/>
                <a:cs typeface="Cambria Math"/>
              </a:rPr>
              <a:t>ANSWER:</a:t>
            </a:r>
            <a:endParaRPr sz="2400">
              <a:latin typeface="Cambria Math"/>
              <a:cs typeface="Cambria Math"/>
            </a:endParaRPr>
          </a:p>
          <a:p>
            <a:pPr marL="765175" marR="5080">
              <a:lnSpc>
                <a:spcPct val="100000"/>
              </a:lnSpc>
              <a:spcBef>
                <a:spcPts val="1425"/>
              </a:spcBef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(E-ID)+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{E-ID,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E-NAME, </a:t>
            </a:r>
            <a:r>
              <a:rPr sz="2200" spc="-40" dirty="0">
                <a:solidFill>
                  <a:srgbClr val="303030"/>
                </a:solidFill>
                <a:latin typeface="Cambria Math"/>
                <a:cs typeface="Cambria Math"/>
              </a:rPr>
              <a:t>E-CITY,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60" dirty="0">
                <a:solidFill>
                  <a:srgbClr val="303030"/>
                </a:solidFill>
                <a:latin typeface="Cambria Math"/>
                <a:cs typeface="Cambria Math"/>
              </a:rPr>
              <a:t>E-STATE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 } </a:t>
            </a:r>
            <a:r>
              <a:rPr sz="2200" spc="-47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(E-NAME)+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{E-NAME}</a:t>
            </a:r>
            <a:endParaRPr sz="2200">
              <a:latin typeface="Cambria Math"/>
              <a:cs typeface="Cambria Math"/>
            </a:endParaRPr>
          </a:p>
          <a:p>
            <a:pPr marL="765175">
              <a:lnSpc>
                <a:spcPct val="100000"/>
              </a:lnSpc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(E-CITY)+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2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35" dirty="0">
                <a:solidFill>
                  <a:srgbClr val="303030"/>
                </a:solidFill>
                <a:latin typeface="Cambria Math"/>
                <a:cs typeface="Cambria Math"/>
              </a:rPr>
              <a:t>{E-CITY,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0" dirty="0">
                <a:solidFill>
                  <a:srgbClr val="303030"/>
                </a:solidFill>
                <a:latin typeface="Cambria Math"/>
                <a:cs typeface="Cambria Math"/>
              </a:rPr>
              <a:t>E_STATE}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618" y="5334000"/>
                </a:moveTo>
                <a:lnTo>
                  <a:pt x="0" y="5334000"/>
                </a:lnTo>
                <a:lnTo>
                  <a:pt x="0" y="0"/>
                </a:lnTo>
                <a:lnTo>
                  <a:pt x="9141618" y="0"/>
                </a:lnTo>
                <a:lnTo>
                  <a:pt x="9141618" y="5334000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4000"/>
                  </a:lnTo>
                  <a:lnTo>
                    <a:pt x="0" y="533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960" y="996678"/>
            <a:ext cx="1496957" cy="14969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21376" y="872057"/>
            <a:ext cx="4674235" cy="46069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985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10" dirty="0">
                <a:latin typeface="Cambria"/>
                <a:cs typeface="Cambria"/>
              </a:rPr>
              <a:t>Functional</a:t>
            </a:r>
            <a:r>
              <a:rPr sz="2600" spc="-4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Dependency</a:t>
            </a:r>
            <a:endParaRPr sz="2600">
              <a:latin typeface="Cambria"/>
              <a:cs typeface="Cambria"/>
            </a:endParaRPr>
          </a:p>
          <a:p>
            <a:pPr marL="306070" indent="-29337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10" dirty="0">
                <a:latin typeface="Cambria"/>
                <a:cs typeface="Cambria"/>
              </a:rPr>
              <a:t>Closure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of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FD</a:t>
            </a:r>
            <a:endParaRPr sz="2600">
              <a:latin typeface="Cambria"/>
              <a:cs typeface="Cambria"/>
            </a:endParaRPr>
          </a:p>
          <a:p>
            <a:pPr marL="306070" indent="-29337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10" dirty="0">
                <a:latin typeface="Cambria"/>
                <a:cs typeface="Cambria"/>
              </a:rPr>
              <a:t>Closure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of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Attribute</a:t>
            </a:r>
            <a:endParaRPr sz="2600">
              <a:latin typeface="Cambria"/>
              <a:cs typeface="Cambria"/>
            </a:endParaRPr>
          </a:p>
          <a:p>
            <a:pPr marL="306070" indent="-29337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10" dirty="0">
                <a:latin typeface="Cambria"/>
                <a:cs typeface="Cambria"/>
              </a:rPr>
              <a:t>Extraneous</a:t>
            </a:r>
            <a:r>
              <a:rPr sz="2600" spc="-25" dirty="0">
                <a:latin typeface="Cambria"/>
                <a:cs typeface="Cambria"/>
              </a:rPr>
              <a:t> </a:t>
            </a:r>
            <a:r>
              <a:rPr sz="2600" spc="-15" dirty="0">
                <a:latin typeface="Cambria"/>
                <a:cs typeface="Cambria"/>
              </a:rPr>
              <a:t>Attributes</a:t>
            </a:r>
            <a:endParaRPr sz="2600">
              <a:latin typeface="Cambria"/>
              <a:cs typeface="Cambria"/>
            </a:endParaRPr>
          </a:p>
          <a:p>
            <a:pPr marL="306070" indent="-29337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5" dirty="0">
                <a:latin typeface="Cambria"/>
                <a:cs typeface="Cambria"/>
              </a:rPr>
              <a:t>Canonical</a:t>
            </a:r>
            <a:r>
              <a:rPr sz="2600" spc="-40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Cover</a:t>
            </a:r>
            <a:endParaRPr sz="2600">
              <a:latin typeface="Cambria"/>
              <a:cs typeface="Cambria"/>
            </a:endParaRPr>
          </a:p>
          <a:p>
            <a:pPr marL="306070" indent="-29337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5" dirty="0">
                <a:latin typeface="Cambria"/>
                <a:cs typeface="Cambria"/>
              </a:rPr>
              <a:t>Finding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a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spc="-10" dirty="0">
                <a:latin typeface="Cambria"/>
                <a:cs typeface="Cambria"/>
              </a:rPr>
              <a:t>Candidate</a:t>
            </a:r>
            <a:r>
              <a:rPr sz="2600" spc="-20" dirty="0">
                <a:latin typeface="Cambria"/>
                <a:cs typeface="Cambria"/>
              </a:rPr>
              <a:t> </a:t>
            </a:r>
            <a:r>
              <a:rPr sz="2600" spc="-30" dirty="0">
                <a:latin typeface="Cambria"/>
                <a:cs typeface="Cambria"/>
              </a:rPr>
              <a:t>Key</a:t>
            </a:r>
            <a:endParaRPr sz="2600">
              <a:latin typeface="Cambria"/>
              <a:cs typeface="Cambria"/>
            </a:endParaRPr>
          </a:p>
          <a:p>
            <a:pPr marL="306070" indent="-29337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5" dirty="0">
                <a:latin typeface="Cambria"/>
                <a:cs typeface="Cambria"/>
              </a:rPr>
              <a:t>Decomposition</a:t>
            </a:r>
            <a:endParaRPr sz="2600">
              <a:latin typeface="Cambria"/>
              <a:cs typeface="Cambria"/>
            </a:endParaRPr>
          </a:p>
          <a:p>
            <a:pPr marL="306070" indent="-29337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5" dirty="0">
                <a:latin typeface="Cambria"/>
                <a:cs typeface="Cambria"/>
              </a:rPr>
              <a:t>Database</a:t>
            </a:r>
            <a:r>
              <a:rPr sz="2600" spc="-4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Anomalies</a:t>
            </a:r>
            <a:endParaRPr sz="2600">
              <a:latin typeface="Cambria"/>
              <a:cs typeface="Cambria"/>
            </a:endParaRPr>
          </a:p>
          <a:p>
            <a:pPr marL="306070" indent="-29337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5" dirty="0">
                <a:latin typeface="Cambria"/>
                <a:cs typeface="Cambria"/>
              </a:rPr>
              <a:t>Normal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spc="-25" dirty="0">
                <a:latin typeface="Cambria"/>
                <a:cs typeface="Cambria"/>
              </a:rPr>
              <a:t>Forms</a:t>
            </a:r>
            <a:r>
              <a:rPr sz="2600" spc="-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/</a:t>
            </a:r>
            <a:r>
              <a:rPr sz="2600" spc="-35" dirty="0">
                <a:latin typeface="Cambria"/>
                <a:cs typeface="Cambria"/>
              </a:rPr>
              <a:t> </a:t>
            </a:r>
            <a:r>
              <a:rPr sz="2600" spc="-5" dirty="0">
                <a:latin typeface="Cambria"/>
                <a:cs typeface="Cambria"/>
              </a:rPr>
              <a:t>Normalization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8444" y="1769328"/>
            <a:ext cx="2585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Department</a:t>
            </a:r>
            <a:r>
              <a:rPr sz="2200" spc="-4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of</a:t>
            </a:r>
            <a:r>
              <a:rPr sz="2200" spc="-4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CE/IT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59758" y="3122914"/>
            <a:ext cx="2540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Unit</a:t>
            </a:r>
            <a:r>
              <a:rPr sz="2200" spc="2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no</a:t>
            </a:r>
            <a:r>
              <a:rPr sz="2200" spc="3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8A3"/>
                </a:solidFill>
                <a:latin typeface="Arial MT"/>
                <a:cs typeface="Arial MT"/>
              </a:rPr>
              <a:t>:</a:t>
            </a:r>
            <a:r>
              <a:rPr sz="2200" spc="2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98A3"/>
                </a:solidFill>
                <a:latin typeface="Arial MT"/>
                <a:cs typeface="Arial MT"/>
              </a:rPr>
              <a:t>4 </a:t>
            </a:r>
            <a:r>
              <a:rPr sz="2200" spc="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Relational</a:t>
            </a:r>
            <a:r>
              <a:rPr sz="2200" spc="-90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Database </a:t>
            </a:r>
            <a:r>
              <a:rPr sz="2200" spc="-595" dirty="0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98A3"/>
                </a:solidFill>
                <a:latin typeface="Arial MT"/>
                <a:cs typeface="Arial MT"/>
              </a:rPr>
              <a:t>Design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641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Closure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dirty="0">
                <a:latin typeface="Cambria"/>
                <a:cs typeface="Cambria"/>
              </a:rPr>
              <a:t>Set </a:t>
            </a:r>
            <a:r>
              <a:rPr sz="3600" b="1" spc="-775" dirty="0">
                <a:latin typeface="Cambria"/>
                <a:cs typeface="Cambria"/>
              </a:rPr>
              <a:t> </a:t>
            </a:r>
            <a:r>
              <a:rPr sz="3600" b="1" spc="-20" dirty="0">
                <a:latin typeface="Cambria"/>
                <a:cs typeface="Cambria"/>
              </a:rPr>
              <a:t>Attributes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7907" y="737951"/>
            <a:ext cx="760666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Consider 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relation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 R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25" dirty="0">
                <a:solidFill>
                  <a:srgbClr val="303030"/>
                </a:solidFill>
                <a:latin typeface="Cambria Math"/>
                <a:cs typeface="Cambria Math"/>
              </a:rPr>
              <a:t>(A,B,C,D,E,F,G,H)</a:t>
            </a:r>
            <a:r>
              <a:rPr sz="22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with </a:t>
            </a:r>
            <a:r>
              <a:rPr sz="2200" spc="-10" dirty="0">
                <a:solidFill>
                  <a:srgbClr val="303030"/>
                </a:solidFill>
                <a:latin typeface="Cambria Math"/>
                <a:cs typeface="Cambria Math"/>
              </a:rPr>
              <a:t>following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 functional </a:t>
            </a:r>
            <a:r>
              <a:rPr sz="2200" spc="-47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Cambria Math"/>
                <a:cs typeface="Cambria Math"/>
              </a:rPr>
              <a:t>dependencies:</a:t>
            </a:r>
            <a:r>
              <a:rPr sz="2200" spc="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BC,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CD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E, </a:t>
            </a:r>
            <a:r>
              <a:rPr sz="2200" dirty="0">
                <a:latin typeface="Cambria Math"/>
                <a:cs typeface="Cambria Math"/>
              </a:rPr>
              <a:t>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C,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D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AEH, ABH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BD,</a:t>
            </a:r>
            <a:endParaRPr sz="2200">
              <a:latin typeface="Cambria Math"/>
              <a:cs typeface="Cambria Math"/>
            </a:endParaRPr>
          </a:p>
          <a:p>
            <a:pPr marL="40005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DH</a:t>
            </a:r>
            <a:r>
              <a:rPr sz="2200" spc="-3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BC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382905" algn="l"/>
              </a:tabLst>
            </a:pPr>
            <a:r>
              <a:rPr sz="2200" spc="-575" dirty="0">
                <a:latin typeface="Segoe UI Symbol"/>
                <a:cs typeface="Segoe UI Symbol"/>
              </a:rPr>
              <a:t>□	</a:t>
            </a:r>
            <a:r>
              <a:rPr sz="2200" spc="-5" dirty="0">
                <a:latin typeface="Cambria Math"/>
                <a:cs typeface="Cambria Math"/>
              </a:rPr>
              <a:t>Find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BCD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H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-15" dirty="0">
                <a:latin typeface="Cambria Math"/>
                <a:cs typeface="Cambria Math"/>
              </a:rPr>
              <a:t> valid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or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not?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481" y="3822765"/>
            <a:ext cx="129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ANSWER: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2961" y="3809557"/>
            <a:ext cx="4004310" cy="83121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mbria Math"/>
                <a:cs typeface="Cambria Math"/>
              </a:rPr>
              <a:t>BCD</a:t>
            </a:r>
            <a:r>
              <a:rPr sz="2400" spc="-7" baseline="31250" dirty="0">
                <a:latin typeface="Cambria Math"/>
                <a:cs typeface="Cambria Math"/>
              </a:rPr>
              <a:t>+</a:t>
            </a:r>
            <a:r>
              <a:rPr sz="2400" spc="-37" baseline="31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ABCDEH</a:t>
            </a:r>
            <a:endParaRPr sz="2400">
              <a:latin typeface="Cambria Math"/>
              <a:cs typeface="Cambria Math"/>
            </a:endParaRPr>
          </a:p>
          <a:p>
            <a:pPr marL="85725">
              <a:lnSpc>
                <a:spcPct val="100000"/>
              </a:lnSpc>
            </a:pPr>
            <a:r>
              <a:rPr sz="2400" spc="-5" dirty="0">
                <a:latin typeface="Cambria Math"/>
                <a:cs typeface="Cambria Math"/>
              </a:rPr>
              <a:t>BCD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H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valid </a:t>
            </a:r>
            <a:r>
              <a:rPr sz="2400" spc="-25" dirty="0">
                <a:latin typeface="Cambria Math"/>
                <a:cs typeface="Cambria Math"/>
              </a:rPr>
              <a:t>FD.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40474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Ext</a:t>
            </a:r>
            <a:r>
              <a:rPr sz="3600" b="1" spc="-65" dirty="0">
                <a:latin typeface="Cambria"/>
                <a:cs typeface="Cambria"/>
              </a:rPr>
              <a:t>r</a:t>
            </a:r>
            <a:r>
              <a:rPr sz="3600" b="1" spc="-5" dirty="0">
                <a:latin typeface="Cambria"/>
                <a:cs typeface="Cambria"/>
              </a:rPr>
              <a:t>aneous  </a:t>
            </a:r>
            <a:r>
              <a:rPr sz="3600" b="1" spc="-20" dirty="0">
                <a:latin typeface="Cambria"/>
                <a:cs typeface="Cambria"/>
              </a:rPr>
              <a:t>Attributes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4721" y="1698355"/>
            <a:ext cx="8119109" cy="6686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23520" marR="5080" indent="-211454">
              <a:lnSpc>
                <a:spcPts val="2400"/>
              </a:lnSpc>
              <a:spcBef>
                <a:spcPts val="400"/>
              </a:spcBef>
            </a:pPr>
            <a:r>
              <a:rPr sz="2200" spc="-565" dirty="0">
                <a:solidFill>
                  <a:srgbClr val="40BAD1"/>
                </a:solidFill>
                <a:latin typeface="Segoe UI Symbol"/>
                <a:cs typeface="Segoe UI Symbol"/>
              </a:rPr>
              <a:t>□</a:t>
            </a:r>
            <a:r>
              <a:rPr sz="2200" spc="-275" dirty="0">
                <a:solidFill>
                  <a:srgbClr val="40BAD1"/>
                </a:solidFill>
                <a:latin typeface="Segoe UI Symbol"/>
                <a:cs typeface="Segoe UI Symbol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Let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us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conside</a:t>
            </a:r>
            <a:r>
              <a:rPr sz="2200" spc="5" dirty="0">
                <a:latin typeface="Cambria Math"/>
                <a:cs typeface="Cambria Math"/>
              </a:rPr>
              <a:t>r</a:t>
            </a:r>
            <a:r>
              <a:rPr sz="2200" spc="13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a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-30" dirty="0">
                <a:latin typeface="Cambria Math"/>
                <a:cs typeface="Cambria Math"/>
              </a:rPr>
              <a:t>r</a:t>
            </a:r>
            <a:r>
              <a:rPr sz="2200" dirty="0">
                <a:latin typeface="Cambria Math"/>
                <a:cs typeface="Cambria Math"/>
              </a:rPr>
              <a:t>elatio</a:t>
            </a:r>
            <a:r>
              <a:rPr sz="2200" spc="10" dirty="0">
                <a:latin typeface="Cambria Math"/>
                <a:cs typeface="Cambria Math"/>
              </a:rPr>
              <a:t>n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R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wit</a:t>
            </a:r>
            <a:r>
              <a:rPr sz="2200" spc="10" dirty="0">
                <a:latin typeface="Cambria Math"/>
                <a:cs typeface="Cambria Math"/>
              </a:rPr>
              <a:t>h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schema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R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=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(A</a:t>
            </a:r>
            <a:r>
              <a:rPr sz="2200" dirty="0">
                <a:latin typeface="Cambria Math"/>
                <a:cs typeface="Cambria Math"/>
              </a:rPr>
              <a:t>,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B</a:t>
            </a:r>
            <a:r>
              <a:rPr sz="2200" dirty="0">
                <a:latin typeface="Cambria Math"/>
                <a:cs typeface="Cambria Math"/>
              </a:rPr>
              <a:t>,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C)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an</a:t>
            </a:r>
            <a:r>
              <a:rPr sz="2200" spc="10" dirty="0">
                <a:latin typeface="Cambria Math"/>
                <a:cs typeface="Cambria Math"/>
              </a:rPr>
              <a:t>d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se</a:t>
            </a:r>
            <a:r>
              <a:rPr sz="2200" spc="5" dirty="0">
                <a:latin typeface="Cambria Math"/>
                <a:cs typeface="Cambria Math"/>
              </a:rPr>
              <a:t>t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of  functional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dependencies</a:t>
            </a:r>
            <a:r>
              <a:rPr sz="2200" spc="6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F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{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AB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→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C,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A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→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C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}.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4721" y="2916641"/>
            <a:ext cx="8122920" cy="6686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23520" marR="5080" indent="-211454">
              <a:lnSpc>
                <a:spcPts val="2400"/>
              </a:lnSpc>
              <a:spcBef>
                <a:spcPts val="400"/>
              </a:spcBef>
            </a:pPr>
            <a:r>
              <a:rPr sz="2200" spc="-565" dirty="0">
                <a:solidFill>
                  <a:srgbClr val="40BAD1"/>
                </a:solidFill>
                <a:latin typeface="Segoe UI Symbol"/>
                <a:cs typeface="Segoe UI Symbol"/>
              </a:rPr>
              <a:t>□</a:t>
            </a:r>
            <a:r>
              <a:rPr sz="2200" spc="-530" dirty="0">
                <a:solidFill>
                  <a:srgbClr val="40BAD1"/>
                </a:solidFill>
                <a:latin typeface="Segoe UI Symbol"/>
                <a:cs typeface="Segoe UI Symbol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In AB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→</a:t>
            </a:r>
            <a:r>
              <a:rPr sz="2200" spc="5" dirty="0">
                <a:latin typeface="Cambria Math"/>
                <a:cs typeface="Cambria Math"/>
              </a:rPr>
              <a:t> C,</a:t>
            </a:r>
            <a:r>
              <a:rPr sz="2200" spc="10" dirty="0">
                <a:latin typeface="Cambria Math"/>
                <a:cs typeface="Cambria Math"/>
              </a:rPr>
              <a:t> B </a:t>
            </a:r>
            <a:r>
              <a:rPr sz="2200" dirty="0">
                <a:latin typeface="Cambria Math"/>
                <a:cs typeface="Cambria Math"/>
              </a:rPr>
              <a:t>is </a:t>
            </a:r>
            <a:r>
              <a:rPr sz="2200" spc="-5" dirty="0">
                <a:latin typeface="Cambria Math"/>
                <a:cs typeface="Cambria Math"/>
              </a:rPr>
              <a:t>extraneous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attribute,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as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other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FD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A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→</a:t>
            </a:r>
            <a:r>
              <a:rPr sz="2200" spc="5" dirty="0">
                <a:latin typeface="Cambria Math"/>
                <a:cs typeface="Cambria Math"/>
              </a:rPr>
              <a:t> C,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states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that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A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alone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can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determine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25" dirty="0">
                <a:latin typeface="Cambria Math"/>
                <a:cs typeface="Cambria Math"/>
              </a:rPr>
              <a:t>C,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then use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of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B</a:t>
            </a:r>
            <a:r>
              <a:rPr sz="2200" dirty="0">
                <a:latin typeface="Cambria Math"/>
                <a:cs typeface="Cambria Math"/>
              </a:rPr>
              <a:t> is </a:t>
            </a:r>
            <a:r>
              <a:rPr sz="2200" spc="-5" dirty="0">
                <a:latin typeface="Cambria Math"/>
                <a:cs typeface="Cambria Math"/>
              </a:rPr>
              <a:t>unwanted.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4721" y="4134927"/>
            <a:ext cx="8110220" cy="97281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23520" marR="5080" indent="-211454" algn="just">
              <a:lnSpc>
                <a:spcPts val="2400"/>
              </a:lnSpc>
              <a:spcBef>
                <a:spcPts val="400"/>
              </a:spcBef>
            </a:pPr>
            <a:r>
              <a:rPr sz="2200" spc="-565" dirty="0">
                <a:solidFill>
                  <a:srgbClr val="40BAD1"/>
                </a:solidFill>
                <a:latin typeface="Segoe UI Symbol"/>
                <a:cs typeface="Segoe UI Symbol"/>
              </a:rPr>
              <a:t>□</a:t>
            </a:r>
            <a:r>
              <a:rPr sz="2200" spc="-560" dirty="0">
                <a:solidFill>
                  <a:srgbClr val="40BAD1"/>
                </a:solidFill>
                <a:latin typeface="Segoe UI Symbol"/>
                <a:cs typeface="Segoe UI Symbol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An </a:t>
            </a:r>
            <a:r>
              <a:rPr sz="2200" dirty="0">
                <a:latin typeface="Cambria Math"/>
                <a:cs typeface="Cambria Math"/>
              </a:rPr>
              <a:t>attribute </a:t>
            </a:r>
            <a:r>
              <a:rPr sz="2200" spc="5" dirty="0">
                <a:latin typeface="Cambria Math"/>
                <a:cs typeface="Cambria Math"/>
              </a:rPr>
              <a:t>of a </a:t>
            </a:r>
            <a:r>
              <a:rPr sz="2200" dirty="0">
                <a:latin typeface="Cambria Math"/>
                <a:cs typeface="Cambria Math"/>
              </a:rPr>
              <a:t>functional </a:t>
            </a:r>
            <a:r>
              <a:rPr sz="2200" spc="5" dirty="0">
                <a:latin typeface="Cambria Math"/>
                <a:cs typeface="Cambria Math"/>
              </a:rPr>
              <a:t>dependency </a:t>
            </a:r>
            <a:r>
              <a:rPr sz="2200" dirty="0">
                <a:latin typeface="Cambria Math"/>
                <a:cs typeface="Cambria Math"/>
              </a:rPr>
              <a:t>is </a:t>
            </a:r>
            <a:r>
              <a:rPr sz="2200" spc="5" dirty="0">
                <a:latin typeface="Cambria Math"/>
                <a:cs typeface="Cambria Math"/>
              </a:rPr>
              <a:t>said </a:t>
            </a:r>
            <a:r>
              <a:rPr sz="2200" spc="-5" dirty="0">
                <a:latin typeface="Cambria Math"/>
                <a:cs typeface="Cambria Math"/>
              </a:rPr>
              <a:t>to </a:t>
            </a:r>
            <a:r>
              <a:rPr sz="2200" spc="5" dirty="0">
                <a:latin typeface="Cambria Math"/>
                <a:cs typeface="Cambria Math"/>
              </a:rPr>
              <a:t>be </a:t>
            </a:r>
            <a:r>
              <a:rPr sz="2200" spc="-5" dirty="0">
                <a:latin typeface="Cambria Math"/>
                <a:cs typeface="Cambria Math"/>
              </a:rPr>
              <a:t>extraneous </a:t>
            </a:r>
            <a:r>
              <a:rPr sz="2200" dirty="0">
                <a:latin typeface="Cambria Math"/>
                <a:cs typeface="Cambria Math"/>
              </a:rPr>
              <a:t>if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we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can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remove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it</a:t>
            </a:r>
            <a:r>
              <a:rPr sz="2200" spc="5" dirty="0">
                <a:latin typeface="Cambria Math"/>
                <a:cs typeface="Cambria Math"/>
              </a:rPr>
              <a:t> without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changing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the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closure</a:t>
            </a:r>
            <a:r>
              <a:rPr sz="2200" spc="5" dirty="0">
                <a:latin typeface="Cambria Math"/>
                <a:cs typeface="Cambria Math"/>
              </a:rPr>
              <a:t> of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the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set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of 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functional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dependencies.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08597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Canonical  </a:t>
            </a:r>
            <a:r>
              <a:rPr sz="3600" b="1" spc="-45" dirty="0">
                <a:latin typeface="Cambria"/>
                <a:cs typeface="Cambria"/>
              </a:rPr>
              <a:t>Cover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0708" y="721012"/>
            <a:ext cx="80537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marR="5080" indent="-316865" algn="just">
              <a:lnSpc>
                <a:spcPct val="100000"/>
              </a:lnSpc>
              <a:spcBef>
                <a:spcPts val="100"/>
              </a:spcBef>
            </a:pPr>
            <a:r>
              <a:rPr sz="2400" spc="-630" dirty="0">
                <a:latin typeface="Segoe UI Symbol"/>
                <a:cs typeface="Segoe UI Symbol"/>
              </a:rPr>
              <a:t>□ </a:t>
            </a:r>
            <a:r>
              <a:rPr sz="2400" spc="-265" dirty="0">
                <a:latin typeface="Segoe UI Symbol"/>
                <a:cs typeface="Segoe UI Symbol"/>
              </a:rPr>
              <a:t> </a:t>
            </a:r>
            <a:r>
              <a:rPr sz="2400" dirty="0">
                <a:latin typeface="Cambria Math"/>
                <a:cs typeface="Cambria Math"/>
              </a:rPr>
              <a:t>A  </a:t>
            </a:r>
            <a:r>
              <a:rPr sz="2400" spc="-19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canonica</a:t>
            </a:r>
            <a:r>
              <a:rPr sz="2400" dirty="0">
                <a:latin typeface="Cambria Math"/>
                <a:cs typeface="Cambria Math"/>
              </a:rPr>
              <a:t>l  </a:t>
            </a:r>
            <a:r>
              <a:rPr sz="2400" spc="-1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</a:t>
            </a:r>
            <a:r>
              <a:rPr sz="2400" spc="-40" dirty="0">
                <a:latin typeface="Cambria Math"/>
                <a:cs typeface="Cambria Math"/>
              </a:rPr>
              <a:t>o</a:t>
            </a:r>
            <a:r>
              <a:rPr sz="2400" spc="-50" dirty="0">
                <a:latin typeface="Cambria Math"/>
                <a:cs typeface="Cambria Math"/>
              </a:rPr>
              <a:t>v</a:t>
            </a:r>
            <a:r>
              <a:rPr sz="2400" spc="-5" dirty="0">
                <a:latin typeface="Cambria Math"/>
                <a:cs typeface="Cambria Math"/>
              </a:rPr>
              <a:t>e</a:t>
            </a:r>
            <a:r>
              <a:rPr sz="2400" dirty="0">
                <a:latin typeface="Cambria Math"/>
                <a:cs typeface="Cambria Math"/>
              </a:rPr>
              <a:t>r  </a:t>
            </a:r>
            <a:r>
              <a:rPr sz="2400" spc="-1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</a:t>
            </a:r>
            <a:r>
              <a:rPr sz="2400" dirty="0">
                <a:latin typeface="Cambria Math"/>
                <a:cs typeface="Cambria Math"/>
              </a:rPr>
              <a:t>f  </a:t>
            </a:r>
            <a:r>
              <a:rPr sz="2400" spc="-1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F  </a:t>
            </a:r>
            <a:r>
              <a:rPr sz="2400" spc="-1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</a:t>
            </a:r>
            <a:r>
              <a:rPr sz="2400" dirty="0">
                <a:latin typeface="Cambria Math"/>
                <a:cs typeface="Cambria Math"/>
              </a:rPr>
              <a:t>s  </a:t>
            </a:r>
            <a:r>
              <a:rPr sz="2400" spc="-1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  </a:t>
            </a:r>
            <a:r>
              <a:rPr sz="2400" spc="-1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minima</a:t>
            </a:r>
            <a:r>
              <a:rPr sz="2400" dirty="0">
                <a:latin typeface="Cambria Math"/>
                <a:cs typeface="Cambria Math"/>
              </a:rPr>
              <a:t>l  </a:t>
            </a:r>
            <a:r>
              <a:rPr sz="2400" spc="-19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se</a:t>
            </a:r>
            <a:r>
              <a:rPr sz="2400" dirty="0">
                <a:latin typeface="Cambria Math"/>
                <a:cs typeface="Cambria Math"/>
              </a:rPr>
              <a:t>t  </a:t>
            </a:r>
            <a:r>
              <a:rPr sz="2400" spc="-1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</a:t>
            </a:r>
            <a:r>
              <a:rPr sz="2400" dirty="0">
                <a:latin typeface="Cambria Math"/>
                <a:cs typeface="Cambria Math"/>
              </a:rPr>
              <a:t>f  </a:t>
            </a:r>
            <a:r>
              <a:rPr sz="2400" spc="-1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functional  dependencies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equivalent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to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25" dirty="0">
                <a:latin typeface="Cambria Math"/>
                <a:cs typeface="Cambria Math"/>
              </a:rPr>
              <a:t>F,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having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redundant </a:t>
            </a:r>
            <a:r>
              <a:rPr sz="2400" spc="-5" dirty="0">
                <a:latin typeface="Cambria Math"/>
                <a:cs typeface="Cambria Math"/>
              </a:rPr>
              <a:t> dependencies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or</a:t>
            </a:r>
            <a:r>
              <a:rPr sz="2400" spc="-10" dirty="0">
                <a:latin typeface="Cambria Math"/>
                <a:cs typeface="Cambria Math"/>
              </a:rPr>
              <a:t> redundant</a:t>
            </a:r>
            <a:r>
              <a:rPr sz="2400" spc="-5" dirty="0">
                <a:latin typeface="Cambria Math"/>
                <a:cs typeface="Cambria Math"/>
              </a:rPr>
              <a:t> parts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of dependencies.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5308" y="2184053"/>
            <a:ext cx="75685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1686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53695" algn="l"/>
                <a:tab pos="354965" algn="l"/>
              </a:tabLst>
            </a:pPr>
            <a:r>
              <a:rPr sz="2400" spc="-5" dirty="0">
                <a:latin typeface="Cambria Math"/>
                <a:cs typeface="Cambria Math"/>
              </a:rPr>
              <a:t>It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denoted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by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40" dirty="0">
                <a:latin typeface="Cambria Math"/>
                <a:cs typeface="Cambria Math"/>
              </a:rPr>
              <a:t>Fc.</a:t>
            </a:r>
            <a:endParaRPr sz="2400">
              <a:latin typeface="Cambria Math"/>
              <a:cs typeface="Cambria Math"/>
            </a:endParaRPr>
          </a:p>
          <a:p>
            <a:pPr marL="354330" indent="-316865">
              <a:lnSpc>
                <a:spcPct val="100000"/>
              </a:lnSpc>
              <a:spcBef>
                <a:spcPts val="2880"/>
              </a:spcBef>
              <a:buFont typeface="Segoe UI Symbol"/>
              <a:buChar char="□"/>
              <a:tabLst>
                <a:tab pos="353695" algn="l"/>
                <a:tab pos="354965" algn="l"/>
              </a:tabLst>
            </a:pP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steps</a:t>
            </a:r>
            <a:r>
              <a:rPr sz="2400" spc="-15" dirty="0">
                <a:latin typeface="Cambria Math"/>
                <a:cs typeface="Cambria Math"/>
              </a:rPr>
              <a:t> to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find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canonical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cover</a:t>
            </a:r>
            <a:r>
              <a:rPr sz="2400" spc="-15" dirty="0">
                <a:latin typeface="Cambria Math"/>
                <a:cs typeface="Cambria Math"/>
              </a:rPr>
              <a:t> are:</a:t>
            </a:r>
            <a:endParaRPr sz="2400">
              <a:latin typeface="Cambria Math"/>
              <a:cs typeface="Cambria Math"/>
            </a:endParaRPr>
          </a:p>
          <a:p>
            <a:pPr marL="1506855" marR="30480" indent="-1113155">
              <a:lnSpc>
                <a:spcPct val="100000"/>
              </a:lnSpc>
              <a:tabLst>
                <a:tab pos="868044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spc="-5" dirty="0">
                <a:latin typeface="Cambria Math"/>
                <a:cs typeface="Cambria Math"/>
              </a:rPr>
              <a:t>Use the union rule </a:t>
            </a:r>
            <a:r>
              <a:rPr sz="2400" spc="-15" dirty="0">
                <a:latin typeface="Cambria Math"/>
                <a:cs typeface="Cambria Math"/>
              </a:rPr>
              <a:t>to </a:t>
            </a:r>
            <a:r>
              <a:rPr sz="2400" spc="-10" dirty="0">
                <a:latin typeface="Cambria Math"/>
                <a:cs typeface="Cambria Math"/>
              </a:rPr>
              <a:t>replace </a:t>
            </a:r>
            <a:r>
              <a:rPr sz="2400" spc="-20" dirty="0">
                <a:latin typeface="Cambria Math"/>
                <a:cs typeface="Cambria Math"/>
              </a:rPr>
              <a:t>any </a:t>
            </a:r>
            <a:r>
              <a:rPr sz="2400" spc="-5" dirty="0">
                <a:latin typeface="Cambria Math"/>
                <a:cs typeface="Cambria Math"/>
              </a:rPr>
              <a:t>dependencies in </a:t>
            </a:r>
            <a:r>
              <a:rPr sz="2400" dirty="0">
                <a:latin typeface="Cambria Math"/>
                <a:cs typeface="Cambria Math"/>
              </a:rPr>
              <a:t>F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baseline="-31250" dirty="0">
                <a:latin typeface="Cambria Math"/>
                <a:cs typeface="Cambria Math"/>
              </a:rPr>
              <a:t>1</a:t>
            </a:r>
            <a:r>
              <a:rPr sz="2400" spc="254" baseline="-31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B</a:t>
            </a:r>
            <a:r>
              <a:rPr sz="2400" baseline="-31250" dirty="0">
                <a:latin typeface="Cambria Math"/>
                <a:cs typeface="Cambria Math"/>
              </a:rPr>
              <a:t>1</a:t>
            </a:r>
            <a:r>
              <a:rPr sz="2400" spc="254" baseline="-312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and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baseline="-31250" dirty="0">
                <a:latin typeface="Cambria Math"/>
                <a:cs typeface="Cambria Math"/>
              </a:rPr>
              <a:t>1</a:t>
            </a:r>
            <a:r>
              <a:rPr sz="2400" spc="254" baseline="-31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B</a:t>
            </a:r>
            <a:r>
              <a:rPr sz="2400" baseline="-31250" dirty="0">
                <a:latin typeface="Cambria Math"/>
                <a:cs typeface="Cambria Math"/>
              </a:rPr>
              <a:t>2</a:t>
            </a:r>
            <a:r>
              <a:rPr sz="2400" spc="262" baseline="-312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with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baseline="-31250" dirty="0">
                <a:latin typeface="Cambria Math"/>
                <a:cs typeface="Cambria Math"/>
              </a:rPr>
              <a:t>1</a:t>
            </a:r>
            <a:r>
              <a:rPr sz="2400" spc="262" baseline="-31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B</a:t>
            </a:r>
            <a:r>
              <a:rPr sz="2400" baseline="-31250" dirty="0">
                <a:latin typeface="Cambria Math"/>
                <a:cs typeface="Cambria Math"/>
              </a:rPr>
              <a:t>1</a:t>
            </a:r>
            <a:r>
              <a:rPr sz="2400" spc="262" baseline="-31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B</a:t>
            </a:r>
            <a:r>
              <a:rPr sz="2400" baseline="-31250" dirty="0">
                <a:latin typeface="Cambria Math"/>
                <a:cs typeface="Cambria Math"/>
              </a:rPr>
              <a:t>2</a:t>
            </a:r>
            <a:endParaRPr sz="2400" baseline="-312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7300" y="4012852"/>
            <a:ext cx="761492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7910" marR="1419225" indent="-1045844">
              <a:lnSpc>
                <a:spcPct val="100000"/>
              </a:lnSpc>
              <a:spcBef>
                <a:spcPts val="100"/>
              </a:spcBef>
              <a:tabLst>
                <a:tab pos="486409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spc="-5" dirty="0">
                <a:latin typeface="Cambria Math"/>
                <a:cs typeface="Cambria Math"/>
              </a:rPr>
              <a:t>Find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functional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dependency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B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with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extraneous</a:t>
            </a:r>
            <a:r>
              <a:rPr sz="2400" spc="-10" dirty="0">
                <a:latin typeface="Cambria Math"/>
                <a:cs typeface="Cambria Math"/>
              </a:rPr>
              <a:t> attribute</a:t>
            </a:r>
            <a:r>
              <a:rPr sz="2400" spc="-5" dirty="0">
                <a:latin typeface="Cambria Math"/>
                <a:cs typeface="Cambria Math"/>
              </a:rPr>
              <a:t> either in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 or in </a:t>
            </a:r>
            <a:r>
              <a:rPr sz="2400" dirty="0">
                <a:latin typeface="Cambria Math"/>
                <a:cs typeface="Cambria Math"/>
              </a:rPr>
              <a:t>B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5"/>
              </a:lnSpc>
              <a:tabLst>
                <a:tab pos="486409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spc="-5" dirty="0">
                <a:latin typeface="Cambria Math"/>
                <a:cs typeface="Cambria Math"/>
              </a:rPr>
              <a:t>If an </a:t>
            </a:r>
            <a:r>
              <a:rPr sz="2400" spc="-15" dirty="0">
                <a:latin typeface="Cambria Math"/>
                <a:cs typeface="Cambria Math"/>
              </a:rPr>
              <a:t>extraneous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attribute</a:t>
            </a:r>
            <a:r>
              <a:rPr sz="2400" spc="-5" dirty="0">
                <a:latin typeface="Cambria Math"/>
                <a:cs typeface="Cambria Math"/>
              </a:rPr>
              <a:t> is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found,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delete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it </a:t>
            </a:r>
            <a:r>
              <a:rPr sz="2400" spc="-15" dirty="0">
                <a:latin typeface="Cambria Math"/>
                <a:cs typeface="Cambria Math"/>
              </a:rPr>
              <a:t>from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 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B</a:t>
            </a:r>
            <a:endParaRPr sz="2400">
              <a:latin typeface="Cambria Math"/>
              <a:cs typeface="Cambria Math"/>
            </a:endParaRPr>
          </a:p>
          <a:p>
            <a:pPr marL="486409">
              <a:lnSpc>
                <a:spcPts val="2910"/>
              </a:lnSpc>
            </a:pPr>
            <a:r>
              <a:rPr sz="2450" spc="-25" dirty="0">
                <a:latin typeface="Cambria Math"/>
                <a:cs typeface="Cambria Math"/>
              </a:rPr>
              <a:t>until</a:t>
            </a:r>
            <a:r>
              <a:rPr sz="245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F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does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not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change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75"/>
              </a:lnSpc>
              <a:tabLst>
                <a:tab pos="486409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spc="-15" dirty="0">
                <a:latin typeface="Cambria Math"/>
                <a:cs typeface="Cambria Math"/>
              </a:rPr>
              <a:t>Repeat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these</a:t>
            </a:r>
            <a:r>
              <a:rPr sz="2400" spc="-10" dirty="0">
                <a:latin typeface="Cambria Math"/>
                <a:cs typeface="Cambria Math"/>
              </a:rPr>
              <a:t> steps</a:t>
            </a:r>
            <a:r>
              <a:rPr sz="2400" spc="-5" dirty="0">
                <a:latin typeface="Cambria Math"/>
                <a:cs typeface="Cambria Math"/>
              </a:rPr>
              <a:t> till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F</a:t>
            </a:r>
            <a:r>
              <a:rPr sz="2400" spc="-5" dirty="0">
                <a:latin typeface="Cambria Math"/>
                <a:cs typeface="Cambria Math"/>
              </a:rPr>
              <a:t> is</a:t>
            </a:r>
            <a:r>
              <a:rPr sz="2400" spc="-10" dirty="0">
                <a:latin typeface="Cambria Math"/>
                <a:cs typeface="Cambria Math"/>
              </a:rPr>
              <a:t> reduced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to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40" dirty="0">
                <a:latin typeface="Cambria Math"/>
                <a:cs typeface="Cambria Math"/>
              </a:rPr>
              <a:t>Fc.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20472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Canonical </a:t>
            </a:r>
            <a:r>
              <a:rPr sz="3600" b="1" dirty="0">
                <a:latin typeface="Cambria"/>
                <a:cs typeface="Cambria"/>
              </a:rPr>
              <a:t> </a:t>
            </a:r>
            <a:r>
              <a:rPr sz="3600" b="1" spc="-45" dirty="0">
                <a:latin typeface="Cambria"/>
                <a:cs typeface="Cambria"/>
              </a:rPr>
              <a:t>Cover </a:t>
            </a:r>
            <a:r>
              <a:rPr sz="3600" b="1" spc="-40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(E</a:t>
            </a:r>
            <a:r>
              <a:rPr sz="3600" b="1" spc="-50" dirty="0">
                <a:latin typeface="Cambria"/>
                <a:cs typeface="Cambria"/>
              </a:rPr>
              <a:t>x</a:t>
            </a:r>
            <a:r>
              <a:rPr sz="3600" b="1" spc="-5" dirty="0">
                <a:latin typeface="Cambria"/>
                <a:cs typeface="Cambria"/>
              </a:rPr>
              <a:t>ample)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3575" y="1734775"/>
            <a:ext cx="6672580" cy="11576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660"/>
              </a:spcBef>
              <a:buFont typeface="Segoe UI Symbol"/>
              <a:buChar char="□"/>
              <a:tabLst>
                <a:tab pos="383540" algn="l"/>
                <a:tab pos="384175" algn="l"/>
              </a:tabLst>
            </a:pPr>
            <a:r>
              <a:rPr sz="2200" spc="5" dirty="0">
                <a:latin typeface="Cambria Math"/>
                <a:cs typeface="Cambria Math"/>
              </a:rPr>
              <a:t>Combine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X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→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YZ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and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X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Y</a:t>
            </a:r>
            <a:r>
              <a:rPr sz="2200" dirty="0">
                <a:latin typeface="Cambria Math"/>
                <a:cs typeface="Cambria Math"/>
              </a:rPr>
              <a:t> into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X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→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YZ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(Union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Rule)</a:t>
            </a:r>
            <a:endParaRPr sz="2200">
              <a:latin typeface="Cambria Math"/>
              <a:cs typeface="Cambria Math"/>
            </a:endParaRPr>
          </a:p>
          <a:p>
            <a:pPr marL="396875">
              <a:lnSpc>
                <a:spcPct val="100000"/>
              </a:lnSpc>
              <a:spcBef>
                <a:spcPts val="459"/>
              </a:spcBef>
              <a:tabLst>
                <a:tab pos="783590" algn="l"/>
              </a:tabLst>
            </a:pPr>
            <a:r>
              <a:rPr sz="1850" spc="235" dirty="0">
                <a:latin typeface="Segoe UI Symbol"/>
                <a:cs typeface="Segoe UI Symbol"/>
              </a:rPr>
              <a:t>✔	</a:t>
            </a:r>
            <a:r>
              <a:rPr sz="1850" spc="-5" dirty="0">
                <a:latin typeface="Cambria Math"/>
                <a:cs typeface="Cambria Math"/>
              </a:rPr>
              <a:t>Set</a:t>
            </a:r>
            <a:r>
              <a:rPr sz="1850" spc="-15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is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now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{X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→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YZ,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Y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→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Z,</a:t>
            </a:r>
            <a:r>
              <a:rPr sz="1850" spc="-15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XY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→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Z}</a:t>
            </a:r>
            <a:endParaRPr sz="1850">
              <a:latin typeface="Cambria Math"/>
              <a:cs typeface="Cambria Math"/>
            </a:endParaRPr>
          </a:p>
          <a:p>
            <a:pPr marL="383540" indent="-371475">
              <a:lnSpc>
                <a:spcPct val="100000"/>
              </a:lnSpc>
              <a:spcBef>
                <a:spcPts val="390"/>
              </a:spcBef>
              <a:buFont typeface="Segoe UI Symbol"/>
              <a:buChar char="□"/>
              <a:tabLst>
                <a:tab pos="383540" algn="l"/>
                <a:tab pos="384175" algn="l"/>
              </a:tabLst>
            </a:pPr>
            <a:r>
              <a:rPr sz="2200" spc="10" dirty="0">
                <a:latin typeface="Cambria Math"/>
                <a:cs typeface="Cambria Math"/>
              </a:rPr>
              <a:t>X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is</a:t>
            </a:r>
            <a:r>
              <a:rPr sz="2200" spc="-5" dirty="0">
                <a:latin typeface="Cambria Math"/>
                <a:cs typeface="Cambria Math"/>
              </a:rPr>
              <a:t> extraneous </a:t>
            </a:r>
            <a:r>
              <a:rPr sz="2200" spc="5" dirty="0">
                <a:latin typeface="Cambria Math"/>
                <a:cs typeface="Cambria Math"/>
              </a:rPr>
              <a:t>in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XY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Z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983" y="2924497"/>
            <a:ext cx="7084059" cy="12014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99415" marR="5080" indent="-387350">
              <a:lnSpc>
                <a:spcPts val="1780"/>
              </a:lnSpc>
              <a:spcBef>
                <a:spcPts val="525"/>
              </a:spcBef>
              <a:tabLst>
                <a:tab pos="398780" algn="l"/>
              </a:tabLst>
            </a:pPr>
            <a:r>
              <a:rPr sz="1850" spc="235" dirty="0">
                <a:latin typeface="Segoe UI Symbol"/>
                <a:cs typeface="Segoe UI Symbol"/>
              </a:rPr>
              <a:t>✔	</a:t>
            </a:r>
            <a:r>
              <a:rPr sz="1850" spc="-5" dirty="0">
                <a:latin typeface="Cambria Math"/>
                <a:cs typeface="Cambria Math"/>
              </a:rPr>
              <a:t>Check if the </a:t>
            </a:r>
            <a:r>
              <a:rPr sz="1850" spc="-10" dirty="0">
                <a:latin typeface="Cambria Math"/>
                <a:cs typeface="Cambria Math"/>
              </a:rPr>
              <a:t>result </a:t>
            </a:r>
            <a:r>
              <a:rPr sz="1850" spc="-5" dirty="0">
                <a:latin typeface="Cambria Math"/>
                <a:cs typeface="Cambria Math"/>
              </a:rPr>
              <a:t>of deleting </a:t>
            </a:r>
            <a:r>
              <a:rPr sz="1850" dirty="0">
                <a:latin typeface="Cambria Math"/>
                <a:cs typeface="Cambria Math"/>
              </a:rPr>
              <a:t>X </a:t>
            </a:r>
            <a:r>
              <a:rPr sz="1850" spc="-10" dirty="0">
                <a:latin typeface="Cambria Math"/>
                <a:cs typeface="Cambria Math"/>
              </a:rPr>
              <a:t>from </a:t>
            </a:r>
            <a:r>
              <a:rPr sz="1850" spc="-5" dirty="0">
                <a:latin typeface="Cambria Math"/>
                <a:cs typeface="Cambria Math"/>
              </a:rPr>
              <a:t>XY </a:t>
            </a:r>
            <a:r>
              <a:rPr sz="1850" dirty="0">
                <a:latin typeface="Cambria Math"/>
                <a:cs typeface="Cambria Math"/>
              </a:rPr>
              <a:t>→ Z </a:t>
            </a:r>
            <a:r>
              <a:rPr sz="1850" spc="-5" dirty="0">
                <a:latin typeface="Cambria Math"/>
                <a:cs typeface="Cambria Math"/>
              </a:rPr>
              <a:t>is implied </a:t>
            </a:r>
            <a:r>
              <a:rPr sz="1850" spc="-15" dirty="0">
                <a:latin typeface="Cambria Math"/>
                <a:cs typeface="Cambria Math"/>
              </a:rPr>
              <a:t>by </a:t>
            </a:r>
            <a:r>
              <a:rPr sz="1850" spc="-5" dirty="0">
                <a:latin typeface="Cambria Math"/>
                <a:cs typeface="Cambria Math"/>
              </a:rPr>
              <a:t>the other </a:t>
            </a:r>
            <a:r>
              <a:rPr sz="1850" spc="-395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dependencies</a:t>
            </a:r>
            <a:endParaRPr sz="1850">
              <a:latin typeface="Cambria Math"/>
              <a:cs typeface="Cambria Math"/>
            </a:endParaRPr>
          </a:p>
          <a:p>
            <a:pPr marL="799465" indent="-302895">
              <a:lnSpc>
                <a:spcPct val="100000"/>
              </a:lnSpc>
              <a:spcBef>
                <a:spcPts val="495"/>
              </a:spcBef>
              <a:buFont typeface="Segoe UI Symbol"/>
              <a:buChar char="❑"/>
              <a:tabLst>
                <a:tab pos="800100" algn="l"/>
              </a:tabLst>
            </a:pPr>
            <a:r>
              <a:rPr sz="1750" spc="-40" dirty="0">
                <a:latin typeface="Cambria Math"/>
                <a:cs typeface="Cambria Math"/>
              </a:rPr>
              <a:t>Yes:</a:t>
            </a:r>
            <a:r>
              <a:rPr sz="1750" spc="-15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in</a:t>
            </a:r>
            <a:r>
              <a:rPr sz="1750" spc="-10" dirty="0">
                <a:latin typeface="Cambria Math"/>
                <a:cs typeface="Cambria Math"/>
              </a:rPr>
              <a:t> </a:t>
            </a:r>
            <a:r>
              <a:rPr sz="1750" spc="-5" dirty="0">
                <a:latin typeface="Cambria Math"/>
                <a:cs typeface="Cambria Math"/>
              </a:rPr>
              <a:t>fact, </a:t>
            </a:r>
            <a:r>
              <a:rPr sz="1750" dirty="0">
                <a:latin typeface="Cambria Math"/>
                <a:cs typeface="Cambria Math"/>
              </a:rPr>
              <a:t>Y→</a:t>
            </a:r>
            <a:r>
              <a:rPr sz="1750" spc="-5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Z</a:t>
            </a:r>
            <a:r>
              <a:rPr sz="1750" spc="-10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is</a:t>
            </a:r>
            <a:r>
              <a:rPr sz="1750" spc="-10" dirty="0">
                <a:latin typeface="Cambria Math"/>
                <a:cs typeface="Cambria Math"/>
              </a:rPr>
              <a:t> already </a:t>
            </a:r>
            <a:r>
              <a:rPr sz="1750" spc="-5" dirty="0">
                <a:latin typeface="Cambria Math"/>
                <a:cs typeface="Cambria Math"/>
              </a:rPr>
              <a:t>present</a:t>
            </a:r>
            <a:endParaRPr sz="17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98780" algn="l"/>
              </a:tabLst>
            </a:pPr>
            <a:r>
              <a:rPr sz="1850" spc="235" dirty="0">
                <a:latin typeface="Segoe UI Symbol"/>
                <a:cs typeface="Segoe UI Symbol"/>
              </a:rPr>
              <a:t>✔	</a:t>
            </a:r>
            <a:r>
              <a:rPr sz="1850" spc="-5" dirty="0">
                <a:latin typeface="Cambria Math"/>
                <a:cs typeface="Cambria Math"/>
              </a:rPr>
              <a:t>Set</a:t>
            </a:r>
            <a:r>
              <a:rPr sz="1850" spc="-15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is</a:t>
            </a:r>
            <a:r>
              <a:rPr sz="1850" spc="-15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now</a:t>
            </a:r>
            <a:r>
              <a:rPr sz="1850" spc="-15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{X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→</a:t>
            </a:r>
            <a:r>
              <a:rPr sz="1850" spc="-15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YZ,</a:t>
            </a:r>
            <a:r>
              <a:rPr sz="1850" spc="-15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Y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→</a:t>
            </a:r>
            <a:r>
              <a:rPr sz="1850" spc="-15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Z}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3575" y="4078382"/>
            <a:ext cx="7853045" cy="14865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660"/>
              </a:spcBef>
              <a:buFont typeface="Segoe UI Symbol"/>
              <a:buChar char="□"/>
              <a:tabLst>
                <a:tab pos="383540" algn="l"/>
                <a:tab pos="384175" algn="l"/>
              </a:tabLst>
            </a:pPr>
            <a:r>
              <a:rPr sz="2200" spc="10" dirty="0">
                <a:latin typeface="Cambria Math"/>
                <a:cs typeface="Cambria Math"/>
              </a:rPr>
              <a:t>Z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is</a:t>
            </a:r>
            <a:r>
              <a:rPr sz="2200" spc="-5" dirty="0">
                <a:latin typeface="Cambria Math"/>
                <a:cs typeface="Cambria Math"/>
              </a:rPr>
              <a:t> extraneous </a:t>
            </a:r>
            <a:r>
              <a:rPr sz="2200" spc="5" dirty="0">
                <a:latin typeface="Cambria Math"/>
                <a:cs typeface="Cambria Math"/>
              </a:rPr>
              <a:t>in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X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YZ</a:t>
            </a:r>
            <a:endParaRPr sz="2200">
              <a:latin typeface="Cambria Math"/>
              <a:cs typeface="Cambria Math"/>
            </a:endParaRPr>
          </a:p>
          <a:p>
            <a:pPr marL="396875">
              <a:lnSpc>
                <a:spcPct val="100000"/>
              </a:lnSpc>
              <a:spcBef>
                <a:spcPts val="459"/>
              </a:spcBef>
              <a:tabLst>
                <a:tab pos="783590" algn="l"/>
              </a:tabLst>
            </a:pPr>
            <a:r>
              <a:rPr sz="1850" spc="235" dirty="0">
                <a:latin typeface="Segoe UI Symbol"/>
                <a:cs typeface="Segoe UI Symbol"/>
              </a:rPr>
              <a:t>✔	</a:t>
            </a:r>
            <a:r>
              <a:rPr sz="1850" spc="-5" dirty="0">
                <a:latin typeface="Cambria Math"/>
                <a:cs typeface="Cambria Math"/>
              </a:rPr>
              <a:t>Check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if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X</a:t>
            </a:r>
            <a:r>
              <a:rPr sz="1850" spc="-5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→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Z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is </a:t>
            </a:r>
            <a:r>
              <a:rPr sz="1850" spc="-10" dirty="0">
                <a:latin typeface="Cambria Math"/>
                <a:cs typeface="Cambria Math"/>
              </a:rPr>
              <a:t>logically </a:t>
            </a:r>
            <a:r>
              <a:rPr sz="1850" spc="-5" dirty="0">
                <a:latin typeface="Cambria Math"/>
                <a:cs typeface="Cambria Math"/>
              </a:rPr>
              <a:t>implied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spc="-15" dirty="0">
                <a:latin typeface="Cambria Math"/>
                <a:cs typeface="Cambria Math"/>
              </a:rPr>
              <a:t>by</a:t>
            </a:r>
            <a:r>
              <a:rPr sz="1850" spc="-5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X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→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Y</a:t>
            </a:r>
            <a:r>
              <a:rPr sz="1850" spc="-5" dirty="0">
                <a:latin typeface="Cambria Math"/>
                <a:cs typeface="Cambria Math"/>
              </a:rPr>
              <a:t> and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the other</a:t>
            </a:r>
            <a:r>
              <a:rPr sz="1850" spc="-10" dirty="0">
                <a:latin typeface="Cambria Math"/>
                <a:cs typeface="Cambria Math"/>
              </a:rPr>
              <a:t> </a:t>
            </a:r>
            <a:r>
              <a:rPr sz="1850" spc="-5" dirty="0">
                <a:latin typeface="Cambria Math"/>
                <a:cs typeface="Cambria Math"/>
              </a:rPr>
              <a:t>dependencies</a:t>
            </a:r>
            <a:endParaRPr sz="1850">
              <a:latin typeface="Cambria Math"/>
              <a:cs typeface="Cambria Math"/>
            </a:endParaRPr>
          </a:p>
          <a:p>
            <a:pPr marL="1183640" lvl="1" indent="-302895">
              <a:lnSpc>
                <a:spcPct val="100000"/>
              </a:lnSpc>
              <a:spcBef>
                <a:spcPts val="484"/>
              </a:spcBef>
              <a:buFont typeface="Segoe UI Symbol"/>
              <a:buChar char="❑"/>
              <a:tabLst>
                <a:tab pos="1184275" algn="l"/>
              </a:tabLst>
            </a:pPr>
            <a:r>
              <a:rPr sz="1750" spc="-40" dirty="0">
                <a:latin typeface="Cambria Math"/>
                <a:cs typeface="Cambria Math"/>
              </a:rPr>
              <a:t>Yes:</a:t>
            </a:r>
            <a:r>
              <a:rPr sz="1750" spc="-10" dirty="0">
                <a:latin typeface="Cambria Math"/>
                <a:cs typeface="Cambria Math"/>
              </a:rPr>
              <a:t> </a:t>
            </a:r>
            <a:r>
              <a:rPr sz="1750" spc="-5" dirty="0">
                <a:latin typeface="Cambria Math"/>
                <a:cs typeface="Cambria Math"/>
              </a:rPr>
              <a:t>using</a:t>
            </a:r>
            <a:r>
              <a:rPr sz="1750" dirty="0">
                <a:latin typeface="Cambria Math"/>
                <a:cs typeface="Cambria Math"/>
              </a:rPr>
              <a:t> </a:t>
            </a:r>
            <a:r>
              <a:rPr sz="1750" spc="-10" dirty="0">
                <a:latin typeface="Cambria Math"/>
                <a:cs typeface="Cambria Math"/>
              </a:rPr>
              <a:t>transitivity</a:t>
            </a:r>
            <a:r>
              <a:rPr sz="1750" spc="-5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on</a:t>
            </a:r>
            <a:r>
              <a:rPr sz="1750" spc="-5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X </a:t>
            </a:r>
            <a:r>
              <a:rPr sz="1750" spc="5" dirty="0">
                <a:latin typeface="Cambria Math"/>
                <a:cs typeface="Cambria Math"/>
              </a:rPr>
              <a:t>→</a:t>
            </a:r>
            <a:r>
              <a:rPr sz="1750" spc="-5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Y and</a:t>
            </a:r>
            <a:r>
              <a:rPr sz="1750" spc="-5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Y </a:t>
            </a:r>
            <a:r>
              <a:rPr sz="1750" spc="5" dirty="0">
                <a:latin typeface="Cambria Math"/>
                <a:cs typeface="Cambria Math"/>
              </a:rPr>
              <a:t>→</a:t>
            </a:r>
            <a:r>
              <a:rPr sz="1750" spc="-5" dirty="0">
                <a:latin typeface="Cambria Math"/>
                <a:cs typeface="Cambria Math"/>
              </a:rPr>
              <a:t> Z.</a:t>
            </a:r>
            <a:endParaRPr sz="1750">
              <a:latin typeface="Cambria Math"/>
              <a:cs typeface="Cambria Math"/>
            </a:endParaRPr>
          </a:p>
          <a:p>
            <a:pPr marL="383540" indent="-371475">
              <a:lnSpc>
                <a:spcPct val="100000"/>
              </a:lnSpc>
              <a:spcBef>
                <a:spcPts val="390"/>
              </a:spcBef>
              <a:buFont typeface="Segoe UI Symbol"/>
              <a:buChar char="□"/>
              <a:tabLst>
                <a:tab pos="383540" algn="l"/>
                <a:tab pos="384175" algn="l"/>
              </a:tabLst>
            </a:pPr>
            <a:r>
              <a:rPr sz="2200" spc="5" dirty="0">
                <a:latin typeface="Cambria Math"/>
                <a:cs typeface="Cambria Math"/>
              </a:rPr>
              <a:t>The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canonical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cover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is:</a:t>
            </a:r>
            <a:r>
              <a:rPr sz="2200" spc="65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X→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10" dirty="0">
                <a:latin typeface="Cambria Math"/>
                <a:cs typeface="Cambria Math"/>
              </a:rPr>
              <a:t>Y,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Y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→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Z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8735" y="736860"/>
            <a:ext cx="8246745" cy="99060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mbria Math"/>
                <a:cs typeface="Cambria Math"/>
              </a:rPr>
              <a:t>Conside</a:t>
            </a:r>
            <a:r>
              <a:rPr sz="2400" dirty="0">
                <a:latin typeface="Cambria Math"/>
                <a:cs typeface="Cambria Math"/>
              </a:rPr>
              <a:t>r</a:t>
            </a:r>
            <a:r>
              <a:rPr sz="2400" spc="-5" dirty="0">
                <a:latin typeface="Cambria Math"/>
                <a:cs typeface="Cambria Math"/>
              </a:rPr>
              <a:t> th</a:t>
            </a:r>
            <a:r>
              <a:rPr sz="2400" dirty="0">
                <a:latin typeface="Cambria Math"/>
                <a:cs typeface="Cambria Math"/>
              </a:rPr>
              <a:t>e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r</a:t>
            </a:r>
            <a:r>
              <a:rPr sz="2400" spc="-5" dirty="0">
                <a:latin typeface="Cambria Math"/>
                <a:cs typeface="Cambria Math"/>
              </a:rPr>
              <a:t>elatio</a:t>
            </a:r>
            <a:r>
              <a:rPr sz="2400" dirty="0">
                <a:latin typeface="Cambria Math"/>
                <a:cs typeface="Cambria Math"/>
              </a:rPr>
              <a:t>n</a:t>
            </a:r>
            <a:r>
              <a:rPr sz="2400" spc="-5" dirty="0">
                <a:latin typeface="Cambria Math"/>
                <a:cs typeface="Cambria Math"/>
              </a:rPr>
              <a:t> schem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R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5" dirty="0">
                <a:latin typeface="Cambria Math"/>
                <a:cs typeface="Cambria Math"/>
              </a:rPr>
              <a:t> (X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50" dirty="0">
                <a:latin typeface="Cambria Math"/>
                <a:cs typeface="Cambria Math"/>
              </a:rPr>
              <a:t>Y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5" dirty="0">
                <a:latin typeface="Cambria Math"/>
                <a:cs typeface="Cambria Math"/>
              </a:rPr>
              <a:t> Z</a:t>
            </a:r>
            <a:r>
              <a:rPr sz="2400" dirty="0">
                <a:latin typeface="Cambria Math"/>
                <a:cs typeface="Cambria Math"/>
              </a:rPr>
              <a:t>)</a:t>
            </a:r>
            <a:r>
              <a:rPr sz="2400" spc="-5" dirty="0">
                <a:latin typeface="Cambria Math"/>
                <a:cs typeface="Cambria Math"/>
              </a:rPr>
              <a:t> wit</a:t>
            </a:r>
            <a:r>
              <a:rPr sz="2400" dirty="0">
                <a:latin typeface="Cambria Math"/>
                <a:cs typeface="Cambria Math"/>
              </a:rPr>
              <a:t>h</a:t>
            </a:r>
            <a:r>
              <a:rPr sz="2400" spc="-5" dirty="0">
                <a:latin typeface="Cambria Math"/>
                <a:cs typeface="Cambria Math"/>
              </a:rPr>
              <a:t> FDs</a:t>
            </a:r>
            <a:endParaRPr sz="2400">
              <a:latin typeface="Cambria Math"/>
              <a:cs typeface="Cambria Math"/>
            </a:endParaRPr>
          </a:p>
          <a:p>
            <a:pPr marL="542925">
              <a:lnSpc>
                <a:spcPct val="100000"/>
              </a:lnSpc>
              <a:spcBef>
                <a:spcPts val="905"/>
              </a:spcBef>
            </a:pPr>
            <a:r>
              <a:rPr sz="2400" dirty="0">
                <a:latin typeface="Cambria Math"/>
                <a:cs typeface="Cambria Math"/>
              </a:rPr>
              <a:t>F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5" dirty="0">
                <a:latin typeface="Cambria Math"/>
                <a:cs typeface="Cambria Math"/>
              </a:rPr>
              <a:t> {</a:t>
            </a:r>
            <a:r>
              <a:rPr sz="2400" dirty="0">
                <a:latin typeface="Cambria Math"/>
                <a:cs typeface="Cambria Math"/>
              </a:rPr>
              <a:t>X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5" dirty="0">
                <a:latin typeface="Cambria Math"/>
                <a:cs typeface="Cambria Math"/>
              </a:rPr>
              <a:t> YZ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Y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5" dirty="0">
                <a:latin typeface="Cambria Math"/>
                <a:cs typeface="Cambria Math"/>
              </a:rPr>
              <a:t> Z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X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50" dirty="0">
                <a:latin typeface="Cambria Math"/>
                <a:cs typeface="Cambria Math"/>
              </a:rPr>
              <a:t>Y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5" dirty="0">
                <a:latin typeface="Cambria Math"/>
                <a:cs typeface="Cambria Math"/>
              </a:rPr>
              <a:t> X</a:t>
            </a:r>
            <a:r>
              <a:rPr sz="2400" dirty="0">
                <a:latin typeface="Cambria Math"/>
                <a:cs typeface="Cambria Math"/>
              </a:rPr>
              <a:t>Y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5" dirty="0">
                <a:latin typeface="Cambria Math"/>
                <a:cs typeface="Cambria Math"/>
              </a:rPr>
              <a:t> Z</a:t>
            </a:r>
            <a:r>
              <a:rPr sz="2400" dirty="0">
                <a:latin typeface="Cambria Math"/>
                <a:cs typeface="Cambria Math"/>
              </a:rPr>
              <a:t>}</a:t>
            </a:r>
            <a:r>
              <a:rPr sz="2400" spc="-5" dirty="0">
                <a:latin typeface="Cambria Math"/>
                <a:cs typeface="Cambria Math"/>
              </a:rPr>
              <a:t> fin</a:t>
            </a:r>
            <a:r>
              <a:rPr sz="2400" dirty="0">
                <a:latin typeface="Cambria Math"/>
                <a:cs typeface="Cambria Math"/>
              </a:rPr>
              <a:t>d</a:t>
            </a:r>
            <a:r>
              <a:rPr sz="2400" spc="-5" dirty="0">
                <a:latin typeface="Cambria Math"/>
                <a:cs typeface="Cambria Math"/>
              </a:rPr>
              <a:t> canonica</a:t>
            </a:r>
            <a:r>
              <a:rPr sz="2400" dirty="0">
                <a:latin typeface="Cambria Math"/>
                <a:cs typeface="Cambria Math"/>
              </a:rPr>
              <a:t>l</a:t>
            </a:r>
            <a:r>
              <a:rPr sz="2400" spc="-5" dirty="0">
                <a:latin typeface="Cambria Math"/>
                <a:cs typeface="Cambria Math"/>
              </a:rPr>
              <a:t> c</a:t>
            </a:r>
            <a:r>
              <a:rPr sz="2400" spc="-40" dirty="0">
                <a:latin typeface="Cambria Math"/>
                <a:cs typeface="Cambria Math"/>
              </a:rPr>
              <a:t>o</a:t>
            </a:r>
            <a:r>
              <a:rPr sz="2400" spc="-50" dirty="0">
                <a:latin typeface="Cambria Math"/>
                <a:cs typeface="Cambria Math"/>
              </a:rPr>
              <a:t>v</a:t>
            </a:r>
            <a:r>
              <a:rPr sz="2400" spc="-5" dirty="0">
                <a:latin typeface="Cambria Math"/>
                <a:cs typeface="Cambria Math"/>
              </a:rPr>
              <a:t>e</a:t>
            </a:r>
            <a:r>
              <a:rPr sz="2400" spc="-235" dirty="0">
                <a:latin typeface="Cambria Math"/>
                <a:cs typeface="Cambria Math"/>
              </a:rPr>
              <a:t>r</a:t>
            </a:r>
            <a:r>
              <a:rPr sz="240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14566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Finding </a:t>
            </a:r>
            <a:r>
              <a:rPr sz="3600" b="1" dirty="0">
                <a:latin typeface="Cambria"/>
                <a:cs typeface="Cambria"/>
              </a:rPr>
              <a:t>a </a:t>
            </a:r>
            <a:r>
              <a:rPr sz="3600" b="1" spc="5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Candida</a:t>
            </a:r>
            <a:r>
              <a:rPr sz="3600" b="1" spc="-50" dirty="0">
                <a:latin typeface="Cambria"/>
                <a:cs typeface="Cambria"/>
              </a:rPr>
              <a:t>t</a:t>
            </a:r>
            <a:r>
              <a:rPr sz="3600" b="1" dirty="0">
                <a:latin typeface="Cambria"/>
                <a:cs typeface="Cambria"/>
              </a:rPr>
              <a:t>e  </a:t>
            </a:r>
            <a:r>
              <a:rPr sz="3600" b="1" spc="-45" dirty="0">
                <a:latin typeface="Cambria"/>
                <a:cs typeface="Cambria"/>
              </a:rPr>
              <a:t>Key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9271" y="63913"/>
            <a:ext cx="7918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81735" algn="l"/>
                <a:tab pos="1508125" algn="l"/>
                <a:tab pos="2559050" algn="l"/>
                <a:tab pos="2919095" algn="l"/>
                <a:tab pos="4900930" algn="l"/>
                <a:tab pos="5596255" algn="l"/>
                <a:tab pos="6811645" algn="l"/>
              </a:tabLst>
            </a:pPr>
            <a:r>
              <a:rPr sz="2000" spc="-5" dirty="0"/>
              <a:t>Conside</a:t>
            </a:r>
            <a:r>
              <a:rPr sz="2000" dirty="0"/>
              <a:t>r	a	</a:t>
            </a:r>
            <a:r>
              <a:rPr sz="2000" spc="-30" dirty="0"/>
              <a:t>r</a:t>
            </a:r>
            <a:r>
              <a:rPr sz="2000" spc="-5" dirty="0"/>
              <a:t>elatio</a:t>
            </a:r>
            <a:r>
              <a:rPr sz="2000" dirty="0"/>
              <a:t>n	R	</a:t>
            </a:r>
            <a:r>
              <a:rPr sz="2000" spc="-5" dirty="0"/>
              <a:t>(A,B,C,</a:t>
            </a:r>
            <a:r>
              <a:rPr sz="2000" spc="-50" dirty="0"/>
              <a:t>D</a:t>
            </a:r>
            <a:r>
              <a:rPr sz="2000" spc="-5" dirty="0"/>
              <a:t>,E,</a:t>
            </a:r>
            <a:r>
              <a:rPr sz="2000" spc="-204" dirty="0"/>
              <a:t>F</a:t>
            </a:r>
            <a:r>
              <a:rPr sz="2000" spc="-5" dirty="0"/>
              <a:t>,G,H</a:t>
            </a:r>
            <a:r>
              <a:rPr sz="2000" dirty="0"/>
              <a:t>)	</a:t>
            </a:r>
            <a:r>
              <a:rPr sz="2000" spc="-5" dirty="0"/>
              <a:t>wit</a:t>
            </a:r>
            <a:r>
              <a:rPr sz="2000" dirty="0"/>
              <a:t>h	</a:t>
            </a:r>
            <a:r>
              <a:rPr sz="2000" spc="-30" dirty="0"/>
              <a:t>f</a:t>
            </a:r>
            <a:r>
              <a:rPr sz="2000" spc="-5" dirty="0"/>
              <a:t>oll</a:t>
            </a:r>
            <a:r>
              <a:rPr sz="2000" spc="-10" dirty="0"/>
              <a:t>o</a:t>
            </a:r>
            <a:r>
              <a:rPr sz="2000" spc="-5" dirty="0"/>
              <a:t>win</a:t>
            </a:r>
            <a:r>
              <a:rPr sz="2000" dirty="0"/>
              <a:t>g	</a:t>
            </a:r>
            <a:r>
              <a:rPr sz="2000" spc="-5" dirty="0"/>
              <a:t>functional  dependencies</a:t>
            </a:r>
            <a:r>
              <a:rPr sz="2000" dirty="0"/>
              <a:t>:</a:t>
            </a:r>
            <a:r>
              <a:rPr sz="2000" spc="25" dirty="0"/>
              <a:t> </a:t>
            </a:r>
            <a:r>
              <a:rPr sz="2000" spc="-5" dirty="0">
                <a:solidFill>
                  <a:srgbClr val="000000"/>
                </a:solidFill>
              </a:rPr>
              <a:t>A</a:t>
            </a:r>
            <a:r>
              <a:rPr sz="2000" dirty="0">
                <a:solidFill>
                  <a:srgbClr val="000000"/>
                </a:solidFill>
              </a:rPr>
              <a:t>B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→</a:t>
            </a:r>
            <a:r>
              <a:rPr sz="2000" spc="-5" dirty="0">
                <a:solidFill>
                  <a:srgbClr val="000000"/>
                </a:solidFill>
              </a:rPr>
              <a:t> C</a:t>
            </a:r>
            <a:r>
              <a:rPr sz="2000" dirty="0">
                <a:solidFill>
                  <a:srgbClr val="000000"/>
                </a:solidFill>
              </a:rPr>
              <a:t>,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→</a:t>
            </a:r>
            <a:r>
              <a:rPr sz="2000" spc="-5" dirty="0">
                <a:solidFill>
                  <a:srgbClr val="000000"/>
                </a:solidFill>
              </a:rPr>
              <a:t> DE</a:t>
            </a:r>
            <a:r>
              <a:rPr sz="2000" dirty="0">
                <a:solidFill>
                  <a:srgbClr val="000000"/>
                </a:solidFill>
              </a:rPr>
              <a:t>,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B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→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spc="-210" dirty="0">
                <a:solidFill>
                  <a:srgbClr val="000000"/>
                </a:solidFill>
              </a:rPr>
              <a:t>F</a:t>
            </a:r>
            <a:r>
              <a:rPr sz="2000" dirty="0">
                <a:solidFill>
                  <a:srgbClr val="000000"/>
                </a:solidFill>
              </a:rPr>
              <a:t>,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→</a:t>
            </a:r>
            <a:r>
              <a:rPr sz="2000" spc="-5" dirty="0">
                <a:solidFill>
                  <a:srgbClr val="000000"/>
                </a:solidFill>
              </a:rPr>
              <a:t> GH</a:t>
            </a:r>
            <a:r>
              <a:rPr sz="2000" dirty="0">
                <a:solidFill>
                  <a:srgbClr val="000000"/>
                </a:solidFill>
              </a:rPr>
              <a:t>.</a:t>
            </a:r>
            <a:r>
              <a:rPr sz="2000" spc="-5" dirty="0">
                <a:solidFill>
                  <a:srgbClr val="000000"/>
                </a:solidFill>
              </a:rPr>
              <a:t> Fin</a:t>
            </a:r>
            <a:r>
              <a:rPr sz="2000" dirty="0">
                <a:solidFill>
                  <a:srgbClr val="000000"/>
                </a:solidFill>
              </a:rPr>
              <a:t>d</a:t>
            </a:r>
            <a:r>
              <a:rPr sz="2000" spc="-5" dirty="0">
                <a:solidFill>
                  <a:srgbClr val="000000"/>
                </a:solidFill>
              </a:rPr>
              <a:t> Candida</a:t>
            </a:r>
            <a:r>
              <a:rPr sz="2000" spc="-20" dirty="0">
                <a:solidFill>
                  <a:srgbClr val="000000"/>
                </a:solidFill>
              </a:rPr>
              <a:t>t</a:t>
            </a:r>
            <a:r>
              <a:rPr sz="2000" dirty="0">
                <a:solidFill>
                  <a:srgbClr val="000000"/>
                </a:solidFill>
              </a:rPr>
              <a:t>e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spc="-45" dirty="0">
                <a:solidFill>
                  <a:srgbClr val="000000"/>
                </a:solidFill>
              </a:rPr>
              <a:t>K</a:t>
            </a:r>
            <a:r>
              <a:rPr sz="2000" spc="-20" dirty="0">
                <a:solidFill>
                  <a:srgbClr val="000000"/>
                </a:solidFill>
              </a:rPr>
              <a:t>e</a:t>
            </a:r>
            <a:r>
              <a:rPr sz="2000" dirty="0">
                <a:solidFill>
                  <a:srgbClr val="000000"/>
                </a:solidFill>
              </a:rPr>
              <a:t>y</a:t>
            </a:r>
            <a:endParaRPr sz="2000"/>
          </a:p>
        </p:txBody>
      </p:sp>
      <p:grpSp>
        <p:nvGrpSpPr>
          <p:cNvPr id="4" name="object 4"/>
          <p:cNvGrpSpPr/>
          <p:nvPr/>
        </p:nvGrpSpPr>
        <p:grpSpPr>
          <a:xfrm>
            <a:off x="4653338" y="1298981"/>
            <a:ext cx="416559" cy="41275"/>
            <a:chOff x="4653338" y="1298981"/>
            <a:chExt cx="416559" cy="41275"/>
          </a:xfrm>
        </p:grpSpPr>
        <p:sp>
          <p:nvSpPr>
            <p:cNvPr id="5" name="object 5"/>
            <p:cNvSpPr/>
            <p:nvPr/>
          </p:nvSpPr>
          <p:spPr>
            <a:xfrm>
              <a:off x="4653338" y="1319477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6796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1303" y="130374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1303" y="130374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18645" y="1139076"/>
            <a:ext cx="3719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</a:tabLst>
            </a:pPr>
            <a:r>
              <a:rPr sz="2000" spc="-5" dirty="0">
                <a:latin typeface="Cambria Math"/>
                <a:cs typeface="Cambria Math"/>
              </a:rPr>
              <a:t>AB </a:t>
            </a:r>
            <a:r>
              <a:rPr sz="2000" dirty="0">
                <a:latin typeface="Cambria Math"/>
                <a:cs typeface="Cambria Math"/>
              </a:rPr>
              <a:t>→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	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000" spc="4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000" spc="4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H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54420" y="945671"/>
            <a:ext cx="621030" cy="260985"/>
            <a:chOff x="5354420" y="945671"/>
            <a:chExt cx="621030" cy="260985"/>
          </a:xfrm>
        </p:grpSpPr>
        <p:sp>
          <p:nvSpPr>
            <p:cNvPr id="10" name="object 10"/>
            <p:cNvSpPr/>
            <p:nvPr/>
          </p:nvSpPr>
          <p:spPr>
            <a:xfrm>
              <a:off x="5354420" y="950434"/>
              <a:ext cx="609600" cy="256540"/>
            </a:xfrm>
            <a:custGeom>
              <a:avLst/>
              <a:gdLst/>
              <a:ahLst/>
              <a:cxnLst/>
              <a:rect l="l" t="t" r="r" b="b"/>
              <a:pathLst>
                <a:path w="609600" h="256540">
                  <a:moveTo>
                    <a:pt x="9426" y="256197"/>
                  </a:moveTo>
                  <a:lnTo>
                    <a:pt x="9426" y="11099"/>
                  </a:lnTo>
                </a:path>
                <a:path w="609600" h="256540">
                  <a:moveTo>
                    <a:pt x="265520" y="256196"/>
                  </a:moveTo>
                  <a:lnTo>
                    <a:pt x="265520" y="11098"/>
                  </a:lnTo>
                </a:path>
                <a:path w="609600" h="256540">
                  <a:moveTo>
                    <a:pt x="0" y="0"/>
                  </a:moveTo>
                  <a:lnTo>
                    <a:pt x="609601" y="0"/>
                  </a:lnTo>
                </a:path>
                <a:path w="609600" h="256540">
                  <a:moveTo>
                    <a:pt x="600172" y="11098"/>
                  </a:moveTo>
                  <a:lnTo>
                    <a:pt x="600172" y="19904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8860" y="114948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38860" y="114948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85940" y="1071421"/>
            <a:ext cx="821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A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DE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61895" y="1186134"/>
            <a:ext cx="412750" cy="41275"/>
            <a:chOff x="8461895" y="1186134"/>
            <a:chExt cx="412750" cy="41275"/>
          </a:xfrm>
        </p:grpSpPr>
        <p:sp>
          <p:nvSpPr>
            <p:cNvPr id="15" name="object 15"/>
            <p:cNvSpPr/>
            <p:nvPr/>
          </p:nvSpPr>
          <p:spPr>
            <a:xfrm>
              <a:off x="8461895" y="1206630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37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26272" y="119089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26272" y="119089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90583" y="1011737"/>
            <a:ext cx="2042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000" spc="4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H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154240" y="813873"/>
            <a:ext cx="591185" cy="265430"/>
            <a:chOff x="9154240" y="813873"/>
            <a:chExt cx="591185" cy="265430"/>
          </a:xfrm>
        </p:grpSpPr>
        <p:sp>
          <p:nvSpPr>
            <p:cNvPr id="20" name="object 20"/>
            <p:cNvSpPr/>
            <p:nvPr/>
          </p:nvSpPr>
          <p:spPr>
            <a:xfrm>
              <a:off x="9159002" y="818635"/>
              <a:ext cx="566420" cy="260985"/>
            </a:xfrm>
            <a:custGeom>
              <a:avLst/>
              <a:gdLst/>
              <a:ahLst/>
              <a:cxnLst/>
              <a:rect l="l" t="t" r="r" b="b"/>
              <a:pathLst>
                <a:path w="566420" h="260984">
                  <a:moveTo>
                    <a:pt x="246" y="260655"/>
                  </a:moveTo>
                  <a:lnTo>
                    <a:pt x="246" y="15558"/>
                  </a:lnTo>
                </a:path>
                <a:path w="566420" h="260984">
                  <a:moveTo>
                    <a:pt x="256340" y="260654"/>
                  </a:moveTo>
                  <a:lnTo>
                    <a:pt x="256340" y="15557"/>
                  </a:lnTo>
                </a:path>
                <a:path w="566420" h="260984">
                  <a:moveTo>
                    <a:pt x="0" y="5373"/>
                  </a:moveTo>
                  <a:lnTo>
                    <a:pt x="565854" y="0"/>
                  </a:lnTo>
                </a:path>
                <a:path w="566420" h="260984">
                  <a:moveTo>
                    <a:pt x="565854" y="15557"/>
                  </a:moveTo>
                  <a:lnTo>
                    <a:pt x="565854" y="20350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09124" y="102214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09124" y="102214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9174912" y="1251003"/>
            <a:ext cx="1098550" cy="262890"/>
            <a:chOff x="9174912" y="1251003"/>
            <a:chExt cx="1098550" cy="262890"/>
          </a:xfrm>
        </p:grpSpPr>
        <p:sp>
          <p:nvSpPr>
            <p:cNvPr id="24" name="object 24"/>
            <p:cNvSpPr/>
            <p:nvPr/>
          </p:nvSpPr>
          <p:spPr>
            <a:xfrm>
              <a:off x="9179675" y="1251003"/>
              <a:ext cx="1076960" cy="262890"/>
            </a:xfrm>
            <a:custGeom>
              <a:avLst/>
              <a:gdLst/>
              <a:ahLst/>
              <a:cxnLst/>
              <a:rect l="l" t="t" r="r" b="b"/>
              <a:pathLst>
                <a:path w="1076959" h="262890">
                  <a:moveTo>
                    <a:pt x="0" y="245096"/>
                  </a:moveTo>
                  <a:lnTo>
                    <a:pt x="0" y="0"/>
                  </a:lnTo>
                </a:path>
                <a:path w="1076959" h="262890">
                  <a:moveTo>
                    <a:pt x="0" y="244178"/>
                  </a:moveTo>
                  <a:lnTo>
                    <a:pt x="1076688" y="241304"/>
                  </a:lnTo>
                </a:path>
                <a:path w="1076959" h="262890">
                  <a:moveTo>
                    <a:pt x="796152" y="262544"/>
                  </a:moveTo>
                  <a:lnTo>
                    <a:pt x="796152" y="7459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60094" y="1282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60094" y="1282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252759" y="1325602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h="140969">
                  <a:moveTo>
                    <a:pt x="0" y="14048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37026" y="1282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37026" y="12823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15394" y="2082355"/>
            <a:ext cx="641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B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F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26647" y="2248024"/>
            <a:ext cx="426084" cy="41275"/>
            <a:chOff x="4326647" y="2248024"/>
            <a:chExt cx="426084" cy="41275"/>
          </a:xfrm>
        </p:grpSpPr>
        <p:sp>
          <p:nvSpPr>
            <p:cNvPr id="32" name="object 32"/>
            <p:cNvSpPr/>
            <p:nvPr/>
          </p:nvSpPr>
          <p:spPr>
            <a:xfrm>
              <a:off x="4326647" y="2268520"/>
              <a:ext cx="378460" cy="0"/>
            </a:xfrm>
            <a:custGeom>
              <a:avLst/>
              <a:gdLst/>
              <a:ahLst/>
              <a:cxnLst/>
              <a:rect l="l" t="t" r="r" b="b"/>
              <a:pathLst>
                <a:path w="378460">
                  <a:moveTo>
                    <a:pt x="0" y="0"/>
                  </a:moveTo>
                  <a:lnTo>
                    <a:pt x="37805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04705" y="22527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04705" y="225278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926790" y="2090392"/>
            <a:ext cx="2042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000" spc="4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H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990693" y="1896986"/>
            <a:ext cx="640080" cy="271780"/>
            <a:chOff x="4990693" y="1896986"/>
            <a:chExt cx="640080" cy="271780"/>
          </a:xfrm>
        </p:grpSpPr>
        <p:sp>
          <p:nvSpPr>
            <p:cNvPr id="37" name="object 37"/>
            <p:cNvSpPr/>
            <p:nvPr/>
          </p:nvSpPr>
          <p:spPr>
            <a:xfrm>
              <a:off x="4995455" y="1901749"/>
              <a:ext cx="624840" cy="256540"/>
            </a:xfrm>
            <a:custGeom>
              <a:avLst/>
              <a:gdLst/>
              <a:ahLst/>
              <a:cxnLst/>
              <a:rect l="l" t="t" r="r" b="b"/>
              <a:pathLst>
                <a:path w="624839" h="256539">
                  <a:moveTo>
                    <a:pt x="0" y="256196"/>
                  </a:moveTo>
                  <a:lnTo>
                    <a:pt x="0" y="11099"/>
                  </a:lnTo>
                </a:path>
                <a:path w="624839" h="256539">
                  <a:moveTo>
                    <a:pt x="256094" y="256195"/>
                  </a:moveTo>
                  <a:lnTo>
                    <a:pt x="256094" y="11098"/>
                  </a:lnTo>
                </a:path>
                <a:path w="624839" h="256539">
                  <a:moveTo>
                    <a:pt x="0" y="0"/>
                  </a:moveTo>
                  <a:lnTo>
                    <a:pt x="624485" y="11098"/>
                  </a:lnTo>
                </a:path>
                <a:path w="624839" h="256539">
                  <a:moveTo>
                    <a:pt x="614307" y="30970"/>
                  </a:moveTo>
                  <a:lnTo>
                    <a:pt x="614307" y="2189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94029" y="21206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94029" y="21206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999625" y="2328858"/>
            <a:ext cx="1332230" cy="457834"/>
            <a:chOff x="4999625" y="2328858"/>
            <a:chExt cx="1332230" cy="457834"/>
          </a:xfrm>
        </p:grpSpPr>
        <p:sp>
          <p:nvSpPr>
            <p:cNvPr id="41" name="object 41"/>
            <p:cNvSpPr/>
            <p:nvPr/>
          </p:nvSpPr>
          <p:spPr>
            <a:xfrm>
              <a:off x="5004387" y="2329657"/>
              <a:ext cx="1053465" cy="245110"/>
            </a:xfrm>
            <a:custGeom>
              <a:avLst/>
              <a:gdLst/>
              <a:ahLst/>
              <a:cxnLst/>
              <a:rect l="l" t="t" r="r" b="b"/>
              <a:pathLst>
                <a:path w="1053464" h="245110">
                  <a:moveTo>
                    <a:pt x="11492" y="245096"/>
                  </a:moveTo>
                  <a:lnTo>
                    <a:pt x="11492" y="0"/>
                  </a:lnTo>
                </a:path>
                <a:path w="1053464" h="245110">
                  <a:moveTo>
                    <a:pt x="0" y="245096"/>
                  </a:moveTo>
                  <a:lnTo>
                    <a:pt x="1053154" y="230726"/>
                  </a:lnTo>
                </a:path>
                <a:path w="1053464" h="245110">
                  <a:moveTo>
                    <a:pt x="776109" y="245096"/>
                  </a:moveTo>
                  <a:lnTo>
                    <a:pt x="776109" y="5715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64765" y="23435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64765" y="234358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57542" y="2400576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h="140969">
                  <a:moveTo>
                    <a:pt x="0" y="14048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41809" y="23573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41809" y="23573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51549" y="2338950"/>
              <a:ext cx="1059815" cy="443230"/>
            </a:xfrm>
            <a:custGeom>
              <a:avLst/>
              <a:gdLst/>
              <a:ahLst/>
              <a:cxnLst/>
              <a:rect l="l" t="t" r="r" b="b"/>
              <a:pathLst>
                <a:path w="1059814" h="443230">
                  <a:moveTo>
                    <a:pt x="7853" y="442867"/>
                  </a:moveTo>
                  <a:lnTo>
                    <a:pt x="7853" y="0"/>
                  </a:lnTo>
                </a:path>
                <a:path w="1059814" h="443230">
                  <a:moveTo>
                    <a:pt x="0" y="442867"/>
                  </a:moveTo>
                  <a:lnTo>
                    <a:pt x="1059672" y="442867"/>
                  </a:lnTo>
                </a:path>
                <a:path w="1059814" h="443230">
                  <a:moveTo>
                    <a:pt x="1059672" y="423477"/>
                  </a:moveTo>
                  <a:lnTo>
                    <a:pt x="1059672" y="3789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95490" y="233362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95490" y="233362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495886" y="2034004"/>
            <a:ext cx="814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F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GH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334231" y="2203297"/>
            <a:ext cx="358775" cy="41275"/>
            <a:chOff x="8334231" y="2203297"/>
            <a:chExt cx="358775" cy="41275"/>
          </a:xfrm>
        </p:grpSpPr>
        <p:sp>
          <p:nvSpPr>
            <p:cNvPr id="52" name="object 52"/>
            <p:cNvSpPr/>
            <p:nvPr/>
          </p:nvSpPr>
          <p:spPr>
            <a:xfrm>
              <a:off x="8334231" y="2223792"/>
              <a:ext cx="310515" cy="0"/>
            </a:xfrm>
            <a:custGeom>
              <a:avLst/>
              <a:gdLst/>
              <a:ahLst/>
              <a:cxnLst/>
              <a:rect l="l" t="t" r="r" b="b"/>
              <a:pathLst>
                <a:path w="310515">
                  <a:moveTo>
                    <a:pt x="0" y="0"/>
                  </a:moveTo>
                  <a:lnTo>
                    <a:pt x="31049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44726" y="22080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44726" y="220806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792803" y="2025870"/>
            <a:ext cx="2042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000" spc="4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H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856705" y="1832465"/>
            <a:ext cx="579755" cy="260985"/>
            <a:chOff x="8856705" y="1832465"/>
            <a:chExt cx="579755" cy="260985"/>
          </a:xfrm>
        </p:grpSpPr>
        <p:sp>
          <p:nvSpPr>
            <p:cNvPr id="57" name="object 57"/>
            <p:cNvSpPr/>
            <p:nvPr/>
          </p:nvSpPr>
          <p:spPr>
            <a:xfrm>
              <a:off x="8861468" y="1837227"/>
              <a:ext cx="554355" cy="256540"/>
            </a:xfrm>
            <a:custGeom>
              <a:avLst/>
              <a:gdLst/>
              <a:ahLst/>
              <a:cxnLst/>
              <a:rect l="l" t="t" r="r" b="b"/>
              <a:pathLst>
                <a:path w="554354" h="256539">
                  <a:moveTo>
                    <a:pt x="0" y="256196"/>
                  </a:moveTo>
                  <a:lnTo>
                    <a:pt x="0" y="11099"/>
                  </a:lnTo>
                </a:path>
                <a:path w="554354" h="256539">
                  <a:moveTo>
                    <a:pt x="256094" y="256195"/>
                  </a:moveTo>
                  <a:lnTo>
                    <a:pt x="256094" y="11098"/>
                  </a:lnTo>
                </a:path>
                <a:path w="554354" h="256539">
                  <a:moveTo>
                    <a:pt x="0" y="0"/>
                  </a:moveTo>
                  <a:lnTo>
                    <a:pt x="553874" y="440"/>
                  </a:lnTo>
                </a:path>
                <a:path w="554354" h="256539">
                  <a:moveTo>
                    <a:pt x="553874" y="2016"/>
                  </a:moveTo>
                  <a:lnTo>
                    <a:pt x="553874" y="18996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399610" y="202719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399610" y="202719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8870400" y="2261059"/>
            <a:ext cx="1351280" cy="461009"/>
            <a:chOff x="8870400" y="2261059"/>
            <a:chExt cx="1351280" cy="461009"/>
          </a:xfrm>
        </p:grpSpPr>
        <p:sp>
          <p:nvSpPr>
            <p:cNvPr id="61" name="object 61"/>
            <p:cNvSpPr/>
            <p:nvPr/>
          </p:nvSpPr>
          <p:spPr>
            <a:xfrm>
              <a:off x="8870400" y="2265137"/>
              <a:ext cx="1105535" cy="245110"/>
            </a:xfrm>
            <a:custGeom>
              <a:avLst/>
              <a:gdLst/>
              <a:ahLst/>
              <a:cxnLst/>
              <a:rect l="l" t="t" r="r" b="b"/>
              <a:pathLst>
                <a:path w="1105534" h="245110">
                  <a:moveTo>
                    <a:pt x="11492" y="245096"/>
                  </a:moveTo>
                  <a:lnTo>
                    <a:pt x="11492" y="0"/>
                  </a:lnTo>
                </a:path>
                <a:path w="1105534" h="245110">
                  <a:moveTo>
                    <a:pt x="0" y="245096"/>
                  </a:moveTo>
                  <a:lnTo>
                    <a:pt x="1105426" y="245096"/>
                  </a:lnTo>
                </a:path>
                <a:path w="1105534" h="245110">
                  <a:moveTo>
                    <a:pt x="779364" y="231855"/>
                  </a:moveTo>
                  <a:lnTo>
                    <a:pt x="779364" y="439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634032" y="226582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634032" y="226582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966672" y="2348825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h="140969">
                  <a:moveTo>
                    <a:pt x="0" y="14048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950939" y="2305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950939" y="2305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117562" y="2274430"/>
              <a:ext cx="1083310" cy="443230"/>
            </a:xfrm>
            <a:custGeom>
              <a:avLst/>
              <a:gdLst/>
              <a:ahLst/>
              <a:cxnLst/>
              <a:rect l="l" t="t" r="r" b="b"/>
              <a:pathLst>
                <a:path w="1083309" h="443230">
                  <a:moveTo>
                    <a:pt x="7854" y="442867"/>
                  </a:moveTo>
                  <a:lnTo>
                    <a:pt x="7854" y="0"/>
                  </a:lnTo>
                </a:path>
                <a:path w="1083309" h="443230">
                  <a:moveTo>
                    <a:pt x="0" y="442867"/>
                  </a:moveTo>
                  <a:lnTo>
                    <a:pt x="1083161" y="442867"/>
                  </a:lnTo>
                </a:path>
                <a:path w="1083309" h="443230">
                  <a:moveTo>
                    <a:pt x="1083161" y="442867"/>
                  </a:moveTo>
                  <a:lnTo>
                    <a:pt x="1083161" y="4785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184992" y="2279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184992" y="22790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10216112" y="1830838"/>
            <a:ext cx="509270" cy="262890"/>
            <a:chOff x="10216112" y="1830838"/>
            <a:chExt cx="509270" cy="262890"/>
          </a:xfrm>
        </p:grpSpPr>
        <p:sp>
          <p:nvSpPr>
            <p:cNvPr id="71" name="object 71"/>
            <p:cNvSpPr/>
            <p:nvPr/>
          </p:nvSpPr>
          <p:spPr>
            <a:xfrm>
              <a:off x="10220874" y="1835600"/>
              <a:ext cx="499745" cy="258445"/>
            </a:xfrm>
            <a:custGeom>
              <a:avLst/>
              <a:gdLst/>
              <a:ahLst/>
              <a:cxnLst/>
              <a:rect l="l" t="t" r="r" b="b"/>
              <a:pathLst>
                <a:path w="499745" h="258444">
                  <a:moveTo>
                    <a:pt x="0" y="257822"/>
                  </a:moveTo>
                  <a:lnTo>
                    <a:pt x="0" y="12725"/>
                  </a:lnTo>
                </a:path>
                <a:path w="499745" h="258444">
                  <a:moveTo>
                    <a:pt x="0" y="2801"/>
                  </a:moveTo>
                  <a:lnTo>
                    <a:pt x="499619" y="0"/>
                  </a:lnTo>
                </a:path>
                <a:path w="499745" h="258444">
                  <a:moveTo>
                    <a:pt x="249809" y="12725"/>
                  </a:moveTo>
                  <a:lnTo>
                    <a:pt x="249809" y="2006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454952" y="20362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454952" y="20362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693537" y="1839244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0"/>
                  </a:moveTo>
                  <a:lnTo>
                    <a:pt x="0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677805" y="202719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677805" y="202719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615394" y="2933943"/>
            <a:ext cx="7349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Find out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all the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attributes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which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do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not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have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incoming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edge(arrow).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20600" y="3622339"/>
            <a:ext cx="2042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2000" spc="4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B</a:t>
            </a:r>
            <a:r>
              <a:rPr sz="2000" spc="4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000" spc="4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F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G</a:t>
            </a:r>
            <a:r>
              <a:rPr sz="2000" spc="4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H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684504" y="3419507"/>
            <a:ext cx="584835" cy="270510"/>
            <a:chOff x="3684504" y="3419507"/>
            <a:chExt cx="584835" cy="270510"/>
          </a:xfrm>
        </p:grpSpPr>
        <p:sp>
          <p:nvSpPr>
            <p:cNvPr id="80" name="object 80"/>
            <p:cNvSpPr/>
            <p:nvPr/>
          </p:nvSpPr>
          <p:spPr>
            <a:xfrm>
              <a:off x="3689267" y="3424270"/>
              <a:ext cx="560070" cy="266065"/>
            </a:xfrm>
            <a:custGeom>
              <a:avLst/>
              <a:gdLst/>
              <a:ahLst/>
              <a:cxnLst/>
              <a:rect l="l" t="t" r="r" b="b"/>
              <a:pathLst>
                <a:path w="560070" h="266064">
                  <a:moveTo>
                    <a:pt x="0" y="265624"/>
                  </a:moveTo>
                  <a:lnTo>
                    <a:pt x="0" y="20526"/>
                  </a:lnTo>
                </a:path>
                <a:path w="560070" h="266064">
                  <a:moveTo>
                    <a:pt x="256093" y="265622"/>
                  </a:moveTo>
                  <a:lnTo>
                    <a:pt x="256093" y="20525"/>
                  </a:lnTo>
                </a:path>
                <a:path w="560070" h="266064">
                  <a:moveTo>
                    <a:pt x="0" y="0"/>
                  </a:moveTo>
                  <a:lnTo>
                    <a:pt x="559567" y="9195"/>
                  </a:lnTo>
                </a:path>
                <a:path w="560070" h="266064">
                  <a:moveTo>
                    <a:pt x="559567" y="20525"/>
                  </a:moveTo>
                  <a:lnTo>
                    <a:pt x="559567" y="2084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33102" y="363274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33102" y="363274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3698198" y="3861605"/>
            <a:ext cx="1348740" cy="457200"/>
            <a:chOff x="3698198" y="3861605"/>
            <a:chExt cx="1348740" cy="457200"/>
          </a:xfrm>
        </p:grpSpPr>
        <p:sp>
          <p:nvSpPr>
            <p:cNvPr id="84" name="object 84"/>
            <p:cNvSpPr/>
            <p:nvPr/>
          </p:nvSpPr>
          <p:spPr>
            <a:xfrm>
              <a:off x="3698198" y="3861605"/>
              <a:ext cx="1064260" cy="245110"/>
            </a:xfrm>
            <a:custGeom>
              <a:avLst/>
              <a:gdLst/>
              <a:ahLst/>
              <a:cxnLst/>
              <a:rect l="l" t="t" r="r" b="b"/>
              <a:pathLst>
                <a:path w="1064260" h="245110">
                  <a:moveTo>
                    <a:pt x="11493" y="245097"/>
                  </a:moveTo>
                  <a:lnTo>
                    <a:pt x="11493" y="0"/>
                  </a:lnTo>
                </a:path>
                <a:path w="1064260" h="245110">
                  <a:moveTo>
                    <a:pt x="0" y="245097"/>
                  </a:moveTo>
                  <a:lnTo>
                    <a:pt x="1063656" y="245097"/>
                  </a:lnTo>
                </a:path>
                <a:path w="1064260" h="245110">
                  <a:moveTo>
                    <a:pt x="792722" y="245096"/>
                  </a:moveTo>
                  <a:lnTo>
                    <a:pt x="792722" y="571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75188" y="387553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75188" y="387553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761854" y="3935582"/>
              <a:ext cx="0" cy="140970"/>
            </a:xfrm>
            <a:custGeom>
              <a:avLst/>
              <a:gdLst/>
              <a:ahLst/>
              <a:cxnLst/>
              <a:rect l="l" t="t" r="r" b="b"/>
              <a:pathLst>
                <a:path h="140970">
                  <a:moveTo>
                    <a:pt x="0" y="14048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46122" y="389235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746122" y="389235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928080" y="3870898"/>
              <a:ext cx="1098550" cy="443230"/>
            </a:xfrm>
            <a:custGeom>
              <a:avLst/>
              <a:gdLst/>
              <a:ahLst/>
              <a:cxnLst/>
              <a:rect l="l" t="t" r="r" b="b"/>
              <a:pathLst>
                <a:path w="1098550" h="443229">
                  <a:moveTo>
                    <a:pt x="25134" y="442868"/>
                  </a:moveTo>
                  <a:lnTo>
                    <a:pt x="25134" y="0"/>
                  </a:lnTo>
                </a:path>
                <a:path w="1098550" h="443229">
                  <a:moveTo>
                    <a:pt x="0" y="442868"/>
                  </a:moveTo>
                  <a:lnTo>
                    <a:pt x="1087799" y="442868"/>
                  </a:lnTo>
                </a:path>
                <a:path w="1098550" h="443229">
                  <a:moveTo>
                    <a:pt x="1098224" y="433440"/>
                  </a:moveTo>
                  <a:lnTo>
                    <a:pt x="1098224" y="4785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10572" y="387553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10572" y="387553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5047076" y="3417454"/>
            <a:ext cx="509270" cy="262890"/>
            <a:chOff x="5047076" y="3417454"/>
            <a:chExt cx="509270" cy="262890"/>
          </a:xfrm>
        </p:grpSpPr>
        <p:sp>
          <p:nvSpPr>
            <p:cNvPr id="94" name="object 94"/>
            <p:cNvSpPr/>
            <p:nvPr/>
          </p:nvSpPr>
          <p:spPr>
            <a:xfrm>
              <a:off x="5051838" y="3422217"/>
              <a:ext cx="499745" cy="258445"/>
            </a:xfrm>
            <a:custGeom>
              <a:avLst/>
              <a:gdLst/>
              <a:ahLst/>
              <a:cxnLst/>
              <a:rect l="l" t="t" r="r" b="b"/>
              <a:pathLst>
                <a:path w="499745" h="258445">
                  <a:moveTo>
                    <a:pt x="0" y="257822"/>
                  </a:moveTo>
                  <a:lnTo>
                    <a:pt x="0" y="12725"/>
                  </a:lnTo>
                </a:path>
                <a:path w="499745" h="258445">
                  <a:moveTo>
                    <a:pt x="0" y="2801"/>
                  </a:moveTo>
                  <a:lnTo>
                    <a:pt x="499619" y="0"/>
                  </a:lnTo>
                </a:path>
                <a:path w="499745" h="258445">
                  <a:moveTo>
                    <a:pt x="249809" y="12725"/>
                  </a:moveTo>
                  <a:lnTo>
                    <a:pt x="249809" y="2006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285915" y="36228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285915" y="36228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524501" y="3425860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0"/>
                  </a:moveTo>
                  <a:lnTo>
                    <a:pt x="0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508769" y="36138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08769" y="36138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5820380" y="3559274"/>
            <a:ext cx="48171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From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this,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A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and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B </a:t>
            </a:r>
            <a:r>
              <a:rPr sz="2000" spc="-15" dirty="0">
                <a:solidFill>
                  <a:srgbClr val="303030"/>
                </a:solidFill>
                <a:latin typeface="Cambria Math"/>
                <a:cs typeface="Cambria Math"/>
              </a:rPr>
              <a:t>are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the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attributes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with no </a:t>
            </a:r>
            <a:r>
              <a:rPr sz="2000" spc="-43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incoming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edge.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539228" y="4454076"/>
            <a:ext cx="797877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indent="-36830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31165" algn="l"/>
                <a:tab pos="431800" algn="l"/>
              </a:tabLst>
            </a:pPr>
            <a:r>
              <a:rPr sz="2000" spc="-45" dirty="0">
                <a:solidFill>
                  <a:srgbClr val="303030"/>
                </a:solidFill>
                <a:latin typeface="Cambria Math"/>
                <a:cs typeface="Cambria Math"/>
              </a:rPr>
              <a:t>Now,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check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whether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A &amp;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B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together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can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identify all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other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attributes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of</a:t>
            </a:r>
            <a:endParaRPr sz="2000">
              <a:latin typeface="Cambria Math"/>
              <a:cs typeface="Cambria Math"/>
            </a:endParaRPr>
          </a:p>
          <a:p>
            <a:pPr marL="431165">
              <a:lnSpc>
                <a:spcPct val="100000"/>
              </a:lnSpc>
            </a:pP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R.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30" dirty="0">
                <a:solidFill>
                  <a:srgbClr val="303030"/>
                </a:solidFill>
                <a:latin typeface="Cambria Math"/>
                <a:cs typeface="Cambria Math"/>
              </a:rPr>
              <a:t>For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this,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find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303030"/>
                </a:solidFill>
                <a:latin typeface="Cambria Math"/>
                <a:cs typeface="Cambria Math"/>
              </a:rPr>
              <a:t>(AB)</a:t>
            </a:r>
            <a:r>
              <a:rPr sz="1950" spc="7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217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i.e. Find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Closure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of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AB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tabLst>
                <a:tab pos="4311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(AB)</a:t>
            </a:r>
            <a:r>
              <a:rPr sz="1950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202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 {A,B,C,D,E,F,G,H}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R</a:t>
            </a:r>
            <a:endParaRPr sz="2000">
              <a:latin typeface="Cambria Math"/>
              <a:cs typeface="Cambria Math"/>
            </a:endParaRPr>
          </a:p>
          <a:p>
            <a:pPr marL="431165" marR="237490" indent="-368300">
              <a:lnSpc>
                <a:spcPct val="100000"/>
              </a:lnSpc>
              <a:spcBef>
                <a:spcPts val="2400"/>
              </a:spcBef>
              <a:buFont typeface="Segoe UI Symbol"/>
              <a:buChar char="□"/>
              <a:tabLst>
                <a:tab pos="431165" algn="l"/>
                <a:tab pos="431800" algn="l"/>
              </a:tabLst>
            </a:pP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Thus, AB finds the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complete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Relation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R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and hence,</a:t>
            </a:r>
            <a:r>
              <a:rPr sz="2000" spc="8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AB is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candidate </a:t>
            </a:r>
            <a:r>
              <a:rPr sz="2000" spc="-4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60" dirty="0">
                <a:solidFill>
                  <a:srgbClr val="FF0000"/>
                </a:solidFill>
                <a:latin typeface="Cambria Math"/>
                <a:cs typeface="Cambria Math"/>
              </a:rPr>
              <a:t>key.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14566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Finding </a:t>
            </a:r>
            <a:r>
              <a:rPr sz="3600" b="1" dirty="0">
                <a:latin typeface="Cambria"/>
                <a:cs typeface="Cambria"/>
              </a:rPr>
              <a:t>a </a:t>
            </a:r>
            <a:r>
              <a:rPr sz="3600" b="1" spc="5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Candida</a:t>
            </a:r>
            <a:r>
              <a:rPr sz="3600" b="1" spc="-50" dirty="0">
                <a:latin typeface="Cambria"/>
                <a:cs typeface="Cambria"/>
              </a:rPr>
              <a:t>t</a:t>
            </a:r>
            <a:r>
              <a:rPr sz="3600" b="1" dirty="0">
                <a:latin typeface="Cambria"/>
                <a:cs typeface="Cambria"/>
              </a:rPr>
              <a:t>e  </a:t>
            </a:r>
            <a:r>
              <a:rPr sz="3600" b="1" spc="-45" dirty="0">
                <a:latin typeface="Cambria"/>
                <a:cs typeface="Cambria"/>
              </a:rPr>
              <a:t>Key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9271" y="63913"/>
            <a:ext cx="7938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Consider</a:t>
            </a:r>
            <a:r>
              <a:rPr sz="2000" spc="20" dirty="0"/>
              <a:t> </a:t>
            </a:r>
            <a:r>
              <a:rPr sz="2000" dirty="0"/>
              <a:t>a</a:t>
            </a:r>
            <a:r>
              <a:rPr sz="2000" spc="20" dirty="0"/>
              <a:t> </a:t>
            </a:r>
            <a:r>
              <a:rPr sz="2000" spc="-10" dirty="0"/>
              <a:t>relation</a:t>
            </a:r>
            <a:r>
              <a:rPr sz="2000" spc="20" dirty="0"/>
              <a:t> </a:t>
            </a:r>
            <a:r>
              <a:rPr sz="2000" dirty="0"/>
              <a:t>R</a:t>
            </a:r>
            <a:r>
              <a:rPr sz="2000" spc="25" dirty="0"/>
              <a:t> </a:t>
            </a:r>
            <a:r>
              <a:rPr sz="2000" spc="-10" dirty="0"/>
              <a:t>(A,B,C,D,E)</a:t>
            </a:r>
            <a:r>
              <a:rPr sz="2000" spc="20" dirty="0"/>
              <a:t> </a:t>
            </a:r>
            <a:r>
              <a:rPr sz="2000" spc="-5" dirty="0"/>
              <a:t>with</a:t>
            </a:r>
            <a:r>
              <a:rPr sz="2000" spc="20" dirty="0"/>
              <a:t> </a:t>
            </a:r>
            <a:r>
              <a:rPr sz="2000" spc="-10" dirty="0"/>
              <a:t>following</a:t>
            </a:r>
            <a:r>
              <a:rPr sz="2000" spc="25" dirty="0"/>
              <a:t> </a:t>
            </a:r>
            <a:r>
              <a:rPr sz="2000" spc="-5" dirty="0"/>
              <a:t>functional</a:t>
            </a:r>
            <a:r>
              <a:rPr sz="2000" spc="20" dirty="0"/>
              <a:t> </a:t>
            </a:r>
            <a:r>
              <a:rPr sz="2000" spc="-5" dirty="0"/>
              <a:t>dependencies: </a:t>
            </a:r>
            <a:r>
              <a:rPr sz="2000" spc="-425" dirty="0"/>
              <a:t> </a:t>
            </a:r>
            <a:r>
              <a:rPr sz="2000" spc="-5" dirty="0">
                <a:solidFill>
                  <a:srgbClr val="000000"/>
                </a:solidFill>
              </a:rPr>
              <a:t>BC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→</a:t>
            </a:r>
            <a:r>
              <a:rPr sz="2000" spc="-5" dirty="0">
                <a:solidFill>
                  <a:srgbClr val="000000"/>
                </a:solidFill>
              </a:rPr>
              <a:t> ADE, </a:t>
            </a:r>
            <a:r>
              <a:rPr sz="2000" dirty="0">
                <a:solidFill>
                  <a:srgbClr val="000000"/>
                </a:solidFill>
              </a:rPr>
              <a:t>D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→</a:t>
            </a:r>
            <a:r>
              <a:rPr sz="2000" spc="-5" dirty="0">
                <a:solidFill>
                  <a:srgbClr val="000000"/>
                </a:solidFill>
              </a:rPr>
              <a:t> B. Find </a:t>
            </a:r>
            <a:r>
              <a:rPr sz="2000" spc="-10" dirty="0">
                <a:solidFill>
                  <a:srgbClr val="000000"/>
                </a:solidFill>
              </a:rPr>
              <a:t>Candidate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Key</a:t>
            </a:r>
            <a:endParaRPr sz="2000"/>
          </a:p>
        </p:txBody>
      </p:sp>
      <p:grpSp>
        <p:nvGrpSpPr>
          <p:cNvPr id="4" name="object 4"/>
          <p:cNvGrpSpPr/>
          <p:nvPr/>
        </p:nvGrpSpPr>
        <p:grpSpPr>
          <a:xfrm>
            <a:off x="4876534" y="1230508"/>
            <a:ext cx="416559" cy="41275"/>
            <a:chOff x="4876534" y="1230508"/>
            <a:chExt cx="416559" cy="41275"/>
          </a:xfrm>
        </p:grpSpPr>
        <p:sp>
          <p:nvSpPr>
            <p:cNvPr id="5" name="object 5"/>
            <p:cNvSpPr/>
            <p:nvPr/>
          </p:nvSpPr>
          <p:spPr>
            <a:xfrm>
              <a:off x="4876534" y="1251003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6796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44498" y="123527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4498" y="123527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94530" y="1176871"/>
            <a:ext cx="1242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3196" y="961532"/>
            <a:ext cx="1124585" cy="260350"/>
          </a:xfrm>
          <a:custGeom>
            <a:avLst/>
            <a:gdLst/>
            <a:ahLst/>
            <a:cxnLst/>
            <a:rect l="l" t="t" r="r" b="b"/>
            <a:pathLst>
              <a:path w="1124584" h="260350">
                <a:moveTo>
                  <a:pt x="562050" y="259872"/>
                </a:moveTo>
                <a:lnTo>
                  <a:pt x="562050" y="14774"/>
                </a:lnTo>
              </a:path>
              <a:path w="1124584" h="260350">
                <a:moveTo>
                  <a:pt x="290638" y="245097"/>
                </a:moveTo>
                <a:lnTo>
                  <a:pt x="290638" y="0"/>
                </a:lnTo>
              </a:path>
              <a:path w="1124584" h="260350">
                <a:moveTo>
                  <a:pt x="0" y="7841"/>
                </a:moveTo>
                <a:lnTo>
                  <a:pt x="1124102" y="784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70385" y="1071421"/>
            <a:ext cx="46882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7804" algn="l"/>
              </a:tabLst>
            </a:pPr>
            <a:r>
              <a:rPr sz="3000" spc="-7" baseline="2777" dirty="0">
                <a:latin typeface="Cambria Math"/>
                <a:cs typeface="Cambria Math"/>
              </a:rPr>
              <a:t>BC </a:t>
            </a:r>
            <a:r>
              <a:rPr sz="3000" baseline="2777" dirty="0">
                <a:latin typeface="Cambria Math"/>
                <a:cs typeface="Cambria Math"/>
              </a:rPr>
              <a:t>→</a:t>
            </a:r>
            <a:r>
              <a:rPr sz="3000" spc="-7" baseline="2777" dirty="0">
                <a:latin typeface="Cambria Math"/>
                <a:cs typeface="Cambria Math"/>
              </a:rPr>
              <a:t> ADE	</a:t>
            </a:r>
            <a:r>
              <a:rPr sz="2000" dirty="0">
                <a:latin typeface="Cambria Math"/>
                <a:cs typeface="Cambria Math"/>
              </a:rPr>
              <a:t>D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B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61895" y="1186134"/>
            <a:ext cx="412750" cy="41275"/>
            <a:chOff x="8461895" y="1186134"/>
            <a:chExt cx="412750" cy="41275"/>
          </a:xfrm>
        </p:grpSpPr>
        <p:sp>
          <p:nvSpPr>
            <p:cNvPr id="12" name="object 12"/>
            <p:cNvSpPr/>
            <p:nvPr/>
          </p:nvSpPr>
          <p:spPr>
            <a:xfrm>
              <a:off x="8461895" y="1206630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90">
                  <a:moveTo>
                    <a:pt x="0" y="0"/>
                  </a:moveTo>
                  <a:lnTo>
                    <a:pt x="36437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26272" y="119089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26272" y="119089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15394" y="1784043"/>
            <a:ext cx="7349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Find out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all the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attributes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which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do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not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have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incoming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edge(arrow).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4967" y="2395937"/>
            <a:ext cx="5640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From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this,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is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the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attributes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with no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incoming edge.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19619" y="3075034"/>
            <a:ext cx="77076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43180" indent="-3683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spc="-45" dirty="0">
                <a:solidFill>
                  <a:srgbClr val="303030"/>
                </a:solidFill>
                <a:latin typeface="Cambria Math"/>
                <a:cs typeface="Cambria Math"/>
              </a:rPr>
              <a:t>Now,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check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whether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can identify all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other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attributes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of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R. </a:t>
            </a:r>
            <a:r>
              <a:rPr sz="2000" spc="-30" dirty="0">
                <a:solidFill>
                  <a:srgbClr val="303030"/>
                </a:solidFill>
                <a:latin typeface="Cambria Math"/>
                <a:cs typeface="Cambria Math"/>
              </a:rPr>
              <a:t>For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this, </a:t>
            </a:r>
            <a:r>
              <a:rPr sz="2000" spc="-4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find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15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1950" spc="22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225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i.e. Find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Closure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of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6919" y="3989434"/>
            <a:ext cx="79133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184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spc="1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1950" spc="15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179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000" spc="-3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{C}</a:t>
            </a:r>
            <a:endParaRPr sz="2000">
              <a:latin typeface="Cambria Math"/>
              <a:cs typeface="Cambria Math"/>
            </a:endParaRPr>
          </a:p>
          <a:p>
            <a:pPr marL="418465" marR="30480" indent="-368300">
              <a:lnSpc>
                <a:spcPct val="100000"/>
              </a:lnSpc>
              <a:spcBef>
                <a:spcPts val="2400"/>
              </a:spcBef>
              <a:tabLst>
                <a:tab pos="4184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Thus,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alone cannot find all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attributes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of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Relation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R, but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is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a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part of </a:t>
            </a:r>
            <a:r>
              <a:rPr sz="2000" spc="-43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candidate </a:t>
            </a:r>
            <a:r>
              <a:rPr sz="2000" spc="-60" dirty="0">
                <a:solidFill>
                  <a:srgbClr val="303030"/>
                </a:solidFill>
                <a:latin typeface="Cambria Math"/>
                <a:cs typeface="Cambria Math"/>
              </a:rPr>
              <a:t>key.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6919" y="5513434"/>
            <a:ext cx="78060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 marR="17780" indent="-36830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18465" algn="l"/>
                <a:tab pos="419100" algn="l"/>
              </a:tabLst>
            </a:pPr>
            <a:r>
              <a:rPr sz="2000" spc="-85" dirty="0">
                <a:solidFill>
                  <a:srgbClr val="303030"/>
                </a:solidFill>
                <a:latin typeface="Cambria Math"/>
                <a:cs typeface="Cambria Math"/>
              </a:rPr>
              <a:t>To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Find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Candidate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60" dirty="0">
                <a:solidFill>
                  <a:srgbClr val="303030"/>
                </a:solidFill>
                <a:latin typeface="Cambria Math"/>
                <a:cs typeface="Cambria Math"/>
              </a:rPr>
              <a:t>Key,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303030"/>
                </a:solidFill>
                <a:latin typeface="Cambria Math"/>
                <a:cs typeface="Cambria Math"/>
              </a:rPr>
              <a:t>Pair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with each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remaining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of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R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and </a:t>
            </a:r>
            <a:r>
              <a:rPr sz="2000" spc="-4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find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its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closure.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03030"/>
              </a:buClr>
              <a:buFont typeface="Segoe UI Symbol"/>
              <a:buChar char="□"/>
            </a:pPr>
            <a:endParaRPr sz="2000">
              <a:latin typeface="Cambria Math"/>
              <a:cs typeface="Cambria Math"/>
            </a:endParaRPr>
          </a:p>
          <a:p>
            <a:pPr marL="418465" indent="-368300">
              <a:lnSpc>
                <a:spcPct val="100000"/>
              </a:lnSpc>
              <a:buFont typeface="Segoe UI Symbol"/>
              <a:buChar char="□"/>
              <a:tabLst>
                <a:tab pos="418465" algn="l"/>
                <a:tab pos="419100" algn="l"/>
              </a:tabLst>
            </a:pP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Find</a:t>
            </a:r>
            <a:r>
              <a:rPr sz="20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(AC)</a:t>
            </a:r>
            <a:r>
              <a:rPr sz="1950" spc="-7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217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(BC)</a:t>
            </a:r>
            <a:r>
              <a:rPr sz="1950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209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,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(CD)</a:t>
            </a:r>
            <a:r>
              <a:rPr sz="1950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217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and</a:t>
            </a:r>
            <a:r>
              <a:rPr sz="2000" spc="-1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(CE)</a:t>
            </a:r>
            <a:r>
              <a:rPr sz="1950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endParaRPr sz="1950" baseline="32051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42701" y="956741"/>
            <a:ext cx="1165225" cy="255904"/>
            <a:chOff x="5642701" y="956741"/>
            <a:chExt cx="1165225" cy="255904"/>
          </a:xfrm>
        </p:grpSpPr>
        <p:sp>
          <p:nvSpPr>
            <p:cNvPr id="21" name="object 21"/>
            <p:cNvSpPr/>
            <p:nvPr/>
          </p:nvSpPr>
          <p:spPr>
            <a:xfrm>
              <a:off x="6787299" y="956741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59">
                  <a:moveTo>
                    <a:pt x="0" y="0"/>
                  </a:moveTo>
                  <a:lnTo>
                    <a:pt x="0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71566" y="114468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71566" y="114468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58931" y="976307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59">
                  <a:moveTo>
                    <a:pt x="0" y="0"/>
                  </a:moveTo>
                  <a:lnTo>
                    <a:pt x="0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43199" y="116425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43199" y="116425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63196" y="976307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59">
                  <a:moveTo>
                    <a:pt x="0" y="0"/>
                  </a:moveTo>
                  <a:lnTo>
                    <a:pt x="0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47463" y="116425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47463" y="116425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206807" y="1140095"/>
            <a:ext cx="1242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C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254977" y="919966"/>
            <a:ext cx="1165225" cy="264795"/>
            <a:chOff x="9254977" y="919966"/>
            <a:chExt cx="1165225" cy="264795"/>
          </a:xfrm>
        </p:grpSpPr>
        <p:sp>
          <p:nvSpPr>
            <p:cNvPr id="32" name="object 32"/>
            <p:cNvSpPr/>
            <p:nvPr/>
          </p:nvSpPr>
          <p:spPr>
            <a:xfrm>
              <a:off x="9275472" y="919966"/>
              <a:ext cx="1124585" cy="264795"/>
            </a:xfrm>
            <a:custGeom>
              <a:avLst/>
              <a:gdLst/>
              <a:ahLst/>
              <a:cxnLst/>
              <a:rect l="l" t="t" r="r" b="b"/>
              <a:pathLst>
                <a:path w="1124584" h="264794">
                  <a:moveTo>
                    <a:pt x="562051" y="264662"/>
                  </a:moveTo>
                  <a:lnTo>
                    <a:pt x="562051" y="19564"/>
                  </a:lnTo>
                </a:path>
                <a:path w="1124584" h="264794">
                  <a:moveTo>
                    <a:pt x="290639" y="249887"/>
                  </a:moveTo>
                  <a:lnTo>
                    <a:pt x="290639" y="4789"/>
                  </a:lnTo>
                </a:path>
                <a:path w="1124584" h="264794">
                  <a:moveTo>
                    <a:pt x="0" y="12631"/>
                  </a:moveTo>
                  <a:lnTo>
                    <a:pt x="1124102" y="12631"/>
                  </a:lnTo>
                </a:path>
                <a:path w="1124584" h="264794">
                  <a:moveTo>
                    <a:pt x="1124102" y="0"/>
                  </a:moveTo>
                  <a:lnTo>
                    <a:pt x="1124102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383842" y="110791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383842" y="110791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71207" y="939532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59">
                  <a:moveTo>
                    <a:pt x="0" y="0"/>
                  </a:moveTo>
                  <a:lnTo>
                    <a:pt x="0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55475" y="112747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55475" y="112747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75472" y="939532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59">
                  <a:moveTo>
                    <a:pt x="0" y="0"/>
                  </a:moveTo>
                  <a:lnTo>
                    <a:pt x="0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59740" y="112747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59740" y="112747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9549376" y="1402415"/>
            <a:ext cx="527050" cy="245110"/>
            <a:chOff x="9549376" y="1402415"/>
            <a:chExt cx="527050" cy="245110"/>
          </a:xfrm>
        </p:grpSpPr>
        <p:sp>
          <p:nvSpPr>
            <p:cNvPr id="42" name="object 42"/>
            <p:cNvSpPr/>
            <p:nvPr/>
          </p:nvSpPr>
          <p:spPr>
            <a:xfrm>
              <a:off x="9566112" y="1402415"/>
              <a:ext cx="505459" cy="245110"/>
            </a:xfrm>
            <a:custGeom>
              <a:avLst/>
              <a:gdLst/>
              <a:ahLst/>
              <a:cxnLst/>
              <a:rect l="l" t="t" r="r" b="b"/>
              <a:pathLst>
                <a:path w="505459" h="245110">
                  <a:moveTo>
                    <a:pt x="505095" y="245097"/>
                  </a:moveTo>
                  <a:lnTo>
                    <a:pt x="505095" y="0"/>
                  </a:lnTo>
                </a:path>
                <a:path w="505459" h="245110">
                  <a:moveTo>
                    <a:pt x="0" y="236586"/>
                  </a:moveTo>
                  <a:lnTo>
                    <a:pt x="505095" y="236586"/>
                  </a:lnTo>
                </a:path>
                <a:path w="505459" h="245110">
                  <a:moveTo>
                    <a:pt x="0" y="236586"/>
                  </a:moveTo>
                  <a:lnTo>
                    <a:pt x="3756" y="571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554139" y="141633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58" y="43545"/>
                  </a:moveTo>
                  <a:lnTo>
                    <a:pt x="0" y="42886"/>
                  </a:lnTo>
                  <a:lnTo>
                    <a:pt x="16633" y="0"/>
                  </a:lnTo>
                  <a:lnTo>
                    <a:pt x="31458" y="435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554139" y="141633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58" y="43545"/>
                  </a:moveTo>
                  <a:lnTo>
                    <a:pt x="16633" y="0"/>
                  </a:lnTo>
                  <a:lnTo>
                    <a:pt x="0" y="42886"/>
                  </a:lnTo>
                  <a:lnTo>
                    <a:pt x="31458" y="4354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651258" y="2482667"/>
            <a:ext cx="1242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C</a:t>
            </a:r>
            <a:r>
              <a:rPr sz="2000" spc="409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99429" y="2262539"/>
            <a:ext cx="1165225" cy="264795"/>
            <a:chOff x="3699429" y="2262539"/>
            <a:chExt cx="1165225" cy="264795"/>
          </a:xfrm>
        </p:grpSpPr>
        <p:sp>
          <p:nvSpPr>
            <p:cNvPr id="47" name="object 47"/>
            <p:cNvSpPr/>
            <p:nvPr/>
          </p:nvSpPr>
          <p:spPr>
            <a:xfrm>
              <a:off x="3719924" y="2262539"/>
              <a:ext cx="1124585" cy="264795"/>
            </a:xfrm>
            <a:custGeom>
              <a:avLst/>
              <a:gdLst/>
              <a:ahLst/>
              <a:cxnLst/>
              <a:rect l="l" t="t" r="r" b="b"/>
              <a:pathLst>
                <a:path w="1124585" h="264794">
                  <a:moveTo>
                    <a:pt x="562051" y="264662"/>
                  </a:moveTo>
                  <a:lnTo>
                    <a:pt x="562051" y="19564"/>
                  </a:lnTo>
                </a:path>
                <a:path w="1124585" h="264794">
                  <a:moveTo>
                    <a:pt x="290638" y="249887"/>
                  </a:moveTo>
                  <a:lnTo>
                    <a:pt x="290638" y="4789"/>
                  </a:lnTo>
                </a:path>
                <a:path w="1124585" h="264794">
                  <a:moveTo>
                    <a:pt x="0" y="12631"/>
                  </a:moveTo>
                  <a:lnTo>
                    <a:pt x="1124101" y="12631"/>
                  </a:lnTo>
                </a:path>
                <a:path w="1124585" h="264794">
                  <a:moveTo>
                    <a:pt x="1124101" y="0"/>
                  </a:moveTo>
                  <a:lnTo>
                    <a:pt x="1124101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28294" y="245048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28294" y="245048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15659" y="2282105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0"/>
                  </a:moveTo>
                  <a:lnTo>
                    <a:pt x="0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99927" y="24700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99927" y="24700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19924" y="2282105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0"/>
                  </a:moveTo>
                  <a:lnTo>
                    <a:pt x="0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4192" y="24700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04192" y="247005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993827" y="2744989"/>
            <a:ext cx="527050" cy="245110"/>
            <a:chOff x="3993827" y="2744989"/>
            <a:chExt cx="527050" cy="245110"/>
          </a:xfrm>
        </p:grpSpPr>
        <p:sp>
          <p:nvSpPr>
            <p:cNvPr id="57" name="object 57"/>
            <p:cNvSpPr/>
            <p:nvPr/>
          </p:nvSpPr>
          <p:spPr>
            <a:xfrm>
              <a:off x="4010563" y="2744989"/>
              <a:ext cx="505459" cy="245110"/>
            </a:xfrm>
            <a:custGeom>
              <a:avLst/>
              <a:gdLst/>
              <a:ahLst/>
              <a:cxnLst/>
              <a:rect l="l" t="t" r="r" b="b"/>
              <a:pathLst>
                <a:path w="505460" h="245110">
                  <a:moveTo>
                    <a:pt x="505095" y="245097"/>
                  </a:moveTo>
                  <a:lnTo>
                    <a:pt x="505095" y="0"/>
                  </a:lnTo>
                </a:path>
                <a:path w="505460" h="245110">
                  <a:moveTo>
                    <a:pt x="0" y="236586"/>
                  </a:moveTo>
                  <a:lnTo>
                    <a:pt x="505095" y="236586"/>
                  </a:lnTo>
                </a:path>
                <a:path w="505460" h="245110">
                  <a:moveTo>
                    <a:pt x="0" y="236586"/>
                  </a:moveTo>
                  <a:lnTo>
                    <a:pt x="3755" y="571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98590" y="27589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58" y="43545"/>
                  </a:moveTo>
                  <a:lnTo>
                    <a:pt x="0" y="42886"/>
                  </a:lnTo>
                  <a:lnTo>
                    <a:pt x="16633" y="0"/>
                  </a:lnTo>
                  <a:lnTo>
                    <a:pt x="31458" y="435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98590" y="27589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58" y="43545"/>
                  </a:moveTo>
                  <a:lnTo>
                    <a:pt x="16633" y="0"/>
                  </a:lnTo>
                  <a:lnTo>
                    <a:pt x="0" y="42886"/>
                  </a:lnTo>
                  <a:lnTo>
                    <a:pt x="31458" y="4354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14566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Finding </a:t>
            </a:r>
            <a:r>
              <a:rPr sz="3600" b="1" dirty="0">
                <a:latin typeface="Cambria"/>
                <a:cs typeface="Cambria"/>
              </a:rPr>
              <a:t>a </a:t>
            </a:r>
            <a:r>
              <a:rPr sz="3600" b="1" spc="5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Candida</a:t>
            </a:r>
            <a:r>
              <a:rPr sz="3600" b="1" spc="-50" dirty="0">
                <a:latin typeface="Cambria"/>
                <a:cs typeface="Cambria"/>
              </a:rPr>
              <a:t>t</a:t>
            </a:r>
            <a:r>
              <a:rPr sz="3600" b="1" dirty="0">
                <a:latin typeface="Cambria"/>
                <a:cs typeface="Cambria"/>
              </a:rPr>
              <a:t>e  </a:t>
            </a:r>
            <a:r>
              <a:rPr sz="3600" b="1" spc="-45" dirty="0">
                <a:latin typeface="Cambria"/>
                <a:cs typeface="Cambria"/>
              </a:rPr>
              <a:t>Key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9277" y="94522"/>
            <a:ext cx="7938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Consider</a:t>
            </a:r>
            <a:r>
              <a:rPr sz="2000" spc="20" dirty="0"/>
              <a:t> </a:t>
            </a:r>
            <a:r>
              <a:rPr sz="2000" dirty="0"/>
              <a:t>a</a:t>
            </a:r>
            <a:r>
              <a:rPr sz="2000" spc="20" dirty="0"/>
              <a:t> </a:t>
            </a:r>
            <a:r>
              <a:rPr sz="2000" spc="-10" dirty="0"/>
              <a:t>relation</a:t>
            </a:r>
            <a:r>
              <a:rPr sz="2000" spc="20" dirty="0"/>
              <a:t> </a:t>
            </a:r>
            <a:r>
              <a:rPr sz="2000" dirty="0"/>
              <a:t>R</a:t>
            </a:r>
            <a:r>
              <a:rPr sz="2000" spc="25" dirty="0"/>
              <a:t> </a:t>
            </a:r>
            <a:r>
              <a:rPr sz="2000" spc="-10" dirty="0"/>
              <a:t>(A,B,C,D,E)</a:t>
            </a:r>
            <a:r>
              <a:rPr sz="2000" spc="20" dirty="0"/>
              <a:t> </a:t>
            </a:r>
            <a:r>
              <a:rPr sz="2000" spc="-5" dirty="0"/>
              <a:t>with</a:t>
            </a:r>
            <a:r>
              <a:rPr sz="2000" spc="20" dirty="0"/>
              <a:t> </a:t>
            </a:r>
            <a:r>
              <a:rPr sz="2000" spc="-10" dirty="0"/>
              <a:t>following</a:t>
            </a:r>
            <a:r>
              <a:rPr sz="2000" spc="25" dirty="0"/>
              <a:t> </a:t>
            </a:r>
            <a:r>
              <a:rPr sz="2000" spc="-5" dirty="0"/>
              <a:t>functional</a:t>
            </a:r>
            <a:r>
              <a:rPr sz="2000" spc="20" dirty="0"/>
              <a:t> </a:t>
            </a:r>
            <a:r>
              <a:rPr sz="2000" spc="-5" dirty="0"/>
              <a:t>dependencies: </a:t>
            </a:r>
            <a:r>
              <a:rPr sz="2000" spc="-425" dirty="0"/>
              <a:t> </a:t>
            </a:r>
            <a:r>
              <a:rPr sz="2000" spc="-5" dirty="0">
                <a:solidFill>
                  <a:srgbClr val="000000"/>
                </a:solidFill>
              </a:rPr>
              <a:t>BC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→</a:t>
            </a:r>
            <a:r>
              <a:rPr sz="2000" spc="-5" dirty="0">
                <a:solidFill>
                  <a:srgbClr val="000000"/>
                </a:solidFill>
              </a:rPr>
              <a:t> ADE, </a:t>
            </a:r>
            <a:r>
              <a:rPr sz="2000" dirty="0">
                <a:solidFill>
                  <a:srgbClr val="000000"/>
                </a:solidFill>
              </a:rPr>
              <a:t>D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→</a:t>
            </a:r>
            <a:r>
              <a:rPr sz="2000" spc="-5" dirty="0">
                <a:solidFill>
                  <a:srgbClr val="000000"/>
                </a:solidFill>
              </a:rPr>
              <a:t> B. Find </a:t>
            </a:r>
            <a:r>
              <a:rPr sz="2000" spc="-10" dirty="0">
                <a:solidFill>
                  <a:srgbClr val="000000"/>
                </a:solidFill>
              </a:rPr>
              <a:t>Candidate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Key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3478511" y="1780197"/>
            <a:ext cx="20377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(C)</a:t>
            </a:r>
            <a:r>
              <a:rPr sz="1950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195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{C}</a:t>
            </a: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≠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R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5537" y="1780197"/>
            <a:ext cx="54514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It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can not be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candidate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because it can not </a:t>
            </a:r>
            <a:r>
              <a:rPr sz="2000" spc="-25" dirty="0">
                <a:solidFill>
                  <a:srgbClr val="FF0000"/>
                </a:solidFill>
                <a:latin typeface="Cambria Math"/>
                <a:cs typeface="Cambria Math"/>
              </a:rPr>
              <a:t>give 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all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attributes.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But all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candidate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will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contain </a:t>
            </a:r>
            <a:r>
              <a:rPr sz="2000" spc="-60" dirty="0">
                <a:solidFill>
                  <a:srgbClr val="FF0000"/>
                </a:solidFill>
                <a:latin typeface="Cambria Math"/>
                <a:cs typeface="Cambria Math"/>
              </a:rPr>
              <a:t>‘C’.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7711" y="2694597"/>
            <a:ext cx="791083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(AC)</a:t>
            </a:r>
            <a:r>
              <a:rPr sz="1950" spc="-7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195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{A,C}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≠</a:t>
            </a: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R</a:t>
            </a:r>
            <a:endParaRPr sz="20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spcBef>
                <a:spcPts val="2400"/>
              </a:spcBef>
              <a:tabLst>
                <a:tab pos="4565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(BC)</a:t>
            </a:r>
            <a:r>
              <a:rPr sz="1950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195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{A,B,C,D,E}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R</a:t>
            </a:r>
            <a:endParaRPr sz="20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spcBef>
                <a:spcPts val="2400"/>
              </a:spcBef>
              <a:tabLst>
                <a:tab pos="4565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(CD)</a:t>
            </a:r>
            <a:r>
              <a:rPr sz="1950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195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{A,B,C,D,E}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R</a:t>
            </a:r>
            <a:endParaRPr sz="20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spcBef>
                <a:spcPts val="2400"/>
              </a:spcBef>
              <a:tabLst>
                <a:tab pos="4565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(CE)</a:t>
            </a:r>
            <a:r>
              <a:rPr sz="1950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195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{C,E}</a:t>
            </a: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≠</a:t>
            </a: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R</a:t>
            </a:r>
            <a:endParaRPr sz="2000">
              <a:latin typeface="Cambria Math"/>
              <a:cs typeface="Cambria Math"/>
            </a:endParaRPr>
          </a:p>
          <a:p>
            <a:pPr marL="456565" marR="43180" indent="-368300">
              <a:lnSpc>
                <a:spcPct val="100000"/>
              </a:lnSpc>
              <a:spcBef>
                <a:spcPts val="2400"/>
              </a:spcBef>
              <a:tabLst>
                <a:tab pos="4565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As </a:t>
            </a:r>
            <a:r>
              <a:rPr sz="2000" spc="-15" dirty="0">
                <a:solidFill>
                  <a:srgbClr val="303030"/>
                </a:solidFill>
                <a:latin typeface="Cambria Math"/>
                <a:cs typeface="Cambria Math"/>
              </a:rPr>
              <a:t>(AC)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and (CE) do not identify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all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attributes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of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Relation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R, combine </a:t>
            </a:r>
            <a:r>
              <a:rPr sz="2000" spc="-4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3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attributes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and find its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closure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as </a:t>
            </a:r>
            <a:r>
              <a:rPr sz="2000" spc="5" dirty="0">
                <a:solidFill>
                  <a:srgbClr val="303030"/>
                </a:solidFill>
                <a:latin typeface="Cambria Math"/>
                <a:cs typeface="Cambria Math"/>
              </a:rPr>
              <a:t>(CAE)</a:t>
            </a:r>
            <a:r>
              <a:rPr sz="1950" spc="7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endParaRPr sz="1950" baseline="32051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8511" y="6047397"/>
            <a:ext cx="7237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(CAE)</a:t>
            </a:r>
            <a:r>
              <a:rPr sz="1950" baseline="32051" dirty="0">
                <a:solidFill>
                  <a:srgbClr val="303030"/>
                </a:solidFill>
                <a:latin typeface="Cambria Math"/>
                <a:cs typeface="Cambria Math"/>
              </a:rPr>
              <a:t>+</a:t>
            </a:r>
            <a:r>
              <a:rPr sz="1950" spc="-15" baseline="32051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=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{C,A,E}</a:t>
            </a: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≠</a:t>
            </a:r>
            <a:r>
              <a:rPr sz="2000" spc="-2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R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tabLst>
                <a:tab pos="405765" algn="l"/>
              </a:tabLst>
            </a:pPr>
            <a:r>
              <a:rPr sz="2000" spc="-525" dirty="0">
                <a:solidFill>
                  <a:srgbClr val="303030"/>
                </a:solidFill>
                <a:latin typeface="Segoe UI Symbol"/>
                <a:cs typeface="Segoe UI Symbol"/>
              </a:rPr>
              <a:t>□	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Thus,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the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Relation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R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contains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2</a:t>
            </a:r>
            <a:r>
              <a:rPr sz="20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303030"/>
                </a:solidFill>
                <a:latin typeface="Cambria Math"/>
                <a:cs typeface="Cambria Math"/>
              </a:rPr>
              <a:t>Candidate </a:t>
            </a:r>
            <a:r>
              <a:rPr sz="2000" spc="-20" dirty="0">
                <a:solidFill>
                  <a:srgbClr val="303030"/>
                </a:solidFill>
                <a:latin typeface="Cambria Math"/>
                <a:cs typeface="Cambria Math"/>
              </a:rPr>
              <a:t>Keys:</a:t>
            </a:r>
            <a:r>
              <a:rPr sz="2000" spc="7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(BC) and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(CD).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6672" y="1194763"/>
            <a:ext cx="1242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A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B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C</a:t>
            </a:r>
            <a:r>
              <a:rPr sz="2000" spc="409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D</a:t>
            </a:r>
            <a:r>
              <a:rPr sz="2000" spc="409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303030"/>
                </a:solidFill>
                <a:latin typeface="Cambria Math"/>
                <a:cs typeface="Cambria Math"/>
              </a:rPr>
              <a:t>E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74843" y="979425"/>
            <a:ext cx="1165225" cy="260350"/>
            <a:chOff x="3774843" y="979425"/>
            <a:chExt cx="1165225" cy="260350"/>
          </a:xfrm>
        </p:grpSpPr>
        <p:sp>
          <p:nvSpPr>
            <p:cNvPr id="10" name="object 10"/>
            <p:cNvSpPr/>
            <p:nvPr/>
          </p:nvSpPr>
          <p:spPr>
            <a:xfrm>
              <a:off x="3795338" y="979425"/>
              <a:ext cx="1124585" cy="260350"/>
            </a:xfrm>
            <a:custGeom>
              <a:avLst/>
              <a:gdLst/>
              <a:ahLst/>
              <a:cxnLst/>
              <a:rect l="l" t="t" r="r" b="b"/>
              <a:pathLst>
                <a:path w="1124585" h="260350">
                  <a:moveTo>
                    <a:pt x="562050" y="259872"/>
                  </a:moveTo>
                  <a:lnTo>
                    <a:pt x="562050" y="14774"/>
                  </a:lnTo>
                </a:path>
                <a:path w="1124585" h="260350">
                  <a:moveTo>
                    <a:pt x="290638" y="245097"/>
                  </a:moveTo>
                  <a:lnTo>
                    <a:pt x="290638" y="0"/>
                  </a:lnTo>
                </a:path>
                <a:path w="1124585" h="260350">
                  <a:moveTo>
                    <a:pt x="0" y="7841"/>
                  </a:moveTo>
                  <a:lnTo>
                    <a:pt x="1124101" y="7841"/>
                  </a:lnTo>
                </a:path>
                <a:path w="1124585" h="260350">
                  <a:moveTo>
                    <a:pt x="1124101" y="21862"/>
                  </a:moveTo>
                  <a:lnTo>
                    <a:pt x="1124101" y="2098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3708" y="118923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3708" y="118923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91073" y="994201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59">
                  <a:moveTo>
                    <a:pt x="0" y="0"/>
                  </a:moveTo>
                  <a:lnTo>
                    <a:pt x="0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5340" y="118214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5340" y="118214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5338" y="994201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59">
                  <a:moveTo>
                    <a:pt x="0" y="0"/>
                  </a:moveTo>
                  <a:lnTo>
                    <a:pt x="0" y="1879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79606" y="118214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9606" y="118214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069242" y="1457084"/>
            <a:ext cx="527050" cy="245110"/>
            <a:chOff x="4069242" y="1457084"/>
            <a:chExt cx="527050" cy="245110"/>
          </a:xfrm>
        </p:grpSpPr>
        <p:sp>
          <p:nvSpPr>
            <p:cNvPr id="20" name="object 20"/>
            <p:cNvSpPr/>
            <p:nvPr/>
          </p:nvSpPr>
          <p:spPr>
            <a:xfrm>
              <a:off x="4085978" y="1457084"/>
              <a:ext cx="505459" cy="245110"/>
            </a:xfrm>
            <a:custGeom>
              <a:avLst/>
              <a:gdLst/>
              <a:ahLst/>
              <a:cxnLst/>
              <a:rect l="l" t="t" r="r" b="b"/>
              <a:pathLst>
                <a:path w="505460" h="245110">
                  <a:moveTo>
                    <a:pt x="505095" y="245097"/>
                  </a:moveTo>
                  <a:lnTo>
                    <a:pt x="505095" y="0"/>
                  </a:lnTo>
                </a:path>
                <a:path w="505460" h="245110">
                  <a:moveTo>
                    <a:pt x="0" y="236586"/>
                  </a:moveTo>
                  <a:lnTo>
                    <a:pt x="505095" y="236586"/>
                  </a:lnTo>
                </a:path>
                <a:path w="505460" h="245110">
                  <a:moveTo>
                    <a:pt x="0" y="236586"/>
                  </a:moveTo>
                  <a:lnTo>
                    <a:pt x="3755" y="5713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74004" y="14710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58" y="43545"/>
                  </a:moveTo>
                  <a:lnTo>
                    <a:pt x="0" y="42886"/>
                  </a:lnTo>
                  <a:lnTo>
                    <a:pt x="16633" y="0"/>
                  </a:lnTo>
                  <a:lnTo>
                    <a:pt x="31458" y="435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74004" y="147100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58" y="43545"/>
                  </a:moveTo>
                  <a:lnTo>
                    <a:pt x="16633" y="0"/>
                  </a:lnTo>
                  <a:lnTo>
                    <a:pt x="0" y="42886"/>
                  </a:lnTo>
                  <a:lnTo>
                    <a:pt x="31458" y="4354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14566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Finding </a:t>
            </a:r>
            <a:r>
              <a:rPr sz="3600" b="1" dirty="0">
                <a:latin typeface="Cambria"/>
                <a:cs typeface="Cambria"/>
              </a:rPr>
              <a:t>a </a:t>
            </a:r>
            <a:r>
              <a:rPr sz="3600" b="1" spc="5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Candida</a:t>
            </a:r>
            <a:r>
              <a:rPr sz="3600" b="1" spc="-50" dirty="0">
                <a:latin typeface="Cambria"/>
                <a:cs typeface="Cambria"/>
              </a:rPr>
              <a:t>t</a:t>
            </a:r>
            <a:r>
              <a:rPr sz="3600" b="1" dirty="0">
                <a:latin typeface="Cambria"/>
                <a:cs typeface="Cambria"/>
              </a:rPr>
              <a:t>e  </a:t>
            </a:r>
            <a:r>
              <a:rPr sz="3600" b="1" spc="-45" dirty="0">
                <a:latin typeface="Cambria"/>
                <a:cs typeface="Cambria"/>
              </a:rPr>
              <a:t>Key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9277" y="94522"/>
            <a:ext cx="7614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Consider</a:t>
            </a:r>
            <a:r>
              <a:rPr sz="2000" spc="-10" dirty="0"/>
              <a:t> </a:t>
            </a:r>
            <a:r>
              <a:rPr sz="2000" dirty="0"/>
              <a:t>a</a:t>
            </a:r>
            <a:r>
              <a:rPr sz="2000" spc="-10" dirty="0"/>
              <a:t> relation </a:t>
            </a:r>
            <a:r>
              <a:rPr sz="2000" dirty="0"/>
              <a:t>R</a:t>
            </a:r>
            <a:r>
              <a:rPr sz="2000" spc="-10" dirty="0"/>
              <a:t> </a:t>
            </a:r>
            <a:r>
              <a:rPr sz="2000" spc="-40" dirty="0"/>
              <a:t>(w,x,y,z)</a:t>
            </a:r>
            <a:r>
              <a:rPr sz="2000" spc="-10" dirty="0"/>
              <a:t> </a:t>
            </a:r>
            <a:r>
              <a:rPr sz="2000" spc="-5" dirty="0"/>
              <a:t>with </a:t>
            </a:r>
            <a:r>
              <a:rPr sz="2000" spc="-10" dirty="0"/>
              <a:t>following </a:t>
            </a:r>
            <a:r>
              <a:rPr sz="2000" spc="-5" dirty="0"/>
              <a:t>functional</a:t>
            </a:r>
            <a:r>
              <a:rPr sz="2000" spc="-10" dirty="0"/>
              <a:t> </a:t>
            </a:r>
            <a:r>
              <a:rPr sz="2000" spc="-5" dirty="0"/>
              <a:t>dependencies: </a:t>
            </a:r>
            <a:r>
              <a:rPr sz="2000" spc="-425" dirty="0"/>
              <a:t> </a:t>
            </a:r>
            <a:r>
              <a:rPr sz="2000" spc="-5" dirty="0"/>
              <a:t>Z</a:t>
            </a:r>
            <a:r>
              <a:rPr sz="2000" spc="-5" dirty="0">
                <a:solidFill>
                  <a:srgbClr val="000000"/>
                </a:solidFill>
              </a:rPr>
              <a:t>→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100" dirty="0">
                <a:solidFill>
                  <a:srgbClr val="000000"/>
                </a:solidFill>
              </a:rPr>
              <a:t>W,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Y</a:t>
            </a:r>
            <a:r>
              <a:rPr sz="2000" spc="-5" dirty="0">
                <a:solidFill>
                  <a:srgbClr val="000000"/>
                </a:solidFill>
              </a:rPr>
              <a:t> →XZ, </a:t>
            </a:r>
            <a:r>
              <a:rPr sz="2000" spc="-45" dirty="0">
                <a:solidFill>
                  <a:srgbClr val="000000"/>
                </a:solidFill>
              </a:rPr>
              <a:t>WX→Y.</a:t>
            </a:r>
            <a:r>
              <a:rPr sz="2000" spc="-5" dirty="0">
                <a:solidFill>
                  <a:srgbClr val="000000"/>
                </a:solidFill>
              </a:rPr>
              <a:t> Find </a:t>
            </a:r>
            <a:r>
              <a:rPr sz="2000" spc="-10" dirty="0">
                <a:solidFill>
                  <a:srgbClr val="000000"/>
                </a:solidFill>
              </a:rPr>
              <a:t>Candidate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Key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3529277" y="1697737"/>
            <a:ext cx="5041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03030"/>
                </a:solidFill>
                <a:latin typeface="Cambria Math"/>
                <a:cs typeface="Cambria Math"/>
              </a:rPr>
              <a:t>Super </a:t>
            </a:r>
            <a:r>
              <a:rPr sz="1800" spc="-20" dirty="0">
                <a:solidFill>
                  <a:srgbClr val="303030"/>
                </a:solidFill>
                <a:latin typeface="Cambria Math"/>
                <a:cs typeface="Cambria Math"/>
              </a:rPr>
              <a:t>Key: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(XY),(YZ) and (YW) will be super </a:t>
            </a:r>
            <a:r>
              <a:rPr sz="1800" spc="-20" dirty="0">
                <a:solidFill>
                  <a:srgbClr val="FF0000"/>
                </a:solidFill>
                <a:latin typeface="Cambria Math"/>
                <a:cs typeface="Cambria Math"/>
              </a:rPr>
              <a:t>key </a:t>
            </a:r>
            <a:r>
              <a:rPr sz="18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303030"/>
                </a:solidFill>
                <a:latin typeface="Cambria Math"/>
                <a:cs typeface="Cambria Math"/>
              </a:rPr>
              <a:t>Candidate</a:t>
            </a:r>
            <a:r>
              <a:rPr sz="1800" spc="-5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303030"/>
                </a:solidFill>
                <a:latin typeface="Cambria Math"/>
                <a:cs typeface="Cambria Math"/>
              </a:rPr>
              <a:t>Keys:</a:t>
            </a:r>
            <a:r>
              <a:rPr sz="1800" spc="10" dirty="0">
                <a:solidFill>
                  <a:srgbClr val="30303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(WX),(XZ)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and (Y)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is 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candidate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55773"/>
            <a:ext cx="292544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De</a:t>
            </a:r>
            <a:r>
              <a:rPr sz="3600" b="1" spc="-25" dirty="0">
                <a:latin typeface="Cambria"/>
                <a:cs typeface="Cambria"/>
              </a:rPr>
              <a:t>c</a:t>
            </a:r>
            <a:r>
              <a:rPr sz="3600" b="1" spc="-5" dirty="0">
                <a:latin typeface="Cambria"/>
                <a:cs typeface="Cambria"/>
              </a:rPr>
              <a:t>ompositio  </a:t>
            </a:r>
            <a:r>
              <a:rPr sz="3600" b="1" dirty="0">
                <a:latin typeface="Cambria"/>
                <a:cs typeface="Cambria"/>
              </a:rPr>
              <a:t>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4114" y="1269498"/>
            <a:ext cx="8100059" cy="3133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26060" marR="5080" indent="-213995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Segoe UI Symbol"/>
              <a:buChar char="□"/>
              <a:tabLst>
                <a:tab pos="322580" algn="l"/>
              </a:tabLst>
            </a:pPr>
            <a:r>
              <a:rPr dirty="0"/>
              <a:t>	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spc="4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process</a:t>
            </a:r>
            <a:r>
              <a:rPr sz="2400" spc="4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of</a:t>
            </a:r>
            <a:r>
              <a:rPr sz="2400" spc="4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breaking</a:t>
            </a:r>
            <a:r>
              <a:rPr sz="2400" spc="45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down</a:t>
            </a:r>
            <a:r>
              <a:rPr sz="2400" spc="45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given</a:t>
            </a:r>
            <a:r>
              <a:rPr sz="2400" spc="45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relation</a:t>
            </a:r>
            <a:r>
              <a:rPr sz="2400" spc="45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into</a:t>
            </a:r>
            <a:r>
              <a:rPr sz="2400" spc="44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two</a:t>
            </a:r>
            <a:r>
              <a:rPr sz="2400" spc="4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or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more</a:t>
            </a:r>
            <a:r>
              <a:rPr sz="2400" spc="-10" dirty="0">
                <a:latin typeface="Cambria Math"/>
                <a:cs typeface="Cambria Math"/>
              </a:rPr>
              <a:t> relations</a:t>
            </a:r>
            <a:r>
              <a:rPr sz="2400" spc="-5" dirty="0">
                <a:latin typeface="Cambria Math"/>
                <a:cs typeface="Cambria Math"/>
              </a:rPr>
              <a:t> such that: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ts val="2805"/>
              </a:lnSpc>
              <a:tabLst>
                <a:tab pos="842644" algn="l"/>
              </a:tabLst>
            </a:pPr>
            <a:r>
              <a:rPr sz="2400" spc="310" dirty="0">
                <a:solidFill>
                  <a:srgbClr val="40BAD1"/>
                </a:solidFill>
                <a:latin typeface="Segoe UI Symbol"/>
                <a:cs typeface="Segoe UI Symbol"/>
              </a:rPr>
              <a:t>✔	</a:t>
            </a:r>
            <a:r>
              <a:rPr sz="2400" spc="-5" dirty="0">
                <a:latin typeface="Cambria Math"/>
                <a:cs typeface="Cambria Math"/>
              </a:rPr>
              <a:t>Each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new </a:t>
            </a:r>
            <a:r>
              <a:rPr sz="2400" spc="-10" dirty="0">
                <a:latin typeface="Cambria Math"/>
                <a:cs typeface="Cambria Math"/>
              </a:rPr>
              <a:t>relation </a:t>
            </a:r>
            <a:r>
              <a:rPr sz="2400" spc="-5" dirty="0">
                <a:latin typeface="Cambria Math"/>
                <a:cs typeface="Cambria Math"/>
              </a:rPr>
              <a:t>contains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subset of the</a:t>
            </a:r>
            <a:r>
              <a:rPr sz="2400" spc="-10" dirty="0">
                <a:latin typeface="Cambria Math"/>
                <a:cs typeface="Cambria Math"/>
              </a:rPr>
              <a:t> attributes</a:t>
            </a:r>
            <a:endParaRPr sz="2400">
              <a:latin typeface="Cambria Math"/>
              <a:cs typeface="Cambria Math"/>
            </a:endParaRPr>
          </a:p>
          <a:p>
            <a:pPr marL="902335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latin typeface="Cambria Math"/>
                <a:cs typeface="Cambria Math"/>
              </a:rPr>
              <a:t>of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R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spcBef>
                <a:spcPts val="210"/>
              </a:spcBef>
              <a:tabLst>
                <a:tab pos="842644" algn="l"/>
              </a:tabLst>
            </a:pPr>
            <a:r>
              <a:rPr sz="2400" spc="310" dirty="0">
                <a:solidFill>
                  <a:srgbClr val="40BAD1"/>
                </a:solidFill>
                <a:latin typeface="Segoe UI Symbol"/>
                <a:cs typeface="Segoe UI Symbol"/>
              </a:rPr>
              <a:t>✔	</a:t>
            </a:r>
            <a:r>
              <a:rPr sz="2400" spc="-5" dirty="0">
                <a:latin typeface="Cambria Math"/>
                <a:cs typeface="Cambria Math"/>
              </a:rPr>
              <a:t>All</a:t>
            </a:r>
            <a:r>
              <a:rPr sz="2400" spc="-10" dirty="0">
                <a:latin typeface="Cambria Math"/>
                <a:cs typeface="Cambria Math"/>
              </a:rPr>
              <a:t> relations</a:t>
            </a:r>
            <a:r>
              <a:rPr sz="2400" spc="-5" dirty="0">
                <a:latin typeface="Cambria Math"/>
                <a:cs typeface="Cambria Math"/>
              </a:rPr>
              <a:t> must include all tuples and </a:t>
            </a:r>
            <a:r>
              <a:rPr sz="2400" spc="-10" dirty="0">
                <a:latin typeface="Cambria Math"/>
                <a:cs typeface="Cambria Math"/>
              </a:rPr>
              <a:t>attributes</a:t>
            </a:r>
            <a:r>
              <a:rPr sz="2400" spc="-5" dirty="0">
                <a:latin typeface="Cambria Math"/>
                <a:cs typeface="Cambria Math"/>
              </a:rPr>
              <a:t> of </a:t>
            </a:r>
            <a:r>
              <a:rPr sz="2400" dirty="0">
                <a:latin typeface="Cambria Math"/>
                <a:cs typeface="Cambria Math"/>
              </a:rPr>
              <a:t>R</a:t>
            </a:r>
            <a:endParaRPr sz="2400">
              <a:latin typeface="Cambria Math"/>
              <a:cs typeface="Cambria Math"/>
            </a:endParaRPr>
          </a:p>
          <a:p>
            <a:pPr marL="292735" indent="-280670">
              <a:lnSpc>
                <a:spcPts val="2860"/>
              </a:lnSpc>
              <a:spcBef>
                <a:spcPts val="1165"/>
              </a:spcBef>
              <a:buClr>
                <a:srgbClr val="40BAD1"/>
              </a:buClr>
              <a:buFont typeface="Segoe UI Symbol"/>
              <a:buChar char="□"/>
              <a:tabLst>
                <a:tab pos="293370" algn="l"/>
              </a:tabLst>
            </a:pPr>
            <a:r>
              <a:rPr sz="2400" spc="-15" dirty="0">
                <a:latin typeface="Cambria Math"/>
                <a:cs typeface="Cambria Math"/>
              </a:rPr>
              <a:t>Types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of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decomposition</a:t>
            </a:r>
            <a:endParaRPr sz="2400">
              <a:latin typeface="Cambria Math"/>
              <a:cs typeface="Cambria Math"/>
            </a:endParaRPr>
          </a:p>
          <a:p>
            <a:pPr marL="957580" lvl="1" indent="-522605">
              <a:lnSpc>
                <a:spcPts val="2860"/>
              </a:lnSpc>
              <a:buClr>
                <a:srgbClr val="40BAD1"/>
              </a:buClr>
              <a:buFont typeface="Corbel"/>
              <a:buAutoNum type="arabicPeriod"/>
              <a:tabLst>
                <a:tab pos="956944" algn="l"/>
                <a:tab pos="958215" algn="l"/>
              </a:tabLst>
            </a:pPr>
            <a:r>
              <a:rPr sz="2400" spc="-10" dirty="0">
                <a:latin typeface="Cambria Math"/>
                <a:cs typeface="Cambria Math"/>
              </a:rPr>
              <a:t>Lossy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decomposition</a:t>
            </a:r>
            <a:endParaRPr sz="2400">
              <a:latin typeface="Cambria Math"/>
              <a:cs typeface="Cambria Math"/>
            </a:endParaRPr>
          </a:p>
          <a:p>
            <a:pPr marL="957580" lvl="1" indent="-541655">
              <a:lnSpc>
                <a:spcPct val="100000"/>
              </a:lnSpc>
              <a:spcBef>
                <a:spcPts val="210"/>
              </a:spcBef>
              <a:buClr>
                <a:srgbClr val="40BAD1"/>
              </a:buClr>
              <a:buFont typeface="Corbel"/>
              <a:buAutoNum type="arabicPeriod"/>
              <a:tabLst>
                <a:tab pos="956944" algn="l"/>
                <a:tab pos="958215" algn="l"/>
              </a:tabLst>
            </a:pPr>
            <a:r>
              <a:rPr sz="2400" spc="-5" dirty="0">
                <a:latin typeface="Cambria Math"/>
                <a:cs typeface="Cambria Math"/>
              </a:rPr>
              <a:t>Lossless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decomposition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(no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loss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decomposition)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608885"/>
            <a:ext cx="292544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0" dirty="0">
                <a:latin typeface="Cambria"/>
                <a:cs typeface="Cambria"/>
              </a:rPr>
              <a:t>Lossy </a:t>
            </a:r>
            <a:r>
              <a:rPr sz="3600" b="1" spc="-5" dirty="0">
                <a:latin typeface="Cambria"/>
                <a:cs typeface="Cambria"/>
              </a:rPr>
              <a:t> De</a:t>
            </a:r>
            <a:r>
              <a:rPr sz="3600" b="1" spc="-25" dirty="0">
                <a:latin typeface="Cambria"/>
                <a:cs typeface="Cambria"/>
              </a:rPr>
              <a:t>c</a:t>
            </a:r>
            <a:r>
              <a:rPr sz="3600" b="1" spc="-5" dirty="0">
                <a:latin typeface="Cambria"/>
                <a:cs typeface="Cambria"/>
              </a:rPr>
              <a:t>ompositio  </a:t>
            </a:r>
            <a:r>
              <a:rPr sz="3600" b="1" dirty="0">
                <a:latin typeface="Cambria"/>
                <a:cs typeface="Cambria"/>
              </a:rPr>
              <a:t>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5867" y="89661"/>
            <a:ext cx="8108315" cy="164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4015" algn="just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spc="2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decomposition</a:t>
            </a:r>
            <a:r>
              <a:rPr sz="2400" spc="2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of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relation</a:t>
            </a:r>
            <a:r>
              <a:rPr sz="2400" spc="2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R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into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R1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and</a:t>
            </a:r>
            <a:r>
              <a:rPr sz="2400" spc="2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R2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spc="2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said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to </a:t>
            </a:r>
            <a:r>
              <a:rPr sz="2400" spc="-5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lossy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when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we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join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R1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and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R2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and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still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it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does</a:t>
            </a:r>
            <a:r>
              <a:rPr sz="2400" spc="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not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display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 same </a:t>
            </a:r>
            <a:r>
              <a:rPr sz="2400" spc="-10" dirty="0">
                <a:latin typeface="Cambria Math"/>
                <a:cs typeface="Cambria Math"/>
              </a:rPr>
              <a:t>relation</a:t>
            </a:r>
            <a:r>
              <a:rPr sz="2400" spc="-5" dirty="0">
                <a:latin typeface="Cambria Math"/>
                <a:cs typeface="Cambria Math"/>
              </a:rPr>
              <a:t> as in R.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126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latin typeface="Cambria Math"/>
                <a:cs typeface="Cambria Math"/>
              </a:rPr>
              <a:t>Major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drawback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of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this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that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we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may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30" dirty="0">
                <a:latin typeface="Cambria Math"/>
                <a:cs typeface="Cambria Math"/>
              </a:rPr>
              <a:t>have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data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loss.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03187" y="1893505"/>
          <a:ext cx="2449195" cy="1090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AcNo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Bal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Branch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001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50000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5" dirty="0">
                          <a:latin typeface="Cambria Math"/>
                          <a:cs typeface="Cambria Math"/>
                        </a:rPr>
                        <a:t>Rajkot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002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75000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latin typeface="Cambria Math"/>
                          <a:cs typeface="Cambria Math"/>
                        </a:rPr>
                        <a:t>Baroda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61586" y="4970932"/>
          <a:ext cx="2493010" cy="1854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AcNo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Bal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Branch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2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001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50000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mbria Math"/>
                          <a:cs typeface="Cambria Math"/>
                        </a:rPr>
                        <a:t>Rajkot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7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001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75000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0" dirty="0">
                          <a:latin typeface="Cambria Math"/>
                          <a:cs typeface="Cambria Math"/>
                        </a:rPr>
                        <a:t>Baroda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51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002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50000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mbria Math"/>
                          <a:cs typeface="Cambria Math"/>
                        </a:rPr>
                        <a:t>Rajkot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8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002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75000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mbria Math"/>
                          <a:cs typeface="Cambria Math"/>
                        </a:rPr>
                        <a:t>Baroda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84348" y="3498200"/>
            <a:ext cx="589343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760"/>
              </a:lnSpc>
              <a:tabLst>
                <a:tab pos="931544" algn="l"/>
                <a:tab pos="4460240" algn="l"/>
                <a:tab pos="5191125" algn="l"/>
              </a:tabLst>
            </a:pPr>
            <a:r>
              <a:rPr sz="2700" spc="-22" baseline="-3086" dirty="0">
                <a:solidFill>
                  <a:srgbClr val="FFFFFF"/>
                </a:solidFill>
                <a:latin typeface="Cambria Math"/>
                <a:cs typeface="Cambria Math"/>
              </a:rPr>
              <a:t>A</a:t>
            </a:r>
            <a:r>
              <a:rPr sz="2700" spc="-7" baseline="-3086" dirty="0">
                <a:solidFill>
                  <a:srgbClr val="FFFFFF"/>
                </a:solidFill>
                <a:latin typeface="Cambria Math"/>
                <a:cs typeface="Cambria Math"/>
              </a:rPr>
              <a:t>cN</a:t>
            </a:r>
            <a:r>
              <a:rPr sz="2700" baseline="-3086" dirty="0">
                <a:solidFill>
                  <a:srgbClr val="FFFFFF"/>
                </a:solidFill>
                <a:latin typeface="Cambria Math"/>
                <a:cs typeface="Cambria Math"/>
              </a:rPr>
              <a:t>o	</a:t>
            </a:r>
            <a:r>
              <a:rPr sz="2700" spc="-7" baseline="-3086" dirty="0">
                <a:solidFill>
                  <a:srgbClr val="FFFFFF"/>
                </a:solidFill>
                <a:latin typeface="Cambria Math"/>
                <a:cs typeface="Cambria Math"/>
              </a:rPr>
              <a:t>Ba</a:t>
            </a:r>
            <a:r>
              <a:rPr sz="2700" baseline="-3086" dirty="0">
                <a:solidFill>
                  <a:srgbClr val="FFFFFF"/>
                </a:solidFill>
                <a:latin typeface="Cambria Math"/>
                <a:cs typeface="Cambria Math"/>
              </a:rPr>
              <a:t>l	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Ba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l	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B</a:t>
            </a:r>
            <a:r>
              <a:rPr sz="1800" spc="-35" dirty="0">
                <a:solidFill>
                  <a:srgbClr val="FFFFFF"/>
                </a:solidFill>
                <a:latin typeface="Cambria Math"/>
                <a:cs typeface="Cambria Math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anch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tabLst>
                <a:tab pos="753745" algn="l"/>
                <a:tab pos="2180590" algn="l"/>
                <a:tab pos="4214495" algn="l"/>
                <a:tab pos="5191125" algn="l"/>
              </a:tabLst>
            </a:pPr>
            <a:r>
              <a:rPr sz="2700" spc="-7" baseline="-3086" dirty="0">
                <a:latin typeface="Cambria Math"/>
                <a:cs typeface="Cambria Math"/>
              </a:rPr>
              <a:t>001	50000	</a:t>
            </a:r>
            <a:r>
              <a:rPr sz="3600" spc="-7" baseline="-8101" dirty="0">
                <a:latin typeface="Cambria Math"/>
                <a:cs typeface="Cambria Math"/>
              </a:rPr>
              <a:t>Not Same	</a:t>
            </a:r>
            <a:r>
              <a:rPr sz="1800" spc="-5" dirty="0">
                <a:latin typeface="Cambria Math"/>
                <a:cs typeface="Cambria Math"/>
              </a:rPr>
              <a:t>50000	</a:t>
            </a:r>
            <a:r>
              <a:rPr sz="1800" spc="-15" dirty="0">
                <a:latin typeface="Cambria Math"/>
                <a:cs typeface="Cambria Math"/>
              </a:rPr>
              <a:t>Rajkot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tabLst>
                <a:tab pos="753745" algn="l"/>
                <a:tab pos="4214495" algn="l"/>
                <a:tab pos="5191125" algn="l"/>
              </a:tabLst>
            </a:pPr>
            <a:r>
              <a:rPr sz="2700" spc="-7" baseline="-3086" dirty="0">
                <a:latin typeface="Cambria Math"/>
                <a:cs typeface="Cambria Math"/>
              </a:rPr>
              <a:t>00</a:t>
            </a:r>
            <a:r>
              <a:rPr sz="2700" baseline="-3086" dirty="0">
                <a:latin typeface="Cambria Math"/>
                <a:cs typeface="Cambria Math"/>
              </a:rPr>
              <a:t>2	</a:t>
            </a:r>
            <a:r>
              <a:rPr sz="2700" spc="-7" baseline="-3086" dirty="0">
                <a:latin typeface="Cambria Math"/>
                <a:cs typeface="Cambria Math"/>
              </a:rPr>
              <a:t>7500</a:t>
            </a:r>
            <a:r>
              <a:rPr sz="2700" baseline="-3086" dirty="0">
                <a:latin typeface="Cambria Math"/>
                <a:cs typeface="Cambria Math"/>
              </a:rPr>
              <a:t>0	</a:t>
            </a:r>
            <a:r>
              <a:rPr sz="1800" spc="-5" dirty="0">
                <a:latin typeface="Cambria Math"/>
                <a:cs typeface="Cambria Math"/>
              </a:rPr>
              <a:t>7500</a:t>
            </a:r>
            <a:r>
              <a:rPr sz="1800" dirty="0">
                <a:latin typeface="Cambria Math"/>
                <a:cs typeface="Cambria Math"/>
              </a:rPr>
              <a:t>0	</a:t>
            </a:r>
            <a:r>
              <a:rPr sz="1800" spc="-5" dirty="0">
                <a:latin typeface="Cambria Math"/>
                <a:cs typeface="Cambria Math"/>
              </a:rPr>
              <a:t>Ba</a:t>
            </a:r>
            <a:r>
              <a:rPr sz="1800" spc="-30" dirty="0">
                <a:latin typeface="Cambria Math"/>
                <a:cs typeface="Cambria Math"/>
              </a:rPr>
              <a:t>r</a:t>
            </a:r>
            <a:r>
              <a:rPr sz="1800" spc="-5" dirty="0">
                <a:latin typeface="Cambria Math"/>
                <a:cs typeface="Cambria Math"/>
              </a:rPr>
              <a:t>oda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76923" y="2437065"/>
            <a:ext cx="4393565" cy="4022725"/>
            <a:chOff x="5076923" y="2437065"/>
            <a:chExt cx="4393565" cy="4022725"/>
          </a:xfrm>
        </p:grpSpPr>
        <p:sp>
          <p:nvSpPr>
            <p:cNvPr id="8" name="object 8"/>
            <p:cNvSpPr/>
            <p:nvPr/>
          </p:nvSpPr>
          <p:spPr>
            <a:xfrm>
              <a:off x="5095973" y="2456115"/>
              <a:ext cx="4191635" cy="3256279"/>
            </a:xfrm>
            <a:custGeom>
              <a:avLst/>
              <a:gdLst/>
              <a:ahLst/>
              <a:cxnLst/>
              <a:rect l="l" t="t" r="r" b="b"/>
              <a:pathLst>
                <a:path w="4191634" h="3256279">
                  <a:moveTo>
                    <a:pt x="913564" y="0"/>
                  </a:moveTo>
                  <a:lnTo>
                    <a:pt x="156208" y="809835"/>
                  </a:lnTo>
                </a:path>
                <a:path w="4191634" h="3256279">
                  <a:moveTo>
                    <a:pt x="3362115" y="0"/>
                  </a:moveTo>
                  <a:lnTo>
                    <a:pt x="4191262" y="803603"/>
                  </a:lnTo>
                </a:path>
                <a:path w="4191634" h="3256279">
                  <a:moveTo>
                    <a:pt x="0" y="2089366"/>
                  </a:moveTo>
                  <a:lnTo>
                    <a:pt x="749986" y="3256070"/>
                  </a:lnTo>
                </a:path>
              </a:pathLst>
            </a:custGeom>
            <a:ln w="3809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3973" y="5659107"/>
              <a:ext cx="184531" cy="2175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596446" y="4531199"/>
              <a:ext cx="855344" cy="1188085"/>
            </a:xfrm>
            <a:custGeom>
              <a:avLst/>
              <a:gdLst/>
              <a:ahLst/>
              <a:cxnLst/>
              <a:rect l="l" t="t" r="r" b="b"/>
              <a:pathLst>
                <a:path w="855345" h="1188085">
                  <a:moveTo>
                    <a:pt x="854939" y="0"/>
                  </a:moveTo>
                  <a:lnTo>
                    <a:pt x="0" y="1187574"/>
                  </a:lnTo>
                </a:path>
              </a:pathLst>
            </a:custGeom>
            <a:ln w="3809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6379" y="5662957"/>
              <a:ext cx="190190" cy="21518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36524" y="5722913"/>
              <a:ext cx="152400" cy="731520"/>
            </a:xfrm>
            <a:custGeom>
              <a:avLst/>
              <a:gdLst/>
              <a:ahLst/>
              <a:cxnLst/>
              <a:rect l="l" t="t" r="r" b="b"/>
              <a:pathLst>
                <a:path w="152400" h="731520">
                  <a:moveTo>
                    <a:pt x="0" y="0"/>
                  </a:moveTo>
                  <a:lnTo>
                    <a:pt x="29660" y="997"/>
                  </a:lnTo>
                  <a:lnTo>
                    <a:pt x="53881" y="3719"/>
                  </a:lnTo>
                  <a:lnTo>
                    <a:pt x="70211" y="7756"/>
                  </a:lnTo>
                  <a:lnTo>
                    <a:pt x="76199" y="12699"/>
                  </a:lnTo>
                  <a:lnTo>
                    <a:pt x="76199" y="353060"/>
                  </a:lnTo>
                  <a:lnTo>
                    <a:pt x="82188" y="358003"/>
                  </a:lnTo>
                  <a:lnTo>
                    <a:pt x="98518" y="362040"/>
                  </a:lnTo>
                  <a:lnTo>
                    <a:pt x="122739" y="364761"/>
                  </a:lnTo>
                  <a:lnTo>
                    <a:pt x="152399" y="365759"/>
                  </a:lnTo>
                  <a:lnTo>
                    <a:pt x="122739" y="366757"/>
                  </a:lnTo>
                  <a:lnTo>
                    <a:pt x="98518" y="369479"/>
                  </a:lnTo>
                  <a:lnTo>
                    <a:pt x="82188" y="373516"/>
                  </a:lnTo>
                  <a:lnTo>
                    <a:pt x="76199" y="378459"/>
                  </a:lnTo>
                  <a:lnTo>
                    <a:pt x="76199" y="718820"/>
                  </a:lnTo>
                  <a:lnTo>
                    <a:pt x="70211" y="723763"/>
                  </a:lnTo>
                  <a:lnTo>
                    <a:pt x="53881" y="727800"/>
                  </a:lnTo>
                  <a:lnTo>
                    <a:pt x="29660" y="730522"/>
                  </a:lnTo>
                  <a:lnTo>
                    <a:pt x="0" y="731519"/>
                  </a:lnTo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014647" y="2990476"/>
            <a:ext cx="7122795" cy="1969135"/>
          </a:xfrm>
          <a:custGeom>
            <a:avLst/>
            <a:gdLst/>
            <a:ahLst/>
            <a:cxnLst/>
            <a:rect l="l" t="t" r="r" b="b"/>
            <a:pathLst>
              <a:path w="7122795" h="1969135">
                <a:moveTo>
                  <a:pt x="7122716" y="1968925"/>
                </a:moveTo>
                <a:lnTo>
                  <a:pt x="0" y="1968925"/>
                </a:lnTo>
                <a:lnTo>
                  <a:pt x="0" y="0"/>
                </a:lnTo>
                <a:lnTo>
                  <a:pt x="7122716" y="0"/>
                </a:lnTo>
                <a:lnTo>
                  <a:pt x="7122716" y="1968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61948" y="5005094"/>
            <a:ext cx="222313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72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0000"/>
                </a:solidFill>
                <a:latin typeface="Cambria Math"/>
                <a:cs typeface="Cambria Math"/>
              </a:rPr>
              <a:t>Perform</a:t>
            </a:r>
            <a:r>
              <a:rPr sz="1800" spc="-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Join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Extra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mbria Math"/>
                <a:cs typeface="Cambria Math"/>
              </a:rPr>
              <a:t>records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62826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0" dirty="0">
                <a:latin typeface="Cambria"/>
                <a:cs typeface="Cambria"/>
              </a:rPr>
              <a:t>Functional </a:t>
            </a:r>
            <a:r>
              <a:rPr sz="3600" b="1" spc="-5" dirty="0">
                <a:latin typeface="Cambria"/>
                <a:cs typeface="Cambria"/>
              </a:rPr>
              <a:t> Dependency</a:t>
            </a:r>
            <a:endParaRPr sz="3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83224" y="243906"/>
          <a:ext cx="7078344" cy="1560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2857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spc="-5" dirty="0">
                          <a:solidFill>
                            <a:srgbClr val="F1F1F1"/>
                          </a:solidFill>
                          <a:latin typeface="Cambria"/>
                          <a:cs typeface="Cambria"/>
                        </a:rPr>
                        <a:t>Student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2E8799"/>
                      </a:solidFill>
                      <a:prstDash val="solid"/>
                    </a:lnL>
                    <a:lnR w="12700">
                      <a:solidFill>
                        <a:srgbClr val="2E8799"/>
                      </a:solidFill>
                      <a:prstDash val="solid"/>
                    </a:lnR>
                    <a:lnT w="12700">
                      <a:solidFill>
                        <a:srgbClr val="2E8799"/>
                      </a:solidFill>
                      <a:prstDash val="solid"/>
                    </a:lnT>
                    <a:lnB w="12700">
                      <a:solidFill>
                        <a:srgbClr val="2E8799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8799"/>
                      </a:solidFill>
                      <a:prstDash val="solid"/>
                    </a:lnL>
                    <a:lnB w="31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72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RollNo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E8799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Name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SPI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BL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2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201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mbria Math"/>
                          <a:cs typeface="Cambria Math"/>
                        </a:rPr>
                        <a:t>Rajesh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8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2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202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Krishna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6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07265" y="1818636"/>
            <a:ext cx="7893050" cy="701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3540" indent="-370840">
              <a:lnSpc>
                <a:spcPts val="2695"/>
              </a:lnSpc>
              <a:spcBef>
                <a:spcPts val="9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Let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50" spc="-35" dirty="0">
                <a:latin typeface="Cambria Math"/>
                <a:cs typeface="Cambria Math"/>
              </a:rPr>
              <a:t>R</a:t>
            </a:r>
            <a:r>
              <a:rPr sz="225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be</a:t>
            </a:r>
            <a:r>
              <a:rPr sz="2200" dirty="0">
                <a:latin typeface="Cambria Math"/>
                <a:cs typeface="Cambria Math"/>
              </a:rPr>
              <a:t> a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relation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schema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having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n </a:t>
            </a:r>
            <a:r>
              <a:rPr sz="2200" spc="-10" dirty="0">
                <a:latin typeface="Cambria Math"/>
                <a:cs typeface="Cambria Math"/>
              </a:rPr>
              <a:t>attributes</a:t>
            </a:r>
            <a:r>
              <a:rPr sz="2200" spc="70" dirty="0">
                <a:latin typeface="Cambria Math"/>
                <a:cs typeface="Cambria Math"/>
              </a:rPr>
              <a:t> </a:t>
            </a:r>
            <a:r>
              <a:rPr sz="2250" spc="-30" dirty="0">
                <a:latin typeface="Cambria Math"/>
                <a:cs typeface="Cambria Math"/>
              </a:rPr>
              <a:t>A1,</a:t>
            </a:r>
            <a:r>
              <a:rPr sz="2250" spc="-10" dirty="0">
                <a:latin typeface="Cambria Math"/>
                <a:cs typeface="Cambria Math"/>
              </a:rPr>
              <a:t> </a:t>
            </a:r>
            <a:r>
              <a:rPr sz="2250" spc="-30" dirty="0">
                <a:latin typeface="Cambria Math"/>
                <a:cs typeface="Cambria Math"/>
              </a:rPr>
              <a:t>A2,</a:t>
            </a:r>
            <a:r>
              <a:rPr sz="2250" spc="-15" dirty="0">
                <a:latin typeface="Cambria Math"/>
                <a:cs typeface="Cambria Math"/>
              </a:rPr>
              <a:t> </a:t>
            </a:r>
            <a:r>
              <a:rPr sz="2250" spc="-30" dirty="0">
                <a:latin typeface="Cambria Math"/>
                <a:cs typeface="Cambria Math"/>
              </a:rPr>
              <a:t>A3,…,</a:t>
            </a:r>
            <a:r>
              <a:rPr sz="2250" spc="-10" dirty="0">
                <a:latin typeface="Cambria Math"/>
                <a:cs typeface="Cambria Math"/>
              </a:rPr>
              <a:t> </a:t>
            </a:r>
            <a:r>
              <a:rPr sz="2250" spc="-25" dirty="0">
                <a:latin typeface="Cambria Math"/>
                <a:cs typeface="Cambria Math"/>
              </a:rPr>
              <a:t>An</a:t>
            </a:r>
            <a:r>
              <a:rPr sz="2200" spc="-25" dirty="0">
                <a:latin typeface="Cambria Math"/>
                <a:cs typeface="Cambria Math"/>
              </a:rPr>
              <a:t>.</a:t>
            </a:r>
            <a:endParaRPr sz="2200">
              <a:latin typeface="Cambria Math"/>
              <a:cs typeface="Cambria Math"/>
            </a:endParaRPr>
          </a:p>
          <a:p>
            <a:pPr marL="383540" indent="-370840">
              <a:lnSpc>
                <a:spcPts val="2635"/>
              </a:lnSpc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Let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M</a:t>
            </a:r>
            <a:r>
              <a:rPr sz="2200" spc="-5" dirty="0">
                <a:latin typeface="Cambria Math"/>
                <a:cs typeface="Cambria Math"/>
              </a:rPr>
              <a:t> and </a:t>
            </a:r>
            <a:r>
              <a:rPr sz="2200" dirty="0">
                <a:latin typeface="Cambria Math"/>
                <a:cs typeface="Cambria Math"/>
              </a:rPr>
              <a:t>N</a:t>
            </a:r>
            <a:r>
              <a:rPr sz="2200" spc="-5" dirty="0">
                <a:latin typeface="Cambria Math"/>
                <a:cs typeface="Cambria Math"/>
              </a:rPr>
              <a:t> be the subsets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 </a:t>
            </a:r>
            <a:r>
              <a:rPr sz="2200" spc="-10" dirty="0">
                <a:latin typeface="Cambria Math"/>
                <a:cs typeface="Cambria Math"/>
              </a:rPr>
              <a:t>attributes</a:t>
            </a:r>
            <a:r>
              <a:rPr sz="2200" spc="-5" dirty="0">
                <a:latin typeface="Cambria Math"/>
                <a:cs typeface="Cambria Math"/>
              </a:rPr>
              <a:t> of </a:t>
            </a:r>
            <a:r>
              <a:rPr sz="2200" spc="-10" dirty="0">
                <a:latin typeface="Cambria Math"/>
                <a:cs typeface="Cambria Math"/>
              </a:rPr>
              <a:t>relation</a:t>
            </a:r>
            <a:r>
              <a:rPr sz="2200" spc="-5" dirty="0">
                <a:latin typeface="Cambria Math"/>
                <a:cs typeface="Cambria Math"/>
              </a:rPr>
              <a:t> R.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7265" y="2830009"/>
            <a:ext cx="84270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sz="2200" spc="-575" dirty="0">
                <a:latin typeface="Segoe UI Symbol"/>
                <a:cs typeface="Segoe UI Symbol"/>
              </a:rPr>
              <a:t>□	</a:t>
            </a:r>
            <a:r>
              <a:rPr sz="2200" spc="-5" dirty="0">
                <a:latin typeface="Cambria Math"/>
                <a:cs typeface="Cambria Math"/>
              </a:rPr>
              <a:t>If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values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M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component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tuple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distinctly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determine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103" y="3165288"/>
            <a:ext cx="80657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mbria Math"/>
                <a:cs typeface="Cambria Math"/>
              </a:rPr>
              <a:t>values</a:t>
            </a:r>
            <a:r>
              <a:rPr sz="2200" spc="2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</a:t>
            </a:r>
            <a:r>
              <a:rPr sz="2200" spc="2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N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component,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then</a:t>
            </a:r>
            <a:r>
              <a:rPr sz="2200" spc="2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there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2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functional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dependency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8103" y="3500568"/>
            <a:ext cx="14966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5" dirty="0">
                <a:latin typeface="Cambria Math"/>
                <a:cs typeface="Cambria Math"/>
              </a:rPr>
              <a:t>from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M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to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N.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7265" y="4171128"/>
            <a:ext cx="8439150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 indent="-37084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2905" algn="l"/>
                <a:tab pos="383540" algn="l"/>
                <a:tab pos="3481070" algn="l"/>
              </a:tabLst>
            </a:pPr>
            <a:r>
              <a:rPr sz="2200" spc="-5" dirty="0">
                <a:latin typeface="Cambria Math"/>
                <a:cs typeface="Cambria Math"/>
              </a:rPr>
              <a:t>It is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denoted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by</a:t>
            </a:r>
            <a:r>
              <a:rPr sz="2200" dirty="0">
                <a:latin typeface="Cambria Math"/>
                <a:cs typeface="Cambria Math"/>
              </a:rPr>
              <a:t> M →</a:t>
            </a:r>
            <a:r>
              <a:rPr sz="2200" spc="484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N	</a:t>
            </a:r>
            <a:r>
              <a:rPr sz="2200" spc="-5" dirty="0">
                <a:latin typeface="Cambria Math"/>
                <a:cs typeface="Cambria Math"/>
              </a:rPr>
              <a:t>(e.g.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4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B)</a:t>
            </a:r>
            <a:endParaRPr sz="2200">
              <a:latin typeface="Cambria Math"/>
              <a:cs typeface="Cambria Math"/>
            </a:endParaRPr>
          </a:p>
          <a:p>
            <a:pPr marL="383540" indent="-370840">
              <a:lnSpc>
                <a:spcPct val="100000"/>
              </a:lnSpc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35" dirty="0">
                <a:latin typeface="Cambria Math"/>
                <a:cs typeface="Cambria Math"/>
              </a:rPr>
              <a:t>For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e.g.,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in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above</a:t>
            </a:r>
            <a:r>
              <a:rPr sz="2200" spc="-10" dirty="0">
                <a:latin typeface="Cambria Math"/>
                <a:cs typeface="Cambria Math"/>
              </a:rPr>
              <a:t> relation RollNo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{Name,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SPI,BL}</a:t>
            </a:r>
            <a:endParaRPr sz="2200">
              <a:latin typeface="Cambria Math"/>
              <a:cs typeface="Cambria Math"/>
            </a:endParaRPr>
          </a:p>
          <a:p>
            <a:pPr marL="382905" marR="5080" indent="-370840" algn="just">
              <a:lnSpc>
                <a:spcPct val="100000"/>
              </a:lnSpc>
              <a:spcBef>
                <a:spcPts val="2640"/>
              </a:spcBef>
              <a:buFont typeface="Segoe UI Symbol"/>
              <a:buChar char="□"/>
              <a:tabLst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It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can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also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said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as</a:t>
            </a:r>
            <a:r>
              <a:rPr sz="2200" dirty="0">
                <a:latin typeface="Cambria Math"/>
                <a:cs typeface="Cambria Math"/>
              </a:rPr>
              <a:t> N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functionally</a:t>
            </a:r>
            <a:r>
              <a:rPr sz="2200" spc="-5" dirty="0">
                <a:latin typeface="Cambria Math"/>
                <a:cs typeface="Cambria Math"/>
              </a:rPr>
              <a:t> dependent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on</a:t>
            </a:r>
            <a:r>
              <a:rPr sz="2200" dirty="0">
                <a:latin typeface="Cambria Math"/>
                <a:cs typeface="Cambria Math"/>
              </a:rPr>
              <a:t> M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or</a:t>
            </a:r>
            <a:r>
              <a:rPr sz="2200" dirty="0">
                <a:latin typeface="Cambria Math"/>
                <a:cs typeface="Cambria Math"/>
              </a:rPr>
              <a:t> M 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functionally determines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N.</a:t>
            </a:r>
            <a:endParaRPr sz="2200">
              <a:latin typeface="Cambria Math"/>
              <a:cs typeface="Cambria Math"/>
            </a:endParaRPr>
          </a:p>
          <a:p>
            <a:pPr marL="382905" marR="13335" indent="-370840" algn="just">
              <a:lnSpc>
                <a:spcPct val="100000"/>
              </a:lnSpc>
              <a:buFont typeface="Segoe UI Symbol"/>
              <a:buChar char="□"/>
              <a:tabLst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In </a:t>
            </a:r>
            <a:r>
              <a:rPr sz="2200" dirty="0">
                <a:latin typeface="Cambria Math"/>
                <a:cs typeface="Cambria Math"/>
              </a:rPr>
              <a:t>a </a:t>
            </a:r>
            <a:r>
              <a:rPr sz="2200" spc="-10" dirty="0">
                <a:latin typeface="Cambria Math"/>
                <a:cs typeface="Cambria Math"/>
              </a:rPr>
              <a:t>relation, </a:t>
            </a:r>
            <a:r>
              <a:rPr sz="2200" spc="-5" dirty="0">
                <a:latin typeface="Cambria Math"/>
                <a:cs typeface="Cambria Math"/>
              </a:rPr>
              <a:t>if the set of </a:t>
            </a:r>
            <a:r>
              <a:rPr sz="2200" spc="-10" dirty="0">
                <a:latin typeface="Cambria Math"/>
                <a:cs typeface="Cambria Math"/>
              </a:rPr>
              <a:t>attributes </a:t>
            </a:r>
            <a:r>
              <a:rPr sz="2200" spc="-15" dirty="0">
                <a:latin typeface="Cambria Math"/>
                <a:cs typeface="Cambria Math"/>
              </a:rPr>
              <a:t>are fully </a:t>
            </a:r>
            <a:r>
              <a:rPr sz="2200" spc="-10" dirty="0">
                <a:latin typeface="Cambria Math"/>
                <a:cs typeface="Cambria Math"/>
              </a:rPr>
              <a:t>determined </a:t>
            </a:r>
            <a:r>
              <a:rPr sz="2200" spc="-20" dirty="0">
                <a:latin typeface="Cambria Math"/>
                <a:cs typeface="Cambria Math"/>
              </a:rPr>
              <a:t>by </a:t>
            </a:r>
            <a:r>
              <a:rPr sz="2200" spc="-5" dirty="0">
                <a:latin typeface="Cambria Math"/>
                <a:cs typeface="Cambria Math"/>
              </a:rPr>
              <a:t>other 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attribute,</a:t>
            </a:r>
            <a:r>
              <a:rPr sz="2200" spc="-5" dirty="0">
                <a:latin typeface="Cambria Math"/>
                <a:cs typeface="Cambria Math"/>
              </a:rPr>
              <a:t> then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set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attributes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are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said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to</a:t>
            </a:r>
            <a:r>
              <a:rPr sz="2200" spc="-5" dirty="0">
                <a:latin typeface="Cambria Math"/>
                <a:cs typeface="Cambria Math"/>
              </a:rPr>
              <a:t> be</a:t>
            </a:r>
            <a:r>
              <a:rPr sz="2200" spc="47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functionally </a:t>
            </a:r>
            <a:r>
              <a:rPr sz="2200" spc="-5" dirty="0">
                <a:latin typeface="Cambria Math"/>
                <a:cs typeface="Cambria Math"/>
              </a:rPr>
              <a:t> dependent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on another </a:t>
            </a:r>
            <a:r>
              <a:rPr sz="2200" spc="-10" dirty="0">
                <a:latin typeface="Cambria Math"/>
                <a:cs typeface="Cambria Math"/>
              </a:rPr>
              <a:t>attribute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608885"/>
            <a:ext cx="2925445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0" dirty="0">
                <a:latin typeface="Cambria"/>
                <a:cs typeface="Cambria"/>
              </a:rPr>
              <a:t>Lossless </a:t>
            </a:r>
            <a:r>
              <a:rPr sz="3600" b="1" spc="-5" dirty="0">
                <a:latin typeface="Cambria"/>
                <a:cs typeface="Cambria"/>
              </a:rPr>
              <a:t> De</a:t>
            </a:r>
            <a:r>
              <a:rPr sz="3600" b="1" spc="-25" dirty="0">
                <a:latin typeface="Cambria"/>
                <a:cs typeface="Cambria"/>
              </a:rPr>
              <a:t>c</a:t>
            </a:r>
            <a:r>
              <a:rPr sz="3600" b="1" spc="-5" dirty="0">
                <a:latin typeface="Cambria"/>
                <a:cs typeface="Cambria"/>
              </a:rPr>
              <a:t>ompositio  </a:t>
            </a:r>
            <a:r>
              <a:rPr sz="3600" b="1" dirty="0">
                <a:latin typeface="Cambria"/>
                <a:cs typeface="Cambria"/>
              </a:rPr>
              <a:t>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5867" y="89661"/>
            <a:ext cx="8103234" cy="164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4015" algn="just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spc="2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decomposition</a:t>
            </a:r>
            <a:r>
              <a:rPr sz="2400" spc="2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of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relation</a:t>
            </a:r>
            <a:r>
              <a:rPr sz="2400" spc="2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R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into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R1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and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R2</a:t>
            </a:r>
            <a:r>
              <a:rPr sz="2400" spc="2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spc="2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said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to </a:t>
            </a:r>
            <a:r>
              <a:rPr sz="2400" spc="-5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be</a:t>
            </a:r>
            <a:r>
              <a:rPr sz="2400" spc="49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lossless</a:t>
            </a:r>
            <a:r>
              <a:rPr sz="2400" spc="49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when</a:t>
            </a:r>
            <a:r>
              <a:rPr sz="2400" spc="49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we</a:t>
            </a:r>
            <a:r>
              <a:rPr sz="2400" spc="49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join</a:t>
            </a:r>
            <a:r>
              <a:rPr sz="2400" spc="4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R1</a:t>
            </a:r>
            <a:r>
              <a:rPr sz="2400" spc="4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and</a:t>
            </a:r>
            <a:r>
              <a:rPr sz="2400" spc="4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R2</a:t>
            </a:r>
            <a:r>
              <a:rPr sz="2400" spc="4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and</a:t>
            </a:r>
            <a:r>
              <a:rPr sz="2400" spc="4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it</a:t>
            </a:r>
            <a:r>
              <a:rPr sz="2400" spc="49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displays</a:t>
            </a:r>
            <a:r>
              <a:rPr sz="2400" spc="49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same</a:t>
            </a:r>
            <a:r>
              <a:rPr sz="2400" spc="-10" dirty="0">
                <a:latin typeface="Cambria Math"/>
                <a:cs typeface="Cambria Math"/>
              </a:rPr>
              <a:t> relation</a:t>
            </a:r>
            <a:r>
              <a:rPr sz="2400" spc="-5" dirty="0">
                <a:latin typeface="Cambria Math"/>
                <a:cs typeface="Cambria Math"/>
              </a:rPr>
              <a:t> as in R.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126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latin typeface="Cambria Math"/>
                <a:cs typeface="Cambria Math"/>
              </a:rPr>
              <a:t>All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decomposed</a:t>
            </a:r>
            <a:r>
              <a:rPr sz="2400" spc="-10" dirty="0">
                <a:latin typeface="Cambria Math"/>
                <a:cs typeface="Cambria Math"/>
              </a:rPr>
              <a:t> relations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must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be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lossless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decomposition.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03187" y="1893505"/>
          <a:ext cx="2449195" cy="1112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AcNo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Bal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Branch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001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50000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5" dirty="0">
                          <a:latin typeface="Cambria Math"/>
                          <a:cs typeface="Cambria Math"/>
                        </a:rPr>
                        <a:t>Rajkot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002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5" dirty="0">
                          <a:latin typeface="Cambria Math"/>
                          <a:cs typeface="Cambria Math"/>
                        </a:rPr>
                        <a:t>75000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600" spc="-10" dirty="0">
                          <a:latin typeface="Cambria Math"/>
                          <a:cs typeface="Cambria Math"/>
                        </a:rPr>
                        <a:t>Baroda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274822" y="3407579"/>
            <a:ext cx="6138545" cy="1149350"/>
            <a:chOff x="4274822" y="3407579"/>
            <a:chExt cx="6138545" cy="1149350"/>
          </a:xfrm>
        </p:grpSpPr>
        <p:sp>
          <p:nvSpPr>
            <p:cNvPr id="6" name="object 6"/>
            <p:cNvSpPr/>
            <p:nvPr/>
          </p:nvSpPr>
          <p:spPr>
            <a:xfrm>
              <a:off x="8513650" y="3418679"/>
              <a:ext cx="1875789" cy="1113155"/>
            </a:xfrm>
            <a:custGeom>
              <a:avLst/>
              <a:gdLst/>
              <a:ahLst/>
              <a:cxnLst/>
              <a:rect l="l" t="t" r="r" b="b"/>
              <a:pathLst>
                <a:path w="1875790" h="1113154">
                  <a:moveTo>
                    <a:pt x="1875474" y="1112549"/>
                  </a:moveTo>
                  <a:lnTo>
                    <a:pt x="0" y="1112549"/>
                  </a:lnTo>
                  <a:lnTo>
                    <a:pt x="0" y="0"/>
                  </a:lnTo>
                  <a:lnTo>
                    <a:pt x="1875474" y="0"/>
                  </a:lnTo>
                  <a:lnTo>
                    <a:pt x="1875474" y="1112549"/>
                  </a:lnTo>
                  <a:close/>
                </a:path>
              </a:pathLst>
            </a:custGeom>
            <a:solidFill>
              <a:srgbClr val="E7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13648" y="3418687"/>
              <a:ext cx="1875789" cy="371475"/>
            </a:xfrm>
            <a:custGeom>
              <a:avLst/>
              <a:gdLst/>
              <a:ahLst/>
              <a:cxnLst/>
              <a:rect l="l" t="t" r="r" b="b"/>
              <a:pathLst>
                <a:path w="1875790" h="371475">
                  <a:moveTo>
                    <a:pt x="1875472" y="0"/>
                  </a:moveTo>
                  <a:lnTo>
                    <a:pt x="875449" y="0"/>
                  </a:lnTo>
                  <a:lnTo>
                    <a:pt x="0" y="0"/>
                  </a:lnTo>
                  <a:lnTo>
                    <a:pt x="0" y="370852"/>
                  </a:lnTo>
                  <a:lnTo>
                    <a:pt x="875449" y="370852"/>
                  </a:lnTo>
                  <a:lnTo>
                    <a:pt x="1875472" y="370852"/>
                  </a:lnTo>
                  <a:lnTo>
                    <a:pt x="1875472" y="0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13648" y="3789540"/>
              <a:ext cx="1875789" cy="370840"/>
            </a:xfrm>
            <a:custGeom>
              <a:avLst/>
              <a:gdLst/>
              <a:ahLst/>
              <a:cxnLst/>
              <a:rect l="l" t="t" r="r" b="b"/>
              <a:pathLst>
                <a:path w="1875790" h="370839">
                  <a:moveTo>
                    <a:pt x="1875472" y="0"/>
                  </a:moveTo>
                  <a:lnTo>
                    <a:pt x="875449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875449" y="370840"/>
                  </a:lnTo>
                  <a:lnTo>
                    <a:pt x="1875472" y="370840"/>
                  </a:lnTo>
                  <a:lnTo>
                    <a:pt x="1875472" y="0"/>
                  </a:lnTo>
                  <a:close/>
                </a:path>
              </a:pathLst>
            </a:custGeom>
            <a:solidFill>
              <a:srgbClr val="CDE6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08900" y="3413929"/>
              <a:ext cx="1885314" cy="1122045"/>
            </a:xfrm>
            <a:custGeom>
              <a:avLst/>
              <a:gdLst/>
              <a:ahLst/>
              <a:cxnLst/>
              <a:rect l="l" t="t" r="r" b="b"/>
              <a:pathLst>
                <a:path w="1885315" h="1122045">
                  <a:moveTo>
                    <a:pt x="4749" y="0"/>
                  </a:moveTo>
                  <a:lnTo>
                    <a:pt x="4749" y="1122049"/>
                  </a:lnTo>
                </a:path>
                <a:path w="1885315" h="1122045">
                  <a:moveTo>
                    <a:pt x="880199" y="0"/>
                  </a:moveTo>
                  <a:lnTo>
                    <a:pt x="880199" y="1122049"/>
                  </a:lnTo>
                </a:path>
                <a:path w="1885315" h="1122045">
                  <a:moveTo>
                    <a:pt x="1880224" y="0"/>
                  </a:moveTo>
                  <a:lnTo>
                    <a:pt x="1880224" y="1122049"/>
                  </a:lnTo>
                </a:path>
                <a:path w="1885315" h="1122045">
                  <a:moveTo>
                    <a:pt x="0" y="4749"/>
                  </a:moveTo>
                  <a:lnTo>
                    <a:pt x="1884974" y="47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08900" y="3789529"/>
              <a:ext cx="1885314" cy="0"/>
            </a:xfrm>
            <a:custGeom>
              <a:avLst/>
              <a:gdLst/>
              <a:ahLst/>
              <a:cxnLst/>
              <a:rect l="l" t="t" r="r" b="b"/>
              <a:pathLst>
                <a:path w="1885315">
                  <a:moveTo>
                    <a:pt x="0" y="0"/>
                  </a:moveTo>
                  <a:lnTo>
                    <a:pt x="188497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08900" y="4160379"/>
              <a:ext cx="1885314" cy="371475"/>
            </a:xfrm>
            <a:custGeom>
              <a:avLst/>
              <a:gdLst/>
              <a:ahLst/>
              <a:cxnLst/>
              <a:rect l="l" t="t" r="r" b="b"/>
              <a:pathLst>
                <a:path w="1885315" h="371475">
                  <a:moveTo>
                    <a:pt x="0" y="0"/>
                  </a:moveTo>
                  <a:lnTo>
                    <a:pt x="1884974" y="0"/>
                  </a:lnTo>
                </a:path>
                <a:path w="1885315" h="371475">
                  <a:moveTo>
                    <a:pt x="0" y="370849"/>
                  </a:moveTo>
                  <a:lnTo>
                    <a:pt x="1884974" y="3708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92192" y="3691095"/>
              <a:ext cx="518795" cy="20955"/>
            </a:xfrm>
            <a:custGeom>
              <a:avLst/>
              <a:gdLst/>
              <a:ahLst/>
              <a:cxnLst/>
              <a:rect l="l" t="t" r="r" b="b"/>
              <a:pathLst>
                <a:path w="518795" h="20954">
                  <a:moveTo>
                    <a:pt x="518368" y="20574"/>
                  </a:moveTo>
                  <a:lnTo>
                    <a:pt x="0" y="20574"/>
                  </a:lnTo>
                  <a:lnTo>
                    <a:pt x="0" y="0"/>
                  </a:lnTo>
                  <a:lnTo>
                    <a:pt x="518368" y="0"/>
                  </a:lnTo>
                  <a:lnTo>
                    <a:pt x="518368" y="20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622" y="3432962"/>
              <a:ext cx="1595120" cy="1113155"/>
            </a:xfrm>
            <a:custGeom>
              <a:avLst/>
              <a:gdLst/>
              <a:ahLst/>
              <a:cxnLst/>
              <a:rect l="l" t="t" r="r" b="b"/>
              <a:pathLst>
                <a:path w="1595120" h="1113154">
                  <a:moveTo>
                    <a:pt x="1594699" y="1112549"/>
                  </a:moveTo>
                  <a:lnTo>
                    <a:pt x="0" y="1112549"/>
                  </a:lnTo>
                  <a:lnTo>
                    <a:pt x="0" y="0"/>
                  </a:lnTo>
                  <a:lnTo>
                    <a:pt x="1594699" y="0"/>
                  </a:lnTo>
                  <a:lnTo>
                    <a:pt x="1594699" y="1112549"/>
                  </a:lnTo>
                  <a:close/>
                </a:path>
              </a:pathLst>
            </a:custGeom>
            <a:solidFill>
              <a:srgbClr val="E7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98619" y="3432974"/>
              <a:ext cx="1595120" cy="370840"/>
            </a:xfrm>
            <a:custGeom>
              <a:avLst/>
              <a:gdLst/>
              <a:ahLst/>
              <a:cxnLst/>
              <a:rect l="l" t="t" r="r" b="b"/>
              <a:pathLst>
                <a:path w="1595120" h="370839">
                  <a:moveTo>
                    <a:pt x="1594700" y="0"/>
                  </a:moveTo>
                  <a:lnTo>
                    <a:pt x="754151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754151" y="370840"/>
                  </a:lnTo>
                  <a:lnTo>
                    <a:pt x="1594700" y="370840"/>
                  </a:lnTo>
                  <a:lnTo>
                    <a:pt x="1594700" y="0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8619" y="3803814"/>
              <a:ext cx="1595120" cy="371475"/>
            </a:xfrm>
            <a:custGeom>
              <a:avLst/>
              <a:gdLst/>
              <a:ahLst/>
              <a:cxnLst/>
              <a:rect l="l" t="t" r="r" b="b"/>
              <a:pathLst>
                <a:path w="1595120" h="371475">
                  <a:moveTo>
                    <a:pt x="1594700" y="0"/>
                  </a:moveTo>
                  <a:lnTo>
                    <a:pt x="754151" y="0"/>
                  </a:lnTo>
                  <a:lnTo>
                    <a:pt x="0" y="0"/>
                  </a:lnTo>
                  <a:lnTo>
                    <a:pt x="0" y="370852"/>
                  </a:lnTo>
                  <a:lnTo>
                    <a:pt x="754151" y="370852"/>
                  </a:lnTo>
                  <a:lnTo>
                    <a:pt x="1594700" y="370852"/>
                  </a:lnTo>
                  <a:lnTo>
                    <a:pt x="1594700" y="0"/>
                  </a:lnTo>
                  <a:close/>
                </a:path>
              </a:pathLst>
            </a:custGeom>
            <a:solidFill>
              <a:srgbClr val="CDE6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3872" y="3428212"/>
              <a:ext cx="1604645" cy="1122045"/>
            </a:xfrm>
            <a:custGeom>
              <a:avLst/>
              <a:gdLst/>
              <a:ahLst/>
              <a:cxnLst/>
              <a:rect l="l" t="t" r="r" b="b"/>
              <a:pathLst>
                <a:path w="1604645" h="1122045">
                  <a:moveTo>
                    <a:pt x="4749" y="0"/>
                  </a:moveTo>
                  <a:lnTo>
                    <a:pt x="4749" y="1122049"/>
                  </a:lnTo>
                </a:path>
                <a:path w="1604645" h="1122045">
                  <a:moveTo>
                    <a:pt x="758899" y="0"/>
                  </a:moveTo>
                  <a:lnTo>
                    <a:pt x="758899" y="1122049"/>
                  </a:lnTo>
                </a:path>
                <a:path w="1604645" h="1122045">
                  <a:moveTo>
                    <a:pt x="1599449" y="0"/>
                  </a:moveTo>
                  <a:lnTo>
                    <a:pt x="1599449" y="1122049"/>
                  </a:lnTo>
                </a:path>
                <a:path w="1604645" h="1122045">
                  <a:moveTo>
                    <a:pt x="0" y="4749"/>
                  </a:moveTo>
                  <a:lnTo>
                    <a:pt x="1604199" y="47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3872" y="3803812"/>
              <a:ext cx="1604645" cy="0"/>
            </a:xfrm>
            <a:custGeom>
              <a:avLst/>
              <a:gdLst/>
              <a:ahLst/>
              <a:cxnLst/>
              <a:rect l="l" t="t" r="r" b="b"/>
              <a:pathLst>
                <a:path w="1604645">
                  <a:moveTo>
                    <a:pt x="0" y="0"/>
                  </a:moveTo>
                  <a:lnTo>
                    <a:pt x="1604199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3872" y="4174662"/>
              <a:ext cx="1604645" cy="371475"/>
            </a:xfrm>
            <a:custGeom>
              <a:avLst/>
              <a:gdLst/>
              <a:ahLst/>
              <a:cxnLst/>
              <a:rect l="l" t="t" r="r" b="b"/>
              <a:pathLst>
                <a:path w="1604645" h="371475">
                  <a:moveTo>
                    <a:pt x="0" y="0"/>
                  </a:moveTo>
                  <a:lnTo>
                    <a:pt x="1604199" y="0"/>
                  </a:lnTo>
                </a:path>
                <a:path w="1604645" h="371475">
                  <a:moveTo>
                    <a:pt x="0" y="370849"/>
                  </a:moveTo>
                  <a:lnTo>
                    <a:pt x="1604199" y="3708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16513" y="3705378"/>
              <a:ext cx="518795" cy="20955"/>
            </a:xfrm>
            <a:custGeom>
              <a:avLst/>
              <a:gdLst/>
              <a:ahLst/>
              <a:cxnLst/>
              <a:rect l="l" t="t" r="r" b="b"/>
              <a:pathLst>
                <a:path w="518795" h="20954">
                  <a:moveTo>
                    <a:pt x="518368" y="20574"/>
                  </a:moveTo>
                  <a:lnTo>
                    <a:pt x="0" y="20574"/>
                  </a:lnTo>
                  <a:lnTo>
                    <a:pt x="0" y="0"/>
                  </a:lnTo>
                  <a:lnTo>
                    <a:pt x="518368" y="0"/>
                  </a:lnTo>
                  <a:lnTo>
                    <a:pt x="518368" y="20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993526" y="4970932"/>
          <a:ext cx="2494280" cy="1112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AcNo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Bal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Branch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001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50000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mbria Math"/>
                          <a:cs typeface="Cambria Math"/>
                        </a:rPr>
                        <a:t>Rajkot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002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75000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mbria Math"/>
                          <a:cs typeface="Cambria Math"/>
                        </a:rPr>
                        <a:t>Baroda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384348" y="3498200"/>
            <a:ext cx="579247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760"/>
              </a:lnSpc>
              <a:tabLst>
                <a:tab pos="931544" algn="l"/>
                <a:tab pos="4307205" algn="l"/>
                <a:tab pos="5090160" algn="l"/>
              </a:tabLst>
            </a:pPr>
            <a:r>
              <a:rPr sz="2700" spc="-22" baseline="-3086" dirty="0">
                <a:solidFill>
                  <a:srgbClr val="FFFFFF"/>
                </a:solidFill>
                <a:latin typeface="Cambria Math"/>
                <a:cs typeface="Cambria Math"/>
              </a:rPr>
              <a:t>A</a:t>
            </a:r>
            <a:r>
              <a:rPr sz="2700" spc="-7" baseline="-3086" dirty="0">
                <a:solidFill>
                  <a:srgbClr val="FFFFFF"/>
                </a:solidFill>
                <a:latin typeface="Cambria Math"/>
                <a:cs typeface="Cambria Math"/>
              </a:rPr>
              <a:t>cN</a:t>
            </a:r>
            <a:r>
              <a:rPr sz="2700" baseline="-3086" dirty="0">
                <a:solidFill>
                  <a:srgbClr val="FFFFFF"/>
                </a:solidFill>
                <a:latin typeface="Cambria Math"/>
                <a:cs typeface="Cambria Math"/>
              </a:rPr>
              <a:t>o	</a:t>
            </a:r>
            <a:r>
              <a:rPr sz="2700" spc="-7" baseline="-3086" dirty="0">
                <a:solidFill>
                  <a:srgbClr val="FFFFFF"/>
                </a:solidFill>
                <a:latin typeface="Cambria Math"/>
                <a:cs typeface="Cambria Math"/>
              </a:rPr>
              <a:t>Ba</a:t>
            </a:r>
            <a:r>
              <a:rPr sz="2700" baseline="-3086" dirty="0">
                <a:solidFill>
                  <a:srgbClr val="FFFFFF"/>
                </a:solidFill>
                <a:latin typeface="Cambria Math"/>
                <a:cs typeface="Cambria Math"/>
              </a:rPr>
              <a:t>l	</a:t>
            </a:r>
            <a:r>
              <a:rPr sz="1800" spc="-15" dirty="0">
                <a:solidFill>
                  <a:srgbClr val="FFFFFF"/>
                </a:solidFill>
                <a:latin typeface="Cambria Math"/>
                <a:cs typeface="Cambria Math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cN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o	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B</a:t>
            </a:r>
            <a:r>
              <a:rPr sz="1800" spc="-35" dirty="0">
                <a:solidFill>
                  <a:srgbClr val="FFFFFF"/>
                </a:solidFill>
                <a:latin typeface="Cambria Math"/>
                <a:cs typeface="Cambria Math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mbria Math"/>
                <a:cs typeface="Cambria Math"/>
              </a:rPr>
              <a:t>anch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tabLst>
                <a:tab pos="753745" algn="l"/>
                <a:tab pos="2450465" algn="l"/>
                <a:tab pos="4214495" algn="l"/>
                <a:tab pos="5090160" algn="l"/>
              </a:tabLst>
            </a:pPr>
            <a:r>
              <a:rPr sz="2700" spc="-7" baseline="-3086" dirty="0">
                <a:latin typeface="Cambria Math"/>
                <a:cs typeface="Cambria Math"/>
              </a:rPr>
              <a:t>001	50000	</a:t>
            </a:r>
            <a:r>
              <a:rPr sz="3600" spc="-7" baseline="-8101" dirty="0">
                <a:latin typeface="Cambria Math"/>
                <a:cs typeface="Cambria Math"/>
              </a:rPr>
              <a:t>Same	</a:t>
            </a:r>
            <a:r>
              <a:rPr sz="1800" spc="-5" dirty="0">
                <a:latin typeface="Cambria Math"/>
                <a:cs typeface="Cambria Math"/>
              </a:rPr>
              <a:t>001	</a:t>
            </a:r>
            <a:r>
              <a:rPr sz="1800" spc="-15" dirty="0">
                <a:latin typeface="Cambria Math"/>
                <a:cs typeface="Cambria Math"/>
              </a:rPr>
              <a:t>Rajkot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tabLst>
                <a:tab pos="753745" algn="l"/>
                <a:tab pos="4214495" algn="l"/>
                <a:tab pos="5090160" algn="l"/>
              </a:tabLst>
            </a:pPr>
            <a:r>
              <a:rPr sz="2700" spc="-7" baseline="-3086" dirty="0">
                <a:latin typeface="Cambria Math"/>
                <a:cs typeface="Cambria Math"/>
              </a:rPr>
              <a:t>00</a:t>
            </a:r>
            <a:r>
              <a:rPr sz="2700" baseline="-3086" dirty="0">
                <a:latin typeface="Cambria Math"/>
                <a:cs typeface="Cambria Math"/>
              </a:rPr>
              <a:t>2	</a:t>
            </a:r>
            <a:r>
              <a:rPr sz="2700" spc="-7" baseline="-3086" dirty="0">
                <a:latin typeface="Cambria Math"/>
                <a:cs typeface="Cambria Math"/>
              </a:rPr>
              <a:t>7500</a:t>
            </a:r>
            <a:r>
              <a:rPr sz="2700" baseline="-3086" dirty="0">
                <a:latin typeface="Cambria Math"/>
                <a:cs typeface="Cambria Math"/>
              </a:rPr>
              <a:t>0	</a:t>
            </a:r>
            <a:r>
              <a:rPr sz="1800" spc="-5" dirty="0">
                <a:latin typeface="Cambria Math"/>
                <a:cs typeface="Cambria Math"/>
              </a:rPr>
              <a:t>00</a:t>
            </a:r>
            <a:r>
              <a:rPr sz="1800" dirty="0">
                <a:latin typeface="Cambria Math"/>
                <a:cs typeface="Cambria Math"/>
              </a:rPr>
              <a:t>2	</a:t>
            </a:r>
            <a:r>
              <a:rPr sz="1800" spc="-5" dirty="0">
                <a:latin typeface="Cambria Math"/>
                <a:cs typeface="Cambria Math"/>
              </a:rPr>
              <a:t>Ba</a:t>
            </a:r>
            <a:r>
              <a:rPr sz="1800" spc="-30" dirty="0">
                <a:latin typeface="Cambria Math"/>
                <a:cs typeface="Cambria Math"/>
              </a:rPr>
              <a:t>r</a:t>
            </a:r>
            <a:r>
              <a:rPr sz="1800" spc="-5" dirty="0">
                <a:latin typeface="Cambria Math"/>
                <a:cs typeface="Cambria Math"/>
              </a:rPr>
              <a:t>oda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076923" y="2437065"/>
            <a:ext cx="4393565" cy="2631440"/>
            <a:chOff x="5076923" y="2437065"/>
            <a:chExt cx="4393565" cy="2631440"/>
          </a:xfrm>
        </p:grpSpPr>
        <p:sp>
          <p:nvSpPr>
            <p:cNvPr id="23" name="object 23"/>
            <p:cNvSpPr/>
            <p:nvPr/>
          </p:nvSpPr>
          <p:spPr>
            <a:xfrm>
              <a:off x="8458089" y="2456115"/>
              <a:ext cx="829310" cy="803910"/>
            </a:xfrm>
            <a:custGeom>
              <a:avLst/>
              <a:gdLst/>
              <a:ahLst/>
              <a:cxnLst/>
              <a:rect l="l" t="t" r="r" b="b"/>
              <a:pathLst>
                <a:path w="829309" h="803910">
                  <a:moveTo>
                    <a:pt x="0" y="0"/>
                  </a:moveTo>
                  <a:lnTo>
                    <a:pt x="829146" y="803603"/>
                  </a:lnTo>
                </a:path>
              </a:pathLst>
            </a:custGeom>
            <a:ln w="3809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24388" y="3195479"/>
              <a:ext cx="206054" cy="20362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745438" y="4531199"/>
              <a:ext cx="706120" cy="417830"/>
            </a:xfrm>
            <a:custGeom>
              <a:avLst/>
              <a:gdLst/>
              <a:ahLst/>
              <a:cxnLst/>
              <a:rect l="l" t="t" r="r" b="b"/>
              <a:pathLst>
                <a:path w="706120" h="417829">
                  <a:moveTo>
                    <a:pt x="705948" y="0"/>
                  </a:moveTo>
                  <a:lnTo>
                    <a:pt x="0" y="417609"/>
                  </a:lnTo>
                </a:path>
              </a:pathLst>
            </a:custGeom>
            <a:ln w="3809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7574" y="4875596"/>
              <a:ext cx="218954" cy="1802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252182" y="2456115"/>
              <a:ext cx="757555" cy="810260"/>
            </a:xfrm>
            <a:custGeom>
              <a:avLst/>
              <a:gdLst/>
              <a:ahLst/>
              <a:cxnLst/>
              <a:rect l="l" t="t" r="r" b="b"/>
              <a:pathLst>
                <a:path w="757554" h="810260">
                  <a:moveTo>
                    <a:pt x="757355" y="0"/>
                  </a:moveTo>
                  <a:lnTo>
                    <a:pt x="0" y="809835"/>
                  </a:lnTo>
                </a:path>
              </a:pathLst>
            </a:custGeom>
            <a:ln w="3809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5032" y="3203917"/>
              <a:ext cx="202162" cy="20736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095973" y="4545482"/>
              <a:ext cx="640080" cy="410845"/>
            </a:xfrm>
            <a:custGeom>
              <a:avLst/>
              <a:gdLst/>
              <a:ahLst/>
              <a:cxnLst/>
              <a:rect l="l" t="t" r="r" b="b"/>
              <a:pathLst>
                <a:path w="640079" h="410845">
                  <a:moveTo>
                    <a:pt x="0" y="0"/>
                  </a:moveTo>
                  <a:lnTo>
                    <a:pt x="640082" y="410575"/>
                  </a:lnTo>
                </a:path>
              </a:pathLst>
            </a:custGeom>
            <a:ln w="3809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3028" y="4884038"/>
              <a:ext cx="217611" cy="184422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8548767" y="5357528"/>
            <a:ext cx="152400" cy="731520"/>
          </a:xfrm>
          <a:custGeom>
            <a:avLst/>
            <a:gdLst/>
            <a:ahLst/>
            <a:cxnLst/>
            <a:rect l="l" t="t" r="r" b="b"/>
            <a:pathLst>
              <a:path w="152400" h="731520">
                <a:moveTo>
                  <a:pt x="0" y="0"/>
                </a:moveTo>
                <a:lnTo>
                  <a:pt x="29660" y="998"/>
                </a:lnTo>
                <a:lnTo>
                  <a:pt x="53881" y="3719"/>
                </a:lnTo>
                <a:lnTo>
                  <a:pt x="70211" y="7756"/>
                </a:lnTo>
                <a:lnTo>
                  <a:pt x="76199" y="12699"/>
                </a:lnTo>
                <a:lnTo>
                  <a:pt x="76199" y="353060"/>
                </a:lnTo>
                <a:lnTo>
                  <a:pt x="82188" y="358003"/>
                </a:lnTo>
                <a:lnTo>
                  <a:pt x="98518" y="362040"/>
                </a:lnTo>
                <a:lnTo>
                  <a:pt x="122739" y="364761"/>
                </a:lnTo>
                <a:lnTo>
                  <a:pt x="152399" y="365759"/>
                </a:lnTo>
                <a:lnTo>
                  <a:pt x="122739" y="366757"/>
                </a:lnTo>
                <a:lnTo>
                  <a:pt x="98518" y="369479"/>
                </a:lnTo>
                <a:lnTo>
                  <a:pt x="82188" y="373516"/>
                </a:lnTo>
                <a:lnTo>
                  <a:pt x="76199" y="378459"/>
                </a:lnTo>
                <a:lnTo>
                  <a:pt x="76199" y="718820"/>
                </a:lnTo>
                <a:lnTo>
                  <a:pt x="70211" y="723763"/>
                </a:lnTo>
                <a:lnTo>
                  <a:pt x="53881" y="727800"/>
                </a:lnTo>
                <a:lnTo>
                  <a:pt x="29660" y="730521"/>
                </a:lnTo>
                <a:lnTo>
                  <a:pt x="0" y="731519"/>
                </a:lnTo>
              </a:path>
            </a:pathLst>
          </a:custGeom>
          <a:ln w="9524">
            <a:solidFill>
              <a:srgbClr val="D438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4647" y="2994074"/>
            <a:ext cx="7122795" cy="1969135"/>
          </a:xfrm>
          <a:custGeom>
            <a:avLst/>
            <a:gdLst/>
            <a:ahLst/>
            <a:cxnLst/>
            <a:rect l="l" t="t" r="r" b="b"/>
            <a:pathLst>
              <a:path w="7122795" h="1969135">
                <a:moveTo>
                  <a:pt x="7122716" y="1968925"/>
                </a:moveTo>
                <a:lnTo>
                  <a:pt x="0" y="1968925"/>
                </a:lnTo>
                <a:lnTo>
                  <a:pt x="0" y="0"/>
                </a:lnTo>
                <a:lnTo>
                  <a:pt x="7122716" y="0"/>
                </a:lnTo>
                <a:lnTo>
                  <a:pt x="7122716" y="1968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29754" y="5056522"/>
            <a:ext cx="2573020" cy="110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461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0000"/>
                </a:solidFill>
                <a:latin typeface="Cambria Math"/>
                <a:cs typeface="Cambria Math"/>
              </a:rPr>
              <a:t>Perform</a:t>
            </a:r>
            <a:r>
              <a:rPr sz="1800" spc="-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Join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Same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mbria Math"/>
                <a:cs typeface="Cambria Math"/>
              </a:rPr>
              <a:t>Table.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No</a:t>
            </a:r>
            <a:r>
              <a:rPr sz="1800" spc="-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Extra</a:t>
            </a:r>
            <a:r>
              <a:rPr sz="1800" spc="-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mbria Math"/>
                <a:cs typeface="Cambria Math"/>
              </a:rPr>
              <a:t>records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55773"/>
            <a:ext cx="224536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Database </a:t>
            </a:r>
            <a:r>
              <a:rPr sz="3600" b="1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Anomalies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9796" y="775208"/>
            <a:ext cx="81889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4015" algn="just">
              <a:lnSpc>
                <a:spcPct val="100000"/>
              </a:lnSpc>
              <a:spcBef>
                <a:spcPts val="100"/>
              </a:spcBef>
            </a:pPr>
            <a:r>
              <a:rPr sz="2400" spc="-630" dirty="0">
                <a:latin typeface="Segoe UI Symbol"/>
                <a:cs typeface="Segoe UI Symbol"/>
              </a:rPr>
              <a:t>□</a:t>
            </a:r>
            <a:r>
              <a:rPr sz="2400" spc="-625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Anomalies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means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problems</a:t>
            </a:r>
            <a:r>
              <a:rPr sz="2400" spc="-5" dirty="0">
                <a:latin typeface="Cambria Math"/>
                <a:cs typeface="Cambria Math"/>
              </a:rPr>
              <a:t> and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it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may</a:t>
            </a:r>
            <a:r>
              <a:rPr sz="2400" spc="49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occur</a:t>
            </a:r>
            <a:r>
              <a:rPr sz="2400" spc="5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in</a:t>
            </a:r>
            <a:r>
              <a:rPr sz="2400" spc="5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database,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if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it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designed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without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proper</a:t>
            </a:r>
            <a:r>
              <a:rPr sz="2400" spc="-5" dirty="0">
                <a:latin typeface="Cambria Math"/>
                <a:cs typeface="Cambria Math"/>
              </a:rPr>
              <a:t> planning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and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analysis.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6806" y="2062987"/>
            <a:ext cx="5899150" cy="194563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0"/>
              </a:spcBef>
              <a:tabLst>
                <a:tab pos="418465" algn="l"/>
              </a:tabLst>
            </a:pPr>
            <a:r>
              <a:rPr sz="2400" spc="-630" dirty="0">
                <a:latin typeface="Segoe UI Symbol"/>
                <a:cs typeface="Segoe UI Symbol"/>
              </a:rPr>
              <a:t>□	</a:t>
            </a:r>
            <a:r>
              <a:rPr sz="2400" spc="-15" dirty="0">
                <a:latin typeface="Cambria Math"/>
                <a:cs typeface="Cambria Math"/>
              </a:rPr>
              <a:t>There </a:t>
            </a:r>
            <a:r>
              <a:rPr sz="2400" spc="-5" dirty="0">
                <a:latin typeface="Cambria Math"/>
                <a:cs typeface="Cambria Math"/>
              </a:rPr>
              <a:t>can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be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mainly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types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of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Anomalies:</a:t>
            </a:r>
            <a:endParaRPr sz="2400">
              <a:latin typeface="Cambria Math"/>
              <a:cs typeface="Cambria Math"/>
            </a:endParaRPr>
          </a:p>
          <a:p>
            <a:pPr marL="532765" indent="-532765">
              <a:lnSpc>
                <a:spcPct val="100000"/>
              </a:lnSpc>
              <a:spcBef>
                <a:spcPts val="900"/>
              </a:spcBef>
              <a:buFont typeface="Times New Roman"/>
              <a:buAutoNum type="arabicPeriod"/>
              <a:tabLst>
                <a:tab pos="532765" algn="l"/>
                <a:tab pos="533400" algn="l"/>
              </a:tabLst>
            </a:pPr>
            <a:r>
              <a:rPr sz="2400" spc="-5" dirty="0">
                <a:latin typeface="Cambria Math"/>
                <a:cs typeface="Cambria Math"/>
              </a:rPr>
              <a:t>Insert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Anomaly</a:t>
            </a:r>
            <a:endParaRPr sz="2400">
              <a:latin typeface="Cambria Math"/>
              <a:cs typeface="Cambria Math"/>
            </a:endParaRPr>
          </a:p>
          <a:p>
            <a:pPr marL="532765" indent="-532765">
              <a:lnSpc>
                <a:spcPct val="100000"/>
              </a:lnSpc>
              <a:spcBef>
                <a:spcPts val="900"/>
              </a:spcBef>
              <a:buFont typeface="Times New Roman"/>
              <a:buAutoNum type="arabicPeriod"/>
              <a:tabLst>
                <a:tab pos="532765" algn="l"/>
                <a:tab pos="533400" algn="l"/>
              </a:tabLst>
            </a:pPr>
            <a:r>
              <a:rPr sz="2400" spc="-10" dirty="0">
                <a:latin typeface="Cambria Math"/>
                <a:cs typeface="Cambria Math"/>
              </a:rPr>
              <a:t>Delete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Anomaly</a:t>
            </a:r>
            <a:endParaRPr sz="2400">
              <a:latin typeface="Cambria Math"/>
              <a:cs typeface="Cambria Math"/>
            </a:endParaRPr>
          </a:p>
          <a:p>
            <a:pPr marL="532765" indent="-532765">
              <a:lnSpc>
                <a:spcPct val="100000"/>
              </a:lnSpc>
              <a:spcBef>
                <a:spcPts val="900"/>
              </a:spcBef>
              <a:buFont typeface="Times New Roman"/>
              <a:buAutoNum type="arabicPeriod"/>
              <a:tabLst>
                <a:tab pos="532765" algn="l"/>
                <a:tab pos="533400" algn="l"/>
              </a:tabLst>
            </a:pPr>
            <a:r>
              <a:rPr sz="2400" spc="-10" dirty="0">
                <a:latin typeface="Cambria Math"/>
                <a:cs typeface="Cambria Math"/>
              </a:rPr>
              <a:t>Update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Anomaly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55773"/>
            <a:ext cx="188087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Insert </a:t>
            </a:r>
            <a:r>
              <a:rPr sz="3600" b="1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Anoma</a:t>
            </a:r>
            <a:r>
              <a:rPr sz="3600" b="1" spc="-100" dirty="0">
                <a:latin typeface="Cambria"/>
                <a:cs typeface="Cambria"/>
              </a:rPr>
              <a:t>l</a:t>
            </a:r>
            <a:r>
              <a:rPr sz="3600" b="1" dirty="0">
                <a:latin typeface="Cambria"/>
                <a:cs typeface="Cambria"/>
              </a:rPr>
              <a:t>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2150" y="62253"/>
            <a:ext cx="8131809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6080" marR="5080" indent="-374015" algn="just">
              <a:lnSpc>
                <a:spcPts val="2590"/>
              </a:lnSpc>
              <a:spcBef>
                <a:spcPts val="425"/>
              </a:spcBef>
            </a:pPr>
            <a:r>
              <a:rPr sz="2400" spc="-630" dirty="0">
                <a:latin typeface="Segoe UI Symbol"/>
                <a:cs typeface="Segoe UI Symbol"/>
              </a:rPr>
              <a:t>□</a:t>
            </a:r>
            <a:r>
              <a:rPr sz="2400" spc="-625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 insert </a:t>
            </a:r>
            <a:r>
              <a:rPr sz="2400" spc="-15" dirty="0">
                <a:latin typeface="Cambria Math"/>
                <a:cs typeface="Cambria Math"/>
              </a:rPr>
              <a:t>anomaly </a:t>
            </a:r>
            <a:r>
              <a:rPr sz="2400" spc="-5" dirty="0">
                <a:latin typeface="Cambria Math"/>
                <a:cs typeface="Cambria Math"/>
              </a:rPr>
              <a:t>occurs </a:t>
            </a:r>
            <a:r>
              <a:rPr sz="2400" spc="-10" dirty="0">
                <a:latin typeface="Cambria Math"/>
                <a:cs typeface="Cambria Math"/>
              </a:rPr>
              <a:t>when </a:t>
            </a:r>
            <a:r>
              <a:rPr sz="2400" spc="-5" dirty="0">
                <a:latin typeface="Cambria Math"/>
                <a:cs typeface="Cambria Math"/>
              </a:rPr>
              <a:t>inserting certain </a:t>
            </a:r>
            <a:r>
              <a:rPr sz="2400" spc="-10" dirty="0">
                <a:latin typeface="Cambria Math"/>
                <a:cs typeface="Cambria Math"/>
              </a:rPr>
              <a:t>attribute 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values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dependent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on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presence</a:t>
            </a:r>
            <a:r>
              <a:rPr sz="2400" spc="-5" dirty="0">
                <a:latin typeface="Cambria Math"/>
                <a:cs typeface="Cambria Math"/>
              </a:rPr>
              <a:t> of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values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in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other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attribute.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59879" y="1114147"/>
          <a:ext cx="7592057" cy="124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 Math"/>
                          <a:cs typeface="Cambria Math"/>
                        </a:rPr>
                        <a:t>E_No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Ename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Address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D_No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Dname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Dmgr_Id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Sagar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Rajkot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Sales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20" dirty="0">
                          <a:latin typeface="Cambria Math"/>
                          <a:cs typeface="Cambria Math"/>
                        </a:rPr>
                        <a:t>Priya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Baroda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Sales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6925" y="2411496"/>
            <a:ext cx="7816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Consider Employee relation with E_No as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primary </a:t>
            </a:r>
            <a:r>
              <a:rPr sz="1800" b="1" spc="-15" dirty="0">
                <a:solidFill>
                  <a:srgbClr val="C00000"/>
                </a:solidFill>
                <a:latin typeface="Corbel"/>
                <a:cs typeface="Corbel"/>
              </a:rPr>
              <a:t>key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and is referring D_No of </a:t>
            </a:r>
            <a:r>
              <a:rPr sz="1800" b="1" spc="-36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Department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table, where D_No is also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 Primary </a:t>
            </a:r>
            <a:r>
              <a:rPr sz="1800" b="1" spc="-20" dirty="0">
                <a:solidFill>
                  <a:srgbClr val="C00000"/>
                </a:solidFill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4721" y="3055795"/>
            <a:ext cx="8117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sz="2200" spc="-575" dirty="0">
                <a:latin typeface="Segoe UI Symbol"/>
                <a:cs typeface="Segoe UI Symbol"/>
              </a:rPr>
              <a:t>□	</a:t>
            </a:r>
            <a:r>
              <a:rPr sz="2200" spc="-5" dirty="0">
                <a:latin typeface="Cambria Math"/>
                <a:cs typeface="Cambria Math"/>
              </a:rPr>
              <a:t>Assume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that new department </a:t>
            </a:r>
            <a:r>
              <a:rPr sz="2200" spc="-35" dirty="0">
                <a:latin typeface="Cambria Math"/>
                <a:cs typeface="Cambria Math"/>
              </a:rPr>
              <a:t>“Accounts”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has </a:t>
            </a:r>
            <a:r>
              <a:rPr sz="2200" spc="-10" dirty="0">
                <a:latin typeface="Cambria Math"/>
                <a:cs typeface="Cambria Math"/>
              </a:rPr>
              <a:t>started,</a:t>
            </a:r>
            <a:r>
              <a:rPr sz="2200" spc="-5" dirty="0">
                <a:latin typeface="Cambria Math"/>
                <a:cs typeface="Cambria Math"/>
              </a:rPr>
              <a:t> but</a:t>
            </a:r>
            <a:r>
              <a:rPr sz="2200" spc="9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initially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there </a:t>
            </a:r>
            <a:r>
              <a:rPr sz="2200" spc="-5" dirty="0">
                <a:latin typeface="Cambria Math"/>
                <a:cs typeface="Cambria Math"/>
              </a:rPr>
              <a:t>is no </a:t>
            </a:r>
            <a:r>
              <a:rPr sz="2200" spc="-15" dirty="0">
                <a:latin typeface="Cambria Math"/>
                <a:cs typeface="Cambria Math"/>
              </a:rPr>
              <a:t>employee</a:t>
            </a:r>
            <a:r>
              <a:rPr sz="2200" spc="-5" dirty="0">
                <a:latin typeface="Cambria Math"/>
                <a:cs typeface="Cambria Math"/>
              </a:rPr>
              <a:t> in that department.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4721" y="4061635"/>
            <a:ext cx="8126095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0840" algn="just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3540" algn="l"/>
              </a:tabLst>
            </a:pPr>
            <a:r>
              <a:rPr sz="2200" dirty="0">
                <a:latin typeface="Cambria Math"/>
                <a:cs typeface="Cambria Math"/>
              </a:rPr>
              <a:t>A </a:t>
            </a:r>
            <a:r>
              <a:rPr sz="2200" spc="-5" dirty="0">
                <a:latin typeface="Cambria Math"/>
                <a:cs typeface="Cambria Math"/>
              </a:rPr>
              <a:t>user wish </a:t>
            </a:r>
            <a:r>
              <a:rPr sz="2200" spc="-10" dirty="0">
                <a:latin typeface="Cambria Math"/>
                <a:cs typeface="Cambria Math"/>
              </a:rPr>
              <a:t>to enter </a:t>
            </a:r>
            <a:r>
              <a:rPr sz="2200" spc="-5" dirty="0">
                <a:latin typeface="Cambria Math"/>
                <a:cs typeface="Cambria Math"/>
              </a:rPr>
              <a:t>the details in </a:t>
            </a:r>
            <a:r>
              <a:rPr sz="2200" spc="-15" dirty="0">
                <a:latin typeface="Cambria Math"/>
                <a:cs typeface="Cambria Math"/>
              </a:rPr>
              <a:t>Employee </a:t>
            </a:r>
            <a:r>
              <a:rPr sz="2200" spc="-10" dirty="0">
                <a:latin typeface="Cambria Math"/>
                <a:cs typeface="Cambria Math"/>
              </a:rPr>
              <a:t>relation </a:t>
            </a:r>
            <a:r>
              <a:rPr sz="2200" spc="-5" dirty="0">
                <a:latin typeface="Cambria Math"/>
                <a:cs typeface="Cambria Math"/>
              </a:rPr>
              <a:t>with no 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employee </a:t>
            </a:r>
            <a:r>
              <a:rPr sz="2200" spc="-5" dirty="0">
                <a:latin typeface="Cambria Math"/>
                <a:cs typeface="Cambria Math"/>
              </a:rPr>
              <a:t>details. Hence </a:t>
            </a:r>
            <a:r>
              <a:rPr sz="2200" spc="-15" dirty="0">
                <a:latin typeface="Cambria Math"/>
                <a:cs typeface="Cambria Math"/>
              </a:rPr>
              <a:t>values </a:t>
            </a:r>
            <a:r>
              <a:rPr sz="2200" spc="-5" dirty="0">
                <a:latin typeface="Cambria Math"/>
                <a:cs typeface="Cambria Math"/>
              </a:rPr>
              <a:t>of E_No, Ename and </a:t>
            </a:r>
            <a:r>
              <a:rPr sz="2200" spc="-15" dirty="0">
                <a:latin typeface="Cambria Math"/>
                <a:cs typeface="Cambria Math"/>
              </a:rPr>
              <a:t>Address </a:t>
            </a:r>
            <a:r>
              <a:rPr sz="2200" spc="-5" dirty="0">
                <a:latin typeface="Cambria Math"/>
                <a:cs typeface="Cambria Math"/>
              </a:rPr>
              <a:t>will 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NULL.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buFont typeface="Segoe UI Symbol"/>
              <a:buChar char="□"/>
            </a:pPr>
            <a:endParaRPr sz="2250">
              <a:latin typeface="Cambria Math"/>
              <a:cs typeface="Cambria Math"/>
            </a:endParaRPr>
          </a:p>
          <a:p>
            <a:pPr marL="383540" indent="-370840">
              <a:lnSpc>
                <a:spcPct val="100000"/>
              </a:lnSpc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As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E_No is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Primary </a:t>
            </a:r>
            <a:r>
              <a:rPr sz="2200" spc="-65" dirty="0">
                <a:latin typeface="Cambria Math"/>
                <a:cs typeface="Cambria Math"/>
              </a:rPr>
              <a:t>Key,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it will not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allow </a:t>
            </a:r>
            <a:r>
              <a:rPr sz="2200" spc="-10" dirty="0">
                <a:latin typeface="Cambria Math"/>
                <a:cs typeface="Cambria Math"/>
              </a:rPr>
              <a:t>to enter</a:t>
            </a:r>
            <a:r>
              <a:rPr sz="2200" spc="-5" dirty="0">
                <a:latin typeface="Cambria Math"/>
                <a:cs typeface="Cambria Math"/>
              </a:rPr>
              <a:t> NULL </a:t>
            </a:r>
            <a:r>
              <a:rPr sz="2200" spc="-15" dirty="0">
                <a:latin typeface="Cambria Math"/>
                <a:cs typeface="Cambria Math"/>
              </a:rPr>
              <a:t>for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it.</a:t>
            </a:r>
            <a:endParaRPr sz="2200">
              <a:latin typeface="Cambria Math"/>
              <a:cs typeface="Cambria Math"/>
            </a:endParaRPr>
          </a:p>
          <a:p>
            <a:pPr marL="382905" marR="35560" indent="-370840" algn="just">
              <a:lnSpc>
                <a:spcPct val="100000"/>
              </a:lnSpc>
              <a:spcBef>
                <a:spcPts val="2640"/>
              </a:spcBef>
              <a:buFont typeface="Segoe UI Symbol"/>
              <a:buChar char="□"/>
              <a:tabLst>
                <a:tab pos="383540" algn="l"/>
              </a:tabLst>
            </a:pPr>
            <a:r>
              <a:rPr sz="2200" spc="-30" dirty="0">
                <a:latin typeface="Cambria Math"/>
                <a:cs typeface="Cambria Math"/>
              </a:rPr>
              <a:t>Ultimately, </a:t>
            </a:r>
            <a:r>
              <a:rPr sz="2200" dirty="0">
                <a:latin typeface="Cambria Math"/>
                <a:cs typeface="Cambria Math"/>
              </a:rPr>
              <a:t>A </a:t>
            </a:r>
            <a:r>
              <a:rPr sz="2200" spc="-5" dirty="0">
                <a:latin typeface="Cambria Math"/>
                <a:cs typeface="Cambria Math"/>
              </a:rPr>
              <a:t>user will not be able </a:t>
            </a:r>
            <a:r>
              <a:rPr sz="2200" spc="-10" dirty="0">
                <a:latin typeface="Cambria Math"/>
                <a:cs typeface="Cambria Math"/>
              </a:rPr>
              <a:t>to </a:t>
            </a:r>
            <a:r>
              <a:rPr sz="2200" spc="-5" dirty="0">
                <a:latin typeface="Cambria Math"/>
                <a:cs typeface="Cambria Math"/>
              </a:rPr>
              <a:t>insert </a:t>
            </a:r>
            <a:r>
              <a:rPr sz="2200" dirty="0">
                <a:latin typeface="Cambria Math"/>
                <a:cs typeface="Cambria Math"/>
              </a:rPr>
              <a:t>a </a:t>
            </a:r>
            <a:r>
              <a:rPr sz="2200" spc="-5" dirty="0">
                <a:latin typeface="Cambria Math"/>
                <a:cs typeface="Cambria Math"/>
              </a:rPr>
              <a:t>new </a:t>
            </a:r>
            <a:r>
              <a:rPr sz="2200" spc="-15" dirty="0">
                <a:latin typeface="Cambria Math"/>
                <a:cs typeface="Cambria Math"/>
              </a:rPr>
              <a:t>record for only 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department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details.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55773"/>
            <a:ext cx="188087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Delete </a:t>
            </a:r>
            <a:r>
              <a:rPr sz="3600" b="1" spc="-10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Anoma</a:t>
            </a:r>
            <a:r>
              <a:rPr sz="3600" b="1" spc="-100" dirty="0">
                <a:latin typeface="Cambria"/>
                <a:cs typeface="Cambria"/>
              </a:rPr>
              <a:t>l</a:t>
            </a:r>
            <a:r>
              <a:rPr sz="3600" b="1" dirty="0">
                <a:latin typeface="Cambria"/>
                <a:cs typeface="Cambria"/>
              </a:rPr>
              <a:t>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2150" y="206683"/>
            <a:ext cx="2525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399540" algn="l"/>
              </a:tabLst>
            </a:pPr>
            <a:r>
              <a:rPr sz="2400" spc="-630" dirty="0">
                <a:latin typeface="Segoe UI Symbol"/>
                <a:cs typeface="Segoe UI Symbol"/>
              </a:rPr>
              <a:t>□	</a:t>
            </a:r>
            <a:r>
              <a:rPr sz="2400" spc="-10" dirty="0">
                <a:latin typeface="Cambria Math"/>
                <a:cs typeface="Cambria Math"/>
              </a:rPr>
              <a:t>Delete	</a:t>
            </a:r>
            <a:r>
              <a:rPr sz="2400" spc="-15" dirty="0">
                <a:latin typeface="Cambria Math"/>
                <a:cs typeface="Cambria Math"/>
              </a:rPr>
              <a:t>anomaly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189" y="206683"/>
            <a:ext cx="5448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9020" algn="l"/>
                <a:tab pos="1951989" algn="l"/>
                <a:tab pos="3190240" algn="l"/>
                <a:tab pos="4285615" algn="l"/>
              </a:tabLst>
            </a:pPr>
            <a:r>
              <a:rPr sz="2400" spc="-5" dirty="0">
                <a:latin typeface="Cambria Math"/>
                <a:cs typeface="Cambria Math"/>
              </a:rPr>
              <a:t>occurs	</a:t>
            </a:r>
            <a:r>
              <a:rPr sz="2400" spc="-10" dirty="0">
                <a:latin typeface="Cambria Math"/>
                <a:cs typeface="Cambria Math"/>
              </a:rPr>
              <a:t>when	</a:t>
            </a:r>
            <a:r>
              <a:rPr sz="2400" spc="-5" dirty="0">
                <a:latin typeface="Cambria Math"/>
                <a:cs typeface="Cambria Math"/>
              </a:rPr>
              <a:t>deleting	certain	</a:t>
            </a:r>
            <a:r>
              <a:rPr sz="2400" spc="-10" dirty="0">
                <a:latin typeface="Cambria Math"/>
                <a:cs typeface="Cambria Math"/>
              </a:rPr>
              <a:t>attribute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5560" y="572442"/>
            <a:ext cx="6445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mbria Math"/>
                <a:cs typeface="Cambria Math"/>
              </a:rPr>
              <a:t>values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may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result</a:t>
            </a:r>
            <a:r>
              <a:rPr sz="2400" spc="-5" dirty="0">
                <a:latin typeface="Cambria Math"/>
                <a:cs typeface="Cambria Math"/>
              </a:rPr>
              <a:t> in loss of other </a:t>
            </a:r>
            <a:r>
              <a:rPr sz="2400" spc="-10" dirty="0">
                <a:latin typeface="Cambria Math"/>
                <a:cs typeface="Cambria Math"/>
              </a:rPr>
              <a:t>attribute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values.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51337" y="1080120"/>
          <a:ext cx="7592057" cy="124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 Math"/>
                          <a:cs typeface="Cambria Math"/>
                        </a:rPr>
                        <a:t>E_No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Ename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Address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D_No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Dname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Dmgr_Id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Sagar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Rajkot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Sales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Aakash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Surat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Accounts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17503" y="2442335"/>
            <a:ext cx="7816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Consider Employee relation with E_No as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primary </a:t>
            </a:r>
            <a:r>
              <a:rPr sz="1800" b="1" spc="-15" dirty="0">
                <a:solidFill>
                  <a:srgbClr val="C00000"/>
                </a:solidFill>
                <a:latin typeface="Corbel"/>
                <a:cs typeface="Corbel"/>
              </a:rPr>
              <a:t>key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and is referring D_No of </a:t>
            </a:r>
            <a:r>
              <a:rPr sz="1800" b="1" spc="-36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Department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table, where D_No is also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 Primary </a:t>
            </a:r>
            <a:r>
              <a:rPr sz="1800" b="1" spc="-20" dirty="0">
                <a:solidFill>
                  <a:srgbClr val="C00000"/>
                </a:solidFill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4722" y="3168868"/>
            <a:ext cx="81280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0840" algn="just">
              <a:lnSpc>
                <a:spcPct val="100000"/>
              </a:lnSpc>
              <a:spcBef>
                <a:spcPts val="100"/>
              </a:spcBef>
            </a:pPr>
            <a:r>
              <a:rPr sz="2200" spc="-575" dirty="0">
                <a:latin typeface="Segoe UI Symbol"/>
                <a:cs typeface="Segoe UI Symbol"/>
              </a:rPr>
              <a:t>□</a:t>
            </a:r>
            <a:r>
              <a:rPr sz="2200" spc="-570" dirty="0">
                <a:latin typeface="Segoe UI Symbol"/>
                <a:cs typeface="Segoe UI Symbol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Assume that </a:t>
            </a:r>
            <a:r>
              <a:rPr sz="2200" spc="-10" dirty="0">
                <a:latin typeface="Cambria Math"/>
                <a:cs typeface="Cambria Math"/>
              </a:rPr>
              <a:t>there </a:t>
            </a:r>
            <a:r>
              <a:rPr sz="2200" spc="-5" dirty="0">
                <a:latin typeface="Cambria Math"/>
                <a:cs typeface="Cambria Math"/>
              </a:rPr>
              <a:t>is </a:t>
            </a:r>
            <a:r>
              <a:rPr sz="2200" spc="-15" dirty="0">
                <a:latin typeface="Cambria Math"/>
                <a:cs typeface="Cambria Math"/>
              </a:rPr>
              <a:t>only </a:t>
            </a:r>
            <a:r>
              <a:rPr sz="2200" spc="-5" dirty="0">
                <a:latin typeface="Cambria Math"/>
                <a:cs typeface="Cambria Math"/>
              </a:rPr>
              <a:t>one </a:t>
            </a:r>
            <a:r>
              <a:rPr sz="2200" spc="-15" dirty="0">
                <a:latin typeface="Cambria Math"/>
                <a:cs typeface="Cambria Math"/>
              </a:rPr>
              <a:t>employee </a:t>
            </a:r>
            <a:r>
              <a:rPr sz="2200" spc="-10" dirty="0">
                <a:latin typeface="Cambria Math"/>
                <a:cs typeface="Cambria Math"/>
              </a:rPr>
              <a:t>who </a:t>
            </a:r>
            <a:r>
              <a:rPr sz="2200" spc="-15" dirty="0">
                <a:latin typeface="Cambria Math"/>
                <a:cs typeface="Cambria Math"/>
              </a:rPr>
              <a:t>works </a:t>
            </a:r>
            <a:r>
              <a:rPr sz="2200" spc="-5" dirty="0">
                <a:latin typeface="Cambria Math"/>
                <a:cs typeface="Cambria Math"/>
              </a:rPr>
              <a:t>in </a:t>
            </a:r>
            <a:r>
              <a:rPr sz="2200" spc="-10" dirty="0">
                <a:latin typeface="Cambria Math"/>
                <a:cs typeface="Cambria Math"/>
              </a:rPr>
              <a:t>Accounts </a:t>
            </a:r>
            <a:r>
              <a:rPr sz="2200" spc="-5" dirty="0">
                <a:latin typeface="Cambria Math"/>
                <a:cs typeface="Cambria Math"/>
              </a:rPr>
              <a:t> department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and </a:t>
            </a:r>
            <a:r>
              <a:rPr sz="2200" dirty="0">
                <a:latin typeface="Cambria Math"/>
                <a:cs typeface="Cambria Math"/>
              </a:rPr>
              <a:t>a </a:t>
            </a:r>
            <a:r>
              <a:rPr sz="2200" spc="-5" dirty="0">
                <a:latin typeface="Cambria Math"/>
                <a:cs typeface="Cambria Math"/>
              </a:rPr>
              <a:t>user wish </a:t>
            </a:r>
            <a:r>
              <a:rPr sz="2200" spc="-10" dirty="0">
                <a:latin typeface="Cambria Math"/>
                <a:cs typeface="Cambria Math"/>
              </a:rPr>
              <a:t>to delete </a:t>
            </a:r>
            <a:r>
              <a:rPr sz="2200" spc="-5" dirty="0">
                <a:latin typeface="Cambria Math"/>
                <a:cs typeface="Cambria Math"/>
              </a:rPr>
              <a:t>that </a:t>
            </a:r>
            <a:r>
              <a:rPr sz="2200" spc="-15" dirty="0">
                <a:latin typeface="Cambria Math"/>
                <a:cs typeface="Cambria Math"/>
              </a:rPr>
              <a:t>record </a:t>
            </a:r>
            <a:r>
              <a:rPr sz="2200" spc="-5" dirty="0">
                <a:latin typeface="Cambria Math"/>
                <a:cs typeface="Cambria Math"/>
              </a:rPr>
              <a:t>(A </a:t>
            </a:r>
            <a:r>
              <a:rPr sz="2200" spc="-20" dirty="0">
                <a:latin typeface="Cambria Math"/>
                <a:cs typeface="Cambria Math"/>
              </a:rPr>
              <a:t>Row </a:t>
            </a:r>
            <a:r>
              <a:rPr sz="2200" spc="-5" dirty="0">
                <a:latin typeface="Cambria Math"/>
                <a:cs typeface="Cambria Math"/>
              </a:rPr>
              <a:t>with 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E_No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=</a:t>
            </a:r>
            <a:r>
              <a:rPr sz="2200" spc="-5" dirty="0">
                <a:latin typeface="Cambria Math"/>
                <a:cs typeface="Cambria Math"/>
              </a:rPr>
              <a:t> 3).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4722" y="4509989"/>
            <a:ext cx="8138159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0840" algn="just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Deleting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above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Row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will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also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result</a:t>
            </a:r>
            <a:r>
              <a:rPr sz="2200" spc="-5" dirty="0">
                <a:latin typeface="Cambria Math"/>
                <a:cs typeface="Cambria Math"/>
              </a:rPr>
              <a:t> in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no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records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for 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department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details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in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table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although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we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had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department 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details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in Department table.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buFont typeface="Segoe UI Symbol"/>
              <a:buChar char="□"/>
            </a:pPr>
            <a:endParaRPr sz="2250">
              <a:latin typeface="Cambria Math"/>
              <a:cs typeface="Cambria Math"/>
            </a:endParaRPr>
          </a:p>
          <a:p>
            <a:pPr marL="382905" marR="41275" indent="-370840" algn="just">
              <a:lnSpc>
                <a:spcPct val="100000"/>
              </a:lnSpc>
              <a:buFont typeface="Segoe UI Symbol"/>
              <a:buChar char="□"/>
              <a:tabLst>
                <a:tab pos="383540" algn="l"/>
              </a:tabLst>
            </a:pPr>
            <a:r>
              <a:rPr sz="2200" spc="-30" dirty="0">
                <a:latin typeface="Cambria Math"/>
                <a:cs typeface="Cambria Math"/>
              </a:rPr>
              <a:t>Ultimately,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There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are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some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chances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Data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Loss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in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case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 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dependencies.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55773"/>
            <a:ext cx="188087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latin typeface="Cambria"/>
                <a:cs typeface="Cambria"/>
              </a:rPr>
              <a:t>Update </a:t>
            </a:r>
            <a:r>
              <a:rPr sz="3600" b="1" spc="-10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Anoma</a:t>
            </a:r>
            <a:r>
              <a:rPr sz="3600" b="1" spc="-100" dirty="0">
                <a:latin typeface="Cambria"/>
                <a:cs typeface="Cambria"/>
              </a:rPr>
              <a:t>l</a:t>
            </a:r>
            <a:r>
              <a:rPr sz="3600" b="1" dirty="0">
                <a:latin typeface="Cambria"/>
                <a:cs typeface="Cambria"/>
              </a:rPr>
              <a:t>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2150" y="102989"/>
            <a:ext cx="8122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2400" spc="-630" dirty="0">
                <a:latin typeface="Segoe UI Symbol"/>
                <a:cs typeface="Segoe UI Symbol"/>
              </a:rPr>
              <a:t>□	</a:t>
            </a:r>
            <a:r>
              <a:rPr sz="2400" spc="-10" dirty="0">
                <a:latin typeface="Cambria Math"/>
                <a:cs typeface="Cambria Math"/>
              </a:rPr>
              <a:t>Update </a:t>
            </a:r>
            <a:r>
              <a:rPr sz="2400" spc="-15" dirty="0">
                <a:latin typeface="Cambria Math"/>
                <a:cs typeface="Cambria Math"/>
              </a:rPr>
              <a:t>anomaly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occurs </a:t>
            </a:r>
            <a:r>
              <a:rPr sz="2400" spc="-10" dirty="0">
                <a:latin typeface="Cambria Math"/>
                <a:cs typeface="Cambria Math"/>
              </a:rPr>
              <a:t>when </a:t>
            </a:r>
            <a:r>
              <a:rPr sz="2400" spc="-5" dirty="0">
                <a:latin typeface="Cambria Math"/>
                <a:cs typeface="Cambria Math"/>
              </a:rPr>
              <a:t>updating </a:t>
            </a:r>
            <a:r>
              <a:rPr sz="2400" spc="-20" dirty="0">
                <a:latin typeface="Cambria Math"/>
                <a:cs typeface="Cambria Math"/>
              </a:rPr>
              <a:t>any</a:t>
            </a:r>
            <a:r>
              <a:rPr sz="2400" spc="-15" dirty="0">
                <a:latin typeface="Cambria Math"/>
                <a:cs typeface="Cambria Math"/>
              </a:rPr>
              <a:t> records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do not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reflect </a:t>
            </a:r>
            <a:r>
              <a:rPr sz="2400" spc="-5" dirty="0">
                <a:latin typeface="Cambria Math"/>
                <a:cs typeface="Cambria Math"/>
              </a:rPr>
              <a:t>changes </a:t>
            </a:r>
            <a:r>
              <a:rPr sz="2400" spc="-15" dirty="0">
                <a:latin typeface="Cambria Math"/>
                <a:cs typeface="Cambria Math"/>
              </a:rPr>
              <a:t>to</a:t>
            </a:r>
            <a:r>
              <a:rPr sz="2400" spc="-5" dirty="0">
                <a:latin typeface="Cambria Math"/>
                <a:cs typeface="Cambria Math"/>
              </a:rPr>
              <a:t> all </a:t>
            </a:r>
            <a:r>
              <a:rPr sz="2400" spc="-20" dirty="0">
                <a:latin typeface="Cambria Math"/>
                <a:cs typeface="Cambria Math"/>
              </a:rPr>
              <a:t>relevant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records.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51337" y="1080120"/>
          <a:ext cx="7592057" cy="1701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6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ambria Math"/>
                          <a:cs typeface="Cambria Math"/>
                        </a:rPr>
                        <a:t>E_No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Ename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Address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D_No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Dname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Dmgr_Id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Sagar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Rajkot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Sales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Aakash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Surat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Accounts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20" dirty="0">
                          <a:latin typeface="Cambria Math"/>
                          <a:cs typeface="Cambria Math"/>
                        </a:rPr>
                        <a:t>Priya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Baroda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Sales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17503" y="2871011"/>
            <a:ext cx="7816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Consider Employee relation with E_No as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primary </a:t>
            </a:r>
            <a:r>
              <a:rPr sz="1800" b="1" spc="-15" dirty="0">
                <a:solidFill>
                  <a:srgbClr val="C00000"/>
                </a:solidFill>
                <a:latin typeface="Corbel"/>
                <a:cs typeface="Corbel"/>
              </a:rPr>
              <a:t>key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and is referring D_No of </a:t>
            </a:r>
            <a:r>
              <a:rPr sz="1800" b="1" spc="-36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Department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table, where D_No is also</a:t>
            </a:r>
            <a:r>
              <a:rPr sz="1800" b="1" spc="-10" dirty="0">
                <a:solidFill>
                  <a:srgbClr val="C00000"/>
                </a:solidFill>
                <a:latin typeface="Corbel"/>
                <a:cs typeface="Corbe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orbel"/>
                <a:cs typeface="Corbel"/>
              </a:rPr>
              <a:t>a</a:t>
            </a:r>
            <a:r>
              <a:rPr sz="1800" b="1" spc="-5" dirty="0">
                <a:solidFill>
                  <a:srgbClr val="C00000"/>
                </a:solidFill>
                <a:latin typeface="Corbel"/>
                <a:cs typeface="Corbel"/>
              </a:rPr>
              <a:t> Primary </a:t>
            </a:r>
            <a:r>
              <a:rPr sz="1800" b="1" spc="-20" dirty="0">
                <a:solidFill>
                  <a:srgbClr val="C00000"/>
                </a:solidFill>
                <a:latin typeface="Corbel"/>
                <a:cs typeface="Corbel"/>
              </a:rPr>
              <a:t>Key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0456" y="3581637"/>
            <a:ext cx="81470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0840" algn="just">
              <a:lnSpc>
                <a:spcPct val="100000"/>
              </a:lnSpc>
              <a:spcBef>
                <a:spcPts val="100"/>
              </a:spcBef>
            </a:pPr>
            <a:r>
              <a:rPr sz="2200" spc="-575" dirty="0">
                <a:latin typeface="Segoe UI Symbol"/>
                <a:cs typeface="Segoe UI Symbol"/>
              </a:rPr>
              <a:t>□</a:t>
            </a:r>
            <a:r>
              <a:rPr sz="2200" spc="-570" dirty="0">
                <a:latin typeface="Segoe UI Symbol"/>
                <a:cs typeface="Segoe UI Symbol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Assume that the manager of the Sales department is changed. 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Hence, </a:t>
            </a:r>
            <a:r>
              <a:rPr sz="2200" spc="-15" dirty="0">
                <a:latin typeface="Cambria Math"/>
                <a:cs typeface="Cambria Math"/>
              </a:rPr>
              <a:t>we </a:t>
            </a:r>
            <a:r>
              <a:rPr sz="2200" spc="-5" dirty="0">
                <a:latin typeface="Cambria Math"/>
                <a:cs typeface="Cambria Math"/>
              </a:rPr>
              <a:t>need </a:t>
            </a:r>
            <a:r>
              <a:rPr sz="2200" spc="-10" dirty="0">
                <a:latin typeface="Cambria Math"/>
                <a:cs typeface="Cambria Math"/>
              </a:rPr>
              <a:t>to update </a:t>
            </a:r>
            <a:r>
              <a:rPr sz="2200" spc="-5" dirty="0">
                <a:latin typeface="Cambria Math"/>
                <a:cs typeface="Cambria Math"/>
              </a:rPr>
              <a:t>Dmgr_Id of all the </a:t>
            </a:r>
            <a:r>
              <a:rPr sz="2200" spc="-15" dirty="0">
                <a:latin typeface="Cambria Math"/>
                <a:cs typeface="Cambria Math"/>
              </a:rPr>
              <a:t>employees </a:t>
            </a:r>
            <a:r>
              <a:rPr sz="2200" spc="-10" dirty="0">
                <a:latin typeface="Cambria Math"/>
                <a:cs typeface="Cambria Math"/>
              </a:rPr>
              <a:t>working </a:t>
            </a:r>
            <a:r>
              <a:rPr sz="2200" spc="-5" dirty="0">
                <a:latin typeface="Cambria Math"/>
                <a:cs typeface="Cambria Math"/>
              </a:rPr>
              <a:t> in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Sales department.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0456" y="4922757"/>
            <a:ext cx="81280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0840" algn="just">
              <a:lnSpc>
                <a:spcPct val="100000"/>
              </a:lnSpc>
              <a:spcBef>
                <a:spcPts val="100"/>
              </a:spcBef>
            </a:pPr>
            <a:r>
              <a:rPr sz="2200" spc="-575" dirty="0">
                <a:latin typeface="Segoe UI Symbol"/>
                <a:cs typeface="Segoe UI Symbol"/>
              </a:rPr>
              <a:t>□</a:t>
            </a:r>
            <a:r>
              <a:rPr sz="2200" spc="310" dirty="0">
                <a:latin typeface="Segoe UI Symbol"/>
                <a:cs typeface="Segoe UI Symbol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If </a:t>
            </a:r>
            <a:r>
              <a:rPr sz="2200" spc="-15" dirty="0">
                <a:latin typeface="Cambria Math"/>
                <a:cs typeface="Cambria Math"/>
              </a:rPr>
              <a:t>we </a:t>
            </a:r>
            <a:r>
              <a:rPr sz="2200" spc="-10" dirty="0">
                <a:latin typeface="Cambria Math"/>
                <a:cs typeface="Cambria Math"/>
              </a:rPr>
              <a:t>fail to update </a:t>
            </a:r>
            <a:r>
              <a:rPr sz="2200" spc="-5" dirty="0">
                <a:latin typeface="Cambria Math"/>
                <a:cs typeface="Cambria Math"/>
              </a:rPr>
              <a:t>all the </a:t>
            </a:r>
            <a:r>
              <a:rPr sz="2200" spc="-10" dirty="0">
                <a:latin typeface="Cambria Math"/>
                <a:cs typeface="Cambria Math"/>
              </a:rPr>
              <a:t>corresponding </a:t>
            </a:r>
            <a:r>
              <a:rPr sz="2200" spc="-15" dirty="0">
                <a:latin typeface="Cambria Math"/>
                <a:cs typeface="Cambria Math"/>
              </a:rPr>
              <a:t>records, </a:t>
            </a:r>
            <a:r>
              <a:rPr sz="2200" spc="-5" dirty="0">
                <a:latin typeface="Cambria Math"/>
                <a:cs typeface="Cambria Math"/>
              </a:rPr>
              <a:t>i.e. if Dmgr_Id 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for </a:t>
            </a:r>
            <a:r>
              <a:rPr sz="2200" spc="-5" dirty="0">
                <a:latin typeface="Cambria Math"/>
                <a:cs typeface="Cambria Math"/>
              </a:rPr>
              <a:t>all the </a:t>
            </a:r>
            <a:r>
              <a:rPr sz="2200" spc="-15" dirty="0">
                <a:latin typeface="Cambria Math"/>
                <a:cs typeface="Cambria Math"/>
              </a:rPr>
              <a:t>records </a:t>
            </a:r>
            <a:r>
              <a:rPr sz="2200" spc="-5" dirty="0">
                <a:latin typeface="Cambria Math"/>
                <a:cs typeface="Cambria Math"/>
              </a:rPr>
              <a:t>belonging </a:t>
            </a:r>
            <a:r>
              <a:rPr sz="2200" spc="-10" dirty="0">
                <a:latin typeface="Cambria Math"/>
                <a:cs typeface="Cambria Math"/>
              </a:rPr>
              <a:t>to </a:t>
            </a:r>
            <a:r>
              <a:rPr sz="2200" spc="-5" dirty="0">
                <a:latin typeface="Cambria Math"/>
                <a:cs typeface="Cambria Math"/>
              </a:rPr>
              <a:t>Sales department is not </a:t>
            </a:r>
            <a:r>
              <a:rPr sz="2200" spc="-10" dirty="0">
                <a:latin typeface="Cambria Math"/>
                <a:cs typeface="Cambria Math"/>
              </a:rPr>
              <a:t>updated; </a:t>
            </a:r>
            <a:r>
              <a:rPr sz="2200" spc="-5" dirty="0">
                <a:latin typeface="Cambria Math"/>
                <a:cs typeface="Cambria Math"/>
              </a:rPr>
              <a:t> then it is possible that </a:t>
            </a:r>
            <a:r>
              <a:rPr sz="2200" spc="-15" dirty="0">
                <a:latin typeface="Cambria Math"/>
                <a:cs typeface="Cambria Math"/>
              </a:rPr>
              <a:t>different employees </a:t>
            </a:r>
            <a:r>
              <a:rPr sz="2200" spc="-20" dirty="0">
                <a:latin typeface="Cambria Math"/>
                <a:cs typeface="Cambria Math"/>
              </a:rPr>
              <a:t>may </a:t>
            </a:r>
            <a:r>
              <a:rPr sz="2200" spc="-25" dirty="0">
                <a:latin typeface="Cambria Math"/>
                <a:cs typeface="Cambria Math"/>
              </a:rPr>
              <a:t>have </a:t>
            </a:r>
            <a:r>
              <a:rPr sz="2200" spc="-15" dirty="0">
                <a:latin typeface="Cambria Math"/>
                <a:cs typeface="Cambria Math"/>
              </a:rPr>
              <a:t>different 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Dmgr_Id.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139" y="2636317"/>
            <a:ext cx="303593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412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70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</a:t>
            </a:r>
            <a:endParaRPr sz="3600">
              <a:latin typeface="Cambria"/>
              <a:cs typeface="Cambria"/>
            </a:endParaRPr>
          </a:p>
          <a:p>
            <a:pPr>
              <a:lnSpc>
                <a:spcPts val="3879"/>
              </a:lnSpc>
            </a:pPr>
            <a:r>
              <a:rPr sz="3400" b="1" spc="-5" dirty="0">
                <a:latin typeface="Cambria"/>
                <a:cs typeface="Cambria"/>
              </a:rPr>
              <a:t>(Normalization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139" y="3599891"/>
            <a:ext cx="1765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latin typeface="Cambria"/>
                <a:cs typeface="Cambria"/>
              </a:rPr>
              <a:t>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9796" y="134184"/>
            <a:ext cx="8181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2400" spc="-630" dirty="0">
                <a:latin typeface="Segoe UI Symbol"/>
                <a:cs typeface="Segoe UI Symbol"/>
              </a:rPr>
              <a:t>□	</a:t>
            </a:r>
            <a:r>
              <a:rPr sz="2400" spc="-5" dirty="0">
                <a:latin typeface="Cambria Math"/>
                <a:cs typeface="Cambria Math"/>
              </a:rPr>
              <a:t>In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database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design,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anomalies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can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be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efficiently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handled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by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Normalization.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9796" y="1170504"/>
            <a:ext cx="8190230" cy="433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13335" indent="-374015" algn="just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sz="2400" spc="-5" dirty="0">
                <a:latin typeface="Cambria Math"/>
                <a:cs typeface="Cambria Math"/>
              </a:rPr>
              <a:t>Normalization is the </a:t>
            </a:r>
            <a:r>
              <a:rPr sz="2400" spc="-10" dirty="0">
                <a:latin typeface="Cambria Math"/>
                <a:cs typeface="Cambria Math"/>
              </a:rPr>
              <a:t>process </a:t>
            </a:r>
            <a:r>
              <a:rPr sz="2400" spc="-5" dirty="0">
                <a:latin typeface="Cambria Math"/>
                <a:cs typeface="Cambria Math"/>
              </a:rPr>
              <a:t>of </a:t>
            </a:r>
            <a:r>
              <a:rPr sz="2400" spc="-15" dirty="0">
                <a:latin typeface="Cambria Math"/>
                <a:cs typeface="Cambria Math"/>
              </a:rPr>
              <a:t>removing </a:t>
            </a:r>
            <a:r>
              <a:rPr sz="2400" spc="-5" dirty="0">
                <a:latin typeface="Cambria Math"/>
                <a:cs typeface="Cambria Math"/>
              </a:rPr>
              <a:t>all </a:t>
            </a:r>
            <a:r>
              <a:rPr sz="2400" spc="-15" dirty="0">
                <a:latin typeface="Cambria Math"/>
                <a:cs typeface="Cambria Math"/>
              </a:rPr>
              <a:t>unwanted </a:t>
            </a:r>
            <a:r>
              <a:rPr sz="2400" spc="-5" dirty="0">
                <a:latin typeface="Cambria Math"/>
                <a:cs typeface="Cambria Math"/>
              </a:rPr>
              <a:t>as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well</a:t>
            </a:r>
            <a:r>
              <a:rPr sz="2400" spc="-5" dirty="0">
                <a:latin typeface="Cambria Math"/>
                <a:cs typeface="Cambria Math"/>
              </a:rPr>
              <a:t> as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redundant</a:t>
            </a:r>
            <a:r>
              <a:rPr sz="2400" spc="-5" dirty="0">
                <a:latin typeface="Cambria Math"/>
                <a:cs typeface="Cambria Math"/>
              </a:rPr>
              <a:t> data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from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table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so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that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database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efficiency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can be </a:t>
            </a:r>
            <a:r>
              <a:rPr sz="2400" spc="-20" dirty="0">
                <a:latin typeface="Cambria Math"/>
                <a:cs typeface="Cambria Math"/>
              </a:rPr>
              <a:t>improved</a:t>
            </a:r>
            <a:r>
              <a:rPr sz="2400" spc="-5" dirty="0">
                <a:latin typeface="Cambria Math"/>
                <a:cs typeface="Cambria Math"/>
              </a:rPr>
              <a:t> in</a:t>
            </a:r>
            <a:r>
              <a:rPr sz="2400" spc="-10" dirty="0">
                <a:latin typeface="Cambria Math"/>
                <a:cs typeface="Cambria Math"/>
              </a:rPr>
              <a:t> terms</a:t>
            </a:r>
            <a:r>
              <a:rPr sz="2400" spc="-5" dirty="0">
                <a:latin typeface="Cambria Math"/>
                <a:cs typeface="Cambria Math"/>
              </a:rPr>
              <a:t> of: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spcBef>
                <a:spcPts val="900"/>
              </a:spcBef>
              <a:tabLst>
                <a:tab pos="785495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spc="-15" dirty="0">
                <a:latin typeface="Cambria Math"/>
                <a:cs typeface="Cambria Math"/>
              </a:rPr>
              <a:t>Storage</a:t>
            </a:r>
            <a:r>
              <a:rPr sz="2400" spc="-10" dirty="0">
                <a:latin typeface="Cambria Math"/>
                <a:cs typeface="Cambria Math"/>
              </a:rPr>
              <a:t> (Storing</a:t>
            </a:r>
            <a:r>
              <a:rPr sz="2400" spc="-5" dirty="0">
                <a:latin typeface="Cambria Math"/>
                <a:cs typeface="Cambria Math"/>
              </a:rPr>
              <a:t> the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data using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least amount of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space)</a:t>
            </a:r>
            <a:endParaRPr sz="2400">
              <a:latin typeface="Cambria Math"/>
              <a:cs typeface="Cambria Math"/>
            </a:endParaRPr>
          </a:p>
          <a:p>
            <a:pPr marL="786130" marR="17780" indent="-417195">
              <a:lnSpc>
                <a:spcPct val="100000"/>
              </a:lnSpc>
              <a:spcBef>
                <a:spcPts val="900"/>
              </a:spcBef>
              <a:tabLst>
                <a:tab pos="785495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spc="-5" dirty="0">
                <a:latin typeface="Cambria Math"/>
                <a:cs typeface="Cambria Math"/>
              </a:rPr>
              <a:t>Scalability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(Can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work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smoothly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with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constantly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growing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data)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spcBef>
                <a:spcPts val="900"/>
              </a:spcBef>
              <a:tabLst>
                <a:tab pos="785495" algn="l"/>
              </a:tabLst>
            </a:pPr>
            <a:r>
              <a:rPr sz="2400" spc="310" dirty="0">
                <a:latin typeface="Segoe UI Symbol"/>
                <a:cs typeface="Segoe UI Symbol"/>
              </a:rPr>
              <a:t>✔	</a:t>
            </a:r>
            <a:r>
              <a:rPr sz="2400" spc="-5" dirty="0">
                <a:latin typeface="Cambria Math"/>
                <a:cs typeface="Cambria Math"/>
              </a:rPr>
              <a:t>Data </a:t>
            </a:r>
            <a:r>
              <a:rPr sz="2400" spc="-10" dirty="0">
                <a:latin typeface="Cambria Math"/>
                <a:cs typeface="Cambria Math"/>
              </a:rPr>
              <a:t>integrity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(Consistency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and </a:t>
            </a:r>
            <a:r>
              <a:rPr sz="2400" spc="-15" dirty="0">
                <a:latin typeface="Cambria Math"/>
                <a:cs typeface="Cambria Math"/>
              </a:rPr>
              <a:t>Accuracy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of Data)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 algn="just">
              <a:lnSpc>
                <a:spcPct val="100000"/>
              </a:lnSpc>
              <a:spcBef>
                <a:spcPts val="24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sz="2400" spc="-5" dirty="0">
                <a:latin typeface="Cambria Math"/>
                <a:cs typeface="Cambria Math"/>
              </a:rPr>
              <a:t>It is the </a:t>
            </a:r>
            <a:r>
              <a:rPr sz="2400" spc="-10" dirty="0">
                <a:latin typeface="Cambria Math"/>
                <a:cs typeface="Cambria Math"/>
              </a:rPr>
              <a:t>process</a:t>
            </a:r>
            <a:r>
              <a:rPr sz="2400" spc="-5" dirty="0">
                <a:latin typeface="Cambria Math"/>
                <a:cs typeface="Cambria Math"/>
              </a:rPr>
              <a:t> of splitting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10" dirty="0">
                <a:latin typeface="Cambria Math"/>
                <a:cs typeface="Cambria Math"/>
              </a:rPr>
              <a:t>single</a:t>
            </a:r>
            <a:r>
              <a:rPr sz="2400" spc="-5" dirty="0">
                <a:latin typeface="Cambria Math"/>
                <a:cs typeface="Cambria Math"/>
              </a:rPr>
              <a:t> table in </a:t>
            </a:r>
            <a:r>
              <a:rPr sz="2400" spc="-15" dirty="0">
                <a:latin typeface="Cambria Math"/>
                <a:cs typeface="Cambria Math"/>
              </a:rPr>
              <a:t>to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more</a:t>
            </a:r>
            <a:r>
              <a:rPr sz="2400" spc="4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than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one tables such that these tables can be </a:t>
            </a:r>
            <a:r>
              <a:rPr sz="2400" spc="-15" dirty="0">
                <a:latin typeface="Cambria Math"/>
                <a:cs typeface="Cambria Math"/>
              </a:rPr>
              <a:t>linked </a:t>
            </a:r>
            <a:r>
              <a:rPr sz="2400" spc="-5" dirty="0">
                <a:latin typeface="Cambria Math"/>
                <a:cs typeface="Cambria Math"/>
              </a:rPr>
              <a:t>using joins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whenever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 query is </a:t>
            </a:r>
            <a:r>
              <a:rPr sz="2400" spc="-20" dirty="0">
                <a:latin typeface="Cambria Math"/>
                <a:cs typeface="Cambria Math"/>
              </a:rPr>
              <a:t>executed.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9796" y="5780602"/>
            <a:ext cx="471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2400" spc="-630" dirty="0">
                <a:latin typeface="Segoe UI Symbol"/>
                <a:cs typeface="Segoe UI Symbol"/>
              </a:rPr>
              <a:t>□	</a:t>
            </a:r>
            <a:r>
              <a:rPr sz="2400" spc="-5" dirty="0">
                <a:latin typeface="Cambria Math"/>
                <a:cs typeface="Cambria Math"/>
              </a:rPr>
              <a:t>It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also</a:t>
            </a:r>
            <a:r>
              <a:rPr sz="2400" spc="-10" dirty="0">
                <a:latin typeface="Cambria Math"/>
                <a:cs typeface="Cambria Math"/>
              </a:rPr>
              <a:t> known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Normal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Forms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139" y="2636317"/>
            <a:ext cx="303593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412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70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</a:t>
            </a:r>
            <a:endParaRPr sz="3600">
              <a:latin typeface="Cambria"/>
              <a:cs typeface="Cambria"/>
            </a:endParaRPr>
          </a:p>
          <a:p>
            <a:pPr>
              <a:lnSpc>
                <a:spcPts val="3879"/>
              </a:lnSpc>
            </a:pPr>
            <a:r>
              <a:rPr sz="3400" b="1" spc="-5" dirty="0">
                <a:latin typeface="Cambria"/>
                <a:cs typeface="Cambria"/>
              </a:rPr>
              <a:t>(Normalization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139" y="3599891"/>
            <a:ext cx="17653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400" b="1" dirty="0">
                <a:latin typeface="Cambria"/>
                <a:cs typeface="Cambria"/>
              </a:rPr>
              <a:t>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5402" y="334505"/>
            <a:ext cx="3054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mbria Math"/>
                <a:cs typeface="Cambria Math"/>
              </a:rPr>
              <a:t>Types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of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Normal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Forms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4644" y="700265"/>
            <a:ext cx="4918710" cy="29057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57530" indent="-522605">
              <a:lnSpc>
                <a:spcPct val="100000"/>
              </a:lnSpc>
              <a:spcBef>
                <a:spcPts val="1000"/>
              </a:spcBef>
              <a:buFont typeface="Corbel"/>
              <a:buAutoNum type="arabicPeriod"/>
              <a:tabLst>
                <a:tab pos="557530" algn="l"/>
                <a:tab pos="558165" algn="l"/>
              </a:tabLst>
            </a:pPr>
            <a:r>
              <a:rPr sz="2400" spc="-5" dirty="0">
                <a:latin typeface="Cambria Math"/>
                <a:cs typeface="Cambria Math"/>
              </a:rPr>
              <a:t>1NF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(First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normal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form)</a:t>
            </a:r>
            <a:endParaRPr sz="2400">
              <a:latin typeface="Cambria Math"/>
              <a:cs typeface="Cambria Math"/>
            </a:endParaRPr>
          </a:p>
          <a:p>
            <a:pPr marL="557530" indent="-541655">
              <a:lnSpc>
                <a:spcPct val="100000"/>
              </a:lnSpc>
              <a:spcBef>
                <a:spcPts val="900"/>
              </a:spcBef>
              <a:buFont typeface="Corbel"/>
              <a:buAutoNum type="arabicPeriod"/>
              <a:tabLst>
                <a:tab pos="557530" algn="l"/>
                <a:tab pos="558165" algn="l"/>
              </a:tabLst>
            </a:pPr>
            <a:r>
              <a:rPr sz="2400" spc="-5" dirty="0">
                <a:latin typeface="Cambria Math"/>
                <a:cs typeface="Cambria Math"/>
              </a:rPr>
              <a:t>2NF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(Second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normal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form)</a:t>
            </a:r>
            <a:endParaRPr sz="2400">
              <a:latin typeface="Cambria Math"/>
              <a:cs typeface="Cambria Math"/>
            </a:endParaRPr>
          </a:p>
          <a:p>
            <a:pPr marL="557530" indent="-523875">
              <a:lnSpc>
                <a:spcPct val="100000"/>
              </a:lnSpc>
              <a:spcBef>
                <a:spcPts val="900"/>
              </a:spcBef>
              <a:buFont typeface="Corbel"/>
              <a:buAutoNum type="arabicPeriod"/>
              <a:tabLst>
                <a:tab pos="557530" algn="l"/>
                <a:tab pos="558165" algn="l"/>
              </a:tabLst>
            </a:pPr>
            <a:r>
              <a:rPr sz="2400" spc="-5" dirty="0">
                <a:latin typeface="Cambria Math"/>
                <a:cs typeface="Cambria Math"/>
              </a:rPr>
              <a:t>3NF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(Third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normal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form)</a:t>
            </a:r>
            <a:endParaRPr sz="2400">
              <a:latin typeface="Cambria Math"/>
              <a:cs typeface="Cambria Math"/>
            </a:endParaRPr>
          </a:p>
          <a:p>
            <a:pPr marL="557530" indent="-543560">
              <a:lnSpc>
                <a:spcPct val="100000"/>
              </a:lnSpc>
              <a:spcBef>
                <a:spcPts val="900"/>
              </a:spcBef>
              <a:buFont typeface="Corbel"/>
              <a:buAutoNum type="arabicPeriod"/>
              <a:tabLst>
                <a:tab pos="557530" algn="l"/>
                <a:tab pos="558165" algn="l"/>
              </a:tabLst>
            </a:pPr>
            <a:r>
              <a:rPr sz="2400" spc="-5" dirty="0">
                <a:latin typeface="Cambria Math"/>
                <a:cs typeface="Cambria Math"/>
              </a:rPr>
              <a:t>BCNF</a:t>
            </a:r>
            <a:r>
              <a:rPr sz="2400" spc="-15" dirty="0">
                <a:latin typeface="Cambria Math"/>
                <a:cs typeface="Cambria Math"/>
              </a:rPr>
              <a:t> (Boyce–Codd </a:t>
            </a:r>
            <a:r>
              <a:rPr sz="2400" spc="-5" dirty="0">
                <a:latin typeface="Cambria Math"/>
                <a:cs typeface="Cambria Math"/>
              </a:rPr>
              <a:t>normal</a:t>
            </a:r>
            <a:r>
              <a:rPr sz="2400" spc="-15" dirty="0">
                <a:latin typeface="Cambria Math"/>
                <a:cs typeface="Cambria Math"/>
              </a:rPr>
              <a:t> form)</a:t>
            </a:r>
            <a:endParaRPr sz="2400">
              <a:latin typeface="Cambria Math"/>
              <a:cs typeface="Cambria Math"/>
            </a:endParaRPr>
          </a:p>
          <a:p>
            <a:pPr marL="557530" indent="-532130">
              <a:lnSpc>
                <a:spcPct val="100000"/>
              </a:lnSpc>
              <a:spcBef>
                <a:spcPts val="900"/>
              </a:spcBef>
              <a:buFont typeface="Corbel"/>
              <a:buAutoNum type="arabicPeriod"/>
              <a:tabLst>
                <a:tab pos="557530" algn="l"/>
                <a:tab pos="558165" algn="l"/>
              </a:tabLst>
            </a:pPr>
            <a:r>
              <a:rPr sz="2400" spc="-5" dirty="0">
                <a:latin typeface="Cambria Math"/>
                <a:cs typeface="Cambria Math"/>
              </a:rPr>
              <a:t>4NF</a:t>
            </a:r>
            <a:r>
              <a:rPr sz="2400" spc="-20" dirty="0">
                <a:latin typeface="Cambria Math"/>
                <a:cs typeface="Cambria Math"/>
              </a:rPr>
              <a:t> (Forth </a:t>
            </a:r>
            <a:r>
              <a:rPr sz="2400" spc="-5" dirty="0">
                <a:latin typeface="Cambria Math"/>
                <a:cs typeface="Cambria Math"/>
              </a:rPr>
              <a:t>normal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form)</a:t>
            </a:r>
            <a:endParaRPr sz="2400">
              <a:latin typeface="Cambria Math"/>
              <a:cs typeface="Cambria Math"/>
            </a:endParaRPr>
          </a:p>
          <a:p>
            <a:pPr marL="557530" indent="-545465">
              <a:lnSpc>
                <a:spcPct val="100000"/>
              </a:lnSpc>
              <a:spcBef>
                <a:spcPts val="900"/>
              </a:spcBef>
              <a:buFont typeface="Corbel"/>
              <a:buAutoNum type="arabicPeriod"/>
              <a:tabLst>
                <a:tab pos="557530" algn="l"/>
                <a:tab pos="558165" algn="l"/>
              </a:tabLst>
            </a:pPr>
            <a:r>
              <a:rPr sz="2400" spc="-5" dirty="0">
                <a:latin typeface="Cambria Math"/>
                <a:cs typeface="Cambria Math"/>
              </a:rPr>
              <a:t>5NF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(Fifth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normal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form)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2602" y="4174984"/>
            <a:ext cx="73221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As </a:t>
            </a:r>
            <a:r>
              <a:rPr sz="2400" spc="-15" dirty="0">
                <a:solidFill>
                  <a:srgbClr val="FF0000"/>
                </a:solidFill>
                <a:latin typeface="Cambria Math"/>
                <a:cs typeface="Cambria Math"/>
              </a:rPr>
              <a:t>we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normalize our database </a:t>
            </a:r>
            <a:r>
              <a:rPr sz="2400" spc="-15" dirty="0">
                <a:solidFill>
                  <a:srgbClr val="FF0000"/>
                </a:solidFill>
                <a:latin typeface="Cambria Math"/>
                <a:cs typeface="Cambria Math"/>
              </a:rPr>
              <a:t>from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1NF </a:t>
            </a:r>
            <a:r>
              <a:rPr sz="2400" spc="-15" dirty="0">
                <a:solidFill>
                  <a:srgbClr val="FF0000"/>
                </a:solidFill>
                <a:latin typeface="Cambria Math"/>
                <a:cs typeface="Cambria Math"/>
              </a:rPr>
              <a:t>to </a:t>
            </a:r>
            <a:r>
              <a:rPr sz="2400" spc="-65" dirty="0">
                <a:solidFill>
                  <a:srgbClr val="FF0000"/>
                </a:solidFill>
                <a:latin typeface="Cambria Math"/>
                <a:cs typeface="Cambria Math"/>
              </a:rPr>
              <a:t>5NF, </a:t>
            </a:r>
            <a:r>
              <a:rPr sz="2400" spc="-25" dirty="0">
                <a:solidFill>
                  <a:srgbClr val="FF0000"/>
                </a:solidFill>
                <a:latin typeface="Cambria Math"/>
                <a:cs typeface="Cambria Math"/>
              </a:rPr>
              <a:t>overall </a:t>
            </a:r>
            <a:r>
              <a:rPr sz="2400" spc="-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database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complexity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 and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the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number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of</a:t>
            </a:r>
            <a:r>
              <a:rPr sz="2400" spc="5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tables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increases;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but 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redundancy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 of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database 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decreases.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69489"/>
            <a:ext cx="301688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2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79"/>
              </a:lnSpc>
            </a:pPr>
            <a:r>
              <a:rPr sz="3400" b="1" spc="-5" dirty="0">
                <a:latin typeface="Cambria"/>
                <a:cs typeface="Cambria"/>
              </a:rPr>
              <a:t>(1</a:t>
            </a:r>
            <a:r>
              <a:rPr sz="3400" b="1" spc="-45" dirty="0">
                <a:latin typeface="Cambria"/>
                <a:cs typeface="Cambria"/>
              </a:rPr>
              <a:t> </a:t>
            </a:r>
            <a:r>
              <a:rPr sz="3400" b="1" spc="-5" dirty="0">
                <a:latin typeface="Cambria"/>
                <a:cs typeface="Cambria"/>
              </a:rPr>
              <a:t>NF)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0619" y="278672"/>
            <a:ext cx="755650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448309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10" dirty="0">
                <a:latin typeface="Cambria Math"/>
                <a:cs typeface="Cambria Math"/>
              </a:rPr>
              <a:t> relation</a:t>
            </a:r>
            <a:r>
              <a:rPr sz="2400" spc="-5" dirty="0">
                <a:latin typeface="Cambria Math"/>
                <a:cs typeface="Cambria Math"/>
              </a:rPr>
              <a:t> is said </a:t>
            </a:r>
            <a:r>
              <a:rPr sz="2400" spc="-15" dirty="0">
                <a:latin typeface="Cambria Math"/>
                <a:cs typeface="Cambria Math"/>
              </a:rPr>
              <a:t>to</a:t>
            </a:r>
            <a:r>
              <a:rPr sz="2400" spc="-5" dirty="0">
                <a:latin typeface="Cambria Math"/>
                <a:cs typeface="Cambria Math"/>
              </a:rPr>
              <a:t> be in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Cambria Math"/>
                <a:cs typeface="Cambria Math"/>
              </a:rPr>
              <a:t> NF if each </a:t>
            </a:r>
            <a:r>
              <a:rPr sz="2400" spc="-10" dirty="0">
                <a:latin typeface="Cambria Math"/>
                <a:cs typeface="Cambria Math"/>
              </a:rPr>
              <a:t>attribute</a:t>
            </a:r>
            <a:r>
              <a:rPr sz="2400" spc="-5" dirty="0">
                <a:latin typeface="Cambria Math"/>
                <a:cs typeface="Cambria Math"/>
              </a:rPr>
              <a:t> has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single </a:t>
            </a:r>
            <a:r>
              <a:rPr sz="2400" spc="-15" dirty="0">
                <a:latin typeface="Cambria Math"/>
                <a:cs typeface="Cambria Math"/>
              </a:rPr>
              <a:t>value.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latin typeface="Cambria Math"/>
                <a:cs typeface="Cambria Math"/>
              </a:rPr>
              <a:t>It means that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table must not contain either </a:t>
            </a:r>
            <a:r>
              <a:rPr sz="2400" spc="-10" dirty="0">
                <a:latin typeface="Cambria Math"/>
                <a:cs typeface="Cambria Math"/>
              </a:rPr>
              <a:t>composite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or</a:t>
            </a:r>
            <a:r>
              <a:rPr sz="2400" spc="-10" dirty="0">
                <a:latin typeface="Cambria Math"/>
                <a:cs typeface="Cambria Math"/>
              </a:rPr>
              <a:t> multi-valued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attribute.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13351" y="1976597"/>
          <a:ext cx="3627120" cy="2788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30">
                <a:tc gridSpan="2"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ambria Math"/>
                          <a:cs typeface="Cambria Math"/>
                        </a:rPr>
                        <a:t>Student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2E8799"/>
                      </a:solidFill>
                      <a:prstDash val="solid"/>
                    </a:lnL>
                    <a:lnR w="12700">
                      <a:solidFill>
                        <a:srgbClr val="2E8799"/>
                      </a:solidFill>
                      <a:prstDash val="solid"/>
                    </a:lnR>
                    <a:lnT w="12700">
                      <a:solidFill>
                        <a:srgbClr val="2E8799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8799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Roll_No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Name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Failed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20" dirty="0">
                          <a:latin typeface="Cambria Math"/>
                          <a:cs typeface="Cambria Math"/>
                        </a:rPr>
                        <a:t>Priya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PPS,</a:t>
                      </a:r>
                      <a:r>
                        <a:rPr sz="2000" spc="-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EEE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20" dirty="0">
                          <a:latin typeface="Cambria Math"/>
                          <a:cs typeface="Cambria Math"/>
                        </a:rPr>
                        <a:t>Pranav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EME,PPS,EG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Romil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PPS,EG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4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Akshar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EG,EME,EEE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5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Nirali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EG,PPS,EME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503635" y="2897957"/>
            <a:ext cx="384810" cy="1873250"/>
          </a:xfrm>
          <a:custGeom>
            <a:avLst/>
            <a:gdLst/>
            <a:ahLst/>
            <a:cxnLst/>
            <a:rect l="l" t="t" r="r" b="b"/>
            <a:pathLst>
              <a:path w="384809" h="1873250">
                <a:moveTo>
                  <a:pt x="0" y="0"/>
                </a:moveTo>
                <a:lnTo>
                  <a:pt x="74862" y="2518"/>
                </a:lnTo>
                <a:lnTo>
                  <a:pt x="135995" y="9388"/>
                </a:lnTo>
                <a:lnTo>
                  <a:pt x="177212" y="19576"/>
                </a:lnTo>
                <a:lnTo>
                  <a:pt x="192326" y="32053"/>
                </a:lnTo>
                <a:lnTo>
                  <a:pt x="192326" y="904395"/>
                </a:lnTo>
                <a:lnTo>
                  <a:pt x="207440" y="916872"/>
                </a:lnTo>
                <a:lnTo>
                  <a:pt x="248658" y="927061"/>
                </a:lnTo>
                <a:lnTo>
                  <a:pt x="309791" y="933930"/>
                </a:lnTo>
                <a:lnTo>
                  <a:pt x="384653" y="936449"/>
                </a:lnTo>
                <a:lnTo>
                  <a:pt x="309791" y="938968"/>
                </a:lnTo>
                <a:lnTo>
                  <a:pt x="248658" y="945837"/>
                </a:lnTo>
                <a:lnTo>
                  <a:pt x="207440" y="956026"/>
                </a:lnTo>
                <a:lnTo>
                  <a:pt x="192326" y="968502"/>
                </a:lnTo>
                <a:lnTo>
                  <a:pt x="192326" y="1840845"/>
                </a:lnTo>
                <a:lnTo>
                  <a:pt x="177212" y="1853322"/>
                </a:lnTo>
                <a:lnTo>
                  <a:pt x="135995" y="1863510"/>
                </a:lnTo>
                <a:lnTo>
                  <a:pt x="74862" y="1870379"/>
                </a:lnTo>
                <a:lnTo>
                  <a:pt x="0" y="1872898"/>
                </a:lnTo>
              </a:path>
            </a:pathLst>
          </a:custGeom>
          <a:ln w="9524">
            <a:solidFill>
              <a:srgbClr val="D438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02072" y="3413107"/>
            <a:ext cx="1268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Multi</a:t>
            </a:r>
            <a:r>
              <a:rPr sz="1800" spc="-80" dirty="0">
                <a:solidFill>
                  <a:srgbClr val="FF0000"/>
                </a:solidFill>
                <a:latin typeface="Cambria Math"/>
                <a:cs typeface="Cambria Math"/>
              </a:rPr>
              <a:t>-</a:t>
            </a:r>
            <a:r>
              <a:rPr sz="1800" spc="-110" dirty="0">
                <a:solidFill>
                  <a:srgbClr val="FF0000"/>
                </a:solidFill>
                <a:latin typeface="Cambria Math"/>
                <a:cs typeface="Cambria Math"/>
              </a:rPr>
              <a:t>V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alued  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Attribute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8779" y="4951186"/>
            <a:ext cx="751459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17335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latin typeface="Cambria Math"/>
                <a:cs typeface="Cambria Math"/>
              </a:rPr>
              <a:t>As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above</a:t>
            </a:r>
            <a:r>
              <a:rPr sz="2400" spc="-10" dirty="0">
                <a:latin typeface="Cambria Math"/>
                <a:cs typeface="Cambria Math"/>
              </a:rPr>
              <a:t> relation</a:t>
            </a:r>
            <a:r>
              <a:rPr sz="2400" spc="-5" dirty="0">
                <a:latin typeface="Cambria Math"/>
                <a:cs typeface="Cambria Math"/>
              </a:rPr>
              <a:t> contains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Multi-Valued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attribute, </a:t>
            </a:r>
            <a:r>
              <a:rPr sz="2400" spc="-5" dirty="0">
                <a:latin typeface="Cambria Math"/>
                <a:cs typeface="Cambria Math"/>
              </a:rPr>
              <a:t>it is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not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in 1NF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sz="2400" spc="-5" dirty="0">
                <a:latin typeface="Cambria Math"/>
                <a:cs typeface="Cambria Math"/>
              </a:rPr>
              <a:t>It is </a:t>
            </a:r>
            <a:r>
              <a:rPr sz="2400" spc="-10" dirty="0">
                <a:latin typeface="Cambria Math"/>
                <a:cs typeface="Cambria Math"/>
              </a:rPr>
              <a:t>quite </a:t>
            </a:r>
            <a:r>
              <a:rPr sz="2400" spc="-5" dirty="0">
                <a:latin typeface="Cambria Math"/>
                <a:cs typeface="Cambria Math"/>
              </a:rPr>
              <a:t>difficult </a:t>
            </a:r>
            <a:r>
              <a:rPr sz="2400" spc="-15" dirty="0">
                <a:latin typeface="Cambria Math"/>
                <a:cs typeface="Cambria Math"/>
              </a:rPr>
              <a:t>to </a:t>
            </a:r>
            <a:r>
              <a:rPr sz="2400" spc="-5" dirty="0">
                <a:latin typeface="Cambria Math"/>
                <a:cs typeface="Cambria Math"/>
              </a:rPr>
              <a:t>find out the students </a:t>
            </a:r>
            <a:r>
              <a:rPr sz="2400" spc="-10" dirty="0">
                <a:latin typeface="Cambria Math"/>
                <a:cs typeface="Cambria Math"/>
              </a:rPr>
              <a:t>who failed </a:t>
            </a:r>
            <a:r>
              <a:rPr sz="2400" spc="-5" dirty="0">
                <a:latin typeface="Cambria Math"/>
                <a:cs typeface="Cambria Math"/>
              </a:rPr>
              <a:t>in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either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PPS and EEE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69489"/>
            <a:ext cx="301688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2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79"/>
              </a:lnSpc>
            </a:pPr>
            <a:r>
              <a:rPr sz="3400" b="1" spc="-5" dirty="0">
                <a:latin typeface="Cambria"/>
                <a:cs typeface="Cambria"/>
              </a:rPr>
              <a:t>(1</a:t>
            </a:r>
            <a:r>
              <a:rPr sz="3400" b="1" spc="-45" dirty="0">
                <a:latin typeface="Cambria"/>
                <a:cs typeface="Cambria"/>
              </a:rPr>
              <a:t> </a:t>
            </a:r>
            <a:r>
              <a:rPr sz="3400" b="1" spc="-5" dirty="0">
                <a:latin typeface="Cambria"/>
                <a:cs typeface="Cambria"/>
              </a:rPr>
              <a:t>NF)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191" y="279687"/>
            <a:ext cx="7528559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449580" indent="-37084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sz="2200" spc="-575" dirty="0">
                <a:latin typeface="Segoe UI Symbol"/>
                <a:cs typeface="Segoe UI Symbol"/>
              </a:rPr>
              <a:t>□	</a:t>
            </a:r>
            <a:r>
              <a:rPr sz="2200" spc="-5" dirty="0">
                <a:latin typeface="Cambria Math"/>
                <a:cs typeface="Cambria Math"/>
              </a:rPr>
              <a:t>The solution </a:t>
            </a:r>
            <a:r>
              <a:rPr sz="2200" spc="-10" dirty="0">
                <a:latin typeface="Cambria Math"/>
                <a:cs typeface="Cambria Math"/>
              </a:rPr>
              <a:t>to </a:t>
            </a:r>
            <a:r>
              <a:rPr sz="2200" spc="-5" dirty="0">
                <a:latin typeface="Cambria Math"/>
                <a:cs typeface="Cambria Math"/>
              </a:rPr>
              <a:t>this is </a:t>
            </a:r>
            <a:r>
              <a:rPr sz="2200" spc="-10" dirty="0">
                <a:latin typeface="Cambria Math"/>
                <a:cs typeface="Cambria Math"/>
              </a:rPr>
              <a:t>to </a:t>
            </a:r>
            <a:r>
              <a:rPr sz="2200" spc="-5" dirty="0">
                <a:latin typeface="Cambria Math"/>
                <a:cs typeface="Cambria Math"/>
              </a:rPr>
              <a:t>split the table </a:t>
            </a:r>
            <a:r>
              <a:rPr sz="2200" spc="-10" dirty="0">
                <a:latin typeface="Cambria Math"/>
                <a:cs typeface="Cambria Math"/>
              </a:rPr>
              <a:t>into </a:t>
            </a:r>
            <a:r>
              <a:rPr sz="2200" spc="-15" dirty="0">
                <a:latin typeface="Cambria Math"/>
                <a:cs typeface="Cambria Math"/>
              </a:rPr>
              <a:t>two </a:t>
            </a:r>
            <a:r>
              <a:rPr sz="2200" spc="-5" dirty="0">
                <a:latin typeface="Cambria Math"/>
                <a:cs typeface="Cambria Math"/>
              </a:rPr>
              <a:t>tables as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following:</a:t>
            </a:r>
            <a:endParaRPr sz="2200">
              <a:latin typeface="Cambria Math"/>
              <a:cs typeface="Cambria Math"/>
            </a:endParaRPr>
          </a:p>
          <a:p>
            <a:pPr marL="840105" marR="5080" indent="-463550">
              <a:lnSpc>
                <a:spcPct val="100000"/>
              </a:lnSpc>
              <a:tabLst>
                <a:tab pos="840105" algn="l"/>
              </a:tabLst>
            </a:pPr>
            <a:r>
              <a:rPr sz="2200" spc="280" dirty="0">
                <a:latin typeface="Segoe UI Symbol"/>
                <a:cs typeface="Segoe UI Symbol"/>
              </a:rPr>
              <a:t>✔	</a:t>
            </a:r>
            <a:r>
              <a:rPr sz="2200" spc="-5" dirty="0">
                <a:latin typeface="Cambria Math"/>
                <a:cs typeface="Cambria Math"/>
              </a:rPr>
              <a:t>One table contains all </a:t>
            </a:r>
            <a:r>
              <a:rPr sz="2200" spc="-10" dirty="0">
                <a:latin typeface="Cambria Math"/>
                <a:cs typeface="Cambria Math"/>
              </a:rPr>
              <a:t>attributes </a:t>
            </a:r>
            <a:r>
              <a:rPr sz="2200" spc="-5" dirty="0">
                <a:latin typeface="Cambria Math"/>
                <a:cs typeface="Cambria Math"/>
              </a:rPr>
              <a:t>other than </a:t>
            </a:r>
            <a:r>
              <a:rPr sz="2200" spc="-25" dirty="0">
                <a:latin typeface="Cambria Math"/>
                <a:cs typeface="Cambria Math"/>
              </a:rPr>
              <a:t>Multi-Valued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attributes </a:t>
            </a:r>
            <a:r>
              <a:rPr sz="2200" spc="-5" dirty="0">
                <a:latin typeface="Cambria Math"/>
                <a:cs typeface="Cambria Math"/>
              </a:rPr>
              <a:t>along with Primary </a:t>
            </a:r>
            <a:r>
              <a:rPr sz="2200" spc="-25" dirty="0">
                <a:latin typeface="Cambria Math"/>
                <a:cs typeface="Cambria Math"/>
              </a:rPr>
              <a:t>Key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attribute</a:t>
            </a:r>
            <a:endParaRPr sz="2200">
              <a:latin typeface="Cambria Math"/>
              <a:cs typeface="Cambria Math"/>
            </a:endParaRPr>
          </a:p>
          <a:p>
            <a:pPr marL="840105" marR="81915" indent="-463550">
              <a:lnSpc>
                <a:spcPct val="100000"/>
              </a:lnSpc>
              <a:tabLst>
                <a:tab pos="840105" algn="l"/>
              </a:tabLst>
            </a:pPr>
            <a:r>
              <a:rPr sz="2200" spc="280" dirty="0">
                <a:latin typeface="Segoe UI Symbol"/>
                <a:cs typeface="Segoe UI Symbol"/>
              </a:rPr>
              <a:t>✔	</a:t>
            </a:r>
            <a:r>
              <a:rPr sz="2200" spc="-5" dirty="0">
                <a:latin typeface="Cambria Math"/>
                <a:cs typeface="Cambria Math"/>
              </a:rPr>
              <a:t>Second table contains </a:t>
            </a:r>
            <a:r>
              <a:rPr sz="2200" spc="-10" dirty="0">
                <a:latin typeface="Cambria Math"/>
                <a:cs typeface="Cambria Math"/>
              </a:rPr>
              <a:t>multi-valued attribute </a:t>
            </a:r>
            <a:r>
              <a:rPr sz="2200" spc="-5" dirty="0">
                <a:latin typeface="Cambria Math"/>
                <a:cs typeface="Cambria Math"/>
              </a:rPr>
              <a:t>along with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primary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key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attribute</a:t>
            </a:r>
            <a:r>
              <a:rPr sz="2200" spc="-5" dirty="0">
                <a:latin typeface="Cambria Math"/>
                <a:cs typeface="Cambria Math"/>
              </a:rPr>
              <a:t> used as </a:t>
            </a:r>
            <a:r>
              <a:rPr sz="2200" spc="-25" dirty="0">
                <a:latin typeface="Cambria Math"/>
                <a:cs typeface="Cambria Math"/>
              </a:rPr>
              <a:t>Foreign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65" dirty="0">
                <a:latin typeface="Cambria Math"/>
                <a:cs typeface="Cambria Math"/>
              </a:rPr>
              <a:t>Key.</a:t>
            </a:r>
            <a:endParaRPr sz="2200">
              <a:latin typeface="Cambria Math"/>
              <a:cs typeface="Cambria Math"/>
            </a:endParaRPr>
          </a:p>
          <a:p>
            <a:pPr marL="377190">
              <a:lnSpc>
                <a:spcPct val="100000"/>
              </a:lnSpc>
              <a:tabLst>
                <a:tab pos="840105" algn="l"/>
              </a:tabLst>
            </a:pPr>
            <a:r>
              <a:rPr sz="2200" spc="280" dirty="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In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this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table,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Roll_No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is 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primary </a:t>
            </a:r>
            <a:r>
              <a:rPr sz="2200" spc="-25" dirty="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attribute.</a:t>
            </a:r>
            <a:endParaRPr sz="22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05851" y="3606339"/>
            <a:ext cx="2314575" cy="2795905"/>
            <a:chOff x="3805851" y="3606339"/>
            <a:chExt cx="2314575" cy="2795905"/>
          </a:xfrm>
        </p:grpSpPr>
        <p:sp>
          <p:nvSpPr>
            <p:cNvPr id="5" name="object 5"/>
            <p:cNvSpPr/>
            <p:nvPr/>
          </p:nvSpPr>
          <p:spPr>
            <a:xfrm>
              <a:off x="3829651" y="3617439"/>
              <a:ext cx="2266950" cy="2773680"/>
            </a:xfrm>
            <a:custGeom>
              <a:avLst/>
              <a:gdLst/>
              <a:ahLst/>
              <a:cxnLst/>
              <a:rect l="l" t="t" r="r" b="b"/>
              <a:pathLst>
                <a:path w="2266950" h="2773679">
                  <a:moveTo>
                    <a:pt x="2266349" y="2773649"/>
                  </a:moveTo>
                  <a:lnTo>
                    <a:pt x="0" y="2773649"/>
                  </a:lnTo>
                  <a:lnTo>
                    <a:pt x="0" y="0"/>
                  </a:lnTo>
                  <a:lnTo>
                    <a:pt x="2266349" y="0"/>
                  </a:lnTo>
                  <a:lnTo>
                    <a:pt x="2266349" y="2773649"/>
                  </a:lnTo>
                  <a:close/>
                </a:path>
              </a:pathLst>
            </a:custGeom>
            <a:solidFill>
              <a:srgbClr val="E7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9646" y="3617442"/>
              <a:ext cx="2266950" cy="462280"/>
            </a:xfrm>
            <a:custGeom>
              <a:avLst/>
              <a:gdLst/>
              <a:ahLst/>
              <a:cxnLst/>
              <a:rect l="l" t="t" r="r" b="b"/>
              <a:pathLst>
                <a:path w="2266950" h="462279">
                  <a:moveTo>
                    <a:pt x="2266353" y="0"/>
                  </a:moveTo>
                  <a:lnTo>
                    <a:pt x="1137424" y="0"/>
                  </a:lnTo>
                  <a:lnTo>
                    <a:pt x="0" y="0"/>
                  </a:lnTo>
                  <a:lnTo>
                    <a:pt x="0" y="462280"/>
                  </a:lnTo>
                  <a:lnTo>
                    <a:pt x="1137424" y="462280"/>
                  </a:lnTo>
                  <a:lnTo>
                    <a:pt x="2266353" y="462280"/>
                  </a:lnTo>
                  <a:lnTo>
                    <a:pt x="2266353" y="0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646" y="4079722"/>
              <a:ext cx="2266950" cy="2311400"/>
            </a:xfrm>
            <a:custGeom>
              <a:avLst/>
              <a:gdLst/>
              <a:ahLst/>
              <a:cxnLst/>
              <a:rect l="l" t="t" r="r" b="b"/>
              <a:pathLst>
                <a:path w="2266950" h="2311400">
                  <a:moveTo>
                    <a:pt x="2266353" y="1849094"/>
                  </a:moveTo>
                  <a:lnTo>
                    <a:pt x="1137424" y="1849094"/>
                  </a:lnTo>
                  <a:lnTo>
                    <a:pt x="0" y="1849094"/>
                  </a:lnTo>
                  <a:lnTo>
                    <a:pt x="0" y="2311374"/>
                  </a:lnTo>
                  <a:lnTo>
                    <a:pt x="1137424" y="2311374"/>
                  </a:lnTo>
                  <a:lnTo>
                    <a:pt x="2266353" y="2311374"/>
                  </a:lnTo>
                  <a:lnTo>
                    <a:pt x="2266353" y="1849094"/>
                  </a:lnTo>
                  <a:close/>
                </a:path>
                <a:path w="2266950" h="2311400">
                  <a:moveTo>
                    <a:pt x="2266353" y="924547"/>
                  </a:moveTo>
                  <a:lnTo>
                    <a:pt x="1137424" y="924547"/>
                  </a:lnTo>
                  <a:lnTo>
                    <a:pt x="0" y="924547"/>
                  </a:lnTo>
                  <a:lnTo>
                    <a:pt x="0" y="1386827"/>
                  </a:lnTo>
                  <a:lnTo>
                    <a:pt x="1137424" y="1386827"/>
                  </a:lnTo>
                  <a:lnTo>
                    <a:pt x="2266353" y="1386827"/>
                  </a:lnTo>
                  <a:lnTo>
                    <a:pt x="2266353" y="924547"/>
                  </a:lnTo>
                  <a:close/>
                </a:path>
                <a:path w="2266950" h="2311400">
                  <a:moveTo>
                    <a:pt x="2266353" y="0"/>
                  </a:moveTo>
                  <a:lnTo>
                    <a:pt x="1137424" y="0"/>
                  </a:lnTo>
                  <a:lnTo>
                    <a:pt x="0" y="0"/>
                  </a:lnTo>
                  <a:lnTo>
                    <a:pt x="0" y="462280"/>
                  </a:lnTo>
                  <a:lnTo>
                    <a:pt x="1137424" y="462280"/>
                  </a:lnTo>
                  <a:lnTo>
                    <a:pt x="2266353" y="462280"/>
                  </a:lnTo>
                  <a:lnTo>
                    <a:pt x="2266353" y="0"/>
                  </a:lnTo>
                  <a:close/>
                </a:path>
              </a:pathLst>
            </a:custGeom>
            <a:solidFill>
              <a:srgbClr val="CDE6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4901" y="3612689"/>
              <a:ext cx="2276475" cy="2783205"/>
            </a:xfrm>
            <a:custGeom>
              <a:avLst/>
              <a:gdLst/>
              <a:ahLst/>
              <a:cxnLst/>
              <a:rect l="l" t="t" r="r" b="b"/>
              <a:pathLst>
                <a:path w="2276475" h="2783204">
                  <a:moveTo>
                    <a:pt x="4749" y="0"/>
                  </a:moveTo>
                  <a:lnTo>
                    <a:pt x="4749" y="2783149"/>
                  </a:lnTo>
                </a:path>
                <a:path w="2276475" h="2783204">
                  <a:moveTo>
                    <a:pt x="1142174" y="0"/>
                  </a:moveTo>
                  <a:lnTo>
                    <a:pt x="1142174" y="2783149"/>
                  </a:lnTo>
                </a:path>
                <a:path w="2276475" h="2783204">
                  <a:moveTo>
                    <a:pt x="2271099" y="0"/>
                  </a:moveTo>
                  <a:lnTo>
                    <a:pt x="2271099" y="2783149"/>
                  </a:lnTo>
                </a:path>
                <a:path w="2276475" h="2783204">
                  <a:moveTo>
                    <a:pt x="0" y="4749"/>
                  </a:moveTo>
                  <a:lnTo>
                    <a:pt x="2275849" y="47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4901" y="4079714"/>
              <a:ext cx="2276475" cy="0"/>
            </a:xfrm>
            <a:custGeom>
              <a:avLst/>
              <a:gdLst/>
              <a:ahLst/>
              <a:cxnLst/>
              <a:rect l="l" t="t" r="r" b="b"/>
              <a:pathLst>
                <a:path w="2276475">
                  <a:moveTo>
                    <a:pt x="0" y="0"/>
                  </a:moveTo>
                  <a:lnTo>
                    <a:pt x="2275849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4901" y="4541989"/>
              <a:ext cx="2276475" cy="1849120"/>
            </a:xfrm>
            <a:custGeom>
              <a:avLst/>
              <a:gdLst/>
              <a:ahLst/>
              <a:cxnLst/>
              <a:rect l="l" t="t" r="r" b="b"/>
              <a:pathLst>
                <a:path w="2276475" h="1849120">
                  <a:moveTo>
                    <a:pt x="0" y="0"/>
                  </a:moveTo>
                  <a:lnTo>
                    <a:pt x="2275849" y="0"/>
                  </a:lnTo>
                </a:path>
                <a:path w="2276475" h="1849120">
                  <a:moveTo>
                    <a:pt x="0" y="462274"/>
                  </a:moveTo>
                  <a:lnTo>
                    <a:pt x="2275849" y="462274"/>
                  </a:lnTo>
                </a:path>
                <a:path w="2276475" h="1849120">
                  <a:moveTo>
                    <a:pt x="0" y="924549"/>
                  </a:moveTo>
                  <a:lnTo>
                    <a:pt x="2275849" y="924549"/>
                  </a:lnTo>
                </a:path>
                <a:path w="2276475" h="1849120">
                  <a:moveTo>
                    <a:pt x="0" y="1386824"/>
                  </a:moveTo>
                  <a:lnTo>
                    <a:pt x="2275849" y="1386824"/>
                  </a:lnTo>
                </a:path>
                <a:path w="2276475" h="1849120">
                  <a:moveTo>
                    <a:pt x="0" y="1849099"/>
                  </a:moveTo>
                  <a:lnTo>
                    <a:pt x="2275849" y="184909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71961" y="3475204"/>
            <a:ext cx="1887855" cy="9499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  <a:tabLst>
                <a:tab pos="1243330" algn="l"/>
              </a:tabLst>
            </a:pPr>
            <a:r>
              <a:rPr sz="20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R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oll_N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o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Cambria Math"/>
                <a:cs typeface="Cambria Math"/>
              </a:rPr>
              <a:t>Name</a:t>
            </a:r>
            <a:endParaRPr sz="2000">
              <a:latin typeface="Cambria Math"/>
              <a:cs typeface="Cambria Math"/>
            </a:endParaRPr>
          </a:p>
          <a:p>
            <a:pPr marL="355600">
              <a:lnSpc>
                <a:spcPct val="100000"/>
              </a:lnSpc>
              <a:spcBef>
                <a:spcPts val="1240"/>
              </a:spcBef>
              <a:tabLst>
                <a:tab pos="1278890" algn="l"/>
              </a:tabLst>
            </a:pPr>
            <a:r>
              <a:rPr sz="2000" dirty="0">
                <a:latin typeface="Cambria Math"/>
                <a:cs typeface="Cambria Math"/>
              </a:rPr>
              <a:t>1	</a:t>
            </a:r>
            <a:r>
              <a:rPr sz="2000" spc="-20" dirty="0">
                <a:latin typeface="Cambria Math"/>
                <a:cs typeface="Cambria Math"/>
              </a:rPr>
              <a:t>Priya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5370" y="4399755"/>
            <a:ext cx="1607820" cy="9499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836930" indent="-824865">
              <a:lnSpc>
                <a:spcPct val="100000"/>
              </a:lnSpc>
              <a:spcBef>
                <a:spcPts val="1340"/>
              </a:spcBef>
              <a:buAutoNum type="arabicPlain" startAt="2"/>
              <a:tabLst>
                <a:tab pos="836930" algn="l"/>
                <a:tab pos="837565" algn="l"/>
              </a:tabLst>
            </a:pPr>
            <a:r>
              <a:rPr sz="2000" spc="-20" dirty="0">
                <a:latin typeface="Cambria Math"/>
                <a:cs typeface="Cambria Math"/>
              </a:rPr>
              <a:t>Pranav</a:t>
            </a:r>
            <a:endParaRPr sz="2000">
              <a:latin typeface="Cambria Math"/>
              <a:cs typeface="Cambria Math"/>
            </a:endParaRPr>
          </a:p>
          <a:p>
            <a:pPr marL="896619" indent="-884555">
              <a:lnSpc>
                <a:spcPct val="100000"/>
              </a:lnSpc>
              <a:spcBef>
                <a:spcPts val="1240"/>
              </a:spcBef>
              <a:buAutoNum type="arabicPlain" startAt="2"/>
              <a:tabLst>
                <a:tab pos="896619" algn="l"/>
                <a:tab pos="897255" algn="l"/>
              </a:tabLst>
            </a:pPr>
            <a:r>
              <a:rPr sz="2000" spc="-15" dirty="0">
                <a:latin typeface="Cambria Math"/>
                <a:cs typeface="Cambria Math"/>
              </a:rPr>
              <a:t>Romil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5370" y="5324306"/>
            <a:ext cx="1612900" cy="9499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831850" indent="-819785">
              <a:lnSpc>
                <a:spcPct val="100000"/>
              </a:lnSpc>
              <a:spcBef>
                <a:spcPts val="1340"/>
              </a:spcBef>
              <a:buAutoNum type="arabicPlain" startAt="4"/>
              <a:tabLst>
                <a:tab pos="831850" algn="l"/>
                <a:tab pos="832485" algn="l"/>
              </a:tabLst>
            </a:pPr>
            <a:r>
              <a:rPr sz="2000" spc="-10" dirty="0">
                <a:latin typeface="Cambria Math"/>
                <a:cs typeface="Cambria Math"/>
              </a:rPr>
              <a:t>Akshar</a:t>
            </a:r>
            <a:endParaRPr sz="2000">
              <a:latin typeface="Cambria Math"/>
              <a:cs typeface="Cambria Math"/>
            </a:endParaRPr>
          </a:p>
          <a:p>
            <a:pPr marL="911860" indent="-899794">
              <a:lnSpc>
                <a:spcPct val="100000"/>
              </a:lnSpc>
              <a:spcBef>
                <a:spcPts val="1240"/>
              </a:spcBef>
              <a:buAutoNum type="arabicPlain" startAt="4"/>
              <a:tabLst>
                <a:tab pos="911860" algn="l"/>
                <a:tab pos="912494" algn="l"/>
              </a:tabLst>
            </a:pPr>
            <a:r>
              <a:rPr sz="2000" spc="-15" dirty="0">
                <a:latin typeface="Cambria Math"/>
                <a:cs typeface="Cambria Math"/>
              </a:rPr>
              <a:t>Nirali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9653" y="3113219"/>
            <a:ext cx="1524000" cy="40068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F1F1F1"/>
                </a:solidFill>
                <a:latin typeface="Cambria Math"/>
                <a:cs typeface="Cambria Math"/>
              </a:rPr>
              <a:t>Student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97039" y="3638062"/>
          <a:ext cx="2818764" cy="2752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60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R_Id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Roll_No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Failed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985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PPS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EEE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4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PPS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5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EG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…….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…….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………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6790614" y="3606339"/>
            <a:ext cx="2835910" cy="2795905"/>
            <a:chOff x="6790614" y="3606339"/>
            <a:chExt cx="2835910" cy="2795905"/>
          </a:xfrm>
        </p:grpSpPr>
        <p:sp>
          <p:nvSpPr>
            <p:cNvPr id="17" name="object 17"/>
            <p:cNvSpPr/>
            <p:nvPr/>
          </p:nvSpPr>
          <p:spPr>
            <a:xfrm>
              <a:off x="6801714" y="3617439"/>
              <a:ext cx="2813685" cy="2773680"/>
            </a:xfrm>
            <a:custGeom>
              <a:avLst/>
              <a:gdLst/>
              <a:ahLst/>
              <a:cxnLst/>
              <a:rect l="l" t="t" r="r" b="b"/>
              <a:pathLst>
                <a:path w="2813684" h="2773679">
                  <a:moveTo>
                    <a:pt x="2813624" y="2773574"/>
                  </a:moveTo>
                  <a:lnTo>
                    <a:pt x="0" y="2773574"/>
                  </a:lnTo>
                  <a:lnTo>
                    <a:pt x="0" y="0"/>
                  </a:lnTo>
                  <a:lnTo>
                    <a:pt x="2813624" y="0"/>
                  </a:lnTo>
                  <a:lnTo>
                    <a:pt x="2813624" y="2773574"/>
                  </a:lnTo>
                  <a:close/>
                </a:path>
              </a:pathLst>
            </a:custGeom>
            <a:solidFill>
              <a:srgbClr val="E7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96964" y="3612689"/>
              <a:ext cx="2823210" cy="2783205"/>
            </a:xfrm>
            <a:custGeom>
              <a:avLst/>
              <a:gdLst/>
              <a:ahLst/>
              <a:cxnLst/>
              <a:rect l="l" t="t" r="r" b="b"/>
              <a:pathLst>
                <a:path w="2823209" h="2783204">
                  <a:moveTo>
                    <a:pt x="4749" y="0"/>
                  </a:moveTo>
                  <a:lnTo>
                    <a:pt x="4749" y="2783074"/>
                  </a:lnTo>
                </a:path>
                <a:path w="2823209" h="2783204">
                  <a:moveTo>
                    <a:pt x="716199" y="0"/>
                  </a:moveTo>
                  <a:lnTo>
                    <a:pt x="716199" y="2783074"/>
                  </a:lnTo>
                </a:path>
                <a:path w="2823209" h="2783204">
                  <a:moveTo>
                    <a:pt x="1885174" y="0"/>
                  </a:moveTo>
                  <a:lnTo>
                    <a:pt x="1885174" y="2783074"/>
                  </a:lnTo>
                </a:path>
                <a:path w="2823209" h="2783204">
                  <a:moveTo>
                    <a:pt x="2818374" y="0"/>
                  </a:moveTo>
                  <a:lnTo>
                    <a:pt x="2818374" y="2783074"/>
                  </a:lnTo>
                </a:path>
                <a:path w="2823209" h="2783204">
                  <a:moveTo>
                    <a:pt x="0" y="4749"/>
                  </a:moveTo>
                  <a:lnTo>
                    <a:pt x="2823124" y="4749"/>
                  </a:lnTo>
                </a:path>
                <a:path w="2823209" h="2783204">
                  <a:moveTo>
                    <a:pt x="0" y="2778324"/>
                  </a:moveTo>
                  <a:lnTo>
                    <a:pt x="2823124" y="2778324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01715" y="3113219"/>
            <a:ext cx="1524000" cy="40068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spc="-15" dirty="0">
                <a:solidFill>
                  <a:srgbClr val="F1F1F1"/>
                </a:solidFill>
                <a:latin typeface="Cambria Math"/>
                <a:cs typeface="Cambria Math"/>
              </a:rPr>
              <a:t>Result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869763" y="3113219"/>
            <a:ext cx="384810" cy="3278504"/>
          </a:xfrm>
          <a:custGeom>
            <a:avLst/>
            <a:gdLst/>
            <a:ahLst/>
            <a:cxnLst/>
            <a:rect l="l" t="t" r="r" b="b"/>
            <a:pathLst>
              <a:path w="384809" h="3278504">
                <a:moveTo>
                  <a:pt x="0" y="0"/>
                </a:moveTo>
                <a:lnTo>
                  <a:pt x="74862" y="2518"/>
                </a:lnTo>
                <a:lnTo>
                  <a:pt x="135995" y="9388"/>
                </a:lnTo>
                <a:lnTo>
                  <a:pt x="177212" y="19576"/>
                </a:lnTo>
                <a:lnTo>
                  <a:pt x="192326" y="32053"/>
                </a:lnTo>
                <a:lnTo>
                  <a:pt x="192326" y="1606897"/>
                </a:lnTo>
                <a:lnTo>
                  <a:pt x="207440" y="1619373"/>
                </a:lnTo>
                <a:lnTo>
                  <a:pt x="248657" y="1629562"/>
                </a:lnTo>
                <a:lnTo>
                  <a:pt x="309791" y="1636431"/>
                </a:lnTo>
                <a:lnTo>
                  <a:pt x="384654" y="1638950"/>
                </a:lnTo>
                <a:lnTo>
                  <a:pt x="309791" y="1641469"/>
                </a:lnTo>
                <a:lnTo>
                  <a:pt x="248657" y="1648338"/>
                </a:lnTo>
                <a:lnTo>
                  <a:pt x="207440" y="1658527"/>
                </a:lnTo>
                <a:lnTo>
                  <a:pt x="192326" y="1671003"/>
                </a:lnTo>
                <a:lnTo>
                  <a:pt x="192326" y="3245847"/>
                </a:lnTo>
                <a:lnTo>
                  <a:pt x="177212" y="3258324"/>
                </a:lnTo>
                <a:lnTo>
                  <a:pt x="135995" y="3268512"/>
                </a:lnTo>
                <a:lnTo>
                  <a:pt x="74862" y="3275382"/>
                </a:lnTo>
                <a:lnTo>
                  <a:pt x="0" y="3277900"/>
                </a:lnTo>
              </a:path>
            </a:pathLst>
          </a:custGeom>
          <a:ln w="9524">
            <a:solidFill>
              <a:srgbClr val="D438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397055" y="4374205"/>
            <a:ext cx="1167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Splitting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a </a:t>
            </a:r>
            <a:r>
              <a:rPr sz="18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mbria Math"/>
                <a:cs typeface="Cambria Math"/>
              </a:rPr>
              <a:t>Table</a:t>
            </a:r>
            <a:r>
              <a:rPr sz="1800" spc="-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into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2 </a:t>
            </a:r>
            <a:r>
              <a:rPr sz="1800" spc="-38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mbria Math"/>
                <a:cs typeface="Cambria Math"/>
              </a:rPr>
              <a:t>Tables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20220" y="2883173"/>
            <a:ext cx="5481955" cy="1012190"/>
            <a:chOff x="3520220" y="2883173"/>
            <a:chExt cx="5481955" cy="1012190"/>
          </a:xfrm>
        </p:grpSpPr>
        <p:sp>
          <p:nvSpPr>
            <p:cNvPr id="23" name="object 23"/>
            <p:cNvSpPr/>
            <p:nvPr/>
          </p:nvSpPr>
          <p:spPr>
            <a:xfrm>
              <a:off x="3524982" y="2887935"/>
              <a:ext cx="4949825" cy="986790"/>
            </a:xfrm>
            <a:custGeom>
              <a:avLst/>
              <a:gdLst/>
              <a:ahLst/>
              <a:cxnLst/>
              <a:rect l="l" t="t" r="r" b="b"/>
              <a:pathLst>
                <a:path w="4949825" h="986789">
                  <a:moveTo>
                    <a:pt x="4949714" y="729503"/>
                  </a:moveTo>
                  <a:lnTo>
                    <a:pt x="4949714" y="0"/>
                  </a:lnTo>
                </a:path>
                <a:path w="4949825" h="986789">
                  <a:moveTo>
                    <a:pt x="0" y="0"/>
                  </a:moveTo>
                  <a:lnTo>
                    <a:pt x="4949714" y="0"/>
                  </a:lnTo>
                </a:path>
                <a:path w="4949825" h="986789">
                  <a:moveTo>
                    <a:pt x="0" y="977056"/>
                  </a:moveTo>
                  <a:lnTo>
                    <a:pt x="0" y="0"/>
                  </a:lnTo>
                </a:path>
                <a:path w="4949825" h="986789">
                  <a:moveTo>
                    <a:pt x="0" y="986483"/>
                  </a:moveTo>
                  <a:lnTo>
                    <a:pt x="247519" y="9864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72502" y="38586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72502" y="38586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50897" y="3018151"/>
              <a:ext cx="346710" cy="519430"/>
            </a:xfrm>
            <a:custGeom>
              <a:avLst/>
              <a:gdLst/>
              <a:ahLst/>
              <a:cxnLst/>
              <a:rect l="l" t="t" r="r" b="b"/>
              <a:pathLst>
                <a:path w="346709" h="519429">
                  <a:moveTo>
                    <a:pt x="346280" y="0"/>
                  </a:moveTo>
                  <a:lnTo>
                    <a:pt x="0" y="518995"/>
                  </a:lnTo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26905" y="3528415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5" h="45085">
                  <a:moveTo>
                    <a:pt x="0" y="44688"/>
                  </a:moveTo>
                  <a:lnTo>
                    <a:pt x="10903" y="0"/>
                  </a:lnTo>
                  <a:lnTo>
                    <a:pt x="37077" y="17463"/>
                  </a:lnTo>
                  <a:lnTo>
                    <a:pt x="0" y="44688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26905" y="3528415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5" h="45085">
                  <a:moveTo>
                    <a:pt x="10903" y="0"/>
                  </a:moveTo>
                  <a:lnTo>
                    <a:pt x="0" y="44688"/>
                  </a:lnTo>
                  <a:lnTo>
                    <a:pt x="37077" y="17463"/>
                  </a:lnTo>
                  <a:lnTo>
                    <a:pt x="10903" y="0"/>
                  </a:lnTo>
                  <a:close/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033496" y="2752279"/>
            <a:ext cx="117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0000"/>
                </a:solidFill>
                <a:latin typeface="Cambria Math"/>
                <a:cs typeface="Cambria Math"/>
              </a:rPr>
              <a:t>Foreign</a:t>
            </a:r>
            <a:r>
              <a:rPr sz="1800" spc="-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77952" y="3445015"/>
            <a:ext cx="360680" cy="335915"/>
            <a:chOff x="6377952" y="3445015"/>
            <a:chExt cx="360680" cy="335915"/>
          </a:xfrm>
        </p:grpSpPr>
        <p:sp>
          <p:nvSpPr>
            <p:cNvPr id="31" name="object 31"/>
            <p:cNvSpPr/>
            <p:nvPr/>
          </p:nvSpPr>
          <p:spPr>
            <a:xfrm>
              <a:off x="6382715" y="3449777"/>
              <a:ext cx="319405" cy="296545"/>
            </a:xfrm>
            <a:custGeom>
              <a:avLst/>
              <a:gdLst/>
              <a:ahLst/>
              <a:cxnLst/>
              <a:rect l="l" t="t" r="r" b="b"/>
              <a:pathLst>
                <a:path w="319404" h="296545">
                  <a:moveTo>
                    <a:pt x="0" y="0"/>
                  </a:moveTo>
                  <a:lnTo>
                    <a:pt x="319391" y="296444"/>
                  </a:lnTo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91403" y="3734691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42384" y="40936"/>
                  </a:moveTo>
                  <a:lnTo>
                    <a:pt x="0" y="23062"/>
                  </a:lnTo>
                  <a:lnTo>
                    <a:pt x="21405" y="0"/>
                  </a:lnTo>
                  <a:lnTo>
                    <a:pt x="42384" y="40936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91403" y="3734691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23062"/>
                  </a:moveTo>
                  <a:lnTo>
                    <a:pt x="42384" y="40936"/>
                  </a:lnTo>
                  <a:lnTo>
                    <a:pt x="21405" y="0"/>
                  </a:lnTo>
                  <a:lnTo>
                    <a:pt x="0" y="23062"/>
                  </a:lnTo>
                  <a:close/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450374" y="3121611"/>
            <a:ext cx="123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Primary</a:t>
            </a:r>
            <a:r>
              <a:rPr sz="1800" spc="-8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2869489"/>
            <a:ext cx="301688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2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mbria"/>
                <a:cs typeface="Cambria"/>
              </a:rPr>
              <a:t>Normal</a:t>
            </a:r>
            <a:r>
              <a:rPr sz="3600" b="1" spc="-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spc="-40" dirty="0">
                <a:solidFill>
                  <a:srgbClr val="000000"/>
                </a:solidFill>
                <a:latin typeface="Cambria"/>
                <a:cs typeface="Cambria"/>
              </a:rPr>
              <a:t>Forms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79"/>
              </a:lnSpc>
            </a:pPr>
            <a:r>
              <a:rPr sz="3400" b="1" spc="-5" dirty="0">
                <a:solidFill>
                  <a:srgbClr val="000000"/>
                </a:solidFill>
                <a:latin typeface="Cambria"/>
                <a:cs typeface="Cambria"/>
              </a:rPr>
              <a:t>(1</a:t>
            </a:r>
            <a:r>
              <a:rPr sz="3400" b="1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400" b="1" spc="-5" dirty="0">
                <a:solidFill>
                  <a:srgbClr val="000000"/>
                </a:solidFill>
                <a:latin typeface="Cambria"/>
                <a:cs typeface="Cambria"/>
              </a:rPr>
              <a:t>NF)</a:t>
            </a:r>
            <a:endParaRPr sz="34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91052" y="1950898"/>
          <a:ext cx="5901054" cy="309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3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ambria Math"/>
                          <a:cs typeface="Cambria Math"/>
                        </a:rPr>
                        <a:t>Student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2E8799"/>
                      </a:solidFill>
                      <a:prstDash val="solid"/>
                    </a:lnL>
                    <a:lnR w="12700">
                      <a:solidFill>
                        <a:srgbClr val="2E8799"/>
                      </a:solidFill>
                      <a:prstDash val="solid"/>
                    </a:lnR>
                    <a:lnT w="12700">
                      <a:solidFill>
                        <a:srgbClr val="2E8799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8799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2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Roll_No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Name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Subject1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Subject2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Subject3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20" dirty="0">
                          <a:latin typeface="Cambria Math"/>
                          <a:cs typeface="Cambria Math"/>
                        </a:rPr>
                        <a:t>Priya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PPS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EEE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20" dirty="0">
                          <a:latin typeface="Cambria Math"/>
                          <a:cs typeface="Cambria Math"/>
                        </a:rPr>
                        <a:t>Pranav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PPS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EG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Romil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PPS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EG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4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Akshar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EG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EEE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5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Nirali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EG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PPS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EME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39917" y="819524"/>
            <a:ext cx="441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2400" spc="-630" dirty="0">
                <a:latin typeface="Segoe UI Symbol"/>
                <a:cs typeface="Segoe UI Symbol"/>
              </a:rPr>
              <a:t>□	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1NF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62826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0" dirty="0">
                <a:latin typeface="Cambria"/>
                <a:cs typeface="Cambria"/>
              </a:rPr>
              <a:t>Functional </a:t>
            </a:r>
            <a:r>
              <a:rPr sz="3600" b="1" spc="-5" dirty="0">
                <a:latin typeface="Cambria"/>
                <a:cs typeface="Cambria"/>
              </a:rPr>
              <a:t> Dependency</a:t>
            </a:r>
            <a:endParaRPr sz="3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80082" y="249402"/>
          <a:ext cx="7081519" cy="1555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10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5" dirty="0">
                          <a:solidFill>
                            <a:srgbClr val="F1F1F1"/>
                          </a:solidFill>
                          <a:latin typeface="Cambria"/>
                          <a:cs typeface="Cambria"/>
                        </a:rPr>
                        <a:t>Bank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2E8799"/>
                      </a:solidFill>
                      <a:prstDash val="solid"/>
                    </a:lnL>
                    <a:lnR w="12700">
                      <a:solidFill>
                        <a:srgbClr val="2E8799"/>
                      </a:solidFill>
                      <a:prstDash val="solid"/>
                    </a:lnR>
                    <a:lnT w="12700">
                      <a:solidFill>
                        <a:srgbClr val="2E8799"/>
                      </a:solidFill>
                      <a:prstDash val="solid"/>
                    </a:lnT>
                    <a:lnB w="12700">
                      <a:solidFill>
                        <a:srgbClr val="2E8799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E8799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2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Account_No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E8799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Cust_Name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Balance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Branch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2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201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mbria Math"/>
                          <a:cs typeface="Cambria Math"/>
                        </a:rPr>
                        <a:t>Rajesh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80000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mbria Math"/>
                          <a:cs typeface="Cambria Math"/>
                        </a:rPr>
                        <a:t>Rajkot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24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202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Krishna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65000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Vadodara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17294" y="1998270"/>
            <a:ext cx="685800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 indent="-37084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Find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</a:t>
            </a:r>
            <a:r>
              <a:rPr sz="2200" spc="-10" dirty="0">
                <a:latin typeface="Cambria Math"/>
                <a:cs typeface="Cambria Math"/>
              </a:rPr>
              <a:t> Functional </a:t>
            </a:r>
            <a:r>
              <a:rPr sz="2200" spc="-25" dirty="0">
                <a:latin typeface="Cambria Math"/>
                <a:cs typeface="Cambria Math"/>
              </a:rPr>
              <a:t>Dependency.</a:t>
            </a:r>
            <a:endParaRPr sz="2200">
              <a:latin typeface="Cambria Math"/>
              <a:cs typeface="Cambria Math"/>
            </a:endParaRPr>
          </a:p>
          <a:p>
            <a:pPr marL="382905" marR="5080" indent="-382905">
              <a:lnSpc>
                <a:spcPct val="100000"/>
              </a:lnSpc>
              <a:spcBef>
                <a:spcPts val="264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10" dirty="0">
                <a:latin typeface="Cambria Math"/>
                <a:cs typeface="Cambria Math"/>
              </a:rPr>
              <a:t>Account_No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distinctly</a:t>
            </a:r>
            <a:r>
              <a:rPr sz="2200" spc="-5" dirty="0">
                <a:latin typeface="Cambria Math"/>
                <a:cs typeface="Cambria Math"/>
              </a:rPr>
              <a:t> identifies other </a:t>
            </a:r>
            <a:r>
              <a:rPr sz="2200" spc="-10" dirty="0">
                <a:latin typeface="Cambria Math"/>
                <a:cs typeface="Cambria Math"/>
              </a:rPr>
              <a:t>attributes.</a:t>
            </a:r>
            <a:r>
              <a:rPr sz="2200" spc="-5" dirty="0">
                <a:latin typeface="Cambria Math"/>
                <a:cs typeface="Cambria Math"/>
              </a:rPr>
              <a:t> Thus, </a:t>
            </a:r>
            <a:r>
              <a:rPr sz="2200" spc="-46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Account_No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{Cust_Name,</a:t>
            </a:r>
            <a:r>
              <a:rPr sz="2200" spc="-5" dirty="0">
                <a:latin typeface="Cambria Math"/>
                <a:cs typeface="Cambria Math"/>
              </a:rPr>
              <a:t> Balance, </a:t>
            </a:r>
            <a:r>
              <a:rPr sz="2200" spc="-10" dirty="0">
                <a:latin typeface="Cambria Math"/>
                <a:cs typeface="Cambria Math"/>
              </a:rPr>
              <a:t>Branch} 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Account_No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{Cust_Name}</a:t>
            </a:r>
            <a:endParaRPr sz="2200">
              <a:latin typeface="Cambria Math"/>
              <a:cs typeface="Cambria Math"/>
            </a:endParaRPr>
          </a:p>
          <a:p>
            <a:pPr marL="497205" marR="3435985">
              <a:lnSpc>
                <a:spcPct val="100000"/>
              </a:lnSpc>
            </a:pPr>
            <a:r>
              <a:rPr sz="2200" spc="-10" dirty="0">
                <a:latin typeface="Cambria Math"/>
                <a:cs typeface="Cambria Math"/>
              </a:rPr>
              <a:t>Account_No </a:t>
            </a:r>
            <a:r>
              <a:rPr sz="2200" dirty="0">
                <a:latin typeface="Cambria Math"/>
                <a:cs typeface="Cambria Math"/>
              </a:rPr>
              <a:t>→ </a:t>
            </a:r>
            <a:r>
              <a:rPr sz="2200" spc="-5" dirty="0">
                <a:latin typeface="Cambria Math"/>
                <a:cs typeface="Cambria Math"/>
              </a:rPr>
              <a:t>{Balance} </a:t>
            </a:r>
            <a:r>
              <a:rPr sz="2200" spc="-47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Account_No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{Branch}</a:t>
            </a:r>
            <a:endParaRPr sz="2200">
              <a:latin typeface="Cambria Math"/>
              <a:cs typeface="Cambria Math"/>
            </a:endParaRPr>
          </a:p>
          <a:p>
            <a:pPr marL="497205" marR="1995170">
              <a:lnSpc>
                <a:spcPct val="100000"/>
              </a:lnSpc>
            </a:pPr>
            <a:r>
              <a:rPr sz="2200" spc="-10" dirty="0">
                <a:latin typeface="Cambria Math"/>
                <a:cs typeface="Cambria Math"/>
              </a:rPr>
              <a:t>Account_No </a:t>
            </a:r>
            <a:r>
              <a:rPr sz="2200" dirty="0">
                <a:latin typeface="Cambria Math"/>
                <a:cs typeface="Cambria Math"/>
              </a:rPr>
              <a:t>→ </a:t>
            </a:r>
            <a:r>
              <a:rPr sz="2200" spc="-10" dirty="0">
                <a:latin typeface="Cambria Math"/>
                <a:cs typeface="Cambria Math"/>
              </a:rPr>
              <a:t>{Cust_Name, </a:t>
            </a:r>
            <a:r>
              <a:rPr sz="2200" spc="-5" dirty="0">
                <a:latin typeface="Cambria Math"/>
                <a:cs typeface="Cambria Math"/>
              </a:rPr>
              <a:t>Balance}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Account_No </a:t>
            </a:r>
            <a:r>
              <a:rPr sz="2200" dirty="0">
                <a:latin typeface="Cambria Math"/>
                <a:cs typeface="Cambria Math"/>
              </a:rPr>
              <a:t>→ </a:t>
            </a:r>
            <a:r>
              <a:rPr sz="2200" spc="-5" dirty="0">
                <a:latin typeface="Cambria Math"/>
                <a:cs typeface="Cambria Math"/>
              </a:rPr>
              <a:t>{Balance, </a:t>
            </a:r>
            <a:r>
              <a:rPr sz="2200" spc="-10" dirty="0">
                <a:latin typeface="Cambria Math"/>
                <a:cs typeface="Cambria Math"/>
              </a:rPr>
              <a:t>Branch} 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Account_No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{Cust_Name,,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Branch}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69489"/>
            <a:ext cx="301688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2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79"/>
              </a:lnSpc>
            </a:pPr>
            <a:r>
              <a:rPr sz="3400" b="1" spc="-5" dirty="0">
                <a:latin typeface="Cambria"/>
                <a:cs typeface="Cambria"/>
              </a:rPr>
              <a:t>(2</a:t>
            </a:r>
            <a:r>
              <a:rPr sz="3400" b="1" spc="-45" dirty="0">
                <a:latin typeface="Cambria"/>
                <a:cs typeface="Cambria"/>
              </a:rPr>
              <a:t> </a:t>
            </a:r>
            <a:r>
              <a:rPr sz="3400" b="1" spc="-5" dirty="0">
                <a:latin typeface="Cambria"/>
                <a:cs typeface="Cambria"/>
              </a:rPr>
              <a:t>NF)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9614" y="149092"/>
            <a:ext cx="808482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 indent="-37084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33705" algn="l"/>
                <a:tab pos="434340" algn="l"/>
              </a:tabLst>
            </a:pP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A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table is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said 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to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be in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2NF if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both the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following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 conditions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hold:</a:t>
            </a:r>
            <a:endParaRPr sz="2200">
              <a:latin typeface="Cambria Math"/>
              <a:cs typeface="Cambria Math"/>
            </a:endParaRPr>
          </a:p>
          <a:p>
            <a:pPr marL="427990">
              <a:lnSpc>
                <a:spcPct val="100000"/>
              </a:lnSpc>
              <a:tabLst>
                <a:tab pos="890905" algn="l"/>
              </a:tabLst>
            </a:pPr>
            <a:r>
              <a:rPr sz="2200" spc="280" dirty="0">
                <a:solidFill>
                  <a:srgbClr val="222426"/>
                </a:solidFill>
                <a:latin typeface="Segoe UI Symbol"/>
                <a:cs typeface="Segoe UI Symbol"/>
              </a:rPr>
              <a:t>✔	</a:t>
            </a:r>
            <a:r>
              <a:rPr sz="2200" spc="-40" dirty="0">
                <a:solidFill>
                  <a:srgbClr val="222426"/>
                </a:solidFill>
                <a:latin typeface="Cambria Math"/>
                <a:cs typeface="Cambria Math"/>
              </a:rPr>
              <a:t>Table</a:t>
            </a:r>
            <a:r>
              <a:rPr sz="2200" spc="-15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is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in</a:t>
            </a:r>
            <a:r>
              <a:rPr sz="2200" spc="-15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5" dirty="0">
                <a:solidFill>
                  <a:srgbClr val="222426"/>
                </a:solidFill>
                <a:latin typeface="Cambria Math"/>
                <a:cs typeface="Cambria Math"/>
              </a:rPr>
              <a:t>1</a:t>
            </a:r>
            <a:r>
              <a:rPr sz="2175" spc="7" baseline="30651" dirty="0">
                <a:solidFill>
                  <a:srgbClr val="222426"/>
                </a:solidFill>
                <a:latin typeface="Cambria Math"/>
                <a:cs typeface="Cambria Math"/>
              </a:rPr>
              <a:t>st</a:t>
            </a:r>
            <a:r>
              <a:rPr sz="2175" spc="240" baseline="30651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Normal</a:t>
            </a:r>
            <a:r>
              <a:rPr sz="2200" spc="-15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30" dirty="0">
                <a:solidFill>
                  <a:srgbClr val="222426"/>
                </a:solidFill>
                <a:latin typeface="Cambria Math"/>
                <a:cs typeface="Cambria Math"/>
              </a:rPr>
              <a:t>Form</a:t>
            </a:r>
            <a:endParaRPr sz="2200">
              <a:latin typeface="Cambria Math"/>
              <a:cs typeface="Cambria Math"/>
            </a:endParaRPr>
          </a:p>
          <a:p>
            <a:pPr marL="890905" marR="274320" indent="-463550">
              <a:lnSpc>
                <a:spcPct val="100000"/>
              </a:lnSpc>
              <a:tabLst>
                <a:tab pos="890905" algn="l"/>
              </a:tabLst>
            </a:pPr>
            <a:r>
              <a:rPr sz="2200" spc="280" dirty="0">
                <a:latin typeface="Segoe UI Symbol"/>
                <a:cs typeface="Segoe UI Symbol"/>
              </a:rPr>
              <a:t>✔	</a:t>
            </a:r>
            <a:r>
              <a:rPr sz="2200" spc="-5" dirty="0">
                <a:latin typeface="Cambria Math"/>
                <a:cs typeface="Cambria Math"/>
              </a:rPr>
              <a:t>No non-prime </a:t>
            </a:r>
            <a:r>
              <a:rPr sz="2200" spc="-10" dirty="0">
                <a:latin typeface="Cambria Math"/>
                <a:cs typeface="Cambria Math"/>
              </a:rPr>
              <a:t>attribute </a:t>
            </a:r>
            <a:r>
              <a:rPr sz="2200" spc="-5" dirty="0">
                <a:latin typeface="Cambria Math"/>
                <a:cs typeface="Cambria Math"/>
              </a:rPr>
              <a:t>is dependent on the </a:t>
            </a:r>
            <a:r>
              <a:rPr sz="2200" spc="-10" dirty="0">
                <a:latin typeface="Cambria Math"/>
                <a:cs typeface="Cambria Math"/>
              </a:rPr>
              <a:t>proper </a:t>
            </a:r>
            <a:r>
              <a:rPr sz="2200" spc="-5" dirty="0">
                <a:latin typeface="Cambria Math"/>
                <a:cs typeface="Cambria Math"/>
              </a:rPr>
              <a:t>subset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any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candidate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key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 table.(no partial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dependency)</a:t>
            </a:r>
            <a:endParaRPr sz="2200">
              <a:latin typeface="Cambria Math"/>
              <a:cs typeface="Cambria Math"/>
            </a:endParaRPr>
          </a:p>
          <a:p>
            <a:pPr marL="433705" marR="431165" indent="-370840">
              <a:lnSpc>
                <a:spcPct val="100000"/>
              </a:lnSpc>
              <a:buFont typeface="Segoe UI Symbol"/>
              <a:buChar char="□"/>
              <a:tabLst>
                <a:tab pos="433705" algn="l"/>
                <a:tab pos="434340" algn="l"/>
              </a:tabLst>
            </a:pP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An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attribute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that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is not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part of </a:t>
            </a:r>
            <a:r>
              <a:rPr sz="2200" spc="-20" dirty="0">
                <a:solidFill>
                  <a:srgbClr val="FF0000"/>
                </a:solidFill>
                <a:latin typeface="Cambria Math"/>
                <a:cs typeface="Cambria Math"/>
              </a:rPr>
              <a:t>any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candidate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is known as </a:t>
            </a:r>
            <a:r>
              <a:rPr sz="2200" spc="-4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non-prime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attribute.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6348" y="2706112"/>
            <a:ext cx="6953250" cy="2493645"/>
          </a:xfrm>
          <a:custGeom>
            <a:avLst/>
            <a:gdLst/>
            <a:ahLst/>
            <a:cxnLst/>
            <a:rect l="l" t="t" r="r" b="b"/>
            <a:pathLst>
              <a:path w="6953250" h="2493645">
                <a:moveTo>
                  <a:pt x="4749" y="0"/>
                </a:moveTo>
                <a:lnTo>
                  <a:pt x="4749" y="2493474"/>
                </a:lnTo>
              </a:path>
              <a:path w="6953250" h="2493645">
                <a:moveTo>
                  <a:pt x="6948474" y="0"/>
                </a:moveTo>
                <a:lnTo>
                  <a:pt x="6948474" y="2493474"/>
                </a:lnTo>
              </a:path>
              <a:path w="6953250" h="2493645">
                <a:moveTo>
                  <a:pt x="0" y="4749"/>
                </a:moveTo>
                <a:lnTo>
                  <a:pt x="6953224" y="4749"/>
                </a:lnTo>
              </a:path>
              <a:path w="6953250" h="2493645">
                <a:moveTo>
                  <a:pt x="0" y="2488724"/>
                </a:moveTo>
                <a:lnTo>
                  <a:pt x="6953224" y="2488724"/>
                </a:lnTo>
              </a:path>
            </a:pathLst>
          </a:custGeom>
          <a:ln w="9524">
            <a:solidFill>
              <a:srgbClr val="BEE0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0414" y="5290804"/>
            <a:ext cx="781685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Since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teacher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can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teach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mbria Math"/>
                <a:cs typeface="Cambria Math"/>
              </a:rPr>
              <a:t>more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than one subjects, the table can </a:t>
            </a:r>
            <a:r>
              <a:rPr sz="2200" spc="-4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Cambria Math"/>
                <a:cs typeface="Cambria Math"/>
              </a:rPr>
              <a:t>have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multiple </a:t>
            </a:r>
            <a:r>
              <a:rPr sz="2200" spc="-20" dirty="0">
                <a:solidFill>
                  <a:srgbClr val="FF0000"/>
                </a:solidFill>
                <a:latin typeface="Cambria Math"/>
                <a:cs typeface="Cambria Math"/>
              </a:rPr>
              <a:t>rows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mbria Math"/>
                <a:cs typeface="Cambria Math"/>
              </a:rPr>
              <a:t>for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same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35" dirty="0">
                <a:solidFill>
                  <a:srgbClr val="FF0000"/>
                </a:solidFill>
                <a:latin typeface="Cambria Math"/>
                <a:cs typeface="Cambria Math"/>
              </a:rPr>
              <a:t>teacher.</a:t>
            </a:r>
            <a:endParaRPr sz="2200">
              <a:latin typeface="Cambria Math"/>
              <a:cs typeface="Cambria Math"/>
            </a:endParaRPr>
          </a:p>
          <a:p>
            <a:pPr marL="382905" marR="127000" indent="-370840">
              <a:lnSpc>
                <a:spcPct val="100000"/>
              </a:lnSpc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10" dirty="0">
                <a:latin typeface="Cambria Math"/>
                <a:cs typeface="Cambria Math"/>
              </a:rPr>
              <a:t>Here,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Candidate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Keys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are: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{teacher_id,subject}</a:t>
            </a:r>
            <a:r>
              <a:rPr sz="2200" spc="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and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non-prime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attributes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are: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{teacher_age}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3920" y="2229155"/>
            <a:ext cx="1524000" cy="40068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F1F1F1"/>
                </a:solidFill>
                <a:latin typeface="Cambria Math"/>
                <a:cs typeface="Cambria Math"/>
              </a:rPr>
              <a:t>School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69489"/>
            <a:ext cx="301688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2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79"/>
              </a:lnSpc>
            </a:pPr>
            <a:r>
              <a:rPr sz="3400" b="1" spc="-5" dirty="0">
                <a:latin typeface="Cambria"/>
                <a:cs typeface="Cambria"/>
              </a:rPr>
              <a:t>(2</a:t>
            </a:r>
            <a:r>
              <a:rPr sz="3400" b="1" spc="-45" dirty="0">
                <a:latin typeface="Cambria"/>
                <a:cs typeface="Cambria"/>
              </a:rPr>
              <a:t> </a:t>
            </a:r>
            <a:r>
              <a:rPr sz="3400" b="1" spc="-5" dirty="0">
                <a:latin typeface="Cambria"/>
                <a:cs typeface="Cambria"/>
              </a:rPr>
              <a:t>NF)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4426" y="89156"/>
            <a:ext cx="7906384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3540" indent="-370840">
              <a:lnSpc>
                <a:spcPct val="100000"/>
              </a:lnSpc>
              <a:spcBef>
                <a:spcPts val="7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A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 table is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in 1NF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as all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attributes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 has 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single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15" dirty="0">
                <a:solidFill>
                  <a:srgbClr val="222426"/>
                </a:solidFill>
                <a:latin typeface="Cambria Math"/>
                <a:cs typeface="Cambria Math"/>
              </a:rPr>
              <a:t>values.</a:t>
            </a:r>
            <a:endParaRPr sz="2200">
              <a:latin typeface="Cambria Math"/>
              <a:cs typeface="Cambria Math"/>
            </a:endParaRPr>
          </a:p>
          <a:p>
            <a:pPr marL="382905" marR="221615" indent="-370840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A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table is not in 2NF as 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teacher_age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 is </a:t>
            </a:r>
            <a:r>
              <a:rPr sz="2200" spc="-15" dirty="0">
                <a:solidFill>
                  <a:srgbClr val="222426"/>
                </a:solidFill>
                <a:latin typeface="Cambria Math"/>
                <a:cs typeface="Cambria Math"/>
              </a:rPr>
              <a:t>fully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 dependent on 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teacher_id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 and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teacher_id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is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 a 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proper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subset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of 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Candidate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65" dirty="0">
                <a:solidFill>
                  <a:srgbClr val="222426"/>
                </a:solidFill>
                <a:latin typeface="Cambria Math"/>
                <a:cs typeface="Cambria Math"/>
              </a:rPr>
              <a:t>Key.</a:t>
            </a:r>
            <a:endParaRPr sz="2200">
              <a:latin typeface="Cambria Math"/>
              <a:cs typeface="Cambria Math"/>
            </a:endParaRPr>
          </a:p>
          <a:p>
            <a:pPr marL="382905" marR="5080" indent="-370840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This rule gets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violated: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No non-prime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attribute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is dependent on </a:t>
            </a:r>
            <a:r>
              <a:rPr sz="2200" spc="-4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the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proper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subset of </a:t>
            </a:r>
            <a:r>
              <a:rPr sz="2200" spc="-20" dirty="0">
                <a:solidFill>
                  <a:srgbClr val="FF0000"/>
                </a:solidFill>
                <a:latin typeface="Cambria Math"/>
                <a:cs typeface="Cambria Math"/>
              </a:rPr>
              <a:t>any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candidate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of table.</a:t>
            </a:r>
            <a:endParaRPr sz="2200">
              <a:latin typeface="Cambria Math"/>
              <a:cs typeface="Cambria Math"/>
            </a:endParaRPr>
          </a:p>
          <a:p>
            <a:pPr marL="382905" marR="350520" indent="-370840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The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solution </a:t>
            </a:r>
            <a:r>
              <a:rPr sz="2200" spc="-15" dirty="0">
                <a:latin typeface="Cambria Math"/>
                <a:cs typeface="Cambria Math"/>
              </a:rPr>
              <a:t>for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this </a:t>
            </a:r>
            <a:r>
              <a:rPr sz="2200" spc="-10" dirty="0">
                <a:latin typeface="Cambria Math"/>
                <a:cs typeface="Cambria Math"/>
              </a:rPr>
              <a:t>would </a:t>
            </a:r>
            <a:r>
              <a:rPr sz="2200" spc="-5" dirty="0">
                <a:latin typeface="Cambria Math"/>
                <a:cs typeface="Cambria Math"/>
              </a:rPr>
              <a:t>be splitting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it </a:t>
            </a:r>
            <a:r>
              <a:rPr sz="2200" spc="-10" dirty="0">
                <a:latin typeface="Cambria Math"/>
                <a:cs typeface="Cambria Math"/>
              </a:rPr>
              <a:t>into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more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than one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table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such that it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satisfy both the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conditions.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2836" y="2969735"/>
            <a:ext cx="1524000" cy="40068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19"/>
              </a:spcBef>
            </a:pPr>
            <a:r>
              <a:rPr sz="2000" spc="-25" dirty="0">
                <a:solidFill>
                  <a:srgbClr val="F1F1F1"/>
                </a:solidFill>
                <a:latin typeface="Cambria Math"/>
                <a:cs typeface="Cambria Math"/>
              </a:rPr>
              <a:t>Teachers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8085" y="3490655"/>
            <a:ext cx="3005455" cy="1685925"/>
          </a:xfrm>
          <a:custGeom>
            <a:avLst/>
            <a:gdLst/>
            <a:ahLst/>
            <a:cxnLst/>
            <a:rect l="l" t="t" r="r" b="b"/>
            <a:pathLst>
              <a:path w="3005454" h="1685925">
                <a:moveTo>
                  <a:pt x="4749" y="0"/>
                </a:moveTo>
                <a:lnTo>
                  <a:pt x="4749" y="1685799"/>
                </a:lnTo>
              </a:path>
              <a:path w="3005454" h="1685925">
                <a:moveTo>
                  <a:pt x="3000099" y="0"/>
                </a:moveTo>
                <a:lnTo>
                  <a:pt x="3000099" y="1685799"/>
                </a:lnTo>
              </a:path>
              <a:path w="3005454" h="1685925">
                <a:moveTo>
                  <a:pt x="0" y="4749"/>
                </a:moveTo>
                <a:lnTo>
                  <a:pt x="3004849" y="4749"/>
                </a:lnTo>
              </a:path>
              <a:path w="3005454" h="1685925">
                <a:moveTo>
                  <a:pt x="0" y="1681049"/>
                </a:moveTo>
                <a:lnTo>
                  <a:pt x="3004849" y="1681049"/>
                </a:lnTo>
              </a:path>
            </a:pathLst>
          </a:custGeom>
          <a:ln w="9524">
            <a:solidFill>
              <a:srgbClr val="BEE0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3213" y="2969735"/>
            <a:ext cx="1524000" cy="40068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19"/>
              </a:spcBef>
            </a:pPr>
            <a:r>
              <a:rPr sz="2000" spc="-5" dirty="0">
                <a:solidFill>
                  <a:srgbClr val="F1F1F1"/>
                </a:solidFill>
                <a:latin typeface="Cambria Math"/>
                <a:cs typeface="Cambria Math"/>
              </a:rPr>
              <a:t>Subjects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32037" y="3038014"/>
            <a:ext cx="3945890" cy="3288029"/>
            <a:chOff x="6832037" y="3038014"/>
            <a:chExt cx="3945890" cy="3288029"/>
          </a:xfrm>
        </p:grpSpPr>
        <p:sp>
          <p:nvSpPr>
            <p:cNvPr id="8" name="object 8"/>
            <p:cNvSpPr/>
            <p:nvPr/>
          </p:nvSpPr>
          <p:spPr>
            <a:xfrm>
              <a:off x="6832049" y="3419678"/>
              <a:ext cx="3561079" cy="2524125"/>
            </a:xfrm>
            <a:custGeom>
              <a:avLst/>
              <a:gdLst/>
              <a:ahLst/>
              <a:cxnLst/>
              <a:rect l="l" t="t" r="r" b="b"/>
              <a:pathLst>
                <a:path w="3561079" h="2524125">
                  <a:moveTo>
                    <a:pt x="4749" y="0"/>
                  </a:moveTo>
                  <a:lnTo>
                    <a:pt x="4749" y="2523949"/>
                  </a:lnTo>
                </a:path>
                <a:path w="3561079" h="2524125">
                  <a:moveTo>
                    <a:pt x="3556299" y="0"/>
                  </a:moveTo>
                  <a:lnTo>
                    <a:pt x="3556299" y="2523949"/>
                  </a:lnTo>
                </a:path>
                <a:path w="3561079" h="2524125">
                  <a:moveTo>
                    <a:pt x="0" y="4749"/>
                  </a:moveTo>
                  <a:lnTo>
                    <a:pt x="3561049" y="4749"/>
                  </a:lnTo>
                </a:path>
                <a:path w="3561079" h="2524125">
                  <a:moveTo>
                    <a:pt x="0" y="2519199"/>
                  </a:moveTo>
                  <a:lnTo>
                    <a:pt x="3561049" y="251919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88335" y="3042777"/>
              <a:ext cx="384810" cy="3278504"/>
            </a:xfrm>
            <a:custGeom>
              <a:avLst/>
              <a:gdLst/>
              <a:ahLst/>
              <a:cxnLst/>
              <a:rect l="l" t="t" r="r" b="b"/>
              <a:pathLst>
                <a:path w="384809" h="3278504">
                  <a:moveTo>
                    <a:pt x="0" y="0"/>
                  </a:moveTo>
                  <a:lnTo>
                    <a:pt x="74862" y="2518"/>
                  </a:lnTo>
                  <a:lnTo>
                    <a:pt x="135995" y="9388"/>
                  </a:lnTo>
                  <a:lnTo>
                    <a:pt x="177213" y="19576"/>
                  </a:lnTo>
                  <a:lnTo>
                    <a:pt x="192327" y="32053"/>
                  </a:lnTo>
                  <a:lnTo>
                    <a:pt x="192327" y="1606897"/>
                  </a:lnTo>
                  <a:lnTo>
                    <a:pt x="207441" y="1619373"/>
                  </a:lnTo>
                  <a:lnTo>
                    <a:pt x="248658" y="1629562"/>
                  </a:lnTo>
                  <a:lnTo>
                    <a:pt x="309791" y="1636431"/>
                  </a:lnTo>
                  <a:lnTo>
                    <a:pt x="384653" y="1638950"/>
                  </a:lnTo>
                  <a:lnTo>
                    <a:pt x="309791" y="1641469"/>
                  </a:lnTo>
                  <a:lnTo>
                    <a:pt x="248658" y="1648338"/>
                  </a:lnTo>
                  <a:lnTo>
                    <a:pt x="207441" y="1658527"/>
                  </a:lnTo>
                  <a:lnTo>
                    <a:pt x="192327" y="1671003"/>
                  </a:lnTo>
                  <a:lnTo>
                    <a:pt x="192327" y="3245847"/>
                  </a:lnTo>
                  <a:lnTo>
                    <a:pt x="177213" y="3258324"/>
                  </a:lnTo>
                  <a:lnTo>
                    <a:pt x="135995" y="3268512"/>
                  </a:lnTo>
                  <a:lnTo>
                    <a:pt x="74862" y="3275382"/>
                  </a:lnTo>
                  <a:lnTo>
                    <a:pt x="0" y="3277900"/>
                  </a:lnTo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04444" y="5738550"/>
            <a:ext cx="1167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Splitting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a </a:t>
            </a:r>
            <a:r>
              <a:rPr sz="18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Cambria Math"/>
                <a:cs typeface="Cambria Math"/>
              </a:rPr>
              <a:t>Table</a:t>
            </a:r>
            <a:r>
              <a:rPr sz="1800" spc="-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mbria Math"/>
                <a:cs typeface="Cambria Math"/>
              </a:rPr>
              <a:t>into</a:t>
            </a:r>
            <a:r>
              <a:rPr sz="1800" spc="-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2 </a:t>
            </a:r>
            <a:r>
              <a:rPr sz="1800" spc="-38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mbria Math"/>
                <a:cs typeface="Cambria Math"/>
              </a:rPr>
              <a:t>Tables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0847" y="5240233"/>
            <a:ext cx="2190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70C0"/>
                </a:solidFill>
                <a:latin typeface="Cambria Math"/>
                <a:cs typeface="Cambria Math"/>
              </a:rPr>
              <a:t>Candidate</a:t>
            </a:r>
            <a:r>
              <a:rPr sz="1800" spc="-30" dirty="0">
                <a:solidFill>
                  <a:srgbClr val="0070C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70C0"/>
                </a:solidFill>
                <a:latin typeface="Cambria Math"/>
                <a:cs typeface="Cambria Math"/>
              </a:rPr>
              <a:t>Keys:</a:t>
            </a:r>
            <a:endParaRPr sz="1800">
              <a:latin typeface="Cambria Math"/>
              <a:cs typeface="Cambria Math"/>
            </a:endParaRPr>
          </a:p>
          <a:p>
            <a:pPr marL="1270" algn="ctr">
              <a:lnSpc>
                <a:spcPct val="100000"/>
              </a:lnSpc>
            </a:pPr>
            <a:r>
              <a:rPr sz="1800" spc="-10" dirty="0">
                <a:solidFill>
                  <a:srgbClr val="0070C0"/>
                </a:solidFill>
                <a:latin typeface="Cambria Math"/>
                <a:cs typeface="Cambria Math"/>
              </a:rPr>
              <a:t>{teacher_id}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70C0"/>
                </a:solidFill>
                <a:latin typeface="Cambria Math"/>
                <a:cs typeface="Cambria Math"/>
              </a:rPr>
              <a:t>Non-Prime</a:t>
            </a:r>
            <a:r>
              <a:rPr sz="1800" spc="-55" dirty="0">
                <a:solidFill>
                  <a:srgbClr val="0070C0"/>
                </a:solidFill>
                <a:latin typeface="Cambria Math"/>
                <a:cs typeface="Cambria Math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mbria Math"/>
                <a:cs typeface="Cambria Math"/>
              </a:rPr>
              <a:t>Attributes:</a:t>
            </a:r>
            <a:endParaRPr sz="1800">
              <a:latin typeface="Cambria Math"/>
              <a:cs typeface="Cambria Math"/>
            </a:endParaRPr>
          </a:p>
          <a:p>
            <a:pPr marL="1270" algn="ctr">
              <a:lnSpc>
                <a:spcPct val="100000"/>
              </a:lnSpc>
            </a:pPr>
            <a:r>
              <a:rPr sz="1800" spc="-10" dirty="0">
                <a:solidFill>
                  <a:srgbClr val="0070C0"/>
                </a:solidFill>
                <a:latin typeface="Cambria Math"/>
                <a:cs typeface="Cambria Math"/>
              </a:rPr>
              <a:t>{teacher_age}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7831" y="6015550"/>
            <a:ext cx="195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70C0"/>
                </a:solidFill>
                <a:latin typeface="Cambria Math"/>
                <a:cs typeface="Cambria Math"/>
              </a:rPr>
              <a:t>Candidate</a:t>
            </a:r>
            <a:r>
              <a:rPr sz="1800" spc="-30" dirty="0">
                <a:solidFill>
                  <a:srgbClr val="0070C0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0070C0"/>
                </a:solidFill>
                <a:latin typeface="Cambria Math"/>
                <a:cs typeface="Cambria Math"/>
              </a:rPr>
              <a:t>Keys: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0070C0"/>
                </a:solidFill>
                <a:latin typeface="Cambria Math"/>
                <a:cs typeface="Cambria Math"/>
              </a:rPr>
              <a:t>{teacher_id,subject}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69489"/>
            <a:ext cx="301688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2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79"/>
              </a:lnSpc>
            </a:pPr>
            <a:r>
              <a:rPr sz="3400" b="1" spc="-5" dirty="0">
                <a:latin typeface="Cambria"/>
                <a:cs typeface="Cambria"/>
              </a:rPr>
              <a:t>(3</a:t>
            </a:r>
            <a:r>
              <a:rPr sz="3400" b="1" spc="-45" dirty="0">
                <a:latin typeface="Cambria"/>
                <a:cs typeface="Cambria"/>
              </a:rPr>
              <a:t> </a:t>
            </a:r>
            <a:r>
              <a:rPr sz="3400" b="1" spc="-5" dirty="0">
                <a:latin typeface="Cambria"/>
                <a:cs typeface="Cambria"/>
              </a:rPr>
              <a:t>NF)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5753" y="1225270"/>
            <a:ext cx="805942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21005" algn="l"/>
              </a:tabLst>
            </a:pPr>
            <a:r>
              <a:rPr sz="2200" spc="-575" dirty="0">
                <a:solidFill>
                  <a:srgbClr val="222426"/>
                </a:solidFill>
                <a:latin typeface="Segoe UI Symbol"/>
                <a:cs typeface="Segoe UI Symbol"/>
              </a:rPr>
              <a:t>□	</a:t>
            </a:r>
            <a:r>
              <a:rPr sz="2200" dirty="0">
                <a:solidFill>
                  <a:srgbClr val="222426"/>
                </a:solidFill>
                <a:latin typeface="Cambria Math"/>
                <a:cs typeface="Cambria Math"/>
              </a:rPr>
              <a:t>A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table is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said 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to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be in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3NF if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both the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following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 conditions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hold:</a:t>
            </a:r>
            <a:endParaRPr sz="2200">
              <a:latin typeface="Cambria Math"/>
              <a:cs typeface="Cambria Math"/>
            </a:endParaRPr>
          </a:p>
          <a:p>
            <a:pPr marL="415290">
              <a:lnSpc>
                <a:spcPct val="100000"/>
              </a:lnSpc>
              <a:tabLst>
                <a:tab pos="878205" algn="l"/>
              </a:tabLst>
            </a:pPr>
            <a:r>
              <a:rPr sz="2200" spc="280" dirty="0">
                <a:solidFill>
                  <a:srgbClr val="222426"/>
                </a:solidFill>
                <a:latin typeface="Segoe UI Symbol"/>
                <a:cs typeface="Segoe UI Symbol"/>
              </a:rPr>
              <a:t>✔	</a:t>
            </a:r>
            <a:r>
              <a:rPr sz="2200" spc="-40" dirty="0">
                <a:solidFill>
                  <a:srgbClr val="222426"/>
                </a:solidFill>
                <a:latin typeface="Cambria Math"/>
                <a:cs typeface="Cambria Math"/>
              </a:rPr>
              <a:t>Table</a:t>
            </a:r>
            <a:r>
              <a:rPr sz="2200" spc="-15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is</a:t>
            </a:r>
            <a:r>
              <a:rPr sz="2200" spc="-15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in</a:t>
            </a:r>
            <a:r>
              <a:rPr sz="2200" spc="-15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10" dirty="0">
                <a:solidFill>
                  <a:srgbClr val="222426"/>
                </a:solidFill>
                <a:latin typeface="Cambria Math"/>
                <a:cs typeface="Cambria Math"/>
              </a:rPr>
              <a:t>2</a:t>
            </a:r>
            <a:r>
              <a:rPr sz="2175" spc="15" baseline="30651" dirty="0">
                <a:solidFill>
                  <a:srgbClr val="222426"/>
                </a:solidFill>
                <a:latin typeface="Cambria Math"/>
                <a:cs typeface="Cambria Math"/>
              </a:rPr>
              <a:t>nd</a:t>
            </a:r>
            <a:r>
              <a:rPr sz="2175" spc="225" baseline="30651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222426"/>
                </a:solidFill>
                <a:latin typeface="Cambria Math"/>
                <a:cs typeface="Cambria Math"/>
              </a:rPr>
              <a:t>Normal</a:t>
            </a:r>
            <a:r>
              <a:rPr sz="2200" spc="-1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200" spc="-30" dirty="0">
                <a:solidFill>
                  <a:srgbClr val="222426"/>
                </a:solidFill>
                <a:latin typeface="Cambria Math"/>
                <a:cs typeface="Cambria Math"/>
              </a:rPr>
              <a:t>Form</a:t>
            </a:r>
            <a:endParaRPr sz="2200">
              <a:latin typeface="Cambria Math"/>
              <a:cs typeface="Cambria Math"/>
            </a:endParaRPr>
          </a:p>
          <a:p>
            <a:pPr marL="878205" marR="102235" indent="-463550">
              <a:lnSpc>
                <a:spcPct val="100000"/>
              </a:lnSpc>
              <a:tabLst>
                <a:tab pos="878205" algn="l"/>
              </a:tabLst>
            </a:pPr>
            <a:r>
              <a:rPr sz="2200" spc="280" dirty="0">
                <a:latin typeface="Segoe UI Symbol"/>
                <a:cs typeface="Segoe UI Symbol"/>
              </a:rPr>
              <a:t>✔	</a:t>
            </a:r>
            <a:r>
              <a:rPr sz="2200" spc="-25" dirty="0">
                <a:latin typeface="Cambria Math"/>
                <a:cs typeface="Cambria Math"/>
              </a:rPr>
              <a:t>Transitive </a:t>
            </a:r>
            <a:r>
              <a:rPr sz="2200" spc="-5" dirty="0">
                <a:latin typeface="Cambria Math"/>
                <a:cs typeface="Cambria Math"/>
              </a:rPr>
              <a:t>functional dependency of non-prime </a:t>
            </a:r>
            <a:r>
              <a:rPr sz="2200" spc="-10" dirty="0">
                <a:latin typeface="Cambria Math"/>
                <a:cs typeface="Cambria Math"/>
              </a:rPr>
              <a:t>attribute </a:t>
            </a:r>
            <a:r>
              <a:rPr sz="2200" spc="-5" dirty="0">
                <a:latin typeface="Cambria Math"/>
                <a:cs typeface="Cambria Math"/>
              </a:rPr>
              <a:t>on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any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super </a:t>
            </a:r>
            <a:r>
              <a:rPr sz="2200" spc="-25" dirty="0">
                <a:latin typeface="Cambria Math"/>
                <a:cs typeface="Cambria Math"/>
              </a:rPr>
              <a:t>key</a:t>
            </a:r>
            <a:r>
              <a:rPr sz="2200" spc="-5" dirty="0">
                <a:latin typeface="Cambria Math"/>
                <a:cs typeface="Cambria Math"/>
              </a:rPr>
              <a:t> should be </a:t>
            </a:r>
            <a:r>
              <a:rPr sz="2200" spc="-15" dirty="0">
                <a:latin typeface="Cambria Math"/>
                <a:cs typeface="Cambria Math"/>
              </a:rPr>
              <a:t>removed.(no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transitive 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dependency)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3853" y="2901670"/>
            <a:ext cx="801052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407670" indent="-37084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An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attribute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that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is not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part of </a:t>
            </a:r>
            <a:r>
              <a:rPr sz="2200" spc="-20" dirty="0">
                <a:solidFill>
                  <a:srgbClr val="FF0000"/>
                </a:solidFill>
                <a:latin typeface="Cambria Math"/>
                <a:cs typeface="Cambria Math"/>
              </a:rPr>
              <a:t>any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candidate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is known as </a:t>
            </a:r>
            <a:r>
              <a:rPr sz="2200" spc="-4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non-prime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attribute.</a:t>
            </a:r>
            <a:endParaRPr sz="2200">
              <a:latin typeface="Cambria Math"/>
              <a:cs typeface="Cambria Math"/>
            </a:endParaRPr>
          </a:p>
          <a:p>
            <a:pPr marL="382905" marR="5080" indent="-370840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2905" algn="l"/>
                <a:tab pos="383540" algn="l"/>
                <a:tab pos="720725" algn="l"/>
                <a:tab pos="1478915" algn="l"/>
                <a:tab pos="1839595" algn="l"/>
                <a:tab pos="2235200" algn="l"/>
                <a:tab pos="2892425" algn="l"/>
                <a:tab pos="3216910" algn="l"/>
                <a:tab pos="3551554" algn="l"/>
                <a:tab pos="3912235" algn="l"/>
                <a:tab pos="4307840" algn="l"/>
                <a:tab pos="4965065" algn="l"/>
                <a:tab pos="5575300" algn="l"/>
                <a:tab pos="6083300" algn="l"/>
                <a:tab pos="6794500" algn="l"/>
              </a:tabLst>
            </a:pPr>
            <a:r>
              <a:rPr sz="2200" dirty="0">
                <a:latin typeface="Cambria Math"/>
                <a:cs typeface="Cambria Math"/>
              </a:rPr>
              <a:t>A	</a:t>
            </a:r>
            <a:r>
              <a:rPr sz="2200" spc="-5" dirty="0">
                <a:latin typeface="Cambria Math"/>
                <a:cs typeface="Cambria Math"/>
              </a:rPr>
              <a:t>tabl</a:t>
            </a:r>
            <a:r>
              <a:rPr sz="2200" dirty="0">
                <a:latin typeface="Cambria Math"/>
                <a:cs typeface="Cambria Math"/>
              </a:rPr>
              <a:t>e	</a:t>
            </a:r>
            <a:r>
              <a:rPr sz="2200" spc="-5" dirty="0">
                <a:latin typeface="Cambria Math"/>
                <a:cs typeface="Cambria Math"/>
              </a:rPr>
              <a:t>i</a:t>
            </a:r>
            <a:r>
              <a:rPr sz="2200" dirty="0">
                <a:latin typeface="Cambria Math"/>
                <a:cs typeface="Cambria Math"/>
              </a:rPr>
              <a:t>s	</a:t>
            </a:r>
            <a:r>
              <a:rPr sz="2200" spc="-5" dirty="0">
                <a:latin typeface="Cambria Math"/>
                <a:cs typeface="Cambria Math"/>
              </a:rPr>
              <a:t>i</a:t>
            </a:r>
            <a:r>
              <a:rPr sz="2200" dirty="0">
                <a:latin typeface="Cambria Math"/>
                <a:cs typeface="Cambria Math"/>
              </a:rPr>
              <a:t>n	</a:t>
            </a:r>
            <a:r>
              <a:rPr sz="2200" spc="-5" dirty="0">
                <a:latin typeface="Cambria Math"/>
                <a:cs typeface="Cambria Math"/>
              </a:rPr>
              <a:t>3N</a:t>
            </a:r>
            <a:r>
              <a:rPr sz="2200" dirty="0">
                <a:latin typeface="Cambria Math"/>
                <a:cs typeface="Cambria Math"/>
              </a:rPr>
              <a:t>F	</a:t>
            </a:r>
            <a:r>
              <a:rPr sz="2200" spc="-5" dirty="0">
                <a:latin typeface="Cambria Math"/>
                <a:cs typeface="Cambria Math"/>
              </a:rPr>
              <a:t>i</a:t>
            </a:r>
            <a:r>
              <a:rPr sz="2200" dirty="0">
                <a:latin typeface="Cambria Math"/>
                <a:cs typeface="Cambria Math"/>
              </a:rPr>
              <a:t>f	</a:t>
            </a:r>
            <a:r>
              <a:rPr sz="2200" spc="-5" dirty="0">
                <a:latin typeface="Cambria Math"/>
                <a:cs typeface="Cambria Math"/>
              </a:rPr>
              <a:t>i</a:t>
            </a:r>
            <a:r>
              <a:rPr sz="2200" dirty="0">
                <a:latin typeface="Cambria Math"/>
                <a:cs typeface="Cambria Math"/>
              </a:rPr>
              <a:t>t	</a:t>
            </a:r>
            <a:r>
              <a:rPr sz="2200" spc="-5" dirty="0">
                <a:latin typeface="Cambria Math"/>
                <a:cs typeface="Cambria Math"/>
              </a:rPr>
              <a:t>i</a:t>
            </a:r>
            <a:r>
              <a:rPr sz="2200" dirty="0">
                <a:latin typeface="Cambria Math"/>
                <a:cs typeface="Cambria Math"/>
              </a:rPr>
              <a:t>s	</a:t>
            </a:r>
            <a:r>
              <a:rPr sz="2200" spc="-5" dirty="0">
                <a:latin typeface="Cambria Math"/>
                <a:cs typeface="Cambria Math"/>
              </a:rPr>
              <a:t>i</a:t>
            </a:r>
            <a:r>
              <a:rPr sz="2200" dirty="0">
                <a:latin typeface="Cambria Math"/>
                <a:cs typeface="Cambria Math"/>
              </a:rPr>
              <a:t>n	</a:t>
            </a:r>
            <a:r>
              <a:rPr sz="2200" spc="-5" dirty="0">
                <a:latin typeface="Cambria Math"/>
                <a:cs typeface="Cambria Math"/>
              </a:rPr>
              <a:t>2N</a:t>
            </a:r>
            <a:r>
              <a:rPr sz="2200" dirty="0">
                <a:latin typeface="Cambria Math"/>
                <a:cs typeface="Cambria Math"/>
              </a:rPr>
              <a:t>F	</a:t>
            </a:r>
            <a:r>
              <a:rPr sz="2200" spc="-5" dirty="0">
                <a:latin typeface="Cambria Math"/>
                <a:cs typeface="Cambria Math"/>
              </a:rPr>
              <a:t>an</a:t>
            </a:r>
            <a:r>
              <a:rPr sz="2200" dirty="0">
                <a:latin typeface="Cambria Math"/>
                <a:cs typeface="Cambria Math"/>
              </a:rPr>
              <a:t>d	</a:t>
            </a:r>
            <a:r>
              <a:rPr sz="2200" spc="-30" dirty="0">
                <a:latin typeface="Cambria Math"/>
                <a:cs typeface="Cambria Math"/>
              </a:rPr>
              <a:t>f</a:t>
            </a:r>
            <a:r>
              <a:rPr sz="2200" spc="-5" dirty="0">
                <a:latin typeface="Cambria Math"/>
                <a:cs typeface="Cambria Math"/>
              </a:rPr>
              <a:t>o</a:t>
            </a:r>
            <a:r>
              <a:rPr sz="2200" dirty="0">
                <a:latin typeface="Cambria Math"/>
                <a:cs typeface="Cambria Math"/>
              </a:rPr>
              <a:t>r	</a:t>
            </a:r>
            <a:r>
              <a:rPr sz="2200" spc="-5" dirty="0">
                <a:latin typeface="Cambria Math"/>
                <a:cs typeface="Cambria Math"/>
              </a:rPr>
              <a:t>eac</a:t>
            </a:r>
            <a:r>
              <a:rPr sz="2200" dirty="0">
                <a:latin typeface="Cambria Math"/>
                <a:cs typeface="Cambria Math"/>
              </a:rPr>
              <a:t>h	</a:t>
            </a:r>
            <a:r>
              <a:rPr sz="2200" spc="-5" dirty="0">
                <a:latin typeface="Cambria Math"/>
                <a:cs typeface="Cambria Math"/>
              </a:rPr>
              <a:t>functional  dependency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40" dirty="0">
                <a:latin typeface="Cambria Math"/>
                <a:cs typeface="Cambria Math"/>
              </a:rPr>
              <a:t>X-&gt;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Y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at least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one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 </a:t>
            </a:r>
            <a:r>
              <a:rPr sz="2200" spc="-10" dirty="0">
                <a:latin typeface="Cambria Math"/>
                <a:cs typeface="Cambria Math"/>
              </a:rPr>
              <a:t>following </a:t>
            </a:r>
            <a:r>
              <a:rPr sz="2200" spc="-5" dirty="0">
                <a:latin typeface="Cambria Math"/>
                <a:cs typeface="Cambria Math"/>
              </a:rPr>
              <a:t>conditions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hold:</a:t>
            </a:r>
            <a:endParaRPr sz="2200">
              <a:latin typeface="Cambria Math"/>
              <a:cs typeface="Cambria Math"/>
            </a:endParaRPr>
          </a:p>
          <a:p>
            <a:pPr marL="377190">
              <a:lnSpc>
                <a:spcPct val="100000"/>
              </a:lnSpc>
              <a:tabLst>
                <a:tab pos="840105" algn="l"/>
              </a:tabLst>
            </a:pPr>
            <a:r>
              <a:rPr sz="2200" spc="280" dirty="0">
                <a:latin typeface="Segoe UI Symbol"/>
                <a:cs typeface="Segoe UI Symbol"/>
              </a:rPr>
              <a:t>✔	</a:t>
            </a:r>
            <a:r>
              <a:rPr sz="2200" dirty="0">
                <a:latin typeface="Cambria Math"/>
                <a:cs typeface="Cambria Math"/>
              </a:rPr>
              <a:t>X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Super</a:t>
            </a:r>
            <a:r>
              <a:rPr sz="2200" spc="-25" dirty="0">
                <a:latin typeface="Cambria Math"/>
                <a:cs typeface="Cambria Math"/>
              </a:rPr>
              <a:t> Key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3853" y="4654271"/>
            <a:ext cx="73456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00"/>
              </a:spcBef>
              <a:tabLst>
                <a:tab pos="840105" algn="l"/>
              </a:tabLst>
            </a:pPr>
            <a:r>
              <a:rPr sz="2200" spc="280" dirty="0">
                <a:latin typeface="Segoe UI Symbol"/>
                <a:cs typeface="Segoe UI Symbol"/>
              </a:rPr>
              <a:t>✔	</a:t>
            </a:r>
            <a:r>
              <a:rPr sz="2200" dirty="0">
                <a:latin typeface="Cambria Math"/>
                <a:cs typeface="Cambria Math"/>
              </a:rPr>
              <a:t>Y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Prime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Attribute</a:t>
            </a:r>
            <a:endParaRPr sz="2200">
              <a:latin typeface="Cambria Math"/>
              <a:cs typeface="Cambria Math"/>
            </a:endParaRPr>
          </a:p>
          <a:p>
            <a:pPr marL="382905" marR="5080" indent="-370840">
              <a:lnSpc>
                <a:spcPct val="100000"/>
              </a:lnSpc>
              <a:tabLst>
                <a:tab pos="382905" algn="l"/>
              </a:tabLst>
            </a:pPr>
            <a:r>
              <a:rPr sz="2200" spc="-575" dirty="0">
                <a:solidFill>
                  <a:srgbClr val="FF0000"/>
                </a:solidFill>
                <a:latin typeface="Segoe UI Symbol"/>
                <a:cs typeface="Segoe UI Symbol"/>
              </a:rPr>
              <a:t>□	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An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attribute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that is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 a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part of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mbria Math"/>
                <a:cs typeface="Cambria Math"/>
              </a:rPr>
              <a:t>any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candidate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is known as </a:t>
            </a:r>
            <a:r>
              <a:rPr sz="2200" spc="-4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 Math"/>
                <a:cs typeface="Cambria Math"/>
              </a:rPr>
              <a:t>prime</a:t>
            </a:r>
            <a:r>
              <a:rPr sz="2200" spc="-10" dirty="0">
                <a:solidFill>
                  <a:srgbClr val="FF0000"/>
                </a:solidFill>
                <a:latin typeface="Cambria Math"/>
                <a:cs typeface="Cambria Math"/>
              </a:rPr>
              <a:t> attribute.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39" y="2869489"/>
            <a:ext cx="301688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2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Cambria"/>
                <a:cs typeface="Cambria"/>
              </a:rPr>
              <a:t>Normal</a:t>
            </a:r>
            <a:r>
              <a:rPr sz="3600" b="1" spc="-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spc="-40" dirty="0">
                <a:solidFill>
                  <a:srgbClr val="000000"/>
                </a:solidFill>
                <a:latin typeface="Cambria"/>
                <a:cs typeface="Cambria"/>
              </a:rPr>
              <a:t>Forms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79"/>
              </a:lnSpc>
            </a:pPr>
            <a:r>
              <a:rPr sz="3400" b="1" spc="-5" dirty="0">
                <a:solidFill>
                  <a:srgbClr val="000000"/>
                </a:solidFill>
                <a:latin typeface="Cambria"/>
                <a:cs typeface="Cambria"/>
              </a:rPr>
              <a:t>(3</a:t>
            </a:r>
            <a:r>
              <a:rPr sz="3400" b="1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400" b="1" spc="-5" dirty="0">
                <a:solidFill>
                  <a:srgbClr val="000000"/>
                </a:solidFill>
                <a:latin typeface="Cambria"/>
                <a:cs typeface="Cambria"/>
              </a:rPr>
              <a:t>NF)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3091" y="207681"/>
            <a:ext cx="1524000" cy="40068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spc="-15" dirty="0">
                <a:solidFill>
                  <a:srgbClr val="F1F1F1"/>
                </a:solidFill>
                <a:latin typeface="Cambria Math"/>
                <a:cs typeface="Cambria Math"/>
              </a:rPr>
              <a:t>Employee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7235" y="748637"/>
            <a:ext cx="8059420" cy="2524125"/>
          </a:xfrm>
          <a:custGeom>
            <a:avLst/>
            <a:gdLst/>
            <a:ahLst/>
            <a:cxnLst/>
            <a:rect l="l" t="t" r="r" b="b"/>
            <a:pathLst>
              <a:path w="8059420" h="2524125">
                <a:moveTo>
                  <a:pt x="4749" y="0"/>
                </a:moveTo>
                <a:lnTo>
                  <a:pt x="4749" y="2523949"/>
                </a:lnTo>
              </a:path>
              <a:path w="8059420" h="2524125">
                <a:moveTo>
                  <a:pt x="8054299" y="0"/>
                </a:moveTo>
                <a:lnTo>
                  <a:pt x="8054299" y="2523949"/>
                </a:lnTo>
              </a:path>
              <a:path w="8059420" h="2524125">
                <a:moveTo>
                  <a:pt x="0" y="4749"/>
                </a:moveTo>
                <a:lnTo>
                  <a:pt x="8059049" y="4749"/>
                </a:lnTo>
              </a:path>
              <a:path w="8059420" h="2524125">
                <a:moveTo>
                  <a:pt x="0" y="2519199"/>
                </a:moveTo>
                <a:lnTo>
                  <a:pt x="8059049" y="2519199"/>
                </a:lnTo>
              </a:path>
            </a:pathLst>
          </a:custGeom>
          <a:ln w="9524">
            <a:solidFill>
              <a:srgbClr val="BEE0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5837" y="3428824"/>
            <a:ext cx="79463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184" algn="l"/>
              </a:tabLst>
            </a:pPr>
            <a:r>
              <a:rPr sz="2000" spc="254" dirty="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Super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keys: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{id},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{id,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name},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{id,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name,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zip}…so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on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sz="2000" spc="254" dirty="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Candidate</a:t>
            </a:r>
            <a:r>
              <a:rPr sz="2000" spc="-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Keys: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{id}</a:t>
            </a:r>
            <a:endParaRPr sz="2000">
              <a:latin typeface="Cambria Math"/>
              <a:cs typeface="Cambria Math"/>
            </a:endParaRPr>
          </a:p>
          <a:p>
            <a:pPr marL="464184" marR="5080" indent="-452120">
              <a:lnSpc>
                <a:spcPct val="100000"/>
              </a:lnSpc>
              <a:tabLst>
                <a:tab pos="464184" algn="l"/>
              </a:tabLst>
            </a:pPr>
            <a:r>
              <a:rPr sz="2000" spc="254" dirty="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Non-prime attributes: all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attributes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except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{id}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non-prime as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they </a:t>
            </a:r>
            <a:r>
              <a:rPr sz="2000" spc="-4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not part of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any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candidate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keys.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5010" y="4770763"/>
            <a:ext cx="77241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860" algn="l"/>
              </a:tabLst>
            </a:pPr>
            <a:r>
              <a:rPr sz="2000" spc="-5" dirty="0">
                <a:solidFill>
                  <a:srgbClr val="222426"/>
                </a:solidFill>
                <a:latin typeface="Cambria Math"/>
                <a:cs typeface="Cambria Math"/>
              </a:rPr>
              <a:t>{zip}	</a:t>
            </a:r>
            <a:r>
              <a:rPr sz="2000" spc="-10" dirty="0">
                <a:solidFill>
                  <a:srgbClr val="222426"/>
                </a:solidFill>
                <a:latin typeface="Cambria Math"/>
                <a:cs typeface="Cambria Math"/>
              </a:rPr>
              <a:t>{state,</a:t>
            </a:r>
            <a:r>
              <a:rPr sz="2000" spc="-25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000" spc="-40" dirty="0">
                <a:solidFill>
                  <a:srgbClr val="222426"/>
                </a:solidFill>
                <a:latin typeface="Cambria Math"/>
                <a:cs typeface="Cambria Math"/>
              </a:rPr>
              <a:t>city,</a:t>
            </a:r>
            <a:r>
              <a:rPr sz="2000" spc="-2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22426"/>
                </a:solidFill>
                <a:latin typeface="Cambria Math"/>
                <a:cs typeface="Cambria Math"/>
              </a:rPr>
              <a:t>district}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923290" algn="l"/>
              </a:tabLst>
            </a:pPr>
            <a:r>
              <a:rPr sz="2000" spc="-5" dirty="0">
                <a:solidFill>
                  <a:srgbClr val="222426"/>
                </a:solidFill>
                <a:latin typeface="Cambria Math"/>
                <a:cs typeface="Cambria Math"/>
              </a:rPr>
              <a:t>{id}	{zip}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2491740" algn="l"/>
              </a:tabLst>
            </a:pPr>
            <a:r>
              <a:rPr sz="2000" spc="-5" dirty="0">
                <a:solidFill>
                  <a:srgbClr val="222426"/>
                </a:solidFill>
                <a:latin typeface="Cambria Math"/>
                <a:cs typeface="Cambria Math"/>
              </a:rPr>
              <a:t>So</a:t>
            </a:r>
            <a:r>
              <a:rPr sz="20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000" spc="-30" dirty="0">
                <a:solidFill>
                  <a:srgbClr val="222426"/>
                </a:solidFill>
                <a:latin typeface="Cambria Math"/>
                <a:cs typeface="Cambria Math"/>
              </a:rPr>
              <a:t>transitively,</a:t>
            </a:r>
            <a:r>
              <a:rPr sz="200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22426"/>
                </a:solidFill>
                <a:latin typeface="Cambria Math"/>
                <a:cs typeface="Cambria Math"/>
              </a:rPr>
              <a:t>{id}	</a:t>
            </a:r>
            <a:r>
              <a:rPr sz="2000" spc="-10" dirty="0">
                <a:solidFill>
                  <a:srgbClr val="222426"/>
                </a:solidFill>
                <a:latin typeface="Cambria Math"/>
                <a:cs typeface="Cambria Math"/>
              </a:rPr>
              <a:t>{state,</a:t>
            </a:r>
            <a:r>
              <a:rPr sz="2000" spc="-20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000" spc="-40" dirty="0">
                <a:solidFill>
                  <a:srgbClr val="222426"/>
                </a:solidFill>
                <a:latin typeface="Cambria Math"/>
                <a:cs typeface="Cambria Math"/>
              </a:rPr>
              <a:t>city,</a:t>
            </a:r>
            <a:r>
              <a:rPr sz="2000" spc="-25" dirty="0">
                <a:solidFill>
                  <a:srgbClr val="222426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22426"/>
                </a:solidFill>
                <a:latin typeface="Cambria Math"/>
                <a:cs typeface="Cambria Math"/>
              </a:rPr>
              <a:t>district}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 Math"/>
              <a:cs typeface="Cambria Math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Here,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{state,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Cambria Math"/>
                <a:cs typeface="Cambria Math"/>
              </a:rPr>
              <a:t>city,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district}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Non-Prime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attributes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and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functionally </a:t>
            </a:r>
            <a:r>
              <a:rPr sz="2000" spc="-4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dependent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on Super </a:t>
            </a:r>
            <a:r>
              <a:rPr sz="2000" spc="-25" dirty="0">
                <a:solidFill>
                  <a:srgbClr val="FF0000"/>
                </a:solidFill>
                <a:latin typeface="Cambria Math"/>
                <a:cs typeface="Cambria Math"/>
              </a:rPr>
              <a:t>Key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{id}. Hence it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violates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rule of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3NF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38559" y="4947155"/>
            <a:ext cx="416559" cy="41275"/>
            <a:chOff x="4238559" y="4947155"/>
            <a:chExt cx="416559" cy="41275"/>
          </a:xfrm>
        </p:grpSpPr>
        <p:sp>
          <p:nvSpPr>
            <p:cNvPr id="8" name="object 8"/>
            <p:cNvSpPr/>
            <p:nvPr/>
          </p:nvSpPr>
          <p:spPr>
            <a:xfrm>
              <a:off x="4238559" y="4967651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6796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6524" y="49519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6524" y="495191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125438" y="5277094"/>
            <a:ext cx="416559" cy="41275"/>
            <a:chOff x="4125438" y="5277094"/>
            <a:chExt cx="416559" cy="41275"/>
          </a:xfrm>
        </p:grpSpPr>
        <p:sp>
          <p:nvSpPr>
            <p:cNvPr id="12" name="object 12"/>
            <p:cNvSpPr/>
            <p:nvPr/>
          </p:nvSpPr>
          <p:spPr>
            <a:xfrm>
              <a:off x="4125438" y="5297590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6796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93403" y="528185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93403" y="528185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61442" y="5550194"/>
            <a:ext cx="416559" cy="41275"/>
            <a:chOff x="5761442" y="5550194"/>
            <a:chExt cx="416559" cy="41275"/>
          </a:xfrm>
        </p:grpSpPr>
        <p:sp>
          <p:nvSpPr>
            <p:cNvPr id="16" name="object 16"/>
            <p:cNvSpPr/>
            <p:nvPr/>
          </p:nvSpPr>
          <p:spPr>
            <a:xfrm>
              <a:off x="5761442" y="5570690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6796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9406" y="555495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9406" y="555495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69489"/>
            <a:ext cx="301688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2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85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79"/>
              </a:lnSpc>
            </a:pPr>
            <a:r>
              <a:rPr sz="3400" b="1" spc="-5" dirty="0">
                <a:latin typeface="Cambria"/>
                <a:cs typeface="Cambria"/>
              </a:rPr>
              <a:t>(3</a:t>
            </a:r>
            <a:r>
              <a:rPr sz="3400" b="1" spc="-45" dirty="0">
                <a:latin typeface="Cambria"/>
                <a:cs typeface="Cambria"/>
              </a:rPr>
              <a:t> </a:t>
            </a:r>
            <a:r>
              <a:rPr sz="3400" b="1" spc="-5" dirty="0">
                <a:latin typeface="Cambria"/>
                <a:cs typeface="Cambria"/>
              </a:rPr>
              <a:t>NF)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5867" y="130745"/>
            <a:ext cx="81254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2400" spc="-630" dirty="0">
                <a:latin typeface="Segoe UI Symbol"/>
                <a:cs typeface="Segoe UI Symbol"/>
              </a:rPr>
              <a:t>□	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spc="3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solution</a:t>
            </a:r>
            <a:r>
              <a:rPr sz="2400" spc="35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for</a:t>
            </a:r>
            <a:r>
              <a:rPr sz="2400" spc="3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this</a:t>
            </a:r>
            <a:r>
              <a:rPr sz="2400" spc="35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would</a:t>
            </a:r>
            <a:r>
              <a:rPr sz="2400" spc="3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be</a:t>
            </a:r>
            <a:r>
              <a:rPr sz="2400" spc="3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splitting</a:t>
            </a:r>
            <a:r>
              <a:rPr sz="2400" spc="3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it</a:t>
            </a:r>
            <a:r>
              <a:rPr sz="2400" spc="35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into</a:t>
            </a:r>
            <a:r>
              <a:rPr sz="2400" spc="35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more</a:t>
            </a:r>
            <a:r>
              <a:rPr sz="2400" spc="3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than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one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table such that </a:t>
            </a:r>
            <a:r>
              <a:rPr sz="2400" spc="-20" dirty="0">
                <a:latin typeface="Cambria Math"/>
                <a:cs typeface="Cambria Math"/>
              </a:rPr>
              <a:t>transitive</a:t>
            </a:r>
            <a:r>
              <a:rPr sz="2400" spc="-5" dirty="0">
                <a:latin typeface="Cambria Math"/>
                <a:cs typeface="Cambria Math"/>
              </a:rPr>
              <a:t> dependency is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removed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4629" y="1405215"/>
            <a:ext cx="7814309" cy="2341245"/>
          </a:xfrm>
          <a:custGeom>
            <a:avLst/>
            <a:gdLst/>
            <a:ahLst/>
            <a:cxnLst/>
            <a:rect l="l" t="t" r="r" b="b"/>
            <a:pathLst>
              <a:path w="7814309" h="2341245">
                <a:moveTo>
                  <a:pt x="4749" y="0"/>
                </a:moveTo>
                <a:lnTo>
                  <a:pt x="4749" y="2341099"/>
                </a:lnTo>
              </a:path>
              <a:path w="7814309" h="2341245">
                <a:moveTo>
                  <a:pt x="7809174" y="0"/>
                </a:moveTo>
                <a:lnTo>
                  <a:pt x="7809174" y="2341099"/>
                </a:lnTo>
              </a:path>
              <a:path w="7814309" h="2341245">
                <a:moveTo>
                  <a:pt x="0" y="4749"/>
                </a:moveTo>
                <a:lnTo>
                  <a:pt x="7813924" y="4749"/>
                </a:lnTo>
              </a:path>
              <a:path w="7814309" h="2341245">
                <a:moveTo>
                  <a:pt x="0" y="2336349"/>
                </a:moveTo>
                <a:lnTo>
                  <a:pt x="7813924" y="2336349"/>
                </a:lnTo>
              </a:path>
            </a:pathLst>
          </a:custGeom>
          <a:ln w="9524">
            <a:solidFill>
              <a:srgbClr val="BEE0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4627" y="4343413"/>
            <a:ext cx="7814309" cy="2341245"/>
          </a:xfrm>
          <a:custGeom>
            <a:avLst/>
            <a:gdLst/>
            <a:ahLst/>
            <a:cxnLst/>
            <a:rect l="l" t="t" r="r" b="b"/>
            <a:pathLst>
              <a:path w="7814309" h="2341245">
                <a:moveTo>
                  <a:pt x="4749" y="0"/>
                </a:moveTo>
                <a:lnTo>
                  <a:pt x="4749" y="2341099"/>
                </a:lnTo>
              </a:path>
              <a:path w="7814309" h="2341245">
                <a:moveTo>
                  <a:pt x="7809149" y="0"/>
                </a:moveTo>
                <a:lnTo>
                  <a:pt x="7809149" y="2341099"/>
                </a:lnTo>
              </a:path>
              <a:path w="7814309" h="2341245">
                <a:moveTo>
                  <a:pt x="0" y="4749"/>
                </a:moveTo>
                <a:lnTo>
                  <a:pt x="7813899" y="4749"/>
                </a:lnTo>
              </a:path>
              <a:path w="7814309" h="2341245">
                <a:moveTo>
                  <a:pt x="0" y="2336349"/>
                </a:moveTo>
                <a:lnTo>
                  <a:pt x="7813899" y="2336349"/>
                </a:lnTo>
              </a:path>
            </a:pathLst>
          </a:custGeom>
          <a:ln w="9524">
            <a:solidFill>
              <a:srgbClr val="BEE0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9377" y="939665"/>
            <a:ext cx="2186305" cy="40068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9"/>
              </a:spcBef>
            </a:pPr>
            <a:r>
              <a:rPr sz="2000" spc="-10" dirty="0">
                <a:solidFill>
                  <a:srgbClr val="F1F1F1"/>
                </a:solidFill>
                <a:latin typeface="Cambria Math"/>
                <a:cs typeface="Cambria Math"/>
              </a:rPr>
              <a:t>Employee_Details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9377" y="3881161"/>
            <a:ext cx="2374900" cy="40068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spc="-15" dirty="0">
                <a:solidFill>
                  <a:srgbClr val="F1F1F1"/>
                </a:solidFill>
                <a:latin typeface="Cambria Math"/>
                <a:cs typeface="Cambria Math"/>
              </a:rPr>
              <a:t>Employee_Address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636317"/>
            <a:ext cx="3016885" cy="15074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525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90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 </a:t>
            </a:r>
            <a:r>
              <a:rPr sz="3600" b="1" spc="-785" dirty="0">
                <a:latin typeface="Cambria"/>
                <a:cs typeface="Cambria"/>
              </a:rPr>
              <a:t> </a:t>
            </a:r>
            <a:r>
              <a:rPr sz="3400" b="1" spc="-25" dirty="0">
                <a:latin typeface="Cambria"/>
                <a:cs typeface="Cambria"/>
              </a:rPr>
              <a:t>Boyce-Code </a:t>
            </a:r>
            <a:r>
              <a:rPr sz="3400" b="1" spc="-5" dirty="0">
                <a:latin typeface="Cambria"/>
                <a:cs typeface="Cambria"/>
              </a:rPr>
              <a:t>NF </a:t>
            </a:r>
            <a:r>
              <a:rPr sz="3400" b="1" spc="-735" dirty="0">
                <a:latin typeface="Cambria"/>
                <a:cs typeface="Cambria"/>
              </a:rPr>
              <a:t> </a:t>
            </a:r>
            <a:r>
              <a:rPr sz="3400" b="1" spc="-5" dirty="0">
                <a:latin typeface="Cambria"/>
                <a:cs typeface="Cambria"/>
              </a:rPr>
              <a:t>(BCNF)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0614" y="805844"/>
            <a:ext cx="80175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37185" algn="l"/>
                <a:tab pos="1489710" algn="l"/>
                <a:tab pos="1838960" algn="l"/>
                <a:tab pos="2505710" algn="l"/>
                <a:tab pos="2902585" algn="l"/>
                <a:tab pos="3352165" algn="l"/>
                <a:tab pos="3740785" algn="l"/>
                <a:tab pos="4603750" algn="l"/>
                <a:tab pos="4914265" algn="l"/>
                <a:tab pos="5250815" algn="l"/>
                <a:tab pos="5600065" algn="l"/>
                <a:tab pos="5988685" algn="l"/>
                <a:tab pos="6661784" algn="l"/>
                <a:tab pos="7284084" algn="l"/>
              </a:tabLst>
            </a:pPr>
            <a:r>
              <a:rPr sz="2400" dirty="0">
                <a:latin typeface="Cambria Math"/>
                <a:cs typeface="Cambria Math"/>
              </a:rPr>
              <a:t>A	</a:t>
            </a:r>
            <a:r>
              <a:rPr sz="2400" spc="-35" dirty="0">
                <a:latin typeface="Cambria Math"/>
                <a:cs typeface="Cambria Math"/>
              </a:rPr>
              <a:t>r</a:t>
            </a:r>
            <a:r>
              <a:rPr sz="2400" spc="-5" dirty="0">
                <a:latin typeface="Cambria Math"/>
                <a:cs typeface="Cambria Math"/>
              </a:rPr>
              <a:t>elatio</a:t>
            </a:r>
            <a:r>
              <a:rPr sz="2400" dirty="0">
                <a:latin typeface="Cambria Math"/>
                <a:cs typeface="Cambria Math"/>
              </a:rPr>
              <a:t>n	</a:t>
            </a:r>
            <a:r>
              <a:rPr sz="2400" spc="-5" dirty="0">
                <a:latin typeface="Cambria Math"/>
                <a:cs typeface="Cambria Math"/>
              </a:rPr>
              <a:t>i</a:t>
            </a:r>
            <a:r>
              <a:rPr sz="2400" dirty="0">
                <a:latin typeface="Cambria Math"/>
                <a:cs typeface="Cambria Math"/>
              </a:rPr>
              <a:t>s	</a:t>
            </a:r>
            <a:r>
              <a:rPr sz="2400" spc="-5" dirty="0">
                <a:latin typeface="Cambria Math"/>
                <a:cs typeface="Cambria Math"/>
              </a:rPr>
              <a:t>sai</a:t>
            </a:r>
            <a:r>
              <a:rPr sz="2400" dirty="0">
                <a:latin typeface="Cambria Math"/>
                <a:cs typeface="Cambria Math"/>
              </a:rPr>
              <a:t>d	</a:t>
            </a:r>
            <a:r>
              <a:rPr sz="2400" spc="-25" dirty="0">
                <a:latin typeface="Cambria Math"/>
                <a:cs typeface="Cambria Math"/>
              </a:rPr>
              <a:t>t</a:t>
            </a:r>
            <a:r>
              <a:rPr sz="2400" dirty="0">
                <a:latin typeface="Cambria Math"/>
                <a:cs typeface="Cambria Math"/>
              </a:rPr>
              <a:t>o	</a:t>
            </a:r>
            <a:r>
              <a:rPr sz="2400" spc="-5" dirty="0">
                <a:latin typeface="Cambria Math"/>
                <a:cs typeface="Cambria Math"/>
              </a:rPr>
              <a:t>b</a:t>
            </a:r>
            <a:r>
              <a:rPr sz="2400" dirty="0">
                <a:latin typeface="Cambria Math"/>
                <a:cs typeface="Cambria Math"/>
              </a:rPr>
              <a:t>e	</a:t>
            </a:r>
            <a:r>
              <a:rPr sz="2400" spc="-5" dirty="0">
                <a:latin typeface="Cambria Math"/>
                <a:cs typeface="Cambria Math"/>
              </a:rPr>
              <a:t>i</a:t>
            </a:r>
            <a:r>
              <a:rPr sz="2400" dirty="0">
                <a:latin typeface="Cambria Math"/>
                <a:cs typeface="Cambria Math"/>
              </a:rPr>
              <a:t>n	</a:t>
            </a:r>
            <a:r>
              <a:rPr sz="2400" spc="-5" dirty="0">
                <a:latin typeface="Cambria Math"/>
                <a:cs typeface="Cambria Math"/>
              </a:rPr>
              <a:t>BCN</a:t>
            </a:r>
            <a:r>
              <a:rPr sz="2400" dirty="0">
                <a:latin typeface="Cambria Math"/>
                <a:cs typeface="Cambria Math"/>
              </a:rPr>
              <a:t>F	</a:t>
            </a:r>
            <a:r>
              <a:rPr sz="2400" spc="-5" dirty="0">
                <a:latin typeface="Cambria Math"/>
                <a:cs typeface="Cambria Math"/>
              </a:rPr>
              <a:t>i</a:t>
            </a:r>
            <a:r>
              <a:rPr sz="2400" dirty="0">
                <a:latin typeface="Cambria Math"/>
                <a:cs typeface="Cambria Math"/>
              </a:rPr>
              <a:t>f	</a:t>
            </a:r>
            <a:r>
              <a:rPr sz="2400" spc="-5" dirty="0">
                <a:latin typeface="Cambria Math"/>
                <a:cs typeface="Cambria Math"/>
              </a:rPr>
              <a:t>I</a:t>
            </a:r>
            <a:r>
              <a:rPr sz="2400" dirty="0">
                <a:latin typeface="Cambria Math"/>
                <a:cs typeface="Cambria Math"/>
              </a:rPr>
              <a:t>t	</a:t>
            </a:r>
            <a:r>
              <a:rPr sz="2400" spc="-5" dirty="0">
                <a:latin typeface="Cambria Math"/>
                <a:cs typeface="Cambria Math"/>
              </a:rPr>
              <a:t>i</a:t>
            </a:r>
            <a:r>
              <a:rPr sz="2400" dirty="0">
                <a:latin typeface="Cambria Math"/>
                <a:cs typeface="Cambria Math"/>
              </a:rPr>
              <a:t>s	</a:t>
            </a:r>
            <a:r>
              <a:rPr sz="2400" spc="-5" dirty="0">
                <a:latin typeface="Cambria Math"/>
                <a:cs typeface="Cambria Math"/>
              </a:rPr>
              <a:t>i</a:t>
            </a:r>
            <a:r>
              <a:rPr sz="2400" dirty="0">
                <a:latin typeface="Cambria Math"/>
                <a:cs typeface="Cambria Math"/>
              </a:rPr>
              <a:t>n	</a:t>
            </a:r>
            <a:r>
              <a:rPr sz="2400" spc="-5" dirty="0">
                <a:latin typeface="Cambria Math"/>
                <a:cs typeface="Cambria Math"/>
              </a:rPr>
              <a:t>3N</a:t>
            </a:r>
            <a:r>
              <a:rPr sz="2400" dirty="0">
                <a:latin typeface="Cambria Math"/>
                <a:cs typeface="Cambria Math"/>
              </a:rPr>
              <a:t>F	</a:t>
            </a:r>
            <a:r>
              <a:rPr sz="2400" spc="-5" dirty="0">
                <a:latin typeface="Cambria Math"/>
                <a:cs typeface="Cambria Math"/>
              </a:rPr>
              <a:t>an</a:t>
            </a:r>
            <a:r>
              <a:rPr sz="2400" dirty="0">
                <a:latin typeface="Cambria Math"/>
                <a:cs typeface="Cambria Math"/>
              </a:rPr>
              <a:t>d	</a:t>
            </a:r>
            <a:r>
              <a:rPr sz="2400" spc="-25" dirty="0">
                <a:latin typeface="Cambria Math"/>
                <a:cs typeface="Cambria Math"/>
              </a:rPr>
              <a:t>e</a:t>
            </a:r>
            <a:r>
              <a:rPr sz="2400" spc="-50" dirty="0">
                <a:latin typeface="Cambria Math"/>
                <a:cs typeface="Cambria Math"/>
              </a:rPr>
              <a:t>v</a:t>
            </a:r>
            <a:r>
              <a:rPr sz="2400" spc="-5" dirty="0">
                <a:latin typeface="Cambria Math"/>
                <a:cs typeface="Cambria Math"/>
              </a:rPr>
              <a:t>ery  </a:t>
            </a:r>
            <a:r>
              <a:rPr sz="2400" spc="-10" dirty="0">
                <a:latin typeface="Cambria Math"/>
                <a:cs typeface="Cambria Math"/>
              </a:rPr>
              <a:t>determinant </a:t>
            </a:r>
            <a:r>
              <a:rPr sz="2400" spc="-5" dirty="0">
                <a:latin typeface="Cambria Math"/>
                <a:cs typeface="Cambria Math"/>
              </a:rPr>
              <a:t>should be primary </a:t>
            </a:r>
            <a:r>
              <a:rPr sz="2400" spc="-70" dirty="0">
                <a:latin typeface="Cambria Math"/>
                <a:cs typeface="Cambria Math"/>
              </a:rPr>
              <a:t>key.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7588" y="1749456"/>
            <a:ext cx="6743065" cy="45720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BCNF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concept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determinant.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8769" y="4762577"/>
            <a:ext cx="5120640" cy="52324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85"/>
              </a:spcBef>
            </a:pPr>
            <a:r>
              <a:rPr sz="2800" spc="-15" dirty="0">
                <a:latin typeface="Calibri"/>
                <a:cs typeface="Calibri"/>
              </a:rPr>
              <a:t>Account_No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Arial MT"/>
                <a:cs typeface="Arial MT"/>
              </a:rPr>
              <a:t>→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{Balance,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Branch}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9901" y="3953607"/>
            <a:ext cx="2040889" cy="52324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85"/>
              </a:spcBef>
            </a:pPr>
            <a:r>
              <a:rPr sz="2800" spc="-10" dirty="0">
                <a:latin typeface="Calibri"/>
                <a:cs typeface="Calibri"/>
              </a:rPr>
              <a:t>Account_No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7172" y="3953607"/>
            <a:ext cx="2834640" cy="52324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85"/>
              </a:spcBef>
            </a:pPr>
            <a:r>
              <a:rPr sz="2800" spc="-5" dirty="0">
                <a:latin typeface="Calibri"/>
                <a:cs typeface="Calibri"/>
              </a:rPr>
              <a:t>{Balance,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Branch}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75528" y="3948219"/>
            <a:ext cx="376555" cy="534035"/>
            <a:chOff x="7275528" y="3948219"/>
            <a:chExt cx="376555" cy="534035"/>
          </a:xfrm>
        </p:grpSpPr>
        <p:sp>
          <p:nvSpPr>
            <p:cNvPr id="9" name="object 9"/>
            <p:cNvSpPr/>
            <p:nvPr/>
          </p:nvSpPr>
          <p:spPr>
            <a:xfrm>
              <a:off x="7280915" y="3953606"/>
              <a:ext cx="365760" cy="523240"/>
            </a:xfrm>
            <a:custGeom>
              <a:avLst/>
              <a:gdLst/>
              <a:ahLst/>
              <a:cxnLst/>
              <a:rect l="l" t="t" r="r" b="b"/>
              <a:pathLst>
                <a:path w="365759" h="523239">
                  <a:moveTo>
                    <a:pt x="365760" y="523219"/>
                  </a:moveTo>
                  <a:lnTo>
                    <a:pt x="0" y="523219"/>
                  </a:lnTo>
                  <a:lnTo>
                    <a:pt x="0" y="0"/>
                  </a:lnTo>
                  <a:lnTo>
                    <a:pt x="365760" y="0"/>
                  </a:lnTo>
                  <a:lnTo>
                    <a:pt x="365760" y="52321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0915" y="3953606"/>
              <a:ext cx="365760" cy="523240"/>
            </a:xfrm>
            <a:custGeom>
              <a:avLst/>
              <a:gdLst/>
              <a:ahLst/>
              <a:cxnLst/>
              <a:rect l="l" t="t" r="r" b="b"/>
              <a:pathLst>
                <a:path w="365759" h="523239">
                  <a:moveTo>
                    <a:pt x="0" y="0"/>
                  </a:moveTo>
                  <a:lnTo>
                    <a:pt x="365760" y="0"/>
                  </a:lnTo>
                  <a:lnTo>
                    <a:pt x="365760" y="523219"/>
                  </a:lnTo>
                  <a:lnTo>
                    <a:pt x="0" y="523219"/>
                  </a:lnTo>
                  <a:lnTo>
                    <a:pt x="0" y="0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53941" y="3964783"/>
            <a:ext cx="381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→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77505" y="3134053"/>
            <a:ext cx="1931035" cy="793115"/>
            <a:chOff x="5277505" y="3134053"/>
            <a:chExt cx="1931035" cy="793115"/>
          </a:xfrm>
        </p:grpSpPr>
        <p:sp>
          <p:nvSpPr>
            <p:cNvPr id="13" name="object 13"/>
            <p:cNvSpPr/>
            <p:nvPr/>
          </p:nvSpPr>
          <p:spPr>
            <a:xfrm>
              <a:off x="5282902" y="3139450"/>
              <a:ext cx="1920239" cy="782320"/>
            </a:xfrm>
            <a:custGeom>
              <a:avLst/>
              <a:gdLst/>
              <a:ahLst/>
              <a:cxnLst/>
              <a:rect l="l" t="t" r="r" b="b"/>
              <a:pathLst>
                <a:path w="1920240" h="782320">
                  <a:moveTo>
                    <a:pt x="1835110" y="510777"/>
                  </a:moveTo>
                  <a:lnTo>
                    <a:pt x="85129" y="510777"/>
                  </a:lnTo>
                  <a:lnTo>
                    <a:pt x="51993" y="504088"/>
                  </a:lnTo>
                  <a:lnTo>
                    <a:pt x="24933" y="485844"/>
                  </a:lnTo>
                  <a:lnTo>
                    <a:pt x="6689" y="458784"/>
                  </a:lnTo>
                  <a:lnTo>
                    <a:pt x="0" y="425648"/>
                  </a:lnTo>
                  <a:lnTo>
                    <a:pt x="0" y="85129"/>
                  </a:lnTo>
                  <a:lnTo>
                    <a:pt x="6689" y="51993"/>
                  </a:lnTo>
                  <a:lnTo>
                    <a:pt x="24933" y="24933"/>
                  </a:lnTo>
                  <a:lnTo>
                    <a:pt x="51993" y="6689"/>
                  </a:lnTo>
                  <a:lnTo>
                    <a:pt x="85129" y="0"/>
                  </a:lnTo>
                  <a:lnTo>
                    <a:pt x="1835110" y="0"/>
                  </a:lnTo>
                  <a:lnTo>
                    <a:pt x="1882340" y="14302"/>
                  </a:lnTo>
                  <a:lnTo>
                    <a:pt x="1913760" y="52551"/>
                  </a:lnTo>
                  <a:lnTo>
                    <a:pt x="1920239" y="85129"/>
                  </a:lnTo>
                  <a:lnTo>
                    <a:pt x="1920239" y="425648"/>
                  </a:lnTo>
                  <a:lnTo>
                    <a:pt x="1913550" y="458784"/>
                  </a:lnTo>
                  <a:lnTo>
                    <a:pt x="1895306" y="485844"/>
                  </a:lnTo>
                  <a:lnTo>
                    <a:pt x="1868246" y="504088"/>
                  </a:lnTo>
                  <a:lnTo>
                    <a:pt x="1835110" y="510777"/>
                  </a:lnTo>
                  <a:close/>
                </a:path>
                <a:path w="1920240" h="782320">
                  <a:moveTo>
                    <a:pt x="560076" y="782128"/>
                  </a:moveTo>
                  <a:lnTo>
                    <a:pt x="320039" y="510777"/>
                  </a:lnTo>
                  <a:lnTo>
                    <a:pt x="800099" y="510777"/>
                  </a:lnTo>
                  <a:lnTo>
                    <a:pt x="560076" y="782128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82902" y="3139450"/>
              <a:ext cx="1920239" cy="782320"/>
            </a:xfrm>
            <a:custGeom>
              <a:avLst/>
              <a:gdLst/>
              <a:ahLst/>
              <a:cxnLst/>
              <a:rect l="l" t="t" r="r" b="b"/>
              <a:pathLst>
                <a:path w="1920240" h="782320">
                  <a:moveTo>
                    <a:pt x="0" y="85129"/>
                  </a:moveTo>
                  <a:lnTo>
                    <a:pt x="6689" y="51993"/>
                  </a:lnTo>
                  <a:lnTo>
                    <a:pt x="24933" y="24933"/>
                  </a:lnTo>
                  <a:lnTo>
                    <a:pt x="51993" y="6689"/>
                  </a:lnTo>
                  <a:lnTo>
                    <a:pt x="85129" y="0"/>
                  </a:lnTo>
                  <a:lnTo>
                    <a:pt x="320039" y="0"/>
                  </a:lnTo>
                  <a:lnTo>
                    <a:pt x="800099" y="0"/>
                  </a:lnTo>
                  <a:lnTo>
                    <a:pt x="1835110" y="0"/>
                  </a:lnTo>
                  <a:lnTo>
                    <a:pt x="1851796" y="1650"/>
                  </a:lnTo>
                  <a:lnTo>
                    <a:pt x="1895306" y="24933"/>
                  </a:lnTo>
                  <a:lnTo>
                    <a:pt x="1918589" y="68444"/>
                  </a:lnTo>
                  <a:lnTo>
                    <a:pt x="1920239" y="85129"/>
                  </a:lnTo>
                  <a:lnTo>
                    <a:pt x="1920239" y="297953"/>
                  </a:lnTo>
                  <a:lnTo>
                    <a:pt x="1920239" y="425648"/>
                  </a:lnTo>
                  <a:lnTo>
                    <a:pt x="1913550" y="458784"/>
                  </a:lnTo>
                  <a:lnTo>
                    <a:pt x="1895306" y="485844"/>
                  </a:lnTo>
                  <a:lnTo>
                    <a:pt x="1868246" y="504088"/>
                  </a:lnTo>
                  <a:lnTo>
                    <a:pt x="1835110" y="510777"/>
                  </a:lnTo>
                  <a:lnTo>
                    <a:pt x="800099" y="510777"/>
                  </a:lnTo>
                  <a:lnTo>
                    <a:pt x="560076" y="782128"/>
                  </a:lnTo>
                  <a:lnTo>
                    <a:pt x="320039" y="510777"/>
                  </a:lnTo>
                  <a:lnTo>
                    <a:pt x="85129" y="510777"/>
                  </a:lnTo>
                  <a:lnTo>
                    <a:pt x="51993" y="504088"/>
                  </a:lnTo>
                  <a:lnTo>
                    <a:pt x="24933" y="485844"/>
                  </a:lnTo>
                  <a:lnTo>
                    <a:pt x="6689" y="458784"/>
                  </a:lnTo>
                  <a:lnTo>
                    <a:pt x="0" y="425648"/>
                  </a:lnTo>
                  <a:lnTo>
                    <a:pt x="0" y="297953"/>
                  </a:lnTo>
                  <a:lnTo>
                    <a:pt x="0" y="8512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43692" y="3187068"/>
            <a:ext cx="159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ermina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238984" y="3151691"/>
            <a:ext cx="1931035" cy="793115"/>
            <a:chOff x="8238984" y="3151691"/>
            <a:chExt cx="1931035" cy="793115"/>
          </a:xfrm>
        </p:grpSpPr>
        <p:sp>
          <p:nvSpPr>
            <p:cNvPr id="17" name="object 17"/>
            <p:cNvSpPr/>
            <p:nvPr/>
          </p:nvSpPr>
          <p:spPr>
            <a:xfrm>
              <a:off x="8244372" y="3157079"/>
              <a:ext cx="1920239" cy="782320"/>
            </a:xfrm>
            <a:custGeom>
              <a:avLst/>
              <a:gdLst/>
              <a:ahLst/>
              <a:cxnLst/>
              <a:rect l="l" t="t" r="r" b="b"/>
              <a:pathLst>
                <a:path w="1920240" h="782320">
                  <a:moveTo>
                    <a:pt x="1835110" y="510777"/>
                  </a:moveTo>
                  <a:lnTo>
                    <a:pt x="85129" y="510777"/>
                  </a:lnTo>
                  <a:lnTo>
                    <a:pt x="51993" y="504088"/>
                  </a:lnTo>
                  <a:lnTo>
                    <a:pt x="24934" y="485844"/>
                  </a:lnTo>
                  <a:lnTo>
                    <a:pt x="6689" y="458784"/>
                  </a:lnTo>
                  <a:lnTo>
                    <a:pt x="0" y="425648"/>
                  </a:lnTo>
                  <a:lnTo>
                    <a:pt x="0" y="85129"/>
                  </a:lnTo>
                  <a:lnTo>
                    <a:pt x="6689" y="51993"/>
                  </a:lnTo>
                  <a:lnTo>
                    <a:pt x="24934" y="24933"/>
                  </a:lnTo>
                  <a:lnTo>
                    <a:pt x="51993" y="6689"/>
                  </a:lnTo>
                  <a:lnTo>
                    <a:pt x="85129" y="0"/>
                  </a:lnTo>
                  <a:lnTo>
                    <a:pt x="1835110" y="0"/>
                  </a:lnTo>
                  <a:lnTo>
                    <a:pt x="1882340" y="14302"/>
                  </a:lnTo>
                  <a:lnTo>
                    <a:pt x="1913760" y="52551"/>
                  </a:lnTo>
                  <a:lnTo>
                    <a:pt x="1920240" y="85129"/>
                  </a:lnTo>
                  <a:lnTo>
                    <a:pt x="1920240" y="425648"/>
                  </a:lnTo>
                  <a:lnTo>
                    <a:pt x="1913550" y="458784"/>
                  </a:lnTo>
                  <a:lnTo>
                    <a:pt x="1895306" y="485844"/>
                  </a:lnTo>
                  <a:lnTo>
                    <a:pt x="1868247" y="504088"/>
                  </a:lnTo>
                  <a:lnTo>
                    <a:pt x="1835110" y="510777"/>
                  </a:lnTo>
                  <a:close/>
                </a:path>
                <a:path w="1920240" h="782320">
                  <a:moveTo>
                    <a:pt x="560076" y="782128"/>
                  </a:moveTo>
                  <a:lnTo>
                    <a:pt x="320040" y="510777"/>
                  </a:lnTo>
                  <a:lnTo>
                    <a:pt x="800099" y="510777"/>
                  </a:lnTo>
                  <a:lnTo>
                    <a:pt x="560076" y="782128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44372" y="3157079"/>
              <a:ext cx="1920239" cy="782320"/>
            </a:xfrm>
            <a:custGeom>
              <a:avLst/>
              <a:gdLst/>
              <a:ahLst/>
              <a:cxnLst/>
              <a:rect l="l" t="t" r="r" b="b"/>
              <a:pathLst>
                <a:path w="1920240" h="782320">
                  <a:moveTo>
                    <a:pt x="0" y="85129"/>
                  </a:moveTo>
                  <a:lnTo>
                    <a:pt x="6689" y="51993"/>
                  </a:lnTo>
                  <a:lnTo>
                    <a:pt x="24934" y="24933"/>
                  </a:lnTo>
                  <a:lnTo>
                    <a:pt x="51993" y="6689"/>
                  </a:lnTo>
                  <a:lnTo>
                    <a:pt x="85129" y="0"/>
                  </a:lnTo>
                  <a:lnTo>
                    <a:pt x="320040" y="0"/>
                  </a:lnTo>
                  <a:lnTo>
                    <a:pt x="800099" y="0"/>
                  </a:lnTo>
                  <a:lnTo>
                    <a:pt x="1835110" y="0"/>
                  </a:lnTo>
                  <a:lnTo>
                    <a:pt x="1851796" y="1650"/>
                  </a:lnTo>
                  <a:lnTo>
                    <a:pt x="1895306" y="24933"/>
                  </a:lnTo>
                  <a:lnTo>
                    <a:pt x="1918589" y="68444"/>
                  </a:lnTo>
                  <a:lnTo>
                    <a:pt x="1920240" y="85129"/>
                  </a:lnTo>
                  <a:lnTo>
                    <a:pt x="1920240" y="297953"/>
                  </a:lnTo>
                  <a:lnTo>
                    <a:pt x="1920240" y="425648"/>
                  </a:lnTo>
                  <a:lnTo>
                    <a:pt x="1913550" y="458784"/>
                  </a:lnTo>
                  <a:lnTo>
                    <a:pt x="1895306" y="485844"/>
                  </a:lnTo>
                  <a:lnTo>
                    <a:pt x="1868247" y="504088"/>
                  </a:lnTo>
                  <a:lnTo>
                    <a:pt x="1835110" y="510777"/>
                  </a:lnTo>
                  <a:lnTo>
                    <a:pt x="800099" y="510777"/>
                  </a:lnTo>
                  <a:lnTo>
                    <a:pt x="560076" y="782128"/>
                  </a:lnTo>
                  <a:lnTo>
                    <a:pt x="320040" y="510777"/>
                  </a:lnTo>
                  <a:lnTo>
                    <a:pt x="85129" y="510777"/>
                  </a:lnTo>
                  <a:lnTo>
                    <a:pt x="51993" y="504088"/>
                  </a:lnTo>
                  <a:lnTo>
                    <a:pt x="24934" y="485844"/>
                  </a:lnTo>
                  <a:lnTo>
                    <a:pt x="6689" y="458784"/>
                  </a:lnTo>
                  <a:lnTo>
                    <a:pt x="0" y="425648"/>
                  </a:lnTo>
                  <a:lnTo>
                    <a:pt x="0" y="297953"/>
                  </a:lnTo>
                  <a:lnTo>
                    <a:pt x="0" y="8512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00635" y="3204696"/>
            <a:ext cx="1407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Dependent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91299" y="2609691"/>
            <a:ext cx="1931035" cy="521970"/>
            <a:chOff x="3491299" y="2609691"/>
            <a:chExt cx="1931035" cy="521970"/>
          </a:xfrm>
        </p:grpSpPr>
        <p:sp>
          <p:nvSpPr>
            <p:cNvPr id="21" name="object 21"/>
            <p:cNvSpPr/>
            <p:nvPr/>
          </p:nvSpPr>
          <p:spPr>
            <a:xfrm>
              <a:off x="3496696" y="2615088"/>
              <a:ext cx="1920239" cy="511175"/>
            </a:xfrm>
            <a:custGeom>
              <a:avLst/>
              <a:gdLst/>
              <a:ahLst/>
              <a:cxnLst/>
              <a:rect l="l" t="t" r="r" b="b"/>
              <a:pathLst>
                <a:path w="1920239" h="511175">
                  <a:moveTo>
                    <a:pt x="1120139" y="510777"/>
                  </a:moveTo>
                  <a:lnTo>
                    <a:pt x="85129" y="510777"/>
                  </a:lnTo>
                  <a:lnTo>
                    <a:pt x="51993" y="504088"/>
                  </a:lnTo>
                  <a:lnTo>
                    <a:pt x="24933" y="485844"/>
                  </a:lnTo>
                  <a:lnTo>
                    <a:pt x="6689" y="458784"/>
                  </a:lnTo>
                  <a:lnTo>
                    <a:pt x="0" y="425648"/>
                  </a:lnTo>
                  <a:lnTo>
                    <a:pt x="0" y="85129"/>
                  </a:lnTo>
                  <a:lnTo>
                    <a:pt x="6689" y="51993"/>
                  </a:lnTo>
                  <a:lnTo>
                    <a:pt x="24934" y="24933"/>
                  </a:lnTo>
                  <a:lnTo>
                    <a:pt x="51993" y="6689"/>
                  </a:lnTo>
                  <a:lnTo>
                    <a:pt x="85129" y="0"/>
                  </a:lnTo>
                  <a:lnTo>
                    <a:pt x="1835110" y="0"/>
                  </a:lnTo>
                  <a:lnTo>
                    <a:pt x="1882340" y="14302"/>
                  </a:lnTo>
                  <a:lnTo>
                    <a:pt x="1913759" y="52551"/>
                  </a:lnTo>
                  <a:lnTo>
                    <a:pt x="1920239" y="85129"/>
                  </a:lnTo>
                  <a:lnTo>
                    <a:pt x="1920239" y="425648"/>
                  </a:lnTo>
                  <a:lnTo>
                    <a:pt x="1895306" y="485844"/>
                  </a:lnTo>
                  <a:lnTo>
                    <a:pt x="1837564" y="510282"/>
                  </a:lnTo>
                  <a:lnTo>
                    <a:pt x="1363274" y="510282"/>
                  </a:lnTo>
                  <a:lnTo>
                    <a:pt x="1120139" y="510777"/>
                  </a:lnTo>
                  <a:close/>
                </a:path>
                <a:path w="1920239" h="511175">
                  <a:moveTo>
                    <a:pt x="1835110" y="510777"/>
                  </a:moveTo>
                  <a:lnTo>
                    <a:pt x="1600199" y="510777"/>
                  </a:lnTo>
                  <a:lnTo>
                    <a:pt x="1363274" y="510282"/>
                  </a:lnTo>
                  <a:lnTo>
                    <a:pt x="1837564" y="510282"/>
                  </a:lnTo>
                  <a:lnTo>
                    <a:pt x="1835110" y="510777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96696" y="2615088"/>
              <a:ext cx="1920239" cy="511175"/>
            </a:xfrm>
            <a:custGeom>
              <a:avLst/>
              <a:gdLst/>
              <a:ahLst/>
              <a:cxnLst/>
              <a:rect l="l" t="t" r="r" b="b"/>
              <a:pathLst>
                <a:path w="1920239" h="511175">
                  <a:moveTo>
                    <a:pt x="0" y="85129"/>
                  </a:moveTo>
                  <a:lnTo>
                    <a:pt x="6689" y="51993"/>
                  </a:lnTo>
                  <a:lnTo>
                    <a:pt x="24933" y="24933"/>
                  </a:lnTo>
                  <a:lnTo>
                    <a:pt x="51993" y="6689"/>
                  </a:lnTo>
                  <a:lnTo>
                    <a:pt x="85129" y="0"/>
                  </a:lnTo>
                  <a:lnTo>
                    <a:pt x="1120139" y="0"/>
                  </a:lnTo>
                  <a:lnTo>
                    <a:pt x="1600199" y="0"/>
                  </a:lnTo>
                  <a:lnTo>
                    <a:pt x="1835110" y="0"/>
                  </a:lnTo>
                  <a:lnTo>
                    <a:pt x="1851795" y="1650"/>
                  </a:lnTo>
                  <a:lnTo>
                    <a:pt x="1895305" y="24933"/>
                  </a:lnTo>
                  <a:lnTo>
                    <a:pt x="1918589" y="68444"/>
                  </a:lnTo>
                  <a:lnTo>
                    <a:pt x="1920239" y="85129"/>
                  </a:lnTo>
                  <a:lnTo>
                    <a:pt x="1920239" y="297953"/>
                  </a:lnTo>
                  <a:lnTo>
                    <a:pt x="1920239" y="425648"/>
                  </a:lnTo>
                  <a:lnTo>
                    <a:pt x="1913550" y="458784"/>
                  </a:lnTo>
                  <a:lnTo>
                    <a:pt x="1895306" y="485844"/>
                  </a:lnTo>
                  <a:lnTo>
                    <a:pt x="1868246" y="504088"/>
                  </a:lnTo>
                  <a:lnTo>
                    <a:pt x="1835110" y="510777"/>
                  </a:lnTo>
                  <a:lnTo>
                    <a:pt x="1600199" y="510777"/>
                  </a:lnTo>
                  <a:lnTo>
                    <a:pt x="1363274" y="510282"/>
                  </a:lnTo>
                  <a:lnTo>
                    <a:pt x="1120139" y="510777"/>
                  </a:lnTo>
                  <a:lnTo>
                    <a:pt x="85129" y="510777"/>
                  </a:lnTo>
                  <a:lnTo>
                    <a:pt x="51993" y="504088"/>
                  </a:lnTo>
                  <a:lnTo>
                    <a:pt x="24933" y="485844"/>
                  </a:lnTo>
                  <a:lnTo>
                    <a:pt x="6689" y="458784"/>
                  </a:lnTo>
                  <a:lnTo>
                    <a:pt x="0" y="425648"/>
                  </a:lnTo>
                  <a:lnTo>
                    <a:pt x="0" y="297953"/>
                  </a:lnTo>
                  <a:lnTo>
                    <a:pt x="0" y="8512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04962" y="2662706"/>
            <a:ext cx="150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98500" y="3129859"/>
            <a:ext cx="707390" cy="1278255"/>
            <a:chOff x="4398500" y="3129859"/>
            <a:chExt cx="707390" cy="1278255"/>
          </a:xfrm>
        </p:grpSpPr>
        <p:sp>
          <p:nvSpPr>
            <p:cNvPr id="25" name="object 25"/>
            <p:cNvSpPr/>
            <p:nvPr/>
          </p:nvSpPr>
          <p:spPr>
            <a:xfrm>
              <a:off x="4403887" y="3135247"/>
              <a:ext cx="696595" cy="1267460"/>
            </a:xfrm>
            <a:custGeom>
              <a:avLst/>
              <a:gdLst/>
              <a:ahLst/>
              <a:cxnLst/>
              <a:rect l="l" t="t" r="r" b="b"/>
              <a:pathLst>
                <a:path w="696595" h="1267460">
                  <a:moveTo>
                    <a:pt x="535470" y="1267070"/>
                  </a:moveTo>
                  <a:lnTo>
                    <a:pt x="535470" y="1140618"/>
                  </a:lnTo>
                  <a:lnTo>
                    <a:pt x="288386" y="1140618"/>
                  </a:lnTo>
                  <a:lnTo>
                    <a:pt x="241608" y="1136843"/>
                  </a:lnTo>
                  <a:lnTo>
                    <a:pt x="197233" y="1125916"/>
                  </a:lnTo>
                  <a:lnTo>
                    <a:pt x="155856" y="1108429"/>
                  </a:lnTo>
                  <a:lnTo>
                    <a:pt x="118069" y="1084976"/>
                  </a:lnTo>
                  <a:lnTo>
                    <a:pt x="84466" y="1056151"/>
                  </a:lnTo>
                  <a:lnTo>
                    <a:pt x="55641" y="1022549"/>
                  </a:lnTo>
                  <a:lnTo>
                    <a:pt x="32189" y="984762"/>
                  </a:lnTo>
                  <a:lnTo>
                    <a:pt x="14702" y="943384"/>
                  </a:lnTo>
                  <a:lnTo>
                    <a:pt x="3774" y="899009"/>
                  </a:lnTo>
                  <a:lnTo>
                    <a:pt x="0" y="852232"/>
                  </a:lnTo>
                  <a:lnTo>
                    <a:pt x="0" y="0"/>
                  </a:lnTo>
                  <a:lnTo>
                    <a:pt x="95103" y="0"/>
                  </a:lnTo>
                  <a:lnTo>
                    <a:pt x="95103" y="852232"/>
                  </a:lnTo>
                  <a:lnTo>
                    <a:pt x="100208" y="896550"/>
                  </a:lnTo>
                  <a:lnTo>
                    <a:pt x="114748" y="937233"/>
                  </a:lnTo>
                  <a:lnTo>
                    <a:pt x="137565" y="973120"/>
                  </a:lnTo>
                  <a:lnTo>
                    <a:pt x="167497" y="1003052"/>
                  </a:lnTo>
                  <a:lnTo>
                    <a:pt x="203385" y="1025869"/>
                  </a:lnTo>
                  <a:lnTo>
                    <a:pt x="244068" y="1040410"/>
                  </a:lnTo>
                  <a:lnTo>
                    <a:pt x="288386" y="1045514"/>
                  </a:lnTo>
                  <a:lnTo>
                    <a:pt x="652139" y="1045514"/>
                  </a:lnTo>
                  <a:lnTo>
                    <a:pt x="696013" y="1093066"/>
                  </a:lnTo>
                  <a:lnTo>
                    <a:pt x="535470" y="1267070"/>
                  </a:lnTo>
                  <a:close/>
                </a:path>
                <a:path w="696595" h="1267460">
                  <a:moveTo>
                    <a:pt x="652139" y="1045514"/>
                  </a:moveTo>
                  <a:lnTo>
                    <a:pt x="535470" y="1045514"/>
                  </a:lnTo>
                  <a:lnTo>
                    <a:pt x="535470" y="919063"/>
                  </a:lnTo>
                  <a:lnTo>
                    <a:pt x="652139" y="1045514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03888" y="3135247"/>
              <a:ext cx="696595" cy="1267460"/>
            </a:xfrm>
            <a:custGeom>
              <a:avLst/>
              <a:gdLst/>
              <a:ahLst/>
              <a:cxnLst/>
              <a:rect l="l" t="t" r="r" b="b"/>
              <a:pathLst>
                <a:path w="696595" h="1267460">
                  <a:moveTo>
                    <a:pt x="0" y="0"/>
                  </a:moveTo>
                  <a:lnTo>
                    <a:pt x="0" y="852232"/>
                  </a:lnTo>
                  <a:lnTo>
                    <a:pt x="3774" y="899009"/>
                  </a:lnTo>
                  <a:lnTo>
                    <a:pt x="14702" y="943384"/>
                  </a:lnTo>
                  <a:lnTo>
                    <a:pt x="32189" y="984762"/>
                  </a:lnTo>
                  <a:lnTo>
                    <a:pt x="55641" y="1022549"/>
                  </a:lnTo>
                  <a:lnTo>
                    <a:pt x="84466" y="1056151"/>
                  </a:lnTo>
                  <a:lnTo>
                    <a:pt x="118069" y="1084976"/>
                  </a:lnTo>
                  <a:lnTo>
                    <a:pt x="155856" y="1108429"/>
                  </a:lnTo>
                  <a:lnTo>
                    <a:pt x="197233" y="1125916"/>
                  </a:lnTo>
                  <a:lnTo>
                    <a:pt x="241608" y="1136843"/>
                  </a:lnTo>
                  <a:lnTo>
                    <a:pt x="288386" y="1140618"/>
                  </a:lnTo>
                  <a:lnTo>
                    <a:pt x="535470" y="1140618"/>
                  </a:lnTo>
                  <a:lnTo>
                    <a:pt x="535470" y="1267070"/>
                  </a:lnTo>
                  <a:lnTo>
                    <a:pt x="696013" y="1093066"/>
                  </a:lnTo>
                  <a:lnTo>
                    <a:pt x="535470" y="919063"/>
                  </a:lnTo>
                  <a:lnTo>
                    <a:pt x="535470" y="1045514"/>
                  </a:lnTo>
                  <a:lnTo>
                    <a:pt x="288386" y="1045514"/>
                  </a:lnTo>
                  <a:lnTo>
                    <a:pt x="244068" y="1040410"/>
                  </a:lnTo>
                  <a:lnTo>
                    <a:pt x="203385" y="1025869"/>
                  </a:lnTo>
                  <a:lnTo>
                    <a:pt x="167497" y="1003052"/>
                  </a:lnTo>
                  <a:lnTo>
                    <a:pt x="137565" y="973120"/>
                  </a:lnTo>
                  <a:lnTo>
                    <a:pt x="114748" y="937233"/>
                  </a:lnTo>
                  <a:lnTo>
                    <a:pt x="100208" y="896550"/>
                  </a:lnTo>
                  <a:lnTo>
                    <a:pt x="95103" y="852232"/>
                  </a:lnTo>
                  <a:lnTo>
                    <a:pt x="95103" y="0"/>
                  </a:lnTo>
                  <a:lnTo>
                    <a:pt x="0" y="0"/>
                  </a:lnTo>
                  <a:close/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636317"/>
            <a:ext cx="3016885" cy="15074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525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90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 </a:t>
            </a:r>
            <a:r>
              <a:rPr sz="3600" b="1" spc="-785" dirty="0">
                <a:latin typeface="Cambria"/>
                <a:cs typeface="Cambria"/>
              </a:rPr>
              <a:t> </a:t>
            </a:r>
            <a:r>
              <a:rPr sz="3400" b="1" spc="-25" dirty="0">
                <a:latin typeface="Cambria"/>
                <a:cs typeface="Cambria"/>
              </a:rPr>
              <a:t>Boyce-Code </a:t>
            </a:r>
            <a:r>
              <a:rPr sz="3400" b="1" spc="-5" dirty="0">
                <a:latin typeface="Cambria"/>
                <a:cs typeface="Cambria"/>
              </a:rPr>
              <a:t>NF </a:t>
            </a:r>
            <a:r>
              <a:rPr sz="3400" b="1" spc="-735" dirty="0">
                <a:latin typeface="Cambria"/>
                <a:cs typeface="Cambria"/>
              </a:rPr>
              <a:t> </a:t>
            </a:r>
            <a:r>
              <a:rPr sz="3400" b="1" spc="-5" dirty="0">
                <a:latin typeface="Cambria"/>
                <a:cs typeface="Cambria"/>
              </a:rPr>
              <a:t>(BCNF)</a:t>
            </a:r>
            <a:endParaRPr sz="34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35538" y="258385"/>
          <a:ext cx="3645535" cy="3647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7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Student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Subject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Faculty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Anand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DBMS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Mehta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Rohan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ETC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5" dirty="0">
                          <a:latin typeface="Corbel"/>
                          <a:cs typeface="Corbel"/>
                        </a:rPr>
                        <a:t>Vora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Ankit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DBMS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Patel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Riya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ETC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Joshi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Nisha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ETC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5" dirty="0">
                          <a:latin typeface="Corbel"/>
                          <a:cs typeface="Corbel"/>
                        </a:rPr>
                        <a:t>Vora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Rohan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DBMS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Mehta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Anand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ETC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Joshi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Nisha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DBMS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Patel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329328" y="223425"/>
            <a:ext cx="39052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184" algn="l"/>
              </a:tabLst>
            </a:pPr>
            <a:r>
              <a:rPr sz="2000" spc="254" dirty="0">
                <a:latin typeface="Segoe UI Symbol"/>
                <a:cs typeface="Segoe UI Symbol"/>
              </a:rPr>
              <a:t>✔	</a:t>
            </a:r>
            <a:r>
              <a:rPr sz="2000" spc="-5" dirty="0">
                <a:latin typeface="Cambria Math"/>
                <a:cs typeface="Cambria Math"/>
              </a:rPr>
              <a:t>FD1: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Student,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Subject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</a:t>
            </a:r>
            <a:r>
              <a:rPr sz="2000" spc="-15" dirty="0">
                <a:latin typeface="Cambria Math"/>
                <a:cs typeface="Cambria Math"/>
              </a:rPr>
              <a:t> Faculty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sz="2000" spc="254" dirty="0">
                <a:latin typeface="Segoe UI Symbol"/>
                <a:cs typeface="Segoe UI Symbol"/>
              </a:rPr>
              <a:t>✔	</a:t>
            </a:r>
            <a:r>
              <a:rPr sz="2000" spc="-5" dirty="0">
                <a:latin typeface="Cambria Math"/>
                <a:cs typeface="Cambria Math"/>
              </a:rPr>
              <a:t>FD2: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Faculty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→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Subject</a:t>
            </a:r>
            <a:endParaRPr sz="2000">
              <a:latin typeface="Cambria Math"/>
              <a:cs typeface="Cambria Math"/>
            </a:endParaRPr>
          </a:p>
          <a:p>
            <a:pPr marL="634365" marR="50165" indent="-622300">
              <a:lnSpc>
                <a:spcPct val="100000"/>
              </a:lnSpc>
              <a:tabLst>
                <a:tab pos="464184" algn="l"/>
              </a:tabLst>
            </a:pPr>
            <a:r>
              <a:rPr sz="2000" spc="254" dirty="0">
                <a:latin typeface="Segoe UI Symbol"/>
                <a:cs typeface="Segoe UI Symbol"/>
              </a:rPr>
              <a:t>✔	</a:t>
            </a:r>
            <a:r>
              <a:rPr sz="2000" spc="-5" dirty="0">
                <a:latin typeface="Cambria Math"/>
                <a:cs typeface="Cambria Math"/>
              </a:rPr>
              <a:t>So {Student, Subject} </a:t>
            </a:r>
            <a:r>
              <a:rPr sz="2000" dirty="0">
                <a:latin typeface="Cambria Math"/>
                <a:cs typeface="Cambria Math"/>
              </a:rPr>
              <a:t>→ </a:t>
            </a:r>
            <a:r>
              <a:rPr sz="2000" spc="-5" dirty="0">
                <a:latin typeface="Cambria Math"/>
                <a:cs typeface="Cambria Math"/>
              </a:rPr>
              <a:t>Subject </a:t>
            </a:r>
            <a:r>
              <a:rPr sz="2000" spc="-43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(Using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Transitivity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rule)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135" y="1747425"/>
            <a:ext cx="419227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13970" indent="-36830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0365" algn="l"/>
                <a:tab pos="381000" algn="l"/>
              </a:tabLst>
            </a:pPr>
            <a:r>
              <a:rPr sz="2000" spc="-10" dirty="0">
                <a:latin typeface="Cambria Math"/>
                <a:cs typeface="Cambria Math"/>
              </a:rPr>
              <a:t>Here,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One</a:t>
            </a:r>
            <a:r>
              <a:rPr sz="2000" spc="13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faculty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teaches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only</a:t>
            </a:r>
            <a:r>
              <a:rPr sz="2000" spc="13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one </a:t>
            </a:r>
            <a:r>
              <a:rPr sz="2000" spc="-4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subject.</a:t>
            </a:r>
            <a:endParaRPr sz="2000">
              <a:latin typeface="Cambria Math"/>
              <a:cs typeface="Cambria Math"/>
            </a:endParaRPr>
          </a:p>
          <a:p>
            <a:pPr marL="380365" marR="5080" indent="-368300">
              <a:lnSpc>
                <a:spcPct val="100000"/>
              </a:lnSpc>
              <a:buFont typeface="Segoe UI Symbol"/>
              <a:buChar char="□"/>
              <a:tabLst>
                <a:tab pos="380365" algn="l"/>
                <a:tab pos="381000" algn="l"/>
              </a:tabLst>
            </a:pPr>
            <a:r>
              <a:rPr sz="2000" dirty="0">
                <a:latin typeface="Cambria Math"/>
                <a:cs typeface="Cambria Math"/>
              </a:rPr>
              <a:t>But,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one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subject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is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taught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by</a:t>
            </a:r>
            <a:r>
              <a:rPr sz="2000" spc="17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more </a:t>
            </a:r>
            <a:r>
              <a:rPr sz="2000" spc="-4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than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one </a:t>
            </a:r>
            <a:r>
              <a:rPr sz="2000" spc="-30" dirty="0">
                <a:latin typeface="Cambria Math"/>
                <a:cs typeface="Cambria Math"/>
              </a:rPr>
              <a:t>faculty.</a:t>
            </a:r>
            <a:endParaRPr sz="2000">
              <a:latin typeface="Cambria Math"/>
              <a:cs typeface="Cambria Math"/>
            </a:endParaRPr>
          </a:p>
          <a:p>
            <a:pPr marL="380365" marR="5715" indent="-368300">
              <a:lnSpc>
                <a:spcPct val="100000"/>
              </a:lnSpc>
              <a:buFont typeface="Segoe UI Symbol"/>
              <a:buChar char="□"/>
              <a:tabLst>
                <a:tab pos="380365" algn="l"/>
                <a:tab pos="381000" algn="l"/>
              </a:tabLst>
            </a:pPr>
            <a:r>
              <a:rPr sz="2000" spc="-5" dirty="0">
                <a:latin typeface="Cambria Math"/>
                <a:cs typeface="Cambria Math"/>
              </a:rPr>
              <a:t>In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FD2,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Faculty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is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determinant,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but </a:t>
            </a:r>
            <a:r>
              <a:rPr sz="2000" spc="-4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it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is not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Primary </a:t>
            </a:r>
            <a:r>
              <a:rPr sz="2000" spc="-60" dirty="0">
                <a:latin typeface="Cambria Math"/>
                <a:cs typeface="Cambria Math"/>
              </a:rPr>
              <a:t>Key.</a:t>
            </a:r>
            <a:endParaRPr sz="2000">
              <a:latin typeface="Cambria Math"/>
              <a:cs typeface="Cambria Math"/>
            </a:endParaRPr>
          </a:p>
          <a:p>
            <a:pPr marL="380365" indent="-368300">
              <a:lnSpc>
                <a:spcPct val="100000"/>
              </a:lnSpc>
              <a:buFont typeface="Segoe UI Symbol"/>
              <a:buChar char="□"/>
              <a:tabLst>
                <a:tab pos="380365" algn="l"/>
                <a:tab pos="381000" algn="l"/>
              </a:tabLst>
            </a:pPr>
            <a:r>
              <a:rPr sz="2000" spc="-5" dirty="0">
                <a:latin typeface="Cambria Math"/>
                <a:cs typeface="Cambria Math"/>
              </a:rPr>
              <a:t>Hence,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the</a:t>
            </a:r>
            <a:r>
              <a:rPr sz="2000" spc="-10" dirty="0">
                <a:latin typeface="Cambria Math"/>
                <a:cs typeface="Cambria Math"/>
              </a:rPr>
              <a:t> relation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is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not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in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BCNF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6975" y="4229517"/>
            <a:ext cx="7435215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230504" indent="-37084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In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 </a:t>
            </a:r>
            <a:r>
              <a:rPr sz="2200" spc="-20" dirty="0">
                <a:latin typeface="Cambria Math"/>
                <a:cs typeface="Cambria Math"/>
              </a:rPr>
              <a:t>above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relation, </a:t>
            </a:r>
            <a:r>
              <a:rPr sz="2200" spc="-5" dirty="0">
                <a:latin typeface="Cambria Math"/>
                <a:cs typeface="Cambria Math"/>
              </a:rPr>
              <a:t>one can student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may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more</a:t>
            </a:r>
            <a:r>
              <a:rPr sz="2200" spc="-5" dirty="0">
                <a:latin typeface="Cambria Math"/>
                <a:cs typeface="Cambria Math"/>
              </a:rPr>
              <a:t> than one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assignments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with </a:t>
            </a:r>
            <a:r>
              <a:rPr sz="2200" spc="-15" dirty="0">
                <a:latin typeface="Cambria Math"/>
                <a:cs typeface="Cambria Math"/>
              </a:rPr>
              <a:t>different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faculties.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buFont typeface="Segoe UI Symbol"/>
              <a:buChar char="□"/>
            </a:pPr>
            <a:endParaRPr sz="2250">
              <a:latin typeface="Cambria Math"/>
              <a:cs typeface="Cambria Math"/>
            </a:endParaRPr>
          </a:p>
          <a:p>
            <a:pPr marL="382905" marR="5080" indent="-370840">
              <a:lnSpc>
                <a:spcPct val="100000"/>
              </a:lnSpc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Thus, the data will be </a:t>
            </a:r>
            <a:r>
              <a:rPr sz="2200" spc="-15" dirty="0">
                <a:latin typeface="Cambria Math"/>
                <a:cs typeface="Cambria Math"/>
              </a:rPr>
              <a:t>stored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repeatedly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for</a:t>
            </a:r>
            <a:r>
              <a:rPr sz="2200" spc="-5" dirty="0">
                <a:latin typeface="Cambria Math"/>
                <a:cs typeface="Cambria Math"/>
              </a:rPr>
              <a:t> student, subject </a:t>
            </a:r>
            <a:r>
              <a:rPr sz="2200" spc="-4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and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30" dirty="0">
                <a:latin typeface="Cambria Math"/>
                <a:cs typeface="Cambria Math"/>
              </a:rPr>
              <a:t>faculty.</a:t>
            </a:r>
            <a:endParaRPr sz="2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buFont typeface="Segoe UI Symbol"/>
              <a:buChar char="□"/>
            </a:pPr>
            <a:endParaRPr sz="2250">
              <a:latin typeface="Cambria Math"/>
              <a:cs typeface="Cambria Math"/>
            </a:endParaRPr>
          </a:p>
          <a:p>
            <a:pPr marL="383540" indent="-370840"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This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will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lead </a:t>
            </a:r>
            <a:r>
              <a:rPr sz="2200" spc="-10" dirty="0">
                <a:latin typeface="Cambria Math"/>
                <a:cs typeface="Cambria Math"/>
              </a:rPr>
              <a:t>to </a:t>
            </a:r>
            <a:r>
              <a:rPr sz="2200" spc="-5" dirty="0">
                <a:latin typeface="Cambria Math"/>
                <a:cs typeface="Cambria Math"/>
              </a:rPr>
              <a:t>the</a:t>
            </a:r>
            <a:r>
              <a:rPr sz="2200" spc="-10" dirty="0">
                <a:latin typeface="Cambria Math"/>
                <a:cs typeface="Cambria Math"/>
              </a:rPr>
              <a:t> requirement</a:t>
            </a:r>
            <a:r>
              <a:rPr sz="2200" spc="-5" dirty="0">
                <a:latin typeface="Cambria Math"/>
                <a:cs typeface="Cambria Math"/>
              </a:rPr>
              <a:t> of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more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storage</a:t>
            </a:r>
            <a:r>
              <a:rPr sz="2200" spc="-5" dirty="0">
                <a:latin typeface="Cambria Math"/>
                <a:cs typeface="Cambria Math"/>
              </a:rPr>
              <a:t> space.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636317"/>
            <a:ext cx="3016885" cy="15074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525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90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 </a:t>
            </a:r>
            <a:r>
              <a:rPr sz="3600" b="1" spc="-785" dirty="0">
                <a:latin typeface="Cambria"/>
                <a:cs typeface="Cambria"/>
              </a:rPr>
              <a:t> </a:t>
            </a:r>
            <a:r>
              <a:rPr sz="3400" b="1" spc="-25" dirty="0">
                <a:latin typeface="Cambria"/>
                <a:cs typeface="Cambria"/>
              </a:rPr>
              <a:t>Boyce-Code </a:t>
            </a:r>
            <a:r>
              <a:rPr sz="3400" b="1" spc="-5" dirty="0">
                <a:latin typeface="Cambria"/>
                <a:cs typeface="Cambria"/>
              </a:rPr>
              <a:t>NF </a:t>
            </a:r>
            <a:r>
              <a:rPr sz="3400" b="1" spc="-735" dirty="0">
                <a:latin typeface="Cambria"/>
                <a:cs typeface="Cambria"/>
              </a:rPr>
              <a:t> </a:t>
            </a:r>
            <a:r>
              <a:rPr sz="3400" b="1" spc="-5" dirty="0">
                <a:latin typeface="Cambria"/>
                <a:cs typeface="Cambria"/>
              </a:rPr>
              <a:t>(BCNF)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5294" y="140172"/>
            <a:ext cx="80797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4015" algn="just">
              <a:lnSpc>
                <a:spcPct val="100000"/>
              </a:lnSpc>
              <a:spcBef>
                <a:spcPts val="100"/>
              </a:spcBef>
            </a:pPr>
            <a:r>
              <a:rPr sz="2400" spc="-630" dirty="0">
                <a:latin typeface="Segoe UI Symbol"/>
                <a:cs typeface="Segoe UI Symbol"/>
              </a:rPr>
              <a:t>□</a:t>
            </a:r>
            <a:r>
              <a:rPr sz="2400" spc="525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 solution </a:t>
            </a:r>
            <a:r>
              <a:rPr sz="2400" spc="-15" dirty="0">
                <a:latin typeface="Cambria Math"/>
                <a:cs typeface="Cambria Math"/>
              </a:rPr>
              <a:t>for </a:t>
            </a:r>
            <a:r>
              <a:rPr sz="2400" spc="-5" dirty="0">
                <a:latin typeface="Cambria Math"/>
                <a:cs typeface="Cambria Math"/>
              </a:rPr>
              <a:t>this </a:t>
            </a:r>
            <a:r>
              <a:rPr sz="2400" spc="-10" dirty="0">
                <a:latin typeface="Cambria Math"/>
                <a:cs typeface="Cambria Math"/>
              </a:rPr>
              <a:t>would </a:t>
            </a:r>
            <a:r>
              <a:rPr sz="2400" spc="-5" dirty="0">
                <a:latin typeface="Cambria Math"/>
                <a:cs typeface="Cambria Math"/>
              </a:rPr>
              <a:t>be splitting it </a:t>
            </a:r>
            <a:r>
              <a:rPr sz="2400" spc="-10" dirty="0">
                <a:latin typeface="Cambria Math"/>
                <a:cs typeface="Cambria Math"/>
              </a:rPr>
              <a:t>into </a:t>
            </a:r>
            <a:r>
              <a:rPr sz="2400" spc="-15" dirty="0">
                <a:latin typeface="Cambria Math"/>
                <a:cs typeface="Cambria Math"/>
              </a:rPr>
              <a:t>more </a:t>
            </a:r>
            <a:r>
              <a:rPr sz="2400" spc="-5" dirty="0">
                <a:latin typeface="Cambria Math"/>
                <a:cs typeface="Cambria Math"/>
              </a:rPr>
              <a:t>than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one table such that </a:t>
            </a:r>
            <a:r>
              <a:rPr sz="2400" spc="-20" dirty="0">
                <a:latin typeface="Cambria Math"/>
                <a:cs typeface="Cambria Math"/>
              </a:rPr>
              <a:t>transitive </a:t>
            </a:r>
            <a:r>
              <a:rPr sz="2400" spc="-5" dirty="0">
                <a:latin typeface="Cambria Math"/>
                <a:cs typeface="Cambria Math"/>
              </a:rPr>
              <a:t>dependency is </a:t>
            </a:r>
            <a:r>
              <a:rPr sz="2400" spc="-20" dirty="0">
                <a:latin typeface="Cambria Math"/>
                <a:cs typeface="Cambria Math"/>
              </a:rPr>
              <a:t>removed </a:t>
            </a:r>
            <a:r>
              <a:rPr sz="2400" spc="-5" dirty="0">
                <a:latin typeface="Cambria Math"/>
                <a:cs typeface="Cambria Math"/>
              </a:rPr>
              <a:t>and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every</a:t>
            </a:r>
            <a:r>
              <a:rPr sz="2400" spc="-10" dirty="0">
                <a:latin typeface="Cambria Math"/>
                <a:cs typeface="Cambria Math"/>
              </a:rPr>
              <a:t> determinant</a:t>
            </a:r>
            <a:r>
              <a:rPr sz="2400" spc="-5" dirty="0">
                <a:latin typeface="Cambria Math"/>
                <a:cs typeface="Cambria Math"/>
              </a:rPr>
              <a:t> is 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 Primary </a:t>
            </a:r>
            <a:r>
              <a:rPr sz="2400" spc="-30" dirty="0">
                <a:latin typeface="Cambria Math"/>
                <a:cs typeface="Cambria Math"/>
              </a:rPr>
              <a:t>Key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57263" y="2086400"/>
          <a:ext cx="2791460" cy="3613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Student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Faculty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Anand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Mehta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00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Rohan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5" dirty="0">
                          <a:latin typeface="Corbel"/>
                          <a:cs typeface="Corbel"/>
                        </a:rPr>
                        <a:t>Vora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Ankit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Patel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Riya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Joshi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Nisha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5" dirty="0">
                          <a:latin typeface="Corbel"/>
                          <a:cs typeface="Corbel"/>
                        </a:rPr>
                        <a:t>Vora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15" dirty="0">
                          <a:latin typeface="Corbel"/>
                          <a:cs typeface="Corbel"/>
                        </a:rPr>
                        <a:t>Rohan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Mehta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Anand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Joshi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040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Nisha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Patel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03180" y="2086400"/>
          <a:ext cx="2702560" cy="3632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6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Faculty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rbel"/>
                          <a:cs typeface="Corbel"/>
                        </a:rPr>
                        <a:t>Subject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Mehta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DBMS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00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5" dirty="0">
                          <a:latin typeface="Corbel"/>
                          <a:cs typeface="Corbel"/>
                        </a:rPr>
                        <a:t>Vora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ETC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Patel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DBMS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Joshi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5" dirty="0">
                          <a:latin typeface="Corbel"/>
                          <a:cs typeface="Corbel"/>
                        </a:rPr>
                        <a:t>Vora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ETC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Mehta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DBMS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Joshi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20" dirty="0">
                          <a:latin typeface="Corbel"/>
                          <a:cs typeface="Corbel"/>
                        </a:rPr>
                        <a:t>ETC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199"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Patel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DBMS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009530" y="1489227"/>
            <a:ext cx="2186305" cy="40068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spc="-10" dirty="0">
                <a:solidFill>
                  <a:srgbClr val="F1F1F1"/>
                </a:solidFill>
                <a:latin typeface="Cambria Math"/>
                <a:cs typeface="Cambria Math"/>
              </a:rPr>
              <a:t>Faculty_Subject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3613" y="1489227"/>
            <a:ext cx="2186305" cy="40068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0"/>
              </a:spcBef>
            </a:pPr>
            <a:r>
              <a:rPr sz="2000" spc="-10" dirty="0">
                <a:solidFill>
                  <a:srgbClr val="F1F1F1"/>
                </a:solidFill>
                <a:latin typeface="Cambria Math"/>
                <a:cs typeface="Cambria Math"/>
              </a:rPr>
              <a:t>Faculty_Student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55773"/>
            <a:ext cx="301688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90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 </a:t>
            </a:r>
            <a:r>
              <a:rPr sz="3600" b="1" spc="-780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(</a:t>
            </a:r>
            <a:r>
              <a:rPr sz="3400" b="1" spc="-5" dirty="0">
                <a:latin typeface="Cambria"/>
                <a:cs typeface="Cambria"/>
              </a:rPr>
              <a:t>4NF)</a:t>
            </a:r>
            <a:endParaRPr sz="34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49607" y="2800812"/>
          <a:ext cx="3941445" cy="1998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04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Subject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Project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55">
                <a:tc>
                  <a:txBody>
                    <a:bodyPr/>
                    <a:lstStyle/>
                    <a:p>
                      <a:pPr marL="85725">
                        <a:lnSpc>
                          <a:spcPts val="2375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375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DBMS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75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C00000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C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6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ETC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DBMS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31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ETC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09646" y="2216871"/>
            <a:ext cx="685800" cy="546735"/>
          </a:xfrm>
          <a:custGeom>
            <a:avLst/>
            <a:gdLst/>
            <a:ahLst/>
            <a:cxnLst/>
            <a:rect l="l" t="t" r="r" b="b"/>
            <a:pathLst>
              <a:path w="685800" h="546735">
                <a:moveTo>
                  <a:pt x="0" y="63499"/>
                </a:moveTo>
                <a:lnTo>
                  <a:pt x="4990" y="38782"/>
                </a:lnTo>
                <a:lnTo>
                  <a:pt x="18598" y="18598"/>
                </a:lnTo>
                <a:lnTo>
                  <a:pt x="38782" y="4990"/>
                </a:lnTo>
                <a:lnTo>
                  <a:pt x="63499" y="0"/>
                </a:lnTo>
                <a:lnTo>
                  <a:pt x="114299" y="0"/>
                </a:lnTo>
                <a:lnTo>
                  <a:pt x="285749" y="0"/>
                </a:lnTo>
                <a:lnTo>
                  <a:pt x="622299" y="0"/>
                </a:lnTo>
                <a:lnTo>
                  <a:pt x="634746" y="1231"/>
                </a:lnTo>
                <a:lnTo>
                  <a:pt x="675131" y="28270"/>
                </a:lnTo>
                <a:lnTo>
                  <a:pt x="685799" y="63499"/>
                </a:lnTo>
                <a:lnTo>
                  <a:pt x="685799" y="222249"/>
                </a:lnTo>
                <a:lnTo>
                  <a:pt x="685799" y="317499"/>
                </a:lnTo>
                <a:lnTo>
                  <a:pt x="680809" y="342217"/>
                </a:lnTo>
                <a:lnTo>
                  <a:pt x="667201" y="362401"/>
                </a:lnTo>
                <a:lnTo>
                  <a:pt x="647017" y="376009"/>
                </a:lnTo>
                <a:lnTo>
                  <a:pt x="622299" y="380999"/>
                </a:lnTo>
                <a:lnTo>
                  <a:pt x="285749" y="380999"/>
                </a:lnTo>
                <a:lnTo>
                  <a:pt x="200027" y="546190"/>
                </a:lnTo>
                <a:lnTo>
                  <a:pt x="114299" y="380999"/>
                </a:lnTo>
                <a:lnTo>
                  <a:pt x="63499" y="380999"/>
                </a:lnTo>
                <a:lnTo>
                  <a:pt x="38782" y="376009"/>
                </a:lnTo>
                <a:lnTo>
                  <a:pt x="18598" y="362401"/>
                </a:lnTo>
                <a:lnTo>
                  <a:pt x="4990" y="342217"/>
                </a:lnTo>
                <a:lnTo>
                  <a:pt x="0" y="317499"/>
                </a:lnTo>
                <a:lnTo>
                  <a:pt x="0" y="222249"/>
                </a:lnTo>
                <a:lnTo>
                  <a:pt x="0" y="63499"/>
                </a:lnTo>
                <a:close/>
              </a:path>
            </a:pathLst>
          </a:custGeom>
          <a:ln w="1077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00447" y="2216871"/>
            <a:ext cx="685800" cy="546735"/>
          </a:xfrm>
          <a:custGeom>
            <a:avLst/>
            <a:gdLst/>
            <a:ahLst/>
            <a:cxnLst/>
            <a:rect l="l" t="t" r="r" b="b"/>
            <a:pathLst>
              <a:path w="685800" h="546735">
                <a:moveTo>
                  <a:pt x="0" y="63499"/>
                </a:moveTo>
                <a:lnTo>
                  <a:pt x="4990" y="38782"/>
                </a:lnTo>
                <a:lnTo>
                  <a:pt x="18598" y="18598"/>
                </a:lnTo>
                <a:lnTo>
                  <a:pt x="38782" y="4990"/>
                </a:lnTo>
                <a:lnTo>
                  <a:pt x="63499" y="0"/>
                </a:lnTo>
                <a:lnTo>
                  <a:pt x="114299" y="0"/>
                </a:lnTo>
                <a:lnTo>
                  <a:pt x="285749" y="0"/>
                </a:lnTo>
                <a:lnTo>
                  <a:pt x="622299" y="0"/>
                </a:lnTo>
                <a:lnTo>
                  <a:pt x="634746" y="1231"/>
                </a:lnTo>
                <a:lnTo>
                  <a:pt x="675131" y="28270"/>
                </a:lnTo>
                <a:lnTo>
                  <a:pt x="685799" y="63499"/>
                </a:lnTo>
                <a:lnTo>
                  <a:pt x="685799" y="222249"/>
                </a:lnTo>
                <a:lnTo>
                  <a:pt x="685799" y="317499"/>
                </a:lnTo>
                <a:lnTo>
                  <a:pt x="680809" y="342217"/>
                </a:lnTo>
                <a:lnTo>
                  <a:pt x="667201" y="362401"/>
                </a:lnTo>
                <a:lnTo>
                  <a:pt x="647017" y="376009"/>
                </a:lnTo>
                <a:lnTo>
                  <a:pt x="622299" y="380999"/>
                </a:lnTo>
                <a:lnTo>
                  <a:pt x="285749" y="380999"/>
                </a:lnTo>
                <a:lnTo>
                  <a:pt x="200027" y="546190"/>
                </a:lnTo>
                <a:lnTo>
                  <a:pt x="114299" y="380999"/>
                </a:lnTo>
                <a:lnTo>
                  <a:pt x="63499" y="380999"/>
                </a:lnTo>
                <a:lnTo>
                  <a:pt x="38782" y="376009"/>
                </a:lnTo>
                <a:lnTo>
                  <a:pt x="18598" y="362401"/>
                </a:lnTo>
                <a:lnTo>
                  <a:pt x="4990" y="342217"/>
                </a:lnTo>
                <a:lnTo>
                  <a:pt x="0" y="317499"/>
                </a:lnTo>
                <a:lnTo>
                  <a:pt x="0" y="222249"/>
                </a:lnTo>
                <a:lnTo>
                  <a:pt x="0" y="63499"/>
                </a:lnTo>
                <a:close/>
              </a:path>
            </a:pathLst>
          </a:custGeom>
          <a:ln w="1077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08989" y="95941"/>
            <a:ext cx="8000365" cy="245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5080" indent="-374015" algn="just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10" dirty="0">
                <a:latin typeface="Cambria Math"/>
                <a:cs typeface="Cambria Math"/>
              </a:rPr>
              <a:t>relation </a:t>
            </a:r>
            <a:r>
              <a:rPr sz="2400" dirty="0">
                <a:latin typeface="Cambria Math"/>
                <a:cs typeface="Cambria Math"/>
              </a:rPr>
              <a:t>R </a:t>
            </a:r>
            <a:r>
              <a:rPr sz="2400" spc="-5" dirty="0">
                <a:latin typeface="Cambria Math"/>
                <a:cs typeface="Cambria Math"/>
              </a:rPr>
              <a:t>is in </a:t>
            </a:r>
            <a:r>
              <a:rPr sz="2400" spc="-10" dirty="0">
                <a:latin typeface="Cambria Math"/>
                <a:cs typeface="Cambria Math"/>
              </a:rPr>
              <a:t>fourth </a:t>
            </a:r>
            <a:r>
              <a:rPr sz="2400" spc="-5" dirty="0">
                <a:latin typeface="Cambria Math"/>
                <a:cs typeface="Cambria Math"/>
              </a:rPr>
              <a:t>normal </a:t>
            </a:r>
            <a:r>
              <a:rPr sz="2400" spc="-15" dirty="0">
                <a:latin typeface="Cambria Math"/>
                <a:cs typeface="Cambria Math"/>
              </a:rPr>
              <a:t>form </a:t>
            </a:r>
            <a:r>
              <a:rPr sz="2400" spc="-5" dirty="0">
                <a:latin typeface="Cambria Math"/>
                <a:cs typeface="Cambria Math"/>
              </a:rPr>
              <a:t>(4NF) if and </a:t>
            </a:r>
            <a:r>
              <a:rPr sz="2400" spc="-15" dirty="0">
                <a:latin typeface="Cambria Math"/>
                <a:cs typeface="Cambria Math"/>
              </a:rPr>
              <a:t>only </a:t>
            </a:r>
            <a:r>
              <a:rPr sz="2400" spc="-5" dirty="0">
                <a:latin typeface="Cambria Math"/>
                <a:cs typeface="Cambria Math"/>
              </a:rPr>
              <a:t>if it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in BCNF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and has no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multivalued</a:t>
            </a:r>
            <a:r>
              <a:rPr sz="2400" spc="-5" dirty="0">
                <a:latin typeface="Cambria Math"/>
                <a:cs typeface="Cambria Math"/>
              </a:rPr>
              <a:t> dependencies.</a:t>
            </a:r>
            <a:endParaRPr sz="2400">
              <a:latin typeface="Cambria Math"/>
              <a:cs typeface="Cambria Math"/>
            </a:endParaRPr>
          </a:p>
          <a:p>
            <a:pPr marL="386080" marR="36195" indent="-374015" algn="just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sz="2400" spc="-15" dirty="0">
                <a:latin typeface="Cambria Math"/>
                <a:cs typeface="Cambria Math"/>
              </a:rPr>
              <a:t>Multivalued </a:t>
            </a:r>
            <a:r>
              <a:rPr sz="2400" spc="-5" dirty="0">
                <a:latin typeface="Cambria Math"/>
                <a:cs typeface="Cambria Math"/>
              </a:rPr>
              <a:t>Dependency: </a:t>
            </a:r>
            <a:r>
              <a:rPr sz="2400" spc="-35" dirty="0">
                <a:latin typeface="Cambria Math"/>
                <a:cs typeface="Cambria Math"/>
              </a:rPr>
              <a:t>For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dependency </a:t>
            </a:r>
            <a:r>
              <a:rPr sz="2400" dirty="0">
                <a:latin typeface="Cambria Math"/>
                <a:cs typeface="Cambria Math"/>
              </a:rPr>
              <a:t>X → </a:t>
            </a:r>
            <a:r>
              <a:rPr sz="2400" spc="-125" dirty="0">
                <a:latin typeface="Cambria Math"/>
                <a:cs typeface="Cambria Math"/>
              </a:rPr>
              <a:t>Y, </a:t>
            </a:r>
            <a:r>
              <a:rPr sz="2400" spc="-5" dirty="0">
                <a:latin typeface="Cambria Math"/>
                <a:cs typeface="Cambria Math"/>
              </a:rPr>
              <a:t>if </a:t>
            </a:r>
            <a:r>
              <a:rPr sz="2400" spc="-15" dirty="0">
                <a:latin typeface="Cambria Math"/>
                <a:cs typeface="Cambria Math"/>
              </a:rPr>
              <a:t>for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single </a:t>
            </a:r>
            <a:r>
              <a:rPr sz="2400" spc="-15" dirty="0">
                <a:latin typeface="Cambria Math"/>
                <a:cs typeface="Cambria Math"/>
              </a:rPr>
              <a:t>value </a:t>
            </a:r>
            <a:r>
              <a:rPr sz="2400" spc="-5" dirty="0">
                <a:latin typeface="Cambria Math"/>
                <a:cs typeface="Cambria Math"/>
              </a:rPr>
              <a:t>of X, </a:t>
            </a:r>
            <a:r>
              <a:rPr sz="2400" spc="-10" dirty="0">
                <a:latin typeface="Cambria Math"/>
                <a:cs typeface="Cambria Math"/>
              </a:rPr>
              <a:t>there exists </a:t>
            </a:r>
            <a:r>
              <a:rPr sz="2400" spc="-5" dirty="0">
                <a:latin typeface="Cambria Math"/>
                <a:cs typeface="Cambria Math"/>
              </a:rPr>
              <a:t>multiple </a:t>
            </a:r>
            <a:r>
              <a:rPr sz="2400" spc="-15" dirty="0">
                <a:latin typeface="Cambria Math"/>
                <a:cs typeface="Cambria Math"/>
              </a:rPr>
              <a:t>values </a:t>
            </a:r>
            <a:r>
              <a:rPr sz="2400" spc="-5" dirty="0">
                <a:latin typeface="Cambria Math"/>
                <a:cs typeface="Cambria Math"/>
              </a:rPr>
              <a:t>of </a:t>
            </a:r>
            <a:r>
              <a:rPr sz="2400" spc="-125" dirty="0">
                <a:latin typeface="Cambria Math"/>
                <a:cs typeface="Cambria Math"/>
              </a:rPr>
              <a:t>Y, </a:t>
            </a:r>
            <a:r>
              <a:rPr sz="2400" spc="-5" dirty="0">
                <a:latin typeface="Cambria Math"/>
                <a:cs typeface="Cambria Math"/>
              </a:rPr>
              <a:t>then the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table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may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30" dirty="0">
                <a:latin typeface="Cambria Math"/>
                <a:cs typeface="Cambria Math"/>
              </a:rPr>
              <a:t>have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multi-valued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dependency.</a:t>
            </a:r>
            <a:endParaRPr sz="2400">
              <a:latin typeface="Cambria Math"/>
              <a:cs typeface="Cambria Math"/>
            </a:endParaRPr>
          </a:p>
          <a:p>
            <a:pPr marL="1976755">
              <a:lnSpc>
                <a:spcPct val="100000"/>
              </a:lnSpc>
              <a:spcBef>
                <a:spcPts val="1945"/>
              </a:spcBef>
              <a:tabLst>
                <a:tab pos="4566285" algn="l"/>
              </a:tabLst>
            </a:pPr>
            <a:r>
              <a:rPr sz="1800" dirty="0">
                <a:latin typeface="Corbel"/>
                <a:cs typeface="Corbel"/>
              </a:rPr>
              <a:t>X	Y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8989" y="5057807"/>
            <a:ext cx="69272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28295" algn="l"/>
                <a:tab pos="329565" algn="l"/>
                <a:tab pos="4605655" algn="l"/>
              </a:tabLst>
            </a:pPr>
            <a:r>
              <a:rPr sz="2400" spc="-15" dirty="0">
                <a:latin typeface="Cambria Math"/>
                <a:cs typeface="Cambria Math"/>
              </a:rPr>
              <a:t>Multivalued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dependency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(MVD)	is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denoted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by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→→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28930" marR="80010" indent="-316865">
              <a:lnSpc>
                <a:spcPct val="100000"/>
              </a:lnSpc>
              <a:buFont typeface="Segoe UI Symbol"/>
              <a:buChar char="□"/>
              <a:tabLst>
                <a:tab pos="328295" algn="l"/>
                <a:tab pos="329565" algn="l"/>
                <a:tab pos="3202305" algn="l"/>
                <a:tab pos="6004560" algn="l"/>
              </a:tabLst>
            </a:pP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above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Multivalued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dependency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(MVD)	can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be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represented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as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X </a:t>
            </a:r>
            <a:r>
              <a:rPr sz="2400" spc="-5" dirty="0">
                <a:latin typeface="Cambria Math"/>
                <a:cs typeface="Cambria Math"/>
              </a:rPr>
              <a:t>→→	</a:t>
            </a:r>
            <a:r>
              <a:rPr sz="2400" dirty="0">
                <a:latin typeface="Cambria Math"/>
                <a:cs typeface="Cambria Math"/>
              </a:rPr>
              <a:t>Y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55773"/>
            <a:ext cx="301688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90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 </a:t>
            </a:r>
            <a:r>
              <a:rPr sz="3600" b="1" spc="-780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(</a:t>
            </a:r>
            <a:r>
              <a:rPr sz="3400" b="1" spc="-5" dirty="0">
                <a:latin typeface="Cambria"/>
                <a:cs typeface="Cambria"/>
              </a:rPr>
              <a:t>4NF)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5793" y="501259"/>
            <a:ext cx="1383665" cy="395605"/>
            <a:chOff x="7745793" y="501259"/>
            <a:chExt cx="1383665" cy="395605"/>
          </a:xfrm>
        </p:grpSpPr>
        <p:sp>
          <p:nvSpPr>
            <p:cNvPr id="4" name="object 4"/>
            <p:cNvSpPr/>
            <p:nvPr/>
          </p:nvSpPr>
          <p:spPr>
            <a:xfrm>
              <a:off x="7764843" y="581340"/>
              <a:ext cx="1177925" cy="296545"/>
            </a:xfrm>
            <a:custGeom>
              <a:avLst/>
              <a:gdLst/>
              <a:ahLst/>
              <a:cxnLst/>
              <a:rect l="l" t="t" r="r" b="b"/>
              <a:pathLst>
                <a:path w="1177925" h="296544">
                  <a:moveTo>
                    <a:pt x="0" y="296171"/>
                  </a:moveTo>
                  <a:lnTo>
                    <a:pt x="1177770" y="0"/>
                  </a:lnTo>
                </a:path>
              </a:pathLst>
            </a:custGeom>
            <a:ln w="3809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8216" y="501259"/>
              <a:ext cx="221128" cy="16016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734214" y="1459664"/>
            <a:ext cx="1450340" cy="605155"/>
            <a:chOff x="7734214" y="1459664"/>
            <a:chExt cx="1450340" cy="605155"/>
          </a:xfrm>
        </p:grpSpPr>
        <p:sp>
          <p:nvSpPr>
            <p:cNvPr id="7" name="object 7"/>
            <p:cNvSpPr/>
            <p:nvPr/>
          </p:nvSpPr>
          <p:spPr>
            <a:xfrm>
              <a:off x="7753264" y="1478714"/>
              <a:ext cx="1251585" cy="502284"/>
            </a:xfrm>
            <a:custGeom>
              <a:avLst/>
              <a:gdLst/>
              <a:ahLst/>
              <a:cxnLst/>
              <a:rect l="l" t="t" r="r" b="b"/>
              <a:pathLst>
                <a:path w="1251584" h="502285">
                  <a:moveTo>
                    <a:pt x="0" y="0"/>
                  </a:moveTo>
                  <a:lnTo>
                    <a:pt x="1251374" y="502215"/>
                  </a:lnTo>
                </a:path>
              </a:pathLst>
            </a:custGeom>
            <a:ln w="3809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2150" y="1903477"/>
              <a:ext cx="222000" cy="160901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40052" y="116747"/>
          <a:ext cx="3910964" cy="198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Subject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Project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DBMS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ETC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DBMS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ETC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65561" y="104539"/>
          <a:ext cx="2498725" cy="118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Subject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DBMS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5" dirty="0">
                          <a:latin typeface="Cambria Math"/>
                          <a:cs typeface="Cambria Math"/>
                        </a:rPr>
                        <a:t>ETC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78587" y="1570626"/>
          <a:ext cx="2616200" cy="1188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u="heavy" spc="-1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Activity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5" dirty="0">
                          <a:latin typeface="Cambria Math"/>
                          <a:cs typeface="Cambria Math"/>
                        </a:rPr>
                        <a:t>P2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864487" y="957212"/>
            <a:ext cx="1186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orbel"/>
                <a:cs typeface="Corbel"/>
              </a:rPr>
              <a:t>Decompose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619989" y="2857305"/>
            <a:ext cx="80651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77190" algn="l"/>
                <a:tab pos="1202055" algn="l"/>
                <a:tab pos="1828800" algn="l"/>
                <a:tab pos="2610485" algn="l"/>
                <a:tab pos="3384550" algn="l"/>
                <a:tab pos="4871720" algn="l"/>
                <a:tab pos="5326380" algn="l"/>
                <a:tab pos="6047105" algn="l"/>
                <a:tab pos="6501765" algn="l"/>
              </a:tabLst>
            </a:pPr>
            <a:r>
              <a:rPr sz="2400" dirty="0">
                <a:solidFill>
                  <a:srgbClr val="FF0000"/>
                </a:solidFill>
              </a:rPr>
              <a:t>A	</a:t>
            </a:r>
            <a:r>
              <a:rPr sz="2400" spc="-5" dirty="0">
                <a:solidFill>
                  <a:srgbClr val="FF0000"/>
                </a:solidFill>
              </a:rPr>
              <a:t>tabl</a:t>
            </a:r>
            <a:r>
              <a:rPr sz="2400" dirty="0">
                <a:solidFill>
                  <a:srgbClr val="FF0000"/>
                </a:solidFill>
              </a:rPr>
              <a:t>e	</a:t>
            </a:r>
            <a:r>
              <a:rPr sz="2400" spc="-5" dirty="0">
                <a:solidFill>
                  <a:srgbClr val="FF0000"/>
                </a:solidFill>
              </a:rPr>
              <a:t>ca</a:t>
            </a:r>
            <a:r>
              <a:rPr sz="2400" dirty="0">
                <a:solidFill>
                  <a:srgbClr val="FF0000"/>
                </a:solidFill>
              </a:rPr>
              <a:t>n	</a:t>
            </a:r>
            <a:r>
              <a:rPr sz="2400" spc="-5" dirty="0">
                <a:solidFill>
                  <a:srgbClr val="FF0000"/>
                </a:solidFill>
              </a:rPr>
              <a:t>h</a:t>
            </a:r>
            <a:r>
              <a:rPr sz="2400" spc="-50" dirty="0">
                <a:solidFill>
                  <a:srgbClr val="FF0000"/>
                </a:solidFill>
              </a:rPr>
              <a:t>av</a:t>
            </a:r>
            <a:r>
              <a:rPr sz="2400" dirty="0">
                <a:solidFill>
                  <a:srgbClr val="FF0000"/>
                </a:solidFill>
              </a:rPr>
              <a:t>e	</a:t>
            </a:r>
            <a:r>
              <a:rPr sz="2400" spc="-5" dirty="0">
                <a:solidFill>
                  <a:srgbClr val="FF0000"/>
                </a:solidFill>
              </a:rPr>
              <a:t>bot</a:t>
            </a:r>
            <a:r>
              <a:rPr sz="2400" dirty="0">
                <a:solidFill>
                  <a:srgbClr val="FF0000"/>
                </a:solidFill>
              </a:rPr>
              <a:t>h	</a:t>
            </a:r>
            <a:r>
              <a:rPr sz="2400" spc="-5" dirty="0">
                <a:solidFill>
                  <a:srgbClr val="FF0000"/>
                </a:solidFill>
              </a:rPr>
              <a:t>functiona</a:t>
            </a:r>
            <a:r>
              <a:rPr sz="2400" dirty="0">
                <a:solidFill>
                  <a:srgbClr val="FF0000"/>
                </a:solidFill>
              </a:rPr>
              <a:t>l	</a:t>
            </a:r>
            <a:r>
              <a:rPr sz="2400" spc="-5" dirty="0">
                <a:solidFill>
                  <a:srgbClr val="FF0000"/>
                </a:solidFill>
              </a:rPr>
              <a:t>a</a:t>
            </a:r>
            <a:r>
              <a:rPr sz="2400" dirty="0">
                <a:solidFill>
                  <a:srgbClr val="FF0000"/>
                </a:solidFill>
              </a:rPr>
              <a:t>s	</a:t>
            </a:r>
            <a:r>
              <a:rPr sz="2400" spc="-30" dirty="0">
                <a:solidFill>
                  <a:srgbClr val="FF0000"/>
                </a:solidFill>
              </a:rPr>
              <a:t>w</a:t>
            </a:r>
            <a:r>
              <a:rPr sz="2400" spc="-5" dirty="0">
                <a:solidFill>
                  <a:srgbClr val="FF0000"/>
                </a:solidFill>
              </a:rPr>
              <a:t>el</a:t>
            </a:r>
            <a:r>
              <a:rPr sz="2400" dirty="0">
                <a:solidFill>
                  <a:srgbClr val="FF0000"/>
                </a:solidFill>
              </a:rPr>
              <a:t>l	</a:t>
            </a:r>
            <a:r>
              <a:rPr sz="2400" spc="-5" dirty="0">
                <a:solidFill>
                  <a:srgbClr val="FF0000"/>
                </a:solidFill>
              </a:rPr>
              <a:t>a</a:t>
            </a:r>
            <a:r>
              <a:rPr sz="2400" dirty="0">
                <a:solidFill>
                  <a:srgbClr val="FF0000"/>
                </a:solidFill>
              </a:rPr>
              <a:t>s	</a:t>
            </a:r>
            <a:r>
              <a:rPr sz="2400" spc="-5" dirty="0">
                <a:solidFill>
                  <a:srgbClr val="FF0000"/>
                </a:solidFill>
              </a:rPr>
              <a:t>mult</a:t>
            </a:r>
            <a:r>
              <a:rPr sz="2400" spc="-50" dirty="0">
                <a:solidFill>
                  <a:srgbClr val="FF0000"/>
                </a:solidFill>
              </a:rPr>
              <a:t>i</a:t>
            </a:r>
            <a:r>
              <a:rPr sz="2400" spc="-55" dirty="0">
                <a:solidFill>
                  <a:srgbClr val="FF0000"/>
                </a:solidFill>
              </a:rPr>
              <a:t>v</a:t>
            </a:r>
            <a:r>
              <a:rPr sz="2400" spc="-5" dirty="0">
                <a:solidFill>
                  <a:srgbClr val="FF0000"/>
                </a:solidFill>
              </a:rPr>
              <a:t>alued  </a:t>
            </a:r>
            <a:r>
              <a:rPr sz="2400" spc="-25" dirty="0">
                <a:solidFill>
                  <a:srgbClr val="FF0000"/>
                </a:solidFill>
              </a:rPr>
              <a:t>dependency.</a:t>
            </a:r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3546964" y="2859740"/>
            <a:ext cx="8140065" cy="0"/>
          </a:xfrm>
          <a:custGeom>
            <a:avLst/>
            <a:gdLst/>
            <a:ahLst/>
            <a:cxnLst/>
            <a:rect l="l" t="t" r="r" b="b"/>
            <a:pathLst>
              <a:path w="8140065">
                <a:moveTo>
                  <a:pt x="0" y="0"/>
                </a:moveTo>
                <a:lnTo>
                  <a:pt x="8139649" y="0"/>
                </a:lnTo>
              </a:path>
            </a:pathLst>
          </a:custGeom>
          <a:ln w="28574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608406" y="3929493"/>
          <a:ext cx="5086985" cy="2651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Address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39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Subjec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Project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sz="2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DBMS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P1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sz="2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mbria Math"/>
                          <a:cs typeface="Cambria Math"/>
                        </a:rPr>
                        <a:t>ETC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P1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sz="2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DBMS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P2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sz="2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mbria Math"/>
                          <a:cs typeface="Cambria Math"/>
                        </a:rPr>
                        <a:t>ETC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P2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430363" y="4854075"/>
            <a:ext cx="195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00" algn="l"/>
              </a:tabLst>
            </a:pPr>
            <a:r>
              <a:rPr sz="2400" spc="-5" dirty="0">
                <a:solidFill>
                  <a:srgbClr val="006600"/>
                </a:solidFill>
                <a:latin typeface="Cambria Math"/>
                <a:cs typeface="Cambria Math"/>
              </a:rPr>
              <a:t>I</a:t>
            </a:r>
            <a:r>
              <a:rPr sz="2400" dirty="0">
                <a:solidFill>
                  <a:srgbClr val="006600"/>
                </a:solidFill>
                <a:latin typeface="Cambria Math"/>
                <a:cs typeface="Cambria Math"/>
              </a:rPr>
              <a:t>d</a:t>
            </a:r>
            <a:r>
              <a:rPr sz="2400" spc="-5" dirty="0">
                <a:solidFill>
                  <a:srgbClr val="006600"/>
                </a:solidFill>
                <a:latin typeface="Cambria Math"/>
                <a:cs typeface="Cambria Math"/>
              </a:rPr>
              <a:t> →</a:t>
            </a:r>
            <a:r>
              <a:rPr sz="2400" dirty="0">
                <a:solidFill>
                  <a:srgbClr val="006600"/>
                </a:solidFill>
                <a:latin typeface="Cambria Math"/>
                <a:cs typeface="Cambria Math"/>
              </a:rPr>
              <a:t>→	</a:t>
            </a:r>
            <a:r>
              <a:rPr sz="2400" spc="-5" dirty="0">
                <a:solidFill>
                  <a:srgbClr val="006600"/>
                </a:solidFill>
                <a:latin typeface="Cambria Math"/>
                <a:cs typeface="Cambria Math"/>
              </a:rPr>
              <a:t>Subject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42046" y="4122555"/>
            <a:ext cx="23945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  <a:tab pos="1323975" algn="l"/>
              </a:tabLst>
            </a:pPr>
            <a:r>
              <a:rPr sz="2400" spc="310" dirty="0">
                <a:solidFill>
                  <a:srgbClr val="006600"/>
                </a:solidFill>
                <a:latin typeface="Segoe UI Symbol"/>
                <a:cs typeface="Segoe UI Symbol"/>
              </a:rPr>
              <a:t>✔	</a:t>
            </a:r>
            <a:r>
              <a:rPr sz="2400" spc="-5" dirty="0">
                <a:solidFill>
                  <a:srgbClr val="006600"/>
                </a:solidFill>
                <a:latin typeface="Cambria Math"/>
                <a:cs typeface="Cambria Math"/>
              </a:rPr>
              <a:t>Id </a:t>
            </a:r>
            <a:r>
              <a:rPr sz="2400" dirty="0">
                <a:solidFill>
                  <a:srgbClr val="006600"/>
                </a:solidFill>
                <a:latin typeface="Cambria Math"/>
                <a:cs typeface="Cambria Math"/>
              </a:rPr>
              <a:t>→	</a:t>
            </a:r>
            <a:r>
              <a:rPr sz="2400" spc="-15" dirty="0">
                <a:solidFill>
                  <a:srgbClr val="006600"/>
                </a:solidFill>
                <a:latin typeface="Cambria Math"/>
                <a:cs typeface="Cambria Math"/>
              </a:rPr>
              <a:t>Address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400" spc="310" dirty="0">
                <a:solidFill>
                  <a:srgbClr val="006600"/>
                </a:solidFill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</a:pPr>
            <a:r>
              <a:rPr sz="2400" spc="310" dirty="0">
                <a:solidFill>
                  <a:srgbClr val="006600"/>
                </a:solidFill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30363" y="5585595"/>
            <a:ext cx="1926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00" algn="l"/>
              </a:tabLst>
            </a:pPr>
            <a:r>
              <a:rPr sz="2400" spc="-5" dirty="0">
                <a:solidFill>
                  <a:srgbClr val="006600"/>
                </a:solidFill>
                <a:latin typeface="Cambria Math"/>
                <a:cs typeface="Cambria Math"/>
              </a:rPr>
              <a:t>I</a:t>
            </a:r>
            <a:r>
              <a:rPr sz="2400" dirty="0">
                <a:solidFill>
                  <a:srgbClr val="006600"/>
                </a:solidFill>
                <a:latin typeface="Cambria Math"/>
                <a:cs typeface="Cambria Math"/>
              </a:rPr>
              <a:t>d</a:t>
            </a:r>
            <a:r>
              <a:rPr sz="2400" spc="-5" dirty="0">
                <a:solidFill>
                  <a:srgbClr val="006600"/>
                </a:solidFill>
                <a:latin typeface="Cambria Math"/>
                <a:cs typeface="Cambria Math"/>
              </a:rPr>
              <a:t> →</a:t>
            </a:r>
            <a:r>
              <a:rPr sz="2400" dirty="0">
                <a:solidFill>
                  <a:srgbClr val="006600"/>
                </a:solidFill>
                <a:latin typeface="Cambria Math"/>
                <a:cs typeface="Cambria Math"/>
              </a:rPr>
              <a:t>→	</a:t>
            </a:r>
            <a:r>
              <a:rPr sz="2400" spc="-5" dirty="0">
                <a:solidFill>
                  <a:srgbClr val="006600"/>
                </a:solidFill>
                <a:latin typeface="Cambria Math"/>
                <a:cs typeface="Cambria Math"/>
              </a:rPr>
              <a:t>P</a:t>
            </a:r>
            <a:r>
              <a:rPr sz="2400" spc="-40" dirty="0">
                <a:solidFill>
                  <a:srgbClr val="006600"/>
                </a:solidFill>
                <a:latin typeface="Cambria Math"/>
                <a:cs typeface="Cambria Math"/>
              </a:rPr>
              <a:t>r</a:t>
            </a:r>
            <a:r>
              <a:rPr sz="2400" spc="-5" dirty="0">
                <a:solidFill>
                  <a:srgbClr val="006600"/>
                </a:solidFill>
                <a:latin typeface="Cambria Math"/>
                <a:cs typeface="Cambria Math"/>
              </a:rPr>
              <a:t>oject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62826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0" dirty="0">
                <a:latin typeface="Cambria"/>
                <a:cs typeface="Cambria"/>
              </a:rPr>
              <a:t>Functional </a:t>
            </a:r>
            <a:r>
              <a:rPr sz="3600" b="1" spc="-5" dirty="0">
                <a:latin typeface="Cambria"/>
                <a:cs typeface="Cambria"/>
              </a:rPr>
              <a:t> Dependency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0898" y="201226"/>
            <a:ext cx="5197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000000"/>
                </a:solidFill>
              </a:rPr>
              <a:t>Types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of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Functional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Dependencies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591588" y="798162"/>
            <a:ext cx="805370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955" algn="l"/>
              </a:tabLst>
            </a:pPr>
            <a:r>
              <a:rPr sz="2200" spc="-5" dirty="0">
                <a:latin typeface="Corbel"/>
                <a:cs typeface="Corbel"/>
              </a:rPr>
              <a:t>1.	</a:t>
            </a:r>
            <a:r>
              <a:rPr sz="2200" spc="-15" dirty="0">
                <a:latin typeface="Cambria Math"/>
                <a:cs typeface="Cambria Math"/>
              </a:rPr>
              <a:t>Full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Functional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Dependency</a:t>
            </a:r>
            <a:endParaRPr sz="2200">
              <a:latin typeface="Cambria Math"/>
              <a:cs typeface="Cambria Math"/>
            </a:endParaRPr>
          </a:p>
          <a:p>
            <a:pPr marL="706120" marR="5080" indent="-309245">
              <a:lnSpc>
                <a:spcPct val="100000"/>
              </a:lnSpc>
              <a:spcBef>
                <a:spcPts val="1325"/>
              </a:spcBef>
              <a:tabLst>
                <a:tab pos="705485" algn="l"/>
              </a:tabLst>
            </a:pPr>
            <a:r>
              <a:rPr sz="1800" spc="-475" dirty="0">
                <a:latin typeface="Segoe UI Symbol"/>
                <a:cs typeface="Segoe UI Symbol"/>
              </a:rPr>
              <a:t>□	</a:t>
            </a:r>
            <a:r>
              <a:rPr sz="1800" spc="-5" dirty="0">
                <a:latin typeface="Cambria Math"/>
                <a:cs typeface="Cambria Math"/>
              </a:rPr>
              <a:t>In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relation,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attribute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is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fully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functional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dependent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on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if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is </a:t>
            </a:r>
            <a:r>
              <a:rPr sz="1800" spc="-38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functionally </a:t>
            </a:r>
            <a:r>
              <a:rPr sz="1800" spc="-5" dirty="0">
                <a:latin typeface="Cambria Math"/>
                <a:cs typeface="Cambria Math"/>
              </a:rPr>
              <a:t>dependent on A, but not on </a:t>
            </a:r>
            <a:r>
              <a:rPr sz="1800" spc="-15" dirty="0">
                <a:latin typeface="Cambria Math"/>
                <a:cs typeface="Cambria Math"/>
              </a:rPr>
              <a:t>any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proper</a:t>
            </a:r>
            <a:r>
              <a:rPr sz="1800" spc="-5" dirty="0">
                <a:latin typeface="Cambria Math"/>
                <a:cs typeface="Cambria Math"/>
              </a:rPr>
              <a:t> subset of A.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6405" y="2124711"/>
            <a:ext cx="6417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20675" algn="l"/>
                <a:tab pos="321945" algn="l"/>
              </a:tabLst>
            </a:pPr>
            <a:r>
              <a:rPr sz="1800" spc="-30" dirty="0">
                <a:latin typeface="Cambria Math"/>
                <a:cs typeface="Cambria Math"/>
              </a:rPr>
              <a:t>For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e.g.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{Enrollment,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Name,</a:t>
            </a:r>
            <a:r>
              <a:rPr sz="1800" spc="-10" dirty="0">
                <a:latin typeface="Cambria Math"/>
                <a:cs typeface="Cambria Math"/>
              </a:rPr>
              <a:t> Semester}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-10" dirty="0">
                <a:latin typeface="Cambria Math"/>
                <a:cs typeface="Cambria Math"/>
              </a:rPr>
              <a:t> Result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 Symbol"/>
              <a:buChar char="□"/>
            </a:pPr>
            <a:endParaRPr sz="1800">
              <a:latin typeface="Cambria Math"/>
              <a:cs typeface="Cambria Math"/>
            </a:endParaRPr>
          </a:p>
          <a:p>
            <a:pPr marL="321310" indent="-309245"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  <a:tabLst>
                <a:tab pos="320675" algn="l"/>
                <a:tab pos="321945" algn="l"/>
              </a:tabLst>
            </a:pPr>
            <a:r>
              <a:rPr sz="1800" spc="-55" dirty="0">
                <a:latin typeface="Cambria Math"/>
                <a:cs typeface="Cambria Math"/>
              </a:rPr>
              <a:t>We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need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all </a:t>
            </a:r>
            <a:r>
              <a:rPr sz="1800" spc="-10" dirty="0">
                <a:latin typeface="Cambria Math"/>
                <a:cs typeface="Cambria Math"/>
              </a:rPr>
              <a:t>three </a:t>
            </a:r>
            <a:r>
              <a:rPr sz="1800" spc="-5" dirty="0">
                <a:latin typeface="Cambria Math"/>
                <a:cs typeface="Cambria Math"/>
              </a:rPr>
              <a:t>{Enrollment,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Name, </a:t>
            </a:r>
            <a:r>
              <a:rPr sz="1800" spc="-10" dirty="0">
                <a:latin typeface="Cambria Math"/>
                <a:cs typeface="Cambria Math"/>
              </a:rPr>
              <a:t>Semester} to</a:t>
            </a:r>
            <a:r>
              <a:rPr sz="1800" spc="-5" dirty="0">
                <a:latin typeface="Cambria Math"/>
                <a:cs typeface="Cambria Math"/>
              </a:rPr>
              <a:t> find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Result.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9807" y="3231850"/>
            <a:ext cx="810450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mbria Math"/>
                <a:cs typeface="Cambria Math"/>
              </a:rPr>
              <a:t>2.</a:t>
            </a:r>
            <a:r>
              <a:rPr sz="2200" spc="45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Partial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Functional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Dependency</a:t>
            </a:r>
            <a:endParaRPr sz="2200">
              <a:latin typeface="Cambria Math"/>
              <a:cs typeface="Cambria Math"/>
            </a:endParaRPr>
          </a:p>
          <a:p>
            <a:pPr marL="756285" marR="5080" indent="-309245">
              <a:lnSpc>
                <a:spcPct val="100000"/>
              </a:lnSpc>
              <a:spcBef>
                <a:spcPts val="1325"/>
              </a:spcBef>
              <a:tabLst>
                <a:tab pos="756285" algn="l"/>
              </a:tabLst>
            </a:pPr>
            <a:r>
              <a:rPr sz="1800" spc="-475" dirty="0">
                <a:latin typeface="Segoe UI Symbol"/>
                <a:cs typeface="Segoe UI Symbol"/>
              </a:rPr>
              <a:t>□	</a:t>
            </a:r>
            <a:r>
              <a:rPr sz="1800" spc="-5" dirty="0">
                <a:latin typeface="Cambria Math"/>
                <a:cs typeface="Cambria Math"/>
              </a:rPr>
              <a:t>In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relation,</a:t>
            </a:r>
            <a:r>
              <a:rPr sz="1800" spc="2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attribute</a:t>
            </a:r>
            <a:r>
              <a:rPr sz="1800" spc="2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is</a:t>
            </a:r>
            <a:r>
              <a:rPr sz="1800" spc="20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partially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functional</a:t>
            </a:r>
            <a:r>
              <a:rPr sz="1800" spc="2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dependent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on</a:t>
            </a:r>
            <a:r>
              <a:rPr sz="1800" spc="2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if</a:t>
            </a:r>
            <a:r>
              <a:rPr sz="1800" spc="2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is </a:t>
            </a:r>
            <a:r>
              <a:rPr sz="1800" spc="-38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functionally </a:t>
            </a:r>
            <a:r>
              <a:rPr sz="1800" spc="-5" dirty="0">
                <a:latin typeface="Cambria Math"/>
                <a:cs typeface="Cambria Math"/>
              </a:rPr>
              <a:t>dependent on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-5" dirty="0">
                <a:latin typeface="Cambria Math"/>
                <a:cs typeface="Cambria Math"/>
              </a:rPr>
              <a:t> as </a:t>
            </a:r>
            <a:r>
              <a:rPr sz="1800" spc="-10" dirty="0">
                <a:latin typeface="Cambria Math"/>
                <a:cs typeface="Cambria Math"/>
              </a:rPr>
              <a:t>well</a:t>
            </a:r>
            <a:r>
              <a:rPr sz="1800" spc="-5" dirty="0">
                <a:latin typeface="Cambria Math"/>
                <a:cs typeface="Cambria Math"/>
              </a:rPr>
              <a:t> as </a:t>
            </a:r>
            <a:r>
              <a:rPr sz="1800" spc="-10" dirty="0">
                <a:latin typeface="Cambria Math"/>
                <a:cs typeface="Cambria Math"/>
              </a:rPr>
              <a:t>proper</a:t>
            </a:r>
            <a:r>
              <a:rPr sz="1800" spc="-5" dirty="0">
                <a:latin typeface="Cambria Math"/>
                <a:cs typeface="Cambria Math"/>
              </a:rPr>
              <a:t> subset of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5215" y="4558398"/>
            <a:ext cx="765937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20675" algn="l"/>
                <a:tab pos="321945" algn="l"/>
              </a:tabLst>
            </a:pPr>
            <a:r>
              <a:rPr sz="1800" spc="-30" dirty="0">
                <a:latin typeface="Cambria Math"/>
                <a:cs typeface="Cambria Math"/>
              </a:rPr>
              <a:t>For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e.g.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{Enrollment,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Name,</a:t>
            </a:r>
            <a:r>
              <a:rPr sz="1800" spc="-10" dirty="0">
                <a:latin typeface="Cambria Math"/>
                <a:cs typeface="Cambria Math"/>
              </a:rPr>
              <a:t> Semester}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-10" dirty="0">
                <a:latin typeface="Cambria Math"/>
                <a:cs typeface="Cambria Math"/>
              </a:rPr>
              <a:t> Result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 Symbol"/>
              <a:buChar char="□"/>
            </a:pPr>
            <a:endParaRPr sz="1800">
              <a:latin typeface="Cambria Math"/>
              <a:cs typeface="Cambria Math"/>
            </a:endParaRPr>
          </a:p>
          <a:p>
            <a:pPr marL="321310" marR="5080" indent="-309245"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  <a:tabLst>
                <a:tab pos="320675" algn="l"/>
                <a:tab pos="321945" algn="l"/>
              </a:tabLst>
            </a:pPr>
            <a:r>
              <a:rPr sz="1800" spc="-5" dirty="0">
                <a:latin typeface="Cambria Math"/>
                <a:cs typeface="Cambria Math"/>
              </a:rPr>
              <a:t>If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we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remove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some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attributes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from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and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still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dependency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remains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as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it </a:t>
            </a:r>
            <a:r>
              <a:rPr sz="1800" spc="-3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is,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it can said as partial </a:t>
            </a:r>
            <a:r>
              <a:rPr sz="1800" spc="-20" dirty="0">
                <a:latin typeface="Cambria Math"/>
                <a:cs typeface="Cambria Math"/>
              </a:rPr>
              <a:t>dependency.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 Symbol"/>
              <a:buChar char="□"/>
            </a:pPr>
            <a:endParaRPr sz="1800">
              <a:latin typeface="Cambria Math"/>
              <a:cs typeface="Cambria Math"/>
            </a:endParaRPr>
          </a:p>
          <a:p>
            <a:pPr marL="321310" indent="-309245"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  <a:tabLst>
                <a:tab pos="320675" algn="l"/>
                <a:tab pos="321945" algn="l"/>
              </a:tabLst>
            </a:pPr>
            <a:r>
              <a:rPr sz="1800" spc="-30" dirty="0">
                <a:latin typeface="Cambria Math"/>
                <a:cs typeface="Cambria Math"/>
              </a:rPr>
              <a:t>For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e.g.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we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can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find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result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if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we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have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only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Enrollment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30" dirty="0">
                <a:latin typeface="Cambria Math"/>
                <a:cs typeface="Cambria Math"/>
              </a:rPr>
              <a:t>Number.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Thus,</a:t>
            </a:r>
            <a:endParaRPr sz="1800">
              <a:latin typeface="Cambria Math"/>
              <a:cs typeface="Cambria Math"/>
            </a:endParaRPr>
          </a:p>
          <a:p>
            <a:pPr marL="32131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{Enrollment}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-10" dirty="0">
                <a:latin typeface="Cambria Math"/>
                <a:cs typeface="Cambria Math"/>
              </a:rPr>
              <a:t> Result</a:t>
            </a:r>
            <a:r>
              <a:rPr sz="1800" spc="-5" dirty="0">
                <a:latin typeface="Cambria Math"/>
                <a:cs typeface="Cambria Math"/>
              </a:rPr>
              <a:t> is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partial </a:t>
            </a:r>
            <a:r>
              <a:rPr sz="1800" spc="-20" dirty="0">
                <a:latin typeface="Cambria Math"/>
                <a:cs typeface="Cambria Math"/>
              </a:rPr>
              <a:t>dependency.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55773"/>
            <a:ext cx="301688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90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 </a:t>
            </a:r>
            <a:r>
              <a:rPr sz="3600" b="1" spc="-780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(</a:t>
            </a:r>
            <a:r>
              <a:rPr sz="3400" b="1" spc="-5" dirty="0">
                <a:latin typeface="Cambria"/>
                <a:cs typeface="Cambria"/>
              </a:rPr>
              <a:t>4NF)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70964" y="154021"/>
            <a:ext cx="5133975" cy="2673985"/>
            <a:chOff x="5070964" y="154021"/>
            <a:chExt cx="5133975" cy="2673985"/>
          </a:xfrm>
        </p:grpSpPr>
        <p:sp>
          <p:nvSpPr>
            <p:cNvPr id="4" name="object 4"/>
            <p:cNvSpPr/>
            <p:nvPr/>
          </p:nvSpPr>
          <p:spPr>
            <a:xfrm>
              <a:off x="5094764" y="165121"/>
              <a:ext cx="5086350" cy="2651760"/>
            </a:xfrm>
            <a:custGeom>
              <a:avLst/>
              <a:gdLst/>
              <a:ahLst/>
              <a:cxnLst/>
              <a:rect l="l" t="t" r="r" b="b"/>
              <a:pathLst>
                <a:path w="5086350" h="2651760">
                  <a:moveTo>
                    <a:pt x="5086199" y="2651749"/>
                  </a:moveTo>
                  <a:lnTo>
                    <a:pt x="0" y="2651749"/>
                  </a:lnTo>
                  <a:lnTo>
                    <a:pt x="0" y="0"/>
                  </a:lnTo>
                  <a:lnTo>
                    <a:pt x="5086199" y="0"/>
                  </a:lnTo>
                  <a:lnTo>
                    <a:pt x="5086199" y="2651749"/>
                  </a:lnTo>
                  <a:close/>
                </a:path>
              </a:pathLst>
            </a:custGeom>
            <a:solidFill>
              <a:srgbClr val="E7F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4757" y="165125"/>
              <a:ext cx="5086350" cy="822960"/>
            </a:xfrm>
            <a:custGeom>
              <a:avLst/>
              <a:gdLst/>
              <a:ahLst/>
              <a:cxnLst/>
              <a:rect l="l" t="t" r="r" b="b"/>
              <a:pathLst>
                <a:path w="5086350" h="822960">
                  <a:moveTo>
                    <a:pt x="5086197" y="0"/>
                  </a:moveTo>
                  <a:lnTo>
                    <a:pt x="3866578" y="0"/>
                  </a:lnTo>
                  <a:lnTo>
                    <a:pt x="2748597" y="0"/>
                  </a:lnTo>
                  <a:lnTo>
                    <a:pt x="612000" y="0"/>
                  </a:lnTo>
                  <a:lnTo>
                    <a:pt x="0" y="0"/>
                  </a:lnTo>
                  <a:lnTo>
                    <a:pt x="0" y="822947"/>
                  </a:lnTo>
                  <a:lnTo>
                    <a:pt x="612000" y="822947"/>
                  </a:lnTo>
                  <a:lnTo>
                    <a:pt x="2748597" y="822947"/>
                  </a:lnTo>
                  <a:lnTo>
                    <a:pt x="3866578" y="822947"/>
                  </a:lnTo>
                  <a:lnTo>
                    <a:pt x="5086197" y="822947"/>
                  </a:lnTo>
                  <a:lnTo>
                    <a:pt x="5086197" y="0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94757" y="988072"/>
              <a:ext cx="5086350" cy="1371600"/>
            </a:xfrm>
            <a:custGeom>
              <a:avLst/>
              <a:gdLst/>
              <a:ahLst/>
              <a:cxnLst/>
              <a:rect l="l" t="t" r="r" b="b"/>
              <a:pathLst>
                <a:path w="5086350" h="1371600">
                  <a:moveTo>
                    <a:pt x="5086197" y="914400"/>
                  </a:moveTo>
                  <a:lnTo>
                    <a:pt x="3866578" y="914400"/>
                  </a:lnTo>
                  <a:lnTo>
                    <a:pt x="2748597" y="914400"/>
                  </a:lnTo>
                  <a:lnTo>
                    <a:pt x="612000" y="914400"/>
                  </a:lnTo>
                  <a:lnTo>
                    <a:pt x="0" y="914400"/>
                  </a:lnTo>
                  <a:lnTo>
                    <a:pt x="0" y="1371600"/>
                  </a:lnTo>
                  <a:lnTo>
                    <a:pt x="612000" y="1371600"/>
                  </a:lnTo>
                  <a:lnTo>
                    <a:pt x="2748597" y="1371600"/>
                  </a:lnTo>
                  <a:lnTo>
                    <a:pt x="3866578" y="1371600"/>
                  </a:lnTo>
                  <a:lnTo>
                    <a:pt x="5086197" y="1371600"/>
                  </a:lnTo>
                  <a:lnTo>
                    <a:pt x="5086197" y="914400"/>
                  </a:lnTo>
                  <a:close/>
                </a:path>
                <a:path w="5086350" h="1371600">
                  <a:moveTo>
                    <a:pt x="5086197" y="0"/>
                  </a:moveTo>
                  <a:lnTo>
                    <a:pt x="3866578" y="0"/>
                  </a:lnTo>
                  <a:lnTo>
                    <a:pt x="2748597" y="0"/>
                  </a:lnTo>
                  <a:lnTo>
                    <a:pt x="61200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612000" y="457200"/>
                  </a:lnTo>
                  <a:lnTo>
                    <a:pt x="2748597" y="457200"/>
                  </a:lnTo>
                  <a:lnTo>
                    <a:pt x="3866578" y="457200"/>
                  </a:lnTo>
                  <a:lnTo>
                    <a:pt x="5086197" y="457200"/>
                  </a:lnTo>
                  <a:lnTo>
                    <a:pt x="5086197" y="0"/>
                  </a:lnTo>
                  <a:close/>
                </a:path>
              </a:pathLst>
            </a:custGeom>
            <a:solidFill>
              <a:srgbClr val="CDE6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90014" y="160371"/>
              <a:ext cx="5095875" cy="2661285"/>
            </a:xfrm>
            <a:custGeom>
              <a:avLst/>
              <a:gdLst/>
              <a:ahLst/>
              <a:cxnLst/>
              <a:rect l="l" t="t" r="r" b="b"/>
              <a:pathLst>
                <a:path w="5095875" h="2661285">
                  <a:moveTo>
                    <a:pt x="4749" y="0"/>
                  </a:moveTo>
                  <a:lnTo>
                    <a:pt x="4749" y="2661249"/>
                  </a:lnTo>
                </a:path>
                <a:path w="5095875" h="2661285">
                  <a:moveTo>
                    <a:pt x="616749" y="0"/>
                  </a:moveTo>
                  <a:lnTo>
                    <a:pt x="616749" y="2661249"/>
                  </a:lnTo>
                </a:path>
                <a:path w="5095875" h="2661285">
                  <a:moveTo>
                    <a:pt x="2753349" y="0"/>
                  </a:moveTo>
                  <a:lnTo>
                    <a:pt x="2753349" y="2661249"/>
                  </a:lnTo>
                </a:path>
                <a:path w="5095875" h="2661285">
                  <a:moveTo>
                    <a:pt x="3871324" y="0"/>
                  </a:moveTo>
                  <a:lnTo>
                    <a:pt x="3871324" y="2661249"/>
                  </a:lnTo>
                </a:path>
                <a:path w="5095875" h="2661285">
                  <a:moveTo>
                    <a:pt x="5090949" y="0"/>
                  </a:moveTo>
                  <a:lnTo>
                    <a:pt x="5090949" y="2661249"/>
                  </a:lnTo>
                </a:path>
                <a:path w="5095875" h="2661285">
                  <a:moveTo>
                    <a:pt x="0" y="4749"/>
                  </a:moveTo>
                  <a:lnTo>
                    <a:pt x="5095699" y="474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90014" y="988070"/>
              <a:ext cx="5095875" cy="0"/>
            </a:xfrm>
            <a:custGeom>
              <a:avLst/>
              <a:gdLst/>
              <a:ahLst/>
              <a:cxnLst/>
              <a:rect l="l" t="t" r="r" b="b"/>
              <a:pathLst>
                <a:path w="5095875">
                  <a:moveTo>
                    <a:pt x="0" y="0"/>
                  </a:moveTo>
                  <a:lnTo>
                    <a:pt x="5095699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0014" y="1445270"/>
              <a:ext cx="5095875" cy="1371600"/>
            </a:xfrm>
            <a:custGeom>
              <a:avLst/>
              <a:gdLst/>
              <a:ahLst/>
              <a:cxnLst/>
              <a:rect l="l" t="t" r="r" b="b"/>
              <a:pathLst>
                <a:path w="5095875" h="1371600">
                  <a:moveTo>
                    <a:pt x="0" y="0"/>
                  </a:moveTo>
                  <a:lnTo>
                    <a:pt x="5095699" y="0"/>
                  </a:lnTo>
                </a:path>
                <a:path w="5095875" h="1371600">
                  <a:moveTo>
                    <a:pt x="0" y="457199"/>
                  </a:moveTo>
                  <a:lnTo>
                    <a:pt x="5095699" y="457199"/>
                  </a:lnTo>
                </a:path>
                <a:path w="5095875" h="1371600">
                  <a:moveTo>
                    <a:pt x="0" y="914399"/>
                  </a:moveTo>
                  <a:lnTo>
                    <a:pt x="5095699" y="914399"/>
                  </a:lnTo>
                </a:path>
                <a:path w="5095875" h="1371600">
                  <a:moveTo>
                    <a:pt x="0" y="1371599"/>
                  </a:moveTo>
                  <a:lnTo>
                    <a:pt x="5095699" y="1371599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67790" y="178329"/>
            <a:ext cx="16948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</a:tabLst>
            </a:pP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Id</a:t>
            </a:r>
            <a:r>
              <a:rPr sz="2400" spc="-5" dirty="0">
                <a:solidFill>
                  <a:srgbClr val="FFFFFF"/>
                </a:solidFill>
              </a:rPr>
              <a:t>	</a:t>
            </a:r>
            <a:r>
              <a:rPr sz="2400" spc="-15" dirty="0">
                <a:solidFill>
                  <a:srgbClr val="FFFFFF"/>
                </a:solidFill>
              </a:rPr>
              <a:t>Address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7916390" y="178329"/>
            <a:ext cx="2065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30300" algn="l"/>
              </a:tabLst>
            </a:pP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Subje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c</a:t>
            </a:r>
            <a:r>
              <a:rPr sz="2400" dirty="0">
                <a:solidFill>
                  <a:srgbClr val="FFFFFF"/>
                </a:solidFill>
                <a:latin typeface="Cambria Math"/>
                <a:cs typeface="Cambria Math"/>
              </a:rPr>
              <a:t>	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P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r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oject </a:t>
            </a:r>
            <a:r>
              <a:rPr sz="2400" spc="-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 Math"/>
                <a:cs typeface="Cambria Math"/>
              </a:rPr>
              <a:t>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67790" y="1001279"/>
            <a:ext cx="207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</a:tabLst>
            </a:pPr>
            <a:r>
              <a:rPr sz="2400" dirty="0">
                <a:latin typeface="Cambria Math"/>
                <a:cs typeface="Cambria Math"/>
              </a:rPr>
              <a:t>1	</a:t>
            </a:r>
            <a:r>
              <a:rPr sz="2400" spc="-5" dirty="0">
                <a:latin typeface="Cambria Math"/>
                <a:cs typeface="Cambria Math"/>
              </a:rPr>
              <a:t>Amin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Marg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6390" y="1001279"/>
            <a:ext cx="148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</a:tabLst>
            </a:pPr>
            <a:r>
              <a:rPr sz="2400" spc="-5" dirty="0">
                <a:latin typeface="Cambria Math"/>
                <a:cs typeface="Cambria Math"/>
              </a:rPr>
              <a:t>DBM</a:t>
            </a:r>
            <a:r>
              <a:rPr sz="2400" dirty="0">
                <a:latin typeface="Cambria Math"/>
                <a:cs typeface="Cambria Math"/>
              </a:rPr>
              <a:t>S	</a:t>
            </a:r>
            <a:r>
              <a:rPr sz="2400" spc="-5" dirty="0">
                <a:latin typeface="Cambria Math"/>
                <a:cs typeface="Cambria Math"/>
              </a:rPr>
              <a:t>P1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7790" y="1458478"/>
            <a:ext cx="207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</a:tabLst>
            </a:pPr>
            <a:r>
              <a:rPr sz="2400" dirty="0">
                <a:latin typeface="Cambria Math"/>
                <a:cs typeface="Cambria Math"/>
              </a:rPr>
              <a:t>1	</a:t>
            </a:r>
            <a:r>
              <a:rPr sz="2400" spc="-5" dirty="0">
                <a:latin typeface="Cambria Math"/>
                <a:cs typeface="Cambria Math"/>
              </a:rPr>
              <a:t>Amin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Marg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16390" y="1458478"/>
            <a:ext cx="549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E</a:t>
            </a:r>
            <a:r>
              <a:rPr sz="2400" spc="-35" dirty="0">
                <a:latin typeface="Cambria Math"/>
                <a:cs typeface="Cambria Math"/>
              </a:rPr>
              <a:t>T</a:t>
            </a:r>
            <a:r>
              <a:rPr sz="2400" dirty="0"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34365" y="1458478"/>
            <a:ext cx="36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P1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7790" y="1915678"/>
            <a:ext cx="207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</a:tabLst>
            </a:pPr>
            <a:r>
              <a:rPr sz="2400" dirty="0">
                <a:latin typeface="Cambria Math"/>
                <a:cs typeface="Cambria Math"/>
              </a:rPr>
              <a:t>1	</a:t>
            </a:r>
            <a:r>
              <a:rPr sz="2400" spc="-5" dirty="0">
                <a:latin typeface="Cambria Math"/>
                <a:cs typeface="Cambria Math"/>
              </a:rPr>
              <a:t>Amin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Marg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16390" y="1915678"/>
            <a:ext cx="148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</a:tabLst>
            </a:pPr>
            <a:r>
              <a:rPr sz="2400" spc="-5" dirty="0">
                <a:latin typeface="Cambria Math"/>
                <a:cs typeface="Cambria Math"/>
              </a:rPr>
              <a:t>DBM</a:t>
            </a:r>
            <a:r>
              <a:rPr sz="2400" dirty="0">
                <a:latin typeface="Cambria Math"/>
                <a:cs typeface="Cambria Math"/>
              </a:rPr>
              <a:t>S	</a:t>
            </a:r>
            <a:r>
              <a:rPr sz="2400" spc="-5" dirty="0">
                <a:latin typeface="Cambria Math"/>
                <a:cs typeface="Cambria Math"/>
              </a:rPr>
              <a:t>P2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34365" y="2372879"/>
            <a:ext cx="36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P2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13493" y="2443365"/>
            <a:ext cx="838200" cy="958215"/>
            <a:chOff x="6113493" y="2443365"/>
            <a:chExt cx="838200" cy="958215"/>
          </a:xfrm>
        </p:grpSpPr>
        <p:sp>
          <p:nvSpPr>
            <p:cNvPr id="21" name="object 21"/>
            <p:cNvSpPr/>
            <p:nvPr/>
          </p:nvSpPr>
          <p:spPr>
            <a:xfrm>
              <a:off x="6245981" y="2462415"/>
              <a:ext cx="686435" cy="789940"/>
            </a:xfrm>
            <a:custGeom>
              <a:avLst/>
              <a:gdLst/>
              <a:ahLst/>
              <a:cxnLst/>
              <a:rect l="l" t="t" r="r" b="b"/>
              <a:pathLst>
                <a:path w="686434" h="789939">
                  <a:moveTo>
                    <a:pt x="686350" y="0"/>
                  </a:moveTo>
                  <a:lnTo>
                    <a:pt x="0" y="789491"/>
                  </a:lnTo>
                </a:path>
              </a:pathLst>
            </a:custGeom>
            <a:ln w="3809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3493" y="3191569"/>
              <a:ext cx="199031" cy="20987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167790" y="2372879"/>
            <a:ext cx="3297554" cy="52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25"/>
              </a:lnSpc>
              <a:spcBef>
                <a:spcPts val="100"/>
              </a:spcBef>
              <a:tabLst>
                <a:tab pos="624205" algn="l"/>
                <a:tab pos="2760980" algn="l"/>
              </a:tabLst>
            </a:pPr>
            <a:r>
              <a:rPr sz="2400" dirty="0">
                <a:latin typeface="Cambria Math"/>
                <a:cs typeface="Cambria Math"/>
              </a:rPr>
              <a:t>1	</a:t>
            </a:r>
            <a:r>
              <a:rPr sz="2400" spc="-5" dirty="0">
                <a:latin typeface="Cambria Math"/>
                <a:cs typeface="Cambria Math"/>
              </a:rPr>
              <a:t>Ami</a:t>
            </a:r>
            <a:r>
              <a:rPr sz="2400" dirty="0">
                <a:latin typeface="Cambria Math"/>
                <a:cs typeface="Cambria Math"/>
              </a:rPr>
              <a:t>n</a:t>
            </a:r>
            <a:r>
              <a:rPr sz="2400" spc="-5" dirty="0">
                <a:latin typeface="Cambria Math"/>
                <a:cs typeface="Cambria Math"/>
              </a:rPr>
              <a:t> Ma</a:t>
            </a:r>
            <a:r>
              <a:rPr sz="2400" spc="-20" dirty="0">
                <a:latin typeface="Cambria Math"/>
                <a:cs typeface="Cambria Math"/>
              </a:rPr>
              <a:t>r</a:t>
            </a:r>
            <a:r>
              <a:rPr sz="2400" dirty="0">
                <a:latin typeface="Cambria Math"/>
                <a:cs typeface="Cambria Math"/>
              </a:rPr>
              <a:t>g	</a:t>
            </a:r>
            <a:r>
              <a:rPr sz="2400" spc="-5" dirty="0">
                <a:latin typeface="Cambria Math"/>
                <a:cs typeface="Cambria Math"/>
              </a:rPr>
              <a:t>E</a:t>
            </a:r>
            <a:r>
              <a:rPr sz="2400" spc="-35" dirty="0">
                <a:latin typeface="Cambria Math"/>
                <a:cs typeface="Cambria Math"/>
              </a:rPr>
              <a:t>T</a:t>
            </a:r>
            <a:r>
              <a:rPr sz="2400" dirty="0"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  <a:p>
            <a:pPr marL="1887855">
              <a:lnSpc>
                <a:spcPts val="1605"/>
              </a:lnSpc>
            </a:pPr>
            <a:r>
              <a:rPr sz="1800" b="1" spc="-5" dirty="0">
                <a:solidFill>
                  <a:srgbClr val="FF0000"/>
                </a:solidFill>
                <a:latin typeface="Corbel"/>
                <a:cs typeface="Corbel"/>
              </a:rPr>
              <a:t>Decompose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73550" y="2443365"/>
            <a:ext cx="1824989" cy="949960"/>
            <a:chOff x="7673550" y="2443365"/>
            <a:chExt cx="1824989" cy="949960"/>
          </a:xfrm>
        </p:grpSpPr>
        <p:sp>
          <p:nvSpPr>
            <p:cNvPr id="25" name="object 25"/>
            <p:cNvSpPr/>
            <p:nvPr/>
          </p:nvSpPr>
          <p:spPr>
            <a:xfrm>
              <a:off x="7755531" y="2462415"/>
              <a:ext cx="0" cy="733425"/>
            </a:xfrm>
            <a:custGeom>
              <a:avLst/>
              <a:gdLst/>
              <a:ahLst/>
              <a:cxnLst/>
              <a:rect l="l" t="t" r="r" b="b"/>
              <a:pathLst>
                <a:path h="733425">
                  <a:moveTo>
                    <a:pt x="0" y="0"/>
                  </a:moveTo>
                  <a:lnTo>
                    <a:pt x="0" y="733412"/>
                  </a:lnTo>
                </a:path>
              </a:pathLst>
            </a:custGeom>
            <a:ln w="3809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3550" y="3176778"/>
              <a:ext cx="163961" cy="21100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826632" y="2462415"/>
              <a:ext cx="552450" cy="770890"/>
            </a:xfrm>
            <a:custGeom>
              <a:avLst/>
              <a:gdLst/>
              <a:ahLst/>
              <a:cxnLst/>
              <a:rect l="l" t="t" r="r" b="b"/>
              <a:pathLst>
                <a:path w="552450" h="770889">
                  <a:moveTo>
                    <a:pt x="0" y="0"/>
                  </a:moveTo>
                  <a:lnTo>
                    <a:pt x="551916" y="770705"/>
                  </a:lnTo>
                </a:path>
              </a:pathLst>
            </a:custGeom>
            <a:ln w="3809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08334" y="3177431"/>
              <a:ext cx="189931" cy="215313"/>
            </a:xfrm>
            <a:prstGeom prst="rect">
              <a:avLst/>
            </a:prstGeom>
          </p:spPr>
        </p:pic>
      </p:grp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928376" y="3432669"/>
          <a:ext cx="2748915" cy="228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Address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sz="2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sz="2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sz="2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Amin</a:t>
                      </a:r>
                      <a:r>
                        <a:rPr sz="2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Marg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6975260" y="3432669"/>
          <a:ext cx="1730375" cy="2651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39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Subjec </a:t>
                      </a:r>
                      <a:r>
                        <a:rPr sz="2400" spc="-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u="heavy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DBMS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mbria Math"/>
                          <a:cs typeface="Cambria Math"/>
                        </a:rPr>
                        <a:t>ETC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DBMS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5" dirty="0">
                          <a:latin typeface="Cambria Math"/>
                          <a:cs typeface="Cambria Math"/>
                        </a:rPr>
                        <a:t>ETC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9113943" y="3432669"/>
          <a:ext cx="1831975" cy="228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u="heavy" spc="-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Id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u="heavy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mbria Math"/>
                          <a:cs typeface="Cambria Math"/>
                        </a:rPr>
                        <a:t>Project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P1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P1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P2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5" dirty="0">
                          <a:latin typeface="Cambria Math"/>
                          <a:cs typeface="Cambria Math"/>
                        </a:rPr>
                        <a:t>P2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55773"/>
            <a:ext cx="301688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90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 </a:t>
            </a:r>
            <a:r>
              <a:rPr sz="3600" b="1" spc="-780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(</a:t>
            </a:r>
            <a:r>
              <a:rPr sz="3400" b="1" spc="-5" dirty="0">
                <a:latin typeface="Cambria"/>
                <a:cs typeface="Cambria"/>
              </a:rPr>
              <a:t>5NF)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002" y="83908"/>
            <a:ext cx="74263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151130" indent="-37084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dirty="0">
                <a:latin typeface="Cambria Math"/>
                <a:cs typeface="Cambria Math"/>
              </a:rPr>
              <a:t>A </a:t>
            </a:r>
            <a:r>
              <a:rPr sz="2200" spc="-10" dirty="0">
                <a:latin typeface="Cambria Math"/>
                <a:cs typeface="Cambria Math"/>
              </a:rPr>
              <a:t>relation </a:t>
            </a:r>
            <a:r>
              <a:rPr sz="2200" spc="-5" dirty="0">
                <a:latin typeface="Cambria Math"/>
                <a:cs typeface="Cambria Math"/>
              </a:rPr>
              <a:t>is in 5NF if it is in 4NF and not contains </a:t>
            </a:r>
            <a:r>
              <a:rPr sz="2200" spc="-20" dirty="0">
                <a:latin typeface="Cambria Math"/>
                <a:cs typeface="Cambria Math"/>
              </a:rPr>
              <a:t>any </a:t>
            </a:r>
            <a:r>
              <a:rPr sz="2200" spc="-5" dirty="0">
                <a:latin typeface="Cambria Math"/>
                <a:cs typeface="Cambria Math"/>
              </a:rPr>
              <a:t>join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dependency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and joining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should be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lossless.</a:t>
            </a:r>
            <a:endParaRPr sz="2200">
              <a:latin typeface="Cambria Math"/>
              <a:cs typeface="Cambria Math"/>
            </a:endParaRPr>
          </a:p>
          <a:p>
            <a:pPr marL="382905" marR="5080" indent="-370840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5NF is satisfied </a:t>
            </a:r>
            <a:r>
              <a:rPr sz="2200" spc="-10" dirty="0">
                <a:latin typeface="Cambria Math"/>
                <a:cs typeface="Cambria Math"/>
              </a:rPr>
              <a:t>when </a:t>
            </a:r>
            <a:r>
              <a:rPr sz="2200" spc="-5" dirty="0">
                <a:latin typeface="Cambria Math"/>
                <a:cs typeface="Cambria Math"/>
              </a:rPr>
              <a:t>all the tables </a:t>
            </a:r>
            <a:r>
              <a:rPr sz="2200" spc="-15" dirty="0">
                <a:latin typeface="Cambria Math"/>
                <a:cs typeface="Cambria Math"/>
              </a:rPr>
              <a:t>are broken </a:t>
            </a:r>
            <a:r>
              <a:rPr sz="2200" spc="-10" dirty="0">
                <a:latin typeface="Cambria Math"/>
                <a:cs typeface="Cambria Math"/>
              </a:rPr>
              <a:t>into </a:t>
            </a:r>
            <a:r>
              <a:rPr sz="2200" spc="-5" dirty="0">
                <a:latin typeface="Cambria Math"/>
                <a:cs typeface="Cambria Math"/>
              </a:rPr>
              <a:t>as </a:t>
            </a:r>
            <a:r>
              <a:rPr sz="2200" spc="-15" dirty="0">
                <a:latin typeface="Cambria Math"/>
                <a:cs typeface="Cambria Math"/>
              </a:rPr>
              <a:t>many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tables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as possible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in </a:t>
            </a:r>
            <a:r>
              <a:rPr sz="2200" spc="-10" dirty="0">
                <a:latin typeface="Cambria Math"/>
                <a:cs typeface="Cambria Math"/>
              </a:rPr>
              <a:t>order to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avoid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redundancy.</a:t>
            </a:r>
            <a:endParaRPr sz="2200">
              <a:latin typeface="Cambria Math"/>
              <a:cs typeface="Cambria Math"/>
            </a:endParaRPr>
          </a:p>
          <a:p>
            <a:pPr marL="383540" indent="-370840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2905" algn="l"/>
                <a:tab pos="383540" algn="l"/>
              </a:tabLst>
            </a:pPr>
            <a:r>
              <a:rPr sz="2200" spc="-5" dirty="0">
                <a:latin typeface="Cambria Math"/>
                <a:cs typeface="Cambria Math"/>
              </a:rPr>
              <a:t>5NF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also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known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as</a:t>
            </a:r>
            <a:r>
              <a:rPr sz="2200" spc="-10" dirty="0">
                <a:latin typeface="Cambria Math"/>
                <a:cs typeface="Cambria Math"/>
              </a:rPr>
              <a:t> Project-join </a:t>
            </a:r>
            <a:r>
              <a:rPr sz="2200" spc="-5" dirty="0">
                <a:latin typeface="Cambria Math"/>
                <a:cs typeface="Cambria Math"/>
              </a:rPr>
              <a:t>normal </a:t>
            </a:r>
            <a:r>
              <a:rPr sz="2200" spc="-10" dirty="0">
                <a:latin typeface="Cambria Math"/>
                <a:cs typeface="Cambria Math"/>
              </a:rPr>
              <a:t>form </a:t>
            </a:r>
            <a:r>
              <a:rPr sz="2200" spc="-5" dirty="0">
                <a:latin typeface="Cambria Math"/>
                <a:cs typeface="Cambria Math"/>
              </a:rPr>
              <a:t>(PJ/NF).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3292" y="2007190"/>
            <a:ext cx="7324725" cy="2456815"/>
          </a:xfrm>
          <a:custGeom>
            <a:avLst/>
            <a:gdLst/>
            <a:ahLst/>
            <a:cxnLst/>
            <a:rect l="l" t="t" r="r" b="b"/>
            <a:pathLst>
              <a:path w="7324725" h="2456815">
                <a:moveTo>
                  <a:pt x="4749" y="0"/>
                </a:moveTo>
                <a:lnTo>
                  <a:pt x="4749" y="2456649"/>
                </a:lnTo>
              </a:path>
              <a:path w="7324725" h="2456815">
                <a:moveTo>
                  <a:pt x="7319949" y="0"/>
                </a:moveTo>
                <a:lnTo>
                  <a:pt x="7319949" y="2456649"/>
                </a:lnTo>
              </a:path>
              <a:path w="7324725" h="2456815">
                <a:moveTo>
                  <a:pt x="0" y="4749"/>
                </a:moveTo>
                <a:lnTo>
                  <a:pt x="7324699" y="4749"/>
                </a:lnTo>
              </a:path>
              <a:path w="7324725" h="2456815">
                <a:moveTo>
                  <a:pt x="0" y="2451899"/>
                </a:moveTo>
                <a:lnTo>
                  <a:pt x="7324699" y="2451899"/>
                </a:lnTo>
              </a:path>
            </a:pathLst>
          </a:custGeom>
          <a:ln w="9524">
            <a:solidFill>
              <a:srgbClr val="BEE0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4299" y="4508124"/>
            <a:ext cx="825373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18415" indent="-368300" algn="just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1000" algn="l"/>
              </a:tabLst>
            </a:pP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In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the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above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table,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John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takes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both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Computer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and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Math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class</a:t>
            </a:r>
            <a:r>
              <a:rPr sz="2000" spc="4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for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Semester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1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but he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doesn't take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Math class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for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Semester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2. In this case,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combination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of all these fields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required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to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identify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valid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data.</a:t>
            </a:r>
            <a:endParaRPr sz="2000">
              <a:latin typeface="Cambria Math"/>
              <a:cs typeface="Cambria Math"/>
            </a:endParaRPr>
          </a:p>
          <a:p>
            <a:pPr marL="380365" marR="5080" indent="-368300" algn="just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1000" algn="l"/>
              </a:tabLst>
            </a:pP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Suppose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we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add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new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Semester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as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Semester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3, but do not know about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the subject and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who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will be taking that subject. So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we 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leave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Lecturer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and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Subject as NULL. But as all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three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columns acts as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primary </a:t>
            </a:r>
            <a:r>
              <a:rPr sz="2000" spc="-60" dirty="0">
                <a:solidFill>
                  <a:srgbClr val="FF0000"/>
                </a:solidFill>
                <a:latin typeface="Cambria Math"/>
                <a:cs typeface="Cambria Math"/>
              </a:rPr>
              <a:t>key,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we 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can't </a:t>
            </a:r>
            <a:r>
              <a:rPr sz="20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mbria Math"/>
                <a:cs typeface="Cambria Math"/>
              </a:rPr>
              <a:t>leave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other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two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 columns blank.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439" y="2855773"/>
            <a:ext cx="301688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Normal</a:t>
            </a:r>
            <a:r>
              <a:rPr sz="3600" b="1" spc="-90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 </a:t>
            </a:r>
            <a:r>
              <a:rPr sz="3600" b="1" spc="-780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(</a:t>
            </a:r>
            <a:r>
              <a:rPr sz="3400" b="1" spc="-5" dirty="0">
                <a:latin typeface="Cambria"/>
                <a:cs typeface="Cambria"/>
              </a:rPr>
              <a:t>5NF)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5294" y="140172"/>
            <a:ext cx="80778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034415" algn="l"/>
                <a:tab pos="2247265" algn="l"/>
                <a:tab pos="2775585" algn="l"/>
                <a:tab pos="3414395" algn="l"/>
                <a:tab pos="4378960" algn="l"/>
                <a:tab pos="4846955" algn="l"/>
                <a:tab pos="6075680" algn="l"/>
                <a:tab pos="6376670" algn="l"/>
                <a:tab pos="7547609" algn="l"/>
              </a:tabLst>
            </a:pPr>
            <a:r>
              <a:rPr sz="2400" spc="-630" dirty="0">
                <a:latin typeface="Segoe UI Symbol"/>
                <a:cs typeface="Segoe UI Symbol"/>
              </a:rPr>
              <a:t>□	</a:t>
            </a:r>
            <a:r>
              <a:rPr sz="2400" spc="-5" dirty="0">
                <a:latin typeface="Cambria Math"/>
                <a:cs typeface="Cambria Math"/>
              </a:rPr>
              <a:t>Th</a:t>
            </a:r>
            <a:r>
              <a:rPr sz="2400" dirty="0">
                <a:latin typeface="Cambria Math"/>
                <a:cs typeface="Cambria Math"/>
              </a:rPr>
              <a:t>e	</a:t>
            </a:r>
            <a:r>
              <a:rPr sz="2400" spc="-5" dirty="0">
                <a:latin typeface="Cambria Math"/>
                <a:cs typeface="Cambria Math"/>
              </a:rPr>
              <a:t>solutio</a:t>
            </a:r>
            <a:r>
              <a:rPr sz="2400" dirty="0">
                <a:latin typeface="Cambria Math"/>
                <a:cs typeface="Cambria Math"/>
              </a:rPr>
              <a:t>n	</a:t>
            </a:r>
            <a:r>
              <a:rPr sz="2400" spc="-35" dirty="0">
                <a:latin typeface="Cambria Math"/>
                <a:cs typeface="Cambria Math"/>
              </a:rPr>
              <a:t>f</a:t>
            </a:r>
            <a:r>
              <a:rPr sz="2400" spc="-5" dirty="0">
                <a:latin typeface="Cambria Math"/>
                <a:cs typeface="Cambria Math"/>
              </a:rPr>
              <a:t>o</a:t>
            </a:r>
            <a:r>
              <a:rPr sz="2400" dirty="0">
                <a:latin typeface="Cambria Math"/>
                <a:cs typeface="Cambria Math"/>
              </a:rPr>
              <a:t>r	</a:t>
            </a:r>
            <a:r>
              <a:rPr sz="2400" spc="-5" dirty="0">
                <a:latin typeface="Cambria Math"/>
                <a:cs typeface="Cambria Math"/>
              </a:rPr>
              <a:t>thi</a:t>
            </a:r>
            <a:r>
              <a:rPr sz="2400" dirty="0">
                <a:latin typeface="Cambria Math"/>
                <a:cs typeface="Cambria Math"/>
              </a:rPr>
              <a:t>s	</a:t>
            </a:r>
            <a:r>
              <a:rPr sz="2400" spc="-30" dirty="0">
                <a:latin typeface="Cambria Math"/>
                <a:cs typeface="Cambria Math"/>
              </a:rPr>
              <a:t>w</a:t>
            </a:r>
            <a:r>
              <a:rPr sz="2400" spc="-5" dirty="0">
                <a:latin typeface="Cambria Math"/>
                <a:cs typeface="Cambria Math"/>
              </a:rPr>
              <a:t>oul</a:t>
            </a:r>
            <a:r>
              <a:rPr sz="2400" dirty="0">
                <a:latin typeface="Cambria Math"/>
                <a:cs typeface="Cambria Math"/>
              </a:rPr>
              <a:t>d	</a:t>
            </a:r>
            <a:r>
              <a:rPr sz="2400" spc="-5" dirty="0">
                <a:latin typeface="Cambria Math"/>
                <a:cs typeface="Cambria Math"/>
              </a:rPr>
              <a:t>b</a:t>
            </a:r>
            <a:r>
              <a:rPr sz="2400" dirty="0">
                <a:latin typeface="Cambria Math"/>
                <a:cs typeface="Cambria Math"/>
              </a:rPr>
              <a:t>e	</a:t>
            </a:r>
            <a:r>
              <a:rPr sz="2400" spc="-5" dirty="0">
                <a:latin typeface="Cambria Math"/>
                <a:cs typeface="Cambria Math"/>
              </a:rPr>
              <a:t>splittin</a:t>
            </a:r>
            <a:r>
              <a:rPr sz="2400" dirty="0">
                <a:latin typeface="Cambria Math"/>
                <a:cs typeface="Cambria Math"/>
              </a:rPr>
              <a:t>g	a	</a:t>
            </a:r>
            <a:r>
              <a:rPr sz="2400" spc="-35" dirty="0">
                <a:latin typeface="Cambria Math"/>
                <a:cs typeface="Cambria Math"/>
              </a:rPr>
              <a:t>r</a:t>
            </a:r>
            <a:r>
              <a:rPr sz="2400" spc="-5" dirty="0">
                <a:latin typeface="Cambria Math"/>
                <a:cs typeface="Cambria Math"/>
              </a:rPr>
              <a:t>elatio</a:t>
            </a:r>
            <a:r>
              <a:rPr sz="2400" dirty="0">
                <a:latin typeface="Cambria Math"/>
                <a:cs typeface="Cambria Math"/>
              </a:rPr>
              <a:t>n	</a:t>
            </a:r>
            <a:r>
              <a:rPr sz="2400" spc="-5" dirty="0">
                <a:latin typeface="Cambria Math"/>
                <a:cs typeface="Cambria Math"/>
              </a:rPr>
              <a:t>in</a:t>
            </a:r>
            <a:r>
              <a:rPr sz="2400" spc="-25" dirty="0">
                <a:latin typeface="Cambria Math"/>
                <a:cs typeface="Cambria Math"/>
              </a:rPr>
              <a:t>t</a:t>
            </a:r>
            <a:r>
              <a:rPr sz="2400" dirty="0">
                <a:latin typeface="Cambria Math"/>
                <a:cs typeface="Cambria Math"/>
              </a:rPr>
              <a:t>o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8704" y="505933"/>
            <a:ext cx="2159000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65885" algn="l"/>
              </a:tabLst>
            </a:pPr>
            <a:r>
              <a:rPr sz="2400" spc="-5" dirty="0">
                <a:latin typeface="Cambria Math"/>
                <a:cs typeface="Cambria Math"/>
              </a:rPr>
              <a:t>multipl</a:t>
            </a:r>
            <a:r>
              <a:rPr sz="2400" dirty="0">
                <a:latin typeface="Cambria Math"/>
                <a:cs typeface="Cambria Math"/>
              </a:rPr>
              <a:t>e	</a:t>
            </a:r>
            <a:r>
              <a:rPr sz="2400" spc="-5" dirty="0">
                <a:latin typeface="Cambria Math"/>
                <a:cs typeface="Cambria Math"/>
              </a:rPr>
              <a:t>tables  maintained.</a:t>
            </a:r>
            <a:endParaRPr sz="2400">
              <a:latin typeface="Cambria Math"/>
              <a:cs typeface="Cambria Math"/>
            </a:endParaRPr>
          </a:p>
          <a:p>
            <a:pPr marL="1343025">
              <a:lnSpc>
                <a:spcPct val="100000"/>
              </a:lnSpc>
              <a:spcBef>
                <a:spcPts val="350"/>
              </a:spcBef>
            </a:pP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R1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2403" y="505933"/>
            <a:ext cx="5330190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3125" algn="l"/>
                <a:tab pos="1655445" algn="l"/>
                <a:tab pos="2913380" algn="l"/>
                <a:tab pos="5102225" algn="l"/>
              </a:tabLst>
            </a:pPr>
            <a:r>
              <a:rPr sz="2400" spc="-5" dirty="0">
                <a:latin typeface="Cambria Math"/>
                <a:cs typeface="Cambria Math"/>
              </a:rPr>
              <a:t>suc</a:t>
            </a:r>
            <a:r>
              <a:rPr sz="2400" dirty="0">
                <a:latin typeface="Cambria Math"/>
                <a:cs typeface="Cambria Math"/>
              </a:rPr>
              <a:t>h	</a:t>
            </a:r>
            <a:r>
              <a:rPr sz="2400" spc="-5" dirty="0">
                <a:latin typeface="Cambria Math"/>
                <a:cs typeface="Cambria Math"/>
              </a:rPr>
              <a:t>tha</a:t>
            </a:r>
            <a:r>
              <a:rPr sz="2400" dirty="0">
                <a:latin typeface="Cambria Math"/>
                <a:cs typeface="Cambria Math"/>
              </a:rPr>
              <a:t>t	</a:t>
            </a:r>
            <a:r>
              <a:rPr sz="2400" spc="-5" dirty="0">
                <a:latin typeface="Cambria Math"/>
                <a:cs typeface="Cambria Math"/>
              </a:rPr>
              <a:t>lossles</a:t>
            </a:r>
            <a:r>
              <a:rPr sz="2400" dirty="0">
                <a:latin typeface="Cambria Math"/>
                <a:cs typeface="Cambria Math"/>
              </a:rPr>
              <a:t>s	</a:t>
            </a:r>
            <a:r>
              <a:rPr sz="2400" spc="-5" dirty="0">
                <a:latin typeface="Cambria Math"/>
                <a:cs typeface="Cambria Math"/>
              </a:rPr>
              <a:t>decompositio</a:t>
            </a:r>
            <a:r>
              <a:rPr sz="2400" dirty="0">
                <a:latin typeface="Cambria Math"/>
                <a:cs typeface="Cambria Math"/>
              </a:rPr>
              <a:t>n	</a:t>
            </a:r>
            <a:r>
              <a:rPr sz="2400" spc="-5" dirty="0">
                <a:latin typeface="Cambria Math"/>
                <a:cs typeface="Cambria Math"/>
              </a:rPr>
              <a:t>is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mbria Math"/>
              <a:cs typeface="Cambria Math"/>
            </a:endParaRPr>
          </a:p>
          <a:p>
            <a:pPr marL="325501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R2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4463" y="1652629"/>
            <a:ext cx="3446779" cy="2274570"/>
          </a:xfrm>
          <a:custGeom>
            <a:avLst/>
            <a:gdLst/>
            <a:ahLst/>
            <a:cxnLst/>
            <a:rect l="l" t="t" r="r" b="b"/>
            <a:pathLst>
              <a:path w="3446779" h="2274570">
                <a:moveTo>
                  <a:pt x="4749" y="0"/>
                </a:moveTo>
                <a:lnTo>
                  <a:pt x="4749" y="2273974"/>
                </a:lnTo>
              </a:path>
              <a:path w="3446779" h="2274570">
                <a:moveTo>
                  <a:pt x="3441900" y="0"/>
                </a:moveTo>
                <a:lnTo>
                  <a:pt x="3441900" y="2273974"/>
                </a:lnTo>
              </a:path>
              <a:path w="3446779" h="2274570">
                <a:moveTo>
                  <a:pt x="0" y="4749"/>
                </a:moveTo>
                <a:lnTo>
                  <a:pt x="3446650" y="4749"/>
                </a:lnTo>
              </a:path>
              <a:path w="3446779" h="2274570">
                <a:moveTo>
                  <a:pt x="0" y="2269224"/>
                </a:moveTo>
                <a:lnTo>
                  <a:pt x="3446650" y="2269224"/>
                </a:lnTo>
              </a:path>
            </a:pathLst>
          </a:custGeom>
          <a:ln w="9524">
            <a:solidFill>
              <a:srgbClr val="BEE0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00974" y="1652629"/>
            <a:ext cx="3993515" cy="2273935"/>
          </a:xfrm>
          <a:custGeom>
            <a:avLst/>
            <a:gdLst/>
            <a:ahLst/>
            <a:cxnLst/>
            <a:rect l="l" t="t" r="r" b="b"/>
            <a:pathLst>
              <a:path w="3993515" h="2273935">
                <a:moveTo>
                  <a:pt x="4749" y="0"/>
                </a:moveTo>
                <a:lnTo>
                  <a:pt x="4749" y="2273799"/>
                </a:lnTo>
              </a:path>
              <a:path w="3993515" h="2273935">
                <a:moveTo>
                  <a:pt x="3988249" y="0"/>
                </a:moveTo>
                <a:lnTo>
                  <a:pt x="3988249" y="2273799"/>
                </a:lnTo>
              </a:path>
              <a:path w="3993515" h="2273935">
                <a:moveTo>
                  <a:pt x="0" y="4749"/>
                </a:moveTo>
                <a:lnTo>
                  <a:pt x="3992999" y="4749"/>
                </a:lnTo>
              </a:path>
              <a:path w="3993515" h="2273935">
                <a:moveTo>
                  <a:pt x="0" y="2269049"/>
                </a:moveTo>
                <a:lnTo>
                  <a:pt x="3992999" y="2269049"/>
                </a:lnTo>
              </a:path>
            </a:pathLst>
          </a:custGeom>
          <a:ln w="9524">
            <a:solidFill>
              <a:srgbClr val="BEE0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9326" y="4463756"/>
            <a:ext cx="4170679" cy="2273935"/>
          </a:xfrm>
          <a:custGeom>
            <a:avLst/>
            <a:gdLst/>
            <a:ahLst/>
            <a:cxnLst/>
            <a:rect l="l" t="t" r="r" b="b"/>
            <a:pathLst>
              <a:path w="4170679" h="2273934">
                <a:moveTo>
                  <a:pt x="4749" y="0"/>
                </a:moveTo>
                <a:lnTo>
                  <a:pt x="4749" y="2273799"/>
                </a:lnTo>
              </a:path>
              <a:path w="4170679" h="2273934">
                <a:moveTo>
                  <a:pt x="4165599" y="0"/>
                </a:moveTo>
                <a:lnTo>
                  <a:pt x="4165599" y="2273799"/>
                </a:lnTo>
              </a:path>
              <a:path w="4170679" h="2273934">
                <a:moveTo>
                  <a:pt x="0" y="4749"/>
                </a:moveTo>
                <a:lnTo>
                  <a:pt x="4170349" y="4749"/>
                </a:lnTo>
              </a:path>
              <a:path w="4170679" h="2273934">
                <a:moveTo>
                  <a:pt x="0" y="2269049"/>
                </a:moveTo>
                <a:lnTo>
                  <a:pt x="4170349" y="2269049"/>
                </a:lnTo>
              </a:path>
            </a:pathLst>
          </a:custGeom>
          <a:ln w="9524">
            <a:solidFill>
              <a:srgbClr val="BEE0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80313" y="4076651"/>
            <a:ext cx="323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R3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54" y="2608885"/>
            <a:ext cx="2965450" cy="15621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Normal </a:t>
            </a:r>
            <a:r>
              <a:rPr sz="3600" b="1" dirty="0">
                <a:latin typeface="Cambria"/>
                <a:cs typeface="Cambria"/>
              </a:rPr>
              <a:t> </a:t>
            </a:r>
            <a:r>
              <a:rPr sz="3600" b="1" spc="-40" dirty="0">
                <a:latin typeface="Cambria"/>
                <a:cs typeface="Cambria"/>
              </a:rPr>
              <a:t>Forms </a:t>
            </a:r>
            <a:r>
              <a:rPr sz="3600" b="1" spc="-35" dirty="0">
                <a:latin typeface="Cambria"/>
                <a:cs typeface="Cambria"/>
              </a:rPr>
              <a:t> </a:t>
            </a:r>
            <a:r>
              <a:rPr sz="3600" b="1" spc="-5" dirty="0">
                <a:latin typeface="Cambria"/>
                <a:cs typeface="Cambria"/>
              </a:rPr>
              <a:t>(Special</a:t>
            </a:r>
            <a:r>
              <a:rPr sz="3600" b="1" spc="-90" dirty="0">
                <a:latin typeface="Cambria"/>
                <a:cs typeface="Cambria"/>
              </a:rPr>
              <a:t> </a:t>
            </a:r>
            <a:r>
              <a:rPr sz="3600" b="1" spc="-15" dirty="0">
                <a:latin typeface="Cambria"/>
                <a:cs typeface="Cambria"/>
              </a:rPr>
              <a:t>Note)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4901" y="621479"/>
            <a:ext cx="81108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23545" algn="l"/>
                <a:tab pos="424815" algn="l"/>
              </a:tabLst>
            </a:pP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database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never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normalized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to </a:t>
            </a:r>
            <a:r>
              <a:rPr sz="2400" spc="15" dirty="0">
                <a:latin typeface="Cambria Math"/>
                <a:cs typeface="Cambria Math"/>
              </a:rPr>
              <a:t>5</a:t>
            </a:r>
            <a:r>
              <a:rPr sz="2400" spc="22" baseline="31250" dirty="0">
                <a:latin typeface="Cambria Math"/>
                <a:cs typeface="Cambria Math"/>
              </a:rPr>
              <a:t>th</a:t>
            </a:r>
            <a:r>
              <a:rPr sz="2400" spc="254" baseline="31250" dirty="0">
                <a:latin typeface="Cambria Math"/>
                <a:cs typeface="Cambria Math"/>
              </a:rPr>
              <a:t> </a:t>
            </a:r>
            <a:r>
              <a:rPr sz="2400" spc="-85" dirty="0">
                <a:latin typeface="Cambria Math"/>
                <a:cs typeface="Cambria Math"/>
              </a:rPr>
              <a:t>NF.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424180" marR="30480" indent="-374015">
              <a:lnSpc>
                <a:spcPct val="100000"/>
              </a:lnSpc>
              <a:buFont typeface="Segoe UI Symbol"/>
              <a:buChar char="□"/>
              <a:tabLst>
                <a:tab pos="423545" algn="l"/>
                <a:tab pos="424815" algn="l"/>
              </a:tabLst>
            </a:pPr>
            <a:r>
              <a:rPr sz="2400" spc="-5" dirty="0">
                <a:latin typeface="Cambria Math"/>
                <a:cs typeface="Cambria Math"/>
              </a:rPr>
              <a:t>Once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database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converted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to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spc="-55" dirty="0">
                <a:latin typeface="Cambria Math"/>
                <a:cs typeface="Cambria Math"/>
              </a:rPr>
              <a:t>BCNF,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it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is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assumed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that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all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 </a:t>
            </a:r>
            <a:r>
              <a:rPr sz="2400" spc="-10" dirty="0">
                <a:latin typeface="Cambria Math"/>
                <a:cs typeface="Cambria Math"/>
              </a:rPr>
              <a:t>redundancies</a:t>
            </a:r>
            <a:r>
              <a:rPr sz="2400" spc="-5" dirty="0">
                <a:latin typeface="Cambria Math"/>
                <a:cs typeface="Cambria Math"/>
              </a:rPr>
              <a:t> of the table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has been </a:t>
            </a:r>
            <a:r>
              <a:rPr sz="2400" spc="-20" dirty="0">
                <a:latin typeface="Cambria Math"/>
                <a:cs typeface="Cambria Math"/>
              </a:rPr>
              <a:t>removed.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7601" y="2450279"/>
            <a:ext cx="81413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43180" indent="-374015" algn="just">
              <a:lnSpc>
                <a:spcPct val="100000"/>
              </a:lnSpc>
              <a:spcBef>
                <a:spcPts val="100"/>
              </a:spcBef>
            </a:pPr>
            <a:r>
              <a:rPr sz="2400" spc="-630" dirty="0">
                <a:latin typeface="Segoe UI Symbol"/>
                <a:cs typeface="Segoe UI Symbol"/>
              </a:rPr>
              <a:t>□</a:t>
            </a:r>
            <a:r>
              <a:rPr sz="2400" spc="-625" dirty="0">
                <a:latin typeface="Segoe UI Symbol"/>
                <a:cs typeface="Segoe UI Symbol"/>
              </a:rPr>
              <a:t>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database is </a:t>
            </a:r>
            <a:r>
              <a:rPr sz="2400" spc="-20" dirty="0">
                <a:latin typeface="Cambria Math"/>
                <a:cs typeface="Cambria Math"/>
              </a:rPr>
              <a:t>converted </a:t>
            </a:r>
            <a:r>
              <a:rPr sz="2400" spc="-15" dirty="0">
                <a:latin typeface="Cambria Math"/>
                <a:cs typeface="Cambria Math"/>
              </a:rPr>
              <a:t>to </a:t>
            </a:r>
            <a:r>
              <a:rPr sz="2400" spc="15" dirty="0">
                <a:latin typeface="Cambria Math"/>
                <a:cs typeface="Cambria Math"/>
              </a:rPr>
              <a:t>4</a:t>
            </a:r>
            <a:r>
              <a:rPr sz="2400" spc="22" baseline="31250" dirty="0">
                <a:latin typeface="Cambria Math"/>
                <a:cs typeface="Cambria Math"/>
              </a:rPr>
              <a:t>th</a:t>
            </a:r>
            <a:r>
              <a:rPr sz="2400" spc="30" baseline="312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NF and </a:t>
            </a:r>
            <a:r>
              <a:rPr sz="2400" dirty="0">
                <a:latin typeface="Cambria Math"/>
                <a:cs typeface="Cambria Math"/>
              </a:rPr>
              <a:t>5</a:t>
            </a:r>
            <a:r>
              <a:rPr sz="2400" baseline="31250" dirty="0">
                <a:latin typeface="Cambria Math"/>
                <a:cs typeface="Cambria Math"/>
              </a:rPr>
              <a:t>th</a:t>
            </a:r>
            <a:r>
              <a:rPr sz="2400" spc="7" baseline="312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NF </a:t>
            </a:r>
            <a:r>
              <a:rPr sz="2400" spc="-15" dirty="0">
                <a:latin typeface="Cambria Math"/>
                <a:cs typeface="Cambria Math"/>
              </a:rPr>
              <a:t>only </a:t>
            </a:r>
            <a:r>
              <a:rPr sz="2400" spc="-5" dirty="0">
                <a:latin typeface="Cambria Math"/>
                <a:cs typeface="Cambria Math"/>
              </a:rPr>
              <a:t>if the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database </a:t>
            </a:r>
            <a:r>
              <a:rPr sz="2400" spc="-10" dirty="0">
                <a:latin typeface="Cambria Math"/>
                <a:cs typeface="Cambria Math"/>
              </a:rPr>
              <a:t>administrator </a:t>
            </a:r>
            <a:r>
              <a:rPr sz="2400" spc="-5" dirty="0">
                <a:latin typeface="Cambria Math"/>
                <a:cs typeface="Cambria Math"/>
              </a:rPr>
              <a:t>doubts the </a:t>
            </a:r>
            <a:r>
              <a:rPr sz="2400" spc="-10" dirty="0">
                <a:latin typeface="Cambria Math"/>
                <a:cs typeface="Cambria Math"/>
              </a:rPr>
              <a:t>presence </a:t>
            </a:r>
            <a:r>
              <a:rPr sz="2400" spc="-5" dirty="0">
                <a:latin typeface="Cambria Math"/>
                <a:cs typeface="Cambria Math"/>
              </a:rPr>
              <a:t>of </a:t>
            </a:r>
            <a:r>
              <a:rPr sz="2400" spc="-10" dirty="0">
                <a:latin typeface="Cambria Math"/>
                <a:cs typeface="Cambria Math"/>
              </a:rPr>
              <a:t>redundant </a:t>
            </a:r>
            <a:r>
              <a:rPr sz="2400" spc="-5" dirty="0">
                <a:latin typeface="Cambria Math"/>
                <a:cs typeface="Cambria Math"/>
              </a:rPr>
              <a:t> data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in the database.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3001" y="3913319"/>
            <a:ext cx="808355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marR="7620" indent="-374015" algn="just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sz="2400" spc="-5" dirty="0">
                <a:latin typeface="Cambria Math"/>
                <a:cs typeface="Cambria Math"/>
              </a:rPr>
              <a:t>In </a:t>
            </a:r>
            <a:r>
              <a:rPr sz="2400" spc="-15" dirty="0">
                <a:latin typeface="Cambria Math"/>
                <a:cs typeface="Cambria Math"/>
              </a:rPr>
              <a:t>real</a:t>
            </a:r>
            <a:r>
              <a:rPr sz="2400" spc="-10" dirty="0">
                <a:latin typeface="Cambria Math"/>
                <a:cs typeface="Cambria Math"/>
              </a:rPr>
              <a:t> world, </a:t>
            </a:r>
            <a:r>
              <a:rPr sz="2400" spc="-5" dirty="0">
                <a:latin typeface="Cambria Math"/>
                <a:cs typeface="Cambria Math"/>
              </a:rPr>
              <a:t>the database is </a:t>
            </a:r>
            <a:r>
              <a:rPr sz="2400" spc="-15" dirty="0">
                <a:latin typeface="Cambria Math"/>
                <a:cs typeface="Cambria Math"/>
              </a:rPr>
              <a:t>created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by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considering all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aspects </a:t>
            </a:r>
            <a:r>
              <a:rPr sz="2400" spc="-15" dirty="0">
                <a:latin typeface="Cambria Math"/>
                <a:cs typeface="Cambria Math"/>
              </a:rPr>
              <a:t>like </a:t>
            </a:r>
            <a:r>
              <a:rPr sz="2400" spc="-5" dirty="0">
                <a:latin typeface="Cambria Math"/>
                <a:cs typeface="Cambria Math"/>
              </a:rPr>
              <a:t>data duplication, </a:t>
            </a:r>
            <a:r>
              <a:rPr sz="2400" spc="-15" dirty="0">
                <a:latin typeface="Cambria Math"/>
                <a:cs typeface="Cambria Math"/>
              </a:rPr>
              <a:t>storage </a:t>
            </a:r>
            <a:r>
              <a:rPr sz="2400" spc="-5" dirty="0">
                <a:latin typeface="Cambria Math"/>
                <a:cs typeface="Cambria Math"/>
              </a:rPr>
              <a:t>size, data access and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many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more.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marR="5080" indent="-374015" algn="just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sz="2400" spc="-5" dirty="0">
                <a:latin typeface="Cambria Math"/>
                <a:cs typeface="Cambria Math"/>
              </a:rPr>
              <a:t>Thus,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Normalization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of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database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may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or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may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not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be 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required.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2661"/>
            <a:ext cx="122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M</a:t>
            </a:r>
            <a:r>
              <a:rPr sz="3600" b="1" spc="-55" dirty="0">
                <a:latin typeface="Cambria"/>
                <a:cs typeface="Cambria"/>
              </a:rPr>
              <a:t>C</a:t>
            </a:r>
            <a:r>
              <a:rPr sz="3600" b="1" spc="-5" dirty="0">
                <a:latin typeface="Cambria"/>
                <a:cs typeface="Cambria"/>
              </a:rPr>
              <a:t>QS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0592" y="1837131"/>
            <a:ext cx="7079615" cy="3128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2242185" algn="l"/>
              </a:tabLst>
            </a:pPr>
            <a:r>
              <a:rPr sz="2400" spc="-5" dirty="0">
                <a:latin typeface="Cambria Math"/>
                <a:cs typeface="Cambria Math"/>
              </a:rPr>
              <a:t>In the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mbria Math"/>
                <a:cs typeface="Cambria Math"/>
              </a:rPr>
              <a:t>normal </a:t>
            </a:r>
            <a:r>
              <a:rPr sz="2400" spc="-10" dirty="0">
                <a:latin typeface="Cambria Math"/>
                <a:cs typeface="Cambria Math"/>
              </a:rPr>
              <a:t>form,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10" dirty="0">
                <a:latin typeface="Cambria Math"/>
                <a:cs typeface="Cambria Math"/>
              </a:rPr>
              <a:t>composite attribute </a:t>
            </a:r>
            <a:r>
              <a:rPr sz="2400" spc="-5" dirty="0">
                <a:latin typeface="Cambria Math"/>
                <a:cs typeface="Cambria Math"/>
              </a:rPr>
              <a:t>is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converted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15" dirty="0">
                <a:latin typeface="Cambria Math"/>
                <a:cs typeface="Cambria Math"/>
              </a:rPr>
              <a:t>to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individual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attributes.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87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A.1NF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B.2NF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C.3NF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20" dirty="0">
                <a:latin typeface="Cambria Math"/>
                <a:cs typeface="Cambria Math"/>
              </a:rPr>
              <a:t>D.4NF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10" dirty="0">
                <a:latin typeface="Cambria Math"/>
                <a:cs typeface="Cambria Math"/>
              </a:rPr>
              <a:t>Answer: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2661"/>
            <a:ext cx="122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M</a:t>
            </a:r>
            <a:r>
              <a:rPr sz="3600" b="1" spc="-55" dirty="0">
                <a:latin typeface="Cambria"/>
                <a:cs typeface="Cambria"/>
              </a:rPr>
              <a:t>C</a:t>
            </a:r>
            <a:r>
              <a:rPr sz="3600" b="1" spc="-5" dirty="0">
                <a:latin typeface="Cambria"/>
                <a:cs typeface="Cambria"/>
              </a:rPr>
              <a:t>QS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0592" y="1837131"/>
            <a:ext cx="7125334" cy="3128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functional dependency is </a:t>
            </a: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10" dirty="0">
                <a:latin typeface="Cambria Math"/>
                <a:cs typeface="Cambria Math"/>
              </a:rPr>
              <a:t>relationship between </a:t>
            </a:r>
            <a:r>
              <a:rPr sz="2400" spc="-5" dirty="0">
                <a:latin typeface="Cambria Math"/>
                <a:cs typeface="Cambria Math"/>
              </a:rPr>
              <a:t>or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among: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87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A.</a:t>
            </a:r>
            <a:r>
              <a:rPr sz="2400" spc="-1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tables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B.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rows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C.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relations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30" dirty="0">
                <a:latin typeface="Cambria Math"/>
                <a:cs typeface="Cambria Math"/>
              </a:rPr>
              <a:t>D.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attributes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10" dirty="0">
                <a:latin typeface="Cambria Math"/>
                <a:cs typeface="Cambria Math"/>
              </a:rPr>
              <a:t>Answer: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D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2661"/>
            <a:ext cx="122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M</a:t>
            </a:r>
            <a:r>
              <a:rPr sz="3600" b="1" spc="-55" dirty="0">
                <a:latin typeface="Cambria"/>
                <a:cs typeface="Cambria"/>
              </a:rPr>
              <a:t>C</a:t>
            </a:r>
            <a:r>
              <a:rPr sz="3600" b="1" spc="-5" dirty="0">
                <a:latin typeface="Cambria"/>
                <a:cs typeface="Cambria"/>
              </a:rPr>
              <a:t>QS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0592" y="1837131"/>
            <a:ext cx="6569709" cy="3128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If </a:t>
            </a:r>
            <a:r>
              <a:rPr sz="2400" spc="-10" dirty="0">
                <a:latin typeface="Cambria Math"/>
                <a:cs typeface="Cambria Math"/>
              </a:rPr>
              <a:t>attribute</a:t>
            </a:r>
            <a:r>
              <a:rPr sz="2400" dirty="0">
                <a:latin typeface="Cambria Math"/>
                <a:cs typeface="Cambria Math"/>
              </a:rPr>
              <a:t> A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determines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both</a:t>
            </a:r>
            <a:r>
              <a:rPr sz="24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attributes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B </a:t>
            </a:r>
            <a:r>
              <a:rPr sz="2400" spc="-5" dirty="0">
                <a:latin typeface="Cambria Math"/>
                <a:cs typeface="Cambria Math"/>
              </a:rPr>
              <a:t>and C, </a:t>
            </a:r>
            <a:r>
              <a:rPr sz="2400" spc="-509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then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it is also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true that: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87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613410" algn="l"/>
              </a:tabLst>
            </a:pPr>
            <a:r>
              <a:rPr sz="2400" spc="-5" dirty="0">
                <a:latin typeface="Cambria Math"/>
                <a:cs typeface="Cambria Math"/>
              </a:rPr>
              <a:t>A.	</a:t>
            </a:r>
            <a:r>
              <a:rPr sz="2400" dirty="0">
                <a:latin typeface="Cambria Math"/>
                <a:cs typeface="Cambria Math"/>
              </a:rPr>
              <a:t>A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B.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B.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B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A.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C.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C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A.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30" dirty="0">
                <a:latin typeface="Cambria Math"/>
                <a:cs typeface="Cambria Math"/>
              </a:rPr>
              <a:t>D. </a:t>
            </a:r>
            <a:r>
              <a:rPr sz="2400" spc="-5" dirty="0">
                <a:latin typeface="Cambria Math"/>
                <a:cs typeface="Cambria Math"/>
              </a:rPr>
              <a:t>(B,C)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→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A.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10" dirty="0">
                <a:latin typeface="Cambria Math"/>
                <a:cs typeface="Cambria Math"/>
              </a:rPr>
              <a:t>Answer: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2661"/>
            <a:ext cx="122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M</a:t>
            </a:r>
            <a:r>
              <a:rPr sz="3600" b="1" spc="-55" dirty="0">
                <a:latin typeface="Cambria"/>
                <a:cs typeface="Cambria"/>
              </a:rPr>
              <a:t>C</a:t>
            </a:r>
            <a:r>
              <a:rPr sz="3600" b="1" spc="-5" dirty="0">
                <a:latin typeface="Cambria"/>
                <a:cs typeface="Cambria"/>
              </a:rPr>
              <a:t>QS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0592" y="1837131"/>
            <a:ext cx="7526020" cy="3128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1402715" algn="l"/>
              </a:tabLst>
            </a:pPr>
            <a:r>
              <a:rPr sz="2400" dirty="0">
                <a:latin typeface="Cambria Math"/>
                <a:cs typeface="Cambria Math"/>
              </a:rPr>
              <a:t>A </a:t>
            </a:r>
            <a:r>
              <a:rPr sz="2400" spc="-5" dirty="0">
                <a:latin typeface="Cambria Math"/>
                <a:cs typeface="Cambria Math"/>
              </a:rPr>
              <a:t>function that has no partial functional dependencies is </a:t>
            </a:r>
            <a:r>
              <a:rPr sz="2400" spc="-51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in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ambria Math"/>
                <a:cs typeface="Cambria Math"/>
              </a:rPr>
              <a:t>form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: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87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A.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BCNF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B.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1NF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C.2NF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20" dirty="0">
                <a:latin typeface="Cambria Math"/>
                <a:cs typeface="Cambria Math"/>
              </a:rPr>
              <a:t>D.3NF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10" dirty="0">
                <a:latin typeface="Cambria Math"/>
                <a:cs typeface="Cambria Math"/>
              </a:rPr>
              <a:t>Answer: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2661"/>
            <a:ext cx="122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mbria"/>
                <a:cs typeface="Cambria"/>
              </a:rPr>
              <a:t>M</a:t>
            </a:r>
            <a:r>
              <a:rPr sz="3600" b="1" spc="-55" dirty="0">
                <a:latin typeface="Cambria"/>
                <a:cs typeface="Cambria"/>
              </a:rPr>
              <a:t>C</a:t>
            </a:r>
            <a:r>
              <a:rPr sz="3600" b="1" spc="-5" dirty="0">
                <a:latin typeface="Cambria"/>
                <a:cs typeface="Cambria"/>
              </a:rPr>
              <a:t>QS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0592" y="1885899"/>
            <a:ext cx="5312410" cy="29152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26695" indent="-214629">
              <a:lnSpc>
                <a:spcPct val="100000"/>
              </a:lnSpc>
              <a:spcBef>
                <a:spcPts val="10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3128645" algn="l"/>
              </a:tabLst>
            </a:pPr>
            <a:r>
              <a:rPr sz="2400" spc="-5" dirty="0">
                <a:latin typeface="Cambria Math"/>
                <a:cs typeface="Cambria Math"/>
              </a:rPr>
              <a:t>Normalization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mbria Math"/>
                <a:cs typeface="Cambria Math"/>
              </a:rPr>
              <a:t>data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duplication.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A.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eliminates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B.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reduces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5" dirty="0">
                <a:latin typeface="Cambria Math"/>
                <a:cs typeface="Cambria Math"/>
              </a:rPr>
              <a:t>C.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increases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30" dirty="0">
                <a:latin typeface="Cambria Math"/>
                <a:cs typeface="Cambria Math"/>
              </a:rPr>
              <a:t>D.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maximizes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sz="2400" spc="-10" dirty="0">
                <a:latin typeface="Cambria Math"/>
                <a:cs typeface="Cambria Math"/>
              </a:rPr>
              <a:t>Answer:</a:t>
            </a:r>
            <a:r>
              <a:rPr sz="2400" spc="-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873" y="1939341"/>
            <a:ext cx="6639559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600" b="1" spc="-10" dirty="0">
                <a:solidFill>
                  <a:srgbClr val="000000"/>
                </a:solidFill>
                <a:latin typeface="Corbel"/>
                <a:cs typeface="Corbel"/>
              </a:rPr>
              <a:t>Thanks</a:t>
            </a:r>
            <a:endParaRPr sz="16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62826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10" dirty="0">
                <a:latin typeface="Cambria"/>
                <a:cs typeface="Cambria"/>
              </a:rPr>
              <a:t>Functional </a:t>
            </a:r>
            <a:r>
              <a:rPr sz="3600" b="1" spc="-5" dirty="0">
                <a:latin typeface="Cambria"/>
                <a:cs typeface="Cambria"/>
              </a:rPr>
              <a:t> Dependency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0898" y="201226"/>
            <a:ext cx="5197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000000"/>
                </a:solidFill>
              </a:rPr>
              <a:t>Types</a:t>
            </a:r>
            <a:r>
              <a:rPr sz="2800" spc="-3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of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Functional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Dependencies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649807" y="798162"/>
            <a:ext cx="798385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200" spc="-5" dirty="0">
                <a:latin typeface="Cambria Math"/>
                <a:cs typeface="Cambria Math"/>
              </a:rPr>
              <a:t>3.	</a:t>
            </a:r>
            <a:r>
              <a:rPr sz="2200" spc="-25" dirty="0">
                <a:latin typeface="Cambria Math"/>
                <a:cs typeface="Cambria Math"/>
              </a:rPr>
              <a:t>Transitive </a:t>
            </a:r>
            <a:r>
              <a:rPr sz="2200" spc="-10" dirty="0">
                <a:latin typeface="Cambria Math"/>
                <a:cs typeface="Cambria Math"/>
              </a:rPr>
              <a:t>Functional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Dependency</a:t>
            </a:r>
            <a:endParaRPr sz="2200">
              <a:latin typeface="Cambria Math"/>
              <a:cs typeface="Cambria Math"/>
            </a:endParaRPr>
          </a:p>
          <a:p>
            <a:pPr marL="647700" marR="5080" indent="-309245">
              <a:lnSpc>
                <a:spcPct val="100000"/>
              </a:lnSpc>
              <a:spcBef>
                <a:spcPts val="1325"/>
              </a:spcBef>
              <a:tabLst>
                <a:tab pos="647700" algn="l"/>
              </a:tabLst>
            </a:pPr>
            <a:r>
              <a:rPr sz="1800" spc="-475" dirty="0">
                <a:latin typeface="Segoe UI Symbol"/>
                <a:cs typeface="Segoe UI Symbol"/>
              </a:rPr>
              <a:t>□	</a:t>
            </a:r>
            <a:r>
              <a:rPr sz="1800" spc="-5" dirty="0">
                <a:latin typeface="Cambria Math"/>
                <a:cs typeface="Cambria Math"/>
              </a:rPr>
              <a:t>In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relation,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if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attribute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and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C,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then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C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is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transitively</a:t>
            </a:r>
            <a:r>
              <a:rPr sz="1800" spc="4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depends</a:t>
            </a:r>
            <a:r>
              <a:rPr sz="1800" spc="4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on </a:t>
            </a:r>
            <a:r>
              <a:rPr sz="1800" spc="-3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9807" y="2124711"/>
            <a:ext cx="439737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309245">
              <a:lnSpc>
                <a:spcPct val="100000"/>
              </a:lnSpc>
              <a:spcBef>
                <a:spcPts val="100"/>
              </a:spcBef>
              <a:tabLst>
                <a:tab pos="647700" algn="l"/>
                <a:tab pos="1130935" algn="l"/>
                <a:tab pos="1649095" algn="l"/>
                <a:tab pos="2956560" algn="l"/>
                <a:tab pos="3302635" algn="l"/>
              </a:tabLst>
            </a:pPr>
            <a:r>
              <a:rPr sz="1800" spc="-475" dirty="0">
                <a:latin typeface="Segoe UI Symbol"/>
                <a:cs typeface="Segoe UI Symbol"/>
              </a:rPr>
              <a:t>□	</a:t>
            </a:r>
            <a:r>
              <a:rPr sz="1800" spc="-75" dirty="0">
                <a:latin typeface="Cambria Math"/>
                <a:cs typeface="Cambria Math"/>
              </a:rPr>
              <a:t>F</a:t>
            </a:r>
            <a:r>
              <a:rPr sz="1800" spc="-5" dirty="0">
                <a:latin typeface="Cambria Math"/>
                <a:cs typeface="Cambria Math"/>
              </a:rPr>
              <a:t>o</a:t>
            </a:r>
            <a:r>
              <a:rPr sz="1800" dirty="0">
                <a:latin typeface="Cambria Math"/>
                <a:cs typeface="Cambria Math"/>
              </a:rPr>
              <a:t>r	</a:t>
            </a:r>
            <a:r>
              <a:rPr sz="1800" spc="-5" dirty="0">
                <a:latin typeface="Cambria Math"/>
                <a:cs typeface="Cambria Math"/>
              </a:rPr>
              <a:t>e.g.</a:t>
            </a:r>
            <a:r>
              <a:rPr sz="1800" dirty="0">
                <a:latin typeface="Cambria Math"/>
                <a:cs typeface="Cambria Math"/>
              </a:rPr>
              <a:t>,	</a:t>
            </a:r>
            <a:r>
              <a:rPr sz="1800" spc="-15" dirty="0">
                <a:latin typeface="Cambria Math"/>
                <a:cs typeface="Cambria Math"/>
              </a:rPr>
              <a:t>A</a:t>
            </a:r>
            <a:r>
              <a:rPr sz="1800" spc="-5" dirty="0">
                <a:latin typeface="Cambria Math"/>
                <a:cs typeface="Cambria Math"/>
              </a:rPr>
              <a:t>ccount_N</a:t>
            </a:r>
            <a:r>
              <a:rPr sz="1800" dirty="0">
                <a:latin typeface="Cambria Math"/>
                <a:cs typeface="Cambria Math"/>
              </a:rPr>
              <a:t>o	→	</a:t>
            </a:r>
            <a:r>
              <a:rPr sz="1800" spc="-15" dirty="0">
                <a:latin typeface="Cambria Math"/>
                <a:cs typeface="Cambria Math"/>
              </a:rPr>
              <a:t>C</a:t>
            </a:r>
            <a:r>
              <a:rPr sz="1800" spc="-5" dirty="0">
                <a:latin typeface="Cambria Math"/>
                <a:cs typeface="Cambria Math"/>
              </a:rPr>
              <a:t>ust_Name  </a:t>
            </a:r>
            <a:r>
              <a:rPr sz="1800" spc="-10" dirty="0">
                <a:latin typeface="Cambria Math"/>
                <a:cs typeface="Cambria Math"/>
              </a:rPr>
              <a:t>Account_No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Branch.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200" spc="-5" dirty="0">
                <a:latin typeface="Cambria Math"/>
                <a:cs typeface="Cambria Math"/>
              </a:rPr>
              <a:t>4.</a:t>
            </a:r>
            <a:r>
              <a:rPr sz="2200" spc="459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Trivial</a:t>
            </a:r>
            <a:r>
              <a:rPr sz="2200" spc="-10" dirty="0">
                <a:latin typeface="Cambria Math"/>
                <a:cs typeface="Cambria Math"/>
              </a:rPr>
              <a:t> Functional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Dependency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76318" y="2124711"/>
            <a:ext cx="346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2765" algn="l"/>
                <a:tab pos="1769110" algn="l"/>
                <a:tab pos="2114550" algn="l"/>
                <a:tab pos="3012440" algn="l"/>
              </a:tabLst>
            </a:pPr>
            <a:r>
              <a:rPr sz="1800" spc="-5" dirty="0">
                <a:latin typeface="Cambria Math"/>
                <a:cs typeface="Cambria Math"/>
              </a:rPr>
              <a:t>an</a:t>
            </a:r>
            <a:r>
              <a:rPr sz="1800" dirty="0">
                <a:latin typeface="Cambria Math"/>
                <a:cs typeface="Cambria Math"/>
              </a:rPr>
              <a:t>d	</a:t>
            </a:r>
            <a:r>
              <a:rPr sz="1800" spc="-15" dirty="0">
                <a:latin typeface="Cambria Math"/>
                <a:cs typeface="Cambria Math"/>
              </a:rPr>
              <a:t>C</a:t>
            </a:r>
            <a:r>
              <a:rPr sz="1800" spc="-5" dirty="0">
                <a:latin typeface="Cambria Math"/>
                <a:cs typeface="Cambria Math"/>
              </a:rPr>
              <a:t>ust_Nam</a:t>
            </a:r>
            <a:r>
              <a:rPr sz="1800" dirty="0">
                <a:latin typeface="Cambria Math"/>
                <a:cs typeface="Cambria Math"/>
              </a:rPr>
              <a:t>e	→	</a:t>
            </a:r>
            <a:r>
              <a:rPr sz="1800" spc="-5" dirty="0">
                <a:latin typeface="Cambria Math"/>
                <a:cs typeface="Cambria Math"/>
              </a:rPr>
              <a:t>B</a:t>
            </a:r>
            <a:r>
              <a:rPr sz="1800" spc="-35" dirty="0">
                <a:latin typeface="Cambria Math"/>
                <a:cs typeface="Cambria Math"/>
              </a:rPr>
              <a:t>r</a:t>
            </a:r>
            <a:r>
              <a:rPr sz="1800" spc="-5" dirty="0">
                <a:latin typeface="Cambria Math"/>
                <a:cs typeface="Cambria Math"/>
              </a:rPr>
              <a:t>anch</a:t>
            </a:r>
            <a:r>
              <a:rPr sz="1800" dirty="0">
                <a:latin typeface="Cambria Math"/>
                <a:cs typeface="Cambria Math"/>
              </a:rPr>
              <a:t>,	</a:t>
            </a:r>
            <a:r>
              <a:rPr sz="1800" spc="-5" dirty="0">
                <a:latin typeface="Cambria Math"/>
                <a:cs typeface="Cambria Math"/>
              </a:rPr>
              <a:t>then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9807" y="3349263"/>
            <a:ext cx="7991475" cy="291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30924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647700" algn="l"/>
                <a:tab pos="648335" algn="l"/>
              </a:tabLst>
            </a:pPr>
            <a:r>
              <a:rPr sz="1800" spc="-5" dirty="0">
                <a:latin typeface="Cambria Math"/>
                <a:cs typeface="Cambria Math"/>
              </a:rPr>
              <a:t>Consider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and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this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can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be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said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as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Trivial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Dependency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if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is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subset </a:t>
            </a:r>
            <a:r>
              <a:rPr sz="1800" spc="-38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of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egoe UI Symbol"/>
              <a:buChar char="□"/>
            </a:pPr>
            <a:endParaRPr sz="1800">
              <a:latin typeface="Cambria Math"/>
              <a:cs typeface="Cambria Math"/>
            </a:endParaRPr>
          </a:p>
          <a:p>
            <a:pPr marL="647700" indent="-309245"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  <a:tabLst>
                <a:tab pos="647700" algn="l"/>
                <a:tab pos="648335" algn="l"/>
              </a:tabLst>
            </a:pPr>
            <a:r>
              <a:rPr sz="1800" spc="-30" dirty="0">
                <a:latin typeface="Cambria Math"/>
                <a:cs typeface="Cambria Math"/>
              </a:rPr>
              <a:t>For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e.g.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{Enrollment,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Name,</a:t>
            </a:r>
            <a:r>
              <a:rPr sz="1800" spc="-10" dirty="0">
                <a:latin typeface="Cambria Math"/>
                <a:cs typeface="Cambria Math"/>
              </a:rPr>
              <a:t> Semester}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Name</a:t>
            </a:r>
            <a:endParaRPr sz="1800">
              <a:latin typeface="Cambria Math"/>
              <a:cs typeface="Cambria Math"/>
            </a:endParaRPr>
          </a:p>
          <a:p>
            <a:pPr marL="346710" indent="-334645">
              <a:lnSpc>
                <a:spcPct val="100000"/>
              </a:lnSpc>
              <a:spcBef>
                <a:spcPts val="1045"/>
              </a:spcBef>
              <a:buAutoNum type="arabicPeriod" startAt="5"/>
              <a:tabLst>
                <a:tab pos="347345" algn="l"/>
              </a:tabLst>
            </a:pPr>
            <a:r>
              <a:rPr sz="2200" spc="-40" dirty="0">
                <a:latin typeface="Cambria Math"/>
                <a:cs typeface="Cambria Math"/>
              </a:rPr>
              <a:t>Non-Trivial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Functional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Dependency</a:t>
            </a:r>
            <a:endParaRPr sz="2200">
              <a:latin typeface="Cambria Math"/>
              <a:cs typeface="Cambria Math"/>
            </a:endParaRPr>
          </a:p>
          <a:p>
            <a:pPr marL="647700" marR="26034" lvl="1" indent="-309245">
              <a:lnSpc>
                <a:spcPct val="100000"/>
              </a:lnSpc>
              <a:spcBef>
                <a:spcPts val="1780"/>
              </a:spcBef>
              <a:buFont typeface="Segoe UI Symbol"/>
              <a:buChar char="□"/>
              <a:tabLst>
                <a:tab pos="647700" algn="l"/>
                <a:tab pos="648335" algn="l"/>
              </a:tabLst>
            </a:pPr>
            <a:r>
              <a:rPr sz="1800" spc="-5" dirty="0">
                <a:latin typeface="Cambria Math"/>
                <a:cs typeface="Cambria Math"/>
              </a:rPr>
              <a:t>Consider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and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this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can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be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said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as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spc="-30" dirty="0">
                <a:latin typeface="Cambria Math"/>
                <a:cs typeface="Cambria Math"/>
              </a:rPr>
              <a:t>Non-Trivial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Dependency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if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B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is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not </a:t>
            </a:r>
            <a:r>
              <a:rPr sz="1800" spc="-38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the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subset of A.</a:t>
            </a:r>
            <a:endParaRPr sz="1800">
              <a:latin typeface="Cambria Math"/>
              <a:cs typeface="Cambria Math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Segoe UI Symbol"/>
              <a:buChar char="□"/>
            </a:pPr>
            <a:endParaRPr sz="1800">
              <a:latin typeface="Cambria Math"/>
              <a:cs typeface="Cambria Math"/>
            </a:endParaRPr>
          </a:p>
          <a:p>
            <a:pPr marL="647700" lvl="1" indent="-309245">
              <a:lnSpc>
                <a:spcPct val="100000"/>
              </a:lnSpc>
              <a:buFont typeface="Segoe UI Symbol"/>
              <a:buChar char="□"/>
              <a:tabLst>
                <a:tab pos="647700" algn="l"/>
                <a:tab pos="648335" algn="l"/>
              </a:tabLst>
            </a:pPr>
            <a:r>
              <a:rPr sz="1800" spc="-30" dirty="0">
                <a:latin typeface="Cambria Math"/>
                <a:cs typeface="Cambria Math"/>
              </a:rPr>
              <a:t>For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e.g.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{Enrollment,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Name,</a:t>
            </a:r>
            <a:r>
              <a:rPr sz="1800" spc="-10" dirty="0">
                <a:latin typeface="Cambria Math"/>
                <a:cs typeface="Cambria Math"/>
              </a:rPr>
              <a:t> Semester}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-10" dirty="0">
                <a:latin typeface="Cambria Math"/>
                <a:cs typeface="Cambria Math"/>
              </a:rPr>
              <a:t> Result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614295" cy="20554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Cambria"/>
                <a:cs typeface="Cambria"/>
              </a:rPr>
              <a:t>Armst</a:t>
            </a:r>
            <a:r>
              <a:rPr sz="3600" b="1" spc="-55" dirty="0">
                <a:latin typeface="Cambria"/>
                <a:cs typeface="Cambria"/>
              </a:rPr>
              <a:t>r</a:t>
            </a:r>
            <a:r>
              <a:rPr sz="3600" b="1" spc="-5" dirty="0">
                <a:latin typeface="Cambria"/>
                <a:cs typeface="Cambria"/>
              </a:rPr>
              <a:t>on</a:t>
            </a:r>
            <a:r>
              <a:rPr sz="3600" b="1" spc="30" dirty="0">
                <a:latin typeface="Cambria"/>
                <a:cs typeface="Cambria"/>
              </a:rPr>
              <a:t>g</a:t>
            </a:r>
            <a:r>
              <a:rPr sz="3600" b="1" spc="-10" dirty="0">
                <a:latin typeface="Cambria"/>
                <a:cs typeface="Cambria"/>
              </a:rPr>
              <a:t>’s  Axioms </a:t>
            </a:r>
            <a:r>
              <a:rPr sz="3600" b="1" spc="-5" dirty="0">
                <a:latin typeface="Cambria"/>
                <a:cs typeface="Cambria"/>
              </a:rPr>
              <a:t> </a:t>
            </a:r>
            <a:r>
              <a:rPr sz="3600" b="1" spc="-15" dirty="0">
                <a:latin typeface="Cambria"/>
                <a:cs typeface="Cambria"/>
              </a:rPr>
              <a:t>(Inference </a:t>
            </a:r>
            <a:r>
              <a:rPr sz="3600" b="1" spc="-10" dirty="0">
                <a:latin typeface="Cambria"/>
                <a:cs typeface="Cambria"/>
              </a:rPr>
              <a:t> </a:t>
            </a:r>
            <a:r>
              <a:rPr sz="3600" b="1" spc="-20" dirty="0">
                <a:latin typeface="Cambria"/>
                <a:cs typeface="Cambria"/>
              </a:rPr>
              <a:t>Rules)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1109" y="198766"/>
            <a:ext cx="432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7870" algn="l"/>
                <a:tab pos="1431290" algn="l"/>
                <a:tab pos="1829435" algn="l"/>
                <a:tab pos="2690495" algn="l"/>
                <a:tab pos="3220085" algn="l"/>
              </a:tabLst>
            </a:pPr>
            <a:r>
              <a:rPr sz="2000" spc="-5" dirty="0">
                <a:latin typeface="Cambria Math"/>
                <a:cs typeface="Cambria Math"/>
              </a:rPr>
              <a:t>rule</a:t>
            </a:r>
            <a:r>
              <a:rPr sz="2000" dirty="0">
                <a:latin typeface="Cambria Math"/>
                <a:cs typeface="Cambria Math"/>
              </a:rPr>
              <a:t>s	</a:t>
            </a:r>
            <a:r>
              <a:rPr sz="2000" spc="-5" dirty="0">
                <a:latin typeface="Cambria Math"/>
                <a:cs typeface="Cambria Math"/>
              </a:rPr>
              <a:t>use</a:t>
            </a:r>
            <a:r>
              <a:rPr sz="2000" dirty="0">
                <a:latin typeface="Cambria Math"/>
                <a:cs typeface="Cambria Math"/>
              </a:rPr>
              <a:t>d	</a:t>
            </a:r>
            <a:r>
              <a:rPr sz="2000" spc="-20" dirty="0">
                <a:latin typeface="Cambria Math"/>
                <a:cs typeface="Cambria Math"/>
              </a:rPr>
              <a:t>t</a:t>
            </a:r>
            <a:r>
              <a:rPr sz="2000" dirty="0">
                <a:latin typeface="Cambria Math"/>
                <a:cs typeface="Cambria Math"/>
              </a:rPr>
              <a:t>o	</a:t>
            </a:r>
            <a:r>
              <a:rPr sz="2000" spc="-5" dirty="0">
                <a:latin typeface="Cambria Math"/>
                <a:cs typeface="Cambria Math"/>
              </a:rPr>
              <a:t>der</a:t>
            </a:r>
            <a:r>
              <a:rPr sz="2000" spc="-45" dirty="0">
                <a:latin typeface="Cambria Math"/>
                <a:cs typeface="Cambria Math"/>
              </a:rPr>
              <a:t>i</a:t>
            </a:r>
            <a:r>
              <a:rPr sz="2000" spc="-40" dirty="0">
                <a:latin typeface="Cambria Math"/>
                <a:cs typeface="Cambria Math"/>
              </a:rPr>
              <a:t>v</a:t>
            </a:r>
            <a:r>
              <a:rPr sz="2000" dirty="0">
                <a:latin typeface="Cambria Math"/>
                <a:cs typeface="Cambria Math"/>
              </a:rPr>
              <a:t>e	</a:t>
            </a:r>
            <a:r>
              <a:rPr sz="2000" spc="-5" dirty="0">
                <a:latin typeface="Cambria Math"/>
                <a:cs typeface="Cambria Math"/>
              </a:rPr>
              <a:t>th</a:t>
            </a:r>
            <a:r>
              <a:rPr sz="2000" dirty="0">
                <a:latin typeface="Cambria Math"/>
                <a:cs typeface="Cambria Math"/>
              </a:rPr>
              <a:t>e	</a:t>
            </a:r>
            <a:r>
              <a:rPr sz="2000" spc="-5" dirty="0">
                <a:latin typeface="Cambria Math"/>
                <a:cs typeface="Cambria Math"/>
              </a:rPr>
              <a:t>functional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8096" y="198766"/>
            <a:ext cx="4200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32890" algn="l"/>
                <a:tab pos="2484120" algn="l"/>
                <a:tab pos="3013075" algn="l"/>
                <a:tab pos="3316604" algn="l"/>
                <a:tab pos="3814445" algn="l"/>
              </a:tabLst>
            </a:pPr>
            <a:r>
              <a:rPr sz="2000" spc="-10" dirty="0">
                <a:latin typeface="Cambria Math"/>
                <a:cs typeface="Cambria Math"/>
              </a:rPr>
              <a:t>Armstrong's	</a:t>
            </a:r>
            <a:r>
              <a:rPr sz="2000" spc="-5" dirty="0">
                <a:latin typeface="Cambria Math"/>
                <a:cs typeface="Cambria Math"/>
              </a:rPr>
              <a:t>axioms	</a:t>
            </a:r>
            <a:r>
              <a:rPr sz="2000" spc="-15" dirty="0">
                <a:latin typeface="Cambria Math"/>
                <a:cs typeface="Cambria Math"/>
              </a:rPr>
              <a:t>are	</a:t>
            </a:r>
            <a:r>
              <a:rPr sz="2000" dirty="0">
                <a:latin typeface="Cambria Math"/>
                <a:cs typeface="Cambria Math"/>
              </a:rPr>
              <a:t>a	</a:t>
            </a:r>
            <a:r>
              <a:rPr sz="2000" spc="-5" dirty="0">
                <a:latin typeface="Cambria Math"/>
                <a:cs typeface="Cambria Math"/>
              </a:rPr>
              <a:t>set	of 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dependencies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on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relational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database.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7896" y="1065760"/>
            <a:ext cx="27717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8955" algn="l"/>
              </a:tabLst>
            </a:pPr>
            <a:r>
              <a:rPr sz="2200" spc="-5" dirty="0">
                <a:latin typeface="Corbel"/>
                <a:cs typeface="Corbel"/>
              </a:rPr>
              <a:t>1.	</a:t>
            </a:r>
            <a:r>
              <a:rPr sz="2200" spc="-15" dirty="0">
                <a:latin typeface="Cambria Math"/>
                <a:cs typeface="Cambria Math"/>
              </a:rPr>
              <a:t>Reflexivity</a:t>
            </a:r>
            <a:endParaRPr sz="2200">
              <a:latin typeface="Cambria Math"/>
              <a:cs typeface="Cambria Math"/>
            </a:endParaRPr>
          </a:p>
          <a:p>
            <a:pPr marL="986155" marR="5080" indent="-457200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If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B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subset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then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B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0436" y="2406880"/>
            <a:ext cx="26295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80365" indent="-534035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2200" spc="-5" dirty="0">
                <a:latin typeface="Corbel"/>
                <a:cs typeface="Corbel"/>
              </a:rPr>
              <a:t>2</a:t>
            </a:r>
            <a:r>
              <a:rPr sz="2200" dirty="0">
                <a:latin typeface="Corbel"/>
                <a:cs typeface="Corbel"/>
              </a:rPr>
              <a:t>.	</a:t>
            </a:r>
            <a:r>
              <a:rPr sz="2200" spc="-35" dirty="0">
                <a:latin typeface="Cambria Math"/>
                <a:cs typeface="Cambria Math"/>
              </a:rPr>
              <a:t>A</a:t>
            </a:r>
            <a:r>
              <a:rPr sz="2200" spc="-5" dirty="0">
                <a:latin typeface="Cambria Math"/>
                <a:cs typeface="Cambria Math"/>
              </a:rPr>
              <a:t>ugmentation  If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B</a:t>
            </a:r>
            <a:endParaRPr sz="2200">
              <a:latin typeface="Cambria Math"/>
              <a:cs typeface="Cambria Math"/>
            </a:endParaRPr>
          </a:p>
          <a:p>
            <a:pPr marL="1003300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then</a:t>
            </a:r>
            <a:r>
              <a:rPr sz="2200" spc="-3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AC</a:t>
            </a:r>
            <a:r>
              <a:rPr sz="2200" spc="-3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BC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6531" y="3748000"/>
            <a:ext cx="27355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225" algn="l"/>
              </a:tabLst>
            </a:pPr>
            <a:r>
              <a:rPr sz="2200" spc="-5" dirty="0">
                <a:latin typeface="Corbel"/>
                <a:cs typeface="Corbel"/>
              </a:rPr>
              <a:t>3.	</a:t>
            </a:r>
            <a:r>
              <a:rPr sz="2200" spc="-20" dirty="0">
                <a:latin typeface="Cambria Math"/>
                <a:cs typeface="Cambria Math"/>
              </a:rPr>
              <a:t>Transitivity</a:t>
            </a:r>
            <a:endParaRPr sz="2200">
              <a:latin typeface="Cambria Math"/>
              <a:cs typeface="Cambria Math"/>
            </a:endParaRPr>
          </a:p>
          <a:p>
            <a:pPr marL="987425" marR="5080" indent="-457200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If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B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and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B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C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then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C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8799" y="5089121"/>
            <a:ext cx="29375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005" marR="5080" indent="-535940">
              <a:lnSpc>
                <a:spcPct val="100000"/>
              </a:lnSpc>
              <a:spcBef>
                <a:spcPts val="100"/>
              </a:spcBef>
              <a:tabLst>
                <a:tab pos="548005" algn="l"/>
              </a:tabLst>
            </a:pPr>
            <a:r>
              <a:rPr sz="2200" spc="-5" dirty="0">
                <a:latin typeface="Corbel"/>
                <a:cs typeface="Corbel"/>
              </a:rPr>
              <a:t>4.	</a:t>
            </a:r>
            <a:r>
              <a:rPr sz="2200" spc="-10" dirty="0">
                <a:latin typeface="Cambria Math"/>
                <a:cs typeface="Cambria Math"/>
              </a:rPr>
              <a:t>Pseudo </a:t>
            </a:r>
            <a:r>
              <a:rPr sz="2200" spc="-20" dirty="0">
                <a:latin typeface="Cambria Math"/>
                <a:cs typeface="Cambria Math"/>
              </a:rPr>
              <a:t>Transitivity 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If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B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and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BD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C</a:t>
            </a:r>
            <a:endParaRPr sz="2200">
              <a:latin typeface="Cambria Math"/>
              <a:cs typeface="Cambria Math"/>
            </a:endParaRPr>
          </a:p>
          <a:p>
            <a:pPr marL="1005205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then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AD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C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2066" y="1065760"/>
            <a:ext cx="279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 marR="5080" indent="-525780">
              <a:lnSpc>
                <a:spcPct val="100000"/>
              </a:lnSpc>
              <a:spcBef>
                <a:spcPts val="100"/>
              </a:spcBef>
              <a:tabLst>
                <a:tab pos="537845" algn="l"/>
              </a:tabLst>
            </a:pPr>
            <a:r>
              <a:rPr sz="2200" spc="-5" dirty="0">
                <a:latin typeface="Corbel"/>
                <a:cs typeface="Corbel"/>
              </a:rPr>
              <a:t>5.	</a:t>
            </a:r>
            <a:r>
              <a:rPr sz="2200" spc="-10" dirty="0">
                <a:latin typeface="Cambria Math"/>
                <a:cs typeface="Cambria Math"/>
              </a:rPr>
              <a:t>Self-determination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9653" y="2071601"/>
            <a:ext cx="236410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9910" marR="5080" indent="-537845">
              <a:lnSpc>
                <a:spcPct val="100000"/>
              </a:lnSpc>
              <a:spcBef>
                <a:spcPts val="100"/>
              </a:spcBef>
              <a:tabLst>
                <a:tab pos="549910" algn="l"/>
              </a:tabLst>
            </a:pPr>
            <a:r>
              <a:rPr sz="2200" spc="-5" dirty="0">
                <a:latin typeface="Corbel"/>
                <a:cs typeface="Corbel"/>
              </a:rPr>
              <a:t>6</a:t>
            </a:r>
            <a:r>
              <a:rPr sz="2200" dirty="0">
                <a:latin typeface="Corbel"/>
                <a:cs typeface="Corbel"/>
              </a:rPr>
              <a:t>.	</a:t>
            </a:r>
            <a:r>
              <a:rPr sz="2200" spc="-5" dirty="0">
                <a:latin typeface="Cambria Math"/>
                <a:cs typeface="Cambria Math"/>
              </a:rPr>
              <a:t>Decomposition  If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BC</a:t>
            </a:r>
            <a:endParaRPr sz="2200">
              <a:latin typeface="Cambria Math"/>
              <a:cs typeface="Cambria Math"/>
            </a:endParaRPr>
          </a:p>
          <a:p>
            <a:pPr marL="1042035" marR="45085" indent="-34925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then</a:t>
            </a:r>
            <a:r>
              <a:rPr sz="2200" spc="-4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3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3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B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and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C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46661" y="3748000"/>
            <a:ext cx="27317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240" algn="l"/>
              </a:tabLst>
            </a:pPr>
            <a:r>
              <a:rPr sz="2200" spc="-5" dirty="0">
                <a:latin typeface="Corbel"/>
                <a:cs typeface="Corbel"/>
              </a:rPr>
              <a:t>7.	</a:t>
            </a:r>
            <a:r>
              <a:rPr sz="2200" spc="-5" dirty="0">
                <a:latin typeface="Cambria Math"/>
                <a:cs typeface="Cambria Math"/>
              </a:rPr>
              <a:t>Union</a:t>
            </a:r>
            <a:endParaRPr sz="2200">
              <a:latin typeface="Cambria Math"/>
              <a:cs typeface="Cambria Math"/>
            </a:endParaRPr>
          </a:p>
          <a:p>
            <a:pPr marL="980440" marR="5080" indent="-457200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If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B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and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C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then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BC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2381" y="5089121"/>
            <a:ext cx="27666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370" algn="l"/>
              </a:tabLst>
            </a:pPr>
            <a:r>
              <a:rPr sz="2200" spc="-5" dirty="0">
                <a:latin typeface="Corbel"/>
                <a:cs typeface="Corbel"/>
              </a:rPr>
              <a:t>8.	</a:t>
            </a:r>
            <a:r>
              <a:rPr sz="2200" spc="-5" dirty="0">
                <a:latin typeface="Cambria Math"/>
                <a:cs typeface="Cambria Math"/>
              </a:rPr>
              <a:t>Composition</a:t>
            </a:r>
            <a:endParaRPr sz="2200">
              <a:latin typeface="Cambria Math"/>
              <a:cs typeface="Cambria Math"/>
            </a:endParaRPr>
          </a:p>
          <a:p>
            <a:pPr marL="1004569" marR="5080" indent="-457200">
              <a:lnSpc>
                <a:spcPct val="100000"/>
              </a:lnSpc>
            </a:pPr>
            <a:r>
              <a:rPr sz="2200" spc="-5" dirty="0">
                <a:latin typeface="Cambria Math"/>
                <a:cs typeface="Cambria Math"/>
              </a:rPr>
              <a:t>If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B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and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C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D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then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AC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BD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644" y="1868221"/>
            <a:ext cx="2602865" cy="20554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>
              <a:lnSpc>
                <a:spcPts val="3890"/>
              </a:lnSpc>
              <a:spcBef>
                <a:spcPts val="585"/>
              </a:spcBef>
            </a:pPr>
            <a:r>
              <a:rPr sz="3600" b="1" spc="-15" dirty="0">
                <a:solidFill>
                  <a:srgbClr val="000000"/>
                </a:solidFill>
                <a:latin typeface="Cambria"/>
                <a:cs typeface="Cambria"/>
              </a:rPr>
              <a:t>Closure 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Set </a:t>
            </a:r>
            <a:r>
              <a:rPr sz="3600" b="1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Cambria"/>
                <a:cs typeface="Cambria"/>
              </a:rPr>
              <a:t>of FD </a:t>
            </a:r>
            <a:r>
              <a:rPr sz="3600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Cambria"/>
                <a:cs typeface="Cambria"/>
              </a:rPr>
              <a:t>(Functional </a:t>
            </a:r>
            <a:r>
              <a:rPr sz="3600" b="1" spc="-5" dirty="0">
                <a:solidFill>
                  <a:srgbClr val="000000"/>
                </a:solidFill>
                <a:latin typeface="Cambria"/>
                <a:cs typeface="Cambria"/>
              </a:rPr>
              <a:t> Dependency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644" y="3843325"/>
            <a:ext cx="18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mbria"/>
                <a:cs typeface="Cambria"/>
              </a:rPr>
              <a:t>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6720" y="1951135"/>
            <a:ext cx="8105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sz="2200" spc="-575" dirty="0">
                <a:latin typeface="Segoe UI Symbol"/>
                <a:cs typeface="Segoe UI Symbol"/>
              </a:rPr>
              <a:t>□	</a:t>
            </a:r>
            <a:r>
              <a:rPr sz="2200" spc="-5" dirty="0">
                <a:latin typeface="Cambria Math"/>
                <a:cs typeface="Cambria Math"/>
              </a:rPr>
              <a:t>It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set</a:t>
            </a:r>
            <a:r>
              <a:rPr sz="2200" spc="2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FDs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that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can</a:t>
            </a:r>
            <a:r>
              <a:rPr sz="2200" spc="2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be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created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from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an</a:t>
            </a:r>
            <a:r>
              <a:rPr sz="2200" spc="23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existing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set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of</a:t>
            </a:r>
            <a:r>
              <a:rPr sz="2200" spc="229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FD </a:t>
            </a:r>
            <a:r>
              <a:rPr sz="2200" spc="-4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(F).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6720" y="2956974"/>
            <a:ext cx="8102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0"/>
              </a:spcBef>
              <a:tabLst>
                <a:tab pos="382905" algn="l"/>
              </a:tabLst>
            </a:pPr>
            <a:r>
              <a:rPr sz="2200" spc="-575" dirty="0">
                <a:latin typeface="Segoe UI Symbol"/>
                <a:cs typeface="Segoe UI Symbol"/>
              </a:rPr>
              <a:t>□	</a:t>
            </a:r>
            <a:r>
              <a:rPr sz="2200" spc="-35" dirty="0">
                <a:latin typeface="Cambria Math"/>
                <a:cs typeface="Cambria Math"/>
              </a:rPr>
              <a:t>For</a:t>
            </a:r>
            <a:r>
              <a:rPr sz="2200" spc="1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e.g.</a:t>
            </a:r>
            <a:r>
              <a:rPr sz="2200" spc="17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F</a:t>
            </a:r>
            <a:r>
              <a:rPr sz="2200" spc="17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=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{A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17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B,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B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1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C},</a:t>
            </a:r>
            <a:r>
              <a:rPr sz="2200" spc="17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then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new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FD</a:t>
            </a:r>
            <a:r>
              <a:rPr sz="2200" spc="17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that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can</a:t>
            </a:r>
            <a:r>
              <a:rPr sz="2200" spc="17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be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spc="-15" dirty="0">
                <a:latin typeface="Cambria Math"/>
                <a:cs typeface="Cambria Math"/>
              </a:rPr>
              <a:t>created</a:t>
            </a:r>
            <a:r>
              <a:rPr sz="2200" spc="17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 </a:t>
            </a:r>
            <a:r>
              <a:rPr sz="2200" spc="-47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A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→</a:t>
            </a:r>
            <a:r>
              <a:rPr sz="2200" spc="-5" dirty="0">
                <a:latin typeface="Cambria Math"/>
                <a:cs typeface="Cambria Math"/>
              </a:rPr>
              <a:t> C.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1320" y="3962814"/>
            <a:ext cx="26460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2200" spc="-575" dirty="0">
                <a:latin typeface="Segoe UI Symbol"/>
                <a:cs typeface="Segoe UI Symbol"/>
              </a:rPr>
              <a:t>□	</a:t>
            </a:r>
            <a:r>
              <a:rPr sz="2200" spc="-5" dirty="0">
                <a:latin typeface="Cambria Math"/>
                <a:cs typeface="Cambria Math"/>
              </a:rPr>
              <a:t>It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is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denoted</a:t>
            </a:r>
            <a:r>
              <a:rPr sz="2200" spc="-20" dirty="0">
                <a:latin typeface="Cambria Math"/>
                <a:cs typeface="Cambria Math"/>
              </a:rPr>
              <a:t> by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F</a:t>
            </a:r>
            <a:r>
              <a:rPr sz="2175" spc="22" baseline="30651" dirty="0">
                <a:latin typeface="Cambria Math"/>
                <a:cs typeface="Cambria Math"/>
              </a:rPr>
              <a:t>+</a:t>
            </a:r>
            <a:endParaRPr sz="2175" baseline="30651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44" y="433090"/>
            <a:ext cx="258889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b="1" spc="5" dirty="0">
                <a:solidFill>
                  <a:srgbClr val="000000"/>
                </a:solidFill>
                <a:latin typeface="Cambria"/>
                <a:cs typeface="Cambria"/>
              </a:rPr>
              <a:t>Closure</a:t>
            </a:r>
            <a:r>
              <a:rPr sz="3200" b="1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b="1" spc="20" dirty="0">
                <a:solidFill>
                  <a:srgbClr val="000000"/>
                </a:solidFill>
                <a:latin typeface="Cambria"/>
                <a:cs typeface="Cambria"/>
              </a:rPr>
              <a:t>Set</a:t>
            </a:r>
            <a:r>
              <a:rPr sz="3200" b="1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200" b="1" spc="1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877488"/>
            <a:ext cx="2535555" cy="1408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3670"/>
              </a:lnSpc>
              <a:spcBef>
                <a:spcPts val="140"/>
              </a:spcBef>
            </a:pPr>
            <a:r>
              <a:rPr sz="3200" b="1" spc="20" dirty="0">
                <a:latin typeface="Cambria"/>
                <a:cs typeface="Cambria"/>
              </a:rPr>
              <a:t>FD</a:t>
            </a:r>
            <a:endParaRPr sz="3200">
              <a:latin typeface="Cambria"/>
              <a:cs typeface="Cambria"/>
            </a:endParaRPr>
          </a:p>
          <a:p>
            <a:pPr marL="12700" marR="5080">
              <a:lnSpc>
                <a:spcPts val="3500"/>
              </a:lnSpc>
              <a:spcBef>
                <a:spcPts val="229"/>
              </a:spcBef>
            </a:pPr>
            <a:r>
              <a:rPr sz="3200" b="1" spc="10" dirty="0">
                <a:latin typeface="Cambria"/>
                <a:cs typeface="Cambria"/>
              </a:rPr>
              <a:t>(Functional </a:t>
            </a:r>
            <a:r>
              <a:rPr sz="3200" b="1" spc="15" dirty="0">
                <a:latin typeface="Cambria"/>
                <a:cs typeface="Cambria"/>
              </a:rPr>
              <a:t> Dependency)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944" y="2655082"/>
            <a:ext cx="2770505" cy="363029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540"/>
              </a:spcBef>
            </a:pPr>
            <a:r>
              <a:rPr sz="3200" spc="15" dirty="0">
                <a:latin typeface="Cambria Math"/>
                <a:cs typeface="Cambria Math"/>
              </a:rPr>
              <a:t>Suppose</a:t>
            </a:r>
            <a:r>
              <a:rPr sz="3200" spc="-4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we</a:t>
            </a:r>
            <a:r>
              <a:rPr sz="3200" spc="-4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are </a:t>
            </a:r>
            <a:r>
              <a:rPr sz="3200" spc="-690" dirty="0">
                <a:latin typeface="Cambria Math"/>
                <a:cs typeface="Cambria Math"/>
              </a:rPr>
              <a:t> </a:t>
            </a:r>
            <a:r>
              <a:rPr sz="3200" spc="-15" dirty="0">
                <a:latin typeface="Cambria Math"/>
                <a:cs typeface="Cambria Math"/>
              </a:rPr>
              <a:t>given </a:t>
            </a:r>
            <a:r>
              <a:rPr sz="3200" spc="15" dirty="0">
                <a:latin typeface="Cambria Math"/>
                <a:cs typeface="Cambria Math"/>
              </a:rPr>
              <a:t>a </a:t>
            </a:r>
            <a:r>
              <a:rPr sz="3200" dirty="0">
                <a:latin typeface="Cambria Math"/>
                <a:cs typeface="Cambria Math"/>
              </a:rPr>
              <a:t>relation </a:t>
            </a:r>
            <a:r>
              <a:rPr sz="3200" spc="-690" dirty="0">
                <a:latin typeface="Cambria Math"/>
                <a:cs typeface="Cambria Math"/>
              </a:rPr>
              <a:t> </a:t>
            </a:r>
            <a:r>
              <a:rPr sz="3200" spc="15" dirty="0">
                <a:latin typeface="Cambria Math"/>
                <a:cs typeface="Cambria Math"/>
              </a:rPr>
              <a:t>schema </a:t>
            </a:r>
            <a:r>
              <a:rPr sz="3200" spc="20" dirty="0">
                <a:latin typeface="Cambria Math"/>
                <a:cs typeface="Cambria Math"/>
              </a:rPr>
              <a:t> </a:t>
            </a:r>
            <a:r>
              <a:rPr sz="3200" spc="10" dirty="0">
                <a:latin typeface="Cambria Math"/>
                <a:cs typeface="Cambria Math"/>
              </a:rPr>
              <a:t>R(A,B,C,G,H,I)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265"/>
              </a:lnSpc>
            </a:pPr>
            <a:r>
              <a:rPr sz="3200" spc="15" dirty="0">
                <a:latin typeface="Cambria Math"/>
                <a:cs typeface="Cambria Math"/>
              </a:rPr>
              <a:t>and</a:t>
            </a:r>
            <a:r>
              <a:rPr sz="3200" spc="-15" dirty="0">
                <a:latin typeface="Cambria Math"/>
                <a:cs typeface="Cambria Math"/>
              </a:rPr>
              <a:t> </a:t>
            </a:r>
            <a:r>
              <a:rPr sz="3200" spc="15" dirty="0">
                <a:latin typeface="Cambria Math"/>
                <a:cs typeface="Cambria Math"/>
              </a:rPr>
              <a:t>the</a:t>
            </a:r>
            <a:r>
              <a:rPr sz="3200" spc="-10" dirty="0">
                <a:latin typeface="Cambria Math"/>
                <a:cs typeface="Cambria Math"/>
              </a:rPr>
              <a:t> </a:t>
            </a:r>
            <a:r>
              <a:rPr sz="3200" spc="10" dirty="0">
                <a:latin typeface="Cambria Math"/>
                <a:cs typeface="Cambria Math"/>
              </a:rPr>
              <a:t>set</a:t>
            </a:r>
            <a:r>
              <a:rPr sz="3200" spc="-20" dirty="0">
                <a:latin typeface="Cambria Math"/>
                <a:cs typeface="Cambria Math"/>
              </a:rPr>
              <a:t> </a:t>
            </a:r>
            <a:r>
              <a:rPr sz="3200" spc="10" dirty="0">
                <a:latin typeface="Cambria Math"/>
                <a:cs typeface="Cambria Math"/>
              </a:rPr>
              <a:t>of</a:t>
            </a:r>
            <a:endParaRPr sz="3200">
              <a:latin typeface="Cambria Math"/>
              <a:cs typeface="Cambria Math"/>
            </a:endParaRPr>
          </a:p>
          <a:p>
            <a:pPr marL="12700" marR="336550">
              <a:lnSpc>
                <a:spcPts val="3500"/>
              </a:lnSpc>
              <a:spcBef>
                <a:spcPts val="229"/>
              </a:spcBef>
            </a:pPr>
            <a:r>
              <a:rPr sz="3200" spc="10" dirty="0">
                <a:latin typeface="Cambria Math"/>
                <a:cs typeface="Cambria Math"/>
              </a:rPr>
              <a:t>functional </a:t>
            </a:r>
            <a:r>
              <a:rPr sz="3200" spc="15" dirty="0">
                <a:latin typeface="Cambria Math"/>
                <a:cs typeface="Cambria Math"/>
              </a:rPr>
              <a:t> </a:t>
            </a:r>
            <a:r>
              <a:rPr sz="3200" spc="10" dirty="0">
                <a:latin typeface="Cambria Math"/>
                <a:cs typeface="Cambria Math"/>
              </a:rPr>
              <a:t>dependencies  </a:t>
            </a:r>
            <a:r>
              <a:rPr sz="3200" dirty="0">
                <a:latin typeface="Cambria Math"/>
                <a:cs typeface="Cambria Math"/>
              </a:rPr>
              <a:t>are: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7723" y="142186"/>
            <a:ext cx="8890000" cy="44894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88645">
              <a:lnSpc>
                <a:spcPts val="3235"/>
              </a:lnSpc>
              <a:tabLst>
                <a:tab pos="2470150" algn="l"/>
                <a:tab pos="3573779" algn="l"/>
                <a:tab pos="4914900" algn="l"/>
                <a:tab pos="6127750" algn="l"/>
              </a:tabLst>
            </a:pPr>
            <a:r>
              <a:rPr sz="2800" dirty="0">
                <a:latin typeface="Cambria Math"/>
                <a:cs typeface="Cambria Math"/>
              </a:rPr>
              <a:t>F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-5" dirty="0">
                <a:latin typeface="Cambria Math"/>
                <a:cs typeface="Cambria Math"/>
              </a:rPr>
              <a:t> (A</a:t>
            </a:r>
            <a:r>
              <a:rPr sz="2800" dirty="0">
                <a:latin typeface="Cambria Math"/>
                <a:cs typeface="Cambria Math"/>
              </a:rPr>
              <a:t> →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B,	</a:t>
            </a:r>
            <a:r>
              <a:rPr sz="2800" dirty="0">
                <a:latin typeface="Cambria Math"/>
                <a:cs typeface="Cambria Math"/>
              </a:rPr>
              <a:t>A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→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C,	</a:t>
            </a:r>
            <a:r>
              <a:rPr sz="2800" spc="-10" dirty="0">
                <a:latin typeface="Cambria Math"/>
                <a:cs typeface="Cambria Math"/>
              </a:rPr>
              <a:t>CG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→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H,	</a:t>
            </a:r>
            <a:r>
              <a:rPr sz="2800" spc="-10" dirty="0">
                <a:latin typeface="Cambria Math"/>
                <a:cs typeface="Cambria Math"/>
              </a:rPr>
              <a:t>CG </a:t>
            </a:r>
            <a:r>
              <a:rPr sz="2800" dirty="0">
                <a:latin typeface="Cambria Math"/>
                <a:cs typeface="Cambria Math"/>
              </a:rPr>
              <a:t>→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I,	</a:t>
            </a:r>
            <a:r>
              <a:rPr sz="2800" dirty="0">
                <a:latin typeface="Cambria Math"/>
                <a:cs typeface="Cambria Math"/>
              </a:rPr>
              <a:t>B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→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H).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Find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45" dirty="0">
                <a:latin typeface="Cambria Math"/>
                <a:cs typeface="Cambria Math"/>
              </a:rPr>
              <a:t>F</a:t>
            </a:r>
            <a:r>
              <a:rPr sz="2775" spc="67" baseline="31531" dirty="0">
                <a:latin typeface="Cambria Math"/>
                <a:cs typeface="Cambria Math"/>
              </a:rPr>
              <a:t>+</a:t>
            </a:r>
            <a:endParaRPr sz="2775" baseline="31531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309" y="772998"/>
            <a:ext cx="1463040" cy="109728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92100" marR="284480" indent="5080">
              <a:lnSpc>
                <a:spcPts val="4020"/>
              </a:lnSpc>
              <a:spcBef>
                <a:spcPts val="30"/>
              </a:spcBef>
            </a:pPr>
            <a:r>
              <a:rPr sz="2600" dirty="0">
                <a:latin typeface="Corbel"/>
                <a:cs typeface="Corbel"/>
              </a:rPr>
              <a:t>A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204" dirty="0">
                <a:latin typeface="Arial MT"/>
                <a:cs typeface="Arial MT"/>
              </a:rPr>
              <a:t> </a:t>
            </a:r>
            <a:r>
              <a:rPr sz="2600" dirty="0">
                <a:latin typeface="Corbel"/>
                <a:cs typeface="Corbel"/>
              </a:rPr>
              <a:t>B  B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204" dirty="0">
                <a:latin typeface="Arial MT"/>
                <a:cs typeface="Arial MT"/>
              </a:rPr>
              <a:t> </a:t>
            </a:r>
            <a:r>
              <a:rPr sz="2600" dirty="0">
                <a:latin typeface="Corbel"/>
                <a:cs typeface="Corbel"/>
              </a:rPr>
              <a:t>H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3919" y="1093038"/>
            <a:ext cx="2251710" cy="45720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204"/>
              </a:spcBef>
            </a:pP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Transitivity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rule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9607" y="1001597"/>
            <a:ext cx="1463040" cy="54864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latin typeface="Corbel"/>
                <a:cs typeface="Corbel"/>
              </a:rPr>
              <a:t>A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204" dirty="0">
                <a:latin typeface="Arial MT"/>
                <a:cs typeface="Arial MT"/>
              </a:rPr>
              <a:t> </a:t>
            </a:r>
            <a:r>
              <a:rPr sz="2600" dirty="0">
                <a:latin typeface="Corbel"/>
                <a:cs typeface="Corbel"/>
              </a:rPr>
              <a:t>H</a:t>
            </a:r>
            <a:endParaRPr sz="260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71350" y="1260152"/>
            <a:ext cx="785495" cy="123189"/>
            <a:chOff x="5071350" y="1260152"/>
            <a:chExt cx="785495" cy="123189"/>
          </a:xfrm>
        </p:grpSpPr>
        <p:sp>
          <p:nvSpPr>
            <p:cNvPr id="10" name="object 10"/>
            <p:cNvSpPr/>
            <p:nvPr/>
          </p:nvSpPr>
          <p:spPr>
            <a:xfrm>
              <a:off x="5071350" y="1321637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641249" y="0"/>
                  </a:lnTo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8312" y="1260152"/>
              <a:ext cx="158251" cy="12297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135332" y="1260152"/>
            <a:ext cx="636905" cy="123189"/>
            <a:chOff x="8135332" y="1260152"/>
            <a:chExt cx="636905" cy="123189"/>
          </a:xfrm>
        </p:grpSpPr>
        <p:sp>
          <p:nvSpPr>
            <p:cNvPr id="13" name="object 13"/>
            <p:cNvSpPr/>
            <p:nvPr/>
          </p:nvSpPr>
          <p:spPr>
            <a:xfrm>
              <a:off x="8135332" y="1321637"/>
              <a:ext cx="492759" cy="0"/>
            </a:xfrm>
            <a:custGeom>
              <a:avLst/>
              <a:gdLst/>
              <a:ahLst/>
              <a:cxnLst/>
              <a:rect l="l" t="t" r="r" b="b"/>
              <a:pathLst>
                <a:path w="492759">
                  <a:moveTo>
                    <a:pt x="0" y="0"/>
                  </a:moveTo>
                  <a:lnTo>
                    <a:pt x="492749" y="0"/>
                  </a:lnTo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3794" y="1260152"/>
              <a:ext cx="158250" cy="12297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08309" y="2055042"/>
            <a:ext cx="1463040" cy="109728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52095" marR="174625" indent="-69850">
              <a:lnSpc>
                <a:spcPts val="4020"/>
              </a:lnSpc>
              <a:spcBef>
                <a:spcPts val="30"/>
              </a:spcBef>
            </a:pPr>
            <a:r>
              <a:rPr sz="2600" spc="-5" dirty="0">
                <a:latin typeface="Corbel"/>
                <a:cs typeface="Corbel"/>
              </a:rPr>
              <a:t>C</a:t>
            </a:r>
            <a:r>
              <a:rPr sz="2600" dirty="0">
                <a:latin typeface="Corbel"/>
                <a:cs typeface="Corbel"/>
              </a:rPr>
              <a:t>G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204" dirty="0">
                <a:latin typeface="Arial MT"/>
                <a:cs typeface="Arial MT"/>
              </a:rPr>
              <a:t> </a:t>
            </a:r>
            <a:r>
              <a:rPr sz="2600" dirty="0">
                <a:latin typeface="Corbel"/>
                <a:cs typeface="Corbel"/>
              </a:rPr>
              <a:t>H  </a:t>
            </a:r>
            <a:r>
              <a:rPr sz="2600" spc="-5" dirty="0">
                <a:latin typeface="Corbel"/>
                <a:cs typeface="Corbel"/>
              </a:rPr>
              <a:t>C</a:t>
            </a:r>
            <a:r>
              <a:rPr sz="2600" dirty="0">
                <a:latin typeface="Corbel"/>
                <a:cs typeface="Corbel"/>
              </a:rPr>
              <a:t>G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204" dirty="0">
                <a:latin typeface="Arial MT"/>
                <a:cs typeface="Arial MT"/>
              </a:rPr>
              <a:t> </a:t>
            </a:r>
            <a:r>
              <a:rPr sz="2600" dirty="0">
                <a:latin typeface="Corbel"/>
                <a:cs typeface="Corbel"/>
              </a:rPr>
              <a:t>I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3919" y="2375081"/>
            <a:ext cx="2103120" cy="45720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orbel"/>
                <a:cs typeface="Corbel"/>
              </a:rPr>
              <a:t>Union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rule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9607" y="2329362"/>
            <a:ext cx="1463040" cy="54864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495"/>
              </a:spcBef>
            </a:pPr>
            <a:r>
              <a:rPr sz="2600" spc="-5" dirty="0">
                <a:latin typeface="Corbel"/>
                <a:cs typeface="Corbel"/>
              </a:rPr>
              <a:t>C</a:t>
            </a:r>
            <a:r>
              <a:rPr sz="2600" dirty="0">
                <a:latin typeface="Corbel"/>
                <a:cs typeface="Corbel"/>
              </a:rPr>
              <a:t>G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204" dirty="0">
                <a:latin typeface="Arial MT"/>
                <a:cs typeface="Arial MT"/>
              </a:rPr>
              <a:t> </a:t>
            </a:r>
            <a:r>
              <a:rPr sz="2600" spc="-5" dirty="0">
                <a:latin typeface="Corbel"/>
                <a:cs typeface="Corbel"/>
              </a:rPr>
              <a:t>HI</a:t>
            </a:r>
            <a:endParaRPr sz="2600">
              <a:latin typeface="Corbel"/>
              <a:cs typeface="Corbe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71350" y="2542196"/>
            <a:ext cx="785495" cy="123189"/>
            <a:chOff x="5071350" y="2542196"/>
            <a:chExt cx="785495" cy="123189"/>
          </a:xfrm>
        </p:grpSpPr>
        <p:sp>
          <p:nvSpPr>
            <p:cNvPr id="19" name="object 19"/>
            <p:cNvSpPr/>
            <p:nvPr/>
          </p:nvSpPr>
          <p:spPr>
            <a:xfrm>
              <a:off x="5071350" y="2603681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641249" y="0"/>
                  </a:lnTo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8312" y="2542196"/>
              <a:ext cx="158251" cy="122971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987038" y="2542196"/>
            <a:ext cx="785495" cy="123189"/>
            <a:chOff x="7987038" y="2542196"/>
            <a:chExt cx="785495" cy="123189"/>
          </a:xfrm>
        </p:grpSpPr>
        <p:sp>
          <p:nvSpPr>
            <p:cNvPr id="22" name="object 22"/>
            <p:cNvSpPr/>
            <p:nvPr/>
          </p:nvSpPr>
          <p:spPr>
            <a:xfrm>
              <a:off x="7987038" y="2603681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641118" y="0"/>
                  </a:lnTo>
                </a:path>
              </a:pathLst>
            </a:custGeom>
            <a:ln w="2857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3869" y="2542196"/>
              <a:ext cx="158250" cy="12297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608309" y="3331686"/>
            <a:ext cx="1463040" cy="109728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52095" marR="244475" indent="52069">
              <a:lnSpc>
                <a:spcPts val="4020"/>
              </a:lnSpc>
              <a:spcBef>
                <a:spcPts val="30"/>
              </a:spcBef>
            </a:pPr>
            <a:r>
              <a:rPr sz="2600" dirty="0">
                <a:latin typeface="Corbel"/>
                <a:cs typeface="Corbel"/>
              </a:rPr>
              <a:t>A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305" dirty="0">
                <a:latin typeface="Arial MT"/>
                <a:cs typeface="Arial MT"/>
              </a:rPr>
              <a:t> </a:t>
            </a:r>
            <a:r>
              <a:rPr sz="2600" dirty="0">
                <a:latin typeface="Corbel"/>
                <a:cs typeface="Corbel"/>
              </a:rPr>
              <a:t>C  </a:t>
            </a:r>
            <a:r>
              <a:rPr sz="2600" spc="-5" dirty="0">
                <a:latin typeface="Corbel"/>
                <a:cs typeface="Corbel"/>
              </a:rPr>
              <a:t>C</a:t>
            </a:r>
            <a:r>
              <a:rPr sz="2600" dirty="0">
                <a:latin typeface="Corbel"/>
                <a:cs typeface="Corbel"/>
              </a:rPr>
              <a:t>G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204" dirty="0">
                <a:latin typeface="Arial MT"/>
                <a:cs typeface="Arial MT"/>
              </a:rPr>
              <a:t> </a:t>
            </a:r>
            <a:r>
              <a:rPr sz="2600" dirty="0">
                <a:latin typeface="Corbel"/>
                <a:cs typeface="Corbel"/>
              </a:rPr>
              <a:t>I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26717" y="3651726"/>
            <a:ext cx="3199130" cy="46799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orbel"/>
                <a:cs typeface="Corbel"/>
              </a:rPr>
              <a:t>Pseudo-transitivity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rule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80892" y="3651726"/>
            <a:ext cx="1463040" cy="54864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495"/>
              </a:spcBef>
            </a:pPr>
            <a:r>
              <a:rPr sz="2600" spc="-25" dirty="0">
                <a:latin typeface="Corbel"/>
                <a:cs typeface="Corbel"/>
              </a:rPr>
              <a:t>A</a:t>
            </a:r>
            <a:r>
              <a:rPr sz="2600" dirty="0">
                <a:latin typeface="Corbel"/>
                <a:cs typeface="Corbel"/>
              </a:rPr>
              <a:t>G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204" dirty="0">
                <a:latin typeface="Arial MT"/>
                <a:cs typeface="Arial MT"/>
              </a:rPr>
              <a:t> </a:t>
            </a:r>
            <a:r>
              <a:rPr sz="2600" dirty="0">
                <a:latin typeface="Corbel"/>
                <a:cs typeface="Corbel"/>
              </a:rPr>
              <a:t>I</a:t>
            </a:r>
            <a:endParaRPr sz="2600">
              <a:latin typeface="Corbel"/>
              <a:cs typeface="Corbe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57062" y="3821641"/>
            <a:ext cx="342305" cy="12296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11237" y="3821562"/>
            <a:ext cx="327606" cy="12295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608308" y="4685083"/>
            <a:ext cx="1463040" cy="54864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304165">
              <a:lnSpc>
                <a:spcPct val="100000"/>
              </a:lnSpc>
              <a:spcBef>
                <a:spcPts val="495"/>
              </a:spcBef>
            </a:pPr>
            <a:r>
              <a:rPr sz="2600" dirty="0">
                <a:latin typeface="Corbel"/>
                <a:cs typeface="Corbel"/>
              </a:rPr>
              <a:t>A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305" dirty="0">
                <a:latin typeface="Arial MT"/>
                <a:cs typeface="Arial MT"/>
              </a:rPr>
              <a:t> </a:t>
            </a:r>
            <a:r>
              <a:rPr sz="2600" dirty="0">
                <a:latin typeface="Corbel"/>
                <a:cs typeface="Corbel"/>
              </a:rPr>
              <a:t>C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26717" y="4725167"/>
            <a:ext cx="3017520" cy="45720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orbel"/>
                <a:cs typeface="Corbel"/>
              </a:rPr>
              <a:t>Augmentation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rule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71347" y="4892281"/>
            <a:ext cx="327882" cy="12297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44236" y="4886028"/>
            <a:ext cx="327882" cy="12297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8799607" y="4673194"/>
            <a:ext cx="1463040" cy="54864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625"/>
              </a:spcBef>
            </a:pPr>
            <a:r>
              <a:rPr sz="2400" spc="-2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5" dirty="0">
                <a:latin typeface="Arial MT"/>
                <a:cs typeface="Arial MT"/>
              </a:rPr>
              <a:t>→</a:t>
            </a:r>
            <a:r>
              <a:rPr sz="2400" spc="-280" dirty="0">
                <a:latin typeface="Arial MT"/>
                <a:cs typeface="Arial MT"/>
              </a:rPr>
              <a:t> </a:t>
            </a:r>
            <a:r>
              <a:rPr sz="2400" spc="-5" dirty="0">
                <a:latin typeface="Corbel"/>
                <a:cs typeface="Corbel"/>
              </a:rPr>
              <a:t>CG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08307" y="5424942"/>
            <a:ext cx="1463040" cy="109728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92735" marR="132715" indent="-152400">
              <a:lnSpc>
                <a:spcPct val="123100"/>
              </a:lnSpc>
              <a:spcBef>
                <a:spcPts val="355"/>
              </a:spcBef>
            </a:pPr>
            <a:r>
              <a:rPr sz="2350" spc="-10" dirty="0">
                <a:latin typeface="Corbel"/>
                <a:cs typeface="Corbel"/>
              </a:rPr>
              <a:t>A</a:t>
            </a:r>
            <a:r>
              <a:rPr sz="2350" spc="20" dirty="0">
                <a:latin typeface="Corbel"/>
                <a:cs typeface="Corbel"/>
              </a:rPr>
              <a:t>G</a:t>
            </a:r>
            <a:r>
              <a:rPr sz="2350" dirty="0">
                <a:latin typeface="Corbel"/>
                <a:cs typeface="Corbel"/>
              </a:rPr>
              <a:t> </a:t>
            </a:r>
            <a:r>
              <a:rPr sz="2350" spc="30" dirty="0">
                <a:latin typeface="Arial MT"/>
                <a:cs typeface="Arial MT"/>
              </a:rPr>
              <a:t>→</a:t>
            </a:r>
            <a:r>
              <a:rPr sz="2350" spc="-275" dirty="0">
                <a:latin typeface="Arial MT"/>
                <a:cs typeface="Arial MT"/>
              </a:rPr>
              <a:t> </a:t>
            </a:r>
            <a:r>
              <a:rPr sz="2350" spc="5" dirty="0">
                <a:latin typeface="Corbel"/>
                <a:cs typeface="Corbel"/>
              </a:rPr>
              <a:t>CG  C</a:t>
            </a:r>
            <a:r>
              <a:rPr sz="2350" spc="20" dirty="0">
                <a:latin typeface="Corbel"/>
                <a:cs typeface="Corbel"/>
              </a:rPr>
              <a:t>G</a:t>
            </a:r>
            <a:r>
              <a:rPr sz="2350" spc="5" dirty="0">
                <a:latin typeface="Corbel"/>
                <a:cs typeface="Corbel"/>
              </a:rPr>
              <a:t> </a:t>
            </a:r>
            <a:r>
              <a:rPr sz="2350" spc="30" dirty="0">
                <a:latin typeface="Arial MT"/>
                <a:cs typeface="Arial MT"/>
              </a:rPr>
              <a:t>→</a:t>
            </a:r>
            <a:r>
              <a:rPr sz="2350" spc="-180" dirty="0">
                <a:latin typeface="Arial MT"/>
                <a:cs typeface="Arial MT"/>
              </a:rPr>
              <a:t> </a:t>
            </a:r>
            <a:r>
              <a:rPr sz="2350" spc="5" dirty="0">
                <a:latin typeface="Corbel"/>
                <a:cs typeface="Corbel"/>
              </a:rPr>
              <a:t>I</a:t>
            </a:r>
            <a:endParaRPr sz="2350">
              <a:latin typeface="Corbel"/>
              <a:cs typeface="Corbe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26717" y="5744982"/>
            <a:ext cx="3017520" cy="457200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204"/>
              </a:spcBef>
            </a:pPr>
            <a:r>
              <a:rPr sz="2400" spc="-20" dirty="0">
                <a:latin typeface="Corbel"/>
                <a:cs typeface="Corbel"/>
              </a:rPr>
              <a:t>Transitivity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rule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99606" y="5699262"/>
            <a:ext cx="1463040" cy="548640"/>
          </a:xfrm>
          <a:prstGeom prst="rect">
            <a:avLst/>
          </a:prstGeom>
          <a:ln w="9524">
            <a:solidFill>
              <a:srgbClr val="A5A5A5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495"/>
              </a:spcBef>
            </a:pPr>
            <a:r>
              <a:rPr sz="2600" spc="-25" dirty="0">
                <a:latin typeface="Corbel"/>
                <a:cs typeface="Corbel"/>
              </a:rPr>
              <a:t>A</a:t>
            </a:r>
            <a:r>
              <a:rPr sz="2600" dirty="0">
                <a:latin typeface="Corbel"/>
                <a:cs typeface="Corbel"/>
              </a:rPr>
              <a:t>G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dirty="0">
                <a:latin typeface="Arial MT"/>
                <a:cs typeface="Arial MT"/>
              </a:rPr>
              <a:t>→</a:t>
            </a:r>
            <a:r>
              <a:rPr sz="2600" spc="-204" dirty="0">
                <a:latin typeface="Arial MT"/>
                <a:cs typeface="Arial MT"/>
              </a:rPr>
              <a:t> </a:t>
            </a:r>
            <a:r>
              <a:rPr sz="2600" dirty="0">
                <a:latin typeface="Corbel"/>
                <a:cs typeface="Corbel"/>
              </a:rPr>
              <a:t>I</a:t>
            </a:r>
            <a:endParaRPr sz="2600">
              <a:latin typeface="Corbel"/>
              <a:cs typeface="Corbe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71347" y="5912096"/>
            <a:ext cx="328013" cy="12297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44236" y="5912096"/>
            <a:ext cx="328013" cy="122971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0462984" y="3338797"/>
            <a:ext cx="116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6575" algn="l"/>
              </a:tabLst>
            </a:pPr>
            <a:r>
              <a:rPr sz="3600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Cambria Math"/>
                <a:cs typeface="Cambria Math"/>
              </a:rPr>
              <a:t>F</a:t>
            </a:r>
            <a:r>
              <a:rPr sz="3600" baseline="3125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endParaRPr sz="3600" baseline="3125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271807" y="1255422"/>
            <a:ext cx="621030" cy="4629150"/>
            <a:chOff x="10271807" y="1255422"/>
            <a:chExt cx="621030" cy="4629150"/>
          </a:xfrm>
        </p:grpSpPr>
        <p:sp>
          <p:nvSpPr>
            <p:cNvPr id="41" name="object 41"/>
            <p:cNvSpPr/>
            <p:nvPr/>
          </p:nvSpPr>
          <p:spPr>
            <a:xfrm>
              <a:off x="10319797" y="1275918"/>
              <a:ext cx="568325" cy="4587875"/>
            </a:xfrm>
            <a:custGeom>
              <a:avLst/>
              <a:gdLst/>
              <a:ahLst/>
              <a:cxnLst/>
              <a:rect l="l" t="t" r="r" b="b"/>
              <a:pathLst>
                <a:path w="568325" h="4587875">
                  <a:moveTo>
                    <a:pt x="568161" y="0"/>
                  </a:moveTo>
                  <a:lnTo>
                    <a:pt x="568161" y="4587553"/>
                  </a:lnTo>
                </a:path>
                <a:path w="568325" h="4587875">
                  <a:moveTo>
                    <a:pt x="5680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276572" y="126018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276572" y="126018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319797" y="5863472"/>
              <a:ext cx="568325" cy="0"/>
            </a:xfrm>
            <a:custGeom>
              <a:avLst/>
              <a:gdLst/>
              <a:ahLst/>
              <a:cxnLst/>
              <a:rect l="l" t="t" r="r" b="b"/>
              <a:pathLst>
                <a:path w="568325">
                  <a:moveTo>
                    <a:pt x="568161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276572" y="584773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276572" y="584773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319795" y="2603682"/>
              <a:ext cx="568325" cy="0"/>
            </a:xfrm>
            <a:custGeom>
              <a:avLst/>
              <a:gdLst/>
              <a:ahLst/>
              <a:cxnLst/>
              <a:rect l="l" t="t" r="r" b="b"/>
              <a:pathLst>
                <a:path w="568325">
                  <a:moveTo>
                    <a:pt x="56816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276570" y="258794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276570" y="258794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457859" y="38963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57859" y="38963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319794" y="4933532"/>
              <a:ext cx="568325" cy="0"/>
            </a:xfrm>
            <a:custGeom>
              <a:avLst/>
              <a:gdLst/>
              <a:ahLst/>
              <a:cxnLst/>
              <a:rect l="l" t="t" r="r" b="b"/>
              <a:pathLst>
                <a:path w="568325">
                  <a:moveTo>
                    <a:pt x="568161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276569" y="49177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276569" y="49177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5949</Words>
  <Application>Microsoft Office PowerPoint</Application>
  <PresentationFormat>Widescreen</PresentationFormat>
  <Paragraphs>919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 MT</vt:lpstr>
      <vt:lpstr>Calibri</vt:lpstr>
      <vt:lpstr>Cambria</vt:lpstr>
      <vt:lpstr>Cambria Math</vt:lpstr>
      <vt:lpstr>Corbel</vt:lpstr>
      <vt:lpstr>Segoe UI Symbol</vt:lpstr>
      <vt:lpstr>Times New Roman</vt:lpstr>
      <vt:lpstr>Office Theme</vt:lpstr>
      <vt:lpstr>DBMS:Database Management System Relational Database  Design</vt:lpstr>
      <vt:lpstr>PowerPoint Presentation</vt:lpstr>
      <vt:lpstr>PowerPoint Presentation</vt:lpstr>
      <vt:lpstr>PowerPoint Presentation</vt:lpstr>
      <vt:lpstr>Types of Functional Dependencies</vt:lpstr>
      <vt:lpstr>Types of Functional Dependencies</vt:lpstr>
      <vt:lpstr>PowerPoint Presentation</vt:lpstr>
      <vt:lpstr>Closure Set  of FD  (Functional  Dependency</vt:lpstr>
      <vt:lpstr>Closure Set of</vt:lpstr>
      <vt:lpstr>Closure Set of  FD (Functional  Dependency)</vt:lpstr>
      <vt:lpstr>PowerPoint Presentation</vt:lpstr>
      <vt:lpstr>Consider a relation R (A,B,C,D,E,F,G) with following functional  dependencies: A → BC, BC → DE, D → F, CF → G. Find A+</vt:lpstr>
      <vt:lpstr>Consider a relation R (A,B,C,D,E,F,G) with following functional  dependencies: A → BC,D → F, CF → G ,BC → DE. Find A+</vt:lpstr>
      <vt:lpstr>Consider a relation R (A,B,C,D,E,F,G) with following functional  dependencies: A → BC, BC → DE, D → F, CF → G. Find {B,C}+</vt:lpstr>
      <vt:lpstr>Consider a relation R (A,B,C,D,E,F,G) with following functional  dependencies: A → BC, BC → DE, D → F, CF → G. Find D+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 a relation R (A,B,C,D,E,F,G,H) with following functional  dependencies: AB → C, A → DE, B → F, F → GH. Find Candidate Key</vt:lpstr>
      <vt:lpstr>Consider a relation R (A,B,C,D,E) with following functional dependencies:  BC → ADE, D → B. Find Candidate Key</vt:lpstr>
      <vt:lpstr>Consider a relation R (A,B,C,D,E) with following functional dependencies:  BC → ADE, D → B. Find Candidate Key</vt:lpstr>
      <vt:lpstr>Consider a relation R (w,x,y,z) with following functional dependencies:  Z→ W, Y →XZ, WX→Y. Find Candidate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Forms (1 NF)</vt:lpstr>
      <vt:lpstr>PowerPoint Presentation</vt:lpstr>
      <vt:lpstr>PowerPoint Presentation</vt:lpstr>
      <vt:lpstr>PowerPoint Presentation</vt:lpstr>
      <vt:lpstr>Normal Forms (3 NF)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table can have both functional as well as multivalued  dependency.</vt:lpstr>
      <vt:lpstr>Id Address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DBMS:Database Management System Relational Database  Design</dc:title>
  <cp:lastModifiedBy>aryanlanghanoja233@gmail.com</cp:lastModifiedBy>
  <cp:revision>1</cp:revision>
  <dcterms:created xsi:type="dcterms:W3CDTF">2023-12-26T13:12:58Z</dcterms:created>
  <dcterms:modified xsi:type="dcterms:W3CDTF">2023-12-26T13:24:18Z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2023-11-20T00:00:00Z</vt:filetime>
  </property>
  <property fmtid="{D5CDD505-2E9C-101B-9397-08002B2CF9AE}" pid="3" name="Creator">
    <vt:lpwstr>PDFium</vt:lpwstr>
  </property>
  <property fmtid="{D5CDD505-2E9C-101B-9397-08002B2CF9AE}" pid="4" name="LastSaved">
    <vt:filetime>2023-11-20T00:00:00Z</vt:filetime>
  </property>
</Properties>
</file>