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Relationship Id="rId83" Type="http://schemas.openxmlformats.org/officeDocument/2006/relationships/slide" Target="slides/slide7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589" y="5330951"/>
                </a:moveTo>
                <a:lnTo>
                  <a:pt x="0" y="5330951"/>
                </a:lnTo>
                <a:lnTo>
                  <a:pt x="0" y="0"/>
                </a:lnTo>
                <a:lnTo>
                  <a:pt x="3443589" y="0"/>
                </a:lnTo>
                <a:lnTo>
                  <a:pt x="3443589" y="5330951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51"/>
                </a:lnTo>
                <a:lnTo>
                  <a:pt x="0" y="5330951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4759" y="1123837"/>
            <a:ext cx="1810836" cy="169931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80720" y="991352"/>
            <a:ext cx="3089428" cy="35796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25944" y="2855773"/>
            <a:ext cx="11540111" cy="1068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" y="758951"/>
            <a:ext cx="3443604" cy="5331460"/>
          </a:xfrm>
          <a:custGeom>
            <a:avLst/>
            <a:gdLst/>
            <a:ahLst/>
            <a:cxnLst/>
            <a:rect l="l" t="t" r="r" b="b"/>
            <a:pathLst>
              <a:path w="3443604" h="5331460">
                <a:moveTo>
                  <a:pt x="3443589" y="5330951"/>
                </a:moveTo>
                <a:lnTo>
                  <a:pt x="0" y="5330951"/>
                </a:lnTo>
                <a:lnTo>
                  <a:pt x="0" y="0"/>
                </a:lnTo>
                <a:lnTo>
                  <a:pt x="3443589" y="0"/>
                </a:lnTo>
                <a:lnTo>
                  <a:pt x="3443589" y="5330951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1815864" y="758951"/>
            <a:ext cx="376555" cy="5331460"/>
          </a:xfrm>
          <a:custGeom>
            <a:avLst/>
            <a:gdLst/>
            <a:ahLst/>
            <a:cxnLst/>
            <a:rect l="l" t="t" r="r" b="b"/>
            <a:pathLst>
              <a:path w="376554" h="5331460">
                <a:moveTo>
                  <a:pt x="0" y="0"/>
                </a:moveTo>
                <a:lnTo>
                  <a:pt x="376135" y="0"/>
                </a:lnTo>
                <a:lnTo>
                  <a:pt x="376135" y="5330951"/>
                </a:lnTo>
                <a:lnTo>
                  <a:pt x="0" y="5330951"/>
                </a:lnTo>
                <a:lnTo>
                  <a:pt x="0" y="0"/>
                </a:lnTo>
                <a:close/>
              </a:path>
            </a:pathLst>
          </a:custGeom>
          <a:solidFill>
            <a:srgbClr val="C8C8C8">
              <a:alpha val="49803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69794" y="286257"/>
            <a:ext cx="762952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46930" y="1585128"/>
            <a:ext cx="8063865" cy="21971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Relationship Id="rId3" Type="http://schemas.openxmlformats.org/officeDocument/2006/relationships/image" Target="../media/image8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jp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8.png"/><Relationship Id="rId9" Type="http://schemas.openxmlformats.org/officeDocument/2006/relationships/image" Target="../media/image19.png"/><Relationship Id="rId10" Type="http://schemas.openxmlformats.org/officeDocument/2006/relationships/image" Target="../media/image20.png"/><Relationship Id="rId11" Type="http://schemas.openxmlformats.org/officeDocument/2006/relationships/image" Target="../media/image21.png"/><Relationship Id="rId12" Type="http://schemas.openxmlformats.org/officeDocument/2006/relationships/image" Target="../media/image22.png"/><Relationship Id="rId13" Type="http://schemas.openxmlformats.org/officeDocument/2006/relationships/image" Target="../media/image23.png"/><Relationship Id="rId14" Type="http://schemas.openxmlformats.org/officeDocument/2006/relationships/image" Target="../media/image24.png"/><Relationship Id="rId15" Type="http://schemas.openxmlformats.org/officeDocument/2006/relationships/image" Target="../media/image2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png"/></Relationships>

</file>

<file path=ppt/slides/_rels/slide4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4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Relationship Id="rId3" Type="http://schemas.openxmlformats.org/officeDocument/2006/relationships/image" Target="../media/image28.png"/><Relationship Id="rId4" Type="http://schemas.openxmlformats.org/officeDocument/2006/relationships/image" Target="../media/image29.png"/><Relationship Id="rId5" Type="http://schemas.openxmlformats.org/officeDocument/2006/relationships/image" Target="../media/image30.png"/><Relationship Id="rId6" Type="http://schemas.openxmlformats.org/officeDocument/2006/relationships/image" Target="../media/image31.png"/><Relationship Id="rId7" Type="http://schemas.openxmlformats.org/officeDocument/2006/relationships/image" Target="../media/image32.png"/><Relationship Id="rId8" Type="http://schemas.openxmlformats.org/officeDocument/2006/relationships/image" Target="../media/image33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5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_rels/slide5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5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png"/><Relationship Id="rId3" Type="http://schemas.openxmlformats.org/officeDocument/2006/relationships/image" Target="../media/image36.png"/></Relationships>

</file>

<file path=ppt/slides/_rels/slide5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5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6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jpg"/></Relationships>

</file>

<file path=ppt/slides/_rels/slide6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1.jpg"/></Relationships>

</file>

<file path=ppt/slides/_rels/slide6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6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2.jpg"/></Relationships>

</file>

<file path=ppt/slides/_rels/slide6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3.png"/><Relationship Id="rId3" Type="http://schemas.openxmlformats.org/officeDocument/2006/relationships/image" Target="../media/image44.png"/><Relationship Id="rId4" Type="http://schemas.openxmlformats.org/officeDocument/2006/relationships/image" Target="../media/image45.png"/><Relationship Id="rId5" Type="http://schemas.openxmlformats.org/officeDocument/2006/relationships/image" Target="../media/image46.png"/><Relationship Id="rId6" Type="http://schemas.openxmlformats.org/officeDocument/2006/relationships/image" Target="../media/image47.png"/><Relationship Id="rId7" Type="http://schemas.openxmlformats.org/officeDocument/2006/relationships/image" Target="../media/image48.png"/><Relationship Id="rId8" Type="http://schemas.openxmlformats.org/officeDocument/2006/relationships/image" Target="../media/image49.png"/><Relationship Id="rId9" Type="http://schemas.openxmlformats.org/officeDocument/2006/relationships/image" Target="../media/image50.png"/></Relationships>

</file>

<file path=ppt/slides/_rels/slide7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7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9418444" y="1769328"/>
            <a:ext cx="25857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CE/IT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521825" y="5419942"/>
            <a:ext cx="1476375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 b="1">
                <a:solidFill>
                  <a:srgbClr val="595959"/>
                </a:solidFill>
                <a:latin typeface="Arial"/>
                <a:cs typeface="Arial"/>
              </a:rPr>
              <a:t>Prof.</a:t>
            </a:r>
            <a:r>
              <a:rPr dirty="0" sz="2000" spc="-105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595959"/>
                </a:solidFill>
                <a:latin typeface="Arial"/>
                <a:cs typeface="Arial"/>
              </a:rPr>
              <a:t>Mitesh </a:t>
            </a:r>
            <a:r>
              <a:rPr dirty="0" sz="2000" spc="-540" b="1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595959"/>
                </a:solidFill>
                <a:latin typeface="Arial"/>
                <a:cs typeface="Arial"/>
              </a:rPr>
              <a:t>Patel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521825" y="2870851"/>
            <a:ext cx="14751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Unit no 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: 4 </a:t>
            </a:r>
            <a:r>
              <a:rPr dirty="0" sz="2200" spc="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098A3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ransaction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194891" y="2298114"/>
            <a:ext cx="5933440" cy="1270000"/>
          </a:xfrm>
          <a:prstGeom prst="rect"/>
        </p:spPr>
        <p:txBody>
          <a:bodyPr wrap="square" lIns="0" tIns="4445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350"/>
              </a:spcBef>
            </a:pPr>
            <a:r>
              <a:rPr dirty="0" sz="2800" spc="-5" b="1">
                <a:latin typeface="Corbel"/>
                <a:cs typeface="Corbel"/>
              </a:rPr>
              <a:t>DBMS:Database</a:t>
            </a:r>
            <a:r>
              <a:rPr dirty="0" sz="2800" spc="-20" b="1">
                <a:latin typeface="Corbel"/>
                <a:cs typeface="Corbel"/>
              </a:rPr>
              <a:t> </a:t>
            </a:r>
            <a:r>
              <a:rPr dirty="0" sz="2800" spc="-5" b="1">
                <a:latin typeface="Corbel"/>
                <a:cs typeface="Corbel"/>
              </a:rPr>
              <a:t>Management</a:t>
            </a:r>
            <a:r>
              <a:rPr dirty="0" sz="2800" spc="-105" b="1">
                <a:latin typeface="Corbel"/>
                <a:cs typeface="Corbel"/>
              </a:rPr>
              <a:t> </a:t>
            </a:r>
            <a:r>
              <a:rPr dirty="0" sz="2800" spc="-5" b="1">
                <a:latin typeface="Corbel"/>
                <a:cs typeface="Corbel"/>
              </a:rPr>
              <a:t>System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4800" spc="-35" b="1">
                <a:latin typeface="Corbel"/>
                <a:cs typeface="Corbel"/>
              </a:rPr>
              <a:t>Transaction</a:t>
            </a:r>
            <a:endParaRPr sz="4800">
              <a:latin typeface="Corbel"/>
              <a:cs typeface="Corbel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116" y="2274486"/>
            <a:ext cx="1496957" cy="149695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1165" y="146588"/>
            <a:ext cx="8192351" cy="6160063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25944" y="2115109"/>
            <a:ext cx="254127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(State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610"/>
              </a:lnSpc>
            </a:pPr>
            <a:r>
              <a:rPr dirty="0" sz="3600" spc="-5" b="1">
                <a:latin typeface="Cambria"/>
                <a:cs typeface="Cambria"/>
              </a:rPr>
              <a:t>or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4105"/>
              </a:lnSpc>
            </a:pPr>
            <a:r>
              <a:rPr dirty="0" sz="3600" spc="-10" b="1">
                <a:latin typeface="Cambria"/>
                <a:cs typeface="Cambria"/>
              </a:rPr>
              <a:t>Life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30" b="1">
                <a:latin typeface="Cambria"/>
                <a:cs typeface="Cambria"/>
              </a:rPr>
              <a:t>Cycle)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357530" y="2958729"/>
            <a:ext cx="62484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ct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iv</a:t>
            </a:r>
            <a:r>
              <a:rPr dirty="0" sz="1800">
                <a:solidFill>
                  <a:srgbClr val="FFFFFF"/>
                </a:solidFill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32556" y="1623369"/>
            <a:ext cx="110934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219075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Partial 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 Commit</a:t>
            </a:r>
            <a:r>
              <a:rPr dirty="0" sz="1800" spc="-20">
                <a:solidFill>
                  <a:srgbClr val="FFFFFF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743" y="4118828"/>
            <a:ext cx="61595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65">
                <a:solidFill>
                  <a:srgbClr val="FFFFFF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ailed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295384" y="1813311"/>
            <a:ext cx="110934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Committed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334271" y="4118828"/>
            <a:ext cx="820419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A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bor</a:t>
            </a:r>
            <a:r>
              <a:rPr dirty="0" sz="1800" spc="-20">
                <a:solidFill>
                  <a:srgbClr val="FFFFFF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637099" y="4855685"/>
            <a:ext cx="265176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This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is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initial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state.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dirty="0" sz="1800" spc="229">
                <a:latin typeface="Segoe UI Symbol"/>
                <a:cs typeface="Segoe UI Symbol"/>
              </a:rPr>
              <a:t>✔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078337" y="5404325"/>
            <a:ext cx="211201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state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while</a:t>
            </a:r>
            <a:r>
              <a:rPr dirty="0" sz="1800" spc="-30">
                <a:latin typeface="Cambria Math"/>
                <a:cs typeface="Cambria Math"/>
              </a:rPr>
              <a:t> </a:t>
            </a:r>
            <a:r>
              <a:rPr dirty="0" sz="1800" spc="-40">
                <a:latin typeface="Cambria Math"/>
                <a:cs typeface="Cambria Math"/>
              </a:rPr>
              <a:t>execution.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153414" y="2905423"/>
            <a:ext cx="411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End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54489" y="585981"/>
            <a:ext cx="539623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  <a:tab pos="3535045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It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is</a:t>
            </a:r>
            <a:r>
              <a:rPr dirty="0" sz="1800">
                <a:latin typeface="Cambria Math"/>
                <a:cs typeface="Cambria Math"/>
              </a:rPr>
              <a:t> a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state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where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 </a:t>
            </a:r>
            <a:r>
              <a:rPr dirty="0" sz="1800" spc="-10">
                <a:latin typeface="Cambria Math"/>
                <a:cs typeface="Cambria Math"/>
              </a:rPr>
              <a:t>transactio	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36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tually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enter</a:t>
            </a:r>
            <a:r>
              <a:rPr dirty="0" sz="1800" spc="-2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in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185">
                <a:latin typeface="Cambria Math"/>
                <a:cs typeface="Cambria Math"/>
              </a:rPr>
              <a:t>its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595728" y="860301"/>
            <a:ext cx="14224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last</a:t>
            </a:r>
            <a:r>
              <a:rPr dirty="0" sz="1800" spc="-6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operation.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16910" y="5295784"/>
            <a:ext cx="460248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An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execution</a:t>
            </a:r>
            <a:r>
              <a:rPr dirty="0" sz="1800" spc="-5">
                <a:latin typeface="Cambria Math"/>
                <a:cs typeface="Cambria Math"/>
              </a:rPr>
              <a:t> cannot be</a:t>
            </a:r>
            <a:r>
              <a:rPr dirty="0" sz="1800" spc="-10">
                <a:latin typeface="Cambria Math"/>
                <a:cs typeface="Cambria Math"/>
              </a:rPr>
              <a:t> performed</a:t>
            </a:r>
            <a:r>
              <a:rPr dirty="0" sz="1800" spc="-5">
                <a:latin typeface="Cambria Math"/>
                <a:cs typeface="Cambria Math"/>
              </a:rPr>
              <a:t> due </a:t>
            </a:r>
            <a:r>
              <a:rPr dirty="0" sz="1800" spc="-10">
                <a:latin typeface="Cambria Math"/>
                <a:cs typeface="Cambria Math"/>
              </a:rPr>
              <a:t>to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error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052937" y="5059590"/>
            <a:ext cx="7350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 baseline="-16975" sz="2700" spc="-547">
                <a:latin typeface="Cambria Math"/>
                <a:cs typeface="Cambria Math"/>
              </a:rPr>
              <a:t>T</a:t>
            </a:r>
            <a:r>
              <a:rPr dirty="0" baseline="-57098" sz="2700" spc="-547">
                <a:latin typeface="Segoe UI Symbol"/>
                <a:cs typeface="Segoe UI Symbol"/>
              </a:rPr>
              <a:t>✔</a:t>
            </a:r>
            <a:r>
              <a:rPr dirty="0" baseline="-16975" sz="2700" spc="-547">
                <a:latin typeface="Cambria Math"/>
                <a:cs typeface="Cambria Math"/>
              </a:rPr>
              <a:t>he</a:t>
            </a:r>
            <a:r>
              <a:rPr dirty="0" baseline="-16975" sz="2700" spc="-457">
                <a:latin typeface="Cambria Math"/>
                <a:cs typeface="Cambria Math"/>
              </a:rPr>
              <a:t> </a:t>
            </a:r>
            <a:r>
              <a:rPr dirty="0" baseline="-16975" sz="2700" spc="-15">
                <a:latin typeface="Cambria Math"/>
                <a:cs typeface="Cambria Math"/>
              </a:rPr>
              <a:t>transaction</a:t>
            </a:r>
            <a:r>
              <a:rPr dirty="0" baseline="-16975" sz="2700">
                <a:latin typeface="Cambria Math"/>
                <a:cs typeface="Cambria Math"/>
              </a:rPr>
              <a:t> </a:t>
            </a:r>
            <a:r>
              <a:rPr dirty="0" baseline="-16975" sz="2700" spc="-419">
                <a:latin typeface="Cambria Math"/>
                <a:cs typeface="Cambria Math"/>
              </a:rPr>
              <a:t>rem</a:t>
            </a:r>
            <a:r>
              <a:rPr dirty="0" sz="1800" spc="-280">
                <a:latin typeface="Segoe UI Symbol"/>
                <a:cs typeface="Segoe UI Symbol"/>
              </a:rPr>
              <a:t>✔</a:t>
            </a:r>
            <a:r>
              <a:rPr dirty="0" baseline="-16975" sz="2700" spc="-419">
                <a:latin typeface="Cambria Math"/>
                <a:cs typeface="Cambria Math"/>
              </a:rPr>
              <a:t>ains</a:t>
            </a:r>
            <a:r>
              <a:rPr dirty="0" sz="1800" spc="-280">
                <a:latin typeface="Cambria Math"/>
                <a:cs typeface="Cambria Math"/>
              </a:rPr>
              <a:t>T</a:t>
            </a:r>
            <a:r>
              <a:rPr dirty="0" baseline="-16975" sz="2700" spc="-419">
                <a:latin typeface="Cambria Math"/>
                <a:cs typeface="Cambria Math"/>
              </a:rPr>
              <a:t>i</a:t>
            </a:r>
            <a:r>
              <a:rPr dirty="0" sz="1800" spc="-280">
                <a:latin typeface="Cambria Math"/>
                <a:cs typeface="Cambria Math"/>
              </a:rPr>
              <a:t>h</a:t>
            </a:r>
            <a:r>
              <a:rPr dirty="0" baseline="-16975" sz="2700" spc="-419">
                <a:latin typeface="Cambria Math"/>
                <a:cs typeface="Cambria Math"/>
              </a:rPr>
              <a:t>n</a:t>
            </a:r>
            <a:r>
              <a:rPr dirty="0" sz="1800" spc="-280">
                <a:latin typeface="Cambria Math"/>
                <a:cs typeface="Cambria Math"/>
              </a:rPr>
              <a:t>e</a:t>
            </a:r>
            <a:r>
              <a:rPr dirty="0" baseline="-16975" sz="2700" spc="-419">
                <a:latin typeface="Cambria Math"/>
                <a:cs typeface="Cambria Math"/>
              </a:rPr>
              <a:t>t</a:t>
            </a:r>
            <a:r>
              <a:rPr dirty="0" sz="1800" spc="-280">
                <a:latin typeface="Cambria Math"/>
                <a:cs typeface="Cambria Math"/>
              </a:rPr>
              <a:t>s</a:t>
            </a:r>
            <a:r>
              <a:rPr dirty="0" baseline="-16975" sz="2700" spc="-419">
                <a:latin typeface="Cambria Math"/>
                <a:cs typeface="Cambria Math"/>
              </a:rPr>
              <a:t>h</a:t>
            </a:r>
            <a:r>
              <a:rPr dirty="0" sz="1800" spc="-280">
                <a:latin typeface="Cambria Math"/>
                <a:cs typeface="Cambria Math"/>
              </a:rPr>
              <a:t>t</a:t>
            </a:r>
            <a:r>
              <a:rPr dirty="0" baseline="-16975" sz="2700" spc="-419">
                <a:latin typeface="Cambria Math"/>
                <a:cs typeface="Cambria Math"/>
              </a:rPr>
              <a:t>i</a:t>
            </a:r>
            <a:r>
              <a:rPr dirty="0" sz="1800" spc="-280">
                <a:latin typeface="Cambria Math"/>
                <a:cs typeface="Cambria Math"/>
              </a:rPr>
              <a:t>a</a:t>
            </a:r>
            <a:r>
              <a:rPr dirty="0" baseline="-16975" sz="2700" spc="-419">
                <a:latin typeface="Cambria Math"/>
                <a:cs typeface="Cambria Math"/>
              </a:rPr>
              <a:t>s</a:t>
            </a:r>
            <a:r>
              <a:rPr dirty="0" sz="1800" spc="-280">
                <a:latin typeface="Cambria Math"/>
                <a:cs typeface="Cambria Math"/>
              </a:rPr>
              <a:t>te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after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transaction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has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been</a:t>
            </a:r>
            <a:r>
              <a:rPr dirty="0" sz="1800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rolled</a:t>
            </a:r>
            <a:r>
              <a:rPr dirty="0" sz="1800" spc="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back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381825" y="5333910"/>
            <a:ext cx="482409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ambria Math"/>
                <a:cs typeface="Cambria Math"/>
              </a:rPr>
              <a:t>and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database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has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been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restored</a:t>
            </a:r>
            <a:r>
              <a:rPr dirty="0" sz="1800" spc="-10">
                <a:latin typeface="Cambria Math"/>
                <a:cs typeface="Cambria Math"/>
              </a:rPr>
              <a:t> to </a:t>
            </a:r>
            <a:r>
              <a:rPr dirty="0" sz="1800" spc="-5">
                <a:latin typeface="Cambria Math"/>
                <a:cs typeface="Cambria Math"/>
              </a:rPr>
              <a:t>start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of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150272" y="5570104"/>
            <a:ext cx="56953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8790" marR="43180" indent="-441325">
              <a:lnSpc>
                <a:spcPct val="100000"/>
              </a:lnSpc>
              <a:spcBef>
                <a:spcPts val="100"/>
              </a:spcBef>
              <a:tabLst>
                <a:tab pos="4787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>
                <a:latin typeface="Cambria Math"/>
                <a:cs typeface="Cambria Math"/>
              </a:rPr>
              <a:t>Once </a:t>
            </a:r>
            <a:r>
              <a:rPr dirty="0" sz="1800">
                <a:latin typeface="Cambria Math"/>
                <a:cs typeface="Cambria Math"/>
              </a:rPr>
              <a:t>a </a:t>
            </a:r>
            <a:r>
              <a:rPr dirty="0" sz="1800" spc="-245">
                <a:latin typeface="Cambria Math"/>
                <a:cs typeface="Cambria Math"/>
              </a:rPr>
              <a:t>transaction</a:t>
            </a:r>
            <a:r>
              <a:rPr dirty="0" baseline="-9259" sz="2700" spc="-367">
                <a:latin typeface="Cambria Math"/>
                <a:cs typeface="Cambria Math"/>
              </a:rPr>
              <a:t>tr</a:t>
            </a:r>
            <a:r>
              <a:rPr dirty="0" sz="1800" spc="-245">
                <a:latin typeface="Cambria Math"/>
                <a:cs typeface="Cambria Math"/>
              </a:rPr>
              <a:t>c</a:t>
            </a:r>
            <a:r>
              <a:rPr dirty="0" baseline="-9259" sz="2700" spc="-367">
                <a:latin typeface="Cambria Math"/>
                <a:cs typeface="Cambria Math"/>
              </a:rPr>
              <a:t>a</a:t>
            </a:r>
            <a:r>
              <a:rPr dirty="0" sz="1800" spc="-245">
                <a:latin typeface="Cambria Math"/>
                <a:cs typeface="Cambria Math"/>
              </a:rPr>
              <a:t>a</a:t>
            </a:r>
            <a:r>
              <a:rPr dirty="0" baseline="-9259" sz="2700" spc="-367">
                <a:latin typeface="Cambria Math"/>
                <a:cs typeface="Cambria Math"/>
              </a:rPr>
              <a:t>ns</a:t>
            </a:r>
            <a:r>
              <a:rPr dirty="0" sz="1800" spc="-245">
                <a:latin typeface="Cambria Math"/>
                <a:cs typeface="Cambria Math"/>
              </a:rPr>
              <a:t>n</a:t>
            </a:r>
            <a:r>
              <a:rPr dirty="0" baseline="-9259" sz="2700" spc="-367">
                <a:latin typeface="Cambria Math"/>
                <a:cs typeface="Cambria Math"/>
              </a:rPr>
              <a:t>a</a:t>
            </a:r>
            <a:r>
              <a:rPr dirty="0" sz="1800" spc="-245">
                <a:latin typeface="Cambria Math"/>
                <a:cs typeface="Cambria Math"/>
              </a:rPr>
              <a:t>o</a:t>
            </a:r>
            <a:r>
              <a:rPr dirty="0" baseline="-9259" sz="2700" spc="-367">
                <a:latin typeface="Cambria Math"/>
                <a:cs typeface="Cambria Math"/>
              </a:rPr>
              <a:t>c</a:t>
            </a:r>
            <a:r>
              <a:rPr dirty="0" sz="1800" spc="-245">
                <a:latin typeface="Cambria Math"/>
                <a:cs typeface="Cambria Math"/>
              </a:rPr>
              <a:t>t</a:t>
            </a:r>
            <a:r>
              <a:rPr dirty="0" baseline="-9259" sz="2700" spc="-367">
                <a:latin typeface="Cambria Math"/>
                <a:cs typeface="Cambria Math"/>
              </a:rPr>
              <a:t>ti</a:t>
            </a:r>
            <a:r>
              <a:rPr dirty="0" sz="1800" spc="-245">
                <a:latin typeface="Cambria Math"/>
                <a:cs typeface="Cambria Math"/>
              </a:rPr>
              <a:t>b</a:t>
            </a:r>
            <a:r>
              <a:rPr dirty="0" baseline="-9259" sz="2700" spc="-367">
                <a:latin typeface="Cambria Math"/>
                <a:cs typeface="Cambria Math"/>
              </a:rPr>
              <a:t>o</a:t>
            </a:r>
            <a:r>
              <a:rPr dirty="0" sz="1800" spc="-245">
                <a:latin typeface="Cambria Math"/>
                <a:cs typeface="Cambria Math"/>
              </a:rPr>
              <a:t>e</a:t>
            </a:r>
            <a:r>
              <a:rPr dirty="0" baseline="-9259" sz="2700" spc="-367">
                <a:latin typeface="Cambria Math"/>
                <a:cs typeface="Cambria Math"/>
              </a:rPr>
              <a:t>n</a:t>
            </a:r>
            <a:r>
              <a:rPr dirty="0" sz="1800" spc="-245">
                <a:latin typeface="Cambria Math"/>
                <a:cs typeface="Cambria Math"/>
              </a:rPr>
              <a:t>c</a:t>
            </a:r>
            <a:r>
              <a:rPr dirty="0" baseline="-9259" sz="2700" spc="-367">
                <a:latin typeface="Cambria Math"/>
                <a:cs typeface="Cambria Math"/>
              </a:rPr>
              <a:t>s</a:t>
            </a:r>
            <a:r>
              <a:rPr dirty="0" sz="1800" spc="-245">
                <a:latin typeface="Cambria Math"/>
                <a:cs typeface="Cambria Math"/>
              </a:rPr>
              <a:t>o</a:t>
            </a:r>
            <a:r>
              <a:rPr dirty="0" baseline="-9259" sz="2700" spc="-367">
                <a:latin typeface="Cambria Math"/>
                <a:cs typeface="Cambria Math"/>
              </a:rPr>
              <a:t>t</a:t>
            </a:r>
            <a:r>
              <a:rPr dirty="0" sz="1800" spc="-245">
                <a:latin typeface="Cambria Math"/>
                <a:cs typeface="Cambria Math"/>
              </a:rPr>
              <a:t>m</a:t>
            </a:r>
            <a:r>
              <a:rPr dirty="0" baseline="-9259" sz="2700" spc="-367">
                <a:latin typeface="Cambria Math"/>
                <a:cs typeface="Cambria Math"/>
              </a:rPr>
              <a:t>at</a:t>
            </a:r>
            <a:r>
              <a:rPr dirty="0" sz="1800" spc="-245">
                <a:latin typeface="Cambria Math"/>
                <a:cs typeface="Cambria Math"/>
              </a:rPr>
              <a:t>p</a:t>
            </a:r>
            <a:r>
              <a:rPr dirty="0" baseline="-9259" sz="2700" spc="-367">
                <a:latin typeface="Cambria Math"/>
                <a:cs typeface="Cambria Math"/>
              </a:rPr>
              <a:t>e.</a:t>
            </a:r>
            <a:r>
              <a:rPr dirty="0" sz="1800" spc="-245">
                <a:latin typeface="Cambria Math"/>
                <a:cs typeface="Cambria Math"/>
              </a:rPr>
              <a:t>leted,</a:t>
            </a:r>
            <a:r>
              <a:rPr dirty="0" sz="1800" spc="-24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any </a:t>
            </a:r>
            <a:r>
              <a:rPr dirty="0" sz="1800" spc="-5">
                <a:latin typeface="Cambria Math"/>
                <a:cs typeface="Cambria Math"/>
              </a:rPr>
              <a:t>changes </a:t>
            </a:r>
            <a:r>
              <a:rPr dirty="0" sz="1800" spc="-38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that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it made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must be undone</a:t>
            </a:r>
            <a:r>
              <a:rPr dirty="0" sz="1800" spc="-10">
                <a:latin typeface="Cambria Math"/>
                <a:cs typeface="Cambria Math"/>
              </a:rPr>
              <a:t> rolling</a:t>
            </a:r>
            <a:r>
              <a:rPr dirty="0" sz="1800" spc="-5">
                <a:latin typeface="Cambria Math"/>
                <a:cs typeface="Cambria Math"/>
              </a:rPr>
              <a:t> it back.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5827102" y="197851"/>
            <a:ext cx="5532120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"/>
              <a:t>It is 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 spc="-10"/>
              <a:t>state</a:t>
            </a:r>
            <a:r>
              <a:rPr dirty="0" sz="1800"/>
              <a:t> </a:t>
            </a:r>
            <a:r>
              <a:rPr dirty="0" sz="1800" spc="-15"/>
              <a:t>where</a:t>
            </a:r>
            <a:r>
              <a:rPr dirty="0" sz="1800" spc="-5"/>
              <a:t> </a:t>
            </a:r>
            <a:r>
              <a:rPr dirty="0" sz="1800"/>
              <a:t>a</a:t>
            </a:r>
            <a:r>
              <a:rPr dirty="0" sz="1800" spc="-5"/>
              <a:t> </a:t>
            </a:r>
            <a:r>
              <a:rPr dirty="0" sz="1800" spc="-10"/>
              <a:t>transaction</a:t>
            </a:r>
            <a:r>
              <a:rPr dirty="0" sz="1800" spc="-5"/>
              <a:t> has</a:t>
            </a:r>
            <a:r>
              <a:rPr dirty="0" sz="1800"/>
              <a:t> </a:t>
            </a:r>
            <a:r>
              <a:rPr dirty="0" sz="1800" spc="-10"/>
              <a:t>completed</a:t>
            </a:r>
            <a:r>
              <a:rPr dirty="0" sz="1800" spc="-5"/>
              <a:t> all its</a:t>
            </a:r>
            <a:endParaRPr sz="1800">
              <a:latin typeface="Segoe UI Symbol"/>
              <a:cs typeface="Segoe UI Symbo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268340" y="472171"/>
            <a:ext cx="51327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latin typeface="Cambria Math"/>
                <a:cs typeface="Cambria Math"/>
              </a:rPr>
              <a:t>operations</a:t>
            </a:r>
            <a:r>
              <a:rPr dirty="0" sz="1800" spc="-15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and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changes</a:t>
            </a:r>
            <a:r>
              <a:rPr dirty="0" sz="1800" spc="-10">
                <a:latin typeface="Cambria Math"/>
                <a:cs typeface="Cambria Math"/>
              </a:rPr>
              <a:t> to </a:t>
            </a:r>
            <a:r>
              <a:rPr dirty="0" sz="1800" spc="-5">
                <a:latin typeface="Cambria Math"/>
                <a:cs typeface="Cambria Math"/>
              </a:rPr>
              <a:t>the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database</a:t>
            </a:r>
            <a:r>
              <a:rPr dirty="0" sz="1800" spc="-10">
                <a:latin typeface="Cambria Math"/>
                <a:cs typeface="Cambria Math"/>
              </a:rPr>
              <a:t> </a:t>
            </a:r>
            <a:r>
              <a:rPr dirty="0" sz="1800" spc="-15">
                <a:latin typeface="Cambria Math"/>
                <a:cs typeface="Cambria Math"/>
              </a:rPr>
              <a:t>are</a:t>
            </a:r>
            <a:r>
              <a:rPr dirty="0" sz="1800" spc="-10">
                <a:latin typeface="Cambria Math"/>
                <a:cs typeface="Cambria Math"/>
              </a:rPr>
              <a:t> reflected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27102" y="746490"/>
            <a:ext cx="564769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3390" algn="l"/>
              </a:tabLst>
            </a:pPr>
            <a:r>
              <a:rPr dirty="0" sz="1800" spc="229">
                <a:latin typeface="Segoe UI Symbol"/>
                <a:cs typeface="Segoe UI Symbol"/>
              </a:rPr>
              <a:t>✔	</a:t>
            </a:r>
            <a:r>
              <a:rPr dirty="0" sz="1800" spc="-55">
                <a:latin typeface="Cambria Math"/>
                <a:cs typeface="Cambria Math"/>
              </a:rPr>
              <a:t>We</a:t>
            </a:r>
            <a:r>
              <a:rPr dirty="0" sz="1800" spc="-5">
                <a:latin typeface="Cambria Math"/>
                <a:cs typeface="Cambria Math"/>
              </a:rPr>
              <a:t> cannot abort or </a:t>
            </a:r>
            <a:r>
              <a:rPr dirty="0" sz="1800" spc="-10">
                <a:latin typeface="Cambria Math"/>
                <a:cs typeface="Cambria Math"/>
              </a:rPr>
              <a:t>rollback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>
                <a:latin typeface="Cambria Math"/>
                <a:cs typeface="Cambria Math"/>
              </a:rPr>
              <a:t>a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committed</a:t>
            </a:r>
            <a:r>
              <a:rPr dirty="0" sz="1800" spc="-5">
                <a:latin typeface="Cambria Math"/>
                <a:cs typeface="Cambria Math"/>
              </a:rPr>
              <a:t> </a:t>
            </a:r>
            <a:r>
              <a:rPr dirty="0" sz="1800" spc="-10">
                <a:latin typeface="Cambria Math"/>
                <a:cs typeface="Cambria Math"/>
              </a:rPr>
              <a:t>transaction.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73621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(Ope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ations)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48927" y="424441"/>
            <a:ext cx="146621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 spc="-50"/>
              <a:t> </a:t>
            </a:r>
            <a:r>
              <a:rPr dirty="0" spc="-15"/>
              <a:t>Read</a:t>
            </a:r>
            <a:r>
              <a:rPr dirty="0" spc="-45"/>
              <a:t> </a:t>
            </a:r>
            <a:r>
              <a:rPr dirty="0" spc="-5"/>
              <a:t>(X)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18417" y="1155961"/>
            <a:ext cx="777367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mainly </a:t>
            </a:r>
            <a:r>
              <a:rPr dirty="0" sz="2400" spc="-5">
                <a:latin typeface="Cambria Math"/>
                <a:cs typeface="Cambria Math"/>
              </a:rPr>
              <a:t>used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accessing the data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21844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transfers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accessed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local </a:t>
            </a:r>
            <a:r>
              <a:rPr dirty="0" sz="2400" spc="-25">
                <a:latin typeface="Cambria Math"/>
                <a:cs typeface="Cambria Math"/>
              </a:rPr>
              <a:t>buffer/memory.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18417" y="3350521"/>
            <a:ext cx="7842884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2.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(X)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mainly </a:t>
            </a:r>
            <a:r>
              <a:rPr dirty="0" sz="2400" spc="-5">
                <a:latin typeface="Cambria Math"/>
                <a:cs typeface="Cambria Math"/>
              </a:rPr>
              <a:t>used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updating/modifying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the database.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75184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updates </a:t>
            </a:r>
            <a:r>
              <a:rPr dirty="0" sz="2400" spc="-5">
                <a:latin typeface="Cambria Math"/>
                <a:cs typeface="Cambria Math"/>
              </a:rPr>
              <a:t>the data of the database 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been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54127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61856" y="905209"/>
            <a:ext cx="53848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19455" algn="l"/>
                <a:tab pos="2010410" algn="l"/>
                <a:tab pos="2368550" algn="l"/>
                <a:tab pos="2660650" algn="l"/>
                <a:tab pos="3799840" algn="l"/>
                <a:tab pos="419671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a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oces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ouping 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207960" y="905209"/>
            <a:ext cx="2349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43255" algn="l"/>
                <a:tab pos="1916430" algn="l"/>
              </a:tabLst>
            </a:pP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derin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1856" y="2002489"/>
            <a:ext cx="7998459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61856" y="3099768"/>
            <a:ext cx="799719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schedule is </a:t>
            </a:r>
            <a:r>
              <a:rPr dirty="0" sz="2400" spc="-15">
                <a:latin typeface="Cambria Math"/>
                <a:cs typeface="Cambria Math"/>
              </a:rPr>
              <a:t>required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database because </a:t>
            </a:r>
            <a:r>
              <a:rPr dirty="0" sz="2400" spc="-10">
                <a:latin typeface="Cambria Math"/>
                <a:cs typeface="Cambria Math"/>
              </a:rPr>
              <a:t>when </a:t>
            </a:r>
            <a:r>
              <a:rPr dirty="0" sz="2400" spc="-5">
                <a:latin typeface="Cambria Math"/>
                <a:cs typeface="Cambria Math"/>
              </a:rPr>
              <a:t>some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20">
                <a:latin typeface="Cambria Math"/>
                <a:cs typeface="Cambria Math"/>
              </a:rPr>
              <a:t>execute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0">
                <a:latin typeface="Cambria Math"/>
                <a:cs typeface="Cambria Math"/>
              </a:rPr>
              <a:t>parallel, they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10">
                <a:latin typeface="Cambria Math"/>
                <a:cs typeface="Cambria Math"/>
              </a:rPr>
              <a:t>affect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 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61856" y="4562808"/>
            <a:ext cx="8007984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updating the data in the database and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at the same time is accessing the same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data, then the </a:t>
            </a:r>
            <a:r>
              <a:rPr dirty="0" sz="2400" spc="-10">
                <a:latin typeface="Cambria Math"/>
                <a:cs typeface="Cambria Math"/>
              </a:rPr>
              <a:t>result </a:t>
            </a:r>
            <a:r>
              <a:rPr dirty="0" sz="2400" spc="-5">
                <a:latin typeface="Cambria Math"/>
                <a:cs typeface="Cambria Math"/>
              </a:rPr>
              <a:t>of the database is </a:t>
            </a:r>
            <a:r>
              <a:rPr dirty="0" sz="2400" spc="-15">
                <a:latin typeface="Cambria Math"/>
                <a:cs typeface="Cambria Math"/>
              </a:rPr>
              <a:t>fully </a:t>
            </a:r>
            <a:r>
              <a:rPr dirty="0" sz="2400" spc="-5">
                <a:latin typeface="Cambria Math"/>
                <a:cs typeface="Cambria Math"/>
              </a:rPr>
              <a:t>dependent on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 of these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608885"/>
            <a:ext cx="2629535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(Schedule</a:t>
            </a:r>
            <a:r>
              <a:rPr dirty="0" sz="3600" spc="-10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1-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713325" y="61129"/>
          <a:ext cx="7231380" cy="6689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21404"/>
                <a:gridCol w="3596004"/>
              </a:tblGrid>
              <a:tr h="479474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T1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T2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</a:tr>
              <a:tr h="2889500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-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1000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 marL="1188720" marR="1181735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1000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ctr" marL="1190625" marR="1183640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Commit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solidFill>
                      <a:srgbClr val="FEFEFE"/>
                    </a:solidFill>
                  </a:tcPr>
                </a:tc>
              </a:tr>
              <a:tr h="33101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FFFFFF"/>
                      </a:solidFill>
                      <a:prstDash val="solid"/>
                    </a:lnR>
                    <a:lnB w="9525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  <a:tc>
                  <a:txBody>
                    <a:bodyPr/>
                    <a:lstStyle/>
                    <a:p>
                      <a:pPr algn="just" marL="1194435">
                        <a:lnSpc>
                          <a:spcPts val="2785"/>
                        </a:lnSpc>
                      </a:pP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400" spc="-1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218565" marR="1092835" indent="-120014">
                        <a:lnSpc>
                          <a:spcPct val="114999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*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0.7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2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-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158875" marR="1151890" indent="16510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(A)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Read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B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=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+</a:t>
                      </a:r>
                      <a:r>
                        <a:rPr dirty="0" sz="2400" spc="-3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  <a:p>
                      <a:pPr algn="just" marL="1283335" marR="1170940" indent="-106045">
                        <a:lnSpc>
                          <a:spcPct val="114999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400" spc="-9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(B) </a:t>
                      </a:r>
                      <a:r>
                        <a:rPr dirty="0" sz="2400" spc="-5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Commit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9525">
                      <a:solidFill>
                        <a:srgbClr val="FFFFFF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B w="9525">
                      <a:solidFill>
                        <a:srgbClr val="BEE0EA"/>
                      </a:solidFill>
                      <a:prstDash val="solid"/>
                    </a:lnB>
                    <a:solidFill>
                      <a:srgbClr val="17BEDE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608885"/>
            <a:ext cx="2629535" cy="156210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(Schedule2 </a:t>
            </a:r>
            <a:r>
              <a:rPr dirty="0" sz="3600" b="1">
                <a:latin typeface="Cambria"/>
                <a:cs typeface="Cambria"/>
              </a:rPr>
              <a:t>-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46576" y="0"/>
            <a:ext cx="6117590" cy="6863080"/>
            <a:chOff x="3746576" y="0"/>
            <a:chExt cx="6117590" cy="6863080"/>
          </a:xfrm>
        </p:grpSpPr>
        <p:sp>
          <p:nvSpPr>
            <p:cNvPr id="4" name="object 4"/>
            <p:cNvSpPr/>
            <p:nvPr/>
          </p:nvSpPr>
          <p:spPr>
            <a:xfrm>
              <a:off x="3746576" y="0"/>
              <a:ext cx="6117590" cy="6858000"/>
            </a:xfrm>
            <a:custGeom>
              <a:avLst/>
              <a:gdLst/>
              <a:ahLst/>
              <a:cxnLst/>
              <a:rect l="l" t="t" r="r" b="b"/>
              <a:pathLst>
                <a:path w="6117590" h="6858000">
                  <a:moveTo>
                    <a:pt x="9525" y="0"/>
                  </a:moveTo>
                  <a:lnTo>
                    <a:pt x="0" y="0"/>
                  </a:lnTo>
                  <a:lnTo>
                    <a:pt x="0" y="6858000"/>
                  </a:lnTo>
                  <a:lnTo>
                    <a:pt x="9525" y="6858000"/>
                  </a:lnTo>
                  <a:lnTo>
                    <a:pt x="9525" y="0"/>
                  </a:lnTo>
                  <a:close/>
                </a:path>
                <a:path w="6117590" h="6858000">
                  <a:moveTo>
                    <a:pt x="6117069" y="0"/>
                  </a:moveTo>
                  <a:lnTo>
                    <a:pt x="6107544" y="0"/>
                  </a:lnTo>
                  <a:lnTo>
                    <a:pt x="6107544" y="6858000"/>
                  </a:lnTo>
                  <a:lnTo>
                    <a:pt x="6117069" y="6858000"/>
                  </a:lnTo>
                  <a:lnTo>
                    <a:pt x="6117069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6588" y="0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588" y="365751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(Serial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8990" y="1725341"/>
            <a:ext cx="7999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15645" algn="l"/>
                <a:tab pos="1575435" algn="l"/>
                <a:tab pos="2863215" algn="l"/>
                <a:tab pos="3218180" algn="l"/>
                <a:tab pos="3837304" algn="l"/>
                <a:tab pos="4231640" algn="l"/>
                <a:tab pos="5158740" algn="l"/>
                <a:tab pos="5630545" algn="l"/>
                <a:tab pos="724598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seria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hic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n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starts  </a:t>
            </a:r>
            <a:r>
              <a:rPr dirty="0" sz="2400" spc="-5">
                <a:latin typeface="Cambria Math"/>
                <a:cs typeface="Cambria Math"/>
              </a:rPr>
              <a:t>until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20">
                <a:latin typeface="Cambria Math"/>
                <a:cs typeface="Cambria Math"/>
              </a:rPr>
              <a:t>active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complete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commit.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08990" y="2822621"/>
            <a:ext cx="713232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15">
                <a:latin typeface="Cambria Math"/>
                <a:cs typeface="Cambria Math"/>
              </a:rPr>
              <a:t>Transactions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2880"/>
              </a:spcBef>
              <a:buFont typeface="Segoe UI Symbol"/>
              <a:buChar char="□"/>
              <a:tabLst>
                <a:tab pos="385445" algn="l"/>
                <a:tab pos="386715" algn="l"/>
                <a:tab pos="1141095" algn="l"/>
              </a:tabLst>
            </a:pPr>
            <a:r>
              <a:rPr dirty="0" sz="2400" spc="-5">
                <a:latin typeface="Cambria Math"/>
                <a:cs typeface="Cambria Math"/>
              </a:rPr>
              <a:t>This	type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04285" y="3554140"/>
            <a:ext cx="61099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57834" algn="l"/>
                <a:tab pos="1798320" algn="l"/>
                <a:tab pos="2205355" algn="l"/>
                <a:tab pos="3161665" algn="l"/>
                <a:tab pos="3502660" algn="l"/>
                <a:tab pos="4414520" algn="l"/>
                <a:tab pos="5817235" algn="l"/>
              </a:tabLst>
            </a:pP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calle</a:t>
            </a:r>
            <a:r>
              <a:rPr dirty="0" sz="2400">
                <a:latin typeface="Cambria Math"/>
                <a:cs typeface="Cambria Math"/>
              </a:rPr>
              <a:t>d	a	</a:t>
            </a:r>
            <a:r>
              <a:rPr dirty="0" sz="2400" spc="-5">
                <a:latin typeface="Cambria Math"/>
                <a:cs typeface="Cambria Math"/>
              </a:rPr>
              <a:t>seria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82399" y="3919900"/>
            <a:ext cx="57785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serial </a:t>
            </a:r>
            <a:r>
              <a:rPr dirty="0" sz="2400" spc="-40">
                <a:latin typeface="Cambria Math"/>
                <a:cs typeface="Cambria Math"/>
              </a:rPr>
              <a:t>manner.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361997"/>
            <a:ext cx="2541270" cy="2055495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(Serial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Schedule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713324" y="61129"/>
            <a:ext cx="7443470" cy="6689090"/>
            <a:chOff x="3713324" y="61129"/>
            <a:chExt cx="7443470" cy="6689090"/>
          </a:xfrm>
        </p:grpSpPr>
        <p:sp>
          <p:nvSpPr>
            <p:cNvPr id="4" name="object 4"/>
            <p:cNvSpPr/>
            <p:nvPr/>
          </p:nvSpPr>
          <p:spPr>
            <a:xfrm>
              <a:off x="3713337" y="61141"/>
              <a:ext cx="7443470" cy="6689090"/>
            </a:xfrm>
            <a:custGeom>
              <a:avLst/>
              <a:gdLst/>
              <a:ahLst/>
              <a:cxnLst/>
              <a:rect l="l" t="t" r="r" b="b"/>
              <a:pathLst>
                <a:path w="7443470" h="6689090">
                  <a:moveTo>
                    <a:pt x="4749" y="0"/>
                  </a:moveTo>
                  <a:lnTo>
                    <a:pt x="4749" y="6688600"/>
                  </a:lnTo>
                </a:path>
                <a:path w="7443470" h="6689090">
                  <a:moveTo>
                    <a:pt x="7438549" y="0"/>
                  </a:moveTo>
                  <a:lnTo>
                    <a:pt x="7438549" y="6688600"/>
                  </a:lnTo>
                </a:path>
                <a:path w="7443470" h="6689090">
                  <a:moveTo>
                    <a:pt x="0" y="4749"/>
                  </a:moveTo>
                  <a:lnTo>
                    <a:pt x="74432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13337" y="545366"/>
              <a:ext cx="7443470" cy="0"/>
            </a:xfrm>
            <a:custGeom>
              <a:avLst/>
              <a:gdLst/>
              <a:ahLst/>
              <a:cxnLst/>
              <a:rect l="l" t="t" r="r" b="b"/>
              <a:pathLst>
                <a:path w="7443470" h="0">
                  <a:moveTo>
                    <a:pt x="0" y="0"/>
                  </a:moveTo>
                  <a:lnTo>
                    <a:pt x="74432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13337" y="6744992"/>
              <a:ext cx="7443470" cy="0"/>
            </a:xfrm>
            <a:custGeom>
              <a:avLst/>
              <a:gdLst/>
              <a:ahLst/>
              <a:cxnLst/>
              <a:rect l="l" t="t" r="r" b="b"/>
              <a:pathLst>
                <a:path w="7443470" h="0">
                  <a:moveTo>
                    <a:pt x="0" y="0"/>
                  </a:moveTo>
                  <a:lnTo>
                    <a:pt x="74432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746576" y="0"/>
            <a:ext cx="9525" cy="6858000"/>
          </a:xfrm>
          <a:custGeom>
            <a:avLst/>
            <a:gdLst/>
            <a:ahLst/>
            <a:cxnLst/>
            <a:rect l="l" t="t" r="r" b="b"/>
            <a:pathLst>
              <a:path w="9525" h="6858000">
                <a:moveTo>
                  <a:pt x="0" y="0"/>
                </a:moveTo>
                <a:lnTo>
                  <a:pt x="9524" y="0"/>
                </a:lnTo>
                <a:lnTo>
                  <a:pt x="9524" y="6857999"/>
                </a:lnTo>
                <a:lnTo>
                  <a:pt x="0" y="6857999"/>
                </a:lnTo>
                <a:lnTo>
                  <a:pt x="0" y="0"/>
                </a:lnTo>
                <a:close/>
              </a:path>
            </a:pathLst>
          </a:custGeom>
          <a:solidFill>
            <a:srgbClr val="BEE0EA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3746589" y="0"/>
            <a:ext cx="6117590" cy="6863080"/>
            <a:chOff x="3746589" y="0"/>
            <a:chExt cx="6117590" cy="6863080"/>
          </a:xfrm>
        </p:grpSpPr>
        <p:sp>
          <p:nvSpPr>
            <p:cNvPr id="4" name="object 4"/>
            <p:cNvSpPr/>
            <p:nvPr/>
          </p:nvSpPr>
          <p:spPr>
            <a:xfrm>
              <a:off x="9854126" y="0"/>
              <a:ext cx="9525" cy="6858000"/>
            </a:xfrm>
            <a:custGeom>
              <a:avLst/>
              <a:gdLst/>
              <a:ahLst/>
              <a:cxnLst/>
              <a:rect l="l" t="t" r="r" b="b"/>
              <a:pathLst>
                <a:path w="9525" h="6858000">
                  <a:moveTo>
                    <a:pt x="0" y="0"/>
                  </a:moveTo>
                  <a:lnTo>
                    <a:pt x="9524" y="0"/>
                  </a:lnTo>
                  <a:lnTo>
                    <a:pt x="9524" y="6857999"/>
                  </a:lnTo>
                  <a:lnTo>
                    <a:pt x="0" y="68579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746589" y="0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46589" y="365751"/>
              <a:ext cx="6117590" cy="0"/>
            </a:xfrm>
            <a:custGeom>
              <a:avLst/>
              <a:gdLst/>
              <a:ahLst/>
              <a:cxnLst/>
              <a:rect l="l" t="t" r="r" b="b"/>
              <a:pathLst>
                <a:path w="6117590" h="0">
                  <a:moveTo>
                    <a:pt x="0" y="0"/>
                  </a:moveTo>
                  <a:lnTo>
                    <a:pt x="611704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581475"/>
            <a:ext cx="3688961" cy="4117568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1810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(In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</a:t>
            </a:r>
            <a:r>
              <a:rPr dirty="0" sz="3600" spc="-20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le</a:t>
            </a:r>
            <a:r>
              <a:rPr dirty="0" sz="3600" spc="-114" b="1">
                <a:latin typeface="Cambria"/>
                <a:cs typeface="Cambria"/>
              </a:rPr>
              <a:t>a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ed  Schedule)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428" y="1642717"/>
            <a:ext cx="80391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interferes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during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different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2428" y="2739997"/>
            <a:ext cx="80384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means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active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2428" y="3837276"/>
            <a:ext cx="804227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Execution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switch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between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5944" y="2361997"/>
            <a:ext cx="2618105" cy="2055495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(In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</a:t>
            </a:r>
            <a:r>
              <a:rPr dirty="0" sz="3600" spc="-20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le</a:t>
            </a:r>
            <a:r>
              <a:rPr dirty="0" sz="3600" spc="-114" b="1">
                <a:latin typeface="Cambria"/>
                <a:cs typeface="Cambria"/>
              </a:rPr>
              <a:t>a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ed  </a:t>
            </a:r>
            <a:r>
              <a:rPr dirty="0" sz="3600" spc="-10" b="1">
                <a:latin typeface="Cambria"/>
                <a:cs typeface="Cambria"/>
              </a:rPr>
              <a:t>Schedule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Example)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647338" y="32050"/>
            <a:ext cx="8037830" cy="6756400"/>
            <a:chOff x="3647338" y="32050"/>
            <a:chExt cx="8037830" cy="6756400"/>
          </a:xfrm>
        </p:grpSpPr>
        <p:sp>
          <p:nvSpPr>
            <p:cNvPr id="4" name="object 4"/>
            <p:cNvSpPr/>
            <p:nvPr/>
          </p:nvSpPr>
          <p:spPr>
            <a:xfrm>
              <a:off x="3647351" y="32062"/>
              <a:ext cx="8037195" cy="6756400"/>
            </a:xfrm>
            <a:custGeom>
              <a:avLst/>
              <a:gdLst/>
              <a:ahLst/>
              <a:cxnLst/>
              <a:rect l="l" t="t" r="r" b="b"/>
              <a:pathLst>
                <a:path w="8037195" h="6756400">
                  <a:moveTo>
                    <a:pt x="4749" y="0"/>
                  </a:moveTo>
                  <a:lnTo>
                    <a:pt x="4749" y="6755900"/>
                  </a:lnTo>
                </a:path>
                <a:path w="8037195" h="6756400">
                  <a:moveTo>
                    <a:pt x="8032449" y="0"/>
                  </a:moveTo>
                  <a:lnTo>
                    <a:pt x="8032449" y="6755900"/>
                  </a:lnTo>
                </a:path>
                <a:path w="8037195" h="6756400">
                  <a:moveTo>
                    <a:pt x="0" y="4749"/>
                  </a:moveTo>
                  <a:lnTo>
                    <a:pt x="80371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3647351" y="583588"/>
              <a:ext cx="8037195" cy="0"/>
            </a:xfrm>
            <a:custGeom>
              <a:avLst/>
              <a:gdLst/>
              <a:ahLst/>
              <a:cxnLst/>
              <a:rect l="l" t="t" r="r" b="b"/>
              <a:pathLst>
                <a:path w="8037195" h="0">
                  <a:moveTo>
                    <a:pt x="0" y="0"/>
                  </a:moveTo>
                  <a:lnTo>
                    <a:pt x="80371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647351" y="6783213"/>
              <a:ext cx="8037195" cy="0"/>
            </a:xfrm>
            <a:custGeom>
              <a:avLst/>
              <a:gdLst/>
              <a:ahLst/>
              <a:cxnLst/>
              <a:rect l="l" t="t" r="r" b="b"/>
              <a:pathLst>
                <a:path w="8037195" h="0">
                  <a:moveTo>
                    <a:pt x="0" y="0"/>
                  </a:moveTo>
                  <a:lnTo>
                    <a:pt x="80371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960" y="996678"/>
            <a:ext cx="1496957" cy="149695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18444" y="1769328"/>
            <a:ext cx="258572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Department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of</a:t>
            </a:r>
            <a:r>
              <a:rPr dirty="0" sz="2200" spc="-4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CE/IT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459758" y="3122914"/>
            <a:ext cx="14751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0098A3"/>
                </a:solidFill>
                <a:latin typeface="Arial MT"/>
                <a:cs typeface="Arial MT"/>
              </a:rPr>
              <a:t>Unit no 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: 4 </a:t>
            </a:r>
            <a:r>
              <a:rPr dirty="0" sz="2200" spc="5">
                <a:solidFill>
                  <a:srgbClr val="0098A3"/>
                </a:solidFill>
                <a:latin typeface="Arial MT"/>
                <a:cs typeface="Arial MT"/>
              </a:rPr>
              <a:t> </a:t>
            </a:r>
            <a:r>
              <a:rPr dirty="0" sz="2200" spc="-85">
                <a:solidFill>
                  <a:srgbClr val="0098A3"/>
                </a:solidFill>
                <a:latin typeface="Arial MT"/>
                <a:cs typeface="Arial MT"/>
              </a:rPr>
              <a:t>T</a:t>
            </a:r>
            <a:r>
              <a:rPr dirty="0" sz="2200">
                <a:solidFill>
                  <a:srgbClr val="0098A3"/>
                </a:solidFill>
                <a:latin typeface="Arial MT"/>
                <a:cs typeface="Arial MT"/>
              </a:rPr>
              <a:t>ransaction</a:t>
            </a:r>
            <a:endParaRPr sz="22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641698" y="1491472"/>
            <a:ext cx="3954779" cy="3926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55575" indent="-143510">
              <a:lnSpc>
                <a:spcPct val="100000"/>
              </a:lnSpc>
              <a:spcBef>
                <a:spcPts val="100"/>
              </a:spcBef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Transaction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concepts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ACID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0">
                <a:latin typeface="Cambria Math"/>
                <a:cs typeface="Cambria Math"/>
              </a:rPr>
              <a:t>Transaction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15">
                <a:latin typeface="Cambria Math"/>
                <a:cs typeface="Cambria Math"/>
              </a:rPr>
              <a:t>Life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30">
                <a:latin typeface="Cambria Math"/>
                <a:cs typeface="Cambria Math"/>
              </a:rPr>
              <a:t>Cycle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Serializability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25">
                <a:latin typeface="Cambria Math"/>
                <a:cs typeface="Cambria Math"/>
              </a:rPr>
              <a:t>Recovery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10">
                <a:latin typeface="Cambria Math"/>
                <a:cs typeface="Cambria Math"/>
              </a:rPr>
              <a:t>Concurrency</a:t>
            </a:r>
            <a:r>
              <a:rPr dirty="0" sz="3200" spc="-40">
                <a:latin typeface="Cambria Math"/>
                <a:cs typeface="Cambria Math"/>
              </a:rPr>
              <a:t> </a:t>
            </a:r>
            <a:r>
              <a:rPr dirty="0" sz="3200" spc="-15">
                <a:latin typeface="Cambria Math"/>
                <a:cs typeface="Cambria Math"/>
              </a:rPr>
              <a:t>Control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Locking</a:t>
            </a:r>
            <a:r>
              <a:rPr dirty="0" sz="3200" spc="-45">
                <a:latin typeface="Cambria Math"/>
                <a:cs typeface="Cambria Math"/>
              </a:rPr>
              <a:t> </a:t>
            </a:r>
            <a:r>
              <a:rPr dirty="0" sz="3200" spc="-5">
                <a:latin typeface="Cambria Math"/>
                <a:cs typeface="Cambria Math"/>
              </a:rPr>
              <a:t>mechanism</a:t>
            </a:r>
            <a:endParaRPr sz="3200">
              <a:latin typeface="Cambria Math"/>
              <a:cs typeface="Cambria Math"/>
            </a:endParaRPr>
          </a:p>
          <a:p>
            <a:pPr marL="155575" indent="-143510">
              <a:lnSpc>
                <a:spcPct val="100000"/>
              </a:lnSpc>
              <a:buSzPct val="96875"/>
              <a:buFont typeface="Arial MT"/>
              <a:buChar char="•"/>
              <a:tabLst>
                <a:tab pos="156210" algn="l"/>
              </a:tabLst>
            </a:pPr>
            <a:r>
              <a:rPr dirty="0" sz="3200" spc="-5">
                <a:latin typeface="Cambria Math"/>
                <a:cs typeface="Cambria Math"/>
              </a:rPr>
              <a:t>Deadlock</a:t>
            </a:r>
            <a:endParaRPr sz="32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006" y="2608885"/>
            <a:ext cx="31191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006" y="3596437"/>
            <a:ext cx="18669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dirty="0" sz="3600" b="1">
                <a:latin typeface="Cambria"/>
                <a:cs typeface="Cambria"/>
              </a:rPr>
              <a:t>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4147" y="810717"/>
            <a:ext cx="8049259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15">
                <a:latin typeface="Cambria Math"/>
                <a:cs typeface="Cambria Math"/>
              </a:rPr>
              <a:t>preserves</a:t>
            </a:r>
            <a:r>
              <a:rPr dirty="0" sz="2400" spc="-5">
                <a:latin typeface="Cambria Math"/>
                <a:cs typeface="Cambria Math"/>
              </a:rPr>
              <a:t> database</a:t>
            </a:r>
            <a:r>
              <a:rPr dirty="0" sz="2400" spc="-10">
                <a:latin typeface="Cambria Math"/>
                <a:cs typeface="Cambria Math"/>
              </a:rPr>
              <a:t> consistency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729615" algn="l"/>
                <a:tab pos="2032000" algn="l"/>
                <a:tab pos="2400935" algn="l"/>
                <a:tab pos="4042410" algn="l"/>
                <a:tab pos="4371975" algn="l"/>
                <a:tab pos="4713605" algn="l"/>
                <a:tab pos="5081905" algn="l"/>
                <a:tab pos="6597015" algn="l"/>
                <a:tab pos="7013575" algn="l"/>
                <a:tab pos="7316470" algn="l"/>
              </a:tabLst>
            </a:pP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schedul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serializabl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equ</a:t>
            </a:r>
            <a:r>
              <a:rPr dirty="0" sz="2400" spc="-50">
                <a:latin typeface="Cambria Math"/>
                <a:cs typeface="Cambria Math"/>
              </a:rPr>
              <a:t>i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alen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a	</a:t>
            </a:r>
            <a:r>
              <a:rPr dirty="0" sz="2400" spc="-5">
                <a:latin typeface="Cambria Math"/>
                <a:cs typeface="Cambria Math"/>
              </a:rPr>
              <a:t>serial  </a:t>
            </a:r>
            <a:r>
              <a:rPr dirty="0" sz="2400" spc="-5">
                <a:latin typeface="Cambria Math"/>
                <a:cs typeface="Cambria Math"/>
              </a:rPr>
              <a:t>schedule.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24147" y="2639517"/>
            <a:ext cx="8043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schedules,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time i.e. no </a:t>
            </a:r>
            <a:r>
              <a:rPr dirty="0" sz="2400" spc="-10">
                <a:latin typeface="Cambria Math"/>
                <a:cs typeface="Cambria Math"/>
              </a:rPr>
              <a:t>concurrency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24147" y="3736797"/>
            <a:ext cx="8051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839469" algn="l"/>
                <a:tab pos="2511425" algn="l"/>
                <a:tab pos="4037329" algn="l"/>
                <a:tab pos="5475605" algn="l"/>
                <a:tab pos="5913755" algn="l"/>
                <a:tab pos="6784340" algn="l"/>
                <a:tab pos="755840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serializabl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schedules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mo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tha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24147" y="4102557"/>
            <a:ext cx="804862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i.e.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concurrency</a:t>
            </a:r>
            <a:r>
              <a:rPr dirty="0" sz="2400" spc="11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Types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(forms)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View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serializability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952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(Conflicting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Ope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ations)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3572" y="780553"/>
            <a:ext cx="8054340" cy="5877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Let o1 and o2</a:t>
            </a:r>
            <a:r>
              <a:rPr dirty="0" sz="2400" spc="10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the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 </a:t>
            </a:r>
            <a:r>
              <a:rPr dirty="0" sz="2400" spc="-35">
                <a:latin typeface="Cambria Math"/>
                <a:cs typeface="Cambria Math"/>
              </a:rPr>
              <a:t>respectively.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137025" algn="l"/>
                <a:tab pos="4793615" algn="l"/>
              </a:tabLst>
            </a:pPr>
            <a:r>
              <a:rPr dirty="0" sz="2400" spc="-5">
                <a:latin typeface="Cambria Math"/>
                <a:cs typeface="Cambria Math"/>
              </a:rPr>
              <a:t>o1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10">
                <a:latin typeface="Cambria Math"/>
                <a:cs typeface="Cambria Math"/>
              </a:rPr>
              <a:t>read(T),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read(T)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0">
                <a:latin typeface="Cambria Math"/>
                <a:cs typeface="Cambria Math"/>
              </a:rPr>
              <a:t> don’t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2292350" algn="l"/>
                <a:tab pos="4244975" algn="l"/>
                <a:tab pos="483489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read(T),	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write(T)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244975" algn="l"/>
                <a:tab pos="483489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 </a:t>
            </a:r>
            <a:r>
              <a:rPr dirty="0" sz="2400" spc="-10">
                <a:latin typeface="Cambria Math"/>
                <a:cs typeface="Cambria Math"/>
              </a:rPr>
              <a:t>write(T),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10">
                <a:latin typeface="Cambria Math"/>
                <a:cs typeface="Cambria Math"/>
              </a:rPr>
              <a:t>read(T)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4286250" algn="l"/>
                <a:tab pos="4876800" algn="l"/>
              </a:tabLst>
            </a:pPr>
            <a:r>
              <a:rPr dirty="0" sz="2400" spc="-5">
                <a:latin typeface="Cambria Math"/>
                <a:cs typeface="Cambria Math"/>
              </a:rPr>
              <a:t>o1</a:t>
            </a:r>
            <a:r>
              <a:rPr dirty="0" sz="2400">
                <a:latin typeface="Cambria Math"/>
                <a:cs typeface="Cambria Math"/>
              </a:rPr>
              <a:t> =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write(T),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write(T)	</a:t>
            </a:r>
            <a:r>
              <a:rPr dirty="0" sz="2400" spc="-5">
                <a:latin typeface="Cambria Math"/>
                <a:cs typeface="Cambria Math"/>
              </a:rPr>
              <a:t>=&gt;	o1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o2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5">
                <a:latin typeface="Cambria Math"/>
                <a:cs typeface="Cambria Math"/>
              </a:rPr>
              <a:t>o1 and o2 conflict if </a:t>
            </a:r>
            <a:r>
              <a:rPr dirty="0" sz="2400" spc="-10">
                <a:latin typeface="Cambria Math"/>
                <a:cs typeface="Cambria Math"/>
              </a:rPr>
              <a:t>there exists </a:t>
            </a:r>
            <a:r>
              <a:rPr dirty="0" sz="2400" spc="-5">
                <a:latin typeface="Cambria Math"/>
                <a:cs typeface="Cambria Math"/>
              </a:rPr>
              <a:t>at least one of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these</a:t>
            </a:r>
            <a:r>
              <a:rPr dirty="0" sz="2400" spc="-10">
                <a:latin typeface="Cambria Math"/>
                <a:cs typeface="Cambria Math"/>
              </a:rPr>
              <a:t> operations</a:t>
            </a:r>
            <a:r>
              <a:rPr dirty="0" sz="2400" spc="-5">
                <a:latin typeface="Cambria Math"/>
                <a:cs typeface="Cambria Math"/>
              </a:rPr>
              <a:t> o1 or o2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wrote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  <a:p>
            <a:pPr algn="just"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 both the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 spc="-15">
                <a:latin typeface="Cambria Math"/>
                <a:cs typeface="Cambria Math"/>
              </a:rPr>
              <a:t>different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or both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same 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then </a:t>
            </a:r>
            <a:r>
              <a:rPr dirty="0" sz="2400" spc="-10">
                <a:latin typeface="Cambria Math"/>
                <a:cs typeface="Cambria Math"/>
              </a:rPr>
              <a:t>they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">
                <a:latin typeface="Cambria Math"/>
                <a:cs typeface="Cambria Math"/>
              </a:rPr>
              <a:t>not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(Conflict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5591" y="114794"/>
            <a:ext cx="819658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33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25">
                <a:latin typeface="Cambria Math"/>
                <a:cs typeface="Cambria Math"/>
              </a:rPr>
              <a:t>given</a:t>
            </a:r>
            <a:r>
              <a:rPr dirty="0" sz="2400" spc="4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can be </a:t>
            </a:r>
            <a:r>
              <a:rPr dirty="0" sz="2400" spc="-20">
                <a:latin typeface="Cambria Math"/>
                <a:cs typeface="Cambria Math"/>
              </a:rPr>
              <a:t>converted</a:t>
            </a:r>
            <a:r>
              <a:rPr dirty="0" sz="2400" spc="4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into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serial schedule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15">
                <a:latin typeface="Cambria Math"/>
                <a:cs typeface="Cambria Math"/>
              </a:rPr>
              <a:t>swapping </a:t>
            </a:r>
            <a:r>
              <a:rPr dirty="0" sz="2400" spc="-5">
                <a:latin typeface="Cambria Math"/>
                <a:cs typeface="Cambria Math"/>
              </a:rPr>
              <a:t>its non-conflicting </a:t>
            </a:r>
            <a:r>
              <a:rPr dirty="0" sz="2400" spc="-10">
                <a:latin typeface="Cambria Math"/>
                <a:cs typeface="Cambria Math"/>
              </a:rPr>
              <a:t>operations, </a:t>
            </a:r>
            <a:r>
              <a:rPr dirty="0" sz="2400" spc="-5">
                <a:latin typeface="Cambria Math"/>
                <a:cs typeface="Cambria Math"/>
              </a:rPr>
              <a:t>then it is called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conflict serializability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03113" y="1372336"/>
            <a:ext cx="3514725" cy="5485765"/>
            <a:chOff x="3703113" y="1372336"/>
            <a:chExt cx="3514725" cy="5485765"/>
          </a:xfrm>
        </p:grpSpPr>
        <p:sp>
          <p:nvSpPr>
            <p:cNvPr id="5" name="object 5"/>
            <p:cNvSpPr/>
            <p:nvPr/>
          </p:nvSpPr>
          <p:spPr>
            <a:xfrm>
              <a:off x="3703104" y="1372349"/>
              <a:ext cx="3514725" cy="5485765"/>
            </a:xfrm>
            <a:custGeom>
              <a:avLst/>
              <a:gdLst/>
              <a:ahLst/>
              <a:cxnLst/>
              <a:rect l="l" t="t" r="r" b="b"/>
              <a:pathLst>
                <a:path w="3514725" h="5485765">
                  <a:moveTo>
                    <a:pt x="9525" y="0"/>
                  </a:moveTo>
                  <a:lnTo>
                    <a:pt x="0" y="0"/>
                  </a:lnTo>
                  <a:lnTo>
                    <a:pt x="0" y="5485650"/>
                  </a:lnTo>
                  <a:lnTo>
                    <a:pt x="9525" y="5485650"/>
                  </a:lnTo>
                  <a:lnTo>
                    <a:pt x="9525" y="0"/>
                  </a:lnTo>
                  <a:close/>
                </a:path>
                <a:path w="3514725" h="5485765">
                  <a:moveTo>
                    <a:pt x="3514725" y="0"/>
                  </a:moveTo>
                  <a:lnTo>
                    <a:pt x="3505200" y="0"/>
                  </a:lnTo>
                  <a:lnTo>
                    <a:pt x="3505200" y="5485650"/>
                  </a:lnTo>
                  <a:lnTo>
                    <a:pt x="3514725" y="5485650"/>
                  </a:lnTo>
                  <a:lnTo>
                    <a:pt x="3514725" y="0"/>
                  </a:lnTo>
                  <a:close/>
                </a:path>
              </a:pathLst>
            </a:custGeom>
            <a:solidFill>
              <a:srgbClr val="BEE0E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3703126" y="1377098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3703126" y="1822273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88004" y="2459336"/>
              <a:ext cx="3338829" cy="3401060"/>
            </a:xfrm>
            <a:custGeom>
              <a:avLst/>
              <a:gdLst/>
              <a:ahLst/>
              <a:cxnLst/>
              <a:rect l="l" t="t" r="r" b="b"/>
              <a:pathLst>
                <a:path w="3338829" h="3401060">
                  <a:moveTo>
                    <a:pt x="1736113" y="159614"/>
                  </a:moveTo>
                  <a:lnTo>
                    <a:pt x="1744250" y="109163"/>
                  </a:lnTo>
                  <a:lnTo>
                    <a:pt x="1766909" y="65348"/>
                  </a:lnTo>
                  <a:lnTo>
                    <a:pt x="1801461" y="30796"/>
                  </a:lnTo>
                  <a:lnTo>
                    <a:pt x="1845277" y="8137"/>
                  </a:lnTo>
                  <a:lnTo>
                    <a:pt x="1895727" y="0"/>
                  </a:lnTo>
                  <a:lnTo>
                    <a:pt x="3179055" y="0"/>
                  </a:lnTo>
                  <a:lnTo>
                    <a:pt x="3240137" y="12149"/>
                  </a:lnTo>
                  <a:lnTo>
                    <a:pt x="3291920" y="46750"/>
                  </a:lnTo>
                  <a:lnTo>
                    <a:pt x="3326520" y="98532"/>
                  </a:lnTo>
                  <a:lnTo>
                    <a:pt x="3338670" y="159614"/>
                  </a:lnTo>
                  <a:lnTo>
                    <a:pt x="3338670" y="1544505"/>
                  </a:lnTo>
                  <a:lnTo>
                    <a:pt x="3330532" y="1594956"/>
                  </a:lnTo>
                  <a:lnTo>
                    <a:pt x="3307873" y="1638771"/>
                  </a:lnTo>
                  <a:lnTo>
                    <a:pt x="3273321" y="1673323"/>
                  </a:lnTo>
                  <a:lnTo>
                    <a:pt x="3229505" y="1695982"/>
                  </a:lnTo>
                  <a:lnTo>
                    <a:pt x="3179055" y="1704119"/>
                  </a:lnTo>
                  <a:lnTo>
                    <a:pt x="1895727" y="1704119"/>
                  </a:lnTo>
                  <a:lnTo>
                    <a:pt x="1845277" y="1695982"/>
                  </a:lnTo>
                  <a:lnTo>
                    <a:pt x="1801461" y="1673323"/>
                  </a:lnTo>
                  <a:lnTo>
                    <a:pt x="1766909" y="1638771"/>
                  </a:lnTo>
                  <a:lnTo>
                    <a:pt x="1744250" y="1594956"/>
                  </a:lnTo>
                  <a:lnTo>
                    <a:pt x="1736113" y="1544505"/>
                  </a:lnTo>
                  <a:lnTo>
                    <a:pt x="1736113" y="159614"/>
                  </a:lnTo>
                  <a:close/>
                </a:path>
                <a:path w="3338829" h="3401060">
                  <a:moveTo>
                    <a:pt x="0" y="1856038"/>
                  </a:moveTo>
                  <a:lnTo>
                    <a:pt x="8137" y="1805588"/>
                  </a:lnTo>
                  <a:lnTo>
                    <a:pt x="30796" y="1761772"/>
                  </a:lnTo>
                  <a:lnTo>
                    <a:pt x="65348" y="1727220"/>
                  </a:lnTo>
                  <a:lnTo>
                    <a:pt x="109164" y="1704561"/>
                  </a:lnTo>
                  <a:lnTo>
                    <a:pt x="159614" y="1696423"/>
                  </a:lnTo>
                  <a:lnTo>
                    <a:pt x="1442942" y="1696423"/>
                  </a:lnTo>
                  <a:lnTo>
                    <a:pt x="1504024" y="1708573"/>
                  </a:lnTo>
                  <a:lnTo>
                    <a:pt x="1555806" y="1743173"/>
                  </a:lnTo>
                  <a:lnTo>
                    <a:pt x="1590407" y="1794956"/>
                  </a:lnTo>
                  <a:lnTo>
                    <a:pt x="1602556" y="1856038"/>
                  </a:lnTo>
                  <a:lnTo>
                    <a:pt x="1602556" y="3240929"/>
                  </a:lnTo>
                  <a:lnTo>
                    <a:pt x="1594419" y="3291379"/>
                  </a:lnTo>
                  <a:lnTo>
                    <a:pt x="1571760" y="3335195"/>
                  </a:lnTo>
                  <a:lnTo>
                    <a:pt x="1537208" y="3369747"/>
                  </a:lnTo>
                  <a:lnTo>
                    <a:pt x="1493393" y="3392406"/>
                  </a:lnTo>
                  <a:lnTo>
                    <a:pt x="1442942" y="3400543"/>
                  </a:lnTo>
                  <a:lnTo>
                    <a:pt x="159614" y="3400543"/>
                  </a:lnTo>
                  <a:lnTo>
                    <a:pt x="109164" y="3392406"/>
                  </a:lnTo>
                  <a:lnTo>
                    <a:pt x="65348" y="3369747"/>
                  </a:lnTo>
                  <a:lnTo>
                    <a:pt x="30796" y="3335195"/>
                  </a:lnTo>
                  <a:lnTo>
                    <a:pt x="8137" y="3291379"/>
                  </a:lnTo>
                  <a:lnTo>
                    <a:pt x="0" y="3240929"/>
                  </a:lnTo>
                  <a:lnTo>
                    <a:pt x="0" y="1856038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294448" y="4656861"/>
              <a:ext cx="639445" cy="212090"/>
            </a:xfrm>
            <a:custGeom>
              <a:avLst/>
              <a:gdLst/>
              <a:ahLst/>
              <a:cxnLst/>
              <a:rect l="l" t="t" r="r" b="b"/>
              <a:pathLst>
                <a:path w="639445" h="212089">
                  <a:moveTo>
                    <a:pt x="0" y="152293"/>
                  </a:moveTo>
                  <a:lnTo>
                    <a:pt x="26390" y="0"/>
                  </a:lnTo>
                  <a:lnTo>
                    <a:pt x="199877" y="3752"/>
                  </a:lnTo>
                  <a:lnTo>
                    <a:pt x="142676" y="46262"/>
                  </a:lnTo>
                  <a:lnTo>
                    <a:pt x="184389" y="77349"/>
                  </a:lnTo>
                  <a:lnTo>
                    <a:pt x="228354" y="102841"/>
                  </a:lnTo>
                  <a:lnTo>
                    <a:pt x="244319" y="109783"/>
                  </a:lnTo>
                  <a:lnTo>
                    <a:pt x="57201" y="109783"/>
                  </a:lnTo>
                  <a:lnTo>
                    <a:pt x="0" y="152293"/>
                  </a:lnTo>
                  <a:close/>
                </a:path>
                <a:path w="639445" h="212089">
                  <a:moveTo>
                    <a:pt x="539145" y="148257"/>
                  </a:moveTo>
                  <a:lnTo>
                    <a:pt x="416258" y="148257"/>
                  </a:lnTo>
                  <a:lnTo>
                    <a:pt x="463629" y="145318"/>
                  </a:lnTo>
                  <a:lnTo>
                    <a:pt x="510110" y="136601"/>
                  </a:lnTo>
                  <a:lnTo>
                    <a:pt x="555180" y="122073"/>
                  </a:lnTo>
                  <a:lnTo>
                    <a:pt x="598313" y="101706"/>
                  </a:lnTo>
                  <a:lnTo>
                    <a:pt x="638988" y="75467"/>
                  </a:lnTo>
                  <a:lnTo>
                    <a:pt x="553513" y="138988"/>
                  </a:lnTo>
                  <a:lnTo>
                    <a:pt x="539145" y="148257"/>
                  </a:lnTo>
                  <a:close/>
                </a:path>
                <a:path w="639445" h="212089">
                  <a:moveTo>
                    <a:pt x="330783" y="211778"/>
                  </a:moveTo>
                  <a:lnTo>
                    <a:pt x="283047" y="208969"/>
                  </a:lnTo>
                  <a:lnTo>
                    <a:pt x="235469" y="200443"/>
                  </a:lnTo>
                  <a:lnTo>
                    <a:pt x="188572" y="186231"/>
                  </a:lnTo>
                  <a:lnTo>
                    <a:pt x="142879" y="166363"/>
                  </a:lnTo>
                  <a:lnTo>
                    <a:pt x="98914" y="140870"/>
                  </a:lnTo>
                  <a:lnTo>
                    <a:pt x="57201" y="109783"/>
                  </a:lnTo>
                  <a:lnTo>
                    <a:pt x="244319" y="109783"/>
                  </a:lnTo>
                  <a:lnTo>
                    <a:pt x="274046" y="122709"/>
                  </a:lnTo>
                  <a:lnTo>
                    <a:pt x="320943" y="136922"/>
                  </a:lnTo>
                  <a:lnTo>
                    <a:pt x="368522" y="145448"/>
                  </a:lnTo>
                  <a:lnTo>
                    <a:pt x="416258" y="148257"/>
                  </a:lnTo>
                  <a:lnTo>
                    <a:pt x="539145" y="148257"/>
                  </a:lnTo>
                  <a:lnTo>
                    <a:pt x="512838" y="165227"/>
                  </a:lnTo>
                  <a:lnTo>
                    <a:pt x="469705" y="185594"/>
                  </a:lnTo>
                  <a:lnTo>
                    <a:pt x="424635" y="200122"/>
                  </a:lnTo>
                  <a:lnTo>
                    <a:pt x="378154" y="208839"/>
                  </a:lnTo>
                  <a:lnTo>
                    <a:pt x="330783" y="211778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888362" y="4155759"/>
              <a:ext cx="196215" cy="605790"/>
            </a:xfrm>
            <a:custGeom>
              <a:avLst/>
              <a:gdLst/>
              <a:ahLst/>
              <a:cxnLst/>
              <a:rect l="l" t="t" r="r" b="b"/>
              <a:pathLst>
                <a:path w="196215" h="605789">
                  <a:moveTo>
                    <a:pt x="0" y="605185"/>
                  </a:moveTo>
                  <a:lnTo>
                    <a:pt x="29818" y="571456"/>
                  </a:lnTo>
                  <a:lnTo>
                    <a:pt x="54999" y="534878"/>
                  </a:lnTo>
                  <a:lnTo>
                    <a:pt x="75528" y="495868"/>
                  </a:lnTo>
                  <a:lnTo>
                    <a:pt x="91387" y="454842"/>
                  </a:lnTo>
                  <a:lnTo>
                    <a:pt x="102560" y="412216"/>
                  </a:lnTo>
                  <a:lnTo>
                    <a:pt x="109030" y="368406"/>
                  </a:lnTo>
                  <a:lnTo>
                    <a:pt x="110782" y="323827"/>
                  </a:lnTo>
                  <a:lnTo>
                    <a:pt x="107800" y="278896"/>
                  </a:lnTo>
                  <a:lnTo>
                    <a:pt x="100066" y="234029"/>
                  </a:lnTo>
                  <a:lnTo>
                    <a:pt x="87564" y="189642"/>
                  </a:lnTo>
                  <a:lnTo>
                    <a:pt x="70278" y="146151"/>
                  </a:lnTo>
                  <a:lnTo>
                    <a:pt x="48192" y="103972"/>
                  </a:lnTo>
                  <a:lnTo>
                    <a:pt x="21289" y="63521"/>
                  </a:lnTo>
                  <a:lnTo>
                    <a:pt x="106764" y="0"/>
                  </a:lnTo>
                  <a:lnTo>
                    <a:pt x="135559" y="43726"/>
                  </a:lnTo>
                  <a:lnTo>
                    <a:pt x="158949" y="89896"/>
                  </a:lnTo>
                  <a:lnTo>
                    <a:pt x="176798" y="137954"/>
                  </a:lnTo>
                  <a:lnTo>
                    <a:pt x="188970" y="187345"/>
                  </a:lnTo>
                  <a:lnTo>
                    <a:pt x="195328" y="237515"/>
                  </a:lnTo>
                  <a:lnTo>
                    <a:pt x="195736" y="287908"/>
                  </a:lnTo>
                  <a:lnTo>
                    <a:pt x="190055" y="337970"/>
                  </a:lnTo>
                  <a:lnTo>
                    <a:pt x="178347" y="386473"/>
                  </a:lnTo>
                  <a:lnTo>
                    <a:pt x="160972" y="432263"/>
                  </a:lnTo>
                  <a:lnTo>
                    <a:pt x="138241" y="474903"/>
                  </a:lnTo>
                  <a:lnTo>
                    <a:pt x="110466" y="513954"/>
                  </a:lnTo>
                  <a:lnTo>
                    <a:pt x="77959" y="548977"/>
                  </a:lnTo>
                  <a:lnTo>
                    <a:pt x="41033" y="579534"/>
                  </a:lnTo>
                  <a:lnTo>
                    <a:pt x="0" y="605185"/>
                  </a:lnTo>
                  <a:close/>
                </a:path>
              </a:pathLst>
            </a:custGeom>
            <a:solidFill>
              <a:srgbClr val="AA2D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6294448" y="4155759"/>
              <a:ext cx="790575" cy="713105"/>
            </a:xfrm>
            <a:custGeom>
              <a:avLst/>
              <a:gdLst/>
              <a:ahLst/>
              <a:cxnLst/>
              <a:rect l="l" t="t" r="r" b="b"/>
              <a:pathLst>
                <a:path w="790575" h="713104">
                  <a:moveTo>
                    <a:pt x="593913" y="605185"/>
                  </a:moveTo>
                  <a:lnTo>
                    <a:pt x="623732" y="571456"/>
                  </a:lnTo>
                  <a:lnTo>
                    <a:pt x="648913" y="534878"/>
                  </a:lnTo>
                  <a:lnTo>
                    <a:pt x="669442" y="495868"/>
                  </a:lnTo>
                  <a:lnTo>
                    <a:pt x="685300" y="454842"/>
                  </a:lnTo>
                  <a:lnTo>
                    <a:pt x="696473" y="412216"/>
                  </a:lnTo>
                  <a:lnTo>
                    <a:pt x="702944" y="368406"/>
                  </a:lnTo>
                  <a:lnTo>
                    <a:pt x="704696" y="323827"/>
                  </a:lnTo>
                  <a:lnTo>
                    <a:pt x="701713" y="278896"/>
                  </a:lnTo>
                  <a:lnTo>
                    <a:pt x="693979" y="234029"/>
                  </a:lnTo>
                  <a:lnTo>
                    <a:pt x="681478" y="189642"/>
                  </a:lnTo>
                  <a:lnTo>
                    <a:pt x="664192" y="146151"/>
                  </a:lnTo>
                  <a:lnTo>
                    <a:pt x="642106" y="103972"/>
                  </a:lnTo>
                  <a:lnTo>
                    <a:pt x="615203" y="63521"/>
                  </a:lnTo>
                  <a:lnTo>
                    <a:pt x="700678" y="0"/>
                  </a:lnTo>
                  <a:lnTo>
                    <a:pt x="728186" y="41451"/>
                  </a:lnTo>
                  <a:lnTo>
                    <a:pt x="750598" y="84592"/>
                  </a:lnTo>
                  <a:lnTo>
                    <a:pt x="767961" y="128989"/>
                  </a:lnTo>
                  <a:lnTo>
                    <a:pt x="780323" y="174210"/>
                  </a:lnTo>
                  <a:lnTo>
                    <a:pt x="787728" y="219823"/>
                  </a:lnTo>
                  <a:lnTo>
                    <a:pt x="790223" y="265395"/>
                  </a:lnTo>
                  <a:lnTo>
                    <a:pt x="787855" y="310492"/>
                  </a:lnTo>
                  <a:lnTo>
                    <a:pt x="780670" y="354684"/>
                  </a:lnTo>
                  <a:lnTo>
                    <a:pt x="768713" y="397536"/>
                  </a:lnTo>
                  <a:lnTo>
                    <a:pt x="752033" y="438617"/>
                  </a:lnTo>
                  <a:lnTo>
                    <a:pt x="730673" y="477493"/>
                  </a:lnTo>
                  <a:lnTo>
                    <a:pt x="704682" y="513732"/>
                  </a:lnTo>
                  <a:lnTo>
                    <a:pt x="674105" y="546902"/>
                  </a:lnTo>
                  <a:lnTo>
                    <a:pt x="638988" y="576570"/>
                  </a:lnTo>
                  <a:lnTo>
                    <a:pt x="553513" y="640091"/>
                  </a:lnTo>
                  <a:lnTo>
                    <a:pt x="512838" y="666330"/>
                  </a:lnTo>
                  <a:lnTo>
                    <a:pt x="469705" y="686697"/>
                  </a:lnTo>
                  <a:lnTo>
                    <a:pt x="424635" y="701225"/>
                  </a:lnTo>
                  <a:lnTo>
                    <a:pt x="378154" y="709942"/>
                  </a:lnTo>
                  <a:lnTo>
                    <a:pt x="330783" y="712881"/>
                  </a:lnTo>
                  <a:lnTo>
                    <a:pt x="283047" y="710072"/>
                  </a:lnTo>
                  <a:lnTo>
                    <a:pt x="235469" y="701546"/>
                  </a:lnTo>
                  <a:lnTo>
                    <a:pt x="188572" y="687334"/>
                  </a:lnTo>
                  <a:lnTo>
                    <a:pt x="142879" y="667466"/>
                  </a:lnTo>
                  <a:lnTo>
                    <a:pt x="98914" y="641973"/>
                  </a:lnTo>
                  <a:lnTo>
                    <a:pt x="57201" y="610886"/>
                  </a:lnTo>
                  <a:lnTo>
                    <a:pt x="0" y="653396"/>
                  </a:lnTo>
                  <a:lnTo>
                    <a:pt x="26390" y="501102"/>
                  </a:lnTo>
                  <a:lnTo>
                    <a:pt x="199877" y="504855"/>
                  </a:lnTo>
                  <a:lnTo>
                    <a:pt x="142676" y="547365"/>
                  </a:lnTo>
                  <a:lnTo>
                    <a:pt x="184389" y="578452"/>
                  </a:lnTo>
                  <a:lnTo>
                    <a:pt x="228354" y="603944"/>
                  </a:lnTo>
                  <a:lnTo>
                    <a:pt x="274046" y="623812"/>
                  </a:lnTo>
                  <a:lnTo>
                    <a:pt x="320943" y="638025"/>
                  </a:lnTo>
                  <a:lnTo>
                    <a:pt x="368522" y="646551"/>
                  </a:lnTo>
                  <a:lnTo>
                    <a:pt x="416258" y="649360"/>
                  </a:lnTo>
                  <a:lnTo>
                    <a:pt x="463629" y="646421"/>
                  </a:lnTo>
                  <a:lnTo>
                    <a:pt x="510110" y="637704"/>
                  </a:lnTo>
                  <a:lnTo>
                    <a:pt x="555180" y="623176"/>
                  </a:lnTo>
                  <a:lnTo>
                    <a:pt x="598313" y="602809"/>
                  </a:lnTo>
                  <a:lnTo>
                    <a:pt x="638988" y="576570"/>
                  </a:lnTo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3963818" y="3112502"/>
              <a:ext cx="642620" cy="404495"/>
            </a:xfrm>
            <a:custGeom>
              <a:avLst/>
              <a:gdLst/>
              <a:ahLst/>
              <a:cxnLst/>
              <a:rect l="l" t="t" r="r" b="b"/>
              <a:pathLst>
                <a:path w="642620" h="404495">
                  <a:moveTo>
                    <a:pt x="620864" y="61563"/>
                  </a:moveTo>
                  <a:lnTo>
                    <a:pt x="569486" y="61563"/>
                  </a:lnTo>
                  <a:lnTo>
                    <a:pt x="605390" y="0"/>
                  </a:lnTo>
                  <a:lnTo>
                    <a:pt x="620864" y="61563"/>
                  </a:lnTo>
                  <a:close/>
                </a:path>
                <a:path w="642620" h="404495">
                  <a:moveTo>
                    <a:pt x="0" y="403887"/>
                  </a:moveTo>
                  <a:lnTo>
                    <a:pt x="53649" y="311894"/>
                  </a:lnTo>
                  <a:lnTo>
                    <a:pt x="81424" y="268833"/>
                  </a:lnTo>
                  <a:lnTo>
                    <a:pt x="112391" y="229153"/>
                  </a:lnTo>
                  <a:lnTo>
                    <a:pt x="146221" y="193013"/>
                  </a:lnTo>
                  <a:lnTo>
                    <a:pt x="182584" y="160575"/>
                  </a:lnTo>
                  <a:lnTo>
                    <a:pt x="221151" y="131998"/>
                  </a:lnTo>
                  <a:lnTo>
                    <a:pt x="261593" y="107441"/>
                  </a:lnTo>
                  <a:lnTo>
                    <a:pt x="303580" y="87066"/>
                  </a:lnTo>
                  <a:lnTo>
                    <a:pt x="346781" y="71031"/>
                  </a:lnTo>
                  <a:lnTo>
                    <a:pt x="390869" y="59496"/>
                  </a:lnTo>
                  <a:lnTo>
                    <a:pt x="435513" y="52622"/>
                  </a:lnTo>
                  <a:lnTo>
                    <a:pt x="480383" y="50569"/>
                  </a:lnTo>
                  <a:lnTo>
                    <a:pt x="525151" y="53496"/>
                  </a:lnTo>
                  <a:lnTo>
                    <a:pt x="569486" y="61563"/>
                  </a:lnTo>
                  <a:lnTo>
                    <a:pt x="620864" y="61563"/>
                  </a:lnTo>
                  <a:lnTo>
                    <a:pt x="641223" y="142561"/>
                  </a:lnTo>
                  <a:lnTo>
                    <a:pt x="426733" y="142561"/>
                  </a:lnTo>
                  <a:lnTo>
                    <a:pt x="381863" y="144615"/>
                  </a:lnTo>
                  <a:lnTo>
                    <a:pt x="337219" y="151488"/>
                  </a:lnTo>
                  <a:lnTo>
                    <a:pt x="293132" y="163023"/>
                  </a:lnTo>
                  <a:lnTo>
                    <a:pt x="249930" y="179058"/>
                  </a:lnTo>
                  <a:lnTo>
                    <a:pt x="207943" y="199434"/>
                  </a:lnTo>
                  <a:lnTo>
                    <a:pt x="167501" y="223990"/>
                  </a:lnTo>
                  <a:lnTo>
                    <a:pt x="128934" y="252568"/>
                  </a:lnTo>
                  <a:lnTo>
                    <a:pt x="92571" y="285006"/>
                  </a:lnTo>
                  <a:lnTo>
                    <a:pt x="58741" y="321145"/>
                  </a:lnTo>
                  <a:lnTo>
                    <a:pt x="27774" y="360825"/>
                  </a:lnTo>
                  <a:lnTo>
                    <a:pt x="0" y="403887"/>
                  </a:lnTo>
                  <a:close/>
                </a:path>
                <a:path w="642620" h="404495">
                  <a:moveTo>
                    <a:pt x="479932" y="215118"/>
                  </a:moveTo>
                  <a:lnTo>
                    <a:pt x="515836" y="153555"/>
                  </a:lnTo>
                  <a:lnTo>
                    <a:pt x="471501" y="145488"/>
                  </a:lnTo>
                  <a:lnTo>
                    <a:pt x="426733" y="142561"/>
                  </a:lnTo>
                  <a:lnTo>
                    <a:pt x="641223" y="142561"/>
                  </a:lnTo>
                  <a:lnTo>
                    <a:pt x="642520" y="147721"/>
                  </a:lnTo>
                  <a:lnTo>
                    <a:pt x="479932" y="215118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3888436" y="3471655"/>
              <a:ext cx="249554" cy="684530"/>
            </a:xfrm>
            <a:custGeom>
              <a:avLst/>
              <a:gdLst/>
              <a:ahLst/>
              <a:cxnLst/>
              <a:rect l="l" t="t" r="r" b="b"/>
              <a:pathLst>
                <a:path w="249554" h="684529">
                  <a:moveTo>
                    <a:pt x="195627" y="684103"/>
                  </a:moveTo>
                  <a:lnTo>
                    <a:pt x="158097" y="659026"/>
                  </a:lnTo>
                  <a:lnTo>
                    <a:pt x="124039" y="629727"/>
                  </a:lnTo>
                  <a:lnTo>
                    <a:pt x="93657" y="596527"/>
                  </a:lnTo>
                  <a:lnTo>
                    <a:pt x="67155" y="559746"/>
                  </a:lnTo>
                  <a:lnTo>
                    <a:pt x="44736" y="519704"/>
                  </a:lnTo>
                  <a:lnTo>
                    <a:pt x="26605" y="476721"/>
                  </a:lnTo>
                  <a:lnTo>
                    <a:pt x="12965" y="431118"/>
                  </a:lnTo>
                  <a:lnTo>
                    <a:pt x="4020" y="383214"/>
                  </a:lnTo>
                  <a:lnTo>
                    <a:pt x="0" y="333921"/>
                  </a:lnTo>
                  <a:lnTo>
                    <a:pt x="925" y="284210"/>
                  </a:lnTo>
                  <a:lnTo>
                    <a:pt x="6690" y="234490"/>
                  </a:lnTo>
                  <a:lnTo>
                    <a:pt x="17188" y="185166"/>
                  </a:lnTo>
                  <a:lnTo>
                    <a:pt x="32312" y="136648"/>
                  </a:lnTo>
                  <a:lnTo>
                    <a:pt x="51955" y="89342"/>
                  </a:lnTo>
                  <a:lnTo>
                    <a:pt x="76010" y="43657"/>
                  </a:lnTo>
                  <a:lnTo>
                    <a:pt x="104371" y="0"/>
                  </a:lnTo>
                  <a:lnTo>
                    <a:pt x="84348" y="49086"/>
                  </a:lnTo>
                  <a:lnTo>
                    <a:pt x="69370" y="98645"/>
                  </a:lnTo>
                  <a:lnTo>
                    <a:pt x="59343" y="148297"/>
                  </a:lnTo>
                  <a:lnTo>
                    <a:pt x="54174" y="197663"/>
                  </a:lnTo>
                  <a:lnTo>
                    <a:pt x="53771" y="246363"/>
                  </a:lnTo>
                  <a:lnTo>
                    <a:pt x="58041" y="294018"/>
                  </a:lnTo>
                  <a:lnTo>
                    <a:pt x="66890" y="340249"/>
                  </a:lnTo>
                  <a:lnTo>
                    <a:pt x="80227" y="384676"/>
                  </a:lnTo>
                  <a:lnTo>
                    <a:pt x="97958" y="426920"/>
                  </a:lnTo>
                  <a:lnTo>
                    <a:pt x="119991" y="466601"/>
                  </a:lnTo>
                  <a:lnTo>
                    <a:pt x="146231" y="503340"/>
                  </a:lnTo>
                  <a:lnTo>
                    <a:pt x="176588" y="536758"/>
                  </a:lnTo>
                  <a:lnTo>
                    <a:pt x="210967" y="566474"/>
                  </a:lnTo>
                  <a:lnTo>
                    <a:pt x="249276" y="592111"/>
                  </a:lnTo>
                  <a:lnTo>
                    <a:pt x="195627" y="684103"/>
                  </a:lnTo>
                  <a:close/>
                </a:path>
              </a:pathLst>
            </a:custGeom>
            <a:solidFill>
              <a:srgbClr val="AA2D3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3888156" y="3112502"/>
              <a:ext cx="718185" cy="1043305"/>
            </a:xfrm>
            <a:custGeom>
              <a:avLst/>
              <a:gdLst/>
              <a:ahLst/>
              <a:cxnLst/>
              <a:rect l="l" t="t" r="r" b="b"/>
              <a:pathLst>
                <a:path w="718185" h="1043304">
                  <a:moveTo>
                    <a:pt x="104650" y="359152"/>
                  </a:moveTo>
                  <a:lnTo>
                    <a:pt x="84628" y="408239"/>
                  </a:lnTo>
                  <a:lnTo>
                    <a:pt x="69649" y="457798"/>
                  </a:lnTo>
                  <a:lnTo>
                    <a:pt x="59622" y="507450"/>
                  </a:lnTo>
                  <a:lnTo>
                    <a:pt x="54453" y="556816"/>
                  </a:lnTo>
                  <a:lnTo>
                    <a:pt x="54050" y="605516"/>
                  </a:lnTo>
                  <a:lnTo>
                    <a:pt x="58320" y="653171"/>
                  </a:lnTo>
                  <a:lnTo>
                    <a:pt x="67170" y="699402"/>
                  </a:lnTo>
                  <a:lnTo>
                    <a:pt x="80507" y="743829"/>
                  </a:lnTo>
                  <a:lnTo>
                    <a:pt x="98238" y="786073"/>
                  </a:lnTo>
                  <a:lnTo>
                    <a:pt x="120270" y="825754"/>
                  </a:lnTo>
                  <a:lnTo>
                    <a:pt x="146511" y="862493"/>
                  </a:lnTo>
                  <a:lnTo>
                    <a:pt x="176867" y="895911"/>
                  </a:lnTo>
                  <a:lnTo>
                    <a:pt x="211247" y="925627"/>
                  </a:lnTo>
                  <a:lnTo>
                    <a:pt x="249556" y="951264"/>
                  </a:lnTo>
                  <a:lnTo>
                    <a:pt x="195906" y="1043256"/>
                  </a:lnTo>
                  <a:lnTo>
                    <a:pt x="159562" y="1019122"/>
                  </a:lnTo>
                  <a:lnTo>
                    <a:pt x="126780" y="991377"/>
                  </a:lnTo>
                  <a:lnTo>
                    <a:pt x="97620" y="960344"/>
                  </a:lnTo>
                  <a:lnTo>
                    <a:pt x="72143" y="926344"/>
                  </a:lnTo>
                  <a:lnTo>
                    <a:pt x="50409" y="889698"/>
                  </a:lnTo>
                  <a:lnTo>
                    <a:pt x="32478" y="850728"/>
                  </a:lnTo>
                  <a:lnTo>
                    <a:pt x="18412" y="809754"/>
                  </a:lnTo>
                  <a:lnTo>
                    <a:pt x="8269" y="767099"/>
                  </a:lnTo>
                  <a:lnTo>
                    <a:pt x="2112" y="723084"/>
                  </a:lnTo>
                  <a:lnTo>
                    <a:pt x="0" y="678030"/>
                  </a:lnTo>
                  <a:lnTo>
                    <a:pt x="1993" y="632258"/>
                  </a:lnTo>
                  <a:lnTo>
                    <a:pt x="8153" y="586091"/>
                  </a:lnTo>
                  <a:lnTo>
                    <a:pt x="18539" y="539848"/>
                  </a:lnTo>
                  <a:lnTo>
                    <a:pt x="33212" y="493853"/>
                  </a:lnTo>
                  <a:lnTo>
                    <a:pt x="52233" y="448425"/>
                  </a:lnTo>
                  <a:lnTo>
                    <a:pt x="75662" y="403887"/>
                  </a:lnTo>
                  <a:lnTo>
                    <a:pt x="129312" y="311894"/>
                  </a:lnTo>
                  <a:lnTo>
                    <a:pt x="157086" y="268833"/>
                  </a:lnTo>
                  <a:lnTo>
                    <a:pt x="188053" y="229153"/>
                  </a:lnTo>
                  <a:lnTo>
                    <a:pt x="221883" y="193013"/>
                  </a:lnTo>
                  <a:lnTo>
                    <a:pt x="258246" y="160575"/>
                  </a:lnTo>
                  <a:lnTo>
                    <a:pt x="296814" y="131998"/>
                  </a:lnTo>
                  <a:lnTo>
                    <a:pt x="337255" y="107441"/>
                  </a:lnTo>
                  <a:lnTo>
                    <a:pt x="379242" y="87066"/>
                  </a:lnTo>
                  <a:lnTo>
                    <a:pt x="422444" y="71031"/>
                  </a:lnTo>
                  <a:lnTo>
                    <a:pt x="466531" y="59496"/>
                  </a:lnTo>
                  <a:lnTo>
                    <a:pt x="511175" y="52622"/>
                  </a:lnTo>
                  <a:lnTo>
                    <a:pt x="556045" y="50569"/>
                  </a:lnTo>
                  <a:lnTo>
                    <a:pt x="600813" y="53496"/>
                  </a:lnTo>
                  <a:lnTo>
                    <a:pt x="645148" y="61563"/>
                  </a:lnTo>
                  <a:lnTo>
                    <a:pt x="681052" y="0"/>
                  </a:lnTo>
                  <a:lnTo>
                    <a:pt x="718182" y="147721"/>
                  </a:lnTo>
                  <a:lnTo>
                    <a:pt x="555594" y="215118"/>
                  </a:lnTo>
                  <a:lnTo>
                    <a:pt x="591498" y="153555"/>
                  </a:lnTo>
                  <a:lnTo>
                    <a:pt x="547163" y="145488"/>
                  </a:lnTo>
                  <a:lnTo>
                    <a:pt x="502396" y="142561"/>
                  </a:lnTo>
                  <a:lnTo>
                    <a:pt x="457525" y="144615"/>
                  </a:lnTo>
                  <a:lnTo>
                    <a:pt x="412881" y="151488"/>
                  </a:lnTo>
                  <a:lnTo>
                    <a:pt x="368794" y="163023"/>
                  </a:lnTo>
                  <a:lnTo>
                    <a:pt x="325592" y="179058"/>
                  </a:lnTo>
                  <a:lnTo>
                    <a:pt x="283605" y="199434"/>
                  </a:lnTo>
                  <a:lnTo>
                    <a:pt x="243164" y="223990"/>
                  </a:lnTo>
                  <a:lnTo>
                    <a:pt x="204596" y="252568"/>
                  </a:lnTo>
                  <a:lnTo>
                    <a:pt x="168233" y="285006"/>
                  </a:lnTo>
                  <a:lnTo>
                    <a:pt x="134403" y="321145"/>
                  </a:lnTo>
                  <a:lnTo>
                    <a:pt x="103436" y="360825"/>
                  </a:lnTo>
                  <a:lnTo>
                    <a:pt x="75662" y="403887"/>
                  </a:lnTo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5" name="object 15"/>
          <p:cNvGrpSpPr/>
          <p:nvPr/>
        </p:nvGrpSpPr>
        <p:grpSpPr>
          <a:xfrm>
            <a:off x="8173161" y="1297153"/>
            <a:ext cx="3514725" cy="5375910"/>
            <a:chOff x="8173161" y="1297153"/>
            <a:chExt cx="3514725" cy="5375910"/>
          </a:xfrm>
        </p:grpSpPr>
        <p:sp>
          <p:nvSpPr>
            <p:cNvPr id="16" name="object 16"/>
            <p:cNvSpPr/>
            <p:nvPr/>
          </p:nvSpPr>
          <p:spPr>
            <a:xfrm>
              <a:off x="8173174" y="1297165"/>
              <a:ext cx="3514725" cy="5375910"/>
            </a:xfrm>
            <a:custGeom>
              <a:avLst/>
              <a:gdLst/>
              <a:ahLst/>
              <a:cxnLst/>
              <a:rect l="l" t="t" r="r" b="b"/>
              <a:pathLst>
                <a:path w="3514725" h="5375909">
                  <a:moveTo>
                    <a:pt x="4749" y="0"/>
                  </a:moveTo>
                  <a:lnTo>
                    <a:pt x="4749" y="5375649"/>
                  </a:lnTo>
                </a:path>
                <a:path w="3514725" h="5375909">
                  <a:moveTo>
                    <a:pt x="3509949" y="0"/>
                  </a:moveTo>
                  <a:lnTo>
                    <a:pt x="3509949" y="5375649"/>
                  </a:lnTo>
                </a:path>
                <a:path w="3514725" h="5375909">
                  <a:moveTo>
                    <a:pt x="0" y="4749"/>
                  </a:moveTo>
                  <a:lnTo>
                    <a:pt x="35146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8173174" y="1747090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8173174" y="6668065"/>
              <a:ext cx="3514725" cy="0"/>
            </a:xfrm>
            <a:custGeom>
              <a:avLst/>
              <a:gdLst/>
              <a:ahLst/>
              <a:cxnLst/>
              <a:rect l="l" t="t" r="r" b="b"/>
              <a:pathLst>
                <a:path w="3514725" h="0">
                  <a:moveTo>
                    <a:pt x="0" y="0"/>
                  </a:moveTo>
                  <a:lnTo>
                    <a:pt x="35146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19" name="object 19"/>
          <p:cNvGrpSpPr/>
          <p:nvPr/>
        </p:nvGrpSpPr>
        <p:grpSpPr>
          <a:xfrm>
            <a:off x="7347519" y="3803041"/>
            <a:ext cx="753110" cy="300990"/>
            <a:chOff x="7347519" y="3803041"/>
            <a:chExt cx="753110" cy="300990"/>
          </a:xfrm>
        </p:grpSpPr>
        <p:sp>
          <p:nvSpPr>
            <p:cNvPr id="20" name="object 20"/>
            <p:cNvSpPr/>
            <p:nvPr/>
          </p:nvSpPr>
          <p:spPr>
            <a:xfrm>
              <a:off x="7352907" y="3808429"/>
              <a:ext cx="742315" cy="290195"/>
            </a:xfrm>
            <a:custGeom>
              <a:avLst/>
              <a:gdLst/>
              <a:ahLst/>
              <a:cxnLst/>
              <a:rect l="l" t="t" r="r" b="b"/>
              <a:pathLst>
                <a:path w="742315" h="290195">
                  <a:moveTo>
                    <a:pt x="597317" y="289923"/>
                  </a:moveTo>
                  <a:lnTo>
                    <a:pt x="597317" y="217442"/>
                  </a:lnTo>
                  <a:lnTo>
                    <a:pt x="0" y="217442"/>
                  </a:lnTo>
                  <a:lnTo>
                    <a:pt x="0" y="72480"/>
                  </a:lnTo>
                  <a:lnTo>
                    <a:pt x="597317" y="72480"/>
                  </a:lnTo>
                  <a:lnTo>
                    <a:pt x="597317" y="0"/>
                  </a:lnTo>
                  <a:lnTo>
                    <a:pt x="742278" y="144961"/>
                  </a:lnTo>
                  <a:lnTo>
                    <a:pt x="597317" y="289923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/>
            <p:cNvSpPr/>
            <p:nvPr/>
          </p:nvSpPr>
          <p:spPr>
            <a:xfrm>
              <a:off x="7352907" y="3808429"/>
              <a:ext cx="742315" cy="290195"/>
            </a:xfrm>
            <a:custGeom>
              <a:avLst/>
              <a:gdLst/>
              <a:ahLst/>
              <a:cxnLst/>
              <a:rect l="l" t="t" r="r" b="b"/>
              <a:pathLst>
                <a:path w="742315" h="290195">
                  <a:moveTo>
                    <a:pt x="0" y="72480"/>
                  </a:moveTo>
                  <a:lnTo>
                    <a:pt x="597317" y="72480"/>
                  </a:lnTo>
                  <a:lnTo>
                    <a:pt x="597317" y="0"/>
                  </a:lnTo>
                  <a:lnTo>
                    <a:pt x="742278" y="144961"/>
                  </a:lnTo>
                  <a:lnTo>
                    <a:pt x="597317" y="289923"/>
                  </a:lnTo>
                  <a:lnTo>
                    <a:pt x="597317" y="217442"/>
                  </a:lnTo>
                  <a:lnTo>
                    <a:pt x="0" y="217442"/>
                  </a:lnTo>
                  <a:lnTo>
                    <a:pt x="0" y="72480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2855772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96253" y="2633345"/>
            <a:ext cx="7868920" cy="186055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49860" marR="5080" indent="-137795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•"/>
              <a:tabLst>
                <a:tab pos="150495" algn="l"/>
              </a:tabLst>
            </a:pPr>
            <a:r>
              <a:rPr dirty="0" sz="2400" spc="-5">
                <a:latin typeface="Cambria"/>
                <a:cs typeface="Cambria"/>
              </a:rPr>
              <a:t>If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5">
                <a:latin typeface="Cambria"/>
                <a:cs typeface="Cambria"/>
              </a:rPr>
              <a:t>can be </a:t>
            </a:r>
            <a:r>
              <a:rPr dirty="0" sz="2400" spc="-15">
                <a:latin typeface="Cambria"/>
                <a:cs typeface="Cambria"/>
              </a:rPr>
              <a:t>transformed </a:t>
            </a:r>
            <a:r>
              <a:rPr dirty="0" sz="2400" spc="-10">
                <a:latin typeface="Cambria"/>
                <a:cs typeface="Cambria"/>
              </a:rPr>
              <a:t>into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>
                <a:latin typeface="Times New Roman"/>
                <a:cs typeface="Times New Roman"/>
              </a:rPr>
              <a:t>́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swaps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non-conflicting</a:t>
            </a:r>
            <a:r>
              <a:rPr dirty="0" sz="2400" spc="1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instructions,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we</a:t>
            </a:r>
            <a:r>
              <a:rPr dirty="0" sz="2400" spc="14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say</a:t>
            </a:r>
            <a:r>
              <a:rPr dirty="0" sz="2400" spc="1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́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15">
                <a:latin typeface="Cambria"/>
                <a:cs typeface="Cambria"/>
              </a:rPr>
              <a:t>are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conflict</a:t>
            </a:r>
            <a:r>
              <a:rPr dirty="0" sz="2400" spc="-5" b="1">
                <a:latin typeface="Cambria"/>
                <a:cs typeface="Cambria"/>
              </a:rPr>
              <a:t> </a:t>
            </a:r>
            <a:r>
              <a:rPr dirty="0" sz="2400" spc="-15" b="1">
                <a:latin typeface="Cambria"/>
                <a:cs typeface="Cambria"/>
              </a:rPr>
              <a:t>equivalent</a:t>
            </a:r>
            <a:r>
              <a:rPr dirty="0" sz="2400" spc="-15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algn="just" marL="149860" marR="33020" indent="-137795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•"/>
              <a:tabLst>
                <a:tab pos="150495" algn="l"/>
              </a:tabLst>
            </a:pPr>
            <a:r>
              <a:rPr dirty="0" sz="2400" spc="-75">
                <a:latin typeface="Cambria"/>
                <a:cs typeface="Cambria"/>
              </a:rPr>
              <a:t>We</a:t>
            </a:r>
            <a:r>
              <a:rPr dirty="0" sz="2400" spc="-7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say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that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conflict </a:t>
            </a:r>
            <a:r>
              <a:rPr dirty="0" sz="2400" spc="-5" b="1">
                <a:latin typeface="Cambria"/>
                <a:cs typeface="Cambria"/>
              </a:rPr>
              <a:t>serializable</a:t>
            </a:r>
            <a:r>
              <a:rPr dirty="0" sz="2400" b="1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 it is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equivalent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 schedule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2855772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58153" y="764159"/>
            <a:ext cx="7950834" cy="141097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187960" marR="43180" indent="-137795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•"/>
              <a:tabLst>
                <a:tab pos="188595" algn="l"/>
              </a:tabLst>
            </a:pP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3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transformed</a:t>
            </a:r>
            <a:r>
              <a:rPr dirty="0" sz="2400" spc="-10">
                <a:latin typeface="Cambria"/>
                <a:cs typeface="Cambria"/>
              </a:rPr>
              <a:t> into</a:t>
            </a:r>
            <a:r>
              <a:rPr dirty="0" sz="2400" spc="-5">
                <a:latin typeface="Cambria"/>
                <a:cs typeface="Cambria"/>
              </a:rPr>
              <a:t> Schedule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6,</a:t>
            </a:r>
            <a:r>
              <a:rPr dirty="0" sz="2400">
                <a:latin typeface="Cambria"/>
                <a:cs typeface="Cambria"/>
              </a:rPr>
              <a:t> a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where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i="1">
                <a:latin typeface="Cambria"/>
                <a:cs typeface="Cambria"/>
              </a:rPr>
              <a:t>T</a:t>
            </a:r>
            <a:r>
              <a:rPr dirty="0" baseline="-31250" sz="2400">
                <a:latin typeface="Cambria"/>
                <a:cs typeface="Cambria"/>
              </a:rPr>
              <a:t>2</a:t>
            </a:r>
            <a:r>
              <a:rPr dirty="0" baseline="-31250" sz="2400" spc="7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follows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 i="1">
                <a:latin typeface="Cambria"/>
                <a:cs typeface="Cambria"/>
              </a:rPr>
              <a:t>T</a:t>
            </a:r>
            <a:r>
              <a:rPr dirty="0" baseline="-31250" sz="2400" spc="-7">
                <a:latin typeface="Cambria"/>
                <a:cs typeface="Cambria"/>
              </a:rPr>
              <a:t>1</a:t>
            </a:r>
            <a:r>
              <a:rPr dirty="0" sz="2400" spc="-5">
                <a:latin typeface="Cambria"/>
                <a:cs typeface="Cambria"/>
              </a:rPr>
              <a:t>,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by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swaps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non-conflicting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instructions.</a:t>
            </a:r>
            <a:endParaRPr sz="2400">
              <a:latin typeface="Cambria"/>
              <a:cs typeface="Cambria"/>
            </a:endParaRPr>
          </a:p>
          <a:p>
            <a:pPr algn="just" lvl="1" marL="690880" indent="-138430">
              <a:lnSpc>
                <a:spcPts val="2810"/>
              </a:lnSpc>
              <a:buClr>
                <a:srgbClr val="40BAD1"/>
              </a:buClr>
              <a:buFont typeface="Arial MT"/>
              <a:buChar char="•"/>
              <a:tabLst>
                <a:tab pos="691515" algn="l"/>
              </a:tabLst>
            </a:pPr>
            <a:r>
              <a:rPr dirty="0" sz="2400" spc="-20">
                <a:latin typeface="Cambria"/>
                <a:cs typeface="Cambria"/>
              </a:rPr>
              <a:t>Therefore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3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serializable.</a:t>
            </a:r>
            <a:endParaRPr sz="24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639437" y="2834454"/>
            <a:ext cx="3079750" cy="3486150"/>
            <a:chOff x="3639437" y="2834454"/>
            <a:chExt cx="3079750" cy="348615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677537" y="2872554"/>
              <a:ext cx="3003550" cy="340994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45787" y="2840804"/>
              <a:ext cx="3067050" cy="3473450"/>
            </a:xfrm>
            <a:custGeom>
              <a:avLst/>
              <a:gdLst/>
              <a:ahLst/>
              <a:cxnLst/>
              <a:rect l="l" t="t" r="r" b="b"/>
              <a:pathLst>
                <a:path w="3067050" h="3473450">
                  <a:moveTo>
                    <a:pt x="0" y="0"/>
                  </a:moveTo>
                  <a:lnTo>
                    <a:pt x="3067050" y="0"/>
                  </a:lnTo>
                  <a:lnTo>
                    <a:pt x="3067050" y="3473449"/>
                  </a:lnTo>
                  <a:lnTo>
                    <a:pt x="0" y="3473449"/>
                  </a:lnTo>
                  <a:lnTo>
                    <a:pt x="0" y="0"/>
                  </a:lnTo>
                  <a:close/>
                </a:path>
                <a:path w="3067050" h="3473450">
                  <a:moveTo>
                    <a:pt x="25399" y="25399"/>
                  </a:moveTo>
                  <a:lnTo>
                    <a:pt x="3041650" y="25399"/>
                  </a:lnTo>
                  <a:lnTo>
                    <a:pt x="3041650" y="3448049"/>
                  </a:lnTo>
                  <a:lnTo>
                    <a:pt x="25399" y="3448049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7" name="object 7"/>
          <p:cNvGrpSpPr/>
          <p:nvPr/>
        </p:nvGrpSpPr>
        <p:grpSpPr>
          <a:xfrm>
            <a:off x="7886000" y="2782067"/>
            <a:ext cx="3046730" cy="3479800"/>
            <a:chOff x="7886000" y="2782067"/>
            <a:chExt cx="3046730" cy="3479800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924100" y="2820167"/>
              <a:ext cx="2970212" cy="340359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892350" y="2788417"/>
              <a:ext cx="3034030" cy="3467100"/>
            </a:xfrm>
            <a:custGeom>
              <a:avLst/>
              <a:gdLst/>
              <a:ahLst/>
              <a:cxnLst/>
              <a:rect l="l" t="t" r="r" b="b"/>
              <a:pathLst>
                <a:path w="3034029" h="3467100">
                  <a:moveTo>
                    <a:pt x="0" y="0"/>
                  </a:moveTo>
                  <a:lnTo>
                    <a:pt x="3033712" y="0"/>
                  </a:lnTo>
                  <a:lnTo>
                    <a:pt x="3033712" y="3467099"/>
                  </a:lnTo>
                  <a:lnTo>
                    <a:pt x="0" y="3467099"/>
                  </a:lnTo>
                  <a:lnTo>
                    <a:pt x="0" y="0"/>
                  </a:lnTo>
                  <a:close/>
                </a:path>
                <a:path w="3034029" h="3467100">
                  <a:moveTo>
                    <a:pt x="25399" y="25399"/>
                  </a:moveTo>
                  <a:lnTo>
                    <a:pt x="3008312" y="25399"/>
                  </a:lnTo>
                  <a:lnTo>
                    <a:pt x="3008312" y="3441699"/>
                  </a:lnTo>
                  <a:lnTo>
                    <a:pt x="25399" y="3441699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504677" y="6331082"/>
            <a:ext cx="1296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Schedule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3</a:t>
            </a:r>
            <a:endParaRPr sz="2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794101" y="6294570"/>
            <a:ext cx="12966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50">
                <a:latin typeface="Tahoma"/>
                <a:cs typeface="Tahoma"/>
              </a:rPr>
              <a:t>Schedule</a:t>
            </a:r>
            <a:r>
              <a:rPr dirty="0" sz="2000" spc="-160">
                <a:latin typeface="Tahoma"/>
                <a:cs typeface="Tahoma"/>
              </a:rPr>
              <a:t> </a:t>
            </a:r>
            <a:r>
              <a:rPr dirty="0" sz="2000" spc="20">
                <a:latin typeface="Tahoma"/>
                <a:cs typeface="Tahoma"/>
              </a:rPr>
              <a:t>6</a:t>
            </a:r>
            <a:endParaRPr sz="2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45592" y="1961730"/>
            <a:ext cx="173926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03568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Le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94592" y="1961730"/>
            <a:ext cx="609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3245" algn="l"/>
                <a:tab pos="1296035" algn="l"/>
                <a:tab pos="2809875" algn="l"/>
                <a:tab pos="3636645" algn="l"/>
                <a:tab pos="4291965" algn="l"/>
                <a:tab pos="5208270" algn="l"/>
                <a:tab pos="5826125" algn="l"/>
              </a:tabLst>
            </a:pP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wit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sam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se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19001" y="2327490"/>
            <a:ext cx="76650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868805" algn="l"/>
                <a:tab pos="2675890" algn="l"/>
                <a:tab pos="3283585" algn="l"/>
                <a:tab pos="4750435" algn="l"/>
                <a:tab pos="5356860" algn="l"/>
                <a:tab pos="6077585" algn="l"/>
                <a:tab pos="6527800" algn="l"/>
                <a:tab pos="7031355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ansactions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5">
                <a:latin typeface="Cambria Math"/>
                <a:cs typeface="Cambria Math"/>
              </a:rPr>
              <a:t>Bot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sai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view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19001" y="2693250"/>
            <a:ext cx="7654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serialized,</a:t>
            </a:r>
            <a:r>
              <a:rPr dirty="0" sz="2400" spc="43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three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conditions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satisfied,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 data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T: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76201" y="4323929"/>
            <a:ext cx="18434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02184" y="3592410"/>
            <a:ext cx="198882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-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  <a:p>
            <a:pPr marL="12700">
              <a:lnSpc>
                <a:spcPct val="100000"/>
              </a:lnSpc>
              <a:spcBef>
                <a:spcPts val="288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76201" y="5055449"/>
            <a:ext cx="14738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Final</a:t>
            </a:r>
            <a:r>
              <a:rPr dirty="0" sz="2400" spc="-8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51447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Initial</a:t>
            </a:r>
            <a:r>
              <a:rPr dirty="0" spc="-80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311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R1,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10">
                <a:latin typeface="Cambria Math"/>
                <a:cs typeface="Cambria Math"/>
              </a:rPr>
              <a:t>reads </a:t>
            </a:r>
            <a:r>
              <a:rPr dirty="0" sz="2400" spc="-5">
                <a:latin typeface="Cambria Math"/>
                <a:cs typeface="Cambria Math"/>
              </a:rPr>
              <a:t>the initial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T,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4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5">
                <a:latin typeface="Cambria Math"/>
                <a:cs typeface="Cambria Math"/>
              </a:rPr>
              <a:t> of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91186" y="2331022"/>
            <a:ext cx="182181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>
                <a:latin typeface="Cambria Math"/>
                <a:cs typeface="Cambria Math"/>
              </a:rPr>
              <a:t>: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91186" y="3794061"/>
            <a:ext cx="182181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Write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91186" y="5257100"/>
            <a:ext cx="173799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R3</a:t>
            </a:r>
            <a:endParaRPr sz="2400">
              <a:latin typeface="Cambria Math"/>
              <a:cs typeface="Cambria Math"/>
            </a:endParaRPr>
          </a:p>
          <a:p>
            <a:pPr marL="12700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: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400035" y="2310369"/>
            <a:ext cx="2966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Schedules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R1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R2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400035" y="2615169"/>
            <a:ext cx="29578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33755" algn="l"/>
                <a:tab pos="1810385" algn="l"/>
              </a:tabLst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not	view	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equivalent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400035" y="2919969"/>
            <a:ext cx="29622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356995" algn="l"/>
                <a:tab pos="2459990" algn="l"/>
              </a:tabLst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becaus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initia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2000" spc="-3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ead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00035" y="3224769"/>
            <a:ext cx="296227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operation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 R1 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 and in R2 it 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400035" y="4419765"/>
            <a:ext cx="29667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Schedules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R1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2000" spc="5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R3</a:t>
            </a:r>
            <a:r>
              <a:rPr dirty="0" sz="2000" spc="5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00035" y="4724565"/>
            <a:ext cx="2961640" cy="1244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view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equivalent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because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initial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read operation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in R1 </a:t>
            </a:r>
            <a:r>
              <a:rPr dirty="0" sz="2000" spc="-4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is done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000" spc="4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 and in R3 it </a:t>
            </a:r>
            <a:r>
              <a:rPr dirty="0" sz="20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is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also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done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5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5">
                <a:solidFill>
                  <a:srgbClr val="FF0000"/>
                </a:solidFill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674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Update</a:t>
            </a:r>
            <a:r>
              <a:rPr dirty="0" spc="-75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146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20">
                <a:latin typeface="Cambria Math"/>
                <a:cs typeface="Cambria Math"/>
              </a:rPr>
              <a:t>executes </a:t>
            </a:r>
            <a:r>
              <a:rPr dirty="0" sz="2400" spc="-10">
                <a:latin typeface="Cambria Math"/>
                <a:cs typeface="Cambria Math"/>
              </a:rPr>
              <a:t>read(T), </a:t>
            </a:r>
            <a:r>
              <a:rPr dirty="0" sz="2400" spc="-5">
                <a:latin typeface="Cambria Math"/>
                <a:cs typeface="Cambria Math"/>
              </a:rPr>
              <a:t>and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any),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R2 also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must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0957" y="4688713"/>
            <a:ext cx="7896859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not 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R1,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T3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the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50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4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T2 and in R2, T3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T1.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486150" cy="15513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075399">
                <a:tc>
                  <a:txBody>
                    <a:bodyPr/>
                    <a:lstStyle/>
                    <a:p>
                      <a:pPr marL="278130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48615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marL="278130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67449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Update</a:t>
            </a:r>
            <a:r>
              <a:rPr dirty="0" spc="-75"/>
              <a:t> </a:t>
            </a:r>
            <a:r>
              <a:rPr dirty="0" spc="-15"/>
              <a:t>Read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146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in schedule R1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</a:t>
            </a:r>
            <a:r>
              <a:rPr dirty="0" sz="2400" spc="-20">
                <a:latin typeface="Cambria Math"/>
                <a:cs typeface="Cambria Math"/>
              </a:rPr>
              <a:t>executes </a:t>
            </a:r>
            <a:r>
              <a:rPr dirty="0" sz="2400" spc="-10">
                <a:latin typeface="Cambria Math"/>
                <a:cs typeface="Cambria Math"/>
              </a:rPr>
              <a:t>read(T), </a:t>
            </a:r>
            <a:r>
              <a:rPr dirty="0" sz="2400" spc="-5">
                <a:latin typeface="Cambria Math"/>
                <a:cs typeface="Cambria Math"/>
              </a:rPr>
              <a:t>and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any),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 R2 also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must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T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was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produced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7919" y="4930330"/>
            <a:ext cx="7896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R1, T3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 updated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T2 and in R2, T3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reads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the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data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item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updated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T2.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486150" cy="183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ts val="2380"/>
                        </a:lnSpc>
                        <a:spcBef>
                          <a:spcPts val="1300"/>
                        </a:spcBef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486150" cy="21932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7765"/>
                <a:gridCol w="1167765"/>
                <a:gridCol w="1130934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70687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 marL="278130">
                        <a:lnSpc>
                          <a:spcPct val="100000"/>
                        </a:lnSpc>
                        <a:spcBef>
                          <a:spcPts val="1300"/>
                        </a:spcBef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8015">
                        <a:lnSpc>
                          <a:spcPct val="100000"/>
                        </a:lnSpc>
                        <a:spcBef>
                          <a:spcPts val="359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31438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(View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1186" y="288862"/>
            <a:ext cx="147383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Final</a:t>
            </a:r>
            <a:r>
              <a:rPr dirty="0" spc="-80"/>
              <a:t> </a:t>
            </a:r>
            <a:r>
              <a:rPr dirty="0" spc="-20"/>
              <a:t>Write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0677" y="867982"/>
            <a:ext cx="812482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R1,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performs</a:t>
            </a:r>
            <a:r>
              <a:rPr dirty="0" sz="2400" spc="-5">
                <a:latin typeface="Cambria Math"/>
                <a:cs typeface="Cambria Math"/>
              </a:rPr>
              <a:t> final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T,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R2,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also </a:t>
            </a:r>
            <a:r>
              <a:rPr dirty="0" sz="2400" spc="-10">
                <a:latin typeface="Cambria Math"/>
                <a:cs typeface="Cambria Math"/>
              </a:rPr>
              <a:t>performs </a:t>
            </a:r>
            <a:r>
              <a:rPr dirty="0" sz="2400" spc="-5">
                <a:latin typeface="Cambria Math"/>
                <a:cs typeface="Cambria Math"/>
              </a:rPr>
              <a:t>final </a:t>
            </a:r>
            <a:r>
              <a:rPr dirty="0" sz="2400" spc="-10">
                <a:latin typeface="Cambria Math"/>
                <a:cs typeface="Cambria Math"/>
              </a:rPr>
              <a:t>write operation </a:t>
            </a:r>
            <a:r>
              <a:rPr dirty="0" sz="2400" spc="-5">
                <a:latin typeface="Cambria Math"/>
                <a:cs typeface="Cambria Math"/>
              </a:rPr>
              <a:t>on same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item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87919" y="4734135"/>
            <a:ext cx="789622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Schedules R1 and R2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are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view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equivalent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because; in R1 and 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R2, final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on data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item </a:t>
            </a:r>
            <a:r>
              <a:rPr dirty="0" sz="2400" spc="-5">
                <a:solidFill>
                  <a:srgbClr val="0070C0"/>
                </a:solidFill>
                <a:latin typeface="Cambria Math"/>
                <a:cs typeface="Cambria Math"/>
              </a:rPr>
              <a:t>A;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is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performed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by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transaction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T3.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3601582" y="2923490"/>
          <a:ext cx="3591560" cy="18326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1203325"/>
                <a:gridCol w="1165860"/>
              </a:tblGrid>
              <a:tr h="4630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000" spc="-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674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5149742" y="2495413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R1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375400" y="2923490"/>
          <a:ext cx="3591560" cy="1842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3325"/>
                <a:gridCol w="1203325"/>
                <a:gridCol w="1165860"/>
              </a:tblGrid>
              <a:tr h="473374"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T2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T3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12700">
                      <a:solidFill>
                        <a:srgbClr val="40BAD1"/>
                      </a:solidFill>
                      <a:prstDash val="solid"/>
                    </a:lnT>
                    <a:lnB w="28575">
                      <a:solidFill>
                        <a:srgbClr val="40BAD1"/>
                      </a:solidFill>
                      <a:prstDash val="solid"/>
                    </a:lnB>
                  </a:tcPr>
                </a:tc>
              </a:tr>
              <a:tr h="13563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r>
                        <a:rPr dirty="0" sz="2000" spc="-4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4445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20"/>
                        </a:lnSpc>
                      </a:pPr>
                      <a:r>
                        <a:rPr dirty="0" sz="2000" spc="-15">
                          <a:latin typeface="Cambria Math"/>
                          <a:cs typeface="Cambria Math"/>
                        </a:rPr>
                        <a:t>Read</a:t>
                      </a:r>
                      <a:r>
                        <a:rPr dirty="0" sz="2000" spc="-45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  <a:p>
                      <a:pPr marL="276860">
                        <a:lnSpc>
                          <a:spcPct val="100000"/>
                        </a:lnSpc>
                      </a:pPr>
                      <a:r>
                        <a:rPr dirty="0" sz="2000" spc="-20">
                          <a:latin typeface="Cambria Math"/>
                          <a:cs typeface="Cambria Math"/>
                        </a:rPr>
                        <a:t>Write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  <a:p>
                      <a:pPr marL="626745">
                        <a:lnSpc>
                          <a:spcPts val="2380"/>
                        </a:lnSpc>
                        <a:spcBef>
                          <a:spcPts val="360"/>
                        </a:spcBef>
                      </a:pPr>
                      <a:r>
                        <a:rPr dirty="0" sz="2000" spc="-5">
                          <a:latin typeface="Cambria Math"/>
                          <a:cs typeface="Cambria Math"/>
                        </a:rPr>
                        <a:t>(A)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40BAD1"/>
                      </a:solidFill>
                      <a:prstDash val="solid"/>
                    </a:lnL>
                    <a:lnR w="12700">
                      <a:solidFill>
                        <a:srgbClr val="40BAD1"/>
                      </a:solidFill>
                      <a:prstDash val="solid"/>
                    </a:lnR>
                    <a:lnT w="28575">
                      <a:solidFill>
                        <a:srgbClr val="40BAD1"/>
                      </a:solidFill>
                      <a:prstDash val="solid"/>
                    </a:lnT>
                    <a:lnB w="12700">
                      <a:solidFill>
                        <a:srgbClr val="40BAD1"/>
                      </a:solidFill>
                      <a:prstDash val="solid"/>
                    </a:lnB>
                    <a:solidFill>
                      <a:srgbClr val="D8F1F5"/>
                    </a:solidFill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8807341" y="2466385"/>
            <a:ext cx="3835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R2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254127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25" b="1">
                <a:latin typeface="Cambria"/>
                <a:cs typeface="Cambria"/>
              </a:rPr>
              <a:t>Transaction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2428" y="69777"/>
            <a:ext cx="8026400" cy="16408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Anything </a:t>
            </a:r>
            <a:r>
              <a:rPr dirty="0" sz="2400" spc="-5">
                <a:latin typeface="Cambria Math"/>
                <a:cs typeface="Cambria Math"/>
              </a:rPr>
              <a:t>under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known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sequence of </a:t>
            </a:r>
            <a:r>
              <a:rPr dirty="0" sz="2400" spc="-10">
                <a:latin typeface="Cambria Math"/>
                <a:cs typeface="Cambria Math"/>
              </a:rPr>
              <a:t>operations performed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single </a:t>
            </a:r>
            <a:r>
              <a:rPr dirty="0" sz="2400" spc="-5">
                <a:latin typeface="Cambria Math"/>
                <a:cs typeface="Cambria Math"/>
              </a:rPr>
              <a:t>logical unit of </a:t>
            </a:r>
            <a:r>
              <a:rPr dirty="0" sz="2400" spc="-15">
                <a:latin typeface="Cambria Math"/>
                <a:cs typeface="Cambria Math"/>
              </a:rPr>
              <a:t>work </a:t>
            </a:r>
            <a:r>
              <a:rPr dirty="0" sz="2400" spc="-5">
                <a:latin typeface="Cambria Math"/>
                <a:cs typeface="Cambria Math"/>
              </a:rPr>
              <a:t>that contains one or </a:t>
            </a:r>
            <a:r>
              <a:rPr dirty="0" sz="2400" spc="-15">
                <a:latin typeface="Cambria Math"/>
                <a:cs typeface="Cambria Math"/>
              </a:rPr>
              <a:t>more </a:t>
            </a:r>
            <a:r>
              <a:rPr dirty="0" sz="2400" spc="-5">
                <a:latin typeface="Cambria Math"/>
                <a:cs typeface="Cambria Math"/>
              </a:rPr>
              <a:t>than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SQL </a:t>
            </a:r>
            <a:r>
              <a:rPr dirty="0" sz="2400" spc="-10">
                <a:latin typeface="Cambria Math"/>
                <a:cs typeface="Cambria Math"/>
              </a:rPr>
              <a:t>statements.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46989" y="1875145"/>
            <a:ext cx="2291080" cy="307975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85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1.	</a:t>
            </a:r>
            <a:r>
              <a:rPr dirty="0" sz="2600" spc="-15">
                <a:latin typeface="Cambria Math"/>
                <a:cs typeface="Cambria Math"/>
              </a:rPr>
              <a:t>Read(A);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2.	</a:t>
            </a:r>
            <a:r>
              <a:rPr dirty="0" sz="2600">
                <a:latin typeface="Cambria Math"/>
                <a:cs typeface="Cambria Math"/>
              </a:rPr>
              <a:t>A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:=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A</a:t>
            </a:r>
            <a:r>
              <a:rPr dirty="0" sz="2600" spc="-2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–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50;</a:t>
            </a:r>
            <a:endParaRPr sz="2600">
              <a:latin typeface="Cambria Math"/>
              <a:cs typeface="Cambria Math"/>
            </a:endParaRPr>
          </a:p>
          <a:p>
            <a:pPr marL="551815" indent="-539750">
              <a:lnSpc>
                <a:spcPct val="100000"/>
              </a:lnSpc>
              <a:spcBef>
                <a:spcPts val="890"/>
              </a:spcBef>
              <a:buClr>
                <a:srgbClr val="40BAD1"/>
              </a:buClr>
              <a:buFont typeface="Times New Roman"/>
              <a:buAutoNum type="arabicPeriod" startAt="3"/>
              <a:tabLst>
                <a:tab pos="551815" algn="l"/>
                <a:tab pos="552450" algn="l"/>
              </a:tabLst>
            </a:pPr>
            <a:r>
              <a:rPr dirty="0" sz="2600" spc="-15">
                <a:latin typeface="Cambria Math"/>
                <a:cs typeface="Cambria Math"/>
              </a:rPr>
              <a:t>Write(A);</a:t>
            </a:r>
            <a:endParaRPr sz="2600">
              <a:latin typeface="Cambria Math"/>
              <a:cs typeface="Cambria Math"/>
            </a:endParaRPr>
          </a:p>
          <a:p>
            <a:pPr marL="551815" indent="-539750">
              <a:lnSpc>
                <a:spcPct val="100000"/>
              </a:lnSpc>
              <a:spcBef>
                <a:spcPts val="885"/>
              </a:spcBef>
              <a:buClr>
                <a:srgbClr val="40BAD1"/>
              </a:buClr>
              <a:buFont typeface="Times New Roman"/>
              <a:buAutoNum type="arabicPeriod" startAt="3"/>
              <a:tabLst>
                <a:tab pos="551815" algn="l"/>
                <a:tab pos="552450" algn="l"/>
              </a:tabLst>
            </a:pPr>
            <a:r>
              <a:rPr dirty="0" sz="2600" spc="-15">
                <a:latin typeface="Cambria Math"/>
                <a:cs typeface="Cambria Math"/>
              </a:rPr>
              <a:t>Read(B);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5.	</a:t>
            </a:r>
            <a:r>
              <a:rPr dirty="0" sz="2600">
                <a:latin typeface="Cambria Math"/>
                <a:cs typeface="Cambria Math"/>
              </a:rPr>
              <a:t>B</a:t>
            </a:r>
            <a:r>
              <a:rPr dirty="0" sz="2600" spc="-30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:=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B</a:t>
            </a:r>
            <a:r>
              <a:rPr dirty="0" sz="2600" spc="-30">
                <a:latin typeface="Cambria Math"/>
                <a:cs typeface="Cambria Math"/>
              </a:rPr>
              <a:t> </a:t>
            </a:r>
            <a:r>
              <a:rPr dirty="0" sz="2600">
                <a:latin typeface="Cambria Math"/>
                <a:cs typeface="Cambria Math"/>
              </a:rPr>
              <a:t>+</a:t>
            </a:r>
            <a:r>
              <a:rPr dirty="0" sz="2600" spc="-25">
                <a:latin typeface="Cambria Math"/>
                <a:cs typeface="Cambria Math"/>
              </a:rPr>
              <a:t> </a:t>
            </a:r>
            <a:r>
              <a:rPr dirty="0" sz="2600" spc="-5">
                <a:latin typeface="Cambria Math"/>
                <a:cs typeface="Cambria Math"/>
              </a:rPr>
              <a:t>50;</a:t>
            </a:r>
            <a:endParaRPr sz="26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  <a:tabLst>
                <a:tab pos="551815" algn="l"/>
              </a:tabLst>
            </a:pPr>
            <a:r>
              <a:rPr dirty="0" sz="2600">
                <a:solidFill>
                  <a:srgbClr val="40BAD1"/>
                </a:solidFill>
                <a:latin typeface="Times New Roman"/>
                <a:cs typeface="Times New Roman"/>
              </a:rPr>
              <a:t>6.	</a:t>
            </a:r>
            <a:r>
              <a:rPr dirty="0" sz="2600" spc="-15">
                <a:latin typeface="Cambria Math"/>
                <a:cs typeface="Cambria Math"/>
              </a:rPr>
              <a:t>Write(B);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326142" y="1989058"/>
            <a:ext cx="499109" cy="3223260"/>
          </a:xfrm>
          <a:custGeom>
            <a:avLst/>
            <a:gdLst/>
            <a:ahLst/>
            <a:cxnLst/>
            <a:rect l="l" t="t" r="r" b="b"/>
            <a:pathLst>
              <a:path w="499110" h="3223260">
                <a:moveTo>
                  <a:pt x="498966" y="3223073"/>
                </a:moveTo>
                <a:lnTo>
                  <a:pt x="454121" y="3219054"/>
                </a:lnTo>
                <a:lnTo>
                  <a:pt x="411913" y="3207465"/>
                </a:lnTo>
                <a:lnTo>
                  <a:pt x="373047" y="3189012"/>
                </a:lnTo>
                <a:lnTo>
                  <a:pt x="338227" y="3164398"/>
                </a:lnTo>
                <a:lnTo>
                  <a:pt x="308158" y="3134329"/>
                </a:lnTo>
                <a:lnTo>
                  <a:pt x="283545" y="3099509"/>
                </a:lnTo>
                <a:lnTo>
                  <a:pt x="265091" y="3060643"/>
                </a:lnTo>
                <a:lnTo>
                  <a:pt x="253502" y="3018435"/>
                </a:lnTo>
                <a:lnTo>
                  <a:pt x="249483" y="2973590"/>
                </a:lnTo>
                <a:lnTo>
                  <a:pt x="249483" y="1861020"/>
                </a:lnTo>
                <a:lnTo>
                  <a:pt x="245463" y="1816175"/>
                </a:lnTo>
                <a:lnTo>
                  <a:pt x="233874" y="1773967"/>
                </a:lnTo>
                <a:lnTo>
                  <a:pt x="215421" y="1735101"/>
                </a:lnTo>
                <a:lnTo>
                  <a:pt x="190807" y="1700281"/>
                </a:lnTo>
                <a:lnTo>
                  <a:pt x="160738" y="1670212"/>
                </a:lnTo>
                <a:lnTo>
                  <a:pt x="125918" y="1645598"/>
                </a:lnTo>
                <a:lnTo>
                  <a:pt x="87052" y="1627145"/>
                </a:lnTo>
                <a:lnTo>
                  <a:pt x="44844" y="1615556"/>
                </a:lnTo>
                <a:lnTo>
                  <a:pt x="0" y="1611536"/>
                </a:lnTo>
                <a:lnTo>
                  <a:pt x="44844" y="1607517"/>
                </a:lnTo>
                <a:lnTo>
                  <a:pt x="87052" y="1595928"/>
                </a:lnTo>
                <a:lnTo>
                  <a:pt x="125918" y="1577475"/>
                </a:lnTo>
                <a:lnTo>
                  <a:pt x="160738" y="1552861"/>
                </a:lnTo>
                <a:lnTo>
                  <a:pt x="190807" y="1522792"/>
                </a:lnTo>
                <a:lnTo>
                  <a:pt x="215421" y="1487972"/>
                </a:lnTo>
                <a:lnTo>
                  <a:pt x="233874" y="1449106"/>
                </a:lnTo>
                <a:lnTo>
                  <a:pt x="245463" y="1406898"/>
                </a:lnTo>
                <a:lnTo>
                  <a:pt x="249483" y="1362053"/>
                </a:lnTo>
                <a:lnTo>
                  <a:pt x="249483" y="249483"/>
                </a:lnTo>
                <a:lnTo>
                  <a:pt x="253502" y="204638"/>
                </a:lnTo>
                <a:lnTo>
                  <a:pt x="265091" y="162430"/>
                </a:lnTo>
                <a:lnTo>
                  <a:pt x="283545" y="123564"/>
                </a:lnTo>
                <a:lnTo>
                  <a:pt x="308158" y="88744"/>
                </a:lnTo>
                <a:lnTo>
                  <a:pt x="338227" y="58675"/>
                </a:lnTo>
                <a:lnTo>
                  <a:pt x="373047" y="34061"/>
                </a:lnTo>
                <a:lnTo>
                  <a:pt x="411913" y="15608"/>
                </a:lnTo>
                <a:lnTo>
                  <a:pt x="454121" y="4019"/>
                </a:lnTo>
                <a:lnTo>
                  <a:pt x="498966" y="0"/>
                </a:lnTo>
              </a:path>
            </a:pathLst>
          </a:custGeom>
          <a:ln w="9524">
            <a:solidFill>
              <a:srgbClr val="40BAD1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6" name="object 6"/>
          <p:cNvGrpSpPr/>
          <p:nvPr/>
        </p:nvGrpSpPr>
        <p:grpSpPr>
          <a:xfrm>
            <a:off x="5816334" y="1753555"/>
            <a:ext cx="2839720" cy="3463925"/>
            <a:chOff x="5816334" y="1753555"/>
            <a:chExt cx="2839720" cy="3463925"/>
          </a:xfrm>
        </p:grpSpPr>
        <p:sp>
          <p:nvSpPr>
            <p:cNvPr id="7" name="object 7"/>
            <p:cNvSpPr/>
            <p:nvPr/>
          </p:nvSpPr>
          <p:spPr>
            <a:xfrm>
              <a:off x="5821097" y="1989057"/>
              <a:ext cx="499109" cy="3223260"/>
            </a:xfrm>
            <a:custGeom>
              <a:avLst/>
              <a:gdLst/>
              <a:ahLst/>
              <a:cxnLst/>
              <a:rect l="l" t="t" r="r" b="b"/>
              <a:pathLst>
                <a:path w="499110" h="3223260">
                  <a:moveTo>
                    <a:pt x="0" y="0"/>
                  </a:moveTo>
                  <a:lnTo>
                    <a:pt x="48899" y="4838"/>
                  </a:lnTo>
                  <a:lnTo>
                    <a:pt x="95473" y="18990"/>
                  </a:lnTo>
                  <a:lnTo>
                    <a:pt x="138413" y="41916"/>
                  </a:lnTo>
                  <a:lnTo>
                    <a:pt x="176411" y="73071"/>
                  </a:lnTo>
                  <a:lnTo>
                    <a:pt x="207567" y="111069"/>
                  </a:lnTo>
                  <a:lnTo>
                    <a:pt x="230492" y="154010"/>
                  </a:lnTo>
                  <a:lnTo>
                    <a:pt x="244645" y="200584"/>
                  </a:lnTo>
                  <a:lnTo>
                    <a:pt x="249483" y="249483"/>
                  </a:lnTo>
                  <a:lnTo>
                    <a:pt x="249483" y="1362053"/>
                  </a:lnTo>
                  <a:lnTo>
                    <a:pt x="253503" y="1406898"/>
                  </a:lnTo>
                  <a:lnTo>
                    <a:pt x="265091" y="1449106"/>
                  </a:lnTo>
                  <a:lnTo>
                    <a:pt x="283545" y="1487972"/>
                  </a:lnTo>
                  <a:lnTo>
                    <a:pt x="308158" y="1522792"/>
                  </a:lnTo>
                  <a:lnTo>
                    <a:pt x="338227" y="1552861"/>
                  </a:lnTo>
                  <a:lnTo>
                    <a:pt x="373047" y="1577475"/>
                  </a:lnTo>
                  <a:lnTo>
                    <a:pt x="411914" y="1595928"/>
                  </a:lnTo>
                  <a:lnTo>
                    <a:pt x="454122" y="1607517"/>
                  </a:lnTo>
                  <a:lnTo>
                    <a:pt x="498966" y="1611536"/>
                  </a:lnTo>
                  <a:lnTo>
                    <a:pt x="454122" y="1615556"/>
                  </a:lnTo>
                  <a:lnTo>
                    <a:pt x="411914" y="1627145"/>
                  </a:lnTo>
                  <a:lnTo>
                    <a:pt x="373047" y="1645598"/>
                  </a:lnTo>
                  <a:lnTo>
                    <a:pt x="338227" y="1670212"/>
                  </a:lnTo>
                  <a:lnTo>
                    <a:pt x="308158" y="1700281"/>
                  </a:lnTo>
                  <a:lnTo>
                    <a:pt x="283545" y="1735101"/>
                  </a:lnTo>
                  <a:lnTo>
                    <a:pt x="265091" y="1773967"/>
                  </a:lnTo>
                  <a:lnTo>
                    <a:pt x="253503" y="1816175"/>
                  </a:lnTo>
                  <a:lnTo>
                    <a:pt x="249483" y="1861020"/>
                  </a:lnTo>
                  <a:lnTo>
                    <a:pt x="249483" y="2973590"/>
                  </a:lnTo>
                  <a:lnTo>
                    <a:pt x="245463" y="3018435"/>
                  </a:lnTo>
                  <a:lnTo>
                    <a:pt x="233875" y="3060643"/>
                  </a:lnTo>
                  <a:lnTo>
                    <a:pt x="215421" y="3099509"/>
                  </a:lnTo>
                  <a:lnTo>
                    <a:pt x="190808" y="3134329"/>
                  </a:lnTo>
                  <a:lnTo>
                    <a:pt x="160738" y="3164398"/>
                  </a:lnTo>
                  <a:lnTo>
                    <a:pt x="125919" y="3189012"/>
                  </a:lnTo>
                  <a:lnTo>
                    <a:pt x="87052" y="3207465"/>
                  </a:lnTo>
                  <a:lnTo>
                    <a:pt x="44844" y="3219054"/>
                  </a:lnTo>
                  <a:lnTo>
                    <a:pt x="0" y="3223073"/>
                  </a:lnTo>
                </a:path>
              </a:pathLst>
            </a:custGeom>
            <a:ln w="952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6320020" y="1758952"/>
              <a:ext cx="2330450" cy="958215"/>
            </a:xfrm>
            <a:custGeom>
              <a:avLst/>
              <a:gdLst/>
              <a:ahLst/>
              <a:cxnLst/>
              <a:rect l="l" t="t" r="r" b="b"/>
              <a:pathLst>
                <a:path w="2330450" h="958214">
                  <a:moveTo>
                    <a:pt x="91364" y="957776"/>
                  </a:moveTo>
                  <a:lnTo>
                    <a:pt x="442965" y="613740"/>
                  </a:lnTo>
                  <a:lnTo>
                    <a:pt x="378133" y="597472"/>
                  </a:lnTo>
                  <a:lnTo>
                    <a:pt x="318246" y="580101"/>
                  </a:lnTo>
                  <a:lnTo>
                    <a:pt x="263352" y="561713"/>
                  </a:lnTo>
                  <a:lnTo>
                    <a:pt x="213501" y="542398"/>
                  </a:lnTo>
                  <a:lnTo>
                    <a:pt x="168743" y="522243"/>
                  </a:lnTo>
                  <a:lnTo>
                    <a:pt x="129128" y="501337"/>
                  </a:lnTo>
                  <a:lnTo>
                    <a:pt x="94706" y="479769"/>
                  </a:lnTo>
                  <a:lnTo>
                    <a:pt x="41638" y="434995"/>
                  </a:lnTo>
                  <a:lnTo>
                    <a:pt x="9936" y="388628"/>
                  </a:lnTo>
                  <a:lnTo>
                    <a:pt x="0" y="341374"/>
                  </a:lnTo>
                  <a:lnTo>
                    <a:pt x="3317" y="317635"/>
                  </a:lnTo>
                  <a:lnTo>
                    <a:pt x="26774" y="270374"/>
                  </a:lnTo>
                  <a:lnTo>
                    <a:pt x="72989" y="223990"/>
                  </a:lnTo>
                  <a:lnTo>
                    <a:pt x="104756" y="201348"/>
                  </a:lnTo>
                  <a:lnTo>
                    <a:pt x="142362" y="179189"/>
                  </a:lnTo>
                  <a:lnTo>
                    <a:pt x="185857" y="157603"/>
                  </a:lnTo>
                  <a:lnTo>
                    <a:pt x="252797" y="130009"/>
                  </a:lnTo>
                  <a:lnTo>
                    <a:pt x="289130" y="117141"/>
                  </a:lnTo>
                  <a:lnTo>
                    <a:pt x="327252" y="104902"/>
                  </a:lnTo>
                  <a:lnTo>
                    <a:pt x="367069" y="93299"/>
                  </a:lnTo>
                  <a:lnTo>
                    <a:pt x="408493" y="82339"/>
                  </a:lnTo>
                  <a:lnTo>
                    <a:pt x="451430" y="72030"/>
                  </a:lnTo>
                  <a:lnTo>
                    <a:pt x="495792" y="62378"/>
                  </a:lnTo>
                  <a:lnTo>
                    <a:pt x="541486" y="53390"/>
                  </a:lnTo>
                  <a:lnTo>
                    <a:pt x="588421" y="45075"/>
                  </a:lnTo>
                  <a:lnTo>
                    <a:pt x="636507" y="37438"/>
                  </a:lnTo>
                  <a:lnTo>
                    <a:pt x="685652" y="30488"/>
                  </a:lnTo>
                  <a:lnTo>
                    <a:pt x="735766" y="24231"/>
                  </a:lnTo>
                  <a:lnTo>
                    <a:pt x="786757" y="18675"/>
                  </a:lnTo>
                  <a:lnTo>
                    <a:pt x="838534" y="13827"/>
                  </a:lnTo>
                  <a:lnTo>
                    <a:pt x="891007" y="9693"/>
                  </a:lnTo>
                  <a:lnTo>
                    <a:pt x="944084" y="6282"/>
                  </a:lnTo>
                  <a:lnTo>
                    <a:pt x="997674" y="3599"/>
                  </a:lnTo>
                  <a:lnTo>
                    <a:pt x="1051686" y="1653"/>
                  </a:lnTo>
                  <a:lnTo>
                    <a:pt x="1106030" y="451"/>
                  </a:lnTo>
                  <a:lnTo>
                    <a:pt x="1160614" y="0"/>
                  </a:lnTo>
                  <a:lnTo>
                    <a:pt x="1215347" y="306"/>
                  </a:lnTo>
                  <a:lnTo>
                    <a:pt x="1270138" y="1377"/>
                  </a:lnTo>
                  <a:lnTo>
                    <a:pt x="1324896" y="3221"/>
                  </a:lnTo>
                  <a:lnTo>
                    <a:pt x="1379530" y="5844"/>
                  </a:lnTo>
                  <a:lnTo>
                    <a:pt x="1433950" y="9254"/>
                  </a:lnTo>
                  <a:lnTo>
                    <a:pt x="1488063" y="13458"/>
                  </a:lnTo>
                  <a:lnTo>
                    <a:pt x="1541780" y="18462"/>
                  </a:lnTo>
                  <a:lnTo>
                    <a:pt x="1595008" y="24275"/>
                  </a:lnTo>
                  <a:lnTo>
                    <a:pt x="1647657" y="30903"/>
                  </a:lnTo>
                  <a:lnTo>
                    <a:pt x="1699636" y="38353"/>
                  </a:lnTo>
                  <a:lnTo>
                    <a:pt x="1770513" y="50081"/>
                  </a:lnTo>
                  <a:lnTo>
                    <a:pt x="1837621" y="63053"/>
                  </a:lnTo>
                  <a:lnTo>
                    <a:pt x="1900871" y="77197"/>
                  </a:lnTo>
                  <a:lnTo>
                    <a:pt x="1960170" y="92440"/>
                  </a:lnTo>
                  <a:lnTo>
                    <a:pt x="2015425" y="108709"/>
                  </a:lnTo>
                  <a:lnTo>
                    <a:pt x="2066545" y="125932"/>
                  </a:lnTo>
                  <a:lnTo>
                    <a:pt x="2113438" y="144034"/>
                  </a:lnTo>
                  <a:lnTo>
                    <a:pt x="2156011" y="162944"/>
                  </a:lnTo>
                  <a:lnTo>
                    <a:pt x="2194172" y="182588"/>
                  </a:lnTo>
                  <a:lnTo>
                    <a:pt x="2227830" y="202894"/>
                  </a:lnTo>
                  <a:lnTo>
                    <a:pt x="2281266" y="245199"/>
                  </a:lnTo>
                  <a:lnTo>
                    <a:pt x="2315583" y="289275"/>
                  </a:lnTo>
                  <a:lnTo>
                    <a:pt x="2330044" y="334539"/>
                  </a:lnTo>
                  <a:lnTo>
                    <a:pt x="2329598" y="357435"/>
                  </a:lnTo>
                  <a:lnTo>
                    <a:pt x="2312893" y="403388"/>
                  </a:lnTo>
                  <a:lnTo>
                    <a:pt x="2274492" y="449072"/>
                  </a:lnTo>
                  <a:lnTo>
                    <a:pt x="2222497" y="488368"/>
                  </a:lnTo>
                  <a:lnTo>
                    <a:pt x="2165777" y="520138"/>
                  </a:lnTo>
                  <a:lnTo>
                    <a:pt x="2099258" y="549534"/>
                  </a:lnTo>
                  <a:lnTo>
                    <a:pt x="2062582" y="563305"/>
                  </a:lnTo>
                  <a:lnTo>
                    <a:pt x="2023768" y="576439"/>
                  </a:lnTo>
                  <a:lnTo>
                    <a:pt x="1982917" y="588920"/>
                  </a:lnTo>
                  <a:lnTo>
                    <a:pt x="1940134" y="600733"/>
                  </a:lnTo>
                  <a:lnTo>
                    <a:pt x="1895522" y="611864"/>
                  </a:lnTo>
                  <a:lnTo>
                    <a:pt x="1849185" y="622298"/>
                  </a:lnTo>
                  <a:lnTo>
                    <a:pt x="1801227" y="632019"/>
                  </a:lnTo>
                  <a:lnTo>
                    <a:pt x="1751749" y="641014"/>
                  </a:lnTo>
                  <a:lnTo>
                    <a:pt x="1700857" y="649267"/>
                  </a:lnTo>
                  <a:lnTo>
                    <a:pt x="1648653" y="656763"/>
                  </a:lnTo>
                  <a:lnTo>
                    <a:pt x="1595242" y="663487"/>
                  </a:lnTo>
                  <a:lnTo>
                    <a:pt x="1540726" y="669426"/>
                  </a:lnTo>
                  <a:lnTo>
                    <a:pt x="1491974" y="673937"/>
                  </a:lnTo>
                  <a:lnTo>
                    <a:pt x="838054" y="673937"/>
                  </a:lnTo>
                  <a:lnTo>
                    <a:pt x="91364" y="957776"/>
                  </a:lnTo>
                  <a:close/>
                </a:path>
                <a:path w="2330450" h="958214">
                  <a:moveTo>
                    <a:pt x="1136882" y="687726"/>
                  </a:moveTo>
                  <a:lnTo>
                    <a:pt x="1077255" y="686838"/>
                  </a:lnTo>
                  <a:lnTo>
                    <a:pt x="1017456" y="685030"/>
                  </a:lnTo>
                  <a:lnTo>
                    <a:pt x="957587" y="682287"/>
                  </a:lnTo>
                  <a:lnTo>
                    <a:pt x="897752" y="678594"/>
                  </a:lnTo>
                  <a:lnTo>
                    <a:pt x="838054" y="673937"/>
                  </a:lnTo>
                  <a:lnTo>
                    <a:pt x="1491974" y="673937"/>
                  </a:lnTo>
                  <a:lnTo>
                    <a:pt x="1428795" y="678883"/>
                  </a:lnTo>
                  <a:lnTo>
                    <a:pt x="1371586" y="682373"/>
                  </a:lnTo>
                  <a:lnTo>
                    <a:pt x="1313687" y="685017"/>
                  </a:lnTo>
                  <a:lnTo>
                    <a:pt x="1255201" y="686801"/>
                  </a:lnTo>
                  <a:lnTo>
                    <a:pt x="1196231" y="687708"/>
                  </a:lnTo>
                  <a:lnTo>
                    <a:pt x="1136882" y="687726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320020" y="1758952"/>
              <a:ext cx="2330450" cy="958215"/>
            </a:xfrm>
            <a:custGeom>
              <a:avLst/>
              <a:gdLst/>
              <a:ahLst/>
              <a:cxnLst/>
              <a:rect l="l" t="t" r="r" b="b"/>
              <a:pathLst>
                <a:path w="2330450" h="958214">
                  <a:moveTo>
                    <a:pt x="91364" y="957776"/>
                  </a:moveTo>
                  <a:lnTo>
                    <a:pt x="442965" y="613740"/>
                  </a:lnTo>
                  <a:lnTo>
                    <a:pt x="378133" y="597472"/>
                  </a:lnTo>
                  <a:lnTo>
                    <a:pt x="318246" y="580101"/>
                  </a:lnTo>
                  <a:lnTo>
                    <a:pt x="263352" y="561713"/>
                  </a:lnTo>
                  <a:lnTo>
                    <a:pt x="213501" y="542398"/>
                  </a:lnTo>
                  <a:lnTo>
                    <a:pt x="168743" y="522243"/>
                  </a:lnTo>
                  <a:lnTo>
                    <a:pt x="129128" y="501337"/>
                  </a:lnTo>
                  <a:lnTo>
                    <a:pt x="94706" y="479769"/>
                  </a:lnTo>
                  <a:lnTo>
                    <a:pt x="41638" y="434995"/>
                  </a:lnTo>
                  <a:lnTo>
                    <a:pt x="9936" y="388628"/>
                  </a:lnTo>
                  <a:lnTo>
                    <a:pt x="0" y="341374"/>
                  </a:lnTo>
                  <a:lnTo>
                    <a:pt x="3317" y="317635"/>
                  </a:lnTo>
                  <a:lnTo>
                    <a:pt x="26774" y="270374"/>
                  </a:lnTo>
                  <a:lnTo>
                    <a:pt x="72989" y="223990"/>
                  </a:lnTo>
                  <a:lnTo>
                    <a:pt x="104756" y="201348"/>
                  </a:lnTo>
                  <a:lnTo>
                    <a:pt x="142362" y="179189"/>
                  </a:lnTo>
                  <a:lnTo>
                    <a:pt x="185857" y="157603"/>
                  </a:lnTo>
                  <a:lnTo>
                    <a:pt x="252797" y="130009"/>
                  </a:lnTo>
                  <a:lnTo>
                    <a:pt x="289130" y="117141"/>
                  </a:lnTo>
                  <a:lnTo>
                    <a:pt x="327252" y="104902"/>
                  </a:lnTo>
                  <a:lnTo>
                    <a:pt x="367069" y="93299"/>
                  </a:lnTo>
                  <a:lnTo>
                    <a:pt x="408493" y="82339"/>
                  </a:lnTo>
                  <a:lnTo>
                    <a:pt x="451430" y="72030"/>
                  </a:lnTo>
                  <a:lnTo>
                    <a:pt x="495792" y="62378"/>
                  </a:lnTo>
                  <a:lnTo>
                    <a:pt x="541486" y="53390"/>
                  </a:lnTo>
                  <a:lnTo>
                    <a:pt x="588421" y="45075"/>
                  </a:lnTo>
                  <a:lnTo>
                    <a:pt x="636507" y="37438"/>
                  </a:lnTo>
                  <a:lnTo>
                    <a:pt x="685652" y="30488"/>
                  </a:lnTo>
                  <a:lnTo>
                    <a:pt x="735766" y="24231"/>
                  </a:lnTo>
                  <a:lnTo>
                    <a:pt x="786757" y="18675"/>
                  </a:lnTo>
                  <a:lnTo>
                    <a:pt x="838534" y="13827"/>
                  </a:lnTo>
                  <a:lnTo>
                    <a:pt x="891007" y="9693"/>
                  </a:lnTo>
                  <a:lnTo>
                    <a:pt x="944084" y="6282"/>
                  </a:lnTo>
                  <a:lnTo>
                    <a:pt x="997674" y="3599"/>
                  </a:lnTo>
                  <a:lnTo>
                    <a:pt x="1051686" y="1653"/>
                  </a:lnTo>
                  <a:lnTo>
                    <a:pt x="1106030" y="451"/>
                  </a:lnTo>
                  <a:lnTo>
                    <a:pt x="1160614" y="0"/>
                  </a:lnTo>
                  <a:lnTo>
                    <a:pt x="1215347" y="306"/>
                  </a:lnTo>
                  <a:lnTo>
                    <a:pt x="1270138" y="1377"/>
                  </a:lnTo>
                  <a:lnTo>
                    <a:pt x="1324896" y="3221"/>
                  </a:lnTo>
                  <a:lnTo>
                    <a:pt x="1379530" y="5844"/>
                  </a:lnTo>
                  <a:lnTo>
                    <a:pt x="1433950" y="9254"/>
                  </a:lnTo>
                  <a:lnTo>
                    <a:pt x="1488063" y="13458"/>
                  </a:lnTo>
                  <a:lnTo>
                    <a:pt x="1541780" y="18462"/>
                  </a:lnTo>
                  <a:lnTo>
                    <a:pt x="1595008" y="24275"/>
                  </a:lnTo>
                  <a:lnTo>
                    <a:pt x="1647657" y="30903"/>
                  </a:lnTo>
                  <a:lnTo>
                    <a:pt x="1699636" y="38353"/>
                  </a:lnTo>
                  <a:lnTo>
                    <a:pt x="1770513" y="50081"/>
                  </a:lnTo>
                  <a:lnTo>
                    <a:pt x="1837621" y="63053"/>
                  </a:lnTo>
                  <a:lnTo>
                    <a:pt x="1900871" y="77197"/>
                  </a:lnTo>
                  <a:lnTo>
                    <a:pt x="1960170" y="92440"/>
                  </a:lnTo>
                  <a:lnTo>
                    <a:pt x="2015425" y="108709"/>
                  </a:lnTo>
                  <a:lnTo>
                    <a:pt x="2066545" y="125932"/>
                  </a:lnTo>
                  <a:lnTo>
                    <a:pt x="2113438" y="144034"/>
                  </a:lnTo>
                  <a:lnTo>
                    <a:pt x="2156011" y="162944"/>
                  </a:lnTo>
                  <a:lnTo>
                    <a:pt x="2194172" y="182588"/>
                  </a:lnTo>
                  <a:lnTo>
                    <a:pt x="2227830" y="202894"/>
                  </a:lnTo>
                  <a:lnTo>
                    <a:pt x="2281266" y="245199"/>
                  </a:lnTo>
                  <a:lnTo>
                    <a:pt x="2315583" y="289275"/>
                  </a:lnTo>
                  <a:lnTo>
                    <a:pt x="2330044" y="334539"/>
                  </a:lnTo>
                  <a:lnTo>
                    <a:pt x="2329598" y="357435"/>
                  </a:lnTo>
                  <a:lnTo>
                    <a:pt x="2312894" y="403388"/>
                  </a:lnTo>
                  <a:lnTo>
                    <a:pt x="2274492" y="449072"/>
                  </a:lnTo>
                  <a:lnTo>
                    <a:pt x="2222497" y="488368"/>
                  </a:lnTo>
                  <a:lnTo>
                    <a:pt x="2165777" y="520138"/>
                  </a:lnTo>
                  <a:lnTo>
                    <a:pt x="2099258" y="549534"/>
                  </a:lnTo>
                  <a:lnTo>
                    <a:pt x="2062582" y="563305"/>
                  </a:lnTo>
                  <a:lnTo>
                    <a:pt x="2023768" y="576439"/>
                  </a:lnTo>
                  <a:lnTo>
                    <a:pt x="1982917" y="588920"/>
                  </a:lnTo>
                  <a:lnTo>
                    <a:pt x="1940134" y="600733"/>
                  </a:lnTo>
                  <a:lnTo>
                    <a:pt x="1895522" y="611864"/>
                  </a:lnTo>
                  <a:lnTo>
                    <a:pt x="1849185" y="622298"/>
                  </a:lnTo>
                  <a:lnTo>
                    <a:pt x="1801227" y="632019"/>
                  </a:lnTo>
                  <a:lnTo>
                    <a:pt x="1751749" y="641014"/>
                  </a:lnTo>
                  <a:lnTo>
                    <a:pt x="1700857" y="649267"/>
                  </a:lnTo>
                  <a:lnTo>
                    <a:pt x="1648653" y="656763"/>
                  </a:lnTo>
                  <a:lnTo>
                    <a:pt x="1595242" y="663487"/>
                  </a:lnTo>
                  <a:lnTo>
                    <a:pt x="1540726" y="669426"/>
                  </a:lnTo>
                  <a:lnTo>
                    <a:pt x="1485209" y="674563"/>
                  </a:lnTo>
                  <a:lnTo>
                    <a:pt x="1428795" y="678883"/>
                  </a:lnTo>
                  <a:lnTo>
                    <a:pt x="1371586" y="682373"/>
                  </a:lnTo>
                  <a:lnTo>
                    <a:pt x="1313687" y="685017"/>
                  </a:lnTo>
                  <a:lnTo>
                    <a:pt x="1255201" y="686801"/>
                  </a:lnTo>
                  <a:lnTo>
                    <a:pt x="1196231" y="687708"/>
                  </a:lnTo>
                  <a:lnTo>
                    <a:pt x="1136882" y="687726"/>
                  </a:lnTo>
                  <a:lnTo>
                    <a:pt x="1077255" y="686838"/>
                  </a:lnTo>
                  <a:lnTo>
                    <a:pt x="1017456" y="685030"/>
                  </a:lnTo>
                  <a:lnTo>
                    <a:pt x="957587" y="682287"/>
                  </a:lnTo>
                  <a:lnTo>
                    <a:pt x="897752" y="678594"/>
                  </a:lnTo>
                  <a:lnTo>
                    <a:pt x="838054" y="673937"/>
                  </a:lnTo>
                  <a:lnTo>
                    <a:pt x="91364" y="957776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873686" y="1927595"/>
            <a:ext cx="122301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FFFF"/>
                </a:solidFill>
                <a:latin typeface="Cambria Math"/>
                <a:cs typeface="Cambria Math"/>
              </a:rPr>
              <a:t>Operations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6405643" y="3083929"/>
            <a:ext cx="3418204" cy="1042035"/>
            <a:chOff x="6405643" y="3083929"/>
            <a:chExt cx="3418204" cy="1042035"/>
          </a:xfrm>
        </p:grpSpPr>
        <p:sp>
          <p:nvSpPr>
            <p:cNvPr id="12" name="object 12"/>
            <p:cNvSpPr/>
            <p:nvPr/>
          </p:nvSpPr>
          <p:spPr>
            <a:xfrm>
              <a:off x="6411030" y="3089316"/>
              <a:ext cx="3407410" cy="1031240"/>
            </a:xfrm>
            <a:custGeom>
              <a:avLst/>
              <a:gdLst/>
              <a:ahLst/>
              <a:cxnLst/>
              <a:rect l="l" t="t" r="r" b="b"/>
              <a:pathLst>
                <a:path w="3407409" h="1031239">
                  <a:moveTo>
                    <a:pt x="133545" y="1030665"/>
                  </a:moveTo>
                  <a:lnTo>
                    <a:pt x="647595" y="660449"/>
                  </a:lnTo>
                  <a:lnTo>
                    <a:pt x="578239" y="647895"/>
                  </a:lnTo>
                  <a:lnTo>
                    <a:pt x="512662" y="634705"/>
                  </a:lnTo>
                  <a:lnTo>
                    <a:pt x="450892" y="620913"/>
                  </a:lnTo>
                  <a:lnTo>
                    <a:pt x="392958" y="606558"/>
                  </a:lnTo>
                  <a:lnTo>
                    <a:pt x="338885" y="591673"/>
                  </a:lnTo>
                  <a:lnTo>
                    <a:pt x="288703" y="576296"/>
                  </a:lnTo>
                  <a:lnTo>
                    <a:pt x="242439" y="560463"/>
                  </a:lnTo>
                  <a:lnTo>
                    <a:pt x="200009" y="544160"/>
                  </a:lnTo>
                  <a:lnTo>
                    <a:pt x="161774" y="527570"/>
                  </a:lnTo>
                  <a:lnTo>
                    <a:pt x="127429" y="510583"/>
                  </a:lnTo>
                  <a:lnTo>
                    <a:pt x="70850" y="475709"/>
                  </a:lnTo>
                  <a:lnTo>
                    <a:pt x="30605" y="439874"/>
                  </a:lnTo>
                  <a:lnTo>
                    <a:pt x="6915" y="403367"/>
                  </a:lnTo>
                  <a:lnTo>
                    <a:pt x="0" y="366475"/>
                  </a:lnTo>
                  <a:lnTo>
                    <a:pt x="2902" y="347976"/>
                  </a:lnTo>
                  <a:lnTo>
                    <a:pt x="21564" y="311050"/>
                  </a:lnTo>
                  <a:lnTo>
                    <a:pt x="57553" y="274460"/>
                  </a:lnTo>
                  <a:lnTo>
                    <a:pt x="111091" y="238497"/>
                  </a:lnTo>
                  <a:lnTo>
                    <a:pt x="182399" y="203447"/>
                  </a:lnTo>
                  <a:lnTo>
                    <a:pt x="224785" y="186355"/>
                  </a:lnTo>
                  <a:lnTo>
                    <a:pt x="271696" y="169600"/>
                  </a:lnTo>
                  <a:lnTo>
                    <a:pt x="339457" y="148404"/>
                  </a:lnTo>
                  <a:lnTo>
                    <a:pt x="412828" y="128527"/>
                  </a:lnTo>
                  <a:lnTo>
                    <a:pt x="451501" y="119089"/>
                  </a:lnTo>
                  <a:lnTo>
                    <a:pt x="491437" y="109990"/>
                  </a:lnTo>
                  <a:lnTo>
                    <a:pt x="532588" y="101232"/>
                  </a:lnTo>
                  <a:lnTo>
                    <a:pt x="574910" y="92817"/>
                  </a:lnTo>
                  <a:lnTo>
                    <a:pt x="618355" y="84747"/>
                  </a:lnTo>
                  <a:lnTo>
                    <a:pt x="662876" y="77027"/>
                  </a:lnTo>
                  <a:lnTo>
                    <a:pt x="708427" y="69658"/>
                  </a:lnTo>
                  <a:lnTo>
                    <a:pt x="754962" y="62643"/>
                  </a:lnTo>
                  <a:lnTo>
                    <a:pt x="802434" y="55984"/>
                  </a:lnTo>
                  <a:lnTo>
                    <a:pt x="850796" y="49686"/>
                  </a:lnTo>
                  <a:lnTo>
                    <a:pt x="950006" y="38177"/>
                  </a:lnTo>
                  <a:lnTo>
                    <a:pt x="1052220" y="28140"/>
                  </a:lnTo>
                  <a:lnTo>
                    <a:pt x="1157064" y="19594"/>
                  </a:lnTo>
                  <a:lnTo>
                    <a:pt x="1264167" y="12561"/>
                  </a:lnTo>
                  <a:lnTo>
                    <a:pt x="1373156" y="7064"/>
                  </a:lnTo>
                  <a:lnTo>
                    <a:pt x="1483660" y="3124"/>
                  </a:lnTo>
                  <a:lnTo>
                    <a:pt x="1595304" y="762"/>
                  </a:lnTo>
                  <a:lnTo>
                    <a:pt x="1707719" y="0"/>
                  </a:lnTo>
                  <a:lnTo>
                    <a:pt x="1820530" y="859"/>
                  </a:lnTo>
                  <a:lnTo>
                    <a:pt x="1933366" y="3361"/>
                  </a:lnTo>
                  <a:lnTo>
                    <a:pt x="2045854" y="7528"/>
                  </a:lnTo>
                  <a:lnTo>
                    <a:pt x="2157622" y="13382"/>
                  </a:lnTo>
                  <a:lnTo>
                    <a:pt x="2268298" y="20943"/>
                  </a:lnTo>
                  <a:lnTo>
                    <a:pt x="2377509" y="30233"/>
                  </a:lnTo>
                  <a:lnTo>
                    <a:pt x="2484883" y="41275"/>
                  </a:lnTo>
                  <a:lnTo>
                    <a:pt x="2558983" y="50090"/>
                  </a:lnTo>
                  <a:lnTo>
                    <a:pt x="2630328" y="59591"/>
                  </a:lnTo>
                  <a:lnTo>
                    <a:pt x="2698872" y="69749"/>
                  </a:lnTo>
                  <a:lnTo>
                    <a:pt x="2764565" y="80538"/>
                  </a:lnTo>
                  <a:lnTo>
                    <a:pt x="2827360" y="91929"/>
                  </a:lnTo>
                  <a:lnTo>
                    <a:pt x="2887208" y="103894"/>
                  </a:lnTo>
                  <a:lnTo>
                    <a:pt x="2944061" y="116404"/>
                  </a:lnTo>
                  <a:lnTo>
                    <a:pt x="2997872" y="129433"/>
                  </a:lnTo>
                  <a:lnTo>
                    <a:pt x="3048591" y="142951"/>
                  </a:lnTo>
                  <a:lnTo>
                    <a:pt x="3096172" y="156931"/>
                  </a:lnTo>
                  <a:lnTo>
                    <a:pt x="3140565" y="171345"/>
                  </a:lnTo>
                  <a:lnTo>
                    <a:pt x="3181723" y="186164"/>
                  </a:lnTo>
                  <a:lnTo>
                    <a:pt x="3219598" y="201361"/>
                  </a:lnTo>
                  <a:lnTo>
                    <a:pt x="3285305" y="232776"/>
                  </a:lnTo>
                  <a:lnTo>
                    <a:pt x="3337301" y="265365"/>
                  </a:lnTo>
                  <a:lnTo>
                    <a:pt x="3375200" y="298904"/>
                  </a:lnTo>
                  <a:lnTo>
                    <a:pt x="3398620" y="333168"/>
                  </a:lnTo>
                  <a:lnTo>
                    <a:pt x="3407173" y="367934"/>
                  </a:lnTo>
                  <a:lnTo>
                    <a:pt x="3405755" y="385435"/>
                  </a:lnTo>
                  <a:lnTo>
                    <a:pt x="3378143" y="438073"/>
                  </a:lnTo>
                  <a:lnTo>
                    <a:pt x="3339790" y="472997"/>
                  </a:lnTo>
                  <a:lnTo>
                    <a:pt x="3285031" y="507525"/>
                  </a:lnTo>
                  <a:lnTo>
                    <a:pt x="3234684" y="532239"/>
                  </a:lnTo>
                  <a:lnTo>
                    <a:pt x="3177039" y="555785"/>
                  </a:lnTo>
                  <a:lnTo>
                    <a:pt x="3112495" y="578120"/>
                  </a:lnTo>
                  <a:lnTo>
                    <a:pt x="3041451" y="599204"/>
                  </a:lnTo>
                  <a:lnTo>
                    <a:pt x="3003616" y="609263"/>
                  </a:lnTo>
                  <a:lnTo>
                    <a:pt x="2964306" y="618993"/>
                  </a:lnTo>
                  <a:lnTo>
                    <a:pt x="2923569" y="628389"/>
                  </a:lnTo>
                  <a:lnTo>
                    <a:pt x="2881456" y="637446"/>
                  </a:lnTo>
                  <a:lnTo>
                    <a:pt x="2838017" y="646158"/>
                  </a:lnTo>
                  <a:lnTo>
                    <a:pt x="2793302" y="654520"/>
                  </a:lnTo>
                  <a:lnTo>
                    <a:pt x="2747359" y="662527"/>
                  </a:lnTo>
                  <a:lnTo>
                    <a:pt x="2700240" y="670173"/>
                  </a:lnTo>
                  <a:lnTo>
                    <a:pt x="2651994" y="677454"/>
                  </a:lnTo>
                  <a:lnTo>
                    <a:pt x="2602671" y="684364"/>
                  </a:lnTo>
                  <a:lnTo>
                    <a:pt x="2500992" y="697050"/>
                  </a:lnTo>
                  <a:lnTo>
                    <a:pt x="2395601" y="708188"/>
                  </a:lnTo>
                  <a:lnTo>
                    <a:pt x="2286898" y="717738"/>
                  </a:lnTo>
                  <a:lnTo>
                    <a:pt x="2181719" y="725226"/>
                  </a:lnTo>
                  <a:lnTo>
                    <a:pt x="1225226" y="725226"/>
                  </a:lnTo>
                  <a:lnTo>
                    <a:pt x="133545" y="1030665"/>
                  </a:lnTo>
                  <a:close/>
                </a:path>
                <a:path w="3407409" h="1031239">
                  <a:moveTo>
                    <a:pt x="1707631" y="740175"/>
                  </a:moveTo>
                  <a:lnTo>
                    <a:pt x="1587417" y="739306"/>
                  </a:lnTo>
                  <a:lnTo>
                    <a:pt x="1466680" y="736553"/>
                  </a:lnTo>
                  <a:lnTo>
                    <a:pt x="1345816" y="731873"/>
                  </a:lnTo>
                  <a:lnTo>
                    <a:pt x="1225226" y="725226"/>
                  </a:lnTo>
                  <a:lnTo>
                    <a:pt x="2181719" y="725226"/>
                  </a:lnTo>
                  <a:lnTo>
                    <a:pt x="2061146" y="731901"/>
                  </a:lnTo>
                  <a:lnTo>
                    <a:pt x="1944894" y="736431"/>
                  </a:lnTo>
                  <a:lnTo>
                    <a:pt x="1826923" y="739203"/>
                  </a:lnTo>
                  <a:lnTo>
                    <a:pt x="1707631" y="740175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6411030" y="3089316"/>
              <a:ext cx="3407410" cy="1031240"/>
            </a:xfrm>
            <a:custGeom>
              <a:avLst/>
              <a:gdLst/>
              <a:ahLst/>
              <a:cxnLst/>
              <a:rect l="l" t="t" r="r" b="b"/>
              <a:pathLst>
                <a:path w="3407409" h="1031239">
                  <a:moveTo>
                    <a:pt x="133545" y="1030665"/>
                  </a:moveTo>
                  <a:lnTo>
                    <a:pt x="647595" y="660449"/>
                  </a:lnTo>
                  <a:lnTo>
                    <a:pt x="578239" y="647895"/>
                  </a:lnTo>
                  <a:lnTo>
                    <a:pt x="512662" y="634705"/>
                  </a:lnTo>
                  <a:lnTo>
                    <a:pt x="450892" y="620913"/>
                  </a:lnTo>
                  <a:lnTo>
                    <a:pt x="392958" y="606558"/>
                  </a:lnTo>
                  <a:lnTo>
                    <a:pt x="338885" y="591673"/>
                  </a:lnTo>
                  <a:lnTo>
                    <a:pt x="288703" y="576296"/>
                  </a:lnTo>
                  <a:lnTo>
                    <a:pt x="242439" y="560463"/>
                  </a:lnTo>
                  <a:lnTo>
                    <a:pt x="200120" y="544209"/>
                  </a:lnTo>
                  <a:lnTo>
                    <a:pt x="161774" y="527570"/>
                  </a:lnTo>
                  <a:lnTo>
                    <a:pt x="127429" y="510583"/>
                  </a:lnTo>
                  <a:lnTo>
                    <a:pt x="70850" y="475709"/>
                  </a:lnTo>
                  <a:lnTo>
                    <a:pt x="30605" y="439874"/>
                  </a:lnTo>
                  <a:lnTo>
                    <a:pt x="6915" y="403367"/>
                  </a:lnTo>
                  <a:lnTo>
                    <a:pt x="0" y="366475"/>
                  </a:lnTo>
                  <a:lnTo>
                    <a:pt x="2902" y="347976"/>
                  </a:lnTo>
                  <a:lnTo>
                    <a:pt x="21564" y="311050"/>
                  </a:lnTo>
                  <a:lnTo>
                    <a:pt x="57553" y="274460"/>
                  </a:lnTo>
                  <a:lnTo>
                    <a:pt x="111091" y="238497"/>
                  </a:lnTo>
                  <a:lnTo>
                    <a:pt x="182399" y="203447"/>
                  </a:lnTo>
                  <a:lnTo>
                    <a:pt x="224785" y="186355"/>
                  </a:lnTo>
                  <a:lnTo>
                    <a:pt x="271696" y="169600"/>
                  </a:lnTo>
                  <a:lnTo>
                    <a:pt x="339457" y="148404"/>
                  </a:lnTo>
                  <a:lnTo>
                    <a:pt x="412828" y="128527"/>
                  </a:lnTo>
                  <a:lnTo>
                    <a:pt x="451501" y="119089"/>
                  </a:lnTo>
                  <a:lnTo>
                    <a:pt x="491437" y="109990"/>
                  </a:lnTo>
                  <a:lnTo>
                    <a:pt x="532588" y="101232"/>
                  </a:lnTo>
                  <a:lnTo>
                    <a:pt x="574910" y="92817"/>
                  </a:lnTo>
                  <a:lnTo>
                    <a:pt x="618355" y="84747"/>
                  </a:lnTo>
                  <a:lnTo>
                    <a:pt x="662876" y="77027"/>
                  </a:lnTo>
                  <a:lnTo>
                    <a:pt x="708427" y="69658"/>
                  </a:lnTo>
                  <a:lnTo>
                    <a:pt x="754962" y="62643"/>
                  </a:lnTo>
                  <a:lnTo>
                    <a:pt x="802434" y="55984"/>
                  </a:lnTo>
                  <a:lnTo>
                    <a:pt x="850796" y="49686"/>
                  </a:lnTo>
                  <a:lnTo>
                    <a:pt x="900003" y="43749"/>
                  </a:lnTo>
                  <a:lnTo>
                    <a:pt x="950006" y="38177"/>
                  </a:lnTo>
                  <a:lnTo>
                    <a:pt x="1000761" y="32973"/>
                  </a:lnTo>
                  <a:lnTo>
                    <a:pt x="1052220" y="28140"/>
                  </a:lnTo>
                  <a:lnTo>
                    <a:pt x="1104336" y="23679"/>
                  </a:lnTo>
                  <a:lnTo>
                    <a:pt x="1157064" y="19594"/>
                  </a:lnTo>
                  <a:lnTo>
                    <a:pt x="1210356" y="15887"/>
                  </a:lnTo>
                  <a:lnTo>
                    <a:pt x="1264167" y="12561"/>
                  </a:lnTo>
                  <a:lnTo>
                    <a:pt x="1318449" y="9620"/>
                  </a:lnTo>
                  <a:lnTo>
                    <a:pt x="1373156" y="7064"/>
                  </a:lnTo>
                  <a:lnTo>
                    <a:pt x="1428242" y="4898"/>
                  </a:lnTo>
                  <a:lnTo>
                    <a:pt x="1483660" y="3124"/>
                  </a:lnTo>
                  <a:lnTo>
                    <a:pt x="1539363" y="1744"/>
                  </a:lnTo>
                  <a:lnTo>
                    <a:pt x="1595304" y="762"/>
                  </a:lnTo>
                  <a:lnTo>
                    <a:pt x="1651439" y="179"/>
                  </a:lnTo>
                  <a:lnTo>
                    <a:pt x="1707719" y="0"/>
                  </a:lnTo>
                  <a:lnTo>
                    <a:pt x="1764098" y="225"/>
                  </a:lnTo>
                  <a:lnTo>
                    <a:pt x="1820530" y="859"/>
                  </a:lnTo>
                  <a:lnTo>
                    <a:pt x="1876968" y="1903"/>
                  </a:lnTo>
                  <a:lnTo>
                    <a:pt x="1933366" y="3361"/>
                  </a:lnTo>
                  <a:lnTo>
                    <a:pt x="1989677" y="5235"/>
                  </a:lnTo>
                  <a:lnTo>
                    <a:pt x="2045854" y="7528"/>
                  </a:lnTo>
                  <a:lnTo>
                    <a:pt x="2101851" y="10243"/>
                  </a:lnTo>
                  <a:lnTo>
                    <a:pt x="2157622" y="13382"/>
                  </a:lnTo>
                  <a:lnTo>
                    <a:pt x="2213120" y="16947"/>
                  </a:lnTo>
                  <a:lnTo>
                    <a:pt x="2268298" y="20943"/>
                  </a:lnTo>
                  <a:lnTo>
                    <a:pt x="2323110" y="25370"/>
                  </a:lnTo>
                  <a:lnTo>
                    <a:pt x="2377509" y="30233"/>
                  </a:lnTo>
                  <a:lnTo>
                    <a:pt x="2431449" y="35534"/>
                  </a:lnTo>
                  <a:lnTo>
                    <a:pt x="2484883" y="41275"/>
                  </a:lnTo>
                  <a:lnTo>
                    <a:pt x="2558983" y="50090"/>
                  </a:lnTo>
                  <a:lnTo>
                    <a:pt x="2630329" y="59591"/>
                  </a:lnTo>
                  <a:lnTo>
                    <a:pt x="2698872" y="69749"/>
                  </a:lnTo>
                  <a:lnTo>
                    <a:pt x="2764565" y="80538"/>
                  </a:lnTo>
                  <a:lnTo>
                    <a:pt x="2827360" y="91929"/>
                  </a:lnTo>
                  <a:lnTo>
                    <a:pt x="2887208" y="103894"/>
                  </a:lnTo>
                  <a:lnTo>
                    <a:pt x="2944061" y="116404"/>
                  </a:lnTo>
                  <a:lnTo>
                    <a:pt x="2997872" y="129433"/>
                  </a:lnTo>
                  <a:lnTo>
                    <a:pt x="3048591" y="142951"/>
                  </a:lnTo>
                  <a:lnTo>
                    <a:pt x="3096172" y="156931"/>
                  </a:lnTo>
                  <a:lnTo>
                    <a:pt x="3140565" y="171345"/>
                  </a:lnTo>
                  <a:lnTo>
                    <a:pt x="3181723" y="186164"/>
                  </a:lnTo>
                  <a:lnTo>
                    <a:pt x="3219598" y="201361"/>
                  </a:lnTo>
                  <a:lnTo>
                    <a:pt x="3285305" y="232776"/>
                  </a:lnTo>
                  <a:lnTo>
                    <a:pt x="3337301" y="265365"/>
                  </a:lnTo>
                  <a:lnTo>
                    <a:pt x="3375200" y="298904"/>
                  </a:lnTo>
                  <a:lnTo>
                    <a:pt x="3398620" y="333168"/>
                  </a:lnTo>
                  <a:lnTo>
                    <a:pt x="3407173" y="367934"/>
                  </a:lnTo>
                  <a:lnTo>
                    <a:pt x="3405755" y="385435"/>
                  </a:lnTo>
                  <a:lnTo>
                    <a:pt x="3378143" y="438073"/>
                  </a:lnTo>
                  <a:lnTo>
                    <a:pt x="3339790" y="472997"/>
                  </a:lnTo>
                  <a:lnTo>
                    <a:pt x="3285031" y="507525"/>
                  </a:lnTo>
                  <a:lnTo>
                    <a:pt x="3234684" y="532239"/>
                  </a:lnTo>
                  <a:lnTo>
                    <a:pt x="3177039" y="555785"/>
                  </a:lnTo>
                  <a:lnTo>
                    <a:pt x="3112495" y="578120"/>
                  </a:lnTo>
                  <a:lnTo>
                    <a:pt x="3041451" y="599204"/>
                  </a:lnTo>
                  <a:lnTo>
                    <a:pt x="3003616" y="609263"/>
                  </a:lnTo>
                  <a:lnTo>
                    <a:pt x="2964306" y="618993"/>
                  </a:lnTo>
                  <a:lnTo>
                    <a:pt x="2923569" y="628389"/>
                  </a:lnTo>
                  <a:lnTo>
                    <a:pt x="2881456" y="637446"/>
                  </a:lnTo>
                  <a:lnTo>
                    <a:pt x="2838017" y="646158"/>
                  </a:lnTo>
                  <a:lnTo>
                    <a:pt x="2793302" y="654520"/>
                  </a:lnTo>
                  <a:lnTo>
                    <a:pt x="2747359" y="662527"/>
                  </a:lnTo>
                  <a:lnTo>
                    <a:pt x="2700240" y="670173"/>
                  </a:lnTo>
                  <a:lnTo>
                    <a:pt x="2651994" y="677454"/>
                  </a:lnTo>
                  <a:lnTo>
                    <a:pt x="2602671" y="684364"/>
                  </a:lnTo>
                  <a:lnTo>
                    <a:pt x="2552320" y="690897"/>
                  </a:lnTo>
                  <a:lnTo>
                    <a:pt x="2500992" y="697050"/>
                  </a:lnTo>
                  <a:lnTo>
                    <a:pt x="2448736" y="702815"/>
                  </a:lnTo>
                  <a:lnTo>
                    <a:pt x="2395601" y="708188"/>
                  </a:lnTo>
                  <a:lnTo>
                    <a:pt x="2341639" y="713164"/>
                  </a:lnTo>
                  <a:lnTo>
                    <a:pt x="2286898" y="717738"/>
                  </a:lnTo>
                  <a:lnTo>
                    <a:pt x="2231428" y="721904"/>
                  </a:lnTo>
                  <a:lnTo>
                    <a:pt x="2175280" y="725656"/>
                  </a:lnTo>
                  <a:lnTo>
                    <a:pt x="2118502" y="728991"/>
                  </a:lnTo>
                  <a:lnTo>
                    <a:pt x="2061146" y="731901"/>
                  </a:lnTo>
                  <a:lnTo>
                    <a:pt x="2003260" y="734383"/>
                  </a:lnTo>
                  <a:lnTo>
                    <a:pt x="1944894" y="736431"/>
                  </a:lnTo>
                  <a:lnTo>
                    <a:pt x="1886099" y="738039"/>
                  </a:lnTo>
                  <a:lnTo>
                    <a:pt x="1826923" y="739203"/>
                  </a:lnTo>
                  <a:lnTo>
                    <a:pt x="1767418" y="739917"/>
                  </a:lnTo>
                  <a:lnTo>
                    <a:pt x="1707631" y="740175"/>
                  </a:lnTo>
                  <a:lnTo>
                    <a:pt x="1647615" y="739974"/>
                  </a:lnTo>
                  <a:lnTo>
                    <a:pt x="1587417" y="739306"/>
                  </a:lnTo>
                  <a:lnTo>
                    <a:pt x="1527089" y="738167"/>
                  </a:lnTo>
                  <a:lnTo>
                    <a:pt x="1466680" y="736553"/>
                  </a:lnTo>
                  <a:lnTo>
                    <a:pt x="1406239" y="734456"/>
                  </a:lnTo>
                  <a:lnTo>
                    <a:pt x="1345816" y="731873"/>
                  </a:lnTo>
                  <a:lnTo>
                    <a:pt x="1285462" y="728798"/>
                  </a:lnTo>
                  <a:lnTo>
                    <a:pt x="1225226" y="725226"/>
                  </a:lnTo>
                  <a:lnTo>
                    <a:pt x="133545" y="1030665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7227653" y="3131734"/>
            <a:ext cx="17716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47700" marR="5080" indent="-635635">
              <a:lnSpc>
                <a:spcPct val="100000"/>
              </a:lnSpc>
              <a:spcBef>
                <a:spcPts val="100"/>
              </a:spcBef>
            </a:pPr>
            <a:r>
              <a:rPr dirty="0" sz="2000" spc="-25" b="1">
                <a:solidFill>
                  <a:srgbClr val="FFFFFF"/>
                </a:solidFill>
                <a:latin typeface="Corbel"/>
                <a:cs typeface="Corbel"/>
              </a:rPr>
              <a:t>Work</a:t>
            </a:r>
            <a:r>
              <a:rPr dirty="0" sz="20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FFFFFF"/>
                </a:solidFill>
                <a:latin typeface="Cambria Math"/>
                <a:cs typeface="Cambria Math"/>
              </a:rPr>
              <a:t>as</a:t>
            </a:r>
            <a:r>
              <a:rPr dirty="0" sz="2000" spc="-5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2000" b="1">
                <a:solidFill>
                  <a:srgbClr val="FFFFFF"/>
                </a:solidFill>
                <a:latin typeface="Corbel"/>
                <a:cs typeface="Corbel"/>
              </a:rPr>
              <a:t>a</a:t>
            </a:r>
            <a:r>
              <a:rPr dirty="0" sz="2000" spc="-30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orbel"/>
                <a:cs typeface="Corbel"/>
              </a:rPr>
              <a:t>single </a:t>
            </a:r>
            <a:r>
              <a:rPr dirty="0" sz="2000" spc="-395" b="1">
                <a:solidFill>
                  <a:srgbClr val="FFFFFF"/>
                </a:solidFill>
                <a:latin typeface="Corbel"/>
                <a:cs typeface="Corbel"/>
              </a:rPr>
              <a:t> </a:t>
            </a:r>
            <a:r>
              <a:rPr dirty="0" sz="2000" spc="-5" b="1">
                <a:solidFill>
                  <a:srgbClr val="FFFFFF"/>
                </a:solidFill>
                <a:latin typeface="Corbel"/>
                <a:cs typeface="Corbel"/>
              </a:rPr>
              <a:t>Unit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30698" y="5442196"/>
            <a:ext cx="2681605" cy="605155"/>
          </a:xfrm>
          <a:prstGeom prst="rect">
            <a:avLst/>
          </a:prstGeom>
          <a:solidFill>
            <a:srgbClr val="40BAD1"/>
          </a:solidFill>
          <a:ln w="10774">
            <a:solidFill>
              <a:srgbClr val="2E8799"/>
            </a:solidFill>
          </a:ln>
        </p:spPr>
        <p:txBody>
          <a:bodyPr wrap="square" lIns="0" tIns="107315" rIns="0" bIns="0" rtlCol="0" vert="horz">
            <a:spAutoFit/>
          </a:bodyPr>
          <a:lstStyle/>
          <a:p>
            <a:pPr marL="502920">
              <a:lnSpc>
                <a:spcPct val="100000"/>
              </a:lnSpc>
              <a:spcBef>
                <a:spcPts val="845"/>
              </a:spcBef>
            </a:pPr>
            <a:r>
              <a:rPr dirty="0" sz="2400" spc="-15">
                <a:solidFill>
                  <a:srgbClr val="FFFFFF"/>
                </a:solidFill>
                <a:latin typeface="Cambria Math"/>
                <a:cs typeface="Cambria Math"/>
              </a:rPr>
              <a:t>Transactions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52794"/>
            <a:ext cx="7557134" cy="15316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1049020" algn="l"/>
                <a:tab pos="1461135" algn="l"/>
                <a:tab pos="2628265" algn="l"/>
                <a:tab pos="3197860" algn="l"/>
                <a:tab pos="4061460" algn="l"/>
                <a:tab pos="4464685" algn="l"/>
                <a:tab pos="6089650" algn="l"/>
                <a:tab pos="7212965" algn="l"/>
              </a:tabLst>
            </a:pPr>
            <a:r>
              <a:rPr dirty="0" sz="2400" spc="-5">
                <a:latin typeface="Cambria"/>
                <a:cs typeface="Cambria"/>
              </a:rPr>
              <a:t>Nee</a:t>
            </a:r>
            <a:r>
              <a:rPr dirty="0" sz="2400">
                <a:latin typeface="Cambria"/>
                <a:cs typeface="Cambria"/>
              </a:rPr>
              <a:t>d	</a:t>
            </a:r>
            <a:r>
              <a:rPr dirty="0" sz="2400" spc="-2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o	</a:t>
            </a:r>
            <a:r>
              <a:rPr dirty="0" sz="2400" spc="-5">
                <a:latin typeface="Cambria"/>
                <a:cs typeface="Cambria"/>
              </a:rPr>
              <a:t>add</a:t>
            </a:r>
            <a:r>
              <a:rPr dirty="0" sz="2400" spc="-3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es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ef</a:t>
            </a:r>
            <a:r>
              <a:rPr dirty="0" sz="2400" spc="-35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ec</a:t>
            </a:r>
            <a:r>
              <a:rPr dirty="0" sz="2400">
                <a:latin typeface="Cambria"/>
                <a:cs typeface="Cambria"/>
              </a:rPr>
              <a:t>t	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f	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 spc="-4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ansactio</a:t>
            </a:r>
            <a:r>
              <a:rPr dirty="0" sz="2400">
                <a:latin typeface="Cambria"/>
                <a:cs typeface="Cambria"/>
              </a:rPr>
              <a:t>n	</a:t>
            </a:r>
            <a:r>
              <a:rPr dirty="0" sz="2400" spc="-30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ailu</a:t>
            </a:r>
            <a:r>
              <a:rPr dirty="0" sz="2400" spc="-3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e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on  </a:t>
            </a:r>
            <a:r>
              <a:rPr dirty="0" sz="2400" spc="-15">
                <a:latin typeface="Cambria"/>
                <a:cs typeface="Cambria"/>
              </a:rPr>
              <a:t>concurrently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running </a:t>
            </a:r>
            <a:r>
              <a:rPr dirty="0" sz="2400" spc="-10">
                <a:latin typeface="Cambria"/>
                <a:cs typeface="Cambria"/>
              </a:rPr>
              <a:t>transactions.</a:t>
            </a:r>
            <a:endParaRPr sz="2400">
              <a:latin typeface="Cambria"/>
              <a:cs typeface="Cambria"/>
            </a:endParaRPr>
          </a:p>
          <a:p>
            <a:pPr marL="226695" marR="9525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  <a:tab pos="2075814" algn="l"/>
                <a:tab pos="3458845" algn="l"/>
                <a:tab pos="3898900" algn="l"/>
                <a:tab pos="4210685" algn="l"/>
                <a:tab pos="4494530" algn="l"/>
                <a:tab pos="6104890" algn="l"/>
                <a:tab pos="6501130" algn="l"/>
                <a:tab pos="7353300" algn="l"/>
              </a:tabLst>
            </a:pPr>
            <a:r>
              <a:rPr dirty="0" sz="2400" spc="-25" b="1">
                <a:latin typeface="Cambria"/>
                <a:cs typeface="Cambria"/>
              </a:rPr>
              <a:t>Recoverable	</a:t>
            </a:r>
            <a:r>
              <a:rPr dirty="0" sz="2400" spc="-5" b="1">
                <a:latin typeface="Cambria"/>
                <a:cs typeface="Cambria"/>
              </a:rPr>
              <a:t>schedule	</a:t>
            </a:r>
            <a:r>
              <a:rPr dirty="0" sz="2400">
                <a:latin typeface="Cambria"/>
                <a:cs typeface="Cambria"/>
              </a:rPr>
              <a:t>—	</a:t>
            </a:r>
            <a:r>
              <a:rPr dirty="0" sz="2400" spc="-5">
                <a:latin typeface="Cambria"/>
                <a:cs typeface="Cambria"/>
              </a:rPr>
              <a:t>if	</a:t>
            </a:r>
            <a:r>
              <a:rPr dirty="0" sz="2400">
                <a:latin typeface="Cambria"/>
                <a:cs typeface="Cambria"/>
              </a:rPr>
              <a:t>a	</a:t>
            </a:r>
            <a:r>
              <a:rPr dirty="0" sz="2400" spc="-10">
                <a:latin typeface="Cambria"/>
                <a:cs typeface="Cambria"/>
              </a:rPr>
              <a:t>transaction	</a:t>
            </a:r>
            <a:r>
              <a:rPr dirty="0" sz="2400" spc="-5">
                <a:latin typeface="Cambria"/>
                <a:cs typeface="Cambria"/>
              </a:rPr>
              <a:t>Tj	</a:t>
            </a:r>
            <a:r>
              <a:rPr dirty="0" sz="2400" spc="-10">
                <a:latin typeface="Cambria"/>
                <a:cs typeface="Cambria"/>
              </a:rPr>
              <a:t>reads	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items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previously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written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by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</a:t>
            </a:r>
            <a:r>
              <a:rPr dirty="0" sz="2400" spc="34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,</a:t>
            </a:r>
            <a:r>
              <a:rPr dirty="0" sz="2400" spc="35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48191" y="1521930"/>
            <a:ext cx="73513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81735" algn="l"/>
                <a:tab pos="2630170" algn="l"/>
                <a:tab pos="3065145" algn="l"/>
                <a:tab pos="3510915" algn="l"/>
                <a:tab pos="4733290" algn="l"/>
                <a:tab pos="5749925" algn="l"/>
                <a:tab pos="6350635" algn="l"/>
              </a:tabLst>
            </a:pPr>
            <a:r>
              <a:rPr dirty="0" sz="2400" spc="-5">
                <a:latin typeface="Cambria"/>
                <a:cs typeface="Cambria"/>
              </a:rPr>
              <a:t>commi</a:t>
            </a:r>
            <a:r>
              <a:rPr dirty="0" sz="2400">
                <a:latin typeface="Cambria"/>
                <a:cs typeface="Cambria"/>
              </a:rPr>
              <a:t>t	</a:t>
            </a:r>
            <a:r>
              <a:rPr dirty="0" sz="2400" spc="-5">
                <a:latin typeface="Cambria"/>
                <a:cs typeface="Cambria"/>
              </a:rPr>
              <a:t>ope</a:t>
            </a:r>
            <a:r>
              <a:rPr dirty="0" sz="2400" spc="-45">
                <a:latin typeface="Cambria"/>
                <a:cs typeface="Cambria"/>
              </a:rPr>
              <a:t>r</a:t>
            </a:r>
            <a:r>
              <a:rPr dirty="0" sz="2400" spc="-5">
                <a:latin typeface="Cambria"/>
                <a:cs typeface="Cambria"/>
              </a:rPr>
              <a:t>atio</a:t>
            </a:r>
            <a:r>
              <a:rPr dirty="0" sz="2400">
                <a:latin typeface="Cambria"/>
                <a:cs typeface="Cambria"/>
              </a:rPr>
              <a:t>n	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>
                <a:latin typeface="Cambria"/>
                <a:cs typeface="Cambria"/>
              </a:rPr>
              <a:t>f	</a:t>
            </a:r>
            <a:r>
              <a:rPr dirty="0" sz="2400" spc="-5">
                <a:latin typeface="Cambria"/>
                <a:cs typeface="Cambria"/>
              </a:rPr>
              <a:t>T</a:t>
            </a:r>
            <a:r>
              <a:rPr dirty="0" sz="2400">
                <a:latin typeface="Cambria"/>
                <a:cs typeface="Cambria"/>
              </a:rPr>
              <a:t>i	</a:t>
            </a:r>
            <a:r>
              <a:rPr dirty="0" sz="2400" spc="-5">
                <a:latin typeface="Cambria"/>
                <a:cs typeface="Cambria"/>
              </a:rPr>
              <a:t>appear</a:t>
            </a:r>
            <a:r>
              <a:rPr dirty="0" sz="2400">
                <a:latin typeface="Cambria"/>
                <a:cs typeface="Cambria"/>
              </a:rPr>
              <a:t>s	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 spc="-30">
                <a:latin typeface="Cambria"/>
                <a:cs typeface="Cambria"/>
              </a:rPr>
              <a:t>f</a:t>
            </a:r>
            <a:r>
              <a:rPr dirty="0" sz="2400" spc="-5">
                <a:latin typeface="Cambria"/>
                <a:cs typeface="Cambria"/>
              </a:rPr>
              <a:t>o</a:t>
            </a:r>
            <a:r>
              <a:rPr dirty="0" sz="2400" spc="-40">
                <a:latin typeface="Cambria"/>
                <a:cs typeface="Cambria"/>
              </a:rPr>
              <a:t>r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th</a:t>
            </a:r>
            <a:r>
              <a:rPr dirty="0" sz="2400">
                <a:latin typeface="Cambria"/>
                <a:cs typeface="Cambria"/>
              </a:rPr>
              <a:t>e	</a:t>
            </a:r>
            <a:r>
              <a:rPr dirty="0" sz="2400" spc="-5">
                <a:latin typeface="Cambria"/>
                <a:cs typeface="Cambria"/>
              </a:rPr>
              <a:t>commit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733610" y="1735291"/>
            <a:ext cx="7551420" cy="131826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mbria"/>
                <a:cs typeface="Cambria"/>
              </a:rPr>
              <a:t>operation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following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(Schedule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11)</a:t>
            </a:r>
            <a:r>
              <a:rPr dirty="0" sz="2400" spc="6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7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not</a:t>
            </a:r>
            <a:r>
              <a:rPr dirty="0" sz="2400" spc="7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T9 commits </a:t>
            </a:r>
            <a:r>
              <a:rPr dirty="0" sz="2400" spc="-15">
                <a:latin typeface="Cambria"/>
                <a:cs typeface="Cambria"/>
              </a:rPr>
              <a:t>immediately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after</a:t>
            </a:r>
            <a:r>
              <a:rPr dirty="0" sz="2400" spc="-5">
                <a:latin typeface="Cambria"/>
                <a:cs typeface="Cambria"/>
              </a:rPr>
              <a:t> the </a:t>
            </a:r>
            <a:r>
              <a:rPr dirty="0" sz="2400" spc="-15">
                <a:latin typeface="Cambria"/>
                <a:cs typeface="Cambria"/>
              </a:rPr>
              <a:t>read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3610" y="5069802"/>
            <a:ext cx="757237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 T8 should </a:t>
            </a:r>
            <a:r>
              <a:rPr dirty="0" sz="2400">
                <a:latin typeface="Cambria"/>
                <a:cs typeface="Cambria"/>
              </a:rPr>
              <a:t>abort, </a:t>
            </a:r>
            <a:r>
              <a:rPr dirty="0" sz="2400" spc="-5">
                <a:latin typeface="Cambria"/>
                <a:cs typeface="Cambria"/>
              </a:rPr>
              <a:t>T9 </a:t>
            </a:r>
            <a:r>
              <a:rPr dirty="0" sz="2400" spc="-10">
                <a:latin typeface="Cambria"/>
                <a:cs typeface="Cambria"/>
              </a:rPr>
              <a:t>would </a:t>
            </a:r>
            <a:r>
              <a:rPr dirty="0" sz="2400" spc="-30">
                <a:latin typeface="Cambria"/>
                <a:cs typeface="Cambria"/>
              </a:rPr>
              <a:t>have </a:t>
            </a:r>
            <a:r>
              <a:rPr dirty="0" sz="2400" spc="-15">
                <a:latin typeface="Cambria"/>
                <a:cs typeface="Cambria"/>
              </a:rPr>
              <a:t>read </a:t>
            </a:r>
            <a:r>
              <a:rPr dirty="0" sz="2400" spc="-5">
                <a:latin typeface="Cambria"/>
                <a:cs typeface="Cambria"/>
              </a:rPr>
              <a:t>(and </a:t>
            </a:r>
            <a:r>
              <a:rPr dirty="0" sz="2400" spc="-10">
                <a:latin typeface="Cambria"/>
                <a:cs typeface="Cambria"/>
              </a:rPr>
              <a:t>possibly 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shown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user)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inconsistent</a:t>
            </a:r>
            <a:r>
              <a:rPr dirty="0" sz="2400" spc="50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database</a:t>
            </a:r>
            <a:r>
              <a:rPr dirty="0" sz="2400" spc="52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state. </a:t>
            </a:r>
            <a:r>
              <a:rPr dirty="0" sz="2400" spc="-5">
                <a:latin typeface="Cambria"/>
                <a:cs typeface="Cambria"/>
              </a:rPr>
              <a:t> Hence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database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must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ensure</a:t>
            </a:r>
            <a:r>
              <a:rPr dirty="0" sz="2400" spc="-5">
                <a:latin typeface="Cambria"/>
                <a:cs typeface="Cambria"/>
              </a:rPr>
              <a:t> that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3418" y="3019508"/>
            <a:ext cx="2885950" cy="195337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394170"/>
            <a:ext cx="7566025" cy="13792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</a:tabLst>
            </a:pPr>
            <a:r>
              <a:rPr dirty="0" sz="2400" spc="-5" b="1">
                <a:latin typeface="Cambria"/>
                <a:cs typeface="Cambria"/>
              </a:rPr>
              <a:t>Cascading</a:t>
            </a:r>
            <a:r>
              <a:rPr dirty="0" sz="2400" spc="229" b="1">
                <a:latin typeface="Cambria"/>
                <a:cs typeface="Cambria"/>
              </a:rPr>
              <a:t> </a:t>
            </a:r>
            <a:r>
              <a:rPr dirty="0" sz="2400" spc="-10" b="1">
                <a:latin typeface="Cambria"/>
                <a:cs typeface="Cambria"/>
              </a:rPr>
              <a:t>rollback</a:t>
            </a:r>
            <a:r>
              <a:rPr dirty="0" sz="2400" spc="229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–</a:t>
            </a:r>
            <a:r>
              <a:rPr dirty="0" sz="2400" spc="265" b="1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229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single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2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failure</a:t>
            </a:r>
            <a:r>
              <a:rPr dirty="0" sz="2400" spc="2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leads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transaction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rollbacks.</a:t>
            </a:r>
            <a:r>
              <a:rPr dirty="0" sz="2400" spc="-5">
                <a:latin typeface="Cambria"/>
                <a:cs typeface="Cambria"/>
              </a:rPr>
              <a:t> Consider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following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 spc="-15">
                <a:latin typeface="Cambria"/>
                <a:cs typeface="Cambria"/>
              </a:rPr>
              <a:t>where </a:t>
            </a:r>
            <a:r>
              <a:rPr dirty="0" sz="2400" spc="-5">
                <a:latin typeface="Cambria"/>
                <a:cs typeface="Cambria"/>
              </a:rPr>
              <a:t>none of the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has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yet</a:t>
            </a:r>
            <a:r>
              <a:rPr dirty="0" sz="2400" spc="-10">
                <a:latin typeface="Cambria"/>
                <a:cs typeface="Cambria"/>
              </a:rPr>
              <a:t> committed</a:t>
            </a:r>
            <a:r>
              <a:rPr dirty="0" sz="2400" spc="-5">
                <a:latin typeface="Cambria"/>
                <a:cs typeface="Cambria"/>
              </a:rPr>
              <a:t> (so the schedule is </a:t>
            </a:r>
            <a:r>
              <a:rPr dirty="0" sz="2400" spc="-20">
                <a:latin typeface="Cambria"/>
                <a:cs typeface="Cambria"/>
              </a:rPr>
              <a:t>recoverable)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33610" y="4636986"/>
            <a:ext cx="7390765" cy="988694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T10</a:t>
            </a:r>
            <a:r>
              <a:rPr dirty="0" sz="2400" spc="-10">
                <a:latin typeface="Cambria"/>
                <a:cs typeface="Cambria"/>
              </a:rPr>
              <a:t> fails, </a:t>
            </a:r>
            <a:r>
              <a:rPr dirty="0" sz="2400" spc="-5">
                <a:latin typeface="Cambria"/>
                <a:cs typeface="Cambria"/>
              </a:rPr>
              <a:t>T11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T12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must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</a:t>
            </a:r>
            <a:r>
              <a:rPr dirty="0" sz="2400" spc="-10">
                <a:latin typeface="Cambria"/>
                <a:cs typeface="Cambria"/>
              </a:rPr>
              <a:t> rolled</a:t>
            </a:r>
            <a:r>
              <a:rPr dirty="0" sz="2400" spc="-5">
                <a:latin typeface="Cambria"/>
                <a:cs typeface="Cambria"/>
              </a:rPr>
              <a:t> back.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Can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lead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undoing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significant amount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work</a:t>
            </a:r>
            <a:endParaRPr sz="2400">
              <a:latin typeface="Cambria"/>
              <a:cs typeface="Cambri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27679" y="2240391"/>
            <a:ext cx="3621030" cy="230211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3025" y="3102660"/>
            <a:ext cx="305117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30" b="1">
                <a:latin typeface="Cambria"/>
                <a:cs typeface="Cambria"/>
              </a:rPr>
              <a:t>Recoverability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33610" y="1192746"/>
            <a:ext cx="7567930" cy="26714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50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"/>
              <a:buChar char="●"/>
              <a:tabLst>
                <a:tab pos="227329" algn="l"/>
              </a:tabLst>
            </a:pPr>
            <a:r>
              <a:rPr dirty="0" sz="2400" spc="-5" b="1">
                <a:latin typeface="Cambria"/>
                <a:cs typeface="Cambria"/>
              </a:rPr>
              <a:t>Cascadeless schedules </a:t>
            </a:r>
            <a:r>
              <a:rPr dirty="0" sz="2400">
                <a:latin typeface="Cambria"/>
                <a:cs typeface="Cambria"/>
              </a:rPr>
              <a:t>— </a:t>
            </a:r>
            <a:r>
              <a:rPr dirty="0" sz="2400" spc="-5">
                <a:latin typeface="Cambria"/>
                <a:cs typeface="Cambria"/>
              </a:rPr>
              <a:t>cascading </a:t>
            </a:r>
            <a:r>
              <a:rPr dirty="0" sz="2400" spc="-10">
                <a:latin typeface="Cambria"/>
                <a:cs typeface="Cambria"/>
              </a:rPr>
              <a:t>rollbacks </a:t>
            </a:r>
            <a:r>
              <a:rPr dirty="0" sz="2400" spc="-5">
                <a:latin typeface="Cambria"/>
                <a:cs typeface="Cambria"/>
              </a:rPr>
              <a:t>cannot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occur;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each pair of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Ti and Tj such that Tj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data </a:t>
            </a:r>
            <a:r>
              <a:rPr dirty="0" sz="2400" spc="-10">
                <a:latin typeface="Cambria"/>
                <a:cs typeface="Cambria"/>
              </a:rPr>
              <a:t>item </a:t>
            </a:r>
            <a:r>
              <a:rPr dirty="0" sz="2400" spc="-15">
                <a:latin typeface="Cambria"/>
                <a:cs typeface="Cambria"/>
              </a:rPr>
              <a:t>previously </a:t>
            </a:r>
            <a:r>
              <a:rPr dirty="0" sz="2400" spc="-10">
                <a:latin typeface="Cambria"/>
                <a:cs typeface="Cambria"/>
              </a:rPr>
              <a:t>written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 spc="-5">
                <a:latin typeface="Cambria"/>
                <a:cs typeface="Cambria"/>
              </a:rPr>
              <a:t>Ti, the commit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operation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 appears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read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operation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Tj.</a:t>
            </a:r>
            <a:endParaRPr sz="2400">
              <a:latin typeface="Cambria"/>
              <a:cs typeface="Cambria"/>
            </a:endParaRPr>
          </a:p>
          <a:p>
            <a:pPr algn="just" marL="226695" indent="-214629">
              <a:lnSpc>
                <a:spcPct val="100000"/>
              </a:lnSpc>
              <a:spcBef>
                <a:spcPts val="88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25">
                <a:latin typeface="Cambria"/>
                <a:cs typeface="Cambria"/>
              </a:rPr>
              <a:t>Every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cascadeless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recoverable.</a:t>
            </a:r>
            <a:endParaRPr sz="2400">
              <a:latin typeface="Cambria"/>
              <a:cs typeface="Cambria"/>
            </a:endParaRPr>
          </a:p>
          <a:p>
            <a:pPr algn="just" marL="226695" marR="14604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It is </a:t>
            </a:r>
            <a:r>
              <a:rPr dirty="0" sz="2400" spc="-10">
                <a:latin typeface="Cambria"/>
                <a:cs typeface="Cambria"/>
              </a:rPr>
              <a:t>desirable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10">
                <a:latin typeface="Cambria"/>
                <a:cs typeface="Cambria"/>
              </a:rPr>
              <a:t>restrict </a:t>
            </a:r>
            <a:r>
              <a:rPr dirty="0" sz="2400" spc="-5">
                <a:latin typeface="Cambria"/>
                <a:cs typeface="Cambria"/>
              </a:rPr>
              <a:t>the schedules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5">
                <a:latin typeface="Cambria"/>
                <a:cs typeface="Cambria"/>
              </a:rPr>
              <a:t>those that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cascadeless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43507" y="1005236"/>
            <a:ext cx="7284084" cy="44450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60655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Consider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 S.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75">
                <a:latin typeface="Cambria"/>
                <a:cs typeface="Cambria"/>
              </a:rPr>
              <a:t>We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construct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directed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graph,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called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graph,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from</a:t>
            </a:r>
            <a:r>
              <a:rPr dirty="0" sz="2400" spc="-5">
                <a:latin typeface="Cambria"/>
                <a:cs typeface="Cambria"/>
              </a:rPr>
              <a:t> S.</a:t>
            </a:r>
            <a:endParaRPr sz="2400">
              <a:latin typeface="Cambria"/>
              <a:cs typeface="Cambria"/>
            </a:endParaRPr>
          </a:p>
          <a:p>
            <a:pPr marL="226695" marR="304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pair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G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=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85">
                <a:latin typeface="Cambria"/>
                <a:cs typeface="Cambria"/>
              </a:rPr>
              <a:t>(V,</a:t>
            </a:r>
            <a:r>
              <a:rPr dirty="0" sz="2400" spc="-5">
                <a:latin typeface="Cambria"/>
                <a:cs typeface="Cambria"/>
              </a:rPr>
              <a:t> E),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where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V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5">
                <a:latin typeface="Cambria"/>
                <a:cs typeface="Cambria"/>
              </a:rPr>
              <a:t> set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10">
                <a:latin typeface="Cambria"/>
                <a:cs typeface="Cambria"/>
              </a:rPr>
              <a:t>vertices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>
                <a:latin typeface="Cambria"/>
                <a:cs typeface="Cambria"/>
              </a:rPr>
              <a:t>E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set of edges. The set of </a:t>
            </a:r>
            <a:r>
              <a:rPr dirty="0" sz="2400" spc="-15">
                <a:latin typeface="Cambria"/>
                <a:cs typeface="Cambria"/>
              </a:rPr>
              <a:t>vertices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 of all the </a:t>
            </a:r>
            <a:r>
              <a:rPr dirty="0" sz="2400" spc="-10">
                <a:latin typeface="Cambria"/>
                <a:cs typeface="Cambria"/>
              </a:rPr>
              <a:t>transactions </a:t>
            </a:r>
            <a:r>
              <a:rPr dirty="0" sz="2400" spc="-5">
                <a:latin typeface="Cambria"/>
                <a:cs typeface="Cambria"/>
              </a:rPr>
              <a:t>participating in 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edges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consists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all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Ti</a:t>
            </a:r>
            <a:r>
              <a:rPr dirty="0" sz="2400" spc="120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r>
              <a:rPr dirty="0" sz="2400" spc="-80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mbria"/>
                <a:cs typeface="Cambria"/>
              </a:rPr>
              <a:t>Tj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which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one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10">
                <a:latin typeface="Cambria"/>
                <a:cs typeface="Cambria"/>
              </a:rPr>
              <a:t>three</a:t>
            </a:r>
            <a:r>
              <a:rPr dirty="0" sz="2400" spc="-5">
                <a:latin typeface="Cambria"/>
                <a:cs typeface="Cambria"/>
              </a:rPr>
              <a:t> conditions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holds: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87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1.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read(Q).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2.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read(Q)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write(Q).</a:t>
            </a:r>
            <a:endParaRPr sz="2400">
              <a:latin typeface="Cambria"/>
              <a:cs typeface="Cambria"/>
            </a:endParaRPr>
          </a:p>
          <a:p>
            <a:pPr marL="226695" indent="-214629">
              <a:lnSpc>
                <a:spcPct val="100000"/>
              </a:lnSpc>
              <a:spcBef>
                <a:spcPts val="91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  <a:tab pos="591185" algn="l"/>
              </a:tabLst>
            </a:pPr>
            <a:r>
              <a:rPr dirty="0" sz="2400" spc="-5">
                <a:latin typeface="Cambria"/>
                <a:cs typeface="Cambria"/>
              </a:rPr>
              <a:t>3.	Ti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Tj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write(Q).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8885"/>
            <a:ext cx="271526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 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32670" y="26619"/>
            <a:ext cx="8154034" cy="446976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algn="just" marL="226695" marR="2413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 an edge Ti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Tj </a:t>
            </a:r>
            <a:r>
              <a:rPr dirty="0" sz="2400" spc="-10">
                <a:latin typeface="Cambria"/>
                <a:cs typeface="Cambria"/>
              </a:rPr>
              <a:t>exists </a:t>
            </a:r>
            <a:r>
              <a:rPr dirty="0" sz="2400" spc="-5">
                <a:latin typeface="Cambria"/>
                <a:cs typeface="Cambria"/>
              </a:rPr>
              <a:t>in the </a:t>
            </a:r>
            <a:r>
              <a:rPr dirty="0" sz="2400" spc="-10">
                <a:latin typeface="Cambria"/>
                <a:cs typeface="Cambria"/>
              </a:rPr>
              <a:t>precedence </a:t>
            </a:r>
            <a:r>
              <a:rPr dirty="0" sz="2400" spc="-15">
                <a:latin typeface="Cambria"/>
                <a:cs typeface="Cambria"/>
              </a:rPr>
              <a:t>graph,</a:t>
            </a:r>
            <a:r>
              <a:rPr dirty="0" sz="2400" spc="4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then, in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any </a:t>
            </a:r>
            <a:r>
              <a:rPr dirty="0" sz="2400" spc="-5">
                <a:latin typeface="Cambria"/>
                <a:cs typeface="Cambria"/>
              </a:rPr>
              <a:t>serial schedule </a:t>
            </a:r>
            <a:r>
              <a:rPr dirty="0" sz="2400">
                <a:latin typeface="Cambria"/>
                <a:cs typeface="Cambria"/>
              </a:rPr>
              <a:t>S </a:t>
            </a:r>
            <a:r>
              <a:rPr dirty="0" sz="2400" spc="-15">
                <a:latin typeface="Cambria"/>
                <a:cs typeface="Cambria"/>
              </a:rPr>
              <a:t>equivalent to </a:t>
            </a:r>
            <a:r>
              <a:rPr dirty="0" sz="2400" spc="-90">
                <a:latin typeface="Cambria"/>
                <a:cs typeface="Cambria"/>
              </a:rPr>
              <a:t>S’, </a:t>
            </a:r>
            <a:r>
              <a:rPr dirty="0" sz="2400" spc="-5">
                <a:latin typeface="Cambria"/>
                <a:cs typeface="Cambria"/>
              </a:rPr>
              <a:t>Ti must appear </a:t>
            </a:r>
            <a:r>
              <a:rPr dirty="0" sz="2400" spc="-15">
                <a:latin typeface="Cambria"/>
                <a:cs typeface="Cambria"/>
              </a:rPr>
              <a:t>before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Tj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.</a:t>
            </a:r>
            <a:endParaRPr sz="2400">
              <a:latin typeface="Cambria"/>
              <a:cs typeface="Cambria"/>
            </a:endParaRPr>
          </a:p>
          <a:p>
            <a:pPr algn="just" marL="226695" marR="5080" indent="-214629">
              <a:lnSpc>
                <a:spcPts val="2590"/>
              </a:lnSpc>
              <a:spcBef>
                <a:spcPts val="12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35">
                <a:latin typeface="Cambria"/>
                <a:cs typeface="Cambria"/>
              </a:rPr>
              <a:t>For </a:t>
            </a:r>
            <a:r>
              <a:rPr dirty="0" sz="2400" spc="-15">
                <a:latin typeface="Cambria"/>
                <a:cs typeface="Cambria"/>
              </a:rPr>
              <a:t>example,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precedence </a:t>
            </a:r>
            <a:r>
              <a:rPr dirty="0" sz="2400" spc="-15">
                <a:latin typeface="Cambria"/>
                <a:cs typeface="Cambria"/>
              </a:rPr>
              <a:t>graph for </a:t>
            </a:r>
            <a:r>
              <a:rPr dirty="0" sz="2400" spc="-5">
                <a:latin typeface="Cambria"/>
                <a:cs typeface="Cambria"/>
              </a:rPr>
              <a:t>schedule </a:t>
            </a:r>
            <a:r>
              <a:rPr dirty="0" sz="2400">
                <a:latin typeface="Cambria"/>
                <a:cs typeface="Cambria"/>
              </a:rPr>
              <a:t>1 </a:t>
            </a:r>
            <a:r>
              <a:rPr dirty="0" sz="2400" spc="-5">
                <a:latin typeface="Cambria"/>
                <a:cs typeface="Cambria"/>
              </a:rPr>
              <a:t>contains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single </a:t>
            </a:r>
            <a:r>
              <a:rPr dirty="0" sz="2400" spc="-5">
                <a:latin typeface="Cambria"/>
                <a:cs typeface="Cambria"/>
              </a:rPr>
              <a:t>edge T1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T2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since all the instructions of T1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ﬁ</a:t>
            </a:r>
            <a:r>
              <a:rPr dirty="0" sz="2400" spc="-5">
                <a:latin typeface="Cambria"/>
                <a:cs typeface="Cambria"/>
              </a:rPr>
              <a:t>rst instruction of T2 is </a:t>
            </a:r>
            <a:r>
              <a:rPr dirty="0" sz="2400" spc="-20">
                <a:latin typeface="Cambria"/>
                <a:cs typeface="Cambria"/>
              </a:rPr>
              <a:t>executed.</a:t>
            </a:r>
            <a:endParaRPr sz="2400">
              <a:latin typeface="Cambria"/>
              <a:cs typeface="Cambria"/>
            </a:endParaRPr>
          </a:p>
          <a:p>
            <a:pPr algn="just" marL="226695" marR="2413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30">
                <a:latin typeface="Cambria"/>
                <a:cs typeface="Cambria"/>
              </a:rPr>
              <a:t>Similarly,</a:t>
            </a:r>
            <a:r>
              <a:rPr dirty="0" sz="2400" spc="-2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2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with</a:t>
            </a:r>
            <a:r>
              <a:rPr dirty="0" sz="2400" spc="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single </a:t>
            </a:r>
            <a:r>
              <a:rPr dirty="0" sz="2400" spc="-5">
                <a:latin typeface="Cambria"/>
                <a:cs typeface="Cambria"/>
              </a:rPr>
              <a:t>edge T2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T1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since all the instructions of T2 </a:t>
            </a:r>
            <a:r>
              <a:rPr dirty="0" sz="2400" spc="-15">
                <a:latin typeface="Cambria"/>
                <a:cs typeface="Cambria"/>
              </a:rPr>
              <a:t>are 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executed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-5">
                <a:latin typeface="Cambria"/>
                <a:cs typeface="Cambria"/>
              </a:rPr>
              <a:t> the</a:t>
            </a:r>
            <a:r>
              <a:rPr dirty="0" sz="2400" spc="20">
                <a:latin typeface="Cambria"/>
                <a:cs typeface="Cambria"/>
              </a:rPr>
              <a:t> </a:t>
            </a:r>
            <a:r>
              <a:rPr dirty="0" sz="2400" spc="-5">
                <a:latin typeface="Times New Roman"/>
                <a:cs typeface="Times New Roman"/>
              </a:rPr>
              <a:t>ﬁ</a:t>
            </a:r>
            <a:r>
              <a:rPr dirty="0" sz="2400" spc="-5">
                <a:latin typeface="Cambria"/>
                <a:cs typeface="Cambria"/>
              </a:rPr>
              <a:t>rst instruction of T1 is </a:t>
            </a:r>
            <a:r>
              <a:rPr dirty="0" sz="2400" spc="-20">
                <a:latin typeface="Cambria"/>
                <a:cs typeface="Cambria"/>
              </a:rPr>
              <a:t>executed.</a:t>
            </a:r>
            <a:endParaRPr sz="2400">
              <a:latin typeface="Cambria"/>
              <a:cs typeface="Cambria"/>
            </a:endParaRPr>
          </a:p>
          <a:p>
            <a:pPr algn="just" marL="226695" marR="1143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>
                <a:latin typeface="Cambria"/>
                <a:cs typeface="Cambria"/>
              </a:rPr>
              <a:t> 4</a:t>
            </a:r>
            <a:r>
              <a:rPr dirty="0" sz="2400" spc="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in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next</a:t>
            </a:r>
            <a:r>
              <a:rPr dirty="0" sz="2400" spc="-5">
                <a:latin typeface="Cambria"/>
                <a:cs typeface="Cambria"/>
              </a:rPr>
              <a:t> slide.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It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 the edge T1 </a:t>
            </a:r>
            <a:r>
              <a:rPr dirty="0" sz="2400">
                <a:latin typeface="Times New Roman"/>
                <a:cs typeface="Times New Roman"/>
              </a:rPr>
              <a:t>→ </a:t>
            </a:r>
            <a:r>
              <a:rPr dirty="0" sz="2400" spc="-5">
                <a:latin typeface="Cambria"/>
                <a:cs typeface="Cambria"/>
              </a:rPr>
              <a:t>T2 </a:t>
            </a:r>
            <a:r>
              <a:rPr dirty="0" sz="2400">
                <a:latin typeface="Cambria"/>
                <a:cs typeface="Cambria"/>
              </a:rPr>
              <a:t>, </a:t>
            </a:r>
            <a:r>
              <a:rPr dirty="0" sz="2400" spc="-5">
                <a:latin typeface="Cambria"/>
                <a:cs typeface="Cambria"/>
              </a:rPr>
              <a:t>because T1 </a:t>
            </a:r>
            <a:r>
              <a:rPr dirty="0" sz="2400" spc="-20">
                <a:latin typeface="Cambria"/>
                <a:cs typeface="Cambria"/>
              </a:rPr>
              <a:t>executes </a:t>
            </a:r>
            <a:r>
              <a:rPr dirty="0" sz="2400" spc="-10">
                <a:latin typeface="Cambria"/>
                <a:cs typeface="Cambria"/>
              </a:rPr>
              <a:t>read(A) 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before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T2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executes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write(A).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It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also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</a:t>
            </a:r>
            <a:r>
              <a:rPr dirty="0" sz="2400" spc="17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T2</a:t>
            </a:r>
            <a:r>
              <a:rPr dirty="0" sz="2400" spc="305">
                <a:latin typeface="Cambria"/>
                <a:cs typeface="Cambria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→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747251" y="4434027"/>
            <a:ext cx="79152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68960" algn="l"/>
                <a:tab pos="839469" algn="l"/>
                <a:tab pos="2092960" algn="l"/>
                <a:tab pos="2649855" algn="l"/>
                <a:tab pos="3973829" algn="l"/>
                <a:tab pos="5186045" algn="l"/>
                <a:tab pos="6229350" algn="l"/>
                <a:tab pos="6786245" algn="l"/>
              </a:tabLst>
            </a:pPr>
            <a:r>
              <a:rPr dirty="0" sz="2400" spc="-5">
                <a:latin typeface="Cambria"/>
                <a:cs typeface="Cambria"/>
              </a:rPr>
              <a:t>T1	</a:t>
            </a:r>
            <a:r>
              <a:rPr dirty="0" sz="2400">
                <a:latin typeface="Cambria"/>
                <a:cs typeface="Cambria"/>
              </a:rPr>
              <a:t>,	</a:t>
            </a:r>
            <a:r>
              <a:rPr dirty="0" sz="2400" spc="-5">
                <a:latin typeface="Cambria"/>
                <a:cs typeface="Cambria"/>
              </a:rPr>
              <a:t>because	T2	</a:t>
            </a:r>
            <a:r>
              <a:rPr dirty="0" sz="2400" spc="-20">
                <a:latin typeface="Cambria"/>
                <a:cs typeface="Cambria"/>
              </a:rPr>
              <a:t>executes	</a:t>
            </a:r>
            <a:r>
              <a:rPr dirty="0" sz="2400" spc="-10">
                <a:latin typeface="Cambria"/>
                <a:cs typeface="Cambria"/>
              </a:rPr>
              <a:t>read(B)	</a:t>
            </a:r>
            <a:r>
              <a:rPr dirty="0" sz="2400" spc="-15">
                <a:latin typeface="Cambria"/>
                <a:cs typeface="Cambria"/>
              </a:rPr>
              <a:t>before	</a:t>
            </a:r>
            <a:r>
              <a:rPr dirty="0" sz="2400" spc="-5">
                <a:latin typeface="Cambria"/>
                <a:cs typeface="Cambria"/>
              </a:rPr>
              <a:t>T1	</a:t>
            </a:r>
            <a:r>
              <a:rPr dirty="0" sz="2400" spc="-20">
                <a:latin typeface="Cambria"/>
                <a:cs typeface="Cambria"/>
              </a:rPr>
              <a:t>executes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2670" y="4647387"/>
            <a:ext cx="8166734" cy="212852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1010"/>
              </a:spcBef>
            </a:pPr>
            <a:r>
              <a:rPr dirty="0" sz="2400" spc="-10">
                <a:latin typeface="Cambria"/>
                <a:cs typeface="Cambria"/>
              </a:rPr>
              <a:t>write(B).</a:t>
            </a:r>
            <a:endParaRPr sz="2400">
              <a:latin typeface="Cambria"/>
              <a:cs typeface="Cambria"/>
            </a:endParaRPr>
          </a:p>
          <a:p>
            <a:pPr marL="226695" marR="26034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has</a:t>
            </a:r>
            <a:r>
              <a:rPr dirty="0" sz="2400" spc="19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cycle,</a:t>
            </a:r>
            <a:r>
              <a:rPr dirty="0" sz="2400" spc="19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2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</a:t>
            </a:r>
            <a:r>
              <a:rPr dirty="0" sz="2400" spc="-5">
                <a:latin typeface="Times New Roman"/>
                <a:cs typeface="Times New Roman"/>
              </a:rPr>
              <a:t>ﬂ</a:t>
            </a:r>
            <a:r>
              <a:rPr dirty="0" sz="2400" spc="-5">
                <a:latin typeface="Cambria"/>
                <a:cs typeface="Cambria"/>
              </a:rPr>
              <a:t>ict serializable.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contains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no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cycles,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then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3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S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35">
                <a:latin typeface="Cambria"/>
                <a:cs typeface="Cambria"/>
              </a:rPr>
              <a:t> </a:t>
            </a:r>
            <a:r>
              <a:rPr dirty="0" sz="2400" spc="15">
                <a:latin typeface="Cambria"/>
                <a:cs typeface="Cambria"/>
              </a:rPr>
              <a:t>con</a:t>
            </a:r>
            <a:r>
              <a:rPr dirty="0" sz="2400" spc="15">
                <a:latin typeface="Times New Roman"/>
                <a:cs typeface="Times New Roman"/>
              </a:rPr>
              <a:t>ﬂ</a:t>
            </a:r>
            <a:r>
              <a:rPr dirty="0" sz="2400" spc="15">
                <a:latin typeface="Cambria"/>
                <a:cs typeface="Cambria"/>
              </a:rPr>
              <a:t>ict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5942" y="2608885"/>
            <a:ext cx="271526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 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95719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5" b="1">
                <a:latin typeface="Cambria"/>
                <a:cs typeface="Cambria"/>
              </a:rPr>
              <a:t>Testing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60011" y="5433106"/>
            <a:ext cx="15144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latin typeface="Cambria"/>
                <a:cs typeface="Cambria"/>
              </a:rPr>
              <a:t>schedule</a:t>
            </a:r>
            <a:r>
              <a:rPr dirty="0" sz="2400" spc="-90" b="1">
                <a:latin typeface="Cambria"/>
                <a:cs typeface="Cambria"/>
              </a:rPr>
              <a:t> </a:t>
            </a:r>
            <a:r>
              <a:rPr dirty="0" sz="2400" b="1">
                <a:latin typeface="Cambria"/>
                <a:cs typeface="Cambria"/>
              </a:rPr>
              <a:t>4</a:t>
            </a:r>
            <a:endParaRPr sz="24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9634104" y="726416"/>
            <a:ext cx="2558415" cy="5363845"/>
            <a:chOff x="9634104" y="726416"/>
            <a:chExt cx="2558415" cy="536384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72204" y="764516"/>
              <a:ext cx="2400299" cy="498633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640454" y="732766"/>
              <a:ext cx="2463800" cy="5050155"/>
            </a:xfrm>
            <a:custGeom>
              <a:avLst/>
              <a:gdLst/>
              <a:ahLst/>
              <a:cxnLst/>
              <a:rect l="l" t="t" r="r" b="b"/>
              <a:pathLst>
                <a:path w="2463800" h="5050155">
                  <a:moveTo>
                    <a:pt x="0" y="0"/>
                  </a:moveTo>
                  <a:lnTo>
                    <a:pt x="2463799" y="0"/>
                  </a:lnTo>
                  <a:lnTo>
                    <a:pt x="2463799" y="5049836"/>
                  </a:lnTo>
                  <a:lnTo>
                    <a:pt x="0" y="5049836"/>
                  </a:lnTo>
                  <a:lnTo>
                    <a:pt x="0" y="0"/>
                  </a:lnTo>
                  <a:close/>
                </a:path>
                <a:path w="2463800" h="5050155">
                  <a:moveTo>
                    <a:pt x="25399" y="25399"/>
                  </a:moveTo>
                  <a:lnTo>
                    <a:pt x="2438399" y="25399"/>
                  </a:lnTo>
                  <a:lnTo>
                    <a:pt x="2438399" y="5024436"/>
                  </a:lnTo>
                  <a:lnTo>
                    <a:pt x="25399" y="5024436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/>
          <p:nvPr/>
        </p:nvSpPr>
        <p:spPr>
          <a:xfrm>
            <a:off x="3574147" y="963030"/>
            <a:ext cx="5355590" cy="480504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52095" marR="3048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schedule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and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only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if its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 </a:t>
            </a:r>
            <a:r>
              <a:rPr dirty="0" sz="2400" spc="-15">
                <a:latin typeface="Cambria"/>
                <a:cs typeface="Cambria"/>
              </a:rPr>
              <a:t>acyclic.</a:t>
            </a:r>
            <a:endParaRPr sz="2400">
              <a:latin typeface="Cambria"/>
              <a:cs typeface="Cambria"/>
            </a:endParaRPr>
          </a:p>
          <a:p>
            <a:pPr marL="252095" marR="89535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 spc="-15">
                <a:latin typeface="Cambria"/>
                <a:cs typeface="Cambria"/>
              </a:rPr>
              <a:t>Cycle-detection </a:t>
            </a:r>
            <a:r>
              <a:rPr dirty="0" sz="2400" spc="-5">
                <a:latin typeface="Cambria"/>
                <a:cs typeface="Cambria"/>
              </a:rPr>
              <a:t>algorithms </a:t>
            </a:r>
            <a:r>
              <a:rPr dirty="0" sz="2400" spc="-10">
                <a:latin typeface="Cambria"/>
                <a:cs typeface="Cambria"/>
              </a:rPr>
              <a:t>exist which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take order </a:t>
            </a:r>
            <a:r>
              <a:rPr dirty="0" sz="2400" i="1">
                <a:solidFill>
                  <a:srgbClr val="595959"/>
                </a:solidFill>
                <a:latin typeface="Corbel"/>
                <a:cs typeface="Corbel"/>
              </a:rPr>
              <a:t>n</a:t>
            </a:r>
            <a:r>
              <a:rPr dirty="0" baseline="31250" sz="2400">
                <a:solidFill>
                  <a:srgbClr val="595959"/>
                </a:solidFill>
                <a:latin typeface="Corbel"/>
                <a:cs typeface="Corbel"/>
              </a:rPr>
              <a:t>2</a:t>
            </a:r>
            <a:r>
              <a:rPr dirty="0" baseline="31250" sz="2400" spc="7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400" spc="-5">
                <a:latin typeface="Cambria"/>
                <a:cs typeface="Cambria"/>
              </a:rPr>
              <a:t>time, </a:t>
            </a:r>
            <a:r>
              <a:rPr dirty="0" sz="2400" spc="-15">
                <a:latin typeface="Cambria"/>
                <a:cs typeface="Cambria"/>
              </a:rPr>
              <a:t>where </a:t>
            </a:r>
            <a:r>
              <a:rPr dirty="0" sz="2400">
                <a:latin typeface="Cambria"/>
                <a:cs typeface="Cambria"/>
              </a:rPr>
              <a:t>n </a:t>
            </a:r>
            <a:r>
              <a:rPr dirty="0" sz="2400" spc="-5">
                <a:latin typeface="Cambria"/>
                <a:cs typeface="Cambria"/>
              </a:rPr>
              <a:t>is 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number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vertices</a:t>
            </a:r>
            <a:r>
              <a:rPr dirty="0" sz="2400" spc="-5">
                <a:latin typeface="Cambria"/>
                <a:cs typeface="Cambria"/>
              </a:rPr>
              <a:t> in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lvl="1" marL="755015" indent="-215265">
              <a:lnSpc>
                <a:spcPts val="2810"/>
              </a:lnSpc>
              <a:buClr>
                <a:srgbClr val="40BAD1"/>
              </a:buClr>
              <a:buFont typeface="Arial MT"/>
              <a:buChar char="●"/>
              <a:tabLst>
                <a:tab pos="755650" algn="l"/>
              </a:tabLst>
            </a:pPr>
            <a:r>
              <a:rPr dirty="0" sz="2400" spc="-10">
                <a:latin typeface="Cambria"/>
                <a:cs typeface="Cambria"/>
              </a:rPr>
              <a:t>(Better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algorithms</a:t>
            </a:r>
            <a:r>
              <a:rPr dirty="0" sz="2400" spc="-15">
                <a:latin typeface="Cambria"/>
                <a:cs typeface="Cambria"/>
              </a:rPr>
              <a:t> take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order</a:t>
            </a:r>
            <a:endParaRPr sz="2400">
              <a:latin typeface="Cambria"/>
              <a:cs typeface="Cambria"/>
            </a:endParaRPr>
          </a:p>
          <a:p>
            <a:pPr marL="750570" marR="685165">
              <a:lnSpc>
                <a:spcPts val="2590"/>
              </a:lnSpc>
              <a:spcBef>
                <a:spcPts val="540"/>
              </a:spcBef>
            </a:pPr>
            <a:r>
              <a:rPr dirty="0" sz="2400">
                <a:latin typeface="Cambria"/>
                <a:cs typeface="Cambria"/>
              </a:rPr>
              <a:t>n</a:t>
            </a:r>
            <a:r>
              <a:rPr dirty="0" sz="2400" spc="-20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+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e</a:t>
            </a:r>
            <a:r>
              <a:rPr dirty="0" sz="2400" spc="-15">
                <a:latin typeface="Cambria"/>
                <a:cs typeface="Cambria"/>
              </a:rPr>
              <a:t> where </a:t>
            </a:r>
            <a:r>
              <a:rPr dirty="0" sz="2400">
                <a:latin typeface="Cambria"/>
                <a:cs typeface="Cambria"/>
              </a:rPr>
              <a:t>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is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number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edges.)</a:t>
            </a:r>
            <a:endParaRPr sz="2400">
              <a:latin typeface="Cambria"/>
              <a:cs typeface="Cambria"/>
            </a:endParaRPr>
          </a:p>
          <a:p>
            <a:pPr marL="252095" marR="38100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52729" algn="l"/>
              </a:tabLst>
            </a:pPr>
            <a:r>
              <a:rPr dirty="0" sz="2400" spc="-5">
                <a:latin typeface="Cambria"/>
                <a:cs typeface="Cambria"/>
              </a:rPr>
              <a:t>If</a:t>
            </a:r>
            <a:r>
              <a:rPr dirty="0" sz="2400" spc="-10">
                <a:latin typeface="Cambria"/>
                <a:cs typeface="Cambria"/>
              </a:rPr>
              <a:t> precedence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5">
                <a:latin typeface="Cambria"/>
                <a:cs typeface="Cambria"/>
              </a:rPr>
              <a:t> is</a:t>
            </a:r>
            <a:r>
              <a:rPr dirty="0" sz="2400" spc="-10">
                <a:latin typeface="Cambria"/>
                <a:cs typeface="Cambria"/>
              </a:rPr>
              <a:t> acyclic,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serializability </a:t>
            </a:r>
            <a:r>
              <a:rPr dirty="0" sz="2400" spc="-15">
                <a:latin typeface="Cambria"/>
                <a:cs typeface="Cambria"/>
              </a:rPr>
              <a:t>order </a:t>
            </a:r>
            <a:r>
              <a:rPr dirty="0" sz="2400" spc="-5">
                <a:latin typeface="Cambria"/>
                <a:cs typeface="Cambria"/>
              </a:rPr>
              <a:t>can be obtained </a:t>
            </a:r>
            <a:r>
              <a:rPr dirty="0" sz="2400" spc="-20">
                <a:latin typeface="Cambria"/>
                <a:cs typeface="Cambria"/>
              </a:rPr>
              <a:t>by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>
                <a:latin typeface="Cambria"/>
                <a:cs typeface="Cambria"/>
              </a:rPr>
              <a:t>a</a:t>
            </a:r>
            <a:r>
              <a:rPr dirty="0" sz="2400" spc="-10">
                <a:latin typeface="Cambria"/>
                <a:cs typeface="Cambria"/>
              </a:rPr>
              <a:t> topological</a:t>
            </a:r>
            <a:r>
              <a:rPr dirty="0" sz="2400" spc="-5">
                <a:latin typeface="Cambria"/>
                <a:cs typeface="Cambria"/>
              </a:rPr>
              <a:t> sorting 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lvl="1" marL="755015" marR="9779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822960" algn="l"/>
              </a:tabLst>
            </a:pPr>
            <a:r>
              <a:rPr dirty="0"/>
              <a:t>	</a:t>
            </a:r>
            <a:r>
              <a:rPr dirty="0" sz="2400" spc="-5">
                <a:latin typeface="Cambria"/>
                <a:cs typeface="Cambria"/>
              </a:rPr>
              <a:t>This is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linear </a:t>
            </a:r>
            <a:r>
              <a:rPr dirty="0" sz="2400" spc="-15">
                <a:latin typeface="Cambria"/>
                <a:cs typeface="Cambria"/>
              </a:rPr>
              <a:t>order </a:t>
            </a:r>
            <a:r>
              <a:rPr dirty="0" sz="2400" spc="-10">
                <a:latin typeface="Cambria"/>
                <a:cs typeface="Cambria"/>
              </a:rPr>
              <a:t>consistent </a:t>
            </a:r>
            <a:r>
              <a:rPr dirty="0" sz="2400" spc="-5">
                <a:latin typeface="Cambria"/>
                <a:cs typeface="Cambria"/>
              </a:rPr>
              <a:t> with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partial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order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5944" y="2608885"/>
            <a:ext cx="295719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85" b="1">
                <a:latin typeface="Cambria"/>
                <a:cs typeface="Cambria"/>
              </a:rPr>
              <a:t>Test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Conflict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20" b="1">
                <a:latin typeface="Cambria"/>
                <a:cs typeface="Cambria"/>
              </a:rPr>
              <a:t>S</a:t>
            </a:r>
            <a:r>
              <a:rPr dirty="0" sz="3600" spc="-5" b="1">
                <a:latin typeface="Cambria"/>
                <a:cs typeface="Cambria"/>
              </a:rPr>
              <a:t>erializability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76510" y="800690"/>
            <a:ext cx="7288530" cy="41148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6637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precedence </a:t>
            </a:r>
            <a:r>
              <a:rPr dirty="0" sz="2400" spc="-15">
                <a:latin typeface="Cambria"/>
                <a:cs typeface="Cambria"/>
              </a:rPr>
              <a:t>graph</a:t>
            </a:r>
            <a:r>
              <a:rPr dirty="0" sz="2400" spc="-10">
                <a:latin typeface="Cambria"/>
                <a:cs typeface="Cambria"/>
              </a:rPr>
              <a:t> test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conflict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serializability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cannot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be used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directly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to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test </a:t>
            </a:r>
            <a:r>
              <a:rPr dirty="0" sz="2400" spc="-15">
                <a:latin typeface="Cambria"/>
                <a:cs typeface="Cambria"/>
              </a:rPr>
              <a:t>for</a:t>
            </a:r>
            <a:r>
              <a:rPr dirty="0" sz="2400" spc="-5">
                <a:latin typeface="Cambria"/>
                <a:cs typeface="Cambria"/>
              </a:rPr>
              <a:t> view </a:t>
            </a:r>
            <a:r>
              <a:rPr dirty="0" sz="2400" spc="-20">
                <a:latin typeface="Cambria"/>
                <a:cs typeface="Cambria"/>
              </a:rPr>
              <a:t>serializability.</a:t>
            </a:r>
            <a:endParaRPr sz="2400">
              <a:latin typeface="Cambria"/>
              <a:cs typeface="Cambria"/>
            </a:endParaRPr>
          </a:p>
          <a:p>
            <a:pPr lvl="1" marL="729615" marR="31623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</a:tabLst>
            </a:pPr>
            <a:r>
              <a:rPr dirty="0" sz="2400" spc="-10">
                <a:latin typeface="Cambria"/>
                <a:cs typeface="Cambria"/>
              </a:rPr>
              <a:t>Extension </a:t>
            </a:r>
            <a:r>
              <a:rPr dirty="0" sz="2400" spc="-15">
                <a:latin typeface="Cambria"/>
                <a:cs typeface="Cambria"/>
              </a:rPr>
              <a:t>to </a:t>
            </a:r>
            <a:r>
              <a:rPr dirty="0" sz="2400" spc="-10">
                <a:latin typeface="Cambria"/>
                <a:cs typeface="Cambria"/>
              </a:rPr>
              <a:t>test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view serializability has cost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exponential</a:t>
            </a:r>
            <a:r>
              <a:rPr dirty="0" sz="2400" spc="-5">
                <a:latin typeface="Cambria"/>
                <a:cs typeface="Cambria"/>
              </a:rPr>
              <a:t> in the size of the </a:t>
            </a:r>
            <a:r>
              <a:rPr dirty="0" sz="2400" spc="-10">
                <a:latin typeface="Cambria"/>
                <a:cs typeface="Cambria"/>
              </a:rPr>
              <a:t>precedence</a:t>
            </a:r>
            <a:r>
              <a:rPr dirty="0" sz="2400" spc="-5">
                <a:latin typeface="Cambria"/>
                <a:cs typeface="Cambria"/>
              </a:rPr>
              <a:t> </a:t>
            </a:r>
            <a:r>
              <a:rPr dirty="0" sz="2400" spc="-15">
                <a:latin typeface="Cambria"/>
                <a:cs typeface="Cambria"/>
              </a:rPr>
              <a:t>graph.</a:t>
            </a:r>
            <a:endParaRPr sz="2400">
              <a:latin typeface="Cambria"/>
              <a:cs typeface="Cambria"/>
            </a:endParaRPr>
          </a:p>
          <a:p>
            <a:pPr marL="226695" marR="47625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"/>
                <a:cs typeface="Cambria"/>
              </a:rPr>
              <a:t>The </a:t>
            </a:r>
            <a:r>
              <a:rPr dirty="0" sz="2400" spc="-10">
                <a:latin typeface="Cambria"/>
                <a:cs typeface="Cambria"/>
              </a:rPr>
              <a:t>problem </a:t>
            </a:r>
            <a:r>
              <a:rPr dirty="0" sz="2400" spc="-5">
                <a:latin typeface="Cambria"/>
                <a:cs typeface="Cambria"/>
              </a:rPr>
              <a:t>of checking if </a:t>
            </a:r>
            <a:r>
              <a:rPr dirty="0" sz="2400">
                <a:latin typeface="Cambria"/>
                <a:cs typeface="Cambria"/>
              </a:rPr>
              <a:t>a </a:t>
            </a:r>
            <a:r>
              <a:rPr dirty="0" sz="2400" spc="-5">
                <a:latin typeface="Cambria"/>
                <a:cs typeface="Cambria"/>
              </a:rPr>
              <a:t>schedule is view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serializable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10">
                <a:latin typeface="Cambria"/>
                <a:cs typeface="Cambria"/>
              </a:rPr>
              <a:t>falls </a:t>
            </a:r>
            <a:r>
              <a:rPr dirty="0" sz="2400" spc="-5">
                <a:latin typeface="Cambria"/>
                <a:cs typeface="Cambria"/>
              </a:rPr>
              <a:t>in</a:t>
            </a:r>
            <a:r>
              <a:rPr dirty="0" sz="2400" spc="-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the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class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of</a:t>
            </a:r>
            <a:r>
              <a:rPr dirty="0" sz="2400" spc="-15">
                <a:latin typeface="Cambria"/>
                <a:cs typeface="Cambria"/>
              </a:rPr>
              <a:t> NP-complete</a:t>
            </a:r>
            <a:r>
              <a:rPr dirty="0" sz="2400" spc="-10">
                <a:latin typeface="Cambria"/>
                <a:cs typeface="Cambria"/>
              </a:rPr>
              <a:t> problems.</a:t>
            </a:r>
            <a:endParaRPr sz="2400">
              <a:latin typeface="Cambria"/>
              <a:cs typeface="Cambria"/>
            </a:endParaRPr>
          </a:p>
          <a:p>
            <a:pPr lvl="1" marL="729615" marR="110744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97560" algn="l"/>
              </a:tabLst>
            </a:pPr>
            <a:r>
              <a:rPr dirty="0"/>
              <a:t>	</a:t>
            </a:r>
            <a:r>
              <a:rPr dirty="0" sz="2400" spc="-5">
                <a:latin typeface="Cambria"/>
                <a:cs typeface="Cambria"/>
              </a:rPr>
              <a:t>Thus </a:t>
            </a:r>
            <a:r>
              <a:rPr dirty="0" sz="2400" spc="-10">
                <a:latin typeface="Cambria"/>
                <a:cs typeface="Cambria"/>
              </a:rPr>
              <a:t>existence </a:t>
            </a:r>
            <a:r>
              <a:rPr dirty="0" sz="2400" spc="-5">
                <a:latin typeface="Cambria"/>
                <a:cs typeface="Cambria"/>
              </a:rPr>
              <a:t>of an efficient algorithm is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20">
                <a:latin typeface="Cambria"/>
                <a:cs typeface="Cambria"/>
              </a:rPr>
              <a:t>extremely</a:t>
            </a:r>
            <a:r>
              <a:rPr dirty="0" sz="2400" spc="-10">
                <a:latin typeface="Cambria"/>
                <a:cs typeface="Cambria"/>
              </a:rPr>
              <a:t> </a:t>
            </a:r>
            <a:r>
              <a:rPr dirty="0" sz="2400" spc="-40">
                <a:latin typeface="Cambria"/>
                <a:cs typeface="Cambria"/>
              </a:rPr>
              <a:t>unlikely.</a:t>
            </a:r>
            <a:endParaRPr sz="2400">
              <a:latin typeface="Cambria"/>
              <a:cs typeface="Cambria"/>
            </a:endParaRPr>
          </a:p>
          <a:p>
            <a:pPr marL="226695" marR="5080" indent="-214629">
              <a:lnSpc>
                <a:spcPts val="2590"/>
              </a:lnSpc>
              <a:spcBef>
                <a:spcPts val="145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20">
                <a:latin typeface="Cambria"/>
                <a:cs typeface="Cambria"/>
              </a:rPr>
              <a:t>However </a:t>
            </a:r>
            <a:r>
              <a:rPr dirty="0" sz="2400" spc="-10">
                <a:latin typeface="Cambria"/>
                <a:cs typeface="Cambria"/>
              </a:rPr>
              <a:t>practical </a:t>
            </a:r>
            <a:r>
              <a:rPr dirty="0" sz="2400" spc="-5">
                <a:latin typeface="Cambria"/>
                <a:cs typeface="Cambria"/>
              </a:rPr>
              <a:t>algorithms that just check some </a:t>
            </a:r>
            <a:r>
              <a:rPr dirty="0" sz="2400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sufficient conditions </a:t>
            </a:r>
            <a:r>
              <a:rPr dirty="0" sz="2400" spc="-15">
                <a:latin typeface="Cambria"/>
                <a:cs typeface="Cambria"/>
              </a:rPr>
              <a:t>for </a:t>
            </a:r>
            <a:r>
              <a:rPr dirty="0" sz="2400" spc="-5">
                <a:latin typeface="Cambria"/>
                <a:cs typeface="Cambria"/>
              </a:rPr>
              <a:t>view serializability can still be </a:t>
            </a:r>
            <a:r>
              <a:rPr dirty="0" sz="2400" spc="-515">
                <a:latin typeface="Cambria"/>
                <a:cs typeface="Cambria"/>
              </a:rPr>
              <a:t> </a:t>
            </a:r>
            <a:r>
              <a:rPr dirty="0" sz="2400" spc="-5">
                <a:latin typeface="Cambria"/>
                <a:cs typeface="Cambria"/>
              </a:rPr>
              <a:t>used.</a:t>
            </a:r>
            <a:endParaRPr sz="24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25944" y="2608885"/>
            <a:ext cx="2750185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algn="just"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85" b="1">
                <a:latin typeface="Cambria"/>
                <a:cs typeface="Cambria"/>
              </a:rPr>
              <a:t>Test </a:t>
            </a:r>
            <a:r>
              <a:rPr dirty="0" sz="3600" spc="-5" b="1">
                <a:latin typeface="Cambria"/>
                <a:cs typeface="Cambria"/>
              </a:rPr>
              <a:t>for </a:t>
            </a:r>
            <a:r>
              <a:rPr dirty="0" sz="3600" spc="-20" b="1">
                <a:latin typeface="Cambria"/>
                <a:cs typeface="Cambria"/>
              </a:rPr>
              <a:t>View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Serializabilit </a:t>
            </a:r>
            <a:r>
              <a:rPr dirty="0" sz="3600" spc="-785" b="1">
                <a:latin typeface="Cambria"/>
                <a:cs typeface="Cambria"/>
              </a:rPr>
              <a:t> </a:t>
            </a:r>
            <a:r>
              <a:rPr dirty="0" sz="3600" b="1">
                <a:latin typeface="Cambria"/>
                <a:cs typeface="Cambria"/>
              </a:rPr>
              <a:t>y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13" y="2366568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30432" y="626052"/>
            <a:ext cx="808799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237615" algn="l"/>
                <a:tab pos="2289810" algn="l"/>
                <a:tab pos="3564254" algn="l"/>
                <a:tab pos="4942840" algn="l"/>
                <a:tab pos="6246495" algn="l"/>
                <a:tab pos="7055484" algn="l"/>
                <a:tab pos="765555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75">
                <a:latin typeface="Cambria Math"/>
                <a:cs typeface="Cambria Math"/>
              </a:rPr>
              <a:t>T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phas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commi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oco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ensu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tha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the  </a:t>
            </a:r>
            <a:r>
              <a:rPr dirty="0" sz="2400" spc="-5">
                <a:latin typeface="Cambria Math"/>
                <a:cs typeface="Cambria Math"/>
              </a:rPr>
              <a:t>participating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nodes</a:t>
            </a:r>
            <a:r>
              <a:rPr dirty="0" sz="2400" spc="-10">
                <a:latin typeface="Cambria Math"/>
                <a:cs typeface="Cambria Math"/>
              </a:rPr>
              <a:t> perform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task of</a:t>
            </a:r>
            <a:r>
              <a:rPr dirty="0" sz="2400" spc="-10">
                <a:latin typeface="Cambria Math"/>
                <a:cs typeface="Cambria Math"/>
              </a:rPr>
              <a:t> 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30432" y="1723332"/>
            <a:ext cx="8103234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required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make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sure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10">
                <a:latin typeface="Cambria Math"/>
                <a:cs typeface="Cambria Math"/>
              </a:rPr>
              <a:t> updated</a:t>
            </a:r>
            <a:r>
              <a:rPr dirty="0" sz="2400" spc="-5">
                <a:latin typeface="Cambria Math"/>
                <a:cs typeface="Cambria Math"/>
              </a:rPr>
              <a:t> or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them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updated</a:t>
            </a:r>
            <a:r>
              <a:rPr dirty="0" sz="2400" spc="-5">
                <a:latin typeface="Cambria Math"/>
                <a:cs typeface="Cambria Math"/>
              </a:rPr>
              <a:t> 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0">
                <a:latin typeface="Cambria Math"/>
                <a:cs typeface="Cambria Math"/>
              </a:rPr>
              <a:t> synchronization.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432" y="3186371"/>
            <a:ext cx="810069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434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5">
                <a:latin typeface="Cambria Math"/>
                <a:cs typeface="Cambria Math"/>
              </a:rPr>
              <a:t>phase commit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one node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acts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Coordinator</a:t>
            </a:r>
            <a:r>
              <a:rPr dirty="0" sz="2400" spc="-5">
                <a:latin typeface="Cambria Math"/>
                <a:cs typeface="Cambria Math"/>
              </a:rPr>
              <a:t> or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Controlling</a:t>
            </a:r>
            <a:r>
              <a:rPr dirty="0" sz="2400" spc="-5">
                <a:latin typeface="Cambria Math"/>
                <a:cs typeface="Cambria Math"/>
              </a:rPr>
              <a:t> 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participating nodes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10">
                <a:latin typeface="Cambria Math"/>
                <a:cs typeface="Cambria Math"/>
              </a:rPr>
              <a:t>known </a:t>
            </a:r>
            <a:r>
              <a:rPr dirty="0" sz="2400" spc="-5">
                <a:latin typeface="Cambria Math"/>
                <a:cs typeface="Cambria Math"/>
              </a:rPr>
              <a:t>as Cohorts or </a:t>
            </a:r>
            <a:r>
              <a:rPr dirty="0" sz="2400" spc="-10">
                <a:latin typeface="Cambria Math"/>
                <a:cs typeface="Cambria Math"/>
              </a:rPr>
              <a:t>Participant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432" y="5015171"/>
            <a:ext cx="74104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involves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Prepare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(Preparing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10">
                <a:latin typeface="Cambria Math"/>
                <a:cs typeface="Cambria Math"/>
              </a:rPr>
              <a:t> transaction)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0">
                <a:latin typeface="Cambria Math"/>
                <a:cs typeface="Cambria Math"/>
              </a:rPr>
              <a:t>Commit/Abort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(Final</a:t>
            </a:r>
            <a:r>
              <a:rPr dirty="0" sz="2400" spc="-10">
                <a:latin typeface="Cambria Math"/>
                <a:cs typeface="Cambria Math"/>
              </a:rPr>
              <a:t> Response)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842577" y="2770330"/>
            <a:ext cx="0" cy="2700020"/>
          </a:xfrm>
          <a:custGeom>
            <a:avLst/>
            <a:gdLst/>
            <a:ahLst/>
            <a:cxnLst/>
            <a:rect l="l" t="t" r="r" b="b"/>
            <a:pathLst>
              <a:path w="0" h="2700020">
                <a:moveTo>
                  <a:pt x="0" y="0"/>
                </a:moveTo>
                <a:lnTo>
                  <a:pt x="0" y="2699999"/>
                </a:lnTo>
              </a:path>
            </a:pathLst>
          </a:custGeom>
          <a:ln w="76199">
            <a:solidFill>
              <a:srgbClr val="1ACCF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11197407" y="2770330"/>
            <a:ext cx="0" cy="2700020"/>
          </a:xfrm>
          <a:custGeom>
            <a:avLst/>
            <a:gdLst/>
            <a:ahLst/>
            <a:cxnLst/>
            <a:rect l="l" t="t" r="r" b="b"/>
            <a:pathLst>
              <a:path w="0" h="2700020">
                <a:moveTo>
                  <a:pt x="0" y="0"/>
                </a:moveTo>
                <a:lnTo>
                  <a:pt x="0" y="2699999"/>
                </a:lnTo>
              </a:path>
            </a:pathLst>
          </a:custGeom>
          <a:ln w="76199">
            <a:solidFill>
              <a:srgbClr val="1ACCF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24516" y="2282924"/>
            <a:ext cx="1046045" cy="17999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03" y="894108"/>
            <a:ext cx="761999" cy="142463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57303" y="3806771"/>
            <a:ext cx="761999" cy="152711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022" y="894108"/>
            <a:ext cx="761999" cy="152711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55022" y="3806771"/>
            <a:ext cx="761999" cy="152711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4961" y="709180"/>
            <a:ext cx="1046045" cy="17999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07506" y="845619"/>
            <a:ext cx="761999" cy="1527119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834014" y="2761768"/>
            <a:ext cx="3347720" cy="633730"/>
            <a:chOff x="7834014" y="2761768"/>
            <a:chExt cx="3347720" cy="633730"/>
          </a:xfrm>
        </p:grpSpPr>
        <p:sp>
          <p:nvSpPr>
            <p:cNvPr id="12" name="object 12"/>
            <p:cNvSpPr/>
            <p:nvPr/>
          </p:nvSpPr>
          <p:spPr>
            <a:xfrm>
              <a:off x="7842577" y="2770330"/>
              <a:ext cx="3253740" cy="588645"/>
            </a:xfrm>
            <a:custGeom>
              <a:avLst/>
              <a:gdLst/>
              <a:ahLst/>
              <a:cxnLst/>
              <a:rect l="l" t="t" r="r" b="b"/>
              <a:pathLst>
                <a:path w="3253740" h="588645">
                  <a:moveTo>
                    <a:pt x="0" y="0"/>
                  </a:moveTo>
                  <a:lnTo>
                    <a:pt x="3253720" y="588533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082701" y="3322467"/>
              <a:ext cx="98633" cy="72793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7858796" y="3444790"/>
            <a:ext cx="3338829" cy="510540"/>
            <a:chOff x="7858796" y="3444790"/>
            <a:chExt cx="3338829" cy="510540"/>
          </a:xfrm>
        </p:grpSpPr>
        <p:sp>
          <p:nvSpPr>
            <p:cNvPr id="15" name="object 15"/>
            <p:cNvSpPr/>
            <p:nvPr/>
          </p:nvSpPr>
          <p:spPr>
            <a:xfrm>
              <a:off x="7944287" y="3453353"/>
              <a:ext cx="3244215" cy="465455"/>
            </a:xfrm>
            <a:custGeom>
              <a:avLst/>
              <a:gdLst/>
              <a:ahLst/>
              <a:cxnLst/>
              <a:rect l="l" t="t" r="r" b="b"/>
              <a:pathLst>
                <a:path w="3244215" h="465454">
                  <a:moveTo>
                    <a:pt x="3244220" y="0"/>
                  </a:moveTo>
                  <a:lnTo>
                    <a:pt x="0" y="465349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58796" y="3882141"/>
              <a:ext cx="98068" cy="73123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7834794" y="4206790"/>
            <a:ext cx="3347720" cy="633730"/>
            <a:chOff x="7834794" y="4206790"/>
            <a:chExt cx="3347720" cy="633730"/>
          </a:xfrm>
        </p:grpSpPr>
        <p:sp>
          <p:nvSpPr>
            <p:cNvPr id="18" name="object 18"/>
            <p:cNvSpPr/>
            <p:nvPr/>
          </p:nvSpPr>
          <p:spPr>
            <a:xfrm>
              <a:off x="7843357" y="4215353"/>
              <a:ext cx="3253740" cy="588645"/>
            </a:xfrm>
            <a:custGeom>
              <a:avLst/>
              <a:gdLst/>
              <a:ahLst/>
              <a:cxnLst/>
              <a:rect l="l" t="t" r="r" b="b"/>
              <a:pathLst>
                <a:path w="3253740" h="588645">
                  <a:moveTo>
                    <a:pt x="0" y="0"/>
                  </a:moveTo>
                  <a:lnTo>
                    <a:pt x="3253722" y="588533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083482" y="4767489"/>
              <a:ext cx="98633" cy="72793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7859576" y="4889812"/>
            <a:ext cx="3338829" cy="510540"/>
            <a:chOff x="7859576" y="4889812"/>
            <a:chExt cx="3338829" cy="510540"/>
          </a:xfrm>
        </p:grpSpPr>
        <p:sp>
          <p:nvSpPr>
            <p:cNvPr id="21" name="object 21"/>
            <p:cNvSpPr/>
            <p:nvPr/>
          </p:nvSpPr>
          <p:spPr>
            <a:xfrm>
              <a:off x="7945067" y="4898374"/>
              <a:ext cx="3244215" cy="465455"/>
            </a:xfrm>
            <a:custGeom>
              <a:avLst/>
              <a:gdLst/>
              <a:ahLst/>
              <a:cxnLst/>
              <a:rect l="l" t="t" r="r" b="b"/>
              <a:pathLst>
                <a:path w="3244215" h="465454">
                  <a:moveTo>
                    <a:pt x="3244220" y="0"/>
                  </a:moveTo>
                  <a:lnTo>
                    <a:pt x="0" y="465349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59576" y="5327163"/>
              <a:ext cx="98068" cy="73123"/>
            </a:xfrm>
            <a:prstGeom prst="rect">
              <a:avLst/>
            </a:prstGeom>
          </p:spPr>
        </p:pic>
      </p:grpSp>
      <p:sp>
        <p:nvSpPr>
          <p:cNvPr id="23" name="object 23"/>
          <p:cNvSpPr txBox="1"/>
          <p:nvPr/>
        </p:nvSpPr>
        <p:spPr>
          <a:xfrm rot="660000">
            <a:off x="8586360" y="2794521"/>
            <a:ext cx="2010643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95"/>
              </a:lnSpc>
            </a:pPr>
            <a:r>
              <a:rPr dirty="0" baseline="1388" sz="3000" spc="-22">
                <a:latin typeface="Corbel"/>
                <a:cs typeface="Corbel"/>
              </a:rPr>
              <a:t>Request</a:t>
            </a:r>
            <a:r>
              <a:rPr dirty="0" baseline="1388" sz="3000" spc="-82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to</a:t>
            </a:r>
            <a:r>
              <a:rPr dirty="0" sz="2000" spc="-50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prepare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4" name="object 24"/>
          <p:cNvSpPr txBox="1"/>
          <p:nvPr/>
        </p:nvSpPr>
        <p:spPr>
          <a:xfrm rot="660000">
            <a:off x="8846869" y="4264412"/>
            <a:ext cx="1551285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845"/>
              </a:lnSpc>
            </a:pPr>
            <a:r>
              <a:rPr dirty="0" sz="2000" spc="-5">
                <a:latin typeface="Corbel"/>
                <a:cs typeface="Corbel"/>
              </a:rPr>
              <a:t>Commit/Abort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5" name="object 25"/>
          <p:cNvSpPr txBox="1"/>
          <p:nvPr/>
        </p:nvSpPr>
        <p:spPr>
          <a:xfrm rot="21120000">
            <a:off x="9011702" y="3365885"/>
            <a:ext cx="999904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55"/>
              </a:lnSpc>
            </a:pPr>
            <a:r>
              <a:rPr dirty="0" sz="2000" spc="-5">
                <a:latin typeface="Corbel"/>
                <a:cs typeface="Corbel"/>
              </a:rPr>
              <a:t>Prepared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6" name="object 26"/>
          <p:cNvSpPr txBox="1"/>
          <p:nvPr/>
        </p:nvSpPr>
        <p:spPr>
          <a:xfrm rot="21120000">
            <a:off x="9351800" y="4793260"/>
            <a:ext cx="623662" cy="2540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925"/>
              </a:lnSpc>
            </a:pPr>
            <a:r>
              <a:rPr dirty="0" sz="2000" spc="-5">
                <a:latin typeface="Corbel"/>
                <a:cs typeface="Corbel"/>
              </a:rPr>
              <a:t>Done</a:t>
            </a:r>
            <a:endParaRPr sz="2000">
              <a:latin typeface="Corbel"/>
              <a:cs typeface="Corbel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7554797" y="2770330"/>
            <a:ext cx="243204" cy="1209675"/>
          </a:xfrm>
          <a:custGeom>
            <a:avLst/>
            <a:gdLst/>
            <a:ahLst/>
            <a:cxnLst/>
            <a:rect l="l" t="t" r="r" b="b"/>
            <a:pathLst>
              <a:path w="243204" h="1209675">
                <a:moveTo>
                  <a:pt x="242809" y="1209546"/>
                </a:moveTo>
                <a:lnTo>
                  <a:pt x="195553" y="1207956"/>
                </a:lnTo>
                <a:lnTo>
                  <a:pt x="156963" y="1203620"/>
                </a:lnTo>
                <a:lnTo>
                  <a:pt x="130945" y="1197189"/>
                </a:lnTo>
                <a:lnTo>
                  <a:pt x="121404" y="1189313"/>
                </a:lnTo>
                <a:lnTo>
                  <a:pt x="121404" y="625006"/>
                </a:lnTo>
                <a:lnTo>
                  <a:pt x="111864" y="617131"/>
                </a:lnTo>
                <a:lnTo>
                  <a:pt x="85846" y="610699"/>
                </a:lnTo>
                <a:lnTo>
                  <a:pt x="47256" y="606363"/>
                </a:lnTo>
                <a:lnTo>
                  <a:pt x="0" y="604773"/>
                </a:lnTo>
                <a:lnTo>
                  <a:pt x="47256" y="603183"/>
                </a:lnTo>
                <a:lnTo>
                  <a:pt x="85846" y="598847"/>
                </a:lnTo>
                <a:lnTo>
                  <a:pt x="111864" y="592415"/>
                </a:lnTo>
                <a:lnTo>
                  <a:pt x="121404" y="584539"/>
                </a:lnTo>
                <a:lnTo>
                  <a:pt x="121404" y="20233"/>
                </a:lnTo>
                <a:lnTo>
                  <a:pt x="130945" y="12357"/>
                </a:lnTo>
                <a:lnTo>
                  <a:pt x="156963" y="5926"/>
                </a:lnTo>
                <a:lnTo>
                  <a:pt x="195553" y="1590"/>
                </a:lnTo>
                <a:lnTo>
                  <a:pt x="242809" y="0"/>
                </a:lnTo>
              </a:path>
            </a:pathLst>
          </a:custGeom>
          <a:ln w="17124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/>
          <p:nvPr/>
        </p:nvSpPr>
        <p:spPr>
          <a:xfrm>
            <a:off x="7554797" y="4225005"/>
            <a:ext cx="243204" cy="1209675"/>
          </a:xfrm>
          <a:custGeom>
            <a:avLst/>
            <a:gdLst/>
            <a:ahLst/>
            <a:cxnLst/>
            <a:rect l="l" t="t" r="r" b="b"/>
            <a:pathLst>
              <a:path w="243204" h="1209675">
                <a:moveTo>
                  <a:pt x="242809" y="1209547"/>
                </a:moveTo>
                <a:lnTo>
                  <a:pt x="195553" y="1207957"/>
                </a:lnTo>
                <a:lnTo>
                  <a:pt x="156963" y="1203621"/>
                </a:lnTo>
                <a:lnTo>
                  <a:pt x="130945" y="1197189"/>
                </a:lnTo>
                <a:lnTo>
                  <a:pt x="121404" y="1189313"/>
                </a:lnTo>
                <a:lnTo>
                  <a:pt x="121404" y="625007"/>
                </a:lnTo>
                <a:lnTo>
                  <a:pt x="111864" y="617131"/>
                </a:lnTo>
                <a:lnTo>
                  <a:pt x="85846" y="610700"/>
                </a:lnTo>
                <a:lnTo>
                  <a:pt x="47256" y="606363"/>
                </a:lnTo>
                <a:lnTo>
                  <a:pt x="0" y="604773"/>
                </a:lnTo>
                <a:lnTo>
                  <a:pt x="47256" y="603183"/>
                </a:lnTo>
                <a:lnTo>
                  <a:pt x="85846" y="598847"/>
                </a:lnTo>
                <a:lnTo>
                  <a:pt x="111864" y="592416"/>
                </a:lnTo>
                <a:lnTo>
                  <a:pt x="121404" y="584540"/>
                </a:lnTo>
                <a:lnTo>
                  <a:pt x="121404" y="20233"/>
                </a:lnTo>
                <a:lnTo>
                  <a:pt x="130945" y="12357"/>
                </a:lnTo>
                <a:lnTo>
                  <a:pt x="156963" y="5926"/>
                </a:lnTo>
                <a:lnTo>
                  <a:pt x="195553" y="1590"/>
                </a:lnTo>
                <a:lnTo>
                  <a:pt x="242809" y="0"/>
                </a:lnTo>
              </a:path>
            </a:pathLst>
          </a:custGeom>
          <a:ln w="17124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/>
          <p:cNvSpPr txBox="1">
            <a:spLocks noGrp="1"/>
          </p:cNvSpPr>
          <p:nvPr>
            <p:ph type="title"/>
          </p:nvPr>
        </p:nvSpPr>
        <p:spPr>
          <a:xfrm>
            <a:off x="6683585" y="3050479"/>
            <a:ext cx="769620" cy="5740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695" marR="5080" indent="-8763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rbel"/>
                <a:cs typeface="Corbel"/>
              </a:rPr>
              <a:t>Prepare  </a:t>
            </a:r>
            <a:r>
              <a:rPr dirty="0" sz="1800" spc="-5">
                <a:latin typeface="Corbel"/>
                <a:cs typeface="Corbel"/>
              </a:rPr>
              <a:t>Phase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711383" y="4531576"/>
            <a:ext cx="79311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1125" marR="5080" indent="-9906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latin typeface="Corbel"/>
                <a:cs typeface="Corbel"/>
              </a:rPr>
              <a:t>Commit  </a:t>
            </a:r>
            <a:r>
              <a:rPr dirty="0" sz="1800" spc="-5">
                <a:latin typeface="Corbel"/>
                <a:cs typeface="Corbel"/>
              </a:rPr>
              <a:t>Phase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32979" y="1620382"/>
            <a:ext cx="701040" cy="1307465"/>
            <a:chOff x="2432979" y="1620382"/>
            <a:chExt cx="701040" cy="1307465"/>
          </a:xfrm>
        </p:grpSpPr>
        <p:sp>
          <p:nvSpPr>
            <p:cNvPr id="32" name="object 32"/>
            <p:cNvSpPr/>
            <p:nvPr/>
          </p:nvSpPr>
          <p:spPr>
            <a:xfrm>
              <a:off x="2564192" y="1698851"/>
              <a:ext cx="561340" cy="1155065"/>
            </a:xfrm>
            <a:custGeom>
              <a:avLst/>
              <a:gdLst/>
              <a:ahLst/>
              <a:cxnLst/>
              <a:rect l="l" t="t" r="r" b="b"/>
              <a:pathLst>
                <a:path w="561339" h="1155064">
                  <a:moveTo>
                    <a:pt x="560810" y="1154674"/>
                  </a:moveTo>
                  <a:lnTo>
                    <a:pt x="0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521677" y="1620382"/>
              <a:ext cx="76520" cy="9938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2441541" y="1657668"/>
              <a:ext cx="567055" cy="1191260"/>
            </a:xfrm>
            <a:custGeom>
              <a:avLst/>
              <a:gdLst/>
              <a:ahLst/>
              <a:cxnLst/>
              <a:rect l="l" t="t" r="r" b="b"/>
              <a:pathLst>
                <a:path w="567055" h="1191260">
                  <a:moveTo>
                    <a:pt x="0" y="0"/>
                  </a:moveTo>
                  <a:lnTo>
                    <a:pt x="566724" y="1191162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974161" y="2828117"/>
              <a:ext cx="76055" cy="99454"/>
            </a:xfrm>
            <a:prstGeom prst="rect">
              <a:avLst/>
            </a:prstGeom>
          </p:spPr>
        </p:pic>
      </p:grpSp>
      <p:grpSp>
        <p:nvGrpSpPr>
          <p:cNvPr id="36" name="object 36"/>
          <p:cNvGrpSpPr/>
          <p:nvPr/>
        </p:nvGrpSpPr>
        <p:grpSpPr>
          <a:xfrm>
            <a:off x="4162059" y="1670842"/>
            <a:ext cx="653415" cy="1113155"/>
            <a:chOff x="4162059" y="1670842"/>
            <a:chExt cx="653415" cy="1113155"/>
          </a:xfrm>
        </p:grpSpPr>
        <p:sp>
          <p:nvSpPr>
            <p:cNvPr id="37" name="object 37"/>
            <p:cNvSpPr/>
            <p:nvPr/>
          </p:nvSpPr>
          <p:spPr>
            <a:xfrm>
              <a:off x="4170622" y="1746880"/>
              <a:ext cx="534035" cy="934085"/>
            </a:xfrm>
            <a:custGeom>
              <a:avLst/>
              <a:gdLst/>
              <a:ahLst/>
              <a:cxnLst/>
              <a:rect l="l" t="t" r="r" b="b"/>
              <a:pathLst>
                <a:path w="534035" h="934085">
                  <a:moveTo>
                    <a:pt x="0" y="933488"/>
                  </a:moveTo>
                  <a:lnTo>
                    <a:pt x="533421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70922" y="1670842"/>
              <a:ext cx="80241" cy="98634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293234" y="1790894"/>
              <a:ext cx="513715" cy="916305"/>
            </a:xfrm>
            <a:custGeom>
              <a:avLst/>
              <a:gdLst/>
              <a:ahLst/>
              <a:cxnLst/>
              <a:rect l="l" t="t" r="r" b="b"/>
              <a:pathLst>
                <a:path w="513714" h="916305">
                  <a:moveTo>
                    <a:pt x="513438" y="0"/>
                  </a:moveTo>
                  <a:lnTo>
                    <a:pt x="0" y="916167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246678" y="2684671"/>
              <a:ext cx="79793" cy="98748"/>
            </a:xfrm>
            <a:prstGeom prst="rect">
              <a:avLst/>
            </a:prstGeom>
          </p:spPr>
        </p:pic>
      </p:grpSp>
      <p:grpSp>
        <p:nvGrpSpPr>
          <p:cNvPr id="41" name="object 41"/>
          <p:cNvGrpSpPr/>
          <p:nvPr/>
        </p:nvGrpSpPr>
        <p:grpSpPr>
          <a:xfrm>
            <a:off x="2313734" y="3316165"/>
            <a:ext cx="2650490" cy="2614930"/>
            <a:chOff x="2313734" y="3316165"/>
            <a:chExt cx="2650490" cy="2614930"/>
          </a:xfrm>
        </p:grpSpPr>
        <p:sp>
          <p:nvSpPr>
            <p:cNvPr id="42" name="object 42"/>
            <p:cNvSpPr/>
            <p:nvPr/>
          </p:nvSpPr>
          <p:spPr>
            <a:xfrm>
              <a:off x="4152021" y="3473230"/>
              <a:ext cx="553720" cy="1007110"/>
            </a:xfrm>
            <a:custGeom>
              <a:avLst/>
              <a:gdLst/>
              <a:ahLst/>
              <a:cxnLst/>
              <a:rect l="l" t="t" r="r" b="b"/>
              <a:pathLst>
                <a:path w="553720" h="1007110">
                  <a:moveTo>
                    <a:pt x="0" y="0"/>
                  </a:moveTo>
                  <a:lnTo>
                    <a:pt x="553507" y="1007054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3" name="object 43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672179" y="4458098"/>
              <a:ext cx="79346" cy="98855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2576893" y="3473230"/>
              <a:ext cx="685165" cy="1012190"/>
            </a:xfrm>
            <a:custGeom>
              <a:avLst/>
              <a:gdLst/>
              <a:ahLst/>
              <a:cxnLst/>
              <a:rect l="l" t="t" r="r" b="b"/>
              <a:pathLst>
                <a:path w="685164" h="1012189">
                  <a:moveTo>
                    <a:pt x="684909" y="0"/>
                  </a:moveTo>
                  <a:lnTo>
                    <a:pt x="0" y="1012006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524772" y="4460820"/>
              <a:ext cx="84108" cy="97339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2330832" y="3934015"/>
              <a:ext cx="2628265" cy="1986280"/>
            </a:xfrm>
            <a:custGeom>
              <a:avLst/>
              <a:gdLst/>
              <a:ahLst/>
              <a:cxnLst/>
              <a:rect l="l" t="t" r="r" b="b"/>
              <a:pathLst>
                <a:path w="2628265" h="1986279">
                  <a:moveTo>
                    <a:pt x="1094999" y="964358"/>
                  </a:moveTo>
                  <a:lnTo>
                    <a:pt x="437999" y="964358"/>
                  </a:lnTo>
                  <a:lnTo>
                    <a:pt x="1175504" y="0"/>
                  </a:lnTo>
                  <a:lnTo>
                    <a:pt x="1094999" y="964358"/>
                  </a:lnTo>
                  <a:close/>
                </a:path>
                <a:path w="2628265" h="1986279">
                  <a:moveTo>
                    <a:pt x="2457740" y="1985914"/>
                  </a:moveTo>
                  <a:lnTo>
                    <a:pt x="170259" y="1985914"/>
                  </a:lnTo>
                  <a:lnTo>
                    <a:pt x="124997" y="1979832"/>
                  </a:lnTo>
                  <a:lnTo>
                    <a:pt x="84326" y="1962669"/>
                  </a:lnTo>
                  <a:lnTo>
                    <a:pt x="49867" y="1936046"/>
                  </a:lnTo>
                  <a:lnTo>
                    <a:pt x="23245" y="1901588"/>
                  </a:lnTo>
                  <a:lnTo>
                    <a:pt x="6081" y="1860917"/>
                  </a:lnTo>
                  <a:lnTo>
                    <a:pt x="0" y="1815655"/>
                  </a:lnTo>
                  <a:lnTo>
                    <a:pt x="0" y="1134618"/>
                  </a:lnTo>
                  <a:lnTo>
                    <a:pt x="6081" y="1089356"/>
                  </a:lnTo>
                  <a:lnTo>
                    <a:pt x="23245" y="1048685"/>
                  </a:lnTo>
                  <a:lnTo>
                    <a:pt x="49867" y="1014226"/>
                  </a:lnTo>
                  <a:lnTo>
                    <a:pt x="84326" y="987604"/>
                  </a:lnTo>
                  <a:lnTo>
                    <a:pt x="124997" y="970440"/>
                  </a:lnTo>
                  <a:lnTo>
                    <a:pt x="170259" y="964358"/>
                  </a:lnTo>
                  <a:lnTo>
                    <a:pt x="2457740" y="964358"/>
                  </a:lnTo>
                  <a:lnTo>
                    <a:pt x="2522895" y="977319"/>
                  </a:lnTo>
                  <a:lnTo>
                    <a:pt x="2578131" y="1014226"/>
                  </a:lnTo>
                  <a:lnTo>
                    <a:pt x="2615039" y="1069462"/>
                  </a:lnTo>
                  <a:lnTo>
                    <a:pt x="2627999" y="1134618"/>
                  </a:lnTo>
                  <a:lnTo>
                    <a:pt x="2627999" y="1815655"/>
                  </a:lnTo>
                  <a:lnTo>
                    <a:pt x="2621918" y="1860917"/>
                  </a:lnTo>
                  <a:lnTo>
                    <a:pt x="2604754" y="1901588"/>
                  </a:lnTo>
                  <a:lnTo>
                    <a:pt x="2578132" y="1936046"/>
                  </a:lnTo>
                  <a:lnTo>
                    <a:pt x="2543673" y="1962669"/>
                  </a:lnTo>
                  <a:lnTo>
                    <a:pt x="2503002" y="1979832"/>
                  </a:lnTo>
                  <a:lnTo>
                    <a:pt x="2457740" y="198591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/>
            <p:cNvSpPr/>
            <p:nvPr/>
          </p:nvSpPr>
          <p:spPr>
            <a:xfrm>
              <a:off x="2330832" y="3934015"/>
              <a:ext cx="2628265" cy="1986280"/>
            </a:xfrm>
            <a:custGeom>
              <a:avLst/>
              <a:gdLst/>
              <a:ahLst/>
              <a:cxnLst/>
              <a:rect l="l" t="t" r="r" b="b"/>
              <a:pathLst>
                <a:path w="2628265" h="1986279">
                  <a:moveTo>
                    <a:pt x="0" y="1134618"/>
                  </a:moveTo>
                  <a:lnTo>
                    <a:pt x="6081" y="1089356"/>
                  </a:lnTo>
                  <a:lnTo>
                    <a:pt x="23245" y="1048685"/>
                  </a:lnTo>
                  <a:lnTo>
                    <a:pt x="49867" y="1014226"/>
                  </a:lnTo>
                  <a:lnTo>
                    <a:pt x="84326" y="987604"/>
                  </a:lnTo>
                  <a:lnTo>
                    <a:pt x="124997" y="970440"/>
                  </a:lnTo>
                  <a:lnTo>
                    <a:pt x="170259" y="964358"/>
                  </a:lnTo>
                  <a:lnTo>
                    <a:pt x="437999" y="964358"/>
                  </a:lnTo>
                  <a:lnTo>
                    <a:pt x="1175504" y="0"/>
                  </a:lnTo>
                  <a:lnTo>
                    <a:pt x="1094999" y="964358"/>
                  </a:lnTo>
                  <a:lnTo>
                    <a:pt x="2457740" y="964358"/>
                  </a:lnTo>
                  <a:lnTo>
                    <a:pt x="2491111" y="967660"/>
                  </a:lnTo>
                  <a:lnTo>
                    <a:pt x="2552200" y="992964"/>
                  </a:lnTo>
                  <a:lnTo>
                    <a:pt x="2599394" y="1040158"/>
                  </a:lnTo>
                  <a:lnTo>
                    <a:pt x="2624698" y="1101247"/>
                  </a:lnTo>
                  <a:lnTo>
                    <a:pt x="2627999" y="1134618"/>
                  </a:lnTo>
                  <a:lnTo>
                    <a:pt x="2627999" y="1390007"/>
                  </a:lnTo>
                  <a:lnTo>
                    <a:pt x="2627999" y="1815655"/>
                  </a:lnTo>
                  <a:lnTo>
                    <a:pt x="2621918" y="1860917"/>
                  </a:lnTo>
                  <a:lnTo>
                    <a:pt x="2604754" y="1901588"/>
                  </a:lnTo>
                  <a:lnTo>
                    <a:pt x="2578132" y="1936046"/>
                  </a:lnTo>
                  <a:lnTo>
                    <a:pt x="2543673" y="1962669"/>
                  </a:lnTo>
                  <a:lnTo>
                    <a:pt x="2503002" y="1979832"/>
                  </a:lnTo>
                  <a:lnTo>
                    <a:pt x="2457740" y="1985914"/>
                  </a:lnTo>
                  <a:lnTo>
                    <a:pt x="1094999" y="1985914"/>
                  </a:lnTo>
                  <a:lnTo>
                    <a:pt x="437999" y="1985914"/>
                  </a:lnTo>
                  <a:lnTo>
                    <a:pt x="170259" y="1985914"/>
                  </a:lnTo>
                  <a:lnTo>
                    <a:pt x="124997" y="1979832"/>
                  </a:lnTo>
                  <a:lnTo>
                    <a:pt x="84326" y="1962669"/>
                  </a:lnTo>
                  <a:lnTo>
                    <a:pt x="49867" y="1936046"/>
                  </a:lnTo>
                  <a:lnTo>
                    <a:pt x="23245" y="1901588"/>
                  </a:lnTo>
                  <a:lnTo>
                    <a:pt x="6081" y="1860917"/>
                  </a:lnTo>
                  <a:lnTo>
                    <a:pt x="0" y="1815655"/>
                  </a:lnTo>
                  <a:lnTo>
                    <a:pt x="0" y="1390007"/>
                  </a:lnTo>
                  <a:lnTo>
                    <a:pt x="0" y="1134618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/>
            <p:cNvSpPr/>
            <p:nvPr/>
          </p:nvSpPr>
          <p:spPr>
            <a:xfrm>
              <a:off x="4196419" y="3392349"/>
              <a:ext cx="604520" cy="1066800"/>
            </a:xfrm>
            <a:custGeom>
              <a:avLst/>
              <a:gdLst/>
              <a:ahLst/>
              <a:cxnLst/>
              <a:rect l="l" t="t" r="r" b="b"/>
              <a:pathLst>
                <a:path w="604520" h="1066800">
                  <a:moveTo>
                    <a:pt x="604085" y="1066505"/>
                  </a:moveTo>
                  <a:lnTo>
                    <a:pt x="0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4149554" y="3316165"/>
              <a:ext cx="80038" cy="98686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2486389" y="3461953"/>
              <a:ext cx="648970" cy="951865"/>
            </a:xfrm>
            <a:custGeom>
              <a:avLst/>
              <a:gdLst/>
              <a:ahLst/>
              <a:cxnLst/>
              <a:rect l="l" t="t" r="r" b="b"/>
              <a:pathLst>
                <a:path w="648969" h="951864">
                  <a:moveTo>
                    <a:pt x="0" y="951304"/>
                  </a:moveTo>
                  <a:lnTo>
                    <a:pt x="648532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3102987" y="3389177"/>
              <a:ext cx="84272" cy="97271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2328142" y="4506423"/>
              <a:ext cx="2628265" cy="1416685"/>
            </a:xfrm>
            <a:custGeom>
              <a:avLst/>
              <a:gdLst/>
              <a:ahLst/>
              <a:cxnLst/>
              <a:rect l="l" t="t" r="r" b="b"/>
              <a:pathLst>
                <a:path w="2628265" h="1416685">
                  <a:moveTo>
                    <a:pt x="1095000" y="394729"/>
                  </a:moveTo>
                  <a:lnTo>
                    <a:pt x="437999" y="394729"/>
                  </a:lnTo>
                  <a:lnTo>
                    <a:pt x="36266" y="0"/>
                  </a:lnTo>
                  <a:lnTo>
                    <a:pt x="1095000" y="394729"/>
                  </a:lnTo>
                  <a:close/>
                </a:path>
                <a:path w="2628265" h="1416685">
                  <a:moveTo>
                    <a:pt x="2457740" y="1416285"/>
                  </a:moveTo>
                  <a:lnTo>
                    <a:pt x="170259" y="1416285"/>
                  </a:lnTo>
                  <a:lnTo>
                    <a:pt x="124997" y="1410203"/>
                  </a:lnTo>
                  <a:lnTo>
                    <a:pt x="84326" y="1393039"/>
                  </a:lnTo>
                  <a:lnTo>
                    <a:pt x="49867" y="1366417"/>
                  </a:lnTo>
                  <a:lnTo>
                    <a:pt x="23245" y="1331958"/>
                  </a:lnTo>
                  <a:lnTo>
                    <a:pt x="6081" y="1291287"/>
                  </a:lnTo>
                  <a:lnTo>
                    <a:pt x="0" y="1246025"/>
                  </a:lnTo>
                  <a:lnTo>
                    <a:pt x="0" y="564988"/>
                  </a:lnTo>
                  <a:lnTo>
                    <a:pt x="6081" y="519727"/>
                  </a:lnTo>
                  <a:lnTo>
                    <a:pt x="23245" y="479055"/>
                  </a:lnTo>
                  <a:lnTo>
                    <a:pt x="49867" y="444596"/>
                  </a:lnTo>
                  <a:lnTo>
                    <a:pt x="84326" y="417974"/>
                  </a:lnTo>
                  <a:lnTo>
                    <a:pt x="124997" y="400811"/>
                  </a:lnTo>
                  <a:lnTo>
                    <a:pt x="170259" y="394729"/>
                  </a:lnTo>
                  <a:lnTo>
                    <a:pt x="2457740" y="394729"/>
                  </a:lnTo>
                  <a:lnTo>
                    <a:pt x="2522896" y="407689"/>
                  </a:lnTo>
                  <a:lnTo>
                    <a:pt x="2578132" y="444597"/>
                  </a:lnTo>
                  <a:lnTo>
                    <a:pt x="2615039" y="499833"/>
                  </a:lnTo>
                  <a:lnTo>
                    <a:pt x="2628000" y="564988"/>
                  </a:lnTo>
                  <a:lnTo>
                    <a:pt x="2628000" y="1246025"/>
                  </a:lnTo>
                  <a:lnTo>
                    <a:pt x="2621918" y="1291287"/>
                  </a:lnTo>
                  <a:lnTo>
                    <a:pt x="2604754" y="1331958"/>
                  </a:lnTo>
                  <a:lnTo>
                    <a:pt x="2578132" y="1366417"/>
                  </a:lnTo>
                  <a:lnTo>
                    <a:pt x="2543673" y="1393039"/>
                  </a:lnTo>
                  <a:lnTo>
                    <a:pt x="2503002" y="1410203"/>
                  </a:lnTo>
                  <a:lnTo>
                    <a:pt x="2457740" y="1416285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3" name="object 53"/>
            <p:cNvSpPr/>
            <p:nvPr/>
          </p:nvSpPr>
          <p:spPr>
            <a:xfrm>
              <a:off x="2328142" y="4506423"/>
              <a:ext cx="2628265" cy="1416685"/>
            </a:xfrm>
            <a:custGeom>
              <a:avLst/>
              <a:gdLst/>
              <a:ahLst/>
              <a:cxnLst/>
              <a:rect l="l" t="t" r="r" b="b"/>
              <a:pathLst>
                <a:path w="2628265" h="1416685">
                  <a:moveTo>
                    <a:pt x="0" y="564988"/>
                  </a:moveTo>
                  <a:lnTo>
                    <a:pt x="6081" y="519727"/>
                  </a:lnTo>
                  <a:lnTo>
                    <a:pt x="23245" y="479055"/>
                  </a:lnTo>
                  <a:lnTo>
                    <a:pt x="49867" y="444597"/>
                  </a:lnTo>
                  <a:lnTo>
                    <a:pt x="84326" y="417974"/>
                  </a:lnTo>
                  <a:lnTo>
                    <a:pt x="124997" y="400811"/>
                  </a:lnTo>
                  <a:lnTo>
                    <a:pt x="170259" y="394729"/>
                  </a:lnTo>
                  <a:lnTo>
                    <a:pt x="437999" y="394729"/>
                  </a:lnTo>
                  <a:lnTo>
                    <a:pt x="36266" y="0"/>
                  </a:lnTo>
                  <a:lnTo>
                    <a:pt x="1095000" y="394729"/>
                  </a:lnTo>
                  <a:lnTo>
                    <a:pt x="2457740" y="394729"/>
                  </a:lnTo>
                  <a:lnTo>
                    <a:pt x="2491111" y="398030"/>
                  </a:lnTo>
                  <a:lnTo>
                    <a:pt x="2552200" y="423334"/>
                  </a:lnTo>
                  <a:lnTo>
                    <a:pt x="2599394" y="470528"/>
                  </a:lnTo>
                  <a:lnTo>
                    <a:pt x="2624698" y="531617"/>
                  </a:lnTo>
                  <a:lnTo>
                    <a:pt x="2628000" y="564988"/>
                  </a:lnTo>
                  <a:lnTo>
                    <a:pt x="2628000" y="820377"/>
                  </a:lnTo>
                  <a:lnTo>
                    <a:pt x="2628000" y="1246025"/>
                  </a:lnTo>
                  <a:lnTo>
                    <a:pt x="2621918" y="1291287"/>
                  </a:lnTo>
                  <a:lnTo>
                    <a:pt x="2604754" y="1331958"/>
                  </a:lnTo>
                  <a:lnTo>
                    <a:pt x="2578132" y="1366417"/>
                  </a:lnTo>
                  <a:lnTo>
                    <a:pt x="2543673" y="1393039"/>
                  </a:lnTo>
                  <a:lnTo>
                    <a:pt x="2503002" y="1410203"/>
                  </a:lnTo>
                  <a:lnTo>
                    <a:pt x="2457740" y="1416285"/>
                  </a:lnTo>
                  <a:lnTo>
                    <a:pt x="1095000" y="1416285"/>
                  </a:lnTo>
                  <a:lnTo>
                    <a:pt x="437999" y="1416285"/>
                  </a:lnTo>
                  <a:lnTo>
                    <a:pt x="170259" y="1416285"/>
                  </a:lnTo>
                  <a:lnTo>
                    <a:pt x="124997" y="1410203"/>
                  </a:lnTo>
                  <a:lnTo>
                    <a:pt x="84326" y="1393039"/>
                  </a:lnTo>
                  <a:lnTo>
                    <a:pt x="49867" y="1366417"/>
                  </a:lnTo>
                  <a:lnTo>
                    <a:pt x="23245" y="1331958"/>
                  </a:lnTo>
                  <a:lnTo>
                    <a:pt x="6081" y="1291287"/>
                  </a:lnTo>
                  <a:lnTo>
                    <a:pt x="0" y="1246025"/>
                  </a:lnTo>
                  <a:lnTo>
                    <a:pt x="0" y="820377"/>
                  </a:lnTo>
                  <a:lnTo>
                    <a:pt x="0" y="564988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/>
            <p:cNvSpPr/>
            <p:nvPr/>
          </p:nvSpPr>
          <p:spPr>
            <a:xfrm>
              <a:off x="2319122" y="3956277"/>
              <a:ext cx="2628265" cy="1660525"/>
            </a:xfrm>
            <a:custGeom>
              <a:avLst/>
              <a:gdLst/>
              <a:ahLst/>
              <a:cxnLst/>
              <a:rect l="l" t="t" r="r" b="b"/>
              <a:pathLst>
                <a:path w="2628265" h="1660525">
                  <a:moveTo>
                    <a:pt x="1094999" y="944875"/>
                  </a:moveTo>
                  <a:lnTo>
                    <a:pt x="437999" y="944875"/>
                  </a:lnTo>
                  <a:lnTo>
                    <a:pt x="1175504" y="0"/>
                  </a:lnTo>
                  <a:lnTo>
                    <a:pt x="1094999" y="944875"/>
                  </a:lnTo>
                  <a:close/>
                </a:path>
                <a:path w="2628265" h="1660525">
                  <a:moveTo>
                    <a:pt x="2508818" y="1659964"/>
                  </a:moveTo>
                  <a:lnTo>
                    <a:pt x="119181" y="1659964"/>
                  </a:lnTo>
                  <a:lnTo>
                    <a:pt x="72790" y="1650598"/>
                  </a:lnTo>
                  <a:lnTo>
                    <a:pt x="34907" y="1625057"/>
                  </a:lnTo>
                  <a:lnTo>
                    <a:pt x="9365" y="1587173"/>
                  </a:lnTo>
                  <a:lnTo>
                    <a:pt x="0" y="1540782"/>
                  </a:lnTo>
                  <a:lnTo>
                    <a:pt x="0" y="1064056"/>
                  </a:lnTo>
                  <a:lnTo>
                    <a:pt x="9365" y="1017666"/>
                  </a:lnTo>
                  <a:lnTo>
                    <a:pt x="34907" y="979782"/>
                  </a:lnTo>
                  <a:lnTo>
                    <a:pt x="72790" y="954241"/>
                  </a:lnTo>
                  <a:lnTo>
                    <a:pt x="119181" y="944875"/>
                  </a:lnTo>
                  <a:lnTo>
                    <a:pt x="2508818" y="944875"/>
                  </a:lnTo>
                  <a:lnTo>
                    <a:pt x="2554427" y="953947"/>
                  </a:lnTo>
                  <a:lnTo>
                    <a:pt x="2593092" y="979782"/>
                  </a:lnTo>
                  <a:lnTo>
                    <a:pt x="2618927" y="1018448"/>
                  </a:lnTo>
                  <a:lnTo>
                    <a:pt x="2627999" y="1064056"/>
                  </a:lnTo>
                  <a:lnTo>
                    <a:pt x="2627999" y="1540782"/>
                  </a:lnTo>
                  <a:lnTo>
                    <a:pt x="2618634" y="1587173"/>
                  </a:lnTo>
                  <a:lnTo>
                    <a:pt x="2593092" y="1625057"/>
                  </a:lnTo>
                  <a:lnTo>
                    <a:pt x="2555209" y="1650598"/>
                  </a:lnTo>
                  <a:lnTo>
                    <a:pt x="2508818" y="165996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/>
            <p:cNvSpPr/>
            <p:nvPr/>
          </p:nvSpPr>
          <p:spPr>
            <a:xfrm>
              <a:off x="2319122" y="3956277"/>
              <a:ext cx="2628265" cy="1660525"/>
            </a:xfrm>
            <a:custGeom>
              <a:avLst/>
              <a:gdLst/>
              <a:ahLst/>
              <a:cxnLst/>
              <a:rect l="l" t="t" r="r" b="b"/>
              <a:pathLst>
                <a:path w="2628265" h="1660525">
                  <a:moveTo>
                    <a:pt x="0" y="1064056"/>
                  </a:moveTo>
                  <a:lnTo>
                    <a:pt x="9365" y="1017666"/>
                  </a:lnTo>
                  <a:lnTo>
                    <a:pt x="34907" y="979782"/>
                  </a:lnTo>
                  <a:lnTo>
                    <a:pt x="72790" y="954241"/>
                  </a:lnTo>
                  <a:lnTo>
                    <a:pt x="119181" y="944875"/>
                  </a:lnTo>
                  <a:lnTo>
                    <a:pt x="437999" y="944875"/>
                  </a:lnTo>
                  <a:lnTo>
                    <a:pt x="1175504" y="0"/>
                  </a:lnTo>
                  <a:lnTo>
                    <a:pt x="1094999" y="944875"/>
                  </a:lnTo>
                  <a:lnTo>
                    <a:pt x="2508818" y="944875"/>
                  </a:lnTo>
                  <a:lnTo>
                    <a:pt x="2532178" y="947186"/>
                  </a:lnTo>
                  <a:lnTo>
                    <a:pt x="2574940" y="964899"/>
                  </a:lnTo>
                  <a:lnTo>
                    <a:pt x="2607976" y="997935"/>
                  </a:lnTo>
                  <a:lnTo>
                    <a:pt x="2625688" y="1040697"/>
                  </a:lnTo>
                  <a:lnTo>
                    <a:pt x="2627999" y="1064056"/>
                  </a:lnTo>
                  <a:lnTo>
                    <a:pt x="2627999" y="1242829"/>
                  </a:lnTo>
                  <a:lnTo>
                    <a:pt x="2627999" y="1540782"/>
                  </a:lnTo>
                  <a:lnTo>
                    <a:pt x="2618634" y="1587173"/>
                  </a:lnTo>
                  <a:lnTo>
                    <a:pt x="2593092" y="1625057"/>
                  </a:lnTo>
                  <a:lnTo>
                    <a:pt x="2555209" y="1650598"/>
                  </a:lnTo>
                  <a:lnTo>
                    <a:pt x="2508818" y="1659964"/>
                  </a:lnTo>
                  <a:lnTo>
                    <a:pt x="1094999" y="1659964"/>
                  </a:lnTo>
                  <a:lnTo>
                    <a:pt x="437999" y="1659964"/>
                  </a:lnTo>
                  <a:lnTo>
                    <a:pt x="119181" y="1659964"/>
                  </a:lnTo>
                  <a:lnTo>
                    <a:pt x="72790" y="1650598"/>
                  </a:lnTo>
                  <a:lnTo>
                    <a:pt x="34907" y="1625057"/>
                  </a:lnTo>
                  <a:lnTo>
                    <a:pt x="9365" y="1587173"/>
                  </a:lnTo>
                  <a:lnTo>
                    <a:pt x="0" y="1540782"/>
                  </a:lnTo>
                  <a:lnTo>
                    <a:pt x="0" y="1242829"/>
                  </a:lnTo>
                  <a:lnTo>
                    <a:pt x="0" y="1064056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6" name="object 56"/>
            <p:cNvSpPr/>
            <p:nvPr/>
          </p:nvSpPr>
          <p:spPr>
            <a:xfrm>
              <a:off x="2328142" y="4367580"/>
              <a:ext cx="2628265" cy="1557655"/>
            </a:xfrm>
            <a:custGeom>
              <a:avLst/>
              <a:gdLst/>
              <a:ahLst/>
              <a:cxnLst/>
              <a:rect l="l" t="t" r="r" b="b"/>
              <a:pathLst>
                <a:path w="2628265" h="1557654">
                  <a:moveTo>
                    <a:pt x="1095000" y="536071"/>
                  </a:moveTo>
                  <a:lnTo>
                    <a:pt x="437999" y="536071"/>
                  </a:lnTo>
                  <a:lnTo>
                    <a:pt x="51245" y="0"/>
                  </a:lnTo>
                  <a:lnTo>
                    <a:pt x="1095000" y="536071"/>
                  </a:lnTo>
                  <a:close/>
                </a:path>
                <a:path w="2628265" h="1557654">
                  <a:moveTo>
                    <a:pt x="2457740" y="1557627"/>
                  </a:moveTo>
                  <a:lnTo>
                    <a:pt x="170259" y="1557627"/>
                  </a:lnTo>
                  <a:lnTo>
                    <a:pt x="124997" y="1551545"/>
                  </a:lnTo>
                  <a:lnTo>
                    <a:pt x="84326" y="1534382"/>
                  </a:lnTo>
                  <a:lnTo>
                    <a:pt x="49867" y="1507759"/>
                  </a:lnTo>
                  <a:lnTo>
                    <a:pt x="23245" y="1473301"/>
                  </a:lnTo>
                  <a:lnTo>
                    <a:pt x="6081" y="1432629"/>
                  </a:lnTo>
                  <a:lnTo>
                    <a:pt x="0" y="1387368"/>
                  </a:lnTo>
                  <a:lnTo>
                    <a:pt x="0" y="706331"/>
                  </a:lnTo>
                  <a:lnTo>
                    <a:pt x="6081" y="661069"/>
                  </a:lnTo>
                  <a:lnTo>
                    <a:pt x="23245" y="620398"/>
                  </a:lnTo>
                  <a:lnTo>
                    <a:pt x="49867" y="585939"/>
                  </a:lnTo>
                  <a:lnTo>
                    <a:pt x="84326" y="559317"/>
                  </a:lnTo>
                  <a:lnTo>
                    <a:pt x="124997" y="542153"/>
                  </a:lnTo>
                  <a:lnTo>
                    <a:pt x="170259" y="536071"/>
                  </a:lnTo>
                  <a:lnTo>
                    <a:pt x="2457740" y="536071"/>
                  </a:lnTo>
                  <a:lnTo>
                    <a:pt x="2522896" y="549031"/>
                  </a:lnTo>
                  <a:lnTo>
                    <a:pt x="2578132" y="585939"/>
                  </a:lnTo>
                  <a:lnTo>
                    <a:pt x="2615039" y="641175"/>
                  </a:lnTo>
                  <a:lnTo>
                    <a:pt x="2628000" y="706331"/>
                  </a:lnTo>
                  <a:lnTo>
                    <a:pt x="2628000" y="1387368"/>
                  </a:lnTo>
                  <a:lnTo>
                    <a:pt x="2621918" y="1432629"/>
                  </a:lnTo>
                  <a:lnTo>
                    <a:pt x="2604754" y="1473301"/>
                  </a:lnTo>
                  <a:lnTo>
                    <a:pt x="2578132" y="1507759"/>
                  </a:lnTo>
                  <a:lnTo>
                    <a:pt x="2543673" y="1534382"/>
                  </a:lnTo>
                  <a:lnTo>
                    <a:pt x="2503002" y="1551545"/>
                  </a:lnTo>
                  <a:lnTo>
                    <a:pt x="2457740" y="155762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/>
            <p:cNvSpPr/>
            <p:nvPr/>
          </p:nvSpPr>
          <p:spPr>
            <a:xfrm>
              <a:off x="2328142" y="4367581"/>
              <a:ext cx="2628265" cy="1557655"/>
            </a:xfrm>
            <a:custGeom>
              <a:avLst/>
              <a:gdLst/>
              <a:ahLst/>
              <a:cxnLst/>
              <a:rect l="l" t="t" r="r" b="b"/>
              <a:pathLst>
                <a:path w="2628265" h="1557654">
                  <a:moveTo>
                    <a:pt x="0" y="706331"/>
                  </a:moveTo>
                  <a:lnTo>
                    <a:pt x="6081" y="661069"/>
                  </a:lnTo>
                  <a:lnTo>
                    <a:pt x="23245" y="620398"/>
                  </a:lnTo>
                  <a:lnTo>
                    <a:pt x="49867" y="585939"/>
                  </a:lnTo>
                  <a:lnTo>
                    <a:pt x="84326" y="559317"/>
                  </a:lnTo>
                  <a:lnTo>
                    <a:pt x="124997" y="542153"/>
                  </a:lnTo>
                  <a:lnTo>
                    <a:pt x="170259" y="536071"/>
                  </a:lnTo>
                  <a:lnTo>
                    <a:pt x="437999" y="536071"/>
                  </a:lnTo>
                  <a:lnTo>
                    <a:pt x="51245" y="0"/>
                  </a:lnTo>
                  <a:lnTo>
                    <a:pt x="1095000" y="536071"/>
                  </a:lnTo>
                  <a:lnTo>
                    <a:pt x="2457740" y="536071"/>
                  </a:lnTo>
                  <a:lnTo>
                    <a:pt x="2491111" y="539373"/>
                  </a:lnTo>
                  <a:lnTo>
                    <a:pt x="2552200" y="564677"/>
                  </a:lnTo>
                  <a:lnTo>
                    <a:pt x="2599394" y="611871"/>
                  </a:lnTo>
                  <a:lnTo>
                    <a:pt x="2624698" y="672960"/>
                  </a:lnTo>
                  <a:lnTo>
                    <a:pt x="2628000" y="706331"/>
                  </a:lnTo>
                  <a:lnTo>
                    <a:pt x="2628000" y="961719"/>
                  </a:lnTo>
                  <a:lnTo>
                    <a:pt x="2628000" y="1387368"/>
                  </a:lnTo>
                  <a:lnTo>
                    <a:pt x="2621918" y="1432629"/>
                  </a:lnTo>
                  <a:lnTo>
                    <a:pt x="2604754" y="1473301"/>
                  </a:lnTo>
                  <a:lnTo>
                    <a:pt x="2578132" y="1507759"/>
                  </a:lnTo>
                  <a:lnTo>
                    <a:pt x="2543673" y="1534382"/>
                  </a:lnTo>
                  <a:lnTo>
                    <a:pt x="2503002" y="1551545"/>
                  </a:lnTo>
                  <a:lnTo>
                    <a:pt x="2457740" y="1557627"/>
                  </a:lnTo>
                  <a:lnTo>
                    <a:pt x="1095000" y="1557627"/>
                  </a:lnTo>
                  <a:lnTo>
                    <a:pt x="437999" y="1557627"/>
                  </a:lnTo>
                  <a:lnTo>
                    <a:pt x="170259" y="1557627"/>
                  </a:lnTo>
                  <a:lnTo>
                    <a:pt x="124997" y="1551545"/>
                  </a:lnTo>
                  <a:lnTo>
                    <a:pt x="84326" y="1534382"/>
                  </a:lnTo>
                  <a:lnTo>
                    <a:pt x="49867" y="1507759"/>
                  </a:lnTo>
                  <a:lnTo>
                    <a:pt x="23245" y="1473301"/>
                  </a:lnTo>
                  <a:lnTo>
                    <a:pt x="6081" y="1432629"/>
                  </a:lnTo>
                  <a:lnTo>
                    <a:pt x="0" y="1387368"/>
                  </a:lnTo>
                  <a:lnTo>
                    <a:pt x="0" y="961719"/>
                  </a:lnTo>
                  <a:lnTo>
                    <a:pt x="0" y="706331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/>
          <p:cNvSpPr txBox="1"/>
          <p:nvPr/>
        </p:nvSpPr>
        <p:spPr>
          <a:xfrm>
            <a:off x="2427054" y="4969776"/>
            <a:ext cx="238125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baseline="4629" sz="2700" spc="-1312">
                <a:latin typeface="Corbel"/>
                <a:cs typeface="Corbel"/>
              </a:rPr>
              <a:t>C</a:t>
            </a:r>
            <a:r>
              <a:rPr dirty="0" sz="1800" spc="-1030">
                <a:latin typeface="Corbel"/>
                <a:cs typeface="Corbel"/>
              </a:rPr>
              <a:t>P</a:t>
            </a:r>
            <a:r>
              <a:rPr dirty="0" sz="1800" spc="-975">
                <a:latin typeface="Corbel"/>
                <a:cs typeface="Corbel"/>
              </a:rPr>
              <a:t>S</a:t>
            </a:r>
            <a:r>
              <a:rPr dirty="0" baseline="1543" sz="2700" spc="-322">
                <a:latin typeface="Corbel"/>
                <a:cs typeface="Corbel"/>
              </a:rPr>
              <a:t>C</a:t>
            </a:r>
            <a:r>
              <a:rPr dirty="0" baseline="4629" sz="2700" spc="-1267">
                <a:latin typeface="Corbel"/>
                <a:cs typeface="Corbel"/>
              </a:rPr>
              <a:t>o</a:t>
            </a:r>
            <a:r>
              <a:rPr dirty="0" sz="1800" spc="-865">
                <a:latin typeface="Corbel"/>
                <a:cs typeface="Corbel"/>
              </a:rPr>
              <a:t>e</a:t>
            </a:r>
            <a:r>
              <a:rPr dirty="0" sz="1800" spc="-830">
                <a:latin typeface="Corbel"/>
                <a:cs typeface="Corbel"/>
              </a:rPr>
              <a:t>a</a:t>
            </a:r>
            <a:r>
              <a:rPr dirty="0" baseline="1543" sz="2700" spc="-322">
                <a:latin typeface="Corbel"/>
                <a:cs typeface="Corbel"/>
              </a:rPr>
              <a:t>o</a:t>
            </a:r>
            <a:r>
              <a:rPr dirty="0" baseline="4629" sz="2700" spc="-1364">
                <a:latin typeface="Corbel"/>
                <a:cs typeface="Corbel"/>
              </a:rPr>
              <a:t>o</a:t>
            </a:r>
            <a:r>
              <a:rPr dirty="0" sz="1800" spc="-930">
                <a:latin typeface="Corbel"/>
                <a:cs typeface="Corbel"/>
              </a:rPr>
              <a:t>n</a:t>
            </a:r>
            <a:r>
              <a:rPr dirty="0" sz="1800" spc="-470">
                <a:latin typeface="Corbel"/>
                <a:cs typeface="Corbel"/>
              </a:rPr>
              <a:t>r</a:t>
            </a:r>
            <a:r>
              <a:rPr dirty="0" baseline="1543" sz="2700" spc="-742">
                <a:latin typeface="Corbel"/>
                <a:cs typeface="Corbel"/>
              </a:rPr>
              <a:t>o</a:t>
            </a:r>
            <a:r>
              <a:rPr dirty="0" sz="1800" spc="-345">
                <a:latin typeface="Corbel"/>
                <a:cs typeface="Corbel"/>
              </a:rPr>
              <a:t>t</a:t>
            </a:r>
            <a:r>
              <a:rPr dirty="0" baseline="4629" sz="2700" spc="-847">
                <a:latin typeface="Corbel"/>
                <a:cs typeface="Corbel"/>
              </a:rPr>
              <a:t>r</a:t>
            </a:r>
            <a:r>
              <a:rPr dirty="0" sz="1800" spc="-800">
                <a:latin typeface="Corbel"/>
                <a:cs typeface="Corbel"/>
              </a:rPr>
              <a:t>d</a:t>
            </a:r>
            <a:r>
              <a:rPr dirty="0" baseline="1543" sz="2700" spc="-705">
                <a:latin typeface="Corbel"/>
                <a:cs typeface="Corbel"/>
              </a:rPr>
              <a:t>r</a:t>
            </a:r>
            <a:r>
              <a:rPr dirty="0" sz="1800" spc="-160">
                <a:latin typeface="Corbel"/>
                <a:cs typeface="Corbel"/>
              </a:rPr>
              <a:t>i</a:t>
            </a:r>
            <a:r>
              <a:rPr dirty="0" baseline="4629" sz="2700" spc="-1214">
                <a:latin typeface="Corbel"/>
                <a:cs typeface="Corbel"/>
              </a:rPr>
              <a:t>d</a:t>
            </a:r>
            <a:r>
              <a:rPr dirty="0" sz="1800" spc="-740">
                <a:latin typeface="Corbel"/>
                <a:cs typeface="Corbel"/>
              </a:rPr>
              <a:t>c</a:t>
            </a:r>
            <a:r>
              <a:rPr dirty="0" baseline="1543" sz="2700" spc="-622">
                <a:latin typeface="Corbel"/>
                <a:cs typeface="Corbel"/>
              </a:rPr>
              <a:t>d</a:t>
            </a:r>
            <a:r>
              <a:rPr dirty="0" sz="1800" spc="-509">
                <a:latin typeface="Corbel"/>
                <a:cs typeface="Corbel"/>
              </a:rPr>
              <a:t>“</a:t>
            </a:r>
            <a:r>
              <a:rPr dirty="0" baseline="4629" sz="2700" spc="-315">
                <a:latin typeface="Corbel"/>
                <a:cs typeface="Corbel"/>
              </a:rPr>
              <a:t>i</a:t>
            </a:r>
            <a:r>
              <a:rPr dirty="0" baseline="1543" sz="2700" spc="-322">
                <a:latin typeface="Corbel"/>
                <a:cs typeface="Corbel"/>
              </a:rPr>
              <a:t>i</a:t>
            </a:r>
            <a:r>
              <a:rPr dirty="0" baseline="4629" sz="2700" spc="-1289">
                <a:latin typeface="Corbel"/>
                <a:cs typeface="Corbel"/>
              </a:rPr>
              <a:t>n</a:t>
            </a:r>
            <a:r>
              <a:rPr dirty="0" sz="1800" spc="-770">
                <a:latin typeface="Corbel"/>
                <a:cs typeface="Corbel"/>
              </a:rPr>
              <a:t>a</a:t>
            </a:r>
            <a:r>
              <a:rPr dirty="0" baseline="1543" sz="2700" spc="-322">
                <a:latin typeface="Corbel"/>
                <a:cs typeface="Corbel"/>
              </a:rPr>
              <a:t>n</a:t>
            </a:r>
            <a:r>
              <a:rPr dirty="0" baseline="4629" sz="2700" spc="-1282">
                <a:latin typeface="Corbel"/>
                <a:cs typeface="Corbel"/>
              </a:rPr>
              <a:t>a</a:t>
            </a:r>
            <a:r>
              <a:rPr dirty="0" sz="1800" spc="-610">
                <a:latin typeface="Corbel"/>
                <a:cs typeface="Corbel"/>
              </a:rPr>
              <a:t>c</a:t>
            </a:r>
            <a:r>
              <a:rPr dirty="0" baseline="1543" sz="2700" spc="-419">
                <a:latin typeface="Corbel"/>
                <a:cs typeface="Corbel"/>
              </a:rPr>
              <a:t>a</a:t>
            </a:r>
            <a:r>
              <a:rPr dirty="0" sz="1800" spc="-815">
                <a:latin typeface="Corbel"/>
                <a:cs typeface="Corbel"/>
              </a:rPr>
              <a:t>k</a:t>
            </a:r>
            <a:r>
              <a:rPr dirty="0" baseline="4629" sz="2700" spc="-622">
                <a:latin typeface="Corbel"/>
                <a:cs typeface="Corbel"/>
              </a:rPr>
              <a:t>t</a:t>
            </a:r>
            <a:r>
              <a:rPr dirty="0" baseline="1543" sz="2700" spc="-322">
                <a:latin typeface="Corbel"/>
                <a:cs typeface="Corbel"/>
              </a:rPr>
              <a:t>t</a:t>
            </a:r>
            <a:r>
              <a:rPr dirty="0" baseline="4629" sz="2700" spc="-1162">
                <a:latin typeface="Corbel"/>
                <a:cs typeface="Corbel"/>
              </a:rPr>
              <a:t>o</a:t>
            </a:r>
            <a:r>
              <a:rPr dirty="0" sz="1800" spc="-690">
                <a:latin typeface="Corbel"/>
                <a:cs typeface="Corbel"/>
              </a:rPr>
              <a:t>”</a:t>
            </a:r>
            <a:r>
              <a:rPr dirty="0" baseline="1543" sz="2700" spc="-1282">
                <a:latin typeface="Corbel"/>
                <a:cs typeface="Corbel"/>
              </a:rPr>
              <a:t>o</a:t>
            </a:r>
            <a:r>
              <a:rPr dirty="0" sz="1800" spc="15">
                <a:latin typeface="Corbel"/>
                <a:cs typeface="Corbel"/>
              </a:rPr>
              <a:t>t</a:t>
            </a:r>
            <a:r>
              <a:rPr dirty="0" baseline="4629" sz="2700" spc="-502" b="1">
                <a:latin typeface="Corbel"/>
                <a:cs typeface="Corbel"/>
              </a:rPr>
              <a:t>r</a:t>
            </a:r>
            <a:r>
              <a:rPr dirty="0" sz="1800" spc="-590">
                <a:latin typeface="Corbel"/>
                <a:cs typeface="Corbel"/>
              </a:rPr>
              <a:t>t</a:t>
            </a:r>
            <a:r>
              <a:rPr dirty="0" sz="1800" spc="-145">
                <a:latin typeface="Corbel"/>
                <a:cs typeface="Corbel"/>
              </a:rPr>
              <a:t>s</a:t>
            </a:r>
            <a:r>
              <a:rPr dirty="0" sz="1800" spc="-925">
                <a:latin typeface="Corbel"/>
                <a:cs typeface="Corbel"/>
              </a:rPr>
              <a:t>o</a:t>
            </a:r>
            <a:r>
              <a:rPr dirty="0" baseline="4629" sz="2700" spc="-472">
                <a:latin typeface="Corbel"/>
                <a:cs typeface="Corbel"/>
              </a:rPr>
              <a:t>i</a:t>
            </a:r>
            <a:r>
              <a:rPr dirty="0" sz="1800" spc="-795">
                <a:latin typeface="Corbel"/>
                <a:cs typeface="Corbel"/>
              </a:rPr>
              <a:t>e</a:t>
            </a:r>
            <a:r>
              <a:rPr dirty="0" baseline="1543" sz="2700" spc="-787">
                <a:latin typeface="Corbel"/>
                <a:cs typeface="Corbel"/>
              </a:rPr>
              <a:t>s</a:t>
            </a:r>
            <a:r>
              <a:rPr dirty="0" baseline="4629" sz="2700" spc="-644">
                <a:latin typeface="Corbel"/>
                <a:cs typeface="Corbel"/>
              </a:rPr>
              <a:t>n</a:t>
            </a:r>
            <a:r>
              <a:rPr dirty="0" baseline="1543" sz="2700" spc="-1252">
                <a:latin typeface="Corbel"/>
                <a:cs typeface="Corbel"/>
              </a:rPr>
              <a:t>e</a:t>
            </a:r>
            <a:r>
              <a:rPr dirty="0" sz="1800" spc="-670">
                <a:latin typeface="Corbel"/>
                <a:cs typeface="Corbel"/>
              </a:rPr>
              <a:t>n</a:t>
            </a:r>
            <a:r>
              <a:rPr dirty="0" sz="1800" spc="-345">
                <a:latin typeface="Corbel"/>
                <a:cs typeface="Corbel"/>
              </a:rPr>
              <a:t>i</a:t>
            </a:r>
            <a:r>
              <a:rPr dirty="0" baseline="4629" sz="2700" spc="-352">
                <a:latin typeface="Corbel"/>
                <a:cs typeface="Corbel"/>
              </a:rPr>
              <a:t>f</a:t>
            </a:r>
            <a:r>
              <a:rPr dirty="0" sz="1800" spc="-720">
                <a:latin typeface="Corbel"/>
                <a:cs typeface="Corbel"/>
              </a:rPr>
              <a:t>n</a:t>
            </a:r>
            <a:r>
              <a:rPr dirty="0" baseline="4629" sz="2700" spc="-1417">
                <a:latin typeface="Corbel"/>
                <a:cs typeface="Corbel"/>
              </a:rPr>
              <a:t>o</a:t>
            </a:r>
            <a:r>
              <a:rPr dirty="0" sz="1800" spc="-270">
                <a:latin typeface="Corbel"/>
                <a:cs typeface="Corbel"/>
              </a:rPr>
              <a:t>d</a:t>
            </a:r>
            <a:r>
              <a:rPr dirty="0" sz="1800" spc="-440">
                <a:latin typeface="Corbel"/>
                <a:cs typeface="Corbel"/>
              </a:rPr>
              <a:t>f</a:t>
            </a:r>
            <a:r>
              <a:rPr dirty="0" baseline="1543" sz="2700" spc="-1289">
                <a:latin typeface="Corbel"/>
                <a:cs typeface="Corbel"/>
              </a:rPr>
              <a:t>d</a:t>
            </a:r>
            <a:r>
              <a:rPr dirty="0" baseline="4629" sz="2700" spc="-419">
                <a:latin typeface="Corbel"/>
                <a:cs typeface="Corbel"/>
              </a:rPr>
              <a:t>r</a:t>
            </a:r>
            <a:r>
              <a:rPr dirty="0" sz="1800" spc="-905">
                <a:latin typeface="Corbel"/>
                <a:cs typeface="Corbel"/>
              </a:rPr>
              <a:t>o</a:t>
            </a:r>
            <a:r>
              <a:rPr dirty="0" sz="1800" spc="-390">
                <a:latin typeface="Corbel"/>
                <a:cs typeface="Corbel"/>
              </a:rPr>
              <a:t>r</a:t>
            </a:r>
            <a:r>
              <a:rPr dirty="0" baseline="4629" sz="2700" spc="-1664">
                <a:latin typeface="Corbel"/>
                <a:cs typeface="Corbel"/>
              </a:rPr>
              <a:t>m</a:t>
            </a:r>
            <a:r>
              <a:rPr dirty="0" sz="1800" spc="-600">
                <a:latin typeface="Corbel"/>
                <a:cs typeface="Corbel"/>
              </a:rPr>
              <a:t>e</a:t>
            </a:r>
            <a:r>
              <a:rPr dirty="0" sz="1800" spc="-10">
                <a:latin typeface="Corbel"/>
                <a:cs typeface="Corbel"/>
              </a:rPr>
              <a:t>r</a:t>
            </a:r>
            <a:r>
              <a:rPr dirty="0" sz="1800" spc="-950">
                <a:latin typeface="Corbel"/>
                <a:cs typeface="Corbel"/>
              </a:rPr>
              <a:t>p</a:t>
            </a:r>
            <a:r>
              <a:rPr dirty="0" sz="1800" spc="-930">
                <a:latin typeface="Corbel"/>
                <a:cs typeface="Corbel"/>
              </a:rPr>
              <a:t>m</a:t>
            </a:r>
            <a:r>
              <a:rPr dirty="0" baseline="4629" sz="2700" spc="-367">
                <a:latin typeface="Corbel"/>
                <a:cs typeface="Corbel"/>
              </a:rPr>
              <a:t>t</a:t>
            </a:r>
            <a:r>
              <a:rPr dirty="0" sz="1800" spc="-175">
                <a:latin typeface="Corbel"/>
                <a:cs typeface="Corbel"/>
              </a:rPr>
              <a:t>l</a:t>
            </a:r>
            <a:r>
              <a:rPr dirty="0" baseline="4629" sz="2700" spc="-1185">
                <a:latin typeface="Corbel"/>
                <a:cs typeface="Corbel"/>
              </a:rPr>
              <a:t>o</a:t>
            </a:r>
            <a:r>
              <a:rPr dirty="0" sz="1800">
                <a:latin typeface="Corbel"/>
                <a:cs typeface="Corbel"/>
              </a:rPr>
              <a:t>y</a:t>
            </a:r>
            <a:r>
              <a:rPr dirty="0" sz="1800" spc="-80">
                <a:latin typeface="Corbel"/>
                <a:cs typeface="Corbel"/>
              </a:rPr>
              <a:t> </a:t>
            </a:r>
            <a:r>
              <a:rPr dirty="0" baseline="4629" sz="2700" spc="-7">
                <a:latin typeface="Corbel"/>
                <a:cs typeface="Corbel"/>
              </a:rPr>
              <a:t>do  </a:t>
            </a:r>
            <a:r>
              <a:rPr dirty="0" baseline="4629" sz="2700" spc="-907">
                <a:latin typeface="Corbel"/>
                <a:cs typeface="Corbel"/>
              </a:rPr>
              <a:t>c</a:t>
            </a:r>
            <a:r>
              <a:rPr dirty="0" sz="1800" spc="-1265">
                <a:latin typeface="Corbel"/>
                <a:cs typeface="Corbel"/>
              </a:rPr>
              <a:t>w</a:t>
            </a:r>
            <a:r>
              <a:rPr dirty="0" baseline="1543" sz="2700" spc="-37">
                <a:latin typeface="Corbel"/>
                <a:cs typeface="Corbel"/>
              </a:rPr>
              <a:t>r</a:t>
            </a:r>
            <a:r>
              <a:rPr dirty="0" baseline="4629" sz="2700" spc="-1410">
                <a:latin typeface="Corbel"/>
                <a:cs typeface="Corbel"/>
              </a:rPr>
              <a:t>o</a:t>
            </a:r>
            <a:r>
              <a:rPr dirty="0" baseline="1543" sz="2700" spc="-359">
                <a:latin typeface="Corbel"/>
                <a:cs typeface="Corbel"/>
              </a:rPr>
              <a:t>e</a:t>
            </a:r>
            <a:r>
              <a:rPr dirty="0" sz="1800" spc="-725">
                <a:latin typeface="Corbel"/>
                <a:cs typeface="Corbel"/>
              </a:rPr>
              <a:t>h</a:t>
            </a:r>
            <a:r>
              <a:rPr dirty="0" baseline="1543" sz="2700" spc="-1350">
                <a:latin typeface="Corbel"/>
                <a:cs typeface="Corbel"/>
              </a:rPr>
              <a:t>q</a:t>
            </a:r>
            <a:r>
              <a:rPr dirty="0" baseline="4629" sz="2700" spc="-1230">
                <a:latin typeface="Corbel"/>
                <a:cs typeface="Corbel"/>
              </a:rPr>
              <a:t>m</a:t>
            </a:r>
            <a:r>
              <a:rPr dirty="0" sz="1800" spc="-680">
                <a:latin typeface="Corbel"/>
                <a:cs typeface="Corbel"/>
              </a:rPr>
              <a:t>e</a:t>
            </a:r>
            <a:r>
              <a:rPr dirty="0" baseline="1543" sz="2700" spc="-502">
                <a:latin typeface="Corbel"/>
                <a:cs typeface="Corbel"/>
              </a:rPr>
              <a:t>u</a:t>
            </a:r>
            <a:r>
              <a:rPr dirty="0" baseline="4629" sz="2700" spc="-2129">
                <a:latin typeface="Corbel"/>
                <a:cs typeface="Corbel"/>
              </a:rPr>
              <a:t>m</a:t>
            </a:r>
            <a:r>
              <a:rPr dirty="0" sz="1800" spc="-375">
                <a:latin typeface="Corbel"/>
                <a:cs typeface="Corbel"/>
              </a:rPr>
              <a:t>t</a:t>
            </a:r>
            <a:r>
              <a:rPr dirty="0" baseline="1543" sz="2700" spc="-794">
                <a:latin typeface="Corbel"/>
                <a:cs typeface="Corbel"/>
              </a:rPr>
              <a:t>e</a:t>
            </a:r>
            <a:r>
              <a:rPr dirty="0" sz="1800" spc="-434">
                <a:latin typeface="Corbel"/>
                <a:cs typeface="Corbel"/>
              </a:rPr>
              <a:t>h</a:t>
            </a:r>
            <a:r>
              <a:rPr dirty="0" baseline="1543" sz="2700" spc="-690">
                <a:latin typeface="Corbel"/>
                <a:cs typeface="Corbel"/>
              </a:rPr>
              <a:t>s</a:t>
            </a:r>
            <a:r>
              <a:rPr dirty="0" baseline="4629" sz="2700" spc="-390">
                <a:latin typeface="Corbel"/>
                <a:cs typeface="Corbel"/>
              </a:rPr>
              <a:t>i</a:t>
            </a:r>
            <a:r>
              <a:rPr dirty="0" sz="1800" spc="-645">
                <a:latin typeface="Corbel"/>
                <a:cs typeface="Corbel"/>
              </a:rPr>
              <a:t>e</a:t>
            </a:r>
            <a:r>
              <a:rPr dirty="0" baseline="4629" sz="2700" spc="15">
                <a:latin typeface="Corbel"/>
                <a:cs typeface="Corbel"/>
              </a:rPr>
              <a:t>t</a:t>
            </a:r>
            <a:r>
              <a:rPr dirty="0" sz="1800" spc="-220">
                <a:latin typeface="Corbel"/>
                <a:cs typeface="Corbel"/>
              </a:rPr>
              <a:t>r</a:t>
            </a:r>
            <a:r>
              <a:rPr dirty="0" baseline="1543" sz="2700" spc="-465">
                <a:latin typeface="Corbel"/>
                <a:cs typeface="Corbel"/>
              </a:rPr>
              <a:t>a</a:t>
            </a:r>
            <a:r>
              <a:rPr dirty="0" sz="1800" spc="-605">
                <a:latin typeface="Corbel"/>
                <a:cs typeface="Corbel"/>
              </a:rPr>
              <a:t>r</a:t>
            </a:r>
            <a:r>
              <a:rPr dirty="0" sz="1800" spc="-490">
                <a:latin typeface="Corbel"/>
                <a:cs typeface="Corbel"/>
              </a:rPr>
              <a:t>c</a:t>
            </a:r>
            <a:r>
              <a:rPr dirty="0" baseline="1543" sz="2700" spc="-652">
                <a:latin typeface="Corbel"/>
                <a:cs typeface="Corbel"/>
              </a:rPr>
              <a:t>s</a:t>
            </a:r>
            <a:r>
              <a:rPr dirty="0" sz="1800" spc="-710">
                <a:latin typeface="Corbel"/>
                <a:cs typeface="Corbel"/>
              </a:rPr>
              <a:t>e</a:t>
            </a:r>
            <a:r>
              <a:rPr dirty="0" sz="1800" spc="-720">
                <a:latin typeface="Corbel"/>
                <a:cs typeface="Corbel"/>
              </a:rPr>
              <a:t>o</a:t>
            </a:r>
            <a:r>
              <a:rPr dirty="0" baseline="1543" sz="2700" spc="-622">
                <a:latin typeface="Corbel"/>
                <a:cs typeface="Corbel"/>
              </a:rPr>
              <a:t>k</a:t>
            </a:r>
            <a:r>
              <a:rPr dirty="0" sz="1800" spc="-630">
                <a:latin typeface="Corbel"/>
                <a:cs typeface="Corbel"/>
              </a:rPr>
              <a:t>a</a:t>
            </a:r>
            <a:r>
              <a:rPr dirty="0" sz="1800" spc="-1340">
                <a:latin typeface="Corbel"/>
                <a:cs typeface="Corbel"/>
              </a:rPr>
              <a:t>m</a:t>
            </a:r>
            <a:r>
              <a:rPr dirty="0" baseline="1543" sz="2700" spc="-7">
                <a:latin typeface="Corbel"/>
                <a:cs typeface="Corbel"/>
              </a:rPr>
              <a:t>i</a:t>
            </a:r>
            <a:r>
              <a:rPr dirty="0" baseline="1543" sz="2700" spc="-1350">
                <a:latin typeface="Corbel"/>
                <a:cs typeface="Corbel"/>
              </a:rPr>
              <a:t>n</a:t>
            </a:r>
            <a:r>
              <a:rPr dirty="0" sz="1800" spc="-100">
                <a:latin typeface="Corbel"/>
                <a:cs typeface="Corbel"/>
              </a:rPr>
              <a:t>d</a:t>
            </a:r>
            <a:r>
              <a:rPr dirty="0" sz="1800" spc="-1465">
                <a:latin typeface="Corbel"/>
                <a:cs typeface="Corbel"/>
              </a:rPr>
              <a:t>m</a:t>
            </a:r>
            <a:r>
              <a:rPr dirty="0" baseline="1543" sz="2700" spc="-1335">
                <a:latin typeface="Corbel"/>
                <a:cs typeface="Corbel"/>
              </a:rPr>
              <a:t>g</a:t>
            </a:r>
            <a:r>
              <a:rPr dirty="0" sz="1800">
                <a:latin typeface="Corbel"/>
                <a:cs typeface="Corbel"/>
              </a:rPr>
              <a:t>y</a:t>
            </a:r>
            <a:r>
              <a:rPr dirty="0" sz="1800" spc="-5">
                <a:latin typeface="Corbel"/>
                <a:cs typeface="Corbel"/>
              </a:rPr>
              <a:t> </a:t>
            </a:r>
            <a:r>
              <a:rPr dirty="0" sz="1800" spc="-600">
                <a:latin typeface="Corbel"/>
                <a:cs typeface="Corbel"/>
              </a:rPr>
              <a:t>t</a:t>
            </a:r>
            <a:r>
              <a:rPr dirty="0" baseline="1543" sz="2700" spc="-637">
                <a:latin typeface="Corbel"/>
                <a:cs typeface="Corbel"/>
              </a:rPr>
              <a:t>f</a:t>
            </a:r>
            <a:r>
              <a:rPr dirty="0" sz="1800" spc="-5">
                <a:latin typeface="Corbel"/>
                <a:cs typeface="Corbel"/>
              </a:rPr>
              <a:t>i</a:t>
            </a:r>
            <a:r>
              <a:rPr dirty="0" sz="1800" spc="-595">
                <a:latin typeface="Corbel"/>
                <a:cs typeface="Corbel"/>
              </a:rPr>
              <a:t>t</a:t>
            </a:r>
            <a:r>
              <a:rPr dirty="0" sz="1800" spc="-10">
                <a:latin typeface="Corbel"/>
                <a:cs typeface="Corbel"/>
              </a:rPr>
              <a:t>o</a:t>
            </a:r>
            <a:r>
              <a:rPr dirty="0" sz="1800" spc="-30">
                <a:latin typeface="Corbel"/>
                <a:cs typeface="Corbel"/>
              </a:rPr>
              <a:t>d</a:t>
            </a:r>
            <a:r>
              <a:rPr dirty="0" baseline="1543" sz="2700" spc="-869">
                <a:latin typeface="Corbel"/>
                <a:cs typeface="Corbel"/>
              </a:rPr>
              <a:t>r</a:t>
            </a:r>
            <a:r>
              <a:rPr dirty="0" sz="1800" spc="-390">
                <a:latin typeface="Corbel"/>
                <a:cs typeface="Corbel"/>
              </a:rPr>
              <a:t>o</a:t>
            </a:r>
            <a:r>
              <a:rPr dirty="0" baseline="1543" sz="2700" spc="-772">
                <a:latin typeface="Corbel"/>
                <a:cs typeface="Corbel"/>
              </a:rPr>
              <a:t>e</a:t>
            </a:r>
            <a:r>
              <a:rPr dirty="0" sz="1800" spc="-440">
                <a:latin typeface="Corbel"/>
                <a:cs typeface="Corbel"/>
              </a:rPr>
              <a:t>n</a:t>
            </a:r>
            <a:r>
              <a:rPr dirty="0" baseline="1543" sz="2700" spc="-667">
                <a:latin typeface="Corbel"/>
                <a:cs typeface="Corbel"/>
              </a:rPr>
              <a:t>a</a:t>
            </a:r>
            <a:r>
              <a:rPr dirty="0" sz="1800" spc="-459">
                <a:latin typeface="Corbel"/>
                <a:cs typeface="Corbel"/>
              </a:rPr>
              <a:t>e</a:t>
            </a:r>
            <a:r>
              <a:rPr dirty="0" baseline="1543" sz="2700" spc="-232">
                <a:latin typeface="Corbel"/>
                <a:cs typeface="Corbel"/>
              </a:rPr>
              <a:t>d</a:t>
            </a:r>
            <a:r>
              <a:rPr dirty="0" sz="1800" spc="-815">
                <a:latin typeface="Corbel"/>
                <a:cs typeface="Corbel"/>
              </a:rPr>
              <a:t>o</a:t>
            </a:r>
            <a:r>
              <a:rPr dirty="0" baseline="1543" sz="2700" spc="-82">
                <a:latin typeface="Corbel"/>
                <a:cs typeface="Corbel"/>
              </a:rPr>
              <a:t>y</a:t>
            </a:r>
            <a:r>
              <a:rPr dirty="0" sz="1800" spc="-5">
                <a:latin typeface="Corbel"/>
                <a:cs typeface="Corbel"/>
              </a:rPr>
              <a:t>r  </a:t>
            </a:r>
            <a:r>
              <a:rPr dirty="0" sz="1800" spc="-790">
                <a:latin typeface="Corbel"/>
                <a:cs typeface="Corbel"/>
              </a:rPr>
              <a:t>c</a:t>
            </a:r>
            <a:r>
              <a:rPr dirty="0" sz="1800" spc="-930">
                <a:latin typeface="Corbel"/>
                <a:cs typeface="Corbel"/>
              </a:rPr>
              <a:t>n</a:t>
            </a:r>
            <a:r>
              <a:rPr dirty="0" baseline="1543" sz="2700" spc="-7">
                <a:latin typeface="Corbel"/>
                <a:cs typeface="Corbel"/>
              </a:rPr>
              <a:t>t</a:t>
            </a:r>
            <a:r>
              <a:rPr dirty="0" baseline="1543" sz="2700" spc="-989">
                <a:latin typeface="Corbel"/>
                <a:cs typeface="Corbel"/>
              </a:rPr>
              <a:t>o</a:t>
            </a:r>
            <a:r>
              <a:rPr dirty="0" sz="1800">
                <a:latin typeface="Corbel"/>
                <a:cs typeface="Corbel"/>
              </a:rPr>
              <a:t>o</a:t>
            </a:r>
            <a:r>
              <a:rPr dirty="0" sz="1800" spc="-570">
                <a:latin typeface="Corbel"/>
                <a:cs typeface="Corbel"/>
              </a:rPr>
              <a:t>t</a:t>
            </a:r>
            <a:r>
              <a:rPr dirty="0" baseline="1543" sz="2700" spc="-7">
                <a:latin typeface="Corbel"/>
                <a:cs typeface="Corbel"/>
              </a:rPr>
              <a:t>c</a:t>
            </a:r>
            <a:r>
              <a:rPr dirty="0" baseline="1543" sz="2700" spc="-719">
                <a:latin typeface="Corbel"/>
                <a:cs typeface="Corbel"/>
              </a:rPr>
              <a:t>o</a:t>
            </a:r>
            <a:r>
              <a:rPr dirty="0" sz="1800" spc="-1015">
                <a:latin typeface="Corbel"/>
                <a:cs typeface="Corbel"/>
              </a:rPr>
              <a:t>m</a:t>
            </a:r>
            <a:r>
              <a:rPr dirty="0" baseline="1543" sz="2700" spc="-719">
                <a:latin typeface="Corbel"/>
                <a:cs typeface="Corbel"/>
              </a:rPr>
              <a:t>m</a:t>
            </a:r>
            <a:r>
              <a:rPr dirty="0" sz="1800" spc="-5">
                <a:latin typeface="Corbel"/>
                <a:cs typeface="Corbel"/>
              </a:rPr>
              <a:t>i</a:t>
            </a:r>
            <a:r>
              <a:rPr dirty="0" sz="1800" spc="-565">
                <a:latin typeface="Corbel"/>
                <a:cs typeface="Corbel"/>
              </a:rPr>
              <a:t>t</a:t>
            </a:r>
            <a:r>
              <a:rPr dirty="0" baseline="1543" sz="2700" spc="-855">
                <a:latin typeface="Corbel"/>
                <a:cs typeface="Corbel"/>
              </a:rPr>
              <a:t>m</a:t>
            </a:r>
            <a:r>
              <a:rPr dirty="0" sz="1800" spc="-395">
                <a:latin typeface="Corbel"/>
                <a:cs typeface="Corbel"/>
              </a:rPr>
              <a:t>o</a:t>
            </a:r>
            <a:r>
              <a:rPr dirty="0" baseline="1543" sz="2700" spc="-44">
                <a:latin typeface="Corbel"/>
                <a:cs typeface="Corbel"/>
              </a:rPr>
              <a:t>i</a:t>
            </a:r>
            <a:r>
              <a:rPr dirty="0" sz="1800" spc="-580">
                <a:latin typeface="Corbel"/>
                <a:cs typeface="Corbel"/>
              </a:rPr>
              <a:t>r</a:t>
            </a:r>
            <a:r>
              <a:rPr dirty="0" baseline="1543" sz="2700">
                <a:latin typeface="Corbel"/>
                <a:cs typeface="Corbel"/>
              </a:rPr>
              <a:t>t</a:t>
            </a:r>
            <a:r>
              <a:rPr dirty="0" baseline="1543" sz="2700" spc="-75">
                <a:latin typeface="Corbel"/>
                <a:cs typeface="Corbel"/>
              </a:rPr>
              <a:t> </a:t>
            </a:r>
            <a:r>
              <a:rPr dirty="0" sz="1800" spc="-5">
                <a:latin typeface="Corbel"/>
                <a:cs typeface="Corbel"/>
              </a:rPr>
              <a:t>not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6105426" y="407611"/>
            <a:ext cx="0" cy="5939155"/>
          </a:xfrm>
          <a:custGeom>
            <a:avLst/>
            <a:gdLst/>
            <a:ahLst/>
            <a:cxnLst/>
            <a:rect l="l" t="t" r="r" b="b"/>
            <a:pathLst>
              <a:path w="0" h="5939155">
                <a:moveTo>
                  <a:pt x="0" y="0"/>
                </a:moveTo>
                <a:lnTo>
                  <a:pt x="0" y="5938885"/>
                </a:lnTo>
              </a:path>
            </a:pathLst>
          </a:custGeom>
          <a:ln w="38099">
            <a:solidFill>
              <a:srgbClr val="D4383D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52661" y="1137044"/>
            <a:ext cx="8174990" cy="2448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717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  <a:tab pos="2203450" algn="l"/>
                <a:tab pos="3411220" algn="l"/>
                <a:tab pos="5161915" algn="l"/>
                <a:tab pos="5652135" algn="l"/>
                <a:tab pos="7163434" algn="l"/>
                <a:tab pos="772604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omicit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(Eithe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No  </a:t>
            </a:r>
            <a:r>
              <a:rPr dirty="0" sz="2400" spc="-15">
                <a:latin typeface="Cambria Math"/>
                <a:cs typeface="Cambria Math"/>
              </a:rPr>
              <a:t>Transaction)</a:t>
            </a:r>
            <a:endParaRPr sz="2400">
              <a:latin typeface="Cambria Math"/>
              <a:cs typeface="Cambria Math"/>
            </a:endParaRPr>
          </a:p>
          <a:p>
            <a:pPr marL="386080" marR="17145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  <a:tab pos="2070735" algn="l"/>
                <a:tab pos="3659504" algn="l"/>
                <a:tab pos="4355465" algn="l"/>
                <a:tab pos="5139690" algn="l"/>
                <a:tab pos="5582920" algn="l"/>
                <a:tab pos="6863080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5">
                <a:latin typeface="Cambria Math"/>
                <a:cs typeface="Cambria Math"/>
              </a:rPr>
              <a:t>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enc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(consis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dat</a:t>
            </a: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ailabl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hen</a:t>
            </a:r>
            <a:r>
              <a:rPr dirty="0" sz="2400" spc="-25">
                <a:latin typeface="Cambria Math"/>
                <a:cs typeface="Cambria Math"/>
              </a:rPr>
              <a:t>e</a:t>
            </a:r>
            <a:r>
              <a:rPr dirty="0" sz="2400" spc="-50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er 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is accessed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transaction)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Isolation</a:t>
            </a:r>
            <a:r>
              <a:rPr dirty="0" sz="2400" spc="3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(Transactions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details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3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hidden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52661" y="3674505"/>
            <a:ext cx="81464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889125" algn="l"/>
                <a:tab pos="2559050" algn="l"/>
                <a:tab pos="3794760" algn="l"/>
                <a:tab pos="4703445" algn="l"/>
                <a:tab pos="5207000" algn="l"/>
                <a:tab pos="5814060" algn="l"/>
                <a:tab pos="747712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630">
                <a:latin typeface="Cambria Math"/>
                <a:cs typeface="Cambria Math"/>
              </a:rPr>
              <a:t>D</a:t>
            </a:r>
            <a:r>
              <a:rPr dirty="0" sz="2400" spc="-5">
                <a:latin typeface="Cambria Math"/>
                <a:cs typeface="Cambria Math"/>
              </a:rPr>
              <a:t>u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abilit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(Al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mad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6071" y="4040265"/>
            <a:ext cx="5903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remain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permanent</a:t>
            </a:r>
            <a:r>
              <a:rPr dirty="0" sz="2400" spc="-15">
                <a:latin typeface="Cambria Math"/>
                <a:cs typeface="Cambria Math"/>
              </a:rPr>
              <a:t> through </a:t>
            </a:r>
            <a:r>
              <a:rPr dirty="0" sz="2400" spc="-5">
                <a:latin typeface="Cambria Math"/>
                <a:cs typeface="Cambria Math"/>
              </a:rPr>
              <a:t>out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84550" y="844581"/>
            <a:ext cx="1891664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Prepare</a:t>
            </a:r>
            <a:r>
              <a:rPr dirty="0" spc="-80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54041" y="1576101"/>
            <a:ext cx="795210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Once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completes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-5">
                <a:latin typeface="Cambria Math"/>
                <a:cs typeface="Cambria Math"/>
              </a:rPr>
              <a:t> 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“DONE”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825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“DONE” 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“Prepare”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(prepare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commit)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20">
                <a:latin typeface="Cambria Math"/>
                <a:cs typeface="Cambria Math"/>
              </a:rPr>
              <a:t>slaves.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4041" y="4136420"/>
            <a:ext cx="7949565" cy="14884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wants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commit,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“Ready”</a:t>
            </a:r>
            <a:r>
              <a:rPr dirty="0" sz="2400" spc="-5">
                <a:latin typeface="Cambria Math"/>
                <a:cs typeface="Cambria Math"/>
              </a:rPr>
              <a:t> message.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288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slave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do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want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commit,</a:t>
            </a:r>
            <a:r>
              <a:rPr dirty="0" sz="2400" spc="2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sends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“Not</a:t>
            </a:r>
            <a:r>
              <a:rPr dirty="0" sz="2400" spc="2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Ready”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650" y="816300"/>
            <a:ext cx="1887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Commit</a:t>
            </a:r>
            <a:r>
              <a:rPr dirty="0" spc="-85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140" y="1547821"/>
            <a:ext cx="7959090" cy="3683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15">
                <a:latin typeface="Cambria Math"/>
                <a:cs typeface="Cambria Math"/>
              </a:rPr>
              <a:t>“Ready”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20">
                <a:latin typeface="Cambria Math"/>
                <a:cs typeface="Cambria Math"/>
              </a:rPr>
              <a:t>slaves,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“Global Commit” message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13335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20">
                <a:latin typeface="Cambria Math"/>
                <a:cs typeface="Cambria Math"/>
              </a:rPr>
              <a:t>slaves </a:t>
            </a:r>
            <a:r>
              <a:rPr dirty="0" sz="2400" spc="-5">
                <a:latin typeface="Cambria Math"/>
                <a:cs typeface="Cambria Math"/>
              </a:rPr>
              <a:t>commit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send “Commit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10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14604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Once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“Commit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considered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10">
                <a:latin typeface="Cambria Math"/>
                <a:cs typeface="Cambria Math"/>
              </a:rPr>
              <a:t>Completed.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54127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Commit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98650" y="816300"/>
            <a:ext cx="18878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Commit</a:t>
            </a:r>
            <a:r>
              <a:rPr dirty="0" spc="-85"/>
              <a:t> </a:t>
            </a:r>
            <a:r>
              <a:rPr dirty="0" spc="-5"/>
              <a:t>Phase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568140" y="1547821"/>
            <a:ext cx="795655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the </a:t>
            </a:r>
            <a:r>
              <a:rPr dirty="0" sz="2400" spc="-10">
                <a:latin typeface="Cambria Math"/>
                <a:cs typeface="Cambria Math"/>
              </a:rPr>
              <a:t>Coordinator </a:t>
            </a:r>
            <a:r>
              <a:rPr dirty="0" sz="2400" spc="-20">
                <a:latin typeface="Cambria Math"/>
                <a:cs typeface="Cambria Math"/>
              </a:rPr>
              <a:t>receives </a:t>
            </a:r>
            <a:r>
              <a:rPr dirty="0" sz="2400" spc="-5">
                <a:latin typeface="Cambria Math"/>
                <a:cs typeface="Cambria Math"/>
              </a:rPr>
              <a:t>“Not </a:t>
            </a:r>
            <a:r>
              <a:rPr dirty="0" sz="2400" spc="-15">
                <a:latin typeface="Cambria Math"/>
                <a:cs typeface="Cambria Math"/>
              </a:rPr>
              <a:t>Ready”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 spc="-20">
                <a:latin typeface="Cambria Math"/>
                <a:cs typeface="Cambria Math"/>
              </a:rPr>
              <a:t>slaves, </a:t>
            </a:r>
            <a:r>
              <a:rPr dirty="0" sz="2400" spc="-5">
                <a:latin typeface="Cambria Math"/>
                <a:cs typeface="Cambria Math"/>
              </a:rPr>
              <a:t>it sends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“Global </a:t>
            </a:r>
            <a:r>
              <a:rPr dirty="0" sz="2400" spc="-10">
                <a:latin typeface="Cambria Math"/>
                <a:cs typeface="Cambria Math"/>
              </a:rPr>
              <a:t>Abort” </a:t>
            </a:r>
            <a:r>
              <a:rPr dirty="0" sz="2400" spc="-5">
                <a:latin typeface="Cambria Math"/>
                <a:cs typeface="Cambria Math"/>
              </a:rPr>
              <a:t>message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algn="just" marL="386080" marR="45720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slaves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abort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5">
                <a:latin typeface="Cambria Math"/>
                <a:cs typeface="Cambria Math"/>
              </a:rPr>
              <a:t>“Abort</a:t>
            </a:r>
            <a:r>
              <a:rPr dirty="0" sz="2400" spc="-5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Ack” </a:t>
            </a:r>
            <a:r>
              <a:rPr dirty="0" sz="2400" spc="-5">
                <a:latin typeface="Cambria Math"/>
                <a:cs typeface="Cambria Math"/>
              </a:rPr>
              <a:t> message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30">
                <a:latin typeface="Cambria Math"/>
                <a:cs typeface="Cambria Math"/>
              </a:rPr>
              <a:t>Coordinator.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68140" y="4108140"/>
            <a:ext cx="79051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Once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Coordinator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receives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5">
                <a:latin typeface="Cambria Math"/>
                <a:cs typeface="Cambria Math"/>
              </a:rPr>
              <a:t>“Abort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Ack”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message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41550" y="4473900"/>
            <a:ext cx="75755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28650" algn="l"/>
                <a:tab pos="1670050" algn="l"/>
                <a:tab pos="2455545" algn="l"/>
                <a:tab pos="3072130" algn="l"/>
                <a:tab pos="4744085" algn="l"/>
                <a:tab pos="5155565" algn="l"/>
                <a:tab pos="6788784" algn="l"/>
                <a:tab pos="7247255" algn="l"/>
              </a:tabLst>
            </a:pP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sl</a:t>
            </a:r>
            <a:r>
              <a:rPr dirty="0" sz="2400" spc="-50">
                <a:latin typeface="Cambria Math"/>
                <a:cs typeface="Cambria Math"/>
              </a:rPr>
              <a:t>av</a:t>
            </a:r>
            <a:r>
              <a:rPr dirty="0" sz="2400" spc="-5">
                <a:latin typeface="Cambria Math"/>
                <a:cs typeface="Cambria Math"/>
              </a:rPr>
              <a:t>es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conside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be  </a:t>
            </a:r>
            <a:r>
              <a:rPr dirty="0" sz="2400" spc="-10">
                <a:latin typeface="Cambria Math"/>
                <a:cs typeface="Cambria Math"/>
              </a:rPr>
              <a:t>Aborted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50">
                <a:latin typeface="Cambria Math"/>
                <a:cs typeface="Cambria Math"/>
              </a:rPr>
              <a:t>Error.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(Database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58713" y="130900"/>
            <a:ext cx="794512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many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scenarios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6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2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could</a:t>
            </a:r>
            <a:r>
              <a:rPr dirty="0" sz="2400" spc="2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reach </a:t>
            </a:r>
            <a:r>
              <a:rPr dirty="0" sz="2400" spc="-5">
                <a:latin typeface="Cambria Math"/>
                <a:cs typeface="Cambria Math"/>
              </a:rPr>
              <a:t>commit or abort</a:t>
            </a:r>
            <a:r>
              <a:rPr dirty="0" sz="2400" spc="-10">
                <a:latin typeface="Cambria Math"/>
                <a:cs typeface="Cambria Math"/>
              </a:rPr>
              <a:t> state.</a:t>
            </a:r>
            <a:r>
              <a:rPr dirty="0" sz="2400" spc="-5">
                <a:latin typeface="Cambria Math"/>
                <a:cs typeface="Cambria Math"/>
              </a:rPr>
              <a:t> Some 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them </a:t>
            </a:r>
            <a:r>
              <a:rPr dirty="0" sz="2400" spc="-15">
                <a:latin typeface="Cambria Math"/>
                <a:cs typeface="Cambria Math"/>
              </a:rPr>
              <a:t>are: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Disk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DBMS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Crash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OS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0">
                <a:latin typeface="Cambria Math"/>
                <a:cs typeface="Cambria Math"/>
              </a:rPr>
              <a:t>Power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Failure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58713" y="2691220"/>
            <a:ext cx="795337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5">
                <a:latin typeface="Cambria Math"/>
                <a:cs typeface="Cambria Math"/>
              </a:rPr>
              <a:t> lead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Data</a:t>
            </a:r>
            <a:r>
              <a:rPr dirty="0" sz="2400" spc="-10">
                <a:latin typeface="Cambria Math"/>
                <a:cs typeface="Cambria Math"/>
              </a:rPr>
              <a:t> Inconsistency</a:t>
            </a:r>
            <a:r>
              <a:rPr dirty="0" sz="2400" spc="-5">
                <a:latin typeface="Cambria Math"/>
                <a:cs typeface="Cambria Math"/>
              </a:rPr>
              <a:t> or Data Loss.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1023619" algn="l"/>
                <a:tab pos="1707514" algn="l"/>
                <a:tab pos="2055495" algn="l"/>
                <a:tab pos="3041015" algn="l"/>
                <a:tab pos="4221480" algn="l"/>
                <a:tab pos="5036185" algn="l"/>
                <a:tab pos="5983605" algn="l"/>
                <a:tab pos="6519545" algn="l"/>
                <a:tab pos="7150734" algn="l"/>
                <a:tab pos="7603490" algn="l"/>
              </a:tabLst>
            </a:pPr>
            <a:r>
              <a:rPr dirty="0" sz="2400" spc="-10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>
                <a:latin typeface="Cambria Math"/>
                <a:cs typeface="Cambria Math"/>
              </a:rPr>
              <a:t>,	a	</a:t>
            </a:r>
            <a:r>
              <a:rPr dirty="0" sz="2400" spc="-5">
                <a:latin typeface="Cambria Math"/>
                <a:cs typeface="Cambria Math"/>
              </a:rPr>
              <a:t>DBM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ashe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abou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2</a:t>
            </a:r>
            <a:r>
              <a:rPr dirty="0" sz="2400">
                <a:latin typeface="Cambria Math"/>
                <a:cs typeface="Cambria Math"/>
              </a:rPr>
              <a:t>0	</a:t>
            </a:r>
            <a:r>
              <a:rPr dirty="0" sz="2400" spc="-5">
                <a:latin typeface="Cambria Math"/>
                <a:cs typeface="Cambria Math"/>
              </a:rPr>
              <a:t>ou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25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32123" y="3788500"/>
            <a:ext cx="75361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were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lead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Inconsistent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10">
                <a:latin typeface="Cambria Math"/>
                <a:cs typeface="Cambria Math"/>
              </a:rPr>
              <a:t>state.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713" y="4885780"/>
            <a:ext cx="7944484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82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restoring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 data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0">
                <a:latin typeface="Cambria Math"/>
                <a:cs typeface="Cambria Math"/>
              </a:rPr>
              <a:t>consistent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state.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Segoe UI Symbol"/>
              <a:buChar char="□"/>
            </a:pPr>
            <a:endParaRPr sz="245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helps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up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state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45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crash</a:t>
            </a:r>
            <a:r>
              <a:rPr dirty="0" sz="2400" spc="4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failure.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5" b="1">
                <a:latin typeface="Cambria"/>
                <a:cs typeface="Cambria"/>
              </a:rPr>
              <a:t>(Log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709" y="13207"/>
            <a:ext cx="8086090" cy="1930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sequence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records,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maintain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information </a:t>
            </a:r>
            <a:r>
              <a:rPr dirty="0" sz="2400" spc="-5">
                <a:latin typeface="Cambria Math"/>
                <a:cs typeface="Cambria Math"/>
              </a:rPr>
              <a:t>about all the </a:t>
            </a:r>
            <a:r>
              <a:rPr dirty="0" sz="2400" spc="-10">
                <a:latin typeface="Cambria Math"/>
                <a:cs typeface="Cambria Math"/>
              </a:rPr>
              <a:t>activities </a:t>
            </a:r>
            <a:r>
              <a:rPr dirty="0" sz="2400" spc="-5">
                <a:latin typeface="Cambria Math"/>
                <a:cs typeface="Cambria Math"/>
              </a:rPr>
              <a:t>done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  <a:tab pos="709930" algn="l"/>
              </a:tabLst>
            </a:pP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kept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 stable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storage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(i.e. HDD)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contains: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Start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7301" y="1918208"/>
            <a:ext cx="701675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Transaction-id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Record-id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0">
                <a:latin typeface="Cambria Math"/>
                <a:cs typeface="Cambria Math"/>
              </a:rPr>
              <a:t>Type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operation </a:t>
            </a:r>
            <a:r>
              <a:rPr dirty="0" sz="2400">
                <a:latin typeface="Cambria Math"/>
                <a:cs typeface="Cambria Math"/>
              </a:rPr>
              <a:t>(insert,</a:t>
            </a:r>
            <a:r>
              <a:rPr dirty="0" sz="2400" spc="-10">
                <a:latin typeface="Cambria Math"/>
                <a:cs typeface="Cambria Math"/>
              </a:rPr>
              <a:t> update, delete)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Old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value,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Status of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that is </a:t>
            </a:r>
            <a:r>
              <a:rPr dirty="0" sz="2400" spc="-10">
                <a:latin typeface="Cambria Math"/>
                <a:cs typeface="Cambria Math"/>
              </a:rPr>
              <a:t>committed</a:t>
            </a:r>
            <a:r>
              <a:rPr dirty="0" sz="2400" spc="-5">
                <a:latin typeface="Cambria Math"/>
                <a:cs typeface="Cambria Math"/>
              </a:rPr>
              <a:t> or </a:t>
            </a:r>
            <a:r>
              <a:rPr dirty="0" sz="2400" spc="-10">
                <a:latin typeface="Cambria Math"/>
                <a:cs typeface="Cambria Math"/>
              </a:rPr>
              <a:t>aborted.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80709" y="3823207"/>
            <a:ext cx="809879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3746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e.g., </a:t>
            </a:r>
            <a:r>
              <a:rPr dirty="0" sz="2400" spc="-10">
                <a:latin typeface="Cambria Math"/>
                <a:cs typeface="Cambria Math"/>
              </a:rPr>
              <a:t>when transaction </a:t>
            </a:r>
            <a:r>
              <a:rPr dirty="0" sz="2400" spc="-5">
                <a:latin typeface="Cambria Math"/>
                <a:cs typeface="Cambria Math"/>
              </a:rPr>
              <a:t>T1 starts, it </a:t>
            </a:r>
            <a:r>
              <a:rPr dirty="0" sz="2400" spc="-15">
                <a:latin typeface="Cambria Math"/>
                <a:cs typeface="Cambria Math"/>
              </a:rPr>
              <a:t>records </a:t>
            </a:r>
            <a:r>
              <a:rPr dirty="0" sz="2400" spc="-5">
                <a:latin typeface="Cambria Math"/>
                <a:cs typeface="Cambria Math"/>
              </a:rPr>
              <a:t>&lt;T1 Start&gt;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log.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 T1 is about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20">
                <a:latin typeface="Cambria Math"/>
                <a:cs typeface="Cambria Math"/>
              </a:rPr>
              <a:t>execute Write </a:t>
            </a:r>
            <a:r>
              <a:rPr dirty="0" sz="2400" spc="-10">
                <a:latin typeface="Cambria Math"/>
                <a:cs typeface="Cambria Math"/>
              </a:rPr>
              <a:t>Operation, </a:t>
            </a:r>
            <a:r>
              <a:rPr dirty="0" sz="2400" spc="-5">
                <a:latin typeface="Cambria Math"/>
                <a:cs typeface="Cambria Math"/>
              </a:rPr>
              <a:t>just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5">
                <a:latin typeface="Cambria Math"/>
                <a:cs typeface="Cambria Math"/>
              </a:rPr>
              <a:t>records </a:t>
            </a:r>
            <a:r>
              <a:rPr dirty="0" sz="2400" spc="-5">
                <a:latin typeface="Cambria Math"/>
                <a:cs typeface="Cambria Math"/>
              </a:rPr>
              <a:t>new log as &lt;T1,X,D1,D2&gt;, </a:t>
            </a:r>
            <a:r>
              <a:rPr dirty="0" sz="2400" spc="-15">
                <a:latin typeface="Cambria Math"/>
                <a:cs typeface="Cambria Math"/>
              </a:rPr>
              <a:t>where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D1 is the </a:t>
            </a:r>
            <a:r>
              <a:rPr dirty="0" sz="2400" spc="-15">
                <a:latin typeface="Cambria Math"/>
                <a:cs typeface="Cambria Math"/>
              </a:rPr>
              <a:t>value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D2 is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X.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80709" y="6017766"/>
            <a:ext cx="80816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78510" algn="l"/>
                <a:tab pos="1399540" algn="l"/>
                <a:tab pos="3076575" algn="l"/>
                <a:tab pos="3492500" algn="l"/>
                <a:tab pos="5122545" algn="l"/>
                <a:tab pos="5913755" algn="l"/>
                <a:tab pos="6302375" algn="l"/>
                <a:tab pos="749045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eco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&lt;T1  </a:t>
            </a:r>
            <a:r>
              <a:rPr dirty="0" sz="2400" spc="-5">
                <a:latin typeface="Cambria Math"/>
                <a:cs typeface="Cambria Math"/>
              </a:rPr>
              <a:t>Commit&gt;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in case of </a:t>
            </a:r>
            <a:r>
              <a:rPr dirty="0" sz="2400" spc="-15">
                <a:latin typeface="Cambria Math"/>
                <a:cs typeface="Cambria Math"/>
              </a:rPr>
              <a:t>failure,</a:t>
            </a:r>
            <a:r>
              <a:rPr dirty="0" sz="2400" spc="-5">
                <a:latin typeface="Cambria Math"/>
                <a:cs typeface="Cambria Math"/>
              </a:rPr>
              <a:t> it </a:t>
            </a:r>
            <a:r>
              <a:rPr dirty="0" sz="2400" spc="-15">
                <a:latin typeface="Cambria Math"/>
                <a:cs typeface="Cambria Math"/>
              </a:rPr>
              <a:t>records</a:t>
            </a:r>
            <a:r>
              <a:rPr dirty="0" sz="2400" spc="-5">
                <a:latin typeface="Cambria Math"/>
                <a:cs typeface="Cambria Math"/>
              </a:rPr>
              <a:t> &lt;T1 </a:t>
            </a:r>
            <a:r>
              <a:rPr dirty="0" sz="2400" spc="-10">
                <a:latin typeface="Cambria Math"/>
                <a:cs typeface="Cambria Math"/>
              </a:rPr>
              <a:t>Abort&gt;.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91719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155825" algn="l"/>
              </a:tabLst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-90" b="1">
                <a:latin typeface="Cambria"/>
                <a:cs typeface="Cambria"/>
              </a:rPr>
              <a:t>T</a:t>
            </a:r>
            <a:r>
              <a:rPr dirty="0" sz="3600" spc="-10" b="1">
                <a:latin typeface="Cambria"/>
                <a:cs typeface="Cambria"/>
              </a:rPr>
              <a:t>ype</a:t>
            </a:r>
            <a:r>
              <a:rPr dirty="0" sz="3600" b="1">
                <a:latin typeface="Cambria"/>
                <a:cs typeface="Cambria"/>
              </a:rPr>
              <a:t>s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</a:t>
            </a:r>
            <a:r>
              <a:rPr dirty="0" sz="3600" b="1">
                <a:latin typeface="Cambria"/>
                <a:cs typeface="Cambria"/>
              </a:rPr>
              <a:t>f	</a:t>
            </a:r>
            <a:r>
              <a:rPr dirty="0" sz="3600" spc="-10" b="1">
                <a:latin typeface="Cambria"/>
                <a:cs typeface="Cambria"/>
              </a:rPr>
              <a:t>Log 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278" y="288099"/>
            <a:ext cx="44024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Immediate</a:t>
            </a:r>
            <a:r>
              <a:rPr dirty="0" spc="-35"/>
              <a:t> </a:t>
            </a:r>
            <a:r>
              <a:rPr dirty="0" spc="-5"/>
              <a:t>Database</a:t>
            </a:r>
            <a:r>
              <a:rPr dirty="0" spc="-30"/>
              <a:t> </a:t>
            </a:r>
            <a:r>
              <a:rPr dirty="0" spc="-5"/>
              <a:t>Modification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3768" y="730058"/>
            <a:ext cx="7978140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29209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immediately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they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happen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without</a:t>
            </a:r>
            <a:r>
              <a:rPr dirty="0" sz="2400" spc="-10">
                <a:latin typeface="Cambria Math"/>
                <a:cs typeface="Cambria Math"/>
              </a:rPr>
              <a:t> 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 command.</a:t>
            </a:r>
            <a:endParaRPr sz="2400">
              <a:latin typeface="Cambria Math"/>
              <a:cs typeface="Cambria Math"/>
            </a:endParaRPr>
          </a:p>
          <a:p>
            <a:pPr marL="386080" marR="5715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  <a:tab pos="722630" algn="l"/>
                <a:tab pos="1287780" algn="l"/>
                <a:tab pos="2908935" algn="l"/>
                <a:tab pos="3269615" algn="l"/>
                <a:tab pos="3850640" algn="l"/>
                <a:tab pos="5465445" algn="l"/>
                <a:tab pos="6200140" algn="l"/>
                <a:tab pos="6765925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 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needs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undone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restarted.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made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permanent.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6417" y="3212251"/>
            <a:ext cx="1774825" cy="2875280"/>
            <a:chOff x="4086417" y="3212251"/>
            <a:chExt cx="1774825" cy="2875280"/>
          </a:xfrm>
        </p:grpSpPr>
        <p:sp>
          <p:nvSpPr>
            <p:cNvPr id="6" name="object 6"/>
            <p:cNvSpPr/>
            <p:nvPr/>
          </p:nvSpPr>
          <p:spPr>
            <a:xfrm>
              <a:off x="4097517" y="3668526"/>
              <a:ext cx="1752600" cy="2407920"/>
            </a:xfrm>
            <a:custGeom>
              <a:avLst/>
              <a:gdLst/>
              <a:ahLst/>
              <a:cxnLst/>
              <a:rect l="l" t="t" r="r" b="b"/>
              <a:pathLst>
                <a:path w="1752600" h="2407920">
                  <a:moveTo>
                    <a:pt x="1752599" y="2407899"/>
                  </a:moveTo>
                  <a:lnTo>
                    <a:pt x="0" y="2407899"/>
                  </a:lnTo>
                  <a:lnTo>
                    <a:pt x="0" y="0"/>
                  </a:lnTo>
                  <a:lnTo>
                    <a:pt x="1752599" y="0"/>
                  </a:lnTo>
                  <a:lnTo>
                    <a:pt x="1752599" y="2407899"/>
                  </a:lnTo>
                  <a:close/>
                </a:path>
              </a:pathLst>
            </a:custGeom>
            <a:solidFill>
              <a:srgbClr val="40BAD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2767" y="3218601"/>
              <a:ext cx="1762125" cy="2862580"/>
            </a:xfrm>
            <a:custGeom>
              <a:avLst/>
              <a:gdLst/>
              <a:ahLst/>
              <a:cxnLst/>
              <a:rect l="l" t="t" r="r" b="b"/>
              <a:pathLst>
                <a:path w="1762125" h="2862579">
                  <a:moveTo>
                    <a:pt x="4749" y="0"/>
                  </a:moveTo>
                  <a:lnTo>
                    <a:pt x="4749" y="2862575"/>
                  </a:lnTo>
                </a:path>
                <a:path w="1762125" h="2862579">
                  <a:moveTo>
                    <a:pt x="1757349" y="0"/>
                  </a:moveTo>
                  <a:lnTo>
                    <a:pt x="1757349" y="2862575"/>
                  </a:lnTo>
                </a:path>
                <a:path w="1762125" h="2862579">
                  <a:moveTo>
                    <a:pt x="0" y="4749"/>
                  </a:moveTo>
                  <a:lnTo>
                    <a:pt x="1762099" y="4749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92767" y="3655826"/>
              <a:ext cx="1762125" cy="25400"/>
            </a:xfrm>
            <a:custGeom>
              <a:avLst/>
              <a:gdLst/>
              <a:ahLst/>
              <a:cxnLst/>
              <a:rect l="l" t="t" r="r" b="b"/>
              <a:pathLst>
                <a:path w="1762125" h="25400">
                  <a:moveTo>
                    <a:pt x="0" y="0"/>
                  </a:moveTo>
                  <a:lnTo>
                    <a:pt x="1762099" y="0"/>
                  </a:lnTo>
                  <a:lnTo>
                    <a:pt x="1762099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2767" y="6076426"/>
              <a:ext cx="1762125" cy="0"/>
            </a:xfrm>
            <a:custGeom>
              <a:avLst/>
              <a:gdLst/>
              <a:ahLst/>
              <a:cxnLst/>
              <a:rect l="l" t="t" r="r" b="b"/>
              <a:pathLst>
                <a:path w="1762125" h="0">
                  <a:moveTo>
                    <a:pt x="0" y="0"/>
                  </a:moveTo>
                  <a:lnTo>
                    <a:pt x="1762099" y="0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103867" y="3200491"/>
            <a:ext cx="17399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867" y="3599946"/>
            <a:ext cx="1739900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1945" marR="314960" indent="-1270">
              <a:lnSpc>
                <a:spcPct val="114999"/>
              </a:lnSpc>
              <a:spcBef>
                <a:spcPts val="100"/>
              </a:spcBef>
            </a:pPr>
            <a:r>
              <a:rPr dirty="0" sz="2000" spc="-15">
                <a:latin typeface="Cambria Math"/>
                <a:cs typeface="Cambria Math"/>
              </a:rPr>
              <a:t>Read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-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1790" marR="34480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Read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3060" marR="34607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Commit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914" y="3217963"/>
            <a:ext cx="2142490" cy="478790"/>
            <a:chOff x="6111914" y="3217963"/>
            <a:chExt cx="2142490" cy="478790"/>
          </a:xfrm>
        </p:grpSpPr>
        <p:sp>
          <p:nvSpPr>
            <p:cNvPr id="13" name="object 13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2131151" y="467693"/>
                  </a:moveTo>
                  <a:lnTo>
                    <a:pt x="0" y="467693"/>
                  </a:lnTo>
                  <a:lnTo>
                    <a:pt x="0" y="0"/>
                  </a:lnTo>
                  <a:lnTo>
                    <a:pt x="2131151" y="0"/>
                  </a:lnTo>
                  <a:lnTo>
                    <a:pt x="2131151" y="467693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0" y="0"/>
                  </a:moveTo>
                  <a:lnTo>
                    <a:pt x="2131151" y="0"/>
                  </a:lnTo>
                  <a:lnTo>
                    <a:pt x="2131151" y="467693"/>
                  </a:lnTo>
                  <a:lnTo>
                    <a:pt x="0" y="467693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76962" y="3066545"/>
            <a:ext cx="101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A=100,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0002" y="3432305"/>
            <a:ext cx="945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B=200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387096" y="3871794"/>
            <a:ext cx="6873875" cy="1949450"/>
            <a:chOff x="4387096" y="3871794"/>
            <a:chExt cx="6873875" cy="1949450"/>
          </a:xfrm>
        </p:grpSpPr>
        <p:sp>
          <p:nvSpPr>
            <p:cNvPr id="18" name="object 18"/>
            <p:cNvSpPr/>
            <p:nvPr/>
          </p:nvSpPr>
          <p:spPr>
            <a:xfrm>
              <a:off x="4415671" y="5792579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5714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530806" y="3876557"/>
              <a:ext cx="5725160" cy="1916430"/>
            </a:xfrm>
            <a:custGeom>
              <a:avLst/>
              <a:gdLst/>
              <a:ahLst/>
              <a:cxnLst/>
              <a:rect l="l" t="t" r="r" b="b"/>
              <a:pathLst>
                <a:path w="5725159" h="1916429">
                  <a:moveTo>
                    <a:pt x="1821721" y="319337"/>
                  </a:moveTo>
                  <a:lnTo>
                    <a:pt x="1825184" y="272147"/>
                  </a:lnTo>
                  <a:lnTo>
                    <a:pt x="1835242" y="227108"/>
                  </a:lnTo>
                  <a:lnTo>
                    <a:pt x="1851401" y="184712"/>
                  </a:lnTo>
                  <a:lnTo>
                    <a:pt x="1873168" y="145454"/>
                  </a:lnTo>
                  <a:lnTo>
                    <a:pt x="1900049" y="109828"/>
                  </a:lnTo>
                  <a:lnTo>
                    <a:pt x="1931550" y="78327"/>
                  </a:lnTo>
                  <a:lnTo>
                    <a:pt x="1967176" y="51447"/>
                  </a:lnTo>
                  <a:lnTo>
                    <a:pt x="2006434" y="29679"/>
                  </a:lnTo>
                  <a:lnTo>
                    <a:pt x="2048829" y="13520"/>
                  </a:lnTo>
                  <a:lnTo>
                    <a:pt x="2093869" y="3462"/>
                  </a:lnTo>
                  <a:lnTo>
                    <a:pt x="2141058" y="0"/>
                  </a:lnTo>
                  <a:lnTo>
                    <a:pt x="2472234" y="0"/>
                  </a:lnTo>
                  <a:lnTo>
                    <a:pt x="3448003" y="0"/>
                  </a:lnTo>
                  <a:lnTo>
                    <a:pt x="5405461" y="0"/>
                  </a:lnTo>
                  <a:lnTo>
                    <a:pt x="5455717" y="3978"/>
                  </a:lnTo>
                  <a:lnTo>
                    <a:pt x="5504284" y="15675"/>
                  </a:lnTo>
                  <a:lnTo>
                    <a:pt x="5550302" y="34737"/>
                  </a:lnTo>
                  <a:lnTo>
                    <a:pt x="5592916" y="60807"/>
                  </a:lnTo>
                  <a:lnTo>
                    <a:pt x="5631266" y="93531"/>
                  </a:lnTo>
                  <a:lnTo>
                    <a:pt x="5663990" y="131881"/>
                  </a:lnTo>
                  <a:lnTo>
                    <a:pt x="5690060" y="174494"/>
                  </a:lnTo>
                  <a:lnTo>
                    <a:pt x="5709122" y="220513"/>
                  </a:lnTo>
                  <a:lnTo>
                    <a:pt x="5720819" y="269080"/>
                  </a:lnTo>
                  <a:lnTo>
                    <a:pt x="5724797" y="319337"/>
                  </a:lnTo>
                  <a:lnTo>
                    <a:pt x="5724797" y="1117679"/>
                  </a:lnTo>
                  <a:lnTo>
                    <a:pt x="5724797" y="1596685"/>
                  </a:lnTo>
                  <a:lnTo>
                    <a:pt x="5721335" y="1643874"/>
                  </a:lnTo>
                  <a:lnTo>
                    <a:pt x="5711277" y="1688913"/>
                  </a:lnTo>
                  <a:lnTo>
                    <a:pt x="5695117" y="1731309"/>
                  </a:lnTo>
                  <a:lnTo>
                    <a:pt x="5673350" y="1770567"/>
                  </a:lnTo>
                  <a:lnTo>
                    <a:pt x="5646469" y="1806193"/>
                  </a:lnTo>
                  <a:lnTo>
                    <a:pt x="5614969" y="1837694"/>
                  </a:lnTo>
                  <a:lnTo>
                    <a:pt x="5579343" y="1864574"/>
                  </a:lnTo>
                  <a:lnTo>
                    <a:pt x="5540085" y="1886342"/>
                  </a:lnTo>
                  <a:lnTo>
                    <a:pt x="5497689" y="1902501"/>
                  </a:lnTo>
                  <a:lnTo>
                    <a:pt x="5452650" y="1912559"/>
                  </a:lnTo>
                  <a:lnTo>
                    <a:pt x="5405461" y="1916021"/>
                  </a:lnTo>
                  <a:lnTo>
                    <a:pt x="3448003" y="1916021"/>
                  </a:lnTo>
                  <a:lnTo>
                    <a:pt x="2472234" y="1916021"/>
                  </a:lnTo>
                  <a:lnTo>
                    <a:pt x="2141058" y="1916021"/>
                  </a:lnTo>
                  <a:lnTo>
                    <a:pt x="2093869" y="1912559"/>
                  </a:lnTo>
                  <a:lnTo>
                    <a:pt x="2048829" y="1902501"/>
                  </a:lnTo>
                  <a:lnTo>
                    <a:pt x="2006434" y="1886342"/>
                  </a:lnTo>
                  <a:lnTo>
                    <a:pt x="1967176" y="1864574"/>
                  </a:lnTo>
                  <a:lnTo>
                    <a:pt x="1931550" y="1837694"/>
                  </a:lnTo>
                  <a:lnTo>
                    <a:pt x="1900049" y="1806193"/>
                  </a:lnTo>
                  <a:lnTo>
                    <a:pt x="1873168" y="1770567"/>
                  </a:lnTo>
                  <a:lnTo>
                    <a:pt x="1851401" y="1731309"/>
                  </a:lnTo>
                  <a:lnTo>
                    <a:pt x="1835242" y="1688913"/>
                  </a:lnTo>
                  <a:lnTo>
                    <a:pt x="1825184" y="1643874"/>
                  </a:lnTo>
                  <a:lnTo>
                    <a:pt x="1821721" y="1596685"/>
                  </a:lnTo>
                  <a:lnTo>
                    <a:pt x="0" y="1817251"/>
                  </a:lnTo>
                  <a:lnTo>
                    <a:pt x="1821721" y="1117679"/>
                  </a:lnTo>
                  <a:lnTo>
                    <a:pt x="1821721" y="319337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094416" y="3895276"/>
            <a:ext cx="241554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&lt;T1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start&gt;</a:t>
            </a:r>
            <a:endParaRPr sz="2400">
              <a:latin typeface="Cambria Math"/>
              <a:cs typeface="Cambria Math"/>
            </a:endParaRPr>
          </a:p>
          <a:p>
            <a:pPr algn="ctr" marL="95250" marR="85725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A=50,B=200</a:t>
            </a:r>
            <a:endParaRPr sz="2400">
              <a:latin typeface="Cambria Math"/>
              <a:cs typeface="Cambria Math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8374" y="6108570"/>
            <a:ext cx="429958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12165" algn="l"/>
                <a:tab pos="1285875" algn="l"/>
                <a:tab pos="2185670" algn="l"/>
                <a:tab pos="2506345" algn="l"/>
                <a:tab pos="3576954" algn="l"/>
                <a:tab pos="3971290" algn="l"/>
              </a:tabLst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Be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</a:t>
            </a:r>
            <a:r>
              <a:rPr dirty="0" sz="1800" spc="-3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commi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t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s	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ecu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,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al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made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in the database.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99547" y="5931755"/>
            <a:ext cx="1498600" cy="495300"/>
            <a:chOff x="5499547" y="5931755"/>
            <a:chExt cx="1498600" cy="495300"/>
          </a:xfrm>
        </p:grpSpPr>
        <p:sp>
          <p:nvSpPr>
            <p:cNvPr id="23" name="object 23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361997"/>
            <a:ext cx="291719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  <a:tabLst>
                <a:tab pos="2155825" algn="l"/>
              </a:tabLst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</a:t>
            </a:r>
            <a:r>
              <a:rPr dirty="0" sz="3600" spc="-90" b="1">
                <a:latin typeface="Cambria"/>
                <a:cs typeface="Cambria"/>
              </a:rPr>
              <a:t>T</a:t>
            </a:r>
            <a:r>
              <a:rPr dirty="0" sz="3600" spc="-10" b="1">
                <a:latin typeface="Cambria"/>
                <a:cs typeface="Cambria"/>
              </a:rPr>
              <a:t>ype</a:t>
            </a:r>
            <a:r>
              <a:rPr dirty="0" sz="3600" b="1">
                <a:latin typeface="Cambria"/>
                <a:cs typeface="Cambria"/>
              </a:rPr>
              <a:t>s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o</a:t>
            </a:r>
            <a:r>
              <a:rPr dirty="0" sz="3600" b="1">
                <a:latin typeface="Cambria"/>
                <a:cs typeface="Cambria"/>
              </a:rPr>
              <a:t>f	</a:t>
            </a:r>
            <a:r>
              <a:rPr dirty="0" sz="3600" spc="-10" b="1">
                <a:latin typeface="Cambria"/>
                <a:cs typeface="Cambria"/>
              </a:rPr>
              <a:t>Log 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35" b="1">
                <a:latin typeface="Cambria"/>
                <a:cs typeface="Cambria"/>
              </a:rPr>
              <a:t>Recovery)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94278" y="288099"/>
            <a:ext cx="414782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5"/>
              <a:t>Deferred</a:t>
            </a:r>
            <a:r>
              <a:rPr dirty="0" spc="-40"/>
              <a:t> </a:t>
            </a:r>
            <a:r>
              <a:rPr dirty="0" spc="-5"/>
              <a:t>Database</a:t>
            </a:r>
            <a:r>
              <a:rPr dirty="0" spc="-35"/>
              <a:t> </a:t>
            </a:r>
            <a:r>
              <a:rPr dirty="0" spc="-5"/>
              <a:t>Modification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63768" y="730058"/>
            <a:ext cx="797242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1968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  <a:tab pos="1654810" algn="l"/>
                <a:tab pos="2099310" algn="l"/>
                <a:tab pos="2701290" algn="l"/>
                <a:tab pos="4045585" algn="l"/>
                <a:tab pos="4646930" algn="l"/>
                <a:tab pos="5983605" algn="l"/>
                <a:tab pos="6726555" algn="l"/>
                <a:tab pos="7524750" algn="l"/>
              </a:tabLst>
            </a:pP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databas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-50">
                <a:latin typeface="Cambria Math"/>
                <a:cs typeface="Cambria Math"/>
              </a:rPr>
              <a:t>l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the  </a:t>
            </a:r>
            <a:r>
              <a:rPr dirty="0" sz="2400" spc="-5">
                <a:latin typeface="Cambria Math"/>
                <a:cs typeface="Cambria Math"/>
              </a:rPr>
              <a:t>commit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command is </a:t>
            </a:r>
            <a:r>
              <a:rPr dirty="0" sz="2400" spc="-20">
                <a:latin typeface="Cambria Math"/>
                <a:cs typeface="Cambria Math"/>
              </a:rPr>
              <a:t>executed.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wont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reflected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restarted.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committed,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reflected </a:t>
            </a:r>
            <a:r>
              <a:rPr dirty="0" sz="2400" spc="-5">
                <a:latin typeface="Cambria Math"/>
                <a:cs typeface="Cambria Math"/>
              </a:rPr>
              <a:t>and will be permanent.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086417" y="3212251"/>
            <a:ext cx="1774825" cy="3030220"/>
            <a:chOff x="4086417" y="3212251"/>
            <a:chExt cx="1774825" cy="3030220"/>
          </a:xfrm>
        </p:grpSpPr>
        <p:sp>
          <p:nvSpPr>
            <p:cNvPr id="6" name="object 6"/>
            <p:cNvSpPr/>
            <p:nvPr/>
          </p:nvSpPr>
          <p:spPr>
            <a:xfrm>
              <a:off x="4097517" y="3690051"/>
              <a:ext cx="1752600" cy="2541270"/>
            </a:xfrm>
            <a:custGeom>
              <a:avLst/>
              <a:gdLst/>
              <a:ahLst/>
              <a:cxnLst/>
              <a:rect l="l" t="t" r="r" b="b"/>
              <a:pathLst>
                <a:path w="1752600" h="2541270">
                  <a:moveTo>
                    <a:pt x="1752599" y="2541049"/>
                  </a:moveTo>
                  <a:lnTo>
                    <a:pt x="0" y="2541049"/>
                  </a:lnTo>
                  <a:lnTo>
                    <a:pt x="0" y="0"/>
                  </a:lnTo>
                  <a:lnTo>
                    <a:pt x="1752599" y="0"/>
                  </a:lnTo>
                  <a:lnTo>
                    <a:pt x="1752599" y="2541049"/>
                  </a:lnTo>
                  <a:close/>
                </a:path>
              </a:pathLst>
            </a:custGeom>
            <a:solidFill>
              <a:srgbClr val="40BAD1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092767" y="3218601"/>
              <a:ext cx="1762125" cy="3017520"/>
            </a:xfrm>
            <a:custGeom>
              <a:avLst/>
              <a:gdLst/>
              <a:ahLst/>
              <a:cxnLst/>
              <a:rect l="l" t="t" r="r" b="b"/>
              <a:pathLst>
                <a:path w="1762125" h="3017520">
                  <a:moveTo>
                    <a:pt x="4749" y="0"/>
                  </a:moveTo>
                  <a:lnTo>
                    <a:pt x="4749" y="3017250"/>
                  </a:lnTo>
                </a:path>
                <a:path w="1762125" h="3017520">
                  <a:moveTo>
                    <a:pt x="1757349" y="0"/>
                  </a:moveTo>
                  <a:lnTo>
                    <a:pt x="1757349" y="3017250"/>
                  </a:lnTo>
                </a:path>
                <a:path w="1762125" h="3017520">
                  <a:moveTo>
                    <a:pt x="0" y="4749"/>
                  </a:moveTo>
                  <a:lnTo>
                    <a:pt x="1762099" y="4749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092767" y="3677351"/>
              <a:ext cx="1762125" cy="25400"/>
            </a:xfrm>
            <a:custGeom>
              <a:avLst/>
              <a:gdLst/>
              <a:ahLst/>
              <a:cxnLst/>
              <a:rect l="l" t="t" r="r" b="b"/>
              <a:pathLst>
                <a:path w="1762125" h="25400">
                  <a:moveTo>
                    <a:pt x="0" y="0"/>
                  </a:moveTo>
                  <a:lnTo>
                    <a:pt x="1762099" y="0"/>
                  </a:lnTo>
                  <a:lnTo>
                    <a:pt x="1762099" y="25399"/>
                  </a:lnTo>
                  <a:lnTo>
                    <a:pt x="0" y="253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4092767" y="6231101"/>
              <a:ext cx="1762125" cy="0"/>
            </a:xfrm>
            <a:custGeom>
              <a:avLst/>
              <a:gdLst/>
              <a:ahLst/>
              <a:cxnLst/>
              <a:rect l="l" t="t" r="r" b="b"/>
              <a:pathLst>
                <a:path w="1762125" h="0">
                  <a:moveTo>
                    <a:pt x="0" y="0"/>
                  </a:moveTo>
                  <a:lnTo>
                    <a:pt x="1762099" y="0"/>
                  </a:lnTo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4815570" y="3200491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103867" y="3621471"/>
            <a:ext cx="1746250" cy="2479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321945" marR="321310" indent="-1270">
              <a:lnSpc>
                <a:spcPct val="114999"/>
              </a:lnSpc>
              <a:spcBef>
                <a:spcPts val="100"/>
              </a:spcBef>
            </a:pPr>
            <a:r>
              <a:rPr dirty="0" sz="2000" spc="-15">
                <a:latin typeface="Cambria Math"/>
                <a:cs typeface="Cambria Math"/>
              </a:rPr>
              <a:t>Read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-</a:t>
            </a:r>
            <a:r>
              <a:rPr dirty="0" sz="2000" spc="-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1790" marR="35115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(A)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Read</a:t>
            </a:r>
            <a:r>
              <a:rPr dirty="0" sz="2000" spc="-4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</a:t>
            </a:r>
            <a:endParaRPr sz="20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  <a:spcBef>
                <a:spcPts val="360"/>
              </a:spcBef>
            </a:pP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=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B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+</a:t>
            </a:r>
            <a:r>
              <a:rPr dirty="0" sz="2000" spc="-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50</a:t>
            </a:r>
            <a:endParaRPr sz="2000">
              <a:latin typeface="Cambria Math"/>
              <a:cs typeface="Cambria Math"/>
            </a:endParaRPr>
          </a:p>
          <a:p>
            <a:pPr algn="ctr" marL="353060" marR="352425">
              <a:lnSpc>
                <a:spcPct val="114999"/>
              </a:lnSpc>
            </a:pPr>
            <a:r>
              <a:rPr dirty="0" sz="2000" spc="-20">
                <a:latin typeface="Cambria Math"/>
                <a:cs typeface="Cambria Math"/>
              </a:rPr>
              <a:t>Write</a:t>
            </a:r>
            <a:r>
              <a:rPr dirty="0" sz="2000" spc="-8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(B)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Commit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111914" y="3217963"/>
            <a:ext cx="2142490" cy="478790"/>
            <a:chOff x="6111914" y="3217963"/>
            <a:chExt cx="2142490" cy="478790"/>
          </a:xfrm>
        </p:grpSpPr>
        <p:sp>
          <p:nvSpPr>
            <p:cNvPr id="13" name="object 13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2131151" y="467693"/>
                  </a:moveTo>
                  <a:lnTo>
                    <a:pt x="0" y="467693"/>
                  </a:lnTo>
                  <a:lnTo>
                    <a:pt x="0" y="0"/>
                  </a:lnTo>
                  <a:lnTo>
                    <a:pt x="2131151" y="0"/>
                  </a:lnTo>
                  <a:lnTo>
                    <a:pt x="2131151" y="467693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/>
            <p:cNvSpPr/>
            <p:nvPr/>
          </p:nvSpPr>
          <p:spPr>
            <a:xfrm>
              <a:off x="6117302" y="3223350"/>
              <a:ext cx="2131695" cy="467995"/>
            </a:xfrm>
            <a:custGeom>
              <a:avLst/>
              <a:gdLst/>
              <a:ahLst/>
              <a:cxnLst/>
              <a:rect l="l" t="t" r="r" b="b"/>
              <a:pathLst>
                <a:path w="2131695" h="467995">
                  <a:moveTo>
                    <a:pt x="0" y="0"/>
                  </a:moveTo>
                  <a:lnTo>
                    <a:pt x="2131151" y="0"/>
                  </a:lnTo>
                  <a:lnTo>
                    <a:pt x="2131151" y="467693"/>
                  </a:lnTo>
                  <a:lnTo>
                    <a:pt x="0" y="467693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/>
          <p:cNvSpPr txBox="1"/>
          <p:nvPr/>
        </p:nvSpPr>
        <p:spPr>
          <a:xfrm>
            <a:off x="6676962" y="3066545"/>
            <a:ext cx="10121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A=100,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10002" y="3432305"/>
            <a:ext cx="94551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solidFill>
                  <a:srgbClr val="FFFFFF"/>
                </a:solidFill>
                <a:latin typeface="Cambria Math"/>
                <a:cs typeface="Cambria Math"/>
              </a:rPr>
              <a:t>B=200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405950" y="3871794"/>
            <a:ext cx="6854825" cy="2287270"/>
            <a:chOff x="4405950" y="3871794"/>
            <a:chExt cx="6854825" cy="2287270"/>
          </a:xfrm>
        </p:grpSpPr>
        <p:sp>
          <p:nvSpPr>
            <p:cNvPr id="18" name="object 18"/>
            <p:cNvSpPr/>
            <p:nvPr/>
          </p:nvSpPr>
          <p:spPr>
            <a:xfrm>
              <a:off x="4434525" y="6130022"/>
              <a:ext cx="1066800" cy="0"/>
            </a:xfrm>
            <a:custGeom>
              <a:avLst/>
              <a:gdLst/>
              <a:ahLst/>
              <a:cxnLst/>
              <a:rect l="l" t="t" r="r" b="b"/>
              <a:pathLst>
                <a:path w="1066800" h="0">
                  <a:moveTo>
                    <a:pt x="0" y="0"/>
                  </a:moveTo>
                  <a:lnTo>
                    <a:pt x="1066799" y="0"/>
                  </a:lnTo>
                </a:path>
              </a:pathLst>
            </a:custGeom>
            <a:ln w="5714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5445953" y="3876557"/>
              <a:ext cx="5810250" cy="2062480"/>
            </a:xfrm>
            <a:custGeom>
              <a:avLst/>
              <a:gdLst/>
              <a:ahLst/>
              <a:cxnLst/>
              <a:rect l="l" t="t" r="r" b="b"/>
              <a:pathLst>
                <a:path w="5810250" h="2062479">
                  <a:moveTo>
                    <a:pt x="1906574" y="319337"/>
                  </a:moveTo>
                  <a:lnTo>
                    <a:pt x="1910036" y="272147"/>
                  </a:lnTo>
                  <a:lnTo>
                    <a:pt x="1920094" y="227108"/>
                  </a:lnTo>
                  <a:lnTo>
                    <a:pt x="1936254" y="184712"/>
                  </a:lnTo>
                  <a:lnTo>
                    <a:pt x="1958021" y="145454"/>
                  </a:lnTo>
                  <a:lnTo>
                    <a:pt x="1984902" y="109828"/>
                  </a:lnTo>
                  <a:lnTo>
                    <a:pt x="2016402" y="78327"/>
                  </a:lnTo>
                  <a:lnTo>
                    <a:pt x="2052029" y="51447"/>
                  </a:lnTo>
                  <a:lnTo>
                    <a:pt x="2091287" y="29679"/>
                  </a:lnTo>
                  <a:lnTo>
                    <a:pt x="2133682" y="13520"/>
                  </a:lnTo>
                  <a:lnTo>
                    <a:pt x="2178722" y="3462"/>
                  </a:lnTo>
                  <a:lnTo>
                    <a:pt x="2225911" y="0"/>
                  </a:lnTo>
                  <a:lnTo>
                    <a:pt x="2557086" y="0"/>
                  </a:lnTo>
                  <a:lnTo>
                    <a:pt x="3532855" y="0"/>
                  </a:lnTo>
                  <a:lnTo>
                    <a:pt x="5490313" y="0"/>
                  </a:lnTo>
                  <a:lnTo>
                    <a:pt x="5540570" y="3978"/>
                  </a:lnTo>
                  <a:lnTo>
                    <a:pt x="5589136" y="15675"/>
                  </a:lnTo>
                  <a:lnTo>
                    <a:pt x="5635155" y="34737"/>
                  </a:lnTo>
                  <a:lnTo>
                    <a:pt x="5677768" y="60807"/>
                  </a:lnTo>
                  <a:lnTo>
                    <a:pt x="5716118" y="93531"/>
                  </a:lnTo>
                  <a:lnTo>
                    <a:pt x="5748842" y="131881"/>
                  </a:lnTo>
                  <a:lnTo>
                    <a:pt x="5774913" y="174494"/>
                  </a:lnTo>
                  <a:lnTo>
                    <a:pt x="5793974" y="220513"/>
                  </a:lnTo>
                  <a:lnTo>
                    <a:pt x="5805672" y="269080"/>
                  </a:lnTo>
                  <a:lnTo>
                    <a:pt x="5809650" y="319337"/>
                  </a:lnTo>
                  <a:lnTo>
                    <a:pt x="5809650" y="1117679"/>
                  </a:lnTo>
                  <a:lnTo>
                    <a:pt x="5809650" y="1596685"/>
                  </a:lnTo>
                  <a:lnTo>
                    <a:pt x="5806188" y="1643874"/>
                  </a:lnTo>
                  <a:lnTo>
                    <a:pt x="5796130" y="1688913"/>
                  </a:lnTo>
                  <a:lnTo>
                    <a:pt x="5779970" y="1731309"/>
                  </a:lnTo>
                  <a:lnTo>
                    <a:pt x="5758203" y="1770567"/>
                  </a:lnTo>
                  <a:lnTo>
                    <a:pt x="5731322" y="1806193"/>
                  </a:lnTo>
                  <a:lnTo>
                    <a:pt x="5699822" y="1837694"/>
                  </a:lnTo>
                  <a:lnTo>
                    <a:pt x="5664195" y="1864574"/>
                  </a:lnTo>
                  <a:lnTo>
                    <a:pt x="5624938" y="1886342"/>
                  </a:lnTo>
                  <a:lnTo>
                    <a:pt x="5582542" y="1902501"/>
                  </a:lnTo>
                  <a:lnTo>
                    <a:pt x="5537503" y="1912559"/>
                  </a:lnTo>
                  <a:lnTo>
                    <a:pt x="5490313" y="1916021"/>
                  </a:lnTo>
                  <a:lnTo>
                    <a:pt x="3532855" y="1916021"/>
                  </a:lnTo>
                  <a:lnTo>
                    <a:pt x="2557086" y="1916021"/>
                  </a:lnTo>
                  <a:lnTo>
                    <a:pt x="2225911" y="1916021"/>
                  </a:lnTo>
                  <a:lnTo>
                    <a:pt x="2178722" y="1912559"/>
                  </a:lnTo>
                  <a:lnTo>
                    <a:pt x="2133682" y="1902501"/>
                  </a:lnTo>
                  <a:lnTo>
                    <a:pt x="2091287" y="1886342"/>
                  </a:lnTo>
                  <a:lnTo>
                    <a:pt x="2052029" y="1864574"/>
                  </a:lnTo>
                  <a:lnTo>
                    <a:pt x="2016402" y="1837694"/>
                  </a:lnTo>
                  <a:lnTo>
                    <a:pt x="1984902" y="1806193"/>
                  </a:lnTo>
                  <a:lnTo>
                    <a:pt x="1958021" y="1770567"/>
                  </a:lnTo>
                  <a:lnTo>
                    <a:pt x="1936254" y="1731309"/>
                  </a:lnTo>
                  <a:lnTo>
                    <a:pt x="1920094" y="1688913"/>
                  </a:lnTo>
                  <a:lnTo>
                    <a:pt x="1910036" y="1643874"/>
                  </a:lnTo>
                  <a:lnTo>
                    <a:pt x="1906574" y="1596685"/>
                  </a:lnTo>
                  <a:lnTo>
                    <a:pt x="0" y="2062348"/>
                  </a:lnTo>
                  <a:lnTo>
                    <a:pt x="1906574" y="1117679"/>
                  </a:lnTo>
                  <a:lnTo>
                    <a:pt x="1906574" y="319337"/>
                  </a:lnTo>
                  <a:close/>
                </a:path>
              </a:pathLst>
            </a:custGeom>
            <a:ln w="952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0" name="object 20"/>
          <p:cNvSpPr txBox="1"/>
          <p:nvPr/>
        </p:nvSpPr>
        <p:spPr>
          <a:xfrm>
            <a:off x="8094416" y="3895276"/>
            <a:ext cx="241554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&lt;T1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start&gt;</a:t>
            </a:r>
            <a:endParaRPr sz="2400">
              <a:latin typeface="Cambria Math"/>
              <a:cs typeface="Cambria Math"/>
            </a:endParaRPr>
          </a:p>
          <a:p>
            <a:pPr algn="ctr" marL="95250" marR="85725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A=50,B=200</a:t>
            </a:r>
            <a:endParaRPr sz="2400">
              <a:latin typeface="Cambria Math"/>
              <a:cs typeface="Cambria Math"/>
            </a:endParaRPr>
          </a:p>
          <a:p>
            <a:pPr algn="ctr" marL="12065" marR="5080">
              <a:lnSpc>
                <a:spcPct val="100000"/>
              </a:lnSpc>
            </a:pPr>
            <a:r>
              <a:rPr dirty="0" sz="2400" spc="-5">
                <a:latin typeface="Cambria Math"/>
                <a:cs typeface="Cambria Math"/>
              </a:rPr>
              <a:t>&lt;T1,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200,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250&gt;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A=50,B=250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48374" y="6108570"/>
            <a:ext cx="43033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688975" algn="l"/>
                <a:tab pos="1188085" algn="l"/>
                <a:tab pos="2113280" algn="l"/>
                <a:tab pos="2458720" algn="l"/>
                <a:tab pos="3555365" algn="l"/>
                <a:tab pos="3975100" algn="l"/>
              </a:tabLst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Af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r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e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commi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t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s	</a:t>
            </a:r>
            <a:r>
              <a:rPr dirty="0" sz="1800" spc="-25">
                <a:solidFill>
                  <a:srgbClr val="FF0000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FF0000"/>
                </a:solidFill>
                <a:latin typeface="Cambria Math"/>
                <a:cs typeface="Cambria Math"/>
              </a:rPr>
              <a:t>x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ecu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ed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,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al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l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are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reflected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in the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database.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499547" y="5931755"/>
            <a:ext cx="1498600" cy="495300"/>
            <a:chOff x="5499547" y="5931755"/>
            <a:chExt cx="1498600" cy="495300"/>
          </a:xfrm>
        </p:grpSpPr>
        <p:sp>
          <p:nvSpPr>
            <p:cNvPr id="23" name="object 23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5504935" y="5937143"/>
              <a:ext cx="1487805" cy="484505"/>
            </a:xfrm>
            <a:custGeom>
              <a:avLst/>
              <a:gdLst/>
              <a:ahLst/>
              <a:cxnLst/>
              <a:rect l="l" t="t" r="r" b="b"/>
              <a:pathLst>
                <a:path w="1487804" h="484504">
                  <a:moveTo>
                    <a:pt x="1465022" y="484134"/>
                  </a:moveTo>
                  <a:lnTo>
                    <a:pt x="77585" y="133225"/>
                  </a:lnTo>
                  <a:lnTo>
                    <a:pt x="66353" y="177634"/>
                  </a:lnTo>
                  <a:lnTo>
                    <a:pt x="0" y="66353"/>
                  </a:lnTo>
                  <a:lnTo>
                    <a:pt x="111280" y="0"/>
                  </a:lnTo>
                  <a:lnTo>
                    <a:pt x="100049" y="44408"/>
                  </a:lnTo>
                  <a:lnTo>
                    <a:pt x="1487486" y="395317"/>
                  </a:lnTo>
                  <a:lnTo>
                    <a:pt x="1465022" y="484134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855773"/>
            <a:ext cx="298704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Transaction 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(Chec</a:t>
            </a:r>
            <a:r>
              <a:rPr dirty="0" sz="3600" spc="-30" b="1">
                <a:latin typeface="Cambria"/>
                <a:cs typeface="Cambria"/>
              </a:rPr>
              <a:t>k</a:t>
            </a:r>
            <a:r>
              <a:rPr dirty="0" sz="3600" spc="-5" b="1">
                <a:latin typeface="Cambria"/>
                <a:cs typeface="Cambria"/>
              </a:rPr>
              <a:t>points)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80709" y="13207"/>
            <a:ext cx="8080375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825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possible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Based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</a:t>
            </a:r>
            <a:r>
              <a:rPr dirty="0" sz="2400" spc="4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consumes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more </a:t>
            </a:r>
            <a:r>
              <a:rPr dirty="0" sz="2400" spc="-5">
                <a:latin typeface="Cambria Math"/>
                <a:cs typeface="Cambria Math"/>
              </a:rPr>
              <a:t>time </a:t>
            </a:r>
            <a:r>
              <a:rPr dirty="0" sz="2400" spc="-10">
                <a:latin typeface="Cambria Math"/>
                <a:cs typeface="Cambria Math"/>
              </a:rPr>
              <a:t>while </a:t>
            </a:r>
            <a:r>
              <a:rPr dirty="0" sz="2400" spc="-20">
                <a:latin typeface="Cambria Math"/>
                <a:cs typeface="Cambria Math"/>
              </a:rPr>
              <a:t>recovering </a:t>
            </a:r>
            <a:r>
              <a:rPr dirty="0" sz="2400" spc="-5">
                <a:latin typeface="Cambria Math"/>
                <a:cs typeface="Cambria Math"/>
              </a:rPr>
              <a:t>the data using Logs. Thus,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reduce </a:t>
            </a:r>
            <a:r>
              <a:rPr dirty="0" sz="2400" spc="-5">
                <a:latin typeface="Cambria Math"/>
                <a:cs typeface="Cambria Math"/>
              </a:rPr>
              <a:t>the time consumption,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we</a:t>
            </a:r>
            <a:r>
              <a:rPr dirty="0" sz="2400" spc="-5">
                <a:latin typeface="Cambria Math"/>
                <a:cs typeface="Cambria Math"/>
              </a:rPr>
              <a:t> can use</a:t>
            </a:r>
            <a:r>
              <a:rPr dirty="0" sz="2400" spc="-10">
                <a:latin typeface="Cambria Math"/>
                <a:cs typeface="Cambria Math"/>
              </a:rPr>
              <a:t> Checkpoints.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10">
                <a:latin typeface="Cambria Math"/>
                <a:cs typeface="Cambria Math"/>
              </a:rPr>
              <a:t>Checkpoint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point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describes that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done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 </a:t>
            </a:r>
            <a:r>
              <a:rPr dirty="0" sz="2400" spc="-15">
                <a:latin typeface="Cambria Math"/>
                <a:cs typeface="Cambria Math"/>
              </a:rPr>
              <a:t> correctly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stored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safely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905788" y="2747219"/>
            <a:ext cx="5246370" cy="2197100"/>
            <a:chOff x="3905788" y="2747219"/>
            <a:chExt cx="5246370" cy="2197100"/>
          </a:xfrm>
        </p:grpSpPr>
        <p:sp>
          <p:nvSpPr>
            <p:cNvPr id="5" name="object 5"/>
            <p:cNvSpPr/>
            <p:nvPr/>
          </p:nvSpPr>
          <p:spPr>
            <a:xfrm>
              <a:off x="4062951" y="2784068"/>
              <a:ext cx="5003165" cy="0"/>
            </a:xfrm>
            <a:custGeom>
              <a:avLst/>
              <a:gdLst/>
              <a:ahLst/>
              <a:cxnLst/>
              <a:rect l="l" t="t" r="r" b="b"/>
              <a:pathLst>
                <a:path w="5003165" h="0">
                  <a:moveTo>
                    <a:pt x="0" y="0"/>
                  </a:moveTo>
                  <a:lnTo>
                    <a:pt x="5002649" y="0"/>
                  </a:lnTo>
                </a:path>
              </a:pathLst>
            </a:custGeom>
            <a:ln w="17124">
              <a:solidFill>
                <a:srgbClr val="1ACCF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057038" y="2747219"/>
              <a:ext cx="94839" cy="7369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6120351" y="2784068"/>
              <a:ext cx="2133600" cy="2160270"/>
            </a:xfrm>
            <a:custGeom>
              <a:avLst/>
              <a:gdLst/>
              <a:ahLst/>
              <a:cxnLst/>
              <a:rect l="l" t="t" r="r" b="b"/>
              <a:pathLst>
                <a:path w="2133600" h="2160270">
                  <a:moveTo>
                    <a:pt x="0" y="0"/>
                  </a:moveTo>
                  <a:lnTo>
                    <a:pt x="0" y="2159999"/>
                  </a:lnTo>
                </a:path>
                <a:path w="2133600" h="2160270">
                  <a:moveTo>
                    <a:pt x="2133599" y="0"/>
                  </a:moveTo>
                  <a:lnTo>
                    <a:pt x="2133599" y="2159999"/>
                  </a:lnTo>
                </a:path>
              </a:pathLst>
            </a:custGeom>
            <a:ln w="17124">
              <a:solidFill>
                <a:srgbClr val="1ACC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910551" y="3088868"/>
              <a:ext cx="4724400" cy="1676400"/>
            </a:xfrm>
            <a:custGeom>
              <a:avLst/>
              <a:gdLst/>
              <a:ahLst/>
              <a:cxnLst/>
              <a:rect l="l" t="t" r="r" b="b"/>
              <a:pathLst>
                <a:path w="4724400" h="1676400">
                  <a:moveTo>
                    <a:pt x="0" y="183629"/>
                  </a:moveTo>
                  <a:lnTo>
                    <a:pt x="914399" y="183629"/>
                  </a:lnTo>
                </a:path>
                <a:path w="4724400" h="1676400">
                  <a:moveTo>
                    <a:pt x="0" y="0"/>
                  </a:moveTo>
                  <a:lnTo>
                    <a:pt x="0" y="380999"/>
                  </a:lnTo>
                </a:path>
                <a:path w="4724400" h="1676400">
                  <a:moveTo>
                    <a:pt x="914399" y="0"/>
                  </a:moveTo>
                  <a:lnTo>
                    <a:pt x="914399" y="380999"/>
                  </a:lnTo>
                </a:path>
                <a:path w="4724400" h="1676400">
                  <a:moveTo>
                    <a:pt x="1581149" y="564629"/>
                  </a:moveTo>
                  <a:lnTo>
                    <a:pt x="2495549" y="564629"/>
                  </a:lnTo>
                </a:path>
                <a:path w="4724400" h="1676400">
                  <a:moveTo>
                    <a:pt x="1581149" y="380999"/>
                  </a:moveTo>
                  <a:lnTo>
                    <a:pt x="1581149" y="761999"/>
                  </a:lnTo>
                </a:path>
                <a:path w="4724400" h="1676400">
                  <a:moveTo>
                    <a:pt x="2495549" y="380999"/>
                  </a:moveTo>
                  <a:lnTo>
                    <a:pt x="2495549" y="761999"/>
                  </a:lnTo>
                </a:path>
                <a:path w="4724400" h="1676400">
                  <a:moveTo>
                    <a:pt x="2765060" y="945629"/>
                  </a:moveTo>
                  <a:lnTo>
                    <a:pt x="3679460" y="945629"/>
                  </a:lnTo>
                </a:path>
                <a:path w="4724400" h="1676400">
                  <a:moveTo>
                    <a:pt x="2765060" y="761999"/>
                  </a:moveTo>
                  <a:lnTo>
                    <a:pt x="2765060" y="1142999"/>
                  </a:lnTo>
                </a:path>
                <a:path w="4724400" h="1676400">
                  <a:moveTo>
                    <a:pt x="3679460" y="761999"/>
                  </a:moveTo>
                  <a:lnTo>
                    <a:pt x="3679460" y="1142999"/>
                  </a:lnTo>
                </a:path>
                <a:path w="4724400" h="1676400">
                  <a:moveTo>
                    <a:pt x="3810001" y="1479028"/>
                  </a:moveTo>
                  <a:lnTo>
                    <a:pt x="4724401" y="1479028"/>
                  </a:lnTo>
                </a:path>
                <a:path w="4724400" h="1676400">
                  <a:moveTo>
                    <a:pt x="3810001" y="1295399"/>
                  </a:moveTo>
                  <a:lnTo>
                    <a:pt x="3810001" y="1676399"/>
                  </a:lnTo>
                </a:path>
                <a:path w="4724400" h="1676400">
                  <a:moveTo>
                    <a:pt x="4724401" y="1295399"/>
                  </a:moveTo>
                  <a:lnTo>
                    <a:pt x="4724401" y="1676399"/>
                  </a:lnTo>
                </a:path>
              </a:pathLst>
            </a:custGeom>
            <a:ln w="952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/>
          <p:cNvSpPr txBox="1"/>
          <p:nvPr/>
        </p:nvSpPr>
        <p:spPr>
          <a:xfrm>
            <a:off x="3492775" y="2353776"/>
            <a:ext cx="4926330" cy="90931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  <a:tabLst>
                <a:tab pos="2542540" algn="l"/>
                <a:tab pos="4620260" algn="l"/>
              </a:tabLst>
            </a:pPr>
            <a:r>
              <a:rPr dirty="0" sz="2000" spc="-5">
                <a:latin typeface="Cambria Math"/>
                <a:cs typeface="Cambria Math"/>
              </a:rPr>
              <a:t>Time	</a:t>
            </a:r>
            <a:r>
              <a:rPr dirty="0" baseline="1388" sz="3000" spc="7">
                <a:latin typeface="Cambria Math"/>
                <a:cs typeface="Cambria Math"/>
              </a:rPr>
              <a:t>T</a:t>
            </a:r>
            <a:r>
              <a:rPr dirty="0" baseline="-29914" sz="1950" spc="7">
                <a:latin typeface="Cambria Math"/>
                <a:cs typeface="Cambria Math"/>
              </a:rPr>
              <a:t>C	</a:t>
            </a:r>
            <a:r>
              <a:rPr dirty="0" baseline="1388" sz="3000" spc="7">
                <a:latin typeface="Cambria Math"/>
                <a:cs typeface="Cambria Math"/>
              </a:rPr>
              <a:t>T</a:t>
            </a:r>
            <a:r>
              <a:rPr dirty="0" baseline="-29914" sz="1950" spc="7">
                <a:latin typeface="Cambria Math"/>
                <a:cs typeface="Cambria Math"/>
              </a:rPr>
              <a:t>F</a:t>
            </a:r>
            <a:endParaRPr baseline="-29914" sz="1950">
              <a:latin typeface="Cambria Math"/>
              <a:cs typeface="Cambria Math"/>
            </a:endParaRPr>
          </a:p>
          <a:p>
            <a:pPr marL="734695">
              <a:lnSpc>
                <a:spcPct val="100000"/>
              </a:lnSpc>
              <a:spcBef>
                <a:spcPts val="2155"/>
              </a:spcBef>
            </a:pPr>
            <a:r>
              <a:rPr dirty="0" sz="2000" spc="-5">
                <a:latin typeface="Cambria Math"/>
                <a:cs typeface="Cambria Math"/>
              </a:rPr>
              <a:t>T1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13293" y="3348096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T2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97358" y="3705109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T3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98647" y="4247108"/>
            <a:ext cx="3162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mbria Math"/>
                <a:cs typeface="Cambria Math"/>
              </a:rPr>
              <a:t>T4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45375" y="5001704"/>
            <a:ext cx="1796414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latin typeface="Cambria Math"/>
                <a:cs typeface="Cambria Math"/>
              </a:rPr>
              <a:t>Checkpoint</a:t>
            </a:r>
            <a:r>
              <a:rPr dirty="0" sz="2000" spc="-5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time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866816" y="4959308"/>
            <a:ext cx="78232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latin typeface="Cambria Math"/>
                <a:cs typeface="Cambria Math"/>
              </a:rPr>
              <a:t>Failure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41039" y="5455048"/>
            <a:ext cx="4923790" cy="360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0000"/>
                </a:solidFill>
                <a:latin typeface="Cambria Math"/>
                <a:cs typeface="Cambria Math"/>
              </a:rPr>
              <a:t>Working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Checkpoints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 in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case</a:t>
            </a:r>
            <a:r>
              <a:rPr dirty="0" sz="22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200" spc="-5">
                <a:solidFill>
                  <a:srgbClr val="FF0000"/>
                </a:solidFill>
                <a:latin typeface="Cambria Math"/>
                <a:cs typeface="Cambria Math"/>
              </a:rPr>
              <a:t>of </a:t>
            </a:r>
            <a:r>
              <a:rPr dirty="0" sz="2200" spc="-20">
                <a:solidFill>
                  <a:srgbClr val="FF0000"/>
                </a:solidFill>
                <a:latin typeface="Cambria Math"/>
                <a:cs typeface="Cambria Math"/>
              </a:rPr>
              <a:t>Failure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185360" y="2615658"/>
            <a:ext cx="252857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T1</a:t>
            </a:r>
            <a:r>
              <a:rPr dirty="0" sz="1800" spc="16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16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be</a:t>
            </a:r>
            <a:r>
              <a:rPr dirty="0" sz="1800" spc="16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ignored</a:t>
            </a:r>
            <a:r>
              <a:rPr dirty="0" sz="1800" spc="16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569448" y="2889978"/>
            <a:ext cx="214693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34670" algn="l"/>
                <a:tab pos="1078230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it	is	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committed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185360" y="3088098"/>
            <a:ext cx="2528570" cy="72644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96240">
              <a:lnSpc>
                <a:spcPct val="100000"/>
              </a:lnSpc>
              <a:spcBef>
                <a:spcPts val="700"/>
              </a:spcBef>
            </a:pP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before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checkpoint.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396240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T2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and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T3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restart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9448" y="3789138"/>
            <a:ext cx="14979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92150" algn="l"/>
                <a:tab pos="1056640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g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ai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n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s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th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y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059055" y="3789138"/>
            <a:ext cx="6629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L="168275" marR="17145" indent="-19050">
              <a:lnSpc>
                <a:spcPct val="100000"/>
              </a:lnSpc>
              <a:spcBef>
                <a:spcPts val="100"/>
              </a:spcBef>
            </a:pPr>
            <a:r>
              <a:rPr dirty="0" sz="1800" spc="-25">
                <a:solidFill>
                  <a:srgbClr val="004273"/>
                </a:solidFill>
                <a:latin typeface="Cambria Math"/>
                <a:cs typeface="Cambria Math"/>
              </a:rPr>
              <a:t>w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 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af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t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er</a:t>
            </a:r>
            <a:endParaRPr sz="1800">
              <a:latin typeface="Cambria Math"/>
              <a:cs typeface="Cambria Math"/>
            </a:endParaRPr>
          </a:p>
          <a:p>
            <a:pPr algn="r" marL="12700" marR="5080" indent="308610">
              <a:lnSpc>
                <a:spcPct val="100000"/>
              </a:lnSpc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but  be</a:t>
            </a:r>
            <a:r>
              <a:rPr dirty="0" sz="1800" spc="-25">
                <a:solidFill>
                  <a:srgbClr val="004273"/>
                </a:solidFill>
                <a:latin typeface="Cambria Math"/>
                <a:cs typeface="Cambria Math"/>
              </a:rPr>
              <a:t>f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o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69448" y="4063458"/>
            <a:ext cx="136271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890905" algn="l"/>
              </a:tabLst>
            </a:pP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act</a:t>
            </a:r>
            <a:r>
              <a:rPr dirty="0" sz="1800" spc="-40">
                <a:solidFill>
                  <a:srgbClr val="004273"/>
                </a:solidFill>
                <a:latin typeface="Cambria Math"/>
                <a:cs typeface="Cambria Math"/>
              </a:rPr>
              <a:t>iv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e	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 spc="-40">
                <a:solidFill>
                  <a:srgbClr val="004273"/>
                </a:solidFill>
                <a:latin typeface="Cambria Math"/>
                <a:cs typeface="Cambria Math"/>
              </a:rPr>
              <a:t>v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en 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checkpoint, 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committed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Failure.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85360" y="5236938"/>
            <a:ext cx="2526030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96240" marR="5080" indent="-384175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360170" algn="l"/>
                <a:tab pos="1779905" algn="l"/>
                <a:tab pos="2130425" algn="l"/>
              </a:tabLst>
            </a:pPr>
            <a:r>
              <a:rPr dirty="0" sz="1800" spc="229">
                <a:solidFill>
                  <a:srgbClr val="004273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T4</a:t>
            </a:r>
            <a:r>
              <a:rPr dirty="0" sz="1800" spc="5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will</a:t>
            </a:r>
            <a:r>
              <a:rPr dirty="0" sz="1800" spc="5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be</a:t>
            </a:r>
            <a:r>
              <a:rPr dirty="0" sz="1800" spc="5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completely </a:t>
            </a:r>
            <a:r>
              <a:rPr dirty="0" sz="1800" spc="-38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igno</a:t>
            </a:r>
            <a:r>
              <a:rPr dirty="0" sz="1800" spc="-30">
                <a:solidFill>
                  <a:srgbClr val="004273"/>
                </a:solidFill>
                <a:latin typeface="Cambria Math"/>
                <a:cs typeface="Cambria Math"/>
              </a:rPr>
              <a:t>r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e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d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s	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i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t	</a:t>
            </a:r>
            <a:r>
              <a:rPr dirty="0" sz="1800" spc="-35">
                <a:solidFill>
                  <a:srgbClr val="004273"/>
                </a:solidFill>
                <a:latin typeface="Cambria Math"/>
                <a:cs typeface="Cambria Math"/>
              </a:rPr>
              <a:t>w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as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569448" y="5785578"/>
            <a:ext cx="2148205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active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20">
                <a:solidFill>
                  <a:srgbClr val="004273"/>
                </a:solidFill>
                <a:latin typeface="Cambria Math"/>
                <a:cs typeface="Cambria Math"/>
              </a:rPr>
              <a:t>even</a:t>
            </a:r>
            <a:r>
              <a:rPr dirty="0" sz="1800" spc="-1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after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the </a:t>
            </a:r>
            <a:r>
              <a:rPr dirty="0" sz="1800" spc="-385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checkpoint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 and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has </a:t>
            </a:r>
            <a:r>
              <a:rPr dirty="0" sz="1800">
                <a:solidFill>
                  <a:srgbClr val="004273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004273"/>
                </a:solidFill>
                <a:latin typeface="Cambria Math"/>
                <a:cs typeface="Cambria Math"/>
              </a:rPr>
              <a:t>not</a:t>
            </a:r>
            <a:r>
              <a:rPr dirty="0" sz="1800" spc="-10">
                <a:solidFill>
                  <a:srgbClr val="004273"/>
                </a:solidFill>
                <a:latin typeface="Cambria Math"/>
                <a:cs typeface="Cambria Math"/>
              </a:rPr>
              <a:t> committed.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1306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(Shadow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Paging)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3000" y="390647"/>
            <a:ext cx="8075930" cy="3622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Paging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method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1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is </a:t>
            </a:r>
            <a:r>
              <a:rPr dirty="0" sz="2400" spc="-15">
                <a:latin typeface="Cambria Math"/>
                <a:cs typeface="Cambria Math"/>
              </a:rPr>
              <a:t>very</a:t>
            </a:r>
            <a:r>
              <a:rPr dirty="0" sz="2400" spc="-5">
                <a:latin typeface="Cambria Math"/>
                <a:cs typeface="Cambria Math"/>
              </a:rPr>
              <a:t> useful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case of serial</a:t>
            </a:r>
            <a:r>
              <a:rPr dirty="0" sz="2400" spc="-10">
                <a:latin typeface="Cambria Math"/>
                <a:cs typeface="Cambria Math"/>
              </a:rPr>
              <a:t> transactions.</a:t>
            </a:r>
            <a:endParaRPr sz="2400">
              <a:latin typeface="Cambria Math"/>
              <a:cs typeface="Cambria Math"/>
            </a:endParaRPr>
          </a:p>
          <a:p>
            <a:pPr marL="386080" marR="17145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fragmented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into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fixed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sized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blocks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referred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40">
                <a:latin typeface="Cambria Math"/>
                <a:cs typeface="Cambria Math"/>
              </a:rPr>
              <a:t>PAGES.</a:t>
            </a:r>
            <a:r>
              <a:rPr dirty="0" sz="2400" spc="-5">
                <a:latin typeface="Cambria Math"/>
                <a:cs typeface="Cambria Math"/>
              </a:rPr>
              <a:t> Each pages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stored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15">
                <a:latin typeface="Cambria Math"/>
                <a:cs typeface="Cambria Math"/>
              </a:rPr>
              <a:t> Paging </a:t>
            </a:r>
            <a:r>
              <a:rPr dirty="0" sz="2400" spc="-5">
                <a:latin typeface="Cambria Math"/>
                <a:cs typeface="Cambria Math"/>
              </a:rPr>
              <a:t>maintains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5">
                <a:latin typeface="Cambria Math"/>
                <a:cs typeface="Cambria Math"/>
              </a:rPr>
              <a:t> 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Tables: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starts,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both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tables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identical.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  <a:tab pos="1488440" algn="l"/>
                <a:tab pos="3228975" algn="l"/>
                <a:tab pos="3992879" algn="l"/>
                <a:tab pos="5201920" algn="l"/>
                <a:tab pos="6019800" algn="l"/>
                <a:tab pos="6926580" algn="l"/>
              </a:tabLst>
            </a:pPr>
            <a:r>
              <a:rPr dirty="0" sz="2400" spc="-5">
                <a:latin typeface="Cambria Math"/>
                <a:cs typeface="Cambria Math"/>
              </a:rPr>
              <a:t>During	</a:t>
            </a:r>
            <a:r>
              <a:rPr dirty="0" sz="2400" spc="-10">
                <a:latin typeface="Cambria Math"/>
                <a:cs typeface="Cambria Math"/>
              </a:rPr>
              <a:t>transaction,	</a:t>
            </a:r>
            <a:r>
              <a:rPr dirty="0" sz="2400" spc="-15">
                <a:latin typeface="Cambria Math"/>
                <a:cs typeface="Cambria Math"/>
              </a:rPr>
              <a:t>only	Current	Page	</a:t>
            </a:r>
            <a:r>
              <a:rPr dirty="0" sz="2400" spc="-45">
                <a:latin typeface="Cambria Math"/>
                <a:cs typeface="Cambria Math"/>
              </a:rPr>
              <a:t>Table	</a:t>
            </a:r>
            <a:r>
              <a:rPr dirty="0" sz="2400" spc="-5">
                <a:latin typeface="Cambria Math"/>
                <a:cs typeface="Cambria Math"/>
              </a:rPr>
              <a:t>changes,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43000" y="3911087"/>
            <a:ext cx="7633970" cy="17170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Shadow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r>
              <a:rPr dirty="0" sz="2400" spc="-20">
                <a:latin typeface="Cambria Math"/>
                <a:cs typeface="Cambria Math"/>
              </a:rPr>
              <a:t> never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changes.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All the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performed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40"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  <a:p>
            <a:pPr marL="386080" indent="-3740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updated: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8426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Copy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created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99592" y="5602726"/>
            <a:ext cx="607250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5">
                <a:latin typeface="Cambria Math"/>
                <a:cs typeface="Cambria Math"/>
              </a:rPr>
              <a:t>Current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Table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New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Copy.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86409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Then,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updates</a:t>
            </a:r>
            <a:r>
              <a:rPr dirty="0" sz="2400" spc="-15">
                <a:latin typeface="Cambria Math"/>
                <a:cs typeface="Cambria Math"/>
              </a:rPr>
              <a:t> are</a:t>
            </a:r>
            <a:r>
              <a:rPr dirty="0" sz="2400" spc="-10">
                <a:latin typeface="Cambria Math"/>
                <a:cs typeface="Cambria Math"/>
              </a:rPr>
              <a:t> performed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2046" y="2352524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(Shadow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Paging)</a:t>
            </a:r>
            <a:endParaRPr sz="36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247433" y="361468"/>
            <a:ext cx="1414145" cy="1864360"/>
            <a:chOff x="5247433" y="361468"/>
            <a:chExt cx="1414145" cy="1864360"/>
          </a:xfrm>
        </p:grpSpPr>
        <p:sp>
          <p:nvSpPr>
            <p:cNvPr id="4" name="object 4"/>
            <p:cNvSpPr/>
            <p:nvPr/>
          </p:nvSpPr>
          <p:spPr>
            <a:xfrm>
              <a:off x="5247446" y="361480"/>
              <a:ext cx="1413510" cy="1864360"/>
            </a:xfrm>
            <a:custGeom>
              <a:avLst/>
              <a:gdLst/>
              <a:ahLst/>
              <a:cxnLst/>
              <a:rect l="l" t="t" r="r" b="b"/>
              <a:pathLst>
                <a:path w="1413509" h="1864360">
                  <a:moveTo>
                    <a:pt x="4749" y="0"/>
                  </a:moveTo>
                  <a:lnTo>
                    <a:pt x="4749" y="1863749"/>
                  </a:lnTo>
                </a:path>
                <a:path w="1413509" h="1864360">
                  <a:moveTo>
                    <a:pt x="1408749" y="0"/>
                  </a:moveTo>
                  <a:lnTo>
                    <a:pt x="1408749" y="1863749"/>
                  </a:lnTo>
                </a:path>
                <a:path w="1413509" h="1864360">
                  <a:moveTo>
                    <a:pt x="0" y="4749"/>
                  </a:moveTo>
                  <a:lnTo>
                    <a:pt x="14134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247446" y="737080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247446" y="2220480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3732864" y="342614"/>
          <a:ext cx="1358900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52500"/>
                <a:gridCol w="391794"/>
              </a:tblGrid>
              <a:tr h="233679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1371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240654"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3654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8988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36893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</a:tr>
              <a:tr h="147369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802508" y="360054"/>
          <a:ext cx="1395095" cy="1864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27990"/>
                <a:gridCol w="952500"/>
              </a:tblGrid>
              <a:tr h="24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5830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06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43644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28575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2237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28575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1473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474346" y="2364705"/>
            <a:ext cx="758190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9060" marR="91440" indent="5715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New </a:t>
            </a:r>
            <a:r>
              <a:rPr dirty="0" sz="1800" spc="-3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ages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53902" y="2361937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109855" indent="-370205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Current</a:t>
            </a:r>
            <a:r>
              <a:rPr dirty="0" sz="18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03752" y="2394836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98425" indent="-37973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Shadow</a:t>
            </a:r>
            <a:r>
              <a:rPr dirty="0" sz="1800" spc="-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544208"/>
            <a:ext cx="94839" cy="73696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427" y="922033"/>
            <a:ext cx="94839" cy="73696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1258583"/>
            <a:ext cx="94839" cy="73696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73427" y="1648473"/>
            <a:ext cx="94839" cy="73696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29565" y="1715650"/>
            <a:ext cx="95259" cy="73690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29568" y="1276023"/>
            <a:ext cx="94839" cy="73696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939473"/>
            <a:ext cx="94839" cy="73696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572987"/>
            <a:ext cx="94839" cy="73696"/>
          </a:xfrm>
          <a:prstGeom prst="rect">
            <a:avLst/>
          </a:prstGeom>
        </p:spPr>
      </p:pic>
      <p:pic>
        <p:nvPicPr>
          <p:cNvPr id="20" name="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29568" y="2034848"/>
            <a:ext cx="94839" cy="73696"/>
          </a:xfrm>
          <a:prstGeom prst="rect">
            <a:avLst/>
          </a:prstGeom>
        </p:spPr>
      </p:pic>
      <p:pic>
        <p:nvPicPr>
          <p:cNvPr id="21" name="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73427" y="2017408"/>
            <a:ext cx="94839" cy="73696"/>
          </a:xfrm>
          <a:prstGeom prst="rect">
            <a:avLst/>
          </a:prstGeom>
        </p:spPr>
      </p:pic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489262" y="909851"/>
            <a:ext cx="320230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algn="just" marL="396240" marR="5080" indent="-384175">
              <a:lnSpc>
                <a:spcPct val="100000"/>
              </a:lnSpc>
              <a:spcBef>
                <a:spcPts val="100"/>
              </a:spcBef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1800" spc="-5">
                <a:solidFill>
                  <a:srgbClr val="FF0000"/>
                </a:solidFill>
              </a:rPr>
              <a:t>When the </a:t>
            </a:r>
            <a:r>
              <a:rPr dirty="0" sz="1800" spc="-10">
                <a:solidFill>
                  <a:srgbClr val="FF0000"/>
                </a:solidFill>
              </a:rPr>
              <a:t>transaction </a:t>
            </a:r>
            <a:r>
              <a:rPr dirty="0" sz="1800" spc="-5">
                <a:solidFill>
                  <a:srgbClr val="FF0000"/>
                </a:solidFill>
              </a:rPr>
              <a:t>starts, </a:t>
            </a:r>
            <a:r>
              <a:rPr dirty="0" sz="180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both </a:t>
            </a:r>
            <a:r>
              <a:rPr dirty="0" sz="1800" spc="-10">
                <a:solidFill>
                  <a:srgbClr val="FF0000"/>
                </a:solidFill>
              </a:rPr>
              <a:t>Current </a:t>
            </a:r>
            <a:r>
              <a:rPr dirty="0" sz="1800" spc="-15">
                <a:solidFill>
                  <a:srgbClr val="FF0000"/>
                </a:solidFill>
              </a:rPr>
              <a:t>Page </a:t>
            </a:r>
            <a:r>
              <a:rPr dirty="0" sz="1800" spc="-35">
                <a:solidFill>
                  <a:srgbClr val="FF0000"/>
                </a:solidFill>
              </a:rPr>
              <a:t>Table </a:t>
            </a:r>
            <a:r>
              <a:rPr dirty="0" sz="1800" spc="-5">
                <a:solidFill>
                  <a:srgbClr val="FF0000"/>
                </a:solidFill>
              </a:rPr>
              <a:t>and </a:t>
            </a:r>
            <a:r>
              <a:rPr dirty="0" sz="1800" spc="-385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Shadow </a:t>
            </a:r>
            <a:r>
              <a:rPr dirty="0" sz="1800" spc="-15">
                <a:solidFill>
                  <a:srgbClr val="FF0000"/>
                </a:solidFill>
              </a:rPr>
              <a:t>Page </a:t>
            </a:r>
            <a:r>
              <a:rPr dirty="0" sz="1800" spc="-35">
                <a:solidFill>
                  <a:srgbClr val="FF0000"/>
                </a:solidFill>
              </a:rPr>
              <a:t>Table </a:t>
            </a:r>
            <a:r>
              <a:rPr dirty="0" sz="1800" spc="-5">
                <a:solidFill>
                  <a:srgbClr val="FF0000"/>
                </a:solidFill>
              </a:rPr>
              <a:t>points </a:t>
            </a:r>
            <a:r>
              <a:rPr dirty="0" sz="1800" spc="-10">
                <a:solidFill>
                  <a:srgbClr val="FF0000"/>
                </a:solidFill>
              </a:rPr>
              <a:t>to </a:t>
            </a:r>
            <a:r>
              <a:rPr dirty="0" sz="1800" spc="-385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Same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15">
                <a:solidFill>
                  <a:srgbClr val="FF0000"/>
                </a:solidFill>
              </a:rPr>
              <a:t>Pages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in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5">
                <a:solidFill>
                  <a:srgbClr val="FF0000"/>
                </a:solidFill>
              </a:rPr>
              <a:t>New</a:t>
            </a:r>
            <a:r>
              <a:rPr dirty="0" sz="1800" spc="-10">
                <a:solidFill>
                  <a:srgbClr val="FF0000"/>
                </a:solidFill>
              </a:rPr>
              <a:t> </a:t>
            </a:r>
            <a:r>
              <a:rPr dirty="0" sz="1800" spc="-15">
                <a:solidFill>
                  <a:srgbClr val="FF0000"/>
                </a:solidFill>
              </a:rPr>
              <a:t>Pages</a:t>
            </a:r>
            <a:endParaRPr sz="1800">
              <a:latin typeface="Segoe UI Symbol"/>
              <a:cs typeface="Segoe UI Symbol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256860" y="3395752"/>
            <a:ext cx="1414145" cy="2622550"/>
            <a:chOff x="5256860" y="3395752"/>
            <a:chExt cx="1414145" cy="2622550"/>
          </a:xfrm>
        </p:grpSpPr>
        <p:sp>
          <p:nvSpPr>
            <p:cNvPr id="24" name="object 24"/>
            <p:cNvSpPr/>
            <p:nvPr/>
          </p:nvSpPr>
          <p:spPr>
            <a:xfrm>
              <a:off x="5256873" y="3395764"/>
              <a:ext cx="1413510" cy="2606040"/>
            </a:xfrm>
            <a:custGeom>
              <a:avLst/>
              <a:gdLst/>
              <a:ahLst/>
              <a:cxnLst/>
              <a:rect l="l" t="t" r="r" b="b"/>
              <a:pathLst>
                <a:path w="1413509" h="2606040">
                  <a:moveTo>
                    <a:pt x="4749" y="0"/>
                  </a:moveTo>
                  <a:lnTo>
                    <a:pt x="4749" y="2605449"/>
                  </a:lnTo>
                </a:path>
                <a:path w="1413509" h="2606040">
                  <a:moveTo>
                    <a:pt x="1408749" y="0"/>
                  </a:moveTo>
                  <a:lnTo>
                    <a:pt x="1408749" y="2605449"/>
                  </a:lnTo>
                </a:path>
                <a:path w="1413509" h="2606040">
                  <a:moveTo>
                    <a:pt x="0" y="4749"/>
                  </a:moveTo>
                  <a:lnTo>
                    <a:pt x="14134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5256873" y="3771364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6" name="object 26"/>
            <p:cNvSpPr/>
            <p:nvPr/>
          </p:nvSpPr>
          <p:spPr>
            <a:xfrm>
              <a:off x="5256873" y="5996464"/>
              <a:ext cx="1413510" cy="0"/>
            </a:xfrm>
            <a:custGeom>
              <a:avLst/>
              <a:gdLst/>
              <a:ahLst/>
              <a:cxnLst/>
              <a:rect l="l" t="t" r="r" b="b"/>
              <a:pathLst>
                <a:path w="1413509" h="0">
                  <a:moveTo>
                    <a:pt x="0" y="0"/>
                  </a:moveTo>
                  <a:lnTo>
                    <a:pt x="14134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/>
            <p:cNvSpPr/>
            <p:nvPr/>
          </p:nvSpPr>
          <p:spPr>
            <a:xfrm>
              <a:off x="5301676" y="3801190"/>
              <a:ext cx="1332865" cy="1449705"/>
            </a:xfrm>
            <a:custGeom>
              <a:avLst/>
              <a:gdLst/>
              <a:ahLst/>
              <a:cxnLst/>
              <a:rect l="l" t="t" r="r" b="b"/>
              <a:pathLst>
                <a:path w="1332865" h="1449704">
                  <a:moveTo>
                    <a:pt x="19049" y="50801"/>
                  </a:moveTo>
                  <a:lnTo>
                    <a:pt x="23042" y="31027"/>
                  </a:lnTo>
                  <a:lnTo>
                    <a:pt x="33929" y="14879"/>
                  </a:lnTo>
                  <a:lnTo>
                    <a:pt x="50076" y="3992"/>
                  </a:lnTo>
                  <a:lnTo>
                    <a:pt x="69850" y="0"/>
                  </a:lnTo>
                  <a:lnTo>
                    <a:pt x="1281610" y="0"/>
                  </a:lnTo>
                  <a:lnTo>
                    <a:pt x="1317532" y="14879"/>
                  </a:lnTo>
                  <a:lnTo>
                    <a:pt x="1332411" y="50801"/>
                  </a:lnTo>
                  <a:lnTo>
                    <a:pt x="1332411" y="253998"/>
                  </a:lnTo>
                  <a:lnTo>
                    <a:pt x="1328419" y="273772"/>
                  </a:lnTo>
                  <a:lnTo>
                    <a:pt x="1317532" y="289920"/>
                  </a:lnTo>
                  <a:lnTo>
                    <a:pt x="1301384" y="300807"/>
                  </a:lnTo>
                  <a:lnTo>
                    <a:pt x="1281610" y="304799"/>
                  </a:lnTo>
                  <a:lnTo>
                    <a:pt x="69850" y="304799"/>
                  </a:lnTo>
                  <a:lnTo>
                    <a:pt x="50076" y="300807"/>
                  </a:lnTo>
                  <a:lnTo>
                    <a:pt x="33929" y="289920"/>
                  </a:lnTo>
                  <a:lnTo>
                    <a:pt x="23042" y="273772"/>
                  </a:lnTo>
                  <a:lnTo>
                    <a:pt x="19049" y="253998"/>
                  </a:lnTo>
                  <a:lnTo>
                    <a:pt x="19049" y="50801"/>
                  </a:lnTo>
                  <a:close/>
                </a:path>
                <a:path w="1332865" h="1449704">
                  <a:moveTo>
                    <a:pt x="0" y="1195078"/>
                  </a:moveTo>
                  <a:lnTo>
                    <a:pt x="3992" y="1175304"/>
                  </a:lnTo>
                  <a:lnTo>
                    <a:pt x="14879" y="1159157"/>
                  </a:lnTo>
                  <a:lnTo>
                    <a:pt x="31026" y="1148270"/>
                  </a:lnTo>
                  <a:lnTo>
                    <a:pt x="50800" y="1144278"/>
                  </a:lnTo>
                  <a:lnTo>
                    <a:pt x="1281610" y="1144278"/>
                  </a:lnTo>
                  <a:lnTo>
                    <a:pt x="1317532" y="1159157"/>
                  </a:lnTo>
                  <a:lnTo>
                    <a:pt x="1332411" y="1195078"/>
                  </a:lnTo>
                  <a:lnTo>
                    <a:pt x="1332411" y="1398276"/>
                  </a:lnTo>
                  <a:lnTo>
                    <a:pt x="1328419" y="1418051"/>
                  </a:lnTo>
                  <a:lnTo>
                    <a:pt x="1317532" y="1434198"/>
                  </a:lnTo>
                  <a:lnTo>
                    <a:pt x="1301384" y="1445085"/>
                  </a:lnTo>
                  <a:lnTo>
                    <a:pt x="1281610" y="1449078"/>
                  </a:lnTo>
                  <a:lnTo>
                    <a:pt x="50800" y="1449078"/>
                  </a:lnTo>
                  <a:lnTo>
                    <a:pt x="31026" y="1445085"/>
                  </a:lnTo>
                  <a:lnTo>
                    <a:pt x="14879" y="1434198"/>
                  </a:lnTo>
                  <a:lnTo>
                    <a:pt x="3992" y="1418051"/>
                  </a:lnTo>
                  <a:lnTo>
                    <a:pt x="0" y="1398276"/>
                  </a:lnTo>
                  <a:lnTo>
                    <a:pt x="0" y="1195078"/>
                  </a:lnTo>
                  <a:close/>
                </a:path>
              </a:pathLst>
            </a:custGeom>
            <a:ln w="28574">
              <a:solidFill>
                <a:srgbClr val="D4383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5293819" y="5296767"/>
              <a:ext cx="1340485" cy="693420"/>
            </a:xfrm>
            <a:custGeom>
              <a:avLst/>
              <a:gdLst/>
              <a:ahLst/>
              <a:cxnLst/>
              <a:rect l="l" t="t" r="r" b="b"/>
              <a:pathLst>
                <a:path w="1340484" h="693420">
                  <a:moveTo>
                    <a:pt x="7856" y="50801"/>
                  </a:moveTo>
                  <a:lnTo>
                    <a:pt x="11849" y="31027"/>
                  </a:lnTo>
                  <a:lnTo>
                    <a:pt x="22736" y="14879"/>
                  </a:lnTo>
                  <a:lnTo>
                    <a:pt x="38883" y="3992"/>
                  </a:lnTo>
                  <a:lnTo>
                    <a:pt x="58657" y="0"/>
                  </a:lnTo>
                  <a:lnTo>
                    <a:pt x="1289467" y="0"/>
                  </a:lnTo>
                  <a:lnTo>
                    <a:pt x="1325389" y="14879"/>
                  </a:lnTo>
                  <a:lnTo>
                    <a:pt x="1340268" y="50801"/>
                  </a:lnTo>
                  <a:lnTo>
                    <a:pt x="1340268" y="253998"/>
                  </a:lnTo>
                  <a:lnTo>
                    <a:pt x="1336276" y="273772"/>
                  </a:lnTo>
                  <a:lnTo>
                    <a:pt x="1325389" y="289920"/>
                  </a:lnTo>
                  <a:lnTo>
                    <a:pt x="1309241" y="300807"/>
                  </a:lnTo>
                  <a:lnTo>
                    <a:pt x="1289467" y="304799"/>
                  </a:lnTo>
                  <a:lnTo>
                    <a:pt x="58657" y="304799"/>
                  </a:lnTo>
                  <a:lnTo>
                    <a:pt x="38883" y="300807"/>
                  </a:lnTo>
                  <a:lnTo>
                    <a:pt x="22736" y="289920"/>
                  </a:lnTo>
                  <a:lnTo>
                    <a:pt x="11849" y="273772"/>
                  </a:lnTo>
                  <a:lnTo>
                    <a:pt x="7856" y="253998"/>
                  </a:lnTo>
                  <a:lnTo>
                    <a:pt x="7856" y="50801"/>
                  </a:lnTo>
                  <a:close/>
                </a:path>
                <a:path w="1340484" h="693420">
                  <a:moveTo>
                    <a:pt x="0" y="438874"/>
                  </a:moveTo>
                  <a:lnTo>
                    <a:pt x="3992" y="419100"/>
                  </a:lnTo>
                  <a:lnTo>
                    <a:pt x="14879" y="402952"/>
                  </a:lnTo>
                  <a:lnTo>
                    <a:pt x="31026" y="392065"/>
                  </a:lnTo>
                  <a:lnTo>
                    <a:pt x="50800" y="388072"/>
                  </a:lnTo>
                  <a:lnTo>
                    <a:pt x="1281610" y="388072"/>
                  </a:lnTo>
                  <a:lnTo>
                    <a:pt x="1317532" y="402952"/>
                  </a:lnTo>
                  <a:lnTo>
                    <a:pt x="1332411" y="438874"/>
                  </a:lnTo>
                  <a:lnTo>
                    <a:pt x="1332411" y="642071"/>
                  </a:lnTo>
                  <a:lnTo>
                    <a:pt x="1328419" y="661845"/>
                  </a:lnTo>
                  <a:lnTo>
                    <a:pt x="1317532" y="677993"/>
                  </a:lnTo>
                  <a:lnTo>
                    <a:pt x="1301384" y="688880"/>
                  </a:lnTo>
                  <a:lnTo>
                    <a:pt x="1281610" y="692872"/>
                  </a:lnTo>
                  <a:lnTo>
                    <a:pt x="50800" y="692872"/>
                  </a:lnTo>
                  <a:lnTo>
                    <a:pt x="31026" y="688880"/>
                  </a:lnTo>
                  <a:lnTo>
                    <a:pt x="14879" y="677993"/>
                  </a:lnTo>
                  <a:lnTo>
                    <a:pt x="3992" y="661845"/>
                  </a:lnTo>
                  <a:lnTo>
                    <a:pt x="0" y="642071"/>
                  </a:lnTo>
                  <a:lnTo>
                    <a:pt x="0" y="438874"/>
                  </a:lnTo>
                  <a:close/>
                </a:path>
              </a:pathLst>
            </a:custGeom>
            <a:ln w="57149">
              <a:solidFill>
                <a:srgbClr val="FAB9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9" name="object 29"/>
          <p:cNvGrpSpPr/>
          <p:nvPr/>
        </p:nvGrpSpPr>
        <p:grpSpPr>
          <a:xfrm>
            <a:off x="3742291" y="3376898"/>
            <a:ext cx="1454150" cy="2606040"/>
            <a:chOff x="3742291" y="3376898"/>
            <a:chExt cx="1454150" cy="2606040"/>
          </a:xfrm>
        </p:grpSpPr>
        <p:sp>
          <p:nvSpPr>
            <p:cNvPr id="30" name="object 30"/>
            <p:cNvSpPr/>
            <p:nvPr/>
          </p:nvSpPr>
          <p:spPr>
            <a:xfrm>
              <a:off x="3742303" y="3376911"/>
              <a:ext cx="962025" cy="2606040"/>
            </a:xfrm>
            <a:custGeom>
              <a:avLst/>
              <a:gdLst/>
              <a:ahLst/>
              <a:cxnLst/>
              <a:rect l="l" t="t" r="r" b="b"/>
              <a:pathLst>
                <a:path w="962025" h="2606040">
                  <a:moveTo>
                    <a:pt x="4749" y="0"/>
                  </a:moveTo>
                  <a:lnTo>
                    <a:pt x="4749" y="2605449"/>
                  </a:lnTo>
                </a:path>
                <a:path w="962025" h="2606040">
                  <a:moveTo>
                    <a:pt x="957249" y="0"/>
                  </a:moveTo>
                  <a:lnTo>
                    <a:pt x="957249" y="2605449"/>
                  </a:lnTo>
                </a:path>
                <a:path w="962025" h="2606040">
                  <a:moveTo>
                    <a:pt x="0" y="4749"/>
                  </a:moveTo>
                  <a:lnTo>
                    <a:pt x="961999" y="4749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3742303" y="3752511"/>
              <a:ext cx="962025" cy="0"/>
            </a:xfrm>
            <a:custGeom>
              <a:avLst/>
              <a:gdLst/>
              <a:ahLst/>
              <a:cxnLst/>
              <a:rect l="l" t="t" r="r" b="b"/>
              <a:pathLst>
                <a:path w="962025" h="0">
                  <a:moveTo>
                    <a:pt x="0" y="0"/>
                  </a:moveTo>
                  <a:lnTo>
                    <a:pt x="961999" y="0"/>
                  </a:lnTo>
                </a:path>
              </a:pathLst>
            </a:custGeom>
            <a:ln w="95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3742303" y="5977611"/>
              <a:ext cx="962025" cy="0"/>
            </a:xfrm>
            <a:custGeom>
              <a:avLst/>
              <a:gdLst/>
              <a:ahLst/>
              <a:cxnLst/>
              <a:rect l="l" t="t" r="r" b="b"/>
              <a:pathLst>
                <a:path w="962025" h="0">
                  <a:moveTo>
                    <a:pt x="0" y="0"/>
                  </a:moveTo>
                  <a:lnTo>
                    <a:pt x="961999" y="0"/>
                  </a:lnTo>
                </a:path>
              </a:pathLst>
            </a:custGeom>
            <a:ln w="9524">
              <a:solidFill>
                <a:srgbClr val="BEE0E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4709078" y="3615341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3578492"/>
              <a:ext cx="94839" cy="73696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690028" y="3993166"/>
              <a:ext cx="471170" cy="1378585"/>
            </a:xfrm>
            <a:custGeom>
              <a:avLst/>
              <a:gdLst/>
              <a:ahLst/>
              <a:cxnLst/>
              <a:rect l="l" t="t" r="r" b="b"/>
              <a:pathLst>
                <a:path w="471170" h="1378585">
                  <a:moveTo>
                    <a:pt x="0" y="0"/>
                  </a:moveTo>
                  <a:lnTo>
                    <a:pt x="470916" y="1378261"/>
                  </a:lnTo>
                </a:path>
              </a:pathLst>
            </a:custGeom>
            <a:ln w="17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125616" y="5353720"/>
              <a:ext cx="70658" cy="9981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4709078" y="4329716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4292867"/>
              <a:ext cx="94839" cy="73696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709078" y="4719605"/>
              <a:ext cx="382905" cy="0"/>
            </a:xfrm>
            <a:custGeom>
              <a:avLst/>
              <a:gdLst/>
              <a:ahLst/>
              <a:cxnLst/>
              <a:rect l="l" t="t" r="r" b="b"/>
              <a:pathLst>
                <a:path w="382904" h="0">
                  <a:moveTo>
                    <a:pt x="0" y="0"/>
                  </a:moveTo>
                  <a:lnTo>
                    <a:pt x="382338" y="0"/>
                  </a:lnTo>
                </a:path>
              </a:pathLst>
            </a:custGeom>
            <a:ln w="17124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082854" y="4682757"/>
              <a:ext cx="94839" cy="73696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709078" y="5088540"/>
              <a:ext cx="420370" cy="648970"/>
            </a:xfrm>
            <a:custGeom>
              <a:avLst/>
              <a:gdLst/>
              <a:ahLst/>
              <a:cxnLst/>
              <a:rect l="l" t="t" r="r" b="b"/>
              <a:pathLst>
                <a:path w="420370" h="648970">
                  <a:moveTo>
                    <a:pt x="0" y="0"/>
                  </a:moveTo>
                  <a:lnTo>
                    <a:pt x="419835" y="648736"/>
                  </a:lnTo>
                </a:path>
              </a:pathLst>
            </a:custGeom>
            <a:ln w="17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2" name="object 4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96604" y="5713346"/>
              <a:ext cx="83095" cy="97737"/>
            </a:xfrm>
            <a:prstGeom prst="rect">
              <a:avLst/>
            </a:prstGeom>
          </p:spPr>
        </p:pic>
      </p:grpSp>
      <p:graphicFrame>
        <p:nvGraphicFramePr>
          <p:cNvPr id="43" name="object 43"/>
          <p:cNvGraphicFramePr>
            <a:graphicFrameLocks noGrp="1"/>
          </p:cNvGraphicFramePr>
          <p:nvPr/>
        </p:nvGraphicFramePr>
        <p:xfrm>
          <a:off x="6820509" y="3394338"/>
          <a:ext cx="1386205" cy="2606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9100"/>
                <a:gridCol w="952500"/>
              </a:tblGrid>
              <a:tr h="245018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125831"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BEE0EA"/>
                      </a:solidFill>
                      <a:prstDash val="solid"/>
                    </a:lnT>
                    <a:lnB w="9525">
                      <a:solidFill>
                        <a:srgbClr val="FFFFFF"/>
                      </a:solidFill>
                      <a:prstDash val="solid"/>
                    </a:lnB>
                  </a:tcPr>
                </a:tc>
              </a:tr>
              <a:tr h="240654"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rowSpan="5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3654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3498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4089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  <a:lnB w="19050">
                      <a:solidFill>
                        <a:srgbClr val="F61016"/>
                      </a:solidFill>
                      <a:prstDash val="solid"/>
                    </a:lnB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  <a:tr h="8890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BEE0EA"/>
                      </a:solidFill>
                      <a:prstDash val="solid"/>
                    </a:lnR>
                    <a:lnT w="19050">
                      <a:solidFill>
                        <a:srgbClr val="F61016"/>
                      </a:solidFill>
                      <a:prstDash val="solid"/>
                    </a:lnT>
                  </a:tcPr>
                </a:tc>
                <a:tc v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>
                    <a:lnL w="9525">
                      <a:solidFill>
                        <a:srgbClr val="BEE0EA"/>
                      </a:solidFill>
                      <a:prstDash val="solid"/>
                    </a:lnL>
                    <a:lnR w="9525">
                      <a:solidFill>
                        <a:srgbClr val="BEE0EA"/>
                      </a:solidFill>
                      <a:prstDash val="solid"/>
                    </a:lnR>
                    <a:lnT w="9525">
                      <a:solidFill>
                        <a:srgbClr val="FFFFFF"/>
                      </a:solidFill>
                      <a:prstDash val="solid"/>
                    </a:lnT>
                    <a:lnB w="9525">
                      <a:solidFill>
                        <a:srgbClr val="BEE0EA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4" name="object 44"/>
          <p:cNvSpPr txBox="1"/>
          <p:nvPr/>
        </p:nvSpPr>
        <p:spPr>
          <a:xfrm>
            <a:off x="5592007" y="6105345"/>
            <a:ext cx="758190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99060" marR="91440" indent="5715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New </a:t>
            </a:r>
            <a:r>
              <a:rPr dirty="0" sz="1800" spc="-3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40">
                <a:solidFill>
                  <a:srgbClr val="FFFFFF"/>
                </a:solidFill>
                <a:latin typeface="Cambria Math"/>
                <a:cs typeface="Cambria Math"/>
              </a:rPr>
              <a:t>P</a:t>
            </a: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ages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3553902" y="6093809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109855" indent="-370205">
              <a:lnSpc>
                <a:spcPct val="100000"/>
              </a:lnSpc>
              <a:spcBef>
                <a:spcPts val="225"/>
              </a:spcBef>
            </a:pPr>
            <a:r>
              <a:rPr dirty="0" sz="1800" spc="-10">
                <a:solidFill>
                  <a:srgbClr val="FFFFFF"/>
                </a:solidFill>
                <a:latin typeface="Cambria Math"/>
                <a:cs typeface="Cambria Math"/>
              </a:rPr>
              <a:t>Current</a:t>
            </a:r>
            <a:r>
              <a:rPr dirty="0" sz="1800" spc="-85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32034" y="6070148"/>
            <a:ext cx="1499235" cy="646430"/>
          </a:xfrm>
          <a:prstGeom prst="rect">
            <a:avLst/>
          </a:prstGeom>
          <a:solidFill>
            <a:srgbClr val="D4383D"/>
          </a:solidFill>
          <a:ln w="10774">
            <a:solidFill>
              <a:srgbClr val="9B292C"/>
            </a:solidFill>
          </a:ln>
        </p:spPr>
        <p:txBody>
          <a:bodyPr wrap="square" lIns="0" tIns="28575" rIns="0" bIns="0" rtlCol="0" vert="horz">
            <a:spAutoFit/>
          </a:bodyPr>
          <a:lstStyle/>
          <a:p>
            <a:pPr marL="485140" marR="98425" indent="-379730">
              <a:lnSpc>
                <a:spcPct val="100000"/>
              </a:lnSpc>
              <a:spcBef>
                <a:spcPts val="225"/>
              </a:spcBef>
            </a:pPr>
            <a:r>
              <a:rPr dirty="0" sz="1800" spc="-5">
                <a:solidFill>
                  <a:srgbClr val="FFFFFF"/>
                </a:solidFill>
                <a:latin typeface="Cambria Math"/>
                <a:cs typeface="Cambria Math"/>
              </a:rPr>
              <a:t>Shadow</a:t>
            </a:r>
            <a:r>
              <a:rPr dirty="0" sz="1800" spc="-9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FFFF"/>
                </a:solidFill>
                <a:latin typeface="Cambria Math"/>
                <a:cs typeface="Cambria Math"/>
              </a:rPr>
              <a:t>Page </a:t>
            </a:r>
            <a:r>
              <a:rPr dirty="0" sz="1800" spc="-380">
                <a:solidFill>
                  <a:srgbClr val="FFFFFF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FFFF"/>
                </a:solidFill>
                <a:latin typeface="Cambria Math"/>
                <a:cs typeface="Cambria Math"/>
              </a:rPr>
              <a:t>Table</a:t>
            </a:r>
            <a:endParaRPr sz="1800">
              <a:latin typeface="Cambria Math"/>
              <a:cs typeface="Cambria Math"/>
            </a:endParaRPr>
          </a:p>
        </p:txBody>
      </p:sp>
      <p:pic>
        <p:nvPicPr>
          <p:cNvPr id="47" name="object 4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739083" y="4660192"/>
            <a:ext cx="94839" cy="73696"/>
          </a:xfrm>
          <a:prstGeom prst="rect">
            <a:avLst/>
          </a:prstGeom>
        </p:spPr>
      </p:pic>
      <p:pic>
        <p:nvPicPr>
          <p:cNvPr id="48" name="object 4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4310307"/>
            <a:ext cx="94839" cy="73696"/>
          </a:xfrm>
          <a:prstGeom prst="rect">
            <a:avLst/>
          </a:prstGeom>
        </p:spPr>
      </p:pic>
      <p:pic>
        <p:nvPicPr>
          <p:cNvPr id="49" name="object 4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3973757"/>
            <a:ext cx="94839" cy="73696"/>
          </a:xfrm>
          <a:prstGeom prst="rect">
            <a:avLst/>
          </a:prstGeom>
        </p:spPr>
      </p:pic>
      <p:pic>
        <p:nvPicPr>
          <p:cNvPr id="50" name="object 5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3607271"/>
            <a:ext cx="94839" cy="73696"/>
          </a:xfrm>
          <a:prstGeom prst="rect">
            <a:avLst/>
          </a:prstGeom>
        </p:spPr>
      </p:pic>
      <p:pic>
        <p:nvPicPr>
          <p:cNvPr id="51" name="object 5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38994" y="5069132"/>
            <a:ext cx="94839" cy="73696"/>
          </a:xfrm>
          <a:prstGeom prst="rect">
            <a:avLst/>
          </a:prstGeom>
        </p:spPr>
      </p:pic>
      <p:sp>
        <p:nvSpPr>
          <p:cNvPr id="52" name="object 52"/>
          <p:cNvSpPr/>
          <p:nvPr/>
        </p:nvSpPr>
        <p:spPr>
          <a:xfrm>
            <a:off x="3553902" y="3149213"/>
            <a:ext cx="7937500" cy="0"/>
          </a:xfrm>
          <a:custGeom>
            <a:avLst/>
            <a:gdLst/>
            <a:ahLst/>
            <a:cxnLst/>
            <a:rect l="l" t="t" r="r" b="b"/>
            <a:pathLst>
              <a:path w="7937500" h="0">
                <a:moveTo>
                  <a:pt x="0" y="0"/>
                </a:moveTo>
                <a:lnTo>
                  <a:pt x="7937371" y="0"/>
                </a:lnTo>
              </a:path>
            </a:pathLst>
          </a:custGeom>
          <a:ln w="38099">
            <a:solidFill>
              <a:srgbClr val="F61016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3" name="object 53"/>
          <p:cNvSpPr txBox="1"/>
          <p:nvPr/>
        </p:nvSpPr>
        <p:spPr>
          <a:xfrm>
            <a:off x="8388043" y="3214563"/>
            <a:ext cx="17494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6240" algn="l"/>
                <a:tab pos="1421765" algn="l"/>
              </a:tabLst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Whe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n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0561980" y="3214563"/>
            <a:ext cx="11322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transaction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772132" y="3488883"/>
            <a:ext cx="291655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updates</a:t>
            </a:r>
            <a:r>
              <a:rPr dirty="0" sz="1800" spc="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dirty="0" sz="1800" spc="2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1800" spc="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5, </a:t>
            </a:r>
            <a:r>
              <a:rPr dirty="0" sz="1800" spc="-38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then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a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new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8388043" y="4037522"/>
            <a:ext cx="3301365" cy="1976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9624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5</a:t>
            </a:r>
            <a:r>
              <a:rPr dirty="0" sz="18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is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created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in</a:t>
            </a:r>
            <a:r>
              <a:rPr dirty="0" sz="1800" spc="39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New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Pages.</a:t>
            </a:r>
            <a:endParaRPr sz="1800">
              <a:latin typeface="Cambria Math"/>
              <a:cs typeface="Cambria Math"/>
            </a:endParaRPr>
          </a:p>
          <a:p>
            <a:pPr algn="just" marL="396240" marR="5715" indent="-384175">
              <a:lnSpc>
                <a:spcPct val="100000"/>
              </a:lnSpc>
              <a:spcBef>
                <a:spcPts val="120"/>
              </a:spcBef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Current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points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to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 New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and Shadow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continues pointing Old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Copy</a:t>
            </a:r>
            <a:endParaRPr sz="18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396240" algn="l"/>
                <a:tab pos="1134110" algn="l"/>
                <a:tab pos="1530985" algn="l"/>
                <a:tab pos="2158365" algn="l"/>
                <a:tab pos="2554605" algn="l"/>
              </a:tabLst>
            </a:pPr>
            <a:r>
              <a:rPr dirty="0" sz="1800" spc="229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Thus,	in	case	of	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Failure,</a:t>
            </a:r>
            <a:endParaRPr sz="1800">
              <a:latin typeface="Cambria Math"/>
              <a:cs typeface="Cambria Math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8772132" y="5988243"/>
            <a:ext cx="290957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Shadow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35">
                <a:solidFill>
                  <a:srgbClr val="FF0000"/>
                </a:solidFill>
                <a:latin typeface="Cambria Math"/>
                <a:cs typeface="Cambria Math"/>
              </a:rPr>
              <a:t>Table</a:t>
            </a:r>
            <a:r>
              <a:rPr dirty="0" sz="18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can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be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used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to </a:t>
            </a:r>
            <a:r>
              <a:rPr dirty="0" sz="1800" spc="-20">
                <a:solidFill>
                  <a:srgbClr val="FF0000"/>
                </a:solidFill>
                <a:latin typeface="Cambria Math"/>
                <a:cs typeface="Cambria Math"/>
              </a:rPr>
              <a:t>recover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the data as it </a:t>
            </a:r>
            <a:r>
              <a:rPr dirty="0" sz="18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keeps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pointing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5">
                <a:solidFill>
                  <a:srgbClr val="FF0000"/>
                </a:solidFill>
                <a:latin typeface="Cambria Math"/>
                <a:cs typeface="Cambria Math"/>
              </a:rPr>
              <a:t>Old</a:t>
            </a:r>
            <a:r>
              <a:rPr dirty="0" sz="18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1800" spc="-15">
                <a:solidFill>
                  <a:srgbClr val="FF0000"/>
                </a:solidFill>
                <a:latin typeface="Cambria Math"/>
                <a:cs typeface="Cambria Math"/>
              </a:rPr>
              <a:t>Pages.</a:t>
            </a:r>
            <a:endParaRPr sz="1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39732" y="953870"/>
            <a:ext cx="170624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Atomicity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09222" y="1559914"/>
            <a:ext cx="8065134" cy="32943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6985" indent="-3740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This </a:t>
            </a:r>
            <a:r>
              <a:rPr dirty="0" sz="2400" spc="-10">
                <a:latin typeface="Cambria Math"/>
                <a:cs typeface="Cambria Math"/>
              </a:rPr>
              <a:t>property states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either all of its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or none.</a:t>
            </a:r>
            <a:endParaRPr sz="2400">
              <a:latin typeface="Cambria Math"/>
              <a:cs typeface="Cambria Math"/>
            </a:endParaRPr>
          </a:p>
          <a:p>
            <a:pPr algn="just" marL="386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0%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100%.</a:t>
            </a:r>
            <a:endParaRPr sz="2400">
              <a:latin typeface="Cambria Math"/>
              <a:cs typeface="Cambria Math"/>
            </a:endParaRPr>
          </a:p>
          <a:p>
            <a:pPr algn="just" marL="386080" marR="3556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15">
                <a:latin typeface="Cambria Math"/>
                <a:cs typeface="Cambria Math"/>
              </a:rPr>
              <a:t>example, </a:t>
            </a:r>
            <a:r>
              <a:rPr dirty="0" sz="2400" spc="-5">
                <a:latin typeface="Cambria Math"/>
                <a:cs typeface="Cambria Math"/>
              </a:rPr>
              <a:t>consider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to transfer </a:t>
            </a:r>
            <a:r>
              <a:rPr dirty="0" sz="2400" spc="-10">
                <a:latin typeface="Cambria Math"/>
                <a:cs typeface="Cambria Math"/>
              </a:rPr>
              <a:t>Rs. </a:t>
            </a:r>
            <a:r>
              <a:rPr dirty="0" sz="2400" spc="-5">
                <a:latin typeface="Cambria Math"/>
                <a:cs typeface="Cambria Math"/>
              </a:rPr>
              <a:t>1000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account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6715" algn="l"/>
              </a:tabLst>
            </a:pPr>
            <a:r>
              <a:rPr dirty="0" sz="2400" spc="-5">
                <a:latin typeface="Cambria Math"/>
                <a:cs typeface="Cambria Math"/>
              </a:rPr>
              <a:t>So, if </a:t>
            </a:r>
            <a:r>
              <a:rPr dirty="0" sz="2400" spc="-10">
                <a:latin typeface="Cambria Math"/>
                <a:cs typeface="Cambria Math"/>
              </a:rPr>
              <a:t>Rs. </a:t>
            </a:r>
            <a:r>
              <a:rPr dirty="0" sz="2400" spc="-5">
                <a:latin typeface="Cambria Math"/>
                <a:cs typeface="Cambria Math"/>
              </a:rPr>
              <a:t>1000 is </a:t>
            </a:r>
            <a:r>
              <a:rPr dirty="0" sz="2400" spc="-10">
                <a:latin typeface="Cambria Math"/>
                <a:cs typeface="Cambria Math"/>
              </a:rPr>
              <a:t>deducted </a:t>
            </a:r>
            <a:r>
              <a:rPr dirty="0" sz="2400" spc="-15">
                <a:latin typeface="Cambria Math"/>
                <a:cs typeface="Cambria Math"/>
              </a:rPr>
              <a:t>from </a:t>
            </a:r>
            <a:r>
              <a:rPr dirty="0" sz="2400" spc="-5">
                <a:latin typeface="Cambria Math"/>
                <a:cs typeface="Cambria Math"/>
              </a:rPr>
              <a:t>account A, then it must 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added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account </a:t>
            </a:r>
            <a:r>
              <a:rPr dirty="0" sz="2400">
                <a:latin typeface="Cambria Math"/>
                <a:cs typeface="Cambria Math"/>
              </a:rPr>
              <a:t>B </a:t>
            </a:r>
            <a:r>
              <a:rPr dirty="0" sz="2400" spc="-5">
                <a:latin typeface="Cambria Math"/>
                <a:cs typeface="Cambria Math"/>
              </a:rPr>
              <a:t>else in case of </a:t>
            </a:r>
            <a:r>
              <a:rPr dirty="0" sz="2400" spc="-50">
                <a:latin typeface="Cambria Math"/>
                <a:cs typeface="Cambria Math"/>
              </a:rPr>
              <a:t>error, </a:t>
            </a:r>
            <a:r>
              <a:rPr dirty="0" sz="2400" spc="-5">
                <a:latin typeface="Cambria Math"/>
                <a:cs typeface="Cambria Math"/>
              </a:rPr>
              <a:t>it must be added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Account</a:t>
            </a:r>
            <a:r>
              <a:rPr dirty="0" sz="2400" spc="-5">
                <a:latin typeface="Cambria Math"/>
                <a:cs typeface="Cambria Math"/>
              </a:rPr>
              <a:t> A.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7286" y="726135"/>
            <a:ext cx="7890509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2350770" algn="l"/>
                <a:tab pos="3477260" algn="l"/>
                <a:tab pos="3884295" algn="l"/>
                <a:tab pos="4497070" algn="l"/>
                <a:tab pos="6031865" algn="l"/>
                <a:tab pos="660019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Concur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enc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cont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ocedu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managing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77286" y="1091896"/>
            <a:ext cx="7898765" cy="4353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simultaneous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-5">
                <a:latin typeface="Cambria Math"/>
                <a:cs typeface="Cambria Math"/>
              </a:rPr>
              <a:t> without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conflicting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other.</a:t>
            </a:r>
            <a:endParaRPr sz="2400">
              <a:latin typeface="Cambria Math"/>
              <a:cs typeface="Cambria Math"/>
            </a:endParaRPr>
          </a:p>
          <a:p>
            <a:pPr algn="just" marL="500380" marR="1524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Concurrency control </a:t>
            </a:r>
            <a:r>
              <a:rPr dirty="0" sz="2400" spc="-5">
                <a:latin typeface="Cambria Math"/>
                <a:cs typeface="Cambria Math"/>
              </a:rPr>
              <a:t>is used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address </a:t>
            </a:r>
            <a:r>
              <a:rPr dirty="0" sz="2400" spc="-5">
                <a:latin typeface="Cambria Math"/>
                <a:cs typeface="Cambria Math"/>
              </a:rPr>
              <a:t>conflicts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 occur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multi-user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system</a:t>
            </a:r>
            <a:r>
              <a:rPr dirty="0" sz="2400" spc="-10">
                <a:latin typeface="Cambria Math"/>
                <a:cs typeface="Cambria Math"/>
              </a:rPr>
              <a:t> who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perform READ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WRITE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in database.</a:t>
            </a:r>
            <a:endParaRPr sz="2400">
              <a:latin typeface="Cambria Math"/>
              <a:cs typeface="Cambria Math"/>
            </a:endParaRPr>
          </a:p>
          <a:p>
            <a:pPr algn="just" marL="500380" marR="698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over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-5">
                <a:latin typeface="Cambria Math"/>
                <a:cs typeface="Cambria Math"/>
              </a:rPr>
              <a:t> A,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existing concurrency control </a:t>
            </a:r>
            <a:r>
              <a:rPr dirty="0" sz="2400" spc="-5">
                <a:latin typeface="Cambria Math"/>
                <a:cs typeface="Cambria Math"/>
              </a:rPr>
              <a:t>decides if T1 or T2 should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get the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and if the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rolled-back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25">
                <a:latin typeface="Cambria Math"/>
                <a:cs typeface="Cambria Math"/>
              </a:rPr>
              <a:t>Resolve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read-write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write-write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conflicts.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  <a:tab pos="1496695" algn="l"/>
                <a:tab pos="2859405" algn="l"/>
                <a:tab pos="4136390" algn="l"/>
                <a:tab pos="5299710" algn="l"/>
                <a:tab pos="6753225" algn="l"/>
              </a:tabLst>
            </a:pPr>
            <a:r>
              <a:rPr dirty="0" sz="2400" spc="-15">
                <a:latin typeface="Cambria Math"/>
                <a:cs typeface="Cambria Math"/>
              </a:rPr>
              <a:t>Apply	</a:t>
            </a:r>
            <a:r>
              <a:rPr dirty="0" sz="2400" spc="-5">
                <a:latin typeface="Cambria Math"/>
                <a:cs typeface="Cambria Math"/>
              </a:rPr>
              <a:t>isolation	</a:t>
            </a:r>
            <a:r>
              <a:rPr dirty="0" sz="2400" spc="-15">
                <a:latin typeface="Cambria Math"/>
                <a:cs typeface="Cambria Math"/>
              </a:rPr>
              <a:t>through	</a:t>
            </a:r>
            <a:r>
              <a:rPr dirty="0" sz="2400" spc="-5">
                <a:latin typeface="Cambria Math"/>
                <a:cs typeface="Cambria Math"/>
              </a:rPr>
              <a:t>mutual	</a:t>
            </a:r>
            <a:r>
              <a:rPr dirty="0" sz="2400" spc="-15">
                <a:latin typeface="Cambria Math"/>
                <a:cs typeface="Cambria Math"/>
              </a:rPr>
              <a:t>exclusion	</a:t>
            </a:r>
            <a:r>
              <a:rPr dirty="0" sz="2400" spc="-10">
                <a:latin typeface="Cambria Math"/>
                <a:cs typeface="Cambria Math"/>
              </a:rPr>
              <a:t>between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7286" y="5343855"/>
            <a:ext cx="7090409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0038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conflicting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6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Concurrency control</a:t>
            </a:r>
            <a:r>
              <a:rPr dirty="0" sz="2400" spc="-5">
                <a:latin typeface="Cambria Math"/>
                <a:cs typeface="Cambria Math"/>
              </a:rPr>
              <a:t> helps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serializability.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726" y="798452"/>
            <a:ext cx="788225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Allowing </a:t>
            </a:r>
            <a:r>
              <a:rPr dirty="0" sz="2400" spc="-10">
                <a:latin typeface="Cambria Math"/>
                <a:cs typeface="Cambria Math"/>
              </a:rPr>
              <a:t>Concurrent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lead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 problems: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77318" y="1606172"/>
            <a:ext cx="7548245" cy="164083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Lost </a:t>
            </a:r>
            <a:r>
              <a:rPr dirty="0" sz="2400" spc="-10">
                <a:latin typeface="Cambria Math"/>
                <a:cs typeface="Cambria Math"/>
              </a:rPr>
              <a:t>Update: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15">
                <a:latin typeface="Cambria Math"/>
                <a:cs typeface="Cambria Math"/>
              </a:rPr>
              <a:t>two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T1 and T2 both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same data and then </a:t>
            </a:r>
            <a:r>
              <a:rPr dirty="0" sz="2400" spc="-10">
                <a:latin typeface="Cambria Math"/>
                <a:cs typeface="Cambria Math"/>
              </a:rPr>
              <a:t>update </a:t>
            </a:r>
            <a:r>
              <a:rPr dirty="0" sz="2400" spc="-5">
                <a:latin typeface="Cambria Math"/>
                <a:cs typeface="Cambria Math"/>
              </a:rPr>
              <a:t>it; in this case, first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 </a:t>
            </a:r>
            <a:r>
              <a:rPr dirty="0" sz="2400" spc="-5">
                <a:latin typeface="Cambria Math"/>
                <a:cs typeface="Cambria Math"/>
              </a:rPr>
              <a:t>will be </a:t>
            </a:r>
            <a:r>
              <a:rPr dirty="0" sz="2400" spc="-15">
                <a:latin typeface="Cambria Math"/>
                <a:cs typeface="Cambria Math"/>
              </a:rPr>
              <a:t>overwritten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second </a:t>
            </a:r>
            <a:r>
              <a:rPr dirty="0" sz="2400" spc="-10">
                <a:latin typeface="Cambria Math"/>
                <a:cs typeface="Cambria Math"/>
              </a:rPr>
              <a:t>update.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Dirty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Read:</a:t>
            </a:r>
            <a:r>
              <a:rPr dirty="0" sz="2400" spc="22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when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77318" y="3221612"/>
            <a:ext cx="7557770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29209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fails.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Moreover,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updated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its initial </a:t>
            </a:r>
            <a:r>
              <a:rPr dirty="0" sz="2400" spc="-15">
                <a:latin typeface="Cambria Math"/>
                <a:cs typeface="Cambria Math"/>
              </a:rPr>
              <a:t>value.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  <a:spcBef>
                <a:spcPts val="6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Incorrect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Retrieval: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when</a:t>
            </a:r>
            <a:r>
              <a:rPr dirty="0" sz="2400" spc="-5">
                <a:latin typeface="Cambria Math"/>
                <a:cs typeface="Cambria Math"/>
              </a:rPr>
              <a:t> 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use it in other </a:t>
            </a:r>
            <a:r>
              <a:rPr dirty="0" sz="2400" spc="-10">
                <a:latin typeface="Cambria Math"/>
                <a:cs typeface="Cambria Math"/>
              </a:rPr>
              <a:t>operation; </a:t>
            </a:r>
            <a:r>
              <a:rPr dirty="0" sz="2400" spc="-5">
                <a:latin typeface="Cambria Math"/>
                <a:cs typeface="Cambria Math"/>
              </a:rPr>
              <a:t>but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5">
                <a:latin typeface="Cambria Math"/>
                <a:cs typeface="Cambria Math"/>
              </a:rPr>
              <a:t>it can use,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another</a:t>
            </a:r>
            <a:r>
              <a:rPr dirty="0" sz="2400" spc="-10">
                <a:latin typeface="Cambria Math"/>
                <a:cs typeface="Cambria Math"/>
              </a:rPr>
              <a:t> transaction updates </a:t>
            </a:r>
            <a:r>
              <a:rPr dirty="0" sz="2400" spc="-5">
                <a:latin typeface="Cambria Math"/>
                <a:cs typeface="Cambria Math"/>
              </a:rPr>
              <a:t>that 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6962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77286" y="726135"/>
            <a:ext cx="7890509" cy="2006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variable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associated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concurrent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that data</a:t>
            </a:r>
            <a:r>
              <a:rPr dirty="0" sz="2400" spc="-10">
                <a:latin typeface="Cambria Math"/>
                <a:cs typeface="Cambria Math"/>
              </a:rPr>
              <a:t> item.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0">
                <a:latin typeface="Cambria Math"/>
                <a:cs typeface="Cambria Math"/>
              </a:rPr>
              <a:t> items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ways:</a:t>
            </a:r>
            <a:endParaRPr sz="2400">
              <a:latin typeface="Cambria Math"/>
              <a:cs typeface="Cambria Math"/>
            </a:endParaRPr>
          </a:p>
          <a:p>
            <a:pPr marL="957580" marR="31115" indent="-588645">
              <a:lnSpc>
                <a:spcPct val="100000"/>
              </a:lnSpc>
              <a:spcBef>
                <a:spcPts val="600"/>
              </a:spcBef>
              <a:tabLst>
                <a:tab pos="956944" algn="l"/>
                <a:tab pos="1682750" algn="l"/>
                <a:tab pos="2142490" algn="l"/>
                <a:tab pos="3080385" algn="l"/>
                <a:tab pos="4060190" algn="l"/>
                <a:tab pos="4455160" algn="l"/>
                <a:tab pos="5936615" algn="l"/>
                <a:tab pos="701040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(X)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mode: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both</a:t>
            </a:r>
            <a:r>
              <a:rPr dirty="0" sz="2400" spc="3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read</a:t>
            </a:r>
            <a:r>
              <a:rPr dirty="0" sz="2400" spc="3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well	</a:t>
            </a:r>
            <a:r>
              <a:rPr dirty="0" sz="2400" spc="-5">
                <a:latin typeface="Cambria Math"/>
                <a:cs typeface="Cambria Math"/>
              </a:rPr>
              <a:t>as	</a:t>
            </a:r>
            <a:r>
              <a:rPr dirty="0" sz="2400" spc="-10">
                <a:latin typeface="Cambria Math"/>
                <a:cs typeface="Cambria Math"/>
              </a:rPr>
              <a:t>write.	</a:t>
            </a:r>
            <a:r>
              <a:rPr dirty="0" sz="2400" spc="-25">
                <a:latin typeface="Cambria Math"/>
                <a:cs typeface="Cambria Math"/>
              </a:rPr>
              <a:t>X-lock	</a:t>
            </a:r>
            <a:r>
              <a:rPr dirty="0" sz="2400" spc="-5">
                <a:latin typeface="Cambria Math"/>
                <a:cs typeface="Cambria Math"/>
              </a:rPr>
              <a:t>is	</a:t>
            </a:r>
            <a:r>
              <a:rPr dirty="0" sz="2400" spc="-10">
                <a:latin typeface="Cambria Math"/>
                <a:cs typeface="Cambria Math"/>
              </a:rPr>
              <a:t>requested	</a:t>
            </a:r>
            <a:r>
              <a:rPr dirty="0" sz="2400" spc="-5">
                <a:latin typeface="Cambria Math"/>
                <a:cs typeface="Cambria Math"/>
              </a:rPr>
              <a:t>using	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lock-X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33878" y="2631135"/>
            <a:ext cx="7525384" cy="127508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600710">
              <a:lnSpc>
                <a:spcPct val="100000"/>
              </a:lnSpc>
              <a:spcBef>
                <a:spcPts val="700"/>
              </a:spcBef>
            </a:pPr>
            <a:r>
              <a:rPr dirty="0" sz="2400" spc="-5">
                <a:latin typeface="Cambria Math"/>
                <a:cs typeface="Cambria Math"/>
              </a:rPr>
              <a:t>instruction.</a:t>
            </a:r>
            <a:endParaRPr sz="2400">
              <a:latin typeface="Cambria Math"/>
              <a:cs typeface="Cambria Math"/>
            </a:endParaRPr>
          </a:p>
          <a:p>
            <a:pPr marL="600710" marR="5080" indent="-588645">
              <a:lnSpc>
                <a:spcPct val="100000"/>
              </a:lnSpc>
              <a:spcBef>
                <a:spcPts val="600"/>
              </a:spcBef>
              <a:tabLst>
                <a:tab pos="600710" algn="l"/>
                <a:tab pos="309245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10">
                <a:latin typeface="Cambria Math"/>
                <a:cs typeface="Cambria Math"/>
              </a:rPr>
              <a:t>Shared</a:t>
            </a:r>
            <a:r>
              <a:rPr dirty="0" sz="2400" spc="1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(S)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mode: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read.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S-lock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requested</a:t>
            </a:r>
            <a:r>
              <a:rPr dirty="0" sz="2400" spc="-5">
                <a:latin typeface="Cambria Math"/>
                <a:cs typeface="Cambria Math"/>
              </a:rPr>
              <a:t> using	</a:t>
            </a:r>
            <a:r>
              <a:rPr dirty="0" sz="2400" spc="-30">
                <a:solidFill>
                  <a:srgbClr val="FF0000"/>
                </a:solidFill>
                <a:latin typeface="Cambria Math"/>
                <a:cs typeface="Cambria Math"/>
              </a:rPr>
              <a:t>lock-S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instruction.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77286" y="3751853"/>
            <a:ext cx="3965575" cy="1024890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714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0">
                <a:latin typeface="Cambria Math"/>
                <a:cs typeface="Cambria Math"/>
              </a:rPr>
              <a:t>Lock-compatibility</a:t>
            </a:r>
            <a:r>
              <a:rPr dirty="0" sz="2400" spc="-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matrix:</a:t>
            </a:r>
            <a:endParaRPr sz="2400">
              <a:latin typeface="Cambria Math"/>
              <a:cs typeface="Cambria Math"/>
            </a:endParaRPr>
          </a:p>
          <a:p>
            <a:pPr algn="ctr" marR="54610">
              <a:lnSpc>
                <a:spcPct val="100000"/>
              </a:lnSpc>
              <a:spcBef>
                <a:spcPts val="1210"/>
              </a:spcBef>
            </a:pPr>
            <a:r>
              <a:rPr dirty="0" sz="1800" spc="-5">
                <a:latin typeface="Cambria Math"/>
                <a:cs typeface="Cambria Math"/>
              </a:rPr>
              <a:t>T1</a:t>
            </a:r>
            <a:r>
              <a:rPr dirty="0" sz="1800" spc="-40">
                <a:latin typeface="Cambria Math"/>
                <a:cs typeface="Cambria Math"/>
              </a:rPr>
              <a:t> </a:t>
            </a:r>
            <a:r>
              <a:rPr dirty="0" sz="1800" spc="-5">
                <a:latin typeface="Cambria Math"/>
                <a:cs typeface="Cambria Math"/>
              </a:rPr>
              <a:t>----------------------------</a:t>
            </a:r>
            <a:r>
              <a:rPr dirty="0" sz="1800" spc="-5">
                <a:latin typeface="Times New Roman"/>
                <a:cs typeface="Times New Roman"/>
              </a:rPr>
              <a:t>🡪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77286" y="6204914"/>
            <a:ext cx="74745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granted.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4133057" y="4822745"/>
            <a:ext cx="3497579" cy="1186180"/>
            <a:chOff x="4133057" y="4822745"/>
            <a:chExt cx="3497579" cy="11861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09257" y="4898945"/>
              <a:ext cx="3344778" cy="1033462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139407" y="4829095"/>
              <a:ext cx="3484879" cy="1173480"/>
            </a:xfrm>
            <a:custGeom>
              <a:avLst/>
              <a:gdLst/>
              <a:ahLst/>
              <a:cxnLst/>
              <a:rect l="l" t="t" r="r" b="b"/>
              <a:pathLst>
                <a:path w="3484879" h="1173479">
                  <a:moveTo>
                    <a:pt x="0" y="0"/>
                  </a:moveTo>
                  <a:lnTo>
                    <a:pt x="3484478" y="0"/>
                  </a:lnTo>
                  <a:lnTo>
                    <a:pt x="3484478" y="1173162"/>
                  </a:lnTo>
                  <a:lnTo>
                    <a:pt x="0" y="1173162"/>
                  </a:lnTo>
                  <a:lnTo>
                    <a:pt x="0" y="0"/>
                  </a:lnTo>
                  <a:close/>
                </a:path>
                <a:path w="3484879" h="1173479">
                  <a:moveTo>
                    <a:pt x="63499" y="63499"/>
                  </a:moveTo>
                  <a:lnTo>
                    <a:pt x="3420978" y="63499"/>
                  </a:lnTo>
                  <a:lnTo>
                    <a:pt x="3420978" y="1109662"/>
                  </a:lnTo>
                  <a:lnTo>
                    <a:pt x="63499" y="1109662"/>
                  </a:lnTo>
                  <a:lnTo>
                    <a:pt x="63499" y="63499"/>
                  </a:lnTo>
                  <a:close/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4171157" y="4860845"/>
              <a:ext cx="3421379" cy="1109980"/>
            </a:xfrm>
            <a:custGeom>
              <a:avLst/>
              <a:gdLst/>
              <a:ahLst/>
              <a:cxnLst/>
              <a:rect l="l" t="t" r="r" b="b"/>
              <a:pathLst>
                <a:path w="3421379" h="1109979">
                  <a:moveTo>
                    <a:pt x="0" y="0"/>
                  </a:moveTo>
                  <a:lnTo>
                    <a:pt x="3420978" y="0"/>
                  </a:lnTo>
                  <a:lnTo>
                    <a:pt x="3420978" y="1109662"/>
                  </a:lnTo>
                  <a:lnTo>
                    <a:pt x="0" y="1109662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3738509" y="4884010"/>
            <a:ext cx="280035" cy="920750"/>
          </a:xfrm>
          <a:prstGeom prst="rect">
            <a:avLst/>
          </a:prstGeom>
        </p:spPr>
        <p:txBody>
          <a:bodyPr wrap="square" lIns="0" tIns="0" rIns="0" bIns="0" rtlCol="0" vert="vert">
            <a:spAutoFit/>
          </a:bodyPr>
          <a:lstStyle/>
          <a:p>
            <a:pPr marL="12700">
              <a:lnSpc>
                <a:spcPts val="2065"/>
              </a:lnSpc>
            </a:pPr>
            <a:r>
              <a:rPr dirty="0" sz="1800" spc="-5">
                <a:latin typeface="Cambria Math"/>
                <a:cs typeface="Cambria Math"/>
              </a:rPr>
              <a:t>T2------</a:t>
            </a:r>
            <a:r>
              <a:rPr dirty="0" sz="1800" spc="-5">
                <a:latin typeface="Times New Roman"/>
                <a:cs typeface="Times New Roman"/>
              </a:rPr>
              <a:t>🡪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(Lock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49006" y="138576"/>
            <a:ext cx="7892415" cy="3835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8255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granted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on an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requested </a:t>
            </a:r>
            <a:r>
              <a:rPr dirty="0" sz="2400" spc="-5">
                <a:latin typeface="Cambria Math"/>
                <a:cs typeface="Cambria Math"/>
              </a:rPr>
              <a:t>lock is compatible with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15">
                <a:latin typeface="Cambria Math"/>
                <a:cs typeface="Cambria Math"/>
              </a:rPr>
              <a:t>already </a:t>
            </a:r>
            <a:r>
              <a:rPr dirty="0" sz="2400" spc="-5">
                <a:latin typeface="Cambria Math"/>
                <a:cs typeface="Cambria Math"/>
              </a:rPr>
              <a:t>held on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item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number of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5">
                <a:latin typeface="Cambria Math"/>
                <a:cs typeface="Cambria Math"/>
              </a:rPr>
              <a:t>can hold </a:t>
            </a:r>
            <a:r>
              <a:rPr dirty="0" sz="2400" spc="-10">
                <a:latin typeface="Cambria Math"/>
                <a:cs typeface="Cambria Math"/>
              </a:rPr>
              <a:t>shared locks </a:t>
            </a:r>
            <a:r>
              <a:rPr dirty="0" sz="2400" spc="-5">
                <a:latin typeface="Cambria Math"/>
                <a:cs typeface="Cambria Math"/>
              </a:rPr>
              <a:t>on 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item,</a:t>
            </a:r>
            <a:endParaRPr sz="2400">
              <a:latin typeface="Cambria Math"/>
              <a:cs typeface="Cambria Math"/>
            </a:endParaRPr>
          </a:p>
          <a:p>
            <a:pPr algn="just" marL="957580" marR="24765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but if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holds an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5">
                <a:latin typeface="Cambria Math"/>
                <a:cs typeface="Cambria Math"/>
              </a:rPr>
              <a:t>on the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 no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item.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cannot be </a:t>
            </a:r>
            <a:r>
              <a:rPr dirty="0" sz="2400" spc="-15">
                <a:latin typeface="Cambria Math"/>
                <a:cs typeface="Cambria Math"/>
              </a:rPr>
              <a:t>granted,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requesting 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incompatible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5">
                <a:latin typeface="Cambria Math"/>
                <a:cs typeface="Cambria Math"/>
              </a:rPr>
              <a:t> been </a:t>
            </a:r>
            <a:r>
              <a:rPr dirty="0" sz="2400" spc="-10">
                <a:latin typeface="Cambria Math"/>
                <a:cs typeface="Cambria Math"/>
              </a:rPr>
              <a:t>released.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50117" y="4078116"/>
            <a:ext cx="2386330" cy="2585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T2: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lock-S(A);</a:t>
            </a:r>
            <a:endParaRPr sz="2400">
              <a:latin typeface="Cambria Math"/>
              <a:cs typeface="Cambria Math"/>
            </a:endParaRPr>
          </a:p>
          <a:p>
            <a:pPr marL="585470" marR="392430">
              <a:lnSpc>
                <a:spcPct val="100000"/>
              </a:lnSpc>
            </a:pP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(A);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unlock(A);  </a:t>
            </a:r>
            <a:r>
              <a:rPr dirty="0" sz="2400" spc="-20">
                <a:latin typeface="Cambria Math"/>
                <a:cs typeface="Cambria Math"/>
              </a:rPr>
              <a:t>lock-S(B);</a:t>
            </a:r>
            <a:endParaRPr sz="2400">
              <a:latin typeface="Cambria Math"/>
              <a:cs typeface="Cambria Math"/>
            </a:endParaRPr>
          </a:p>
          <a:p>
            <a:pPr marL="585470" marR="5080">
              <a:lnSpc>
                <a:spcPct val="100000"/>
              </a:lnSpc>
            </a:pP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(B);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unlock(B);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displ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y(A+B)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31472" y="4078116"/>
            <a:ext cx="446659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</a:tabLst>
            </a:pPr>
            <a:r>
              <a:rPr dirty="0" sz="2400" spc="-630">
                <a:solidFill>
                  <a:srgbClr val="FF0000"/>
                </a:solidFill>
                <a:latin typeface="Segoe UI Symbol"/>
                <a:cs typeface="Segoe UI Symbol"/>
              </a:rPr>
              <a:t>□	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Example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of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Transactions</a:t>
            </a:r>
            <a:r>
              <a:rPr dirty="0" sz="2400" spc="2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using </a:t>
            </a:r>
            <a:r>
              <a:rPr dirty="0" sz="2400" spc="-5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Locking.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31472" y="5175396"/>
            <a:ext cx="4453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8128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	</a:t>
            </a:r>
            <a:r>
              <a:rPr dirty="0" sz="2400" spc="-5">
                <a:solidFill>
                  <a:srgbClr val="545454"/>
                </a:solidFill>
                <a:latin typeface="Cambria Math"/>
                <a:cs typeface="Cambria Math"/>
              </a:rPr>
              <a:t>locking</a:t>
            </a:r>
            <a:r>
              <a:rPr dirty="0" sz="2400" spc="385">
                <a:solidFill>
                  <a:srgbClr val="545454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545454"/>
                </a:solidFill>
                <a:latin typeface="Cambria Math"/>
                <a:cs typeface="Cambria Math"/>
              </a:rPr>
              <a:t>protocol</a:t>
            </a:r>
            <a:r>
              <a:rPr dirty="0" sz="2400" spc="415">
                <a:solidFill>
                  <a:srgbClr val="545454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3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set</a:t>
            </a:r>
            <a:r>
              <a:rPr dirty="0" sz="2400" spc="3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04882" y="5541155"/>
            <a:ext cx="4099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22375" algn="l"/>
                <a:tab pos="2901950" algn="l"/>
                <a:tab pos="3772535" algn="l"/>
              </a:tabLst>
            </a:pPr>
            <a:r>
              <a:rPr dirty="0" sz="2400" spc="-5">
                <a:latin typeface="Cambria Math"/>
                <a:cs typeface="Cambria Math"/>
              </a:rPr>
              <a:t>rule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oll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30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04882" y="5906916"/>
            <a:ext cx="409638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798320" algn="l"/>
                <a:tab pos="2694305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hil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equesting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504882" y="6272676"/>
            <a:ext cx="249745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releasing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(Lock 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0487" y="374606"/>
            <a:ext cx="792035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2905" marR="5080" indent="-370840">
              <a:lnSpc>
                <a:spcPct val="100000"/>
              </a:lnSpc>
              <a:spcBef>
                <a:spcPts val="100"/>
              </a:spcBef>
              <a:tabLst>
                <a:tab pos="382905" algn="l"/>
                <a:tab pos="1026160" algn="l"/>
                <a:tab pos="2363470" algn="l"/>
                <a:tab pos="3253740" algn="l"/>
                <a:tab pos="3674110" algn="l"/>
                <a:tab pos="5214620" algn="l"/>
                <a:tab pos="5817235" algn="l"/>
                <a:tab pos="6294120" algn="l"/>
                <a:tab pos="7651115" algn="l"/>
              </a:tabLst>
            </a:pPr>
            <a:r>
              <a:rPr dirty="0" sz="2200" spc="-575">
                <a:latin typeface="Segoe UI Symbol"/>
                <a:cs typeface="Segoe UI Symbol"/>
              </a:rPr>
              <a:t>□</a:t>
            </a:r>
            <a:r>
              <a:rPr dirty="0" sz="2200" spc="-575">
                <a:latin typeface="Segoe UI Symbol"/>
                <a:cs typeface="Segoe UI Symbol"/>
              </a:rPr>
              <a:t>	</a:t>
            </a:r>
            <a:r>
              <a:rPr dirty="0" sz="2200" spc="-5">
                <a:latin typeface="Cambria Math"/>
                <a:cs typeface="Cambria Math"/>
              </a:rPr>
              <a:t>Th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30">
                <a:latin typeface="Cambria Math"/>
                <a:cs typeface="Cambria Math"/>
              </a:rPr>
              <a:t>e</a:t>
            </a:r>
            <a:r>
              <a:rPr dirty="0" sz="2200" spc="-50">
                <a:latin typeface="Cambria Math"/>
                <a:cs typeface="Cambria Math"/>
              </a:rPr>
              <a:t>x</a:t>
            </a:r>
            <a:r>
              <a:rPr dirty="0" sz="2200" spc="-5">
                <a:latin typeface="Cambria Math"/>
                <a:cs typeface="Cambria Math"/>
              </a:rPr>
              <a:t>ecutio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phas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o</a:t>
            </a:r>
            <a:r>
              <a:rPr dirty="0" sz="2200">
                <a:latin typeface="Cambria Math"/>
                <a:cs typeface="Cambria Math"/>
              </a:rPr>
              <a:t>f	</a:t>
            </a:r>
            <a:r>
              <a:rPr dirty="0" sz="2200" spc="-5">
                <a:latin typeface="Cambria Math"/>
                <a:cs typeface="Cambria Math"/>
              </a:rPr>
              <a:t>t</a:t>
            </a:r>
            <a:r>
              <a:rPr dirty="0" sz="2200" spc="-40">
                <a:latin typeface="Cambria Math"/>
                <a:cs typeface="Cambria Math"/>
              </a:rPr>
              <a:t>r</a:t>
            </a:r>
            <a:r>
              <a:rPr dirty="0" sz="2200" spc="-5">
                <a:latin typeface="Cambria Math"/>
                <a:cs typeface="Cambria Math"/>
              </a:rPr>
              <a:t>ansactio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ca</a:t>
            </a:r>
            <a:r>
              <a:rPr dirty="0" sz="2200">
                <a:latin typeface="Cambria Math"/>
                <a:cs typeface="Cambria Math"/>
              </a:rPr>
              <a:t>n	</a:t>
            </a:r>
            <a:r>
              <a:rPr dirty="0" sz="2200" spc="-5">
                <a:latin typeface="Cambria Math"/>
                <a:cs typeface="Cambria Math"/>
              </a:rPr>
              <a:t>b</a:t>
            </a:r>
            <a:r>
              <a:rPr dirty="0" sz="2200">
                <a:latin typeface="Cambria Math"/>
                <a:cs typeface="Cambria Math"/>
              </a:rPr>
              <a:t>e	</a:t>
            </a:r>
            <a:r>
              <a:rPr dirty="0" sz="2200" spc="-5">
                <a:latin typeface="Cambria Math"/>
                <a:cs typeface="Cambria Math"/>
              </a:rPr>
              <a:t>describe</a:t>
            </a:r>
            <a:r>
              <a:rPr dirty="0" sz="2200">
                <a:latin typeface="Cambria Math"/>
                <a:cs typeface="Cambria Math"/>
              </a:rPr>
              <a:t>d	</a:t>
            </a:r>
            <a:r>
              <a:rPr dirty="0" sz="2200" spc="-5">
                <a:latin typeface="Cambria Math"/>
                <a:cs typeface="Cambria Math"/>
              </a:rPr>
              <a:t>as  </a:t>
            </a:r>
            <a:r>
              <a:rPr dirty="0" sz="2200" spc="-10">
                <a:latin typeface="Cambria Math"/>
                <a:cs typeface="Cambria Math"/>
              </a:rPr>
              <a:t>following:</a:t>
            </a:r>
            <a:endParaRPr sz="22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8330" y="1159467"/>
            <a:ext cx="7613650" cy="260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89915" marR="12700" indent="-577850">
              <a:lnSpc>
                <a:spcPct val="100000"/>
              </a:lnSpc>
              <a:spcBef>
                <a:spcPts val="1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When </a:t>
            </a:r>
            <a:r>
              <a:rPr dirty="0" sz="2200" spc="-15">
                <a:latin typeface="Cambria Math"/>
                <a:cs typeface="Cambria Math"/>
              </a:rPr>
              <a:t>execution </a:t>
            </a:r>
            <a:r>
              <a:rPr dirty="0" sz="2200" spc="-5">
                <a:latin typeface="Cambria Math"/>
                <a:cs typeface="Cambria Math"/>
              </a:rPr>
              <a:t>of </a:t>
            </a:r>
            <a:r>
              <a:rPr dirty="0" sz="2200" spc="-10">
                <a:latin typeface="Cambria Math"/>
                <a:cs typeface="Cambria Math"/>
              </a:rPr>
              <a:t>transaction </a:t>
            </a:r>
            <a:r>
              <a:rPr dirty="0" sz="2200" spc="-5">
                <a:latin typeface="Cambria Math"/>
                <a:cs typeface="Cambria Math"/>
              </a:rPr>
              <a:t>starts, </a:t>
            </a:r>
            <a:r>
              <a:rPr dirty="0" sz="2200" spc="-15">
                <a:latin typeface="Cambria Math"/>
                <a:cs typeface="Cambria Math"/>
              </a:rPr>
              <a:t>create </a:t>
            </a:r>
            <a:r>
              <a:rPr dirty="0" sz="2200">
                <a:latin typeface="Cambria Math"/>
                <a:cs typeface="Cambria Math"/>
              </a:rPr>
              <a:t>a </a:t>
            </a:r>
            <a:r>
              <a:rPr dirty="0" sz="2200" spc="-5">
                <a:latin typeface="Cambria Math"/>
                <a:cs typeface="Cambria Math"/>
              </a:rPr>
              <a:t>list of data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items </a:t>
            </a:r>
            <a:r>
              <a:rPr dirty="0" sz="2200" spc="-5">
                <a:latin typeface="Cambria Math"/>
                <a:cs typeface="Cambria Math"/>
              </a:rPr>
              <a:t>and type of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lock, it needs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and </a:t>
            </a:r>
            <a:r>
              <a:rPr dirty="0" sz="2200" spc="-10">
                <a:latin typeface="Cambria Math"/>
                <a:cs typeface="Cambria Math"/>
              </a:rPr>
              <a:t>request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for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that lock.</a:t>
            </a:r>
            <a:endParaRPr sz="2200">
              <a:latin typeface="Cambria Math"/>
              <a:cs typeface="Cambria Math"/>
            </a:endParaRPr>
          </a:p>
          <a:p>
            <a:pPr algn="just" marL="475615" marR="6985" indent="-406400">
              <a:lnSpc>
                <a:spcPct val="100000"/>
              </a:lnSpc>
              <a:spcBef>
                <a:spcPts val="9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When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all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the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locks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are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granted,</a:t>
            </a:r>
            <a:r>
              <a:rPr dirty="0" sz="2200" spc="-10">
                <a:latin typeface="Cambria Math"/>
                <a:cs typeface="Cambria Math"/>
              </a:rPr>
              <a:t> transaction</a:t>
            </a:r>
            <a:r>
              <a:rPr dirty="0" sz="2200" spc="-5">
                <a:latin typeface="Cambria Math"/>
                <a:cs typeface="Cambria Math"/>
              </a:rPr>
              <a:t> continues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execution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of its </a:t>
            </a:r>
            <a:r>
              <a:rPr dirty="0" sz="2200" spc="-10">
                <a:latin typeface="Cambria Math"/>
                <a:cs typeface="Cambria Math"/>
              </a:rPr>
              <a:t>operation.</a:t>
            </a:r>
            <a:endParaRPr sz="2200">
              <a:latin typeface="Cambria Math"/>
              <a:cs typeface="Cambria Math"/>
            </a:endParaRPr>
          </a:p>
          <a:p>
            <a:pPr algn="just" marL="475615" marR="5080" indent="-406400">
              <a:lnSpc>
                <a:spcPct val="100000"/>
              </a:lnSpc>
              <a:spcBef>
                <a:spcPts val="900"/>
              </a:spcBef>
            </a:pPr>
            <a:r>
              <a:rPr dirty="0" sz="2200" spc="280">
                <a:latin typeface="Segoe UI Symbol"/>
                <a:cs typeface="Segoe UI Symbol"/>
              </a:rPr>
              <a:t>✔</a:t>
            </a:r>
            <a:r>
              <a:rPr dirty="0" sz="2200" spc="285">
                <a:latin typeface="Segoe UI Symbol"/>
                <a:cs typeface="Segoe UI Symbol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As soon as the </a:t>
            </a:r>
            <a:r>
              <a:rPr dirty="0" sz="2200" spc="-10">
                <a:latin typeface="Cambria Math"/>
                <a:cs typeface="Cambria Math"/>
              </a:rPr>
              <a:t>transaction releases </a:t>
            </a:r>
            <a:r>
              <a:rPr dirty="0" sz="2200" spc="-5">
                <a:latin typeface="Cambria Math"/>
                <a:cs typeface="Cambria Math"/>
              </a:rPr>
              <a:t>its first lock, it cannot 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demand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for</a:t>
            </a:r>
            <a:r>
              <a:rPr dirty="0" sz="2200" spc="-10">
                <a:latin typeface="Cambria Math"/>
                <a:cs typeface="Cambria Math"/>
              </a:rPr>
              <a:t> </a:t>
            </a:r>
            <a:r>
              <a:rPr dirty="0" sz="2200" spc="-20">
                <a:latin typeface="Cambria Math"/>
                <a:cs typeface="Cambria Math"/>
              </a:rPr>
              <a:t>any</a:t>
            </a:r>
            <a:r>
              <a:rPr dirty="0" sz="2200" spc="-15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lock;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but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5">
                <a:latin typeface="Cambria Math"/>
                <a:cs typeface="Cambria Math"/>
              </a:rPr>
              <a:t>can</a:t>
            </a:r>
            <a:r>
              <a:rPr dirty="0" sz="2200">
                <a:latin typeface="Cambria Math"/>
                <a:cs typeface="Cambria Math"/>
              </a:rPr>
              <a:t> </a:t>
            </a:r>
            <a:r>
              <a:rPr dirty="0" sz="2200" spc="-15">
                <a:latin typeface="Cambria Math"/>
                <a:cs typeface="Cambria Math"/>
              </a:rPr>
              <a:t>only</a:t>
            </a:r>
            <a:r>
              <a:rPr dirty="0" sz="2200" spc="-10">
                <a:latin typeface="Cambria Math"/>
                <a:cs typeface="Cambria Math"/>
              </a:rPr>
              <a:t> release</a:t>
            </a:r>
            <a:r>
              <a:rPr dirty="0" sz="2200" spc="-5">
                <a:latin typeface="Cambria Math"/>
                <a:cs typeface="Cambria Math"/>
              </a:rPr>
              <a:t> the</a:t>
            </a:r>
            <a:r>
              <a:rPr dirty="0" sz="2200" spc="470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acquired </a:t>
            </a:r>
            <a:r>
              <a:rPr dirty="0" sz="2200" spc="-5">
                <a:latin typeface="Cambria Math"/>
                <a:cs typeface="Cambria Math"/>
              </a:rPr>
              <a:t> </a:t>
            </a:r>
            <a:r>
              <a:rPr dirty="0" sz="2200" spc="-10">
                <a:latin typeface="Cambria Math"/>
                <a:cs typeface="Cambria Math"/>
              </a:rPr>
              <a:t>locks.</a:t>
            </a:r>
            <a:endParaRPr sz="22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612319" y="4955039"/>
            <a:ext cx="4798060" cy="734060"/>
            <a:chOff x="4612319" y="4955039"/>
            <a:chExt cx="4798060" cy="734060"/>
          </a:xfrm>
        </p:grpSpPr>
        <p:sp>
          <p:nvSpPr>
            <p:cNvPr id="6" name="object 6"/>
            <p:cNvSpPr/>
            <p:nvPr/>
          </p:nvSpPr>
          <p:spPr>
            <a:xfrm>
              <a:off x="4617717" y="5665326"/>
              <a:ext cx="4738370" cy="0"/>
            </a:xfrm>
            <a:custGeom>
              <a:avLst/>
              <a:gdLst/>
              <a:ahLst/>
              <a:cxnLst/>
              <a:rect l="l" t="t" r="r" b="b"/>
              <a:pathLst>
                <a:path w="4738370" h="0">
                  <a:moveTo>
                    <a:pt x="0" y="0"/>
                  </a:moveTo>
                  <a:lnTo>
                    <a:pt x="4737985" y="0"/>
                  </a:lnTo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355702" y="5647528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0" y="0"/>
                  </a:lnTo>
                  <a:lnTo>
                    <a:pt x="48897" y="17797"/>
                  </a:lnTo>
                  <a:lnTo>
                    <a:pt x="0" y="35594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355702" y="5647528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48897" y="17797"/>
                  </a:lnTo>
                  <a:lnTo>
                    <a:pt x="0" y="0"/>
                  </a:lnTo>
                  <a:lnTo>
                    <a:pt x="0" y="35594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6026734" y="4960436"/>
              <a:ext cx="2315210" cy="720090"/>
            </a:xfrm>
            <a:custGeom>
              <a:avLst/>
              <a:gdLst/>
              <a:ahLst/>
              <a:cxnLst/>
              <a:rect l="l" t="t" r="r" b="b"/>
              <a:pathLst>
                <a:path w="2315209" h="720089">
                  <a:moveTo>
                    <a:pt x="0" y="0"/>
                  </a:moveTo>
                  <a:lnTo>
                    <a:pt x="2314683" y="0"/>
                  </a:lnTo>
                  <a:lnTo>
                    <a:pt x="2314683" y="719999"/>
                  </a:lnTo>
                  <a:lnTo>
                    <a:pt x="0" y="719999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6032122" y="4965824"/>
            <a:ext cx="2304415" cy="694690"/>
          </a:xfrm>
          <a:prstGeom prst="rect">
            <a:avLst/>
          </a:prstGeom>
          <a:solidFill>
            <a:srgbClr val="40BAD1"/>
          </a:solidFill>
        </p:spPr>
        <p:txBody>
          <a:bodyPr wrap="square" lIns="0" tIns="1270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0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9168" y="5718042"/>
            <a:ext cx="3067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0945" algn="l"/>
              </a:tabLst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begin	</a:t>
            </a:r>
            <a:r>
              <a:rPr dirty="0" baseline="2777" sz="3000">
                <a:latin typeface="Calibri"/>
                <a:cs typeface="Calibri"/>
              </a:rPr>
              <a:t>T</a:t>
            </a:r>
            <a:r>
              <a:rPr dirty="0" baseline="2777" sz="3000" spc="-127">
                <a:latin typeface="Calibri"/>
                <a:cs typeface="Calibri"/>
              </a:rPr>
              <a:t> </a:t>
            </a:r>
            <a:r>
              <a:rPr dirty="0" baseline="2777" sz="3000" spc="-7">
                <a:latin typeface="Calibri"/>
                <a:cs typeface="Calibri"/>
              </a:rPr>
              <a:t>end</a:t>
            </a:r>
            <a:endParaRPr baseline="2777" sz="3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62088" y="5708236"/>
            <a:ext cx="536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653266" y="4362951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28638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latin typeface="Calibri"/>
                <a:cs typeface="Calibri"/>
              </a:rPr>
              <a:t>Lock</a:t>
            </a:r>
            <a:r>
              <a:rPr dirty="0" sz="2000" spc="-40">
                <a:latin typeface="Calibri"/>
                <a:cs typeface="Calibri"/>
              </a:rPr>
              <a:t> </a:t>
            </a:r>
            <a:r>
              <a:rPr dirty="0" sz="2000" spc="-15">
                <a:latin typeface="Calibri"/>
                <a:cs typeface="Calibri"/>
              </a:rPr>
              <a:t>Request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786682" y="4362951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39" rIns="0" bIns="0" rtlCol="0" vert="horz">
            <a:spAutoFit/>
          </a:bodyPr>
          <a:lstStyle/>
          <a:p>
            <a:pPr marL="307975">
              <a:lnSpc>
                <a:spcPct val="100000"/>
              </a:lnSpc>
              <a:spcBef>
                <a:spcPts val="219"/>
              </a:spcBef>
            </a:pPr>
            <a:r>
              <a:rPr dirty="0" sz="2000" spc="-5">
                <a:latin typeface="Calibri"/>
                <a:cs typeface="Calibri"/>
              </a:rPr>
              <a:t>Lock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10">
                <a:latin typeface="Calibri"/>
                <a:cs typeface="Calibri"/>
              </a:rPr>
              <a:t>Release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567881" y="4548718"/>
            <a:ext cx="3233420" cy="504825"/>
            <a:chOff x="5567881" y="4548718"/>
            <a:chExt cx="3233420" cy="504825"/>
          </a:xfrm>
        </p:grpSpPr>
        <p:sp>
          <p:nvSpPr>
            <p:cNvPr id="16" name="object 16"/>
            <p:cNvSpPr/>
            <p:nvPr/>
          </p:nvSpPr>
          <p:spPr>
            <a:xfrm>
              <a:off x="5582169" y="4563005"/>
              <a:ext cx="317500" cy="300355"/>
            </a:xfrm>
            <a:custGeom>
              <a:avLst/>
              <a:gdLst/>
              <a:ahLst/>
              <a:cxnLst/>
              <a:rect l="l" t="t" r="r" b="b"/>
              <a:pathLst>
                <a:path w="317500" h="300354">
                  <a:moveTo>
                    <a:pt x="0" y="0"/>
                  </a:moveTo>
                  <a:lnTo>
                    <a:pt x="317070" y="300054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852511" y="4814490"/>
              <a:ext cx="155204" cy="15198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8470861" y="4563005"/>
              <a:ext cx="316230" cy="376555"/>
            </a:xfrm>
            <a:custGeom>
              <a:avLst/>
              <a:gdLst/>
              <a:ahLst/>
              <a:cxnLst/>
              <a:rect l="l" t="t" r="r" b="b"/>
              <a:pathLst>
                <a:path w="316229" h="376554">
                  <a:moveTo>
                    <a:pt x="315820" y="0"/>
                  </a:moveTo>
                  <a:lnTo>
                    <a:pt x="0" y="376539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73240" y="4894926"/>
              <a:ext cx="148071" cy="158260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6036415" y="4716894"/>
              <a:ext cx="2315210" cy="245745"/>
            </a:xfrm>
            <a:custGeom>
              <a:avLst/>
              <a:gdLst/>
              <a:ahLst/>
              <a:cxnLst/>
              <a:rect l="l" t="t" r="r" b="b"/>
              <a:pathLst>
                <a:path w="2315209" h="245745">
                  <a:moveTo>
                    <a:pt x="0" y="245265"/>
                  </a:moveTo>
                  <a:lnTo>
                    <a:pt x="1606" y="197531"/>
                  </a:lnTo>
                  <a:lnTo>
                    <a:pt x="5986" y="158551"/>
                  </a:lnTo>
                  <a:lnTo>
                    <a:pt x="12482" y="132269"/>
                  </a:lnTo>
                  <a:lnTo>
                    <a:pt x="20437" y="122632"/>
                  </a:lnTo>
                  <a:lnTo>
                    <a:pt x="1136903" y="122632"/>
                  </a:lnTo>
                  <a:lnTo>
                    <a:pt x="1144859" y="112995"/>
                  </a:lnTo>
                  <a:lnTo>
                    <a:pt x="1151355" y="86714"/>
                  </a:lnTo>
                  <a:lnTo>
                    <a:pt x="1155735" y="47734"/>
                  </a:lnTo>
                  <a:lnTo>
                    <a:pt x="1157341" y="0"/>
                  </a:lnTo>
                  <a:lnTo>
                    <a:pt x="1158948" y="47734"/>
                  </a:lnTo>
                  <a:lnTo>
                    <a:pt x="1163327" y="86714"/>
                  </a:lnTo>
                  <a:lnTo>
                    <a:pt x="1169824" y="112995"/>
                  </a:lnTo>
                  <a:lnTo>
                    <a:pt x="1177779" y="122632"/>
                  </a:lnTo>
                  <a:lnTo>
                    <a:pt x="2294245" y="122632"/>
                  </a:lnTo>
                  <a:lnTo>
                    <a:pt x="2302201" y="132269"/>
                  </a:lnTo>
                  <a:lnTo>
                    <a:pt x="2308697" y="158551"/>
                  </a:lnTo>
                  <a:lnTo>
                    <a:pt x="2313078" y="197531"/>
                  </a:lnTo>
                  <a:lnTo>
                    <a:pt x="2314684" y="245265"/>
                  </a:lnTo>
                </a:path>
              </a:pathLst>
            </a:custGeom>
            <a:ln w="28574">
              <a:solidFill>
                <a:srgbClr val="8064A2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/>
          <p:cNvSpPr txBox="1"/>
          <p:nvPr/>
        </p:nvSpPr>
        <p:spPr>
          <a:xfrm>
            <a:off x="6239014" y="3967530"/>
            <a:ext cx="1929130" cy="70802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461645" marR="363855" indent="-90170">
              <a:lnSpc>
                <a:spcPct val="100000"/>
              </a:lnSpc>
              <a:spcBef>
                <a:spcPts val="220"/>
              </a:spcBef>
            </a:pPr>
            <a:r>
              <a:rPr dirty="0" sz="2000" spc="-125">
                <a:latin typeface="Calibri"/>
                <a:cs typeface="Calibri"/>
              </a:rPr>
              <a:t>T</a:t>
            </a:r>
            <a:r>
              <a:rPr dirty="0" sz="2000" spc="-45">
                <a:latin typeface="Calibri"/>
                <a:cs typeface="Calibri"/>
              </a:rPr>
              <a:t>r</a:t>
            </a:r>
            <a:r>
              <a:rPr dirty="0" sz="2000">
                <a:latin typeface="Calibri"/>
                <a:cs typeface="Calibri"/>
              </a:rPr>
              <a:t>ansaction  </a:t>
            </a:r>
            <a:r>
              <a:rPr dirty="0" sz="2000" spc="-15">
                <a:latin typeface="Calibri"/>
                <a:cs typeface="Calibri"/>
              </a:rPr>
              <a:t>Execution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(Pitfalls of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92445" y="175204"/>
            <a:ext cx="47396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Consider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schedule: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492445" y="3619443"/>
            <a:ext cx="7876540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14604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Neither T3 nor T4 can </a:t>
            </a:r>
            <a:r>
              <a:rPr dirty="0" sz="2400" spc="-15">
                <a:latin typeface="Cambria Math"/>
                <a:cs typeface="Cambria Math"/>
              </a:rPr>
              <a:t>make progress. </a:t>
            </a:r>
            <a:r>
              <a:rPr dirty="0" sz="2400" spc="-30">
                <a:latin typeface="Cambria Math"/>
                <a:cs typeface="Cambria Math"/>
              </a:rPr>
              <a:t>lock-X(B) </a:t>
            </a:r>
            <a:r>
              <a:rPr dirty="0" sz="2400" spc="-5">
                <a:latin typeface="Cambria Math"/>
                <a:cs typeface="Cambria Math"/>
              </a:rPr>
              <a:t>causes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T4 </a:t>
            </a:r>
            <a:r>
              <a:rPr dirty="0" sz="2400" spc="-15">
                <a:latin typeface="Cambria Math"/>
                <a:cs typeface="Cambria Math"/>
              </a:rPr>
              <a:t>to wait for </a:t>
            </a:r>
            <a:r>
              <a:rPr dirty="0" sz="2400" spc="-5">
                <a:latin typeface="Cambria Math"/>
                <a:cs typeface="Cambria Math"/>
              </a:rPr>
              <a:t>T3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5">
                <a:latin typeface="Cambria Math"/>
                <a:cs typeface="Cambria Math"/>
              </a:rPr>
              <a:t>its lock on B, </a:t>
            </a:r>
            <a:r>
              <a:rPr dirty="0" sz="2400" spc="-10">
                <a:latin typeface="Cambria Math"/>
                <a:cs typeface="Cambria Math"/>
              </a:rPr>
              <a:t>while </a:t>
            </a:r>
            <a:r>
              <a:rPr dirty="0" sz="2400" spc="-30">
                <a:latin typeface="Cambria Math"/>
                <a:cs typeface="Cambria Math"/>
              </a:rPr>
              <a:t>lock-X(A) 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causes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T3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T4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on A.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Such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called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</a:t>
            </a:r>
            <a:r>
              <a:rPr dirty="0" sz="2400" spc="-5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0">
                <a:latin typeface="Cambria Math"/>
                <a:cs typeface="Cambria Math"/>
              </a:rPr>
              <a:t>To</a:t>
            </a:r>
            <a:r>
              <a:rPr dirty="0" sz="2400" spc="3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handle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deadlock, one of T3 or T4 must be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 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its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must be</a:t>
            </a:r>
            <a:r>
              <a:rPr dirty="0" sz="2400" spc="-10">
                <a:latin typeface="Cambria Math"/>
                <a:cs typeface="Cambria Math"/>
              </a:rPr>
              <a:t> released.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156974" y="723025"/>
            <a:ext cx="3366770" cy="2778125"/>
            <a:chOff x="4156974" y="723025"/>
            <a:chExt cx="3366770" cy="27781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233174" y="799225"/>
              <a:ext cx="3213999" cy="26257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163324" y="729375"/>
              <a:ext cx="3354070" cy="2765425"/>
            </a:xfrm>
            <a:custGeom>
              <a:avLst/>
              <a:gdLst/>
              <a:ahLst/>
              <a:cxnLst/>
              <a:rect l="l" t="t" r="r" b="b"/>
              <a:pathLst>
                <a:path w="3354070" h="2765425">
                  <a:moveTo>
                    <a:pt x="0" y="0"/>
                  </a:moveTo>
                  <a:lnTo>
                    <a:pt x="3353699" y="0"/>
                  </a:lnTo>
                  <a:lnTo>
                    <a:pt x="3353699" y="2765425"/>
                  </a:lnTo>
                  <a:lnTo>
                    <a:pt x="0" y="2765425"/>
                  </a:lnTo>
                  <a:lnTo>
                    <a:pt x="0" y="0"/>
                  </a:lnTo>
                  <a:close/>
                </a:path>
                <a:path w="3354070" h="2765425">
                  <a:moveTo>
                    <a:pt x="63499" y="63499"/>
                  </a:moveTo>
                  <a:lnTo>
                    <a:pt x="3290199" y="63499"/>
                  </a:lnTo>
                  <a:lnTo>
                    <a:pt x="3290199" y="2701925"/>
                  </a:lnTo>
                  <a:lnTo>
                    <a:pt x="63499" y="2701925"/>
                  </a:lnTo>
                  <a:lnTo>
                    <a:pt x="63499" y="63499"/>
                  </a:lnTo>
                  <a:close/>
                </a:path>
              </a:pathLst>
            </a:custGeom>
            <a:ln w="126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4195074" y="761125"/>
              <a:ext cx="3290570" cy="2701925"/>
            </a:xfrm>
            <a:custGeom>
              <a:avLst/>
              <a:gdLst/>
              <a:ahLst/>
              <a:cxnLst/>
              <a:rect l="l" t="t" r="r" b="b"/>
              <a:pathLst>
                <a:path w="3290570" h="2701925">
                  <a:moveTo>
                    <a:pt x="0" y="0"/>
                  </a:moveTo>
                  <a:lnTo>
                    <a:pt x="3290199" y="0"/>
                  </a:lnTo>
                  <a:lnTo>
                    <a:pt x="3290199" y="2701925"/>
                  </a:lnTo>
                  <a:lnTo>
                    <a:pt x="0" y="2701925"/>
                  </a:lnTo>
                  <a:lnTo>
                    <a:pt x="0" y="0"/>
                  </a:lnTo>
                  <a:close/>
                </a:path>
              </a:pathLst>
            </a:custGeom>
            <a:ln w="25399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(Pitfalls of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467592"/>
            <a:ext cx="789876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1223010" algn="l"/>
                <a:tab pos="2617470" algn="l"/>
                <a:tab pos="3220085" algn="l"/>
                <a:tab pos="4617720" algn="l"/>
                <a:tab pos="5586095" algn="l"/>
                <a:tab pos="6066790" algn="l"/>
                <a:tab pos="694309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po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entia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35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deadloc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">
                <a:latin typeface="Cambria Math"/>
                <a:cs typeface="Cambria Math"/>
              </a:rPr>
              <a:t>xist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mos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locking  </a:t>
            </a:r>
            <a:r>
              <a:rPr dirty="0" sz="2400" spc="-10">
                <a:latin typeface="Cambria Math"/>
                <a:cs typeface="Cambria Math"/>
              </a:rPr>
              <a:t>protocols. Deadlocks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necessary</a:t>
            </a:r>
            <a:r>
              <a:rPr dirty="0" sz="2400" spc="-10">
                <a:latin typeface="Cambria Math"/>
                <a:cs typeface="Cambria Math"/>
              </a:rPr>
              <a:t> evil.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1275312"/>
            <a:ext cx="7535545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4953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Starvation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possible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concurrency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control </a:t>
            </a:r>
            <a:r>
              <a:rPr dirty="0" sz="2400" spc="-5">
                <a:latin typeface="Cambria Math"/>
                <a:cs typeface="Cambria Math"/>
              </a:rPr>
              <a:t> manager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badly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designed.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example: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4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X-lock</a:t>
            </a:r>
            <a:r>
              <a:rPr dirty="0" sz="2400" spc="4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item, while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sequence of other </a:t>
            </a:r>
            <a:r>
              <a:rPr dirty="0" sz="2400" spc="-10">
                <a:latin typeface="Cambria Math"/>
                <a:cs typeface="Cambria Math"/>
              </a:rPr>
              <a:t>transactions request 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</a:t>
            </a:r>
            <a:r>
              <a:rPr dirty="0" sz="2400" spc="-5">
                <a:latin typeface="Cambria Math"/>
                <a:cs typeface="Cambria Math"/>
              </a:rPr>
              <a:t> 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S-lock on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 </a:t>
            </a:r>
            <a:r>
              <a:rPr dirty="0" sz="2400" spc="-10">
                <a:latin typeface="Cambria Math"/>
                <a:cs typeface="Cambria Math"/>
              </a:rPr>
              <a:t>item.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848" y="3180311"/>
            <a:ext cx="7883525" cy="1198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same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4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repeatedly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due</a:t>
            </a:r>
            <a:r>
              <a:rPr dirty="0" sz="2400" spc="44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deadlocks.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Starvation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10">
                <a:latin typeface="Cambria Math"/>
                <a:cs typeface="Cambria Math"/>
              </a:rPr>
              <a:t> following </a:t>
            </a:r>
            <a:r>
              <a:rPr dirty="0" sz="2400" spc="-30">
                <a:latin typeface="Cambria Math"/>
                <a:cs typeface="Cambria Math"/>
              </a:rPr>
              <a:t>way: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90440" y="4429991"/>
            <a:ext cx="7543800" cy="1854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holding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arises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certain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type of conflicts.</a:t>
            </a:r>
            <a:endParaRPr sz="2400">
              <a:latin typeface="Cambria Math"/>
              <a:cs typeface="Cambria Math"/>
            </a:endParaRPr>
          </a:p>
          <a:p>
            <a:pPr algn="just" marL="600710" marR="13970" indent="-588645">
              <a:lnSpc>
                <a:spcPct val="100000"/>
              </a:lnSpc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5">
                <a:latin typeface="Segoe UI Symbol"/>
                <a:cs typeface="Segoe UI Symbol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requested</a:t>
            </a:r>
            <a:r>
              <a:rPr dirty="0" sz="2400" spc="-5">
                <a:latin typeface="Cambria Math"/>
                <a:cs typeface="Cambria Math"/>
              </a:rPr>
              <a:t> lock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is still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acquire </a:t>
            </a:r>
            <a:r>
              <a:rPr dirty="0" sz="2400" spc="-5">
                <a:latin typeface="Cambria Math"/>
                <a:cs typeface="Cambria Math"/>
              </a:rPr>
              <a:t>lock.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391392"/>
            <a:ext cx="6113145" cy="164083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500380" indent="-48831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phases: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600"/>
              </a:spcBef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Growing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lvl="1" marL="1414780" indent="-413384">
              <a:lnSpc>
                <a:spcPct val="100000"/>
              </a:lnSpc>
              <a:buFont typeface="Segoe UI Symbol"/>
              <a:buChar char="▪"/>
              <a:tabLst>
                <a:tab pos="1414145" algn="l"/>
                <a:tab pos="141541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obtain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  <a:p>
            <a:pPr lvl="1" marL="1414780" indent="-413384">
              <a:lnSpc>
                <a:spcPct val="100000"/>
              </a:lnSpc>
              <a:buFont typeface="Segoe UI Symbol"/>
              <a:buChar char="▪"/>
              <a:tabLst>
                <a:tab pos="1414145" algn="l"/>
                <a:tab pos="141541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release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2083032"/>
            <a:ext cx="529844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Shrinking</a:t>
            </a:r>
            <a:r>
              <a:rPr dirty="0" sz="2400" spc="-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obtain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33848" y="3256511"/>
            <a:ext cx="79000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ensures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based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4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point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transaction acquired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final lock).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681584" y="5255743"/>
            <a:ext cx="4798060" cy="734060"/>
            <a:chOff x="4681584" y="5255743"/>
            <a:chExt cx="4798060" cy="734060"/>
          </a:xfrm>
        </p:grpSpPr>
        <p:sp>
          <p:nvSpPr>
            <p:cNvPr id="7" name="object 7"/>
            <p:cNvSpPr/>
            <p:nvPr/>
          </p:nvSpPr>
          <p:spPr>
            <a:xfrm>
              <a:off x="4686981" y="5966030"/>
              <a:ext cx="4738370" cy="0"/>
            </a:xfrm>
            <a:custGeom>
              <a:avLst/>
              <a:gdLst/>
              <a:ahLst/>
              <a:cxnLst/>
              <a:rect l="l" t="t" r="r" b="b"/>
              <a:pathLst>
                <a:path w="4738370" h="0">
                  <a:moveTo>
                    <a:pt x="0" y="0"/>
                  </a:moveTo>
                  <a:lnTo>
                    <a:pt x="4737985" y="0"/>
                  </a:lnTo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424967" y="5948232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0" y="0"/>
                  </a:lnTo>
                  <a:lnTo>
                    <a:pt x="48897" y="17797"/>
                  </a:lnTo>
                  <a:lnTo>
                    <a:pt x="0" y="35594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424967" y="5948232"/>
              <a:ext cx="48895" cy="36195"/>
            </a:xfrm>
            <a:custGeom>
              <a:avLst/>
              <a:gdLst/>
              <a:ahLst/>
              <a:cxnLst/>
              <a:rect l="l" t="t" r="r" b="b"/>
              <a:pathLst>
                <a:path w="48895" h="36195">
                  <a:moveTo>
                    <a:pt x="0" y="35594"/>
                  </a:moveTo>
                  <a:lnTo>
                    <a:pt x="48897" y="17797"/>
                  </a:lnTo>
                  <a:lnTo>
                    <a:pt x="0" y="0"/>
                  </a:lnTo>
                  <a:lnTo>
                    <a:pt x="0" y="35594"/>
                  </a:lnTo>
                  <a:close/>
                </a:path>
              </a:pathLst>
            </a:custGeom>
            <a:ln w="10774">
              <a:solidFill>
                <a:srgbClr val="40BAD1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6095999" y="5261141"/>
              <a:ext cx="2315210" cy="720090"/>
            </a:xfrm>
            <a:custGeom>
              <a:avLst/>
              <a:gdLst/>
              <a:ahLst/>
              <a:cxnLst/>
              <a:rect l="l" t="t" r="r" b="b"/>
              <a:pathLst>
                <a:path w="2315209" h="720089">
                  <a:moveTo>
                    <a:pt x="0" y="0"/>
                  </a:moveTo>
                  <a:lnTo>
                    <a:pt x="2314684" y="0"/>
                  </a:lnTo>
                  <a:lnTo>
                    <a:pt x="2314684" y="719999"/>
                  </a:lnTo>
                  <a:lnTo>
                    <a:pt x="0" y="719999"/>
                  </a:lnTo>
                  <a:lnTo>
                    <a:pt x="0" y="0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/>
          <p:nvPr/>
        </p:nvSpPr>
        <p:spPr>
          <a:xfrm>
            <a:off x="6101387" y="5266528"/>
            <a:ext cx="2304415" cy="694690"/>
          </a:xfrm>
          <a:prstGeom prst="rect">
            <a:avLst/>
          </a:prstGeom>
          <a:solidFill>
            <a:srgbClr val="40BAD1"/>
          </a:solidFill>
        </p:spPr>
        <p:txBody>
          <a:bodyPr wrap="square" lIns="0" tIns="127000" rIns="0" bIns="0" rtlCol="0" vert="horz">
            <a:spAutoFit/>
          </a:bodyPr>
          <a:lstStyle/>
          <a:p>
            <a:pPr marL="321945">
              <a:lnSpc>
                <a:spcPct val="100000"/>
              </a:lnSpc>
              <a:spcBef>
                <a:spcPts val="1000"/>
              </a:spcBef>
            </a:pPr>
            <a:r>
              <a:rPr dirty="0" sz="2800" spc="-25">
                <a:solidFill>
                  <a:srgbClr val="FFFFFF"/>
                </a:solidFill>
                <a:latin typeface="Calibri"/>
                <a:cs typeface="Calibri"/>
              </a:rPr>
              <a:t>Transaction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68432" y="6018746"/>
            <a:ext cx="306768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480945" algn="l"/>
              </a:tabLst>
            </a:pPr>
            <a:r>
              <a:rPr dirty="0" sz="2000">
                <a:latin typeface="Calibri"/>
                <a:cs typeface="Calibri"/>
              </a:rPr>
              <a:t>T</a:t>
            </a:r>
            <a:r>
              <a:rPr dirty="0" sz="2000" spc="-5">
                <a:latin typeface="Calibri"/>
                <a:cs typeface="Calibri"/>
              </a:rPr>
              <a:t> begin	</a:t>
            </a:r>
            <a:r>
              <a:rPr dirty="0" baseline="2777" sz="3000">
                <a:latin typeface="Calibri"/>
                <a:cs typeface="Calibri"/>
              </a:rPr>
              <a:t>T</a:t>
            </a:r>
            <a:r>
              <a:rPr dirty="0" baseline="2777" sz="3000" spc="-127">
                <a:latin typeface="Calibri"/>
                <a:cs typeface="Calibri"/>
              </a:rPr>
              <a:t> </a:t>
            </a:r>
            <a:r>
              <a:rPr dirty="0" baseline="2777" sz="3000" spc="-7">
                <a:latin typeface="Calibri"/>
                <a:cs typeface="Calibri"/>
              </a:rPr>
              <a:t>end</a:t>
            </a:r>
            <a:endParaRPr baseline="2777" sz="3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431353" y="6008939"/>
            <a:ext cx="53657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latin typeface="Calibri"/>
                <a:cs typeface="Calibri"/>
              </a:rPr>
              <a:t>Time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722530" y="4663654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94310">
              <a:lnSpc>
                <a:spcPct val="100000"/>
              </a:lnSpc>
              <a:spcBef>
                <a:spcPts val="220"/>
              </a:spcBef>
            </a:pPr>
            <a:r>
              <a:rPr dirty="0" sz="2000" spc="-10">
                <a:latin typeface="Calibri"/>
                <a:cs typeface="Calibri"/>
              </a:rPr>
              <a:t>Growing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55947" y="4663654"/>
            <a:ext cx="1929130" cy="400685"/>
          </a:xfrm>
          <a:prstGeom prst="rect">
            <a:avLst/>
          </a:prstGeom>
          <a:ln w="10774">
            <a:solidFill>
              <a:srgbClr val="40BAD1"/>
            </a:solidFill>
          </a:ln>
        </p:spPr>
        <p:txBody>
          <a:bodyPr wrap="square" lIns="0" tIns="27940" rIns="0" bIns="0" rtlCol="0" vert="horz">
            <a:spAutoFit/>
          </a:bodyPr>
          <a:lstStyle/>
          <a:p>
            <a:pPr marL="151130">
              <a:lnSpc>
                <a:spcPct val="100000"/>
              </a:lnSpc>
              <a:spcBef>
                <a:spcPts val="220"/>
              </a:spcBef>
            </a:pPr>
            <a:r>
              <a:rPr dirty="0" sz="2000" spc="-5">
                <a:latin typeface="Calibri"/>
                <a:cs typeface="Calibri"/>
              </a:rPr>
              <a:t>Shrinking</a:t>
            </a:r>
            <a:r>
              <a:rPr dirty="0" sz="2000" spc="-45">
                <a:latin typeface="Calibri"/>
                <a:cs typeface="Calibri"/>
              </a:rPr>
              <a:t> </a:t>
            </a:r>
            <a:r>
              <a:rPr dirty="0" sz="2000" spc="-5">
                <a:latin typeface="Calibri"/>
                <a:cs typeface="Calibri"/>
              </a:rPr>
              <a:t>Phase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5637146" y="4849422"/>
            <a:ext cx="3233420" cy="504825"/>
            <a:chOff x="5637146" y="4849422"/>
            <a:chExt cx="3233420" cy="504825"/>
          </a:xfrm>
        </p:grpSpPr>
        <p:sp>
          <p:nvSpPr>
            <p:cNvPr id="17" name="object 17"/>
            <p:cNvSpPr/>
            <p:nvPr/>
          </p:nvSpPr>
          <p:spPr>
            <a:xfrm>
              <a:off x="5651434" y="4863710"/>
              <a:ext cx="317500" cy="300355"/>
            </a:xfrm>
            <a:custGeom>
              <a:avLst/>
              <a:gdLst/>
              <a:ahLst/>
              <a:cxnLst/>
              <a:rect l="l" t="t" r="r" b="b"/>
              <a:pathLst>
                <a:path w="317500" h="300354">
                  <a:moveTo>
                    <a:pt x="0" y="0"/>
                  </a:moveTo>
                  <a:lnTo>
                    <a:pt x="317070" y="300054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1775" y="5115195"/>
              <a:ext cx="155204" cy="151989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8540126" y="4863710"/>
              <a:ext cx="316230" cy="376555"/>
            </a:xfrm>
            <a:custGeom>
              <a:avLst/>
              <a:gdLst/>
              <a:ahLst/>
              <a:cxnLst/>
              <a:rect l="l" t="t" r="r" b="b"/>
              <a:pathLst>
                <a:path w="316229" h="376554">
                  <a:moveTo>
                    <a:pt x="315820" y="0"/>
                  </a:moveTo>
                  <a:lnTo>
                    <a:pt x="0" y="376539"/>
                  </a:lnTo>
                </a:path>
              </a:pathLst>
            </a:custGeom>
            <a:ln w="28574">
              <a:solidFill>
                <a:srgbClr val="BD4B48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2505" y="5195630"/>
              <a:ext cx="148070" cy="15826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1621333"/>
            <a:ext cx="2776220" cy="3536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8509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 </a:t>
            </a:r>
            <a:r>
              <a:rPr dirty="0" sz="3600" b="1">
                <a:latin typeface="Cambria"/>
                <a:cs typeface="Cambria"/>
              </a:rPr>
              <a:t>– </a:t>
            </a:r>
            <a:r>
              <a:rPr dirty="0" sz="3600" spc="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0"/>
              </a:lnSpc>
            </a:pPr>
            <a:r>
              <a:rPr dirty="0" sz="3600" spc="-25" b="1">
                <a:latin typeface="Cambria"/>
                <a:cs typeface="Cambria"/>
              </a:rPr>
              <a:t>Conversions)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604403" y="1212308"/>
            <a:ext cx="69107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75">
                <a:latin typeface="Cambria Math"/>
                <a:cs typeface="Cambria Math"/>
              </a:rPr>
              <a:t>We</a:t>
            </a:r>
            <a:r>
              <a:rPr dirty="0" sz="2400" spc="-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provide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mechanism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upgrading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5">
                <a:latin typeface="Cambria Math"/>
                <a:cs typeface="Cambria Math"/>
              </a:rPr>
              <a:t>lock, and </a:t>
            </a:r>
            <a:r>
              <a:rPr dirty="0" sz="2400" spc="-10">
                <a:latin typeface="Cambria Math"/>
                <a:cs typeface="Cambria Math"/>
              </a:rPr>
              <a:t>downgrading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604403" y="2309589"/>
            <a:ext cx="687768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  <a:tab pos="1520825" algn="l"/>
                <a:tab pos="3033395" algn="l"/>
                <a:tab pos="3666490" algn="l"/>
                <a:tab pos="4402455" algn="l"/>
                <a:tab pos="5267325" algn="l"/>
                <a:tab pos="5702935" algn="l"/>
                <a:tab pos="6445250" algn="l"/>
              </a:tabLst>
            </a:pPr>
            <a:r>
              <a:rPr dirty="0" sz="2400" spc="-2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athe</a:t>
            </a:r>
            <a:r>
              <a:rPr dirty="0" sz="2400" spc="-235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upg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adin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ca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ta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plac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-50">
                <a:latin typeface="Cambria Math"/>
                <a:cs typeface="Cambria Math"/>
              </a:rPr>
              <a:t>l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17104" y="2675349"/>
            <a:ext cx="64871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230630" algn="l"/>
                <a:tab pos="2204085" algn="l"/>
                <a:tab pos="3448050" algn="l"/>
                <a:tab pos="5321935" algn="l"/>
                <a:tab pos="5918835" algn="l"/>
              </a:tabLst>
            </a:pP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5">
                <a:latin typeface="Cambria Math"/>
                <a:cs typeface="Cambria Math"/>
              </a:rPr>
              <a:t>win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2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he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 spc="-5">
                <a:latin typeface="Cambria Math"/>
                <a:cs typeface="Cambria Math"/>
              </a:rPr>
              <a:t>wng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adin</a:t>
            </a:r>
            <a:r>
              <a:rPr dirty="0" sz="2400">
                <a:latin typeface="Cambria Math"/>
                <a:cs typeface="Cambria Math"/>
              </a:rPr>
              <a:t>g	</a:t>
            </a:r>
            <a:r>
              <a:rPr dirty="0" sz="2400" spc="-5">
                <a:latin typeface="Cambria Math"/>
                <a:cs typeface="Cambria Math"/>
              </a:rPr>
              <a:t>ca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ta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>
                <a:latin typeface="Cambria Math"/>
                <a:cs typeface="Cambria Math"/>
              </a:rPr>
              <a:t>e  </a:t>
            </a:r>
            <a:r>
              <a:rPr dirty="0" sz="2400" spc="-5">
                <a:latin typeface="Cambria Math"/>
                <a:cs typeface="Cambria Math"/>
              </a:rPr>
              <a:t>place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shrinking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1621333"/>
            <a:ext cx="2776220" cy="353695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8509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 </a:t>
            </a:r>
            <a:r>
              <a:rPr dirty="0" sz="3600" b="1">
                <a:latin typeface="Cambria"/>
                <a:cs typeface="Cambria"/>
              </a:rPr>
              <a:t>– </a:t>
            </a:r>
            <a:r>
              <a:rPr dirty="0" sz="3600" spc="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0"/>
              </a:lnSpc>
            </a:pPr>
            <a:r>
              <a:rPr dirty="0" sz="3600" spc="-25" b="1">
                <a:latin typeface="Cambria"/>
                <a:cs typeface="Cambria"/>
              </a:rPr>
              <a:t>Conversions)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0609" y="1212308"/>
            <a:ext cx="67417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Conversions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follows: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57201" y="1654269"/>
            <a:ext cx="46113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Growing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receive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490018" y="2385789"/>
            <a:ext cx="67875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receive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convert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X(upgrade)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857201" y="3559268"/>
            <a:ext cx="474281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Shrinking</a:t>
            </a:r>
            <a:r>
              <a:rPr dirty="0" sz="2400" spc="-4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Phase:</a:t>
            </a:r>
            <a:endParaRPr sz="2400">
              <a:latin typeface="Cambria Math"/>
              <a:cs typeface="Cambria Math"/>
            </a:endParaRPr>
          </a:p>
          <a:p>
            <a:pPr marL="1057910" indent="-413384">
              <a:lnSpc>
                <a:spcPct val="100000"/>
              </a:lnSpc>
              <a:buFont typeface="Segoe UI Symbol"/>
              <a:buChar char="▪"/>
              <a:tabLst>
                <a:tab pos="1057910" algn="l"/>
                <a:tab pos="1058545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90018" y="4290788"/>
            <a:ext cx="7303134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24815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20">
                <a:latin typeface="Cambria Math"/>
                <a:cs typeface="Cambria Math"/>
              </a:rPr>
              <a:t>convert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10">
                <a:latin typeface="Cambria Math"/>
                <a:cs typeface="Cambria Math"/>
              </a:rPr>
              <a:t> (downgrade)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500609" y="5464268"/>
            <a:ext cx="486156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ensures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serialized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49159" y="407115"/>
            <a:ext cx="209931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0"/>
              <a:t>Consistency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18649" y="1013159"/>
            <a:ext cx="447992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011045" algn="l"/>
                <a:tab pos="381063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Consis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data/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alue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must 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28263" y="1013159"/>
            <a:ext cx="33407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82930" algn="l"/>
                <a:tab pos="1990089" algn="l"/>
                <a:tab pos="2861310" algn="l"/>
              </a:tabLst>
            </a:pP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0">
                <a:latin typeface="Cambria Math"/>
                <a:cs typeface="Cambria Math"/>
              </a:rPr>
              <a:t>a</a:t>
            </a:r>
            <a:r>
              <a:rPr dirty="0" sz="2400" spc="-55">
                <a:latin typeface="Cambria Math"/>
                <a:cs typeface="Cambria Math"/>
              </a:rPr>
              <a:t>v</a:t>
            </a:r>
            <a:r>
              <a:rPr dirty="0" sz="2400" spc="-5">
                <a:latin typeface="Cambria Math"/>
                <a:cs typeface="Cambria Math"/>
              </a:rPr>
              <a:t>ailabl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 spc="-50">
                <a:latin typeface="Cambria Math"/>
                <a:cs typeface="Cambria Math"/>
              </a:rPr>
              <a:t>n</a:t>
            </a:r>
            <a:r>
              <a:rPr dirty="0" sz="2400">
                <a:latin typeface="Cambria Math"/>
                <a:cs typeface="Cambria Math"/>
              </a:rPr>
              <a:t>y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18649" y="1858978"/>
            <a:ext cx="8056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771525" algn="l"/>
                <a:tab pos="1386205" algn="l"/>
                <a:tab pos="2743200" algn="l"/>
                <a:tab pos="3448050" algn="l"/>
                <a:tab pos="3896995" algn="l"/>
                <a:tab pos="4240530" algn="l"/>
                <a:tab pos="5767705" algn="l"/>
                <a:tab pos="6593840" algn="l"/>
                <a:tab pos="7623809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databas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4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a	</a:t>
            </a:r>
            <a:r>
              <a:rPr dirty="0" sz="2400" spc="-5">
                <a:latin typeface="Cambria Math"/>
                <a:cs typeface="Cambria Math"/>
              </a:rPr>
              <a:t>consis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sta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3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18649" y="2224739"/>
            <a:ext cx="8075295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29845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transaction;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remain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consistent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5">
                <a:latin typeface="Cambria Math"/>
                <a:cs typeface="Cambria Math"/>
              </a:rPr>
              <a:t>execution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completed.</a:t>
            </a:r>
            <a:endParaRPr sz="2400">
              <a:latin typeface="Cambria Math"/>
              <a:cs typeface="Cambria Math"/>
            </a:endParaRPr>
          </a:p>
          <a:p>
            <a:pPr marL="386080" marR="5080" indent="-374015">
              <a:lnSpc>
                <a:spcPct val="100000"/>
              </a:lnSpc>
              <a:spcBef>
                <a:spcPts val="900"/>
              </a:spcBef>
              <a:tabLst>
                <a:tab pos="385445" algn="l"/>
                <a:tab pos="1163320" algn="l"/>
                <a:tab pos="2110740" algn="l"/>
                <a:tab pos="2516505" algn="l"/>
                <a:tab pos="3679825" algn="l"/>
                <a:tab pos="4072254" algn="l"/>
                <a:tab pos="4805680" algn="l"/>
                <a:tab pos="5548630" algn="l"/>
                <a:tab pos="6111240" algn="l"/>
                <a:tab pos="740600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debited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4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adde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latin typeface="Cambria Math"/>
                <a:cs typeface="Cambria Math"/>
              </a:rPr>
              <a:t>accoun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bot</a:t>
            </a:r>
            <a:r>
              <a:rPr dirty="0" sz="2400">
                <a:latin typeface="Cambria Math"/>
                <a:cs typeface="Cambria Math"/>
              </a:rPr>
              <a:t>h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892059" y="3802078"/>
            <a:ext cx="76949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87425" algn="l"/>
                <a:tab pos="1686560" algn="l"/>
                <a:tab pos="2971800" algn="l"/>
                <a:tab pos="3867150" algn="l"/>
                <a:tab pos="4566285" algn="l"/>
                <a:tab pos="6321425" algn="l"/>
                <a:tab pos="7048500" algn="l"/>
              </a:tabLst>
            </a:pPr>
            <a:r>
              <a:rPr dirty="0" sz="2400" spc="-5">
                <a:latin typeface="Cambria Math"/>
                <a:cs typeface="Cambria Math"/>
              </a:rPr>
              <a:t>sh</a:t>
            </a:r>
            <a:r>
              <a:rPr dirty="0" sz="2400" spc="-1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w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amoun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ha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18649" y="4053538"/>
            <a:ext cx="8063865" cy="1351280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1000"/>
              </a:spcBef>
            </a:pPr>
            <a:r>
              <a:rPr dirty="0" sz="2400" spc="-10">
                <a:latin typeface="Cambria Math"/>
                <a:cs typeface="Cambria Math"/>
              </a:rPr>
              <a:t>performed.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  <a:tabLst>
                <a:tab pos="3854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1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Initial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5000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15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38608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3000.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transferred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1000.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518649" y="5493718"/>
            <a:ext cx="807085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386080" marR="5080" indent="-374015">
              <a:lnSpc>
                <a:spcPct val="100000"/>
              </a:lnSpc>
              <a:spcBef>
                <a:spcPts val="1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Thus,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completed,</a:t>
            </a:r>
            <a:r>
              <a:rPr dirty="0" sz="2400" spc="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Account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should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4000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>
                <a:latin typeface="Cambria Math"/>
                <a:cs typeface="Cambria Math"/>
              </a:rPr>
              <a:t> B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should</a:t>
            </a:r>
            <a:r>
              <a:rPr dirty="0" sz="2400" spc="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4000.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9621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5" b="1">
                <a:latin typeface="Cambria"/>
                <a:cs typeface="Cambria"/>
              </a:rPr>
              <a:t>(Two</a:t>
            </a:r>
            <a:r>
              <a:rPr dirty="0" sz="3600" spc="-3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Phase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Lock </a:t>
            </a:r>
            <a:r>
              <a:rPr dirty="0" sz="3600" spc="-5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33848" y="467592"/>
            <a:ext cx="54698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Two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Phase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types: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440" y="909551"/>
            <a:ext cx="7545705" cy="3027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Strict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 two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locking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 protocol:</a:t>
            </a:r>
            <a:endParaRPr sz="2400">
              <a:latin typeface="Cambria Math"/>
              <a:cs typeface="Cambria Math"/>
            </a:endParaRPr>
          </a:p>
          <a:p>
            <a:pPr algn="just" marL="1057910" marR="13335" indent="-412750">
              <a:lnSpc>
                <a:spcPct val="100000"/>
              </a:lnSpc>
              <a:buFont typeface="Segoe UI Symbol"/>
              <a:buChar char="▪"/>
              <a:tabLst>
                <a:tab pos="105854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all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shared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5">
                <a:latin typeface="Cambria Math"/>
                <a:cs typeface="Cambria Math"/>
              </a:rPr>
              <a:t>the Lock </a:t>
            </a:r>
            <a:r>
              <a:rPr dirty="0" sz="2400" spc="-10">
                <a:latin typeface="Cambria Math"/>
                <a:cs typeface="Cambria Math"/>
              </a:rPr>
              <a:t>Point, </a:t>
            </a:r>
            <a:r>
              <a:rPr dirty="0" sz="2400" spc="-5">
                <a:latin typeface="Cambria Math"/>
                <a:cs typeface="Cambria Math"/>
              </a:rPr>
              <a:t>but cannot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of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 </a:t>
            </a:r>
            <a:r>
              <a:rPr dirty="0" sz="2400" spc="-10">
                <a:latin typeface="Cambria Math"/>
                <a:cs typeface="Cambria Math"/>
              </a:rPr>
              <a:t>locks </a:t>
            </a:r>
            <a:r>
              <a:rPr dirty="0" sz="2400" spc="-5">
                <a:latin typeface="Cambria Math"/>
                <a:cs typeface="Cambria Math"/>
              </a:rPr>
              <a:t>until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 or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aborts.</a:t>
            </a:r>
            <a:endParaRPr sz="2400">
              <a:latin typeface="Cambria Math"/>
              <a:cs typeface="Cambria Math"/>
            </a:endParaRPr>
          </a:p>
          <a:p>
            <a:pPr algn="just" marL="1057910" marR="5080" indent="-412750">
              <a:lnSpc>
                <a:spcPct val="100000"/>
              </a:lnSpc>
              <a:spcBef>
                <a:spcPts val="600"/>
              </a:spcBef>
              <a:buFont typeface="Segoe UI Symbol"/>
              <a:buChar char="▪"/>
              <a:tabLst>
                <a:tab pos="1058545" algn="l"/>
              </a:tabLst>
            </a:pP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ensures </a:t>
            </a:r>
            <a:r>
              <a:rPr dirty="0" sz="2400" spc="-5">
                <a:latin typeface="Cambria Math"/>
                <a:cs typeface="Cambria Math"/>
              </a:rPr>
              <a:t>that if the data is being modified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one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 </a:t>
            </a:r>
            <a:r>
              <a:rPr dirty="0" sz="2400" spc="-5">
                <a:latin typeface="Cambria Math"/>
                <a:cs typeface="Cambria Math"/>
              </a:rPr>
              <a:t>then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cannot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until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first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990440" y="3988031"/>
            <a:ext cx="7540625" cy="2296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 </a:t>
            </a:r>
            <a:r>
              <a:rPr dirty="0" sz="2400" spc="760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Rigorous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two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phase locking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protocol:</a:t>
            </a:r>
            <a:endParaRPr sz="2400">
              <a:latin typeface="Cambria Math"/>
              <a:cs typeface="Cambria Math"/>
            </a:endParaRPr>
          </a:p>
          <a:p>
            <a:pPr algn="just" marL="1057910" marR="12065" indent="-412750">
              <a:lnSpc>
                <a:spcPct val="100000"/>
              </a:lnSpc>
              <a:buFont typeface="Segoe UI Symbol"/>
              <a:buChar char="▪"/>
              <a:tabLst>
                <a:tab pos="105854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not </a:t>
            </a:r>
            <a:r>
              <a:rPr dirty="0" sz="2400" spc="-10">
                <a:latin typeface="Cambria Math"/>
                <a:cs typeface="Cambria Math"/>
              </a:rPr>
              <a:t>allowed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release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(either</a:t>
            </a:r>
            <a:r>
              <a:rPr dirty="0" sz="2400" spc="-10">
                <a:latin typeface="Cambria Math"/>
                <a:cs typeface="Cambria Math"/>
              </a:rPr>
              <a:t> shared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25">
                <a:latin typeface="Cambria Math"/>
                <a:cs typeface="Cambria Math"/>
              </a:rPr>
              <a:t>exclusive)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until 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commits.</a:t>
            </a:r>
            <a:endParaRPr sz="2400">
              <a:latin typeface="Cambria Math"/>
              <a:cs typeface="Cambria Math"/>
            </a:endParaRPr>
          </a:p>
          <a:p>
            <a:pPr algn="just" marL="1057910" marR="5080" indent="-412750">
              <a:lnSpc>
                <a:spcPct val="100000"/>
              </a:lnSpc>
              <a:spcBef>
                <a:spcPts val="600"/>
              </a:spcBef>
              <a:buFont typeface="Segoe UI Symbol"/>
              <a:buChar char="▪"/>
              <a:tabLst>
                <a:tab pos="1058545" algn="l"/>
              </a:tabLst>
            </a:pPr>
            <a:r>
              <a:rPr dirty="0" sz="2400" spc="-5">
                <a:latin typeface="Cambria Math"/>
                <a:cs typeface="Cambria Math"/>
              </a:rPr>
              <a:t>Until 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commits,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can not </a:t>
            </a:r>
            <a:r>
              <a:rPr dirty="0" sz="2400" spc="-10">
                <a:latin typeface="Cambria Math"/>
                <a:cs typeface="Cambria Math"/>
              </a:rPr>
              <a:t>acquire </a:t>
            </a:r>
            <a:r>
              <a:rPr dirty="0" sz="2400" spc="-20">
                <a:latin typeface="Cambria Math"/>
                <a:cs typeface="Cambria Math"/>
              </a:rPr>
              <a:t>even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lock on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already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used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active</a:t>
            </a:r>
            <a:r>
              <a:rPr dirty="0" sz="2400" spc="-10">
                <a:latin typeface="Cambria Math"/>
                <a:cs typeface="Cambria Math"/>
              </a:rPr>
              <a:t> transaction.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69621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oncur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10" b="1">
                <a:latin typeface="Cambria"/>
                <a:cs typeface="Cambria"/>
              </a:rPr>
              <a:t>ency 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(Multiple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0" b="1">
                <a:latin typeface="Cambria"/>
                <a:cs typeface="Cambria"/>
              </a:rPr>
              <a:t>Granularity)</a:t>
            </a:r>
            <a:endParaRPr sz="3600">
              <a:latin typeface="Cambria"/>
              <a:cs typeface="Cambri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73210" y="1294597"/>
            <a:ext cx="2813111" cy="50688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549931" y="103663"/>
            <a:ext cx="8040370" cy="2007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1701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Items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represented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like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structure.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parent</a:t>
            </a:r>
            <a:r>
              <a:rPr dirty="0" sz="2400" spc="-5">
                <a:latin typeface="Cambria Math"/>
                <a:cs typeface="Cambria Math"/>
              </a:rPr>
              <a:t> as </a:t>
            </a:r>
            <a:r>
              <a:rPr dirty="0" sz="2400" spc="-10">
                <a:latin typeface="Cambria Math"/>
                <a:cs typeface="Cambria Math"/>
              </a:rPr>
              <a:t>well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child.</a:t>
            </a:r>
            <a:endParaRPr sz="2400">
              <a:latin typeface="Cambria Math"/>
              <a:cs typeface="Cambria Math"/>
            </a:endParaRPr>
          </a:p>
          <a:p>
            <a:pPr marL="508634" marR="5080" indent="-488315">
              <a:lnSpc>
                <a:spcPct val="100000"/>
              </a:lnSpc>
              <a:spcBef>
                <a:spcPts val="450"/>
              </a:spcBef>
              <a:buFont typeface="Segoe UI Symbol"/>
              <a:buChar char="□"/>
              <a:tabLst>
                <a:tab pos="508634" algn="l"/>
                <a:tab pos="50927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lock is </a:t>
            </a:r>
            <a:r>
              <a:rPr dirty="0" sz="2400" spc="-10">
                <a:latin typeface="Cambria Math"/>
                <a:cs typeface="Cambria Math"/>
              </a:rPr>
              <a:t>acquired</a:t>
            </a:r>
            <a:r>
              <a:rPr dirty="0" sz="2400" spc="-5">
                <a:latin typeface="Cambria Math"/>
                <a:cs typeface="Cambria Math"/>
              </a:rPr>
              <a:t> on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Parent</a:t>
            </a:r>
            <a:r>
              <a:rPr dirty="0" sz="2400" spc="-5">
                <a:latin typeface="Cambria Math"/>
                <a:cs typeface="Cambria Math"/>
              </a:rPr>
              <a:t> node, then </a:t>
            </a:r>
            <a:r>
              <a:rPr dirty="0" sz="2400" spc="-25">
                <a:latin typeface="Cambria Math"/>
                <a:cs typeface="Cambria Math"/>
              </a:rPr>
              <a:t>automatically,</a:t>
            </a:r>
            <a:r>
              <a:rPr dirty="0" sz="2400" spc="8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-10">
                <a:latin typeface="Cambria Math"/>
                <a:cs typeface="Cambria Math"/>
              </a:rPr>
              <a:t> children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locked.</a:t>
            </a:r>
            <a:endParaRPr sz="2400">
              <a:latin typeface="Cambria Math"/>
              <a:cs typeface="Cambria Math"/>
            </a:endParaRPr>
          </a:p>
          <a:p>
            <a:pPr marL="500380" indent="-488315">
              <a:lnSpc>
                <a:spcPct val="100000"/>
              </a:lnSpc>
              <a:spcBef>
                <a:spcPts val="755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3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requests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58431" y="2085421"/>
            <a:ext cx="5179695" cy="19608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91490" marR="12700">
              <a:lnSpc>
                <a:spcPct val="100000"/>
              </a:lnSpc>
              <a:spcBef>
                <a:spcPts val="100"/>
              </a:spcBef>
            </a:pP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child,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compiler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checks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whether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on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 </a:t>
            </a:r>
            <a:r>
              <a:rPr dirty="0" sz="2400" spc="-20">
                <a:latin typeface="Cambria Math"/>
                <a:cs typeface="Cambria Math"/>
              </a:rPr>
              <a:t>given.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84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Page2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children</a:t>
            </a:r>
            <a:r>
              <a:rPr dirty="0" sz="2400" spc="20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i.e.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58431" y="4020841"/>
            <a:ext cx="5368290" cy="26752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200660">
              <a:lnSpc>
                <a:spcPct val="100000"/>
              </a:lnSpc>
              <a:spcBef>
                <a:spcPts val="100"/>
              </a:spcBef>
            </a:pPr>
            <a:r>
              <a:rPr dirty="0" sz="2400" spc="-15">
                <a:latin typeface="Cambria Math"/>
                <a:cs typeface="Cambria Math"/>
              </a:rPr>
              <a:t>Record1,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Record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2,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Field1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Field2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 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7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At </a:t>
            </a:r>
            <a:r>
              <a:rPr dirty="0" sz="2400" spc="-5">
                <a:latin typeface="Cambria Math"/>
                <a:cs typeface="Cambria Math"/>
              </a:rPr>
              <a:t>the same time, if other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Record2,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will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its</a:t>
            </a:r>
            <a:r>
              <a:rPr dirty="0" sz="2400" spc="-10">
                <a:latin typeface="Cambria Math"/>
                <a:cs typeface="Cambria Math"/>
              </a:rPr>
              <a:t> Parent,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Page</a:t>
            </a:r>
            <a:endParaRPr sz="2400">
              <a:latin typeface="Cambria Math"/>
              <a:cs typeface="Cambria Math"/>
            </a:endParaRPr>
          </a:p>
          <a:p>
            <a:pPr algn="just" marL="500380" marR="6350">
              <a:lnSpc>
                <a:spcPct val="100000"/>
              </a:lnSpc>
            </a:pPr>
            <a:r>
              <a:rPr dirty="0" sz="2400">
                <a:latin typeface="Cambria Math"/>
                <a:cs typeface="Cambria Math"/>
              </a:rPr>
              <a:t>2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some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73558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aph-Based  </a:t>
            </a:r>
            <a:r>
              <a:rPr dirty="0" sz="3600" spc="-20" b="1">
                <a:latin typeface="Cambria"/>
                <a:cs typeface="Cambria"/>
              </a:rPr>
              <a:t>Protocols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1673047"/>
            <a:ext cx="7131684" cy="345694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128016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0">
                <a:latin typeface="Cambria Math"/>
                <a:cs typeface="Cambria Math"/>
              </a:rPr>
              <a:t>Graph-based protocols </a:t>
            </a:r>
            <a:r>
              <a:rPr dirty="0" sz="2400" spc="-15">
                <a:latin typeface="Cambria Math"/>
                <a:cs typeface="Cambria Math"/>
              </a:rPr>
              <a:t>are </a:t>
            </a:r>
            <a:r>
              <a:rPr dirty="0" sz="2400" spc="-5">
                <a:latin typeface="Cambria Math"/>
                <a:cs typeface="Cambria Math"/>
              </a:rPr>
              <a:t>an </a:t>
            </a:r>
            <a:r>
              <a:rPr dirty="0" sz="2400" spc="-15">
                <a:latin typeface="Cambria Math"/>
                <a:cs typeface="Cambria Math"/>
              </a:rPr>
              <a:t>alternative to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two-phase </a:t>
            </a:r>
            <a:r>
              <a:rPr dirty="0" sz="2400" spc="-5">
                <a:latin typeface="Cambria Math"/>
                <a:cs typeface="Cambria Math"/>
              </a:rPr>
              <a:t>locking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12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Impose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partial </a:t>
            </a:r>
            <a:r>
              <a:rPr dirty="0" sz="2400" spc="-10">
                <a:latin typeface="Cambria Math"/>
                <a:cs typeface="Cambria Math"/>
              </a:rPr>
              <a:t>ordering </a:t>
            </a:r>
            <a:r>
              <a:rPr dirty="0" sz="2400">
                <a:latin typeface="Cambria Math"/>
                <a:cs typeface="Cambria Math"/>
              </a:rPr>
              <a:t>→ </a:t>
            </a:r>
            <a:r>
              <a:rPr dirty="0" sz="2400" spc="-5">
                <a:latin typeface="Cambria Math"/>
                <a:cs typeface="Cambria Math"/>
              </a:rPr>
              <a:t>on the set </a:t>
            </a:r>
            <a:r>
              <a:rPr dirty="0" sz="2400">
                <a:latin typeface="Cambria Math"/>
                <a:cs typeface="Cambria Math"/>
              </a:rPr>
              <a:t>D = </a:t>
            </a:r>
            <a:r>
              <a:rPr dirty="0" sz="2400" spc="-5">
                <a:latin typeface="Cambria Math"/>
                <a:cs typeface="Cambria Math"/>
              </a:rPr>
              <a:t>{d1, d2 ,...,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dh}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of all data </a:t>
            </a:r>
            <a:r>
              <a:rPr dirty="0" sz="2400" spc="-10">
                <a:latin typeface="Cambria Math"/>
                <a:cs typeface="Cambria Math"/>
              </a:rPr>
              <a:t>items.</a:t>
            </a:r>
            <a:endParaRPr sz="2400">
              <a:latin typeface="Cambria Math"/>
              <a:cs typeface="Cambria Math"/>
            </a:endParaRPr>
          </a:p>
          <a:p>
            <a:pPr lvl="1" marL="729615" marR="160655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  <a:tab pos="2012950" algn="l"/>
              </a:tabLst>
            </a:pPr>
            <a:r>
              <a:rPr dirty="0" sz="2400" spc="-5">
                <a:latin typeface="Cambria Math"/>
                <a:cs typeface="Cambria Math"/>
              </a:rPr>
              <a:t>If di</a:t>
            </a:r>
            <a:r>
              <a:rPr dirty="0" sz="2400">
                <a:latin typeface="Cambria Math"/>
                <a:cs typeface="Cambria Math"/>
              </a:rPr>
              <a:t> →</a:t>
            </a:r>
            <a:r>
              <a:rPr dirty="0" sz="2400" spc="-5">
                <a:latin typeface="Cambria Math"/>
                <a:cs typeface="Cambria Math"/>
              </a:rPr>
              <a:t> dj	then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accessing both di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dj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 access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before</a:t>
            </a:r>
            <a:r>
              <a:rPr dirty="0" sz="2400" spc="-5">
                <a:latin typeface="Cambria Math"/>
                <a:cs typeface="Cambria Math"/>
              </a:rPr>
              <a:t> accessing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dj.</a:t>
            </a:r>
            <a:endParaRPr sz="2400">
              <a:latin typeface="Cambria Math"/>
              <a:cs typeface="Cambria Math"/>
            </a:endParaRPr>
          </a:p>
          <a:p>
            <a:pPr lvl="1" marL="729615" marR="33845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730250" algn="l"/>
              </a:tabLst>
            </a:pPr>
            <a:r>
              <a:rPr dirty="0" sz="2400" spc="-5">
                <a:latin typeface="Cambria Math"/>
                <a:cs typeface="Cambria Math"/>
              </a:rPr>
              <a:t>Implies that the set </a:t>
            </a:r>
            <a:r>
              <a:rPr dirty="0" sz="2400">
                <a:latin typeface="Cambria Math"/>
                <a:cs typeface="Cambria Math"/>
              </a:rPr>
              <a:t>D </a:t>
            </a:r>
            <a:r>
              <a:rPr dirty="0" sz="2400" spc="-20">
                <a:latin typeface="Cambria Math"/>
                <a:cs typeface="Cambria Math"/>
              </a:rPr>
              <a:t>may </a:t>
            </a:r>
            <a:r>
              <a:rPr dirty="0" sz="2400" spc="-5">
                <a:latin typeface="Cambria Math"/>
                <a:cs typeface="Cambria Math"/>
              </a:rPr>
              <a:t>now be </a:t>
            </a:r>
            <a:r>
              <a:rPr dirty="0" sz="2400" spc="-10">
                <a:latin typeface="Cambria Math"/>
                <a:cs typeface="Cambria Math"/>
              </a:rPr>
              <a:t>viewed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directed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acyclic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graph,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called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15">
                <a:latin typeface="Cambria Math"/>
                <a:cs typeface="Cambria Math"/>
              </a:rPr>
              <a:t>graph.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11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tree-protocol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simple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kind of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graph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37486" y="3340786"/>
            <a:ext cx="7035800" cy="293941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26695" indent="-214629">
              <a:lnSpc>
                <a:spcPct val="100000"/>
              </a:lnSpc>
              <a:spcBef>
                <a:spcPts val="101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15">
                <a:latin typeface="Cambria Math"/>
                <a:cs typeface="Cambria Math"/>
              </a:rPr>
              <a:t> are </a:t>
            </a:r>
            <a:r>
              <a:rPr dirty="0" sz="2400" spc="-10">
                <a:latin typeface="Cambria Math"/>
                <a:cs typeface="Cambria Math"/>
              </a:rPr>
              <a:t>allowed.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first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on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item.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Subsequently,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data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Ti.</a:t>
            </a:r>
            <a:endParaRPr sz="2400">
              <a:latin typeface="Cambria Math"/>
              <a:cs typeface="Cambria Math"/>
            </a:endParaRPr>
          </a:p>
          <a:p>
            <a:pPr marL="226695" indent="-214629">
              <a:lnSpc>
                <a:spcPct val="100000"/>
              </a:lnSpc>
              <a:spcBef>
                <a:spcPts val="88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items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0">
                <a:latin typeface="Cambria Math"/>
                <a:cs typeface="Cambria Math"/>
              </a:rPr>
              <a:t> unlocked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time.</a:t>
            </a:r>
            <a:endParaRPr sz="2400">
              <a:latin typeface="Cambria Math"/>
              <a:cs typeface="Cambria Math"/>
            </a:endParaRPr>
          </a:p>
          <a:p>
            <a:pPr marL="226695" marR="77470" indent="-214629">
              <a:lnSpc>
                <a:spcPts val="2590"/>
              </a:lnSpc>
              <a:spcBef>
                <a:spcPts val="124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has been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0">
                <a:latin typeface="Cambria Math"/>
                <a:cs typeface="Cambria Math"/>
              </a:rPr>
              <a:t>unlocked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cannot</a:t>
            </a:r>
            <a:r>
              <a:rPr dirty="0" sz="2400" spc="-10">
                <a:latin typeface="Cambria Math"/>
                <a:cs typeface="Cambria Math"/>
              </a:rPr>
              <a:t> subsequently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15">
                <a:latin typeface="Cambria Math"/>
                <a:cs typeface="Cambria Math"/>
              </a:rPr>
              <a:t>relocked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6638636" y="190500"/>
            <a:ext cx="2892425" cy="3038475"/>
            <a:chOff x="6638636" y="190500"/>
            <a:chExt cx="2892425" cy="3038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23854" y="250328"/>
              <a:ext cx="2725612" cy="2926061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6644986" y="196850"/>
              <a:ext cx="2879725" cy="3025775"/>
            </a:xfrm>
            <a:custGeom>
              <a:avLst/>
              <a:gdLst/>
              <a:ahLst/>
              <a:cxnLst/>
              <a:rect l="l" t="t" r="r" b="b"/>
              <a:pathLst>
                <a:path w="2879725" h="3025775">
                  <a:moveTo>
                    <a:pt x="0" y="0"/>
                  </a:moveTo>
                  <a:lnTo>
                    <a:pt x="2879724" y="0"/>
                  </a:lnTo>
                  <a:lnTo>
                    <a:pt x="2879724" y="3025774"/>
                  </a:lnTo>
                  <a:lnTo>
                    <a:pt x="0" y="3025774"/>
                  </a:lnTo>
                  <a:lnTo>
                    <a:pt x="0" y="0"/>
                  </a:lnTo>
                  <a:close/>
                </a:path>
                <a:path w="2879725" h="3025775">
                  <a:moveTo>
                    <a:pt x="25399" y="25399"/>
                  </a:moveTo>
                  <a:lnTo>
                    <a:pt x="2854324" y="25399"/>
                  </a:lnTo>
                  <a:lnTo>
                    <a:pt x="2854324" y="3000374"/>
                  </a:lnTo>
                  <a:lnTo>
                    <a:pt x="25399" y="3000374"/>
                  </a:lnTo>
                  <a:lnTo>
                    <a:pt x="25399" y="25399"/>
                  </a:lnTo>
                  <a:close/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25944" y="2855773"/>
            <a:ext cx="2735580" cy="1068070"/>
          </a:xfrm>
          <a:prstGeom prst="rect"/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aph-Based  </a:t>
            </a:r>
            <a:r>
              <a:rPr dirty="0" sz="3600" spc="-20" b="1">
                <a:latin typeface="Cambria"/>
                <a:cs typeface="Cambria"/>
              </a:rPr>
              <a:t>Protocols</a:t>
            </a:r>
            <a:endParaRPr sz="36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9013" y="2361997"/>
            <a:ext cx="2947035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(Implementin  </a:t>
            </a:r>
            <a:r>
              <a:rPr dirty="0" sz="3600" b="1">
                <a:latin typeface="Cambria"/>
                <a:cs typeface="Cambria"/>
              </a:rPr>
              <a:t>g</a:t>
            </a:r>
            <a:r>
              <a:rPr dirty="0" sz="3600" spc="-2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Locking)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1006" y="128227"/>
            <a:ext cx="807339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  <a:tab pos="2367280" algn="l"/>
                <a:tab pos="3178810" algn="l"/>
                <a:tab pos="3910965" algn="l"/>
                <a:tab pos="4592955" algn="l"/>
                <a:tab pos="5663565" algn="l"/>
                <a:tab pos="6973570" algn="l"/>
                <a:tab pos="74422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8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sen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unloc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equest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o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521006" y="493986"/>
            <a:ext cx="8133715" cy="237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4610">
              <a:lnSpc>
                <a:spcPct val="100000"/>
              </a:lnSpc>
              <a:spcBef>
                <a:spcPts val="100"/>
              </a:spcBef>
            </a:pP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Manager.</a:t>
            </a:r>
            <a:r>
              <a:rPr dirty="0" sz="2400" spc="35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35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manager’s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response.</a:t>
            </a:r>
            <a:endParaRPr sz="2400">
              <a:latin typeface="Cambria Math"/>
              <a:cs typeface="Cambria Math"/>
            </a:endParaRPr>
          </a:p>
          <a:p>
            <a:pPr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manager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responds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3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either</a:t>
            </a:r>
            <a:r>
              <a:rPr dirty="0" sz="2400" spc="33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“Lock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Granted”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 spc="-25">
                <a:latin typeface="Cambria Math"/>
                <a:cs typeface="Cambria Math"/>
              </a:rPr>
              <a:t>“Wait”</a:t>
            </a:r>
            <a:r>
              <a:rPr dirty="0" sz="2400" spc="-5">
                <a:latin typeface="Cambria Math"/>
                <a:cs typeface="Cambria Math"/>
              </a:rPr>
              <a:t> message.</a:t>
            </a:r>
            <a:endParaRPr sz="2400">
              <a:latin typeface="Cambria Math"/>
              <a:cs typeface="Cambria Math"/>
            </a:endParaRPr>
          </a:p>
          <a:p>
            <a:pPr marL="500380" marR="76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  <a:tab pos="1260475" algn="l"/>
                <a:tab pos="2549525" algn="l"/>
                <a:tab pos="3442335" algn="l"/>
                <a:tab pos="3898265" algn="l"/>
                <a:tab pos="4460240" algn="l"/>
                <a:tab pos="5588635" algn="l"/>
                <a:tab pos="5984240" algn="l"/>
                <a:tab pos="6664325" algn="l"/>
                <a:tab pos="7630159" algn="l"/>
              </a:tabLst>
            </a:pP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manage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45">
                <a:latin typeface="Cambria Math"/>
                <a:cs typeface="Cambria Math"/>
              </a:rPr>
              <a:t>k</a:t>
            </a:r>
            <a:r>
              <a:rPr dirty="0" sz="2400" spc="-5">
                <a:latin typeface="Cambria Math"/>
                <a:cs typeface="Cambria Math"/>
              </a:rPr>
              <a:t>eep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eco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loc</a:t>
            </a:r>
            <a:r>
              <a:rPr dirty="0" sz="2400">
                <a:latin typeface="Cambria Math"/>
                <a:cs typeface="Cambria Math"/>
              </a:rPr>
              <a:t>k	</a:t>
            </a:r>
            <a:r>
              <a:rPr dirty="0" sz="2400" spc="-5">
                <a:latin typeface="Cambria Math"/>
                <a:cs typeface="Cambria Math"/>
              </a:rPr>
              <a:t>g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and  </a:t>
            </a:r>
            <a:r>
              <a:rPr dirty="0" sz="2400" spc="-5">
                <a:latin typeface="Cambria Math"/>
                <a:cs typeface="Cambria Math"/>
              </a:rPr>
              <a:t>pending</a:t>
            </a:r>
            <a:r>
              <a:rPr dirty="0" sz="2400" spc="-10">
                <a:latin typeface="Cambria Math"/>
                <a:cs typeface="Cambria Math"/>
              </a:rPr>
              <a:t> requests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Lock 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Table.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38317" y="3114494"/>
            <a:ext cx="3543300" cy="3220720"/>
            <a:chOff x="3738317" y="3114494"/>
            <a:chExt cx="3543300" cy="322072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38317" y="3114494"/>
              <a:ext cx="3543300" cy="3220317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5845273" y="58456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0" y="0"/>
                  </a:moveTo>
                  <a:lnTo>
                    <a:pt x="177800" y="0"/>
                  </a:lnTo>
                  <a:lnTo>
                    <a:pt x="177800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95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5845273" y="55154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177800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77800" y="0"/>
                  </a:lnTo>
                  <a:lnTo>
                    <a:pt x="177800" y="152399"/>
                  </a:lnTo>
                  <a:close/>
                </a:path>
              </a:pathLst>
            </a:custGeom>
            <a:solidFill>
              <a:srgbClr val="2893A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845273" y="5515469"/>
              <a:ext cx="177800" cy="152400"/>
            </a:xfrm>
            <a:custGeom>
              <a:avLst/>
              <a:gdLst/>
              <a:ahLst/>
              <a:cxnLst/>
              <a:rect l="l" t="t" r="r" b="b"/>
              <a:pathLst>
                <a:path w="177800" h="152400">
                  <a:moveTo>
                    <a:pt x="0" y="0"/>
                  </a:moveTo>
                  <a:lnTo>
                    <a:pt x="177800" y="0"/>
                  </a:lnTo>
                  <a:lnTo>
                    <a:pt x="177800" y="152399"/>
                  </a:lnTo>
                  <a:lnTo>
                    <a:pt x="0" y="152399"/>
                  </a:lnTo>
                  <a:lnTo>
                    <a:pt x="0" y="0"/>
                  </a:lnTo>
                  <a:close/>
                </a:path>
              </a:pathLst>
            </a:custGeom>
            <a:ln w="17124">
              <a:solidFill>
                <a:srgbClr val="F9F9F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719267" y="3095444"/>
            <a:ext cx="3581400" cy="3258820"/>
          </a:xfrm>
          <a:prstGeom prst="rect">
            <a:avLst/>
          </a:prstGeom>
          <a:ln w="12699">
            <a:solidFill>
              <a:srgbClr val="40BAD1"/>
            </a:solidFill>
          </a:ln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650">
              <a:latin typeface="Times New Roman"/>
              <a:cs typeface="Times New Roman"/>
            </a:endParaRPr>
          </a:p>
          <a:p>
            <a:pPr marL="2589530" marR="215900" indent="38100">
              <a:lnSpc>
                <a:spcPct val="161500"/>
              </a:lnSpc>
              <a:spcBef>
                <a:spcPts val="5"/>
              </a:spcBef>
            </a:pPr>
            <a:r>
              <a:rPr dirty="0" sz="1600" spc="60">
                <a:latin typeface="Tahoma"/>
                <a:cs typeface="Tahoma"/>
              </a:rPr>
              <a:t>G</a:t>
            </a:r>
            <a:r>
              <a:rPr dirty="0" sz="1600" spc="-5">
                <a:latin typeface="Tahoma"/>
                <a:cs typeface="Tahoma"/>
              </a:rPr>
              <a:t>r</a:t>
            </a:r>
            <a:r>
              <a:rPr dirty="0" sz="1600" spc="-15">
                <a:latin typeface="Tahoma"/>
                <a:cs typeface="Tahoma"/>
              </a:rPr>
              <a:t>an</a:t>
            </a:r>
            <a:r>
              <a:rPr dirty="0" sz="1600" spc="-25">
                <a:latin typeface="Tahoma"/>
                <a:cs typeface="Tahoma"/>
              </a:rPr>
              <a:t>t</a:t>
            </a:r>
            <a:r>
              <a:rPr dirty="0" sz="1600" spc="25">
                <a:latin typeface="Tahoma"/>
                <a:cs typeface="Tahoma"/>
              </a:rPr>
              <a:t>ed  </a:t>
            </a:r>
            <a:r>
              <a:rPr dirty="0" sz="1600" spc="-5">
                <a:latin typeface="Tahoma"/>
                <a:cs typeface="Tahoma"/>
              </a:rPr>
              <a:t>Waiting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480158" y="2961802"/>
            <a:ext cx="4190365" cy="3606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64184" marR="10795" indent="-452120">
              <a:lnSpc>
                <a:spcPct val="100000"/>
              </a:lnSpc>
              <a:spcBef>
                <a:spcPts val="1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Dark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rectangles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indicate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granted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locks, white </a:t>
            </a:r>
            <a:r>
              <a:rPr dirty="0" sz="2000" spc="-5">
                <a:latin typeface="Cambria Math"/>
                <a:cs typeface="Cambria Math"/>
              </a:rPr>
              <a:t>ones </a:t>
            </a:r>
            <a:r>
              <a:rPr dirty="0" sz="2000" spc="-10">
                <a:latin typeface="Cambria Math"/>
                <a:cs typeface="Cambria Math"/>
              </a:rPr>
              <a:t>indicate waiting 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requests.</a:t>
            </a:r>
            <a:endParaRPr sz="2000">
              <a:latin typeface="Cambria Math"/>
              <a:cs typeface="Cambria Math"/>
            </a:endParaRPr>
          </a:p>
          <a:p>
            <a:pPr algn="just" marL="464184" marR="7620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 has the </a:t>
            </a:r>
            <a:r>
              <a:rPr dirty="0" sz="2000" spc="-15">
                <a:latin typeface="Cambria Math"/>
                <a:cs typeface="Cambria Math"/>
              </a:rPr>
              <a:t>record </a:t>
            </a:r>
            <a:r>
              <a:rPr dirty="0" sz="2000" spc="-5">
                <a:latin typeface="Cambria Math"/>
                <a:cs typeface="Cambria Math"/>
              </a:rPr>
              <a:t>of type of </a:t>
            </a:r>
            <a:r>
              <a:rPr dirty="0" sz="2000" spc="-10">
                <a:latin typeface="Cambria Math"/>
                <a:cs typeface="Cambria Math"/>
              </a:rPr>
              <a:t>locks </a:t>
            </a:r>
            <a:r>
              <a:rPr dirty="0" sz="2000" spc="-5">
                <a:latin typeface="Cambria Math"/>
                <a:cs typeface="Cambria Math"/>
              </a:rPr>
              <a:t> issued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on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data</a:t>
            </a:r>
            <a:r>
              <a:rPr dirty="0" sz="2000" spc="-10">
                <a:latin typeface="Cambria Math"/>
                <a:cs typeface="Cambria Math"/>
              </a:rPr>
              <a:t> items.</a:t>
            </a:r>
            <a:endParaRPr sz="2000">
              <a:latin typeface="Cambria Math"/>
              <a:cs typeface="Cambria Math"/>
            </a:endParaRPr>
          </a:p>
          <a:p>
            <a:pPr algn="just" marL="464184" marR="5080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new </a:t>
            </a:r>
            <a:r>
              <a:rPr dirty="0" sz="2000" spc="-10">
                <a:latin typeface="Cambria Math"/>
                <a:cs typeface="Cambria Math"/>
              </a:rPr>
              <a:t>requests </a:t>
            </a:r>
            <a:r>
              <a:rPr dirty="0" sz="2000" spc="-15">
                <a:latin typeface="Cambria Math"/>
                <a:cs typeface="Cambria Math"/>
              </a:rPr>
              <a:t>are </a:t>
            </a:r>
            <a:r>
              <a:rPr dirty="0" sz="2000" spc="-10">
                <a:latin typeface="Cambria Math"/>
                <a:cs typeface="Cambria Math"/>
              </a:rPr>
              <a:t>listed </a:t>
            </a:r>
            <a:r>
              <a:rPr dirty="0" sz="2000" spc="-5">
                <a:latin typeface="Cambria Math"/>
                <a:cs typeface="Cambria Math"/>
              </a:rPr>
              <a:t>in the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queue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from</a:t>
            </a:r>
            <a:r>
              <a:rPr dirty="0" sz="2000" spc="4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bottom</a:t>
            </a:r>
            <a:r>
              <a:rPr dirty="0" sz="2000" spc="4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of</a:t>
            </a:r>
            <a:r>
              <a:rPr dirty="0" sz="2000" spc="409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table.</a:t>
            </a:r>
            <a:endParaRPr sz="2000">
              <a:latin typeface="Cambria Math"/>
              <a:cs typeface="Cambria Math"/>
            </a:endParaRPr>
          </a:p>
          <a:p>
            <a:pPr algn="just" marL="464184" marR="5715" indent="-452120">
              <a:lnSpc>
                <a:spcPct val="100000"/>
              </a:lnSpc>
              <a:spcBef>
                <a:spcPts val="600"/>
              </a:spcBef>
            </a:pPr>
            <a:r>
              <a:rPr dirty="0" sz="2000" spc="254">
                <a:latin typeface="Segoe UI Symbol"/>
                <a:cs typeface="Segoe UI Symbol"/>
              </a:rPr>
              <a:t>✔</a:t>
            </a:r>
            <a:r>
              <a:rPr dirty="0" sz="2000" spc="260">
                <a:latin typeface="Segoe UI Symbol"/>
                <a:cs typeface="Segoe UI Symbol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If </a:t>
            </a:r>
            <a:r>
              <a:rPr dirty="0" sz="2000">
                <a:latin typeface="Cambria Math"/>
                <a:cs typeface="Cambria Math"/>
              </a:rPr>
              <a:t>a </a:t>
            </a:r>
            <a:r>
              <a:rPr dirty="0" sz="2000" spc="-10">
                <a:latin typeface="Cambria Math"/>
                <a:cs typeface="Cambria Math"/>
              </a:rPr>
              <a:t>transaction releases </a:t>
            </a:r>
            <a:r>
              <a:rPr dirty="0" sz="2000">
                <a:latin typeface="Cambria Math"/>
                <a:cs typeface="Cambria Math"/>
              </a:rPr>
              <a:t>a </a:t>
            </a:r>
            <a:r>
              <a:rPr dirty="0" sz="2000" spc="-5">
                <a:latin typeface="Cambria Math"/>
                <a:cs typeface="Cambria Math"/>
              </a:rPr>
              <a:t>lock, it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will check </a:t>
            </a:r>
            <a:r>
              <a:rPr dirty="0" sz="2000" spc="-10">
                <a:latin typeface="Cambria Math"/>
                <a:cs typeface="Cambria Math"/>
              </a:rPr>
              <a:t>which transaction </a:t>
            </a:r>
            <a:r>
              <a:rPr dirty="0" sz="2000" spc="-5">
                <a:latin typeface="Cambria Math"/>
                <a:cs typeface="Cambria Math"/>
              </a:rPr>
              <a:t>can 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provided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with that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lock.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49301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Intention </a:t>
            </a:r>
            <a:r>
              <a:rPr dirty="0" sz="3600" spc="-10" b="1">
                <a:latin typeface="Cambria"/>
                <a:cs typeface="Cambria"/>
              </a:rPr>
              <a:t> Lock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Modes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10592" y="894537"/>
            <a:ext cx="7157084" cy="50139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556895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In addition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lock modes,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15">
                <a:latin typeface="Cambria Math"/>
                <a:cs typeface="Cambria Math"/>
              </a:rPr>
              <a:t>are three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additional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multiple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granularity:</a:t>
            </a:r>
            <a:endParaRPr sz="2400">
              <a:latin typeface="Cambria Math"/>
              <a:cs typeface="Cambria Math"/>
            </a:endParaRPr>
          </a:p>
          <a:p>
            <a:pPr lvl="1" marL="729615" marR="5080" indent="-214629">
              <a:lnSpc>
                <a:spcPts val="2590"/>
              </a:lnSpc>
              <a:spcBef>
                <a:spcPts val="254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0">
                <a:latin typeface="Cambria Math"/>
                <a:cs typeface="Cambria Math"/>
              </a:rPr>
              <a:t>intention-shared </a:t>
            </a:r>
            <a:r>
              <a:rPr dirty="0" sz="2400" spc="-5">
                <a:latin typeface="Cambria Math"/>
                <a:cs typeface="Cambria Math"/>
              </a:rPr>
              <a:t>(IS):</a:t>
            </a:r>
            <a:r>
              <a:rPr dirty="0" sz="2400" spc="3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indicates explicit</a:t>
            </a:r>
            <a:r>
              <a:rPr dirty="0" sz="2400" spc="-5">
                <a:latin typeface="Cambria Math"/>
                <a:cs typeface="Cambria Math"/>
              </a:rPr>
              <a:t> locking at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-5">
                <a:latin typeface="Cambria Math"/>
                <a:cs typeface="Cambria Math"/>
              </a:rPr>
              <a:t> but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5">
                <a:latin typeface="Cambria Math"/>
                <a:cs typeface="Cambria Math"/>
              </a:rPr>
              <a:t> with </a:t>
            </a:r>
            <a:r>
              <a:rPr dirty="0" sz="2400" spc="-15">
                <a:latin typeface="Cambria Math"/>
                <a:cs typeface="Cambria Math"/>
              </a:rPr>
              <a:t>shared </a:t>
            </a:r>
            <a:r>
              <a:rPr dirty="0" sz="2400" spc="-10">
                <a:latin typeface="Cambria Math"/>
                <a:cs typeface="Cambria Math"/>
              </a:rPr>
              <a:t> locks.</a:t>
            </a:r>
            <a:endParaRPr sz="2400">
              <a:latin typeface="Cambria Math"/>
              <a:cs typeface="Cambria Math"/>
            </a:endParaRPr>
          </a:p>
          <a:p>
            <a:pPr lvl="1" marL="729615" marR="1079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5">
                <a:latin typeface="Cambria Math"/>
                <a:cs typeface="Cambria Math"/>
              </a:rPr>
              <a:t>intention-exclusive </a:t>
            </a:r>
            <a:r>
              <a:rPr dirty="0" sz="2400" spc="-5">
                <a:latin typeface="Cambria Math"/>
                <a:cs typeface="Cambria Math"/>
              </a:rPr>
              <a:t>(IX):</a:t>
            </a:r>
            <a:r>
              <a:rPr dirty="0" sz="2400" spc="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indicates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explicit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with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exclusive</a:t>
            </a:r>
            <a:r>
              <a:rPr dirty="0" sz="2400" spc="-5">
                <a:latin typeface="Cambria Math"/>
                <a:cs typeface="Cambria Math"/>
              </a:rPr>
              <a:t> or </a:t>
            </a:r>
            <a:r>
              <a:rPr dirty="0" sz="2400" spc="-10">
                <a:latin typeface="Cambria Math"/>
                <a:cs typeface="Cambria Math"/>
              </a:rPr>
              <a:t>shared locks</a:t>
            </a:r>
            <a:endParaRPr sz="2400">
              <a:latin typeface="Cambria Math"/>
              <a:cs typeface="Cambria Math"/>
            </a:endParaRPr>
          </a:p>
          <a:p>
            <a:pPr lvl="1" marL="729615" marR="7239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"/>
              <a:buChar char="●"/>
              <a:tabLst>
                <a:tab pos="730250" algn="l"/>
              </a:tabLst>
            </a:pPr>
            <a:r>
              <a:rPr dirty="0" sz="2400" spc="-10">
                <a:latin typeface="Cambria Math"/>
                <a:cs typeface="Cambria Math"/>
              </a:rPr>
              <a:t>shared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intention-exclusive </a:t>
            </a:r>
            <a:r>
              <a:rPr dirty="0" sz="2400" spc="-5">
                <a:latin typeface="Cambria Math"/>
                <a:cs typeface="Cambria Math"/>
              </a:rPr>
              <a:t>(SIX): the </a:t>
            </a:r>
            <a:r>
              <a:rPr dirty="0" sz="2400" spc="-10">
                <a:latin typeface="Cambria Math"/>
                <a:cs typeface="Cambria Math"/>
              </a:rPr>
              <a:t>subtree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rooted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explicitly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shared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 and </a:t>
            </a:r>
            <a:r>
              <a:rPr dirty="0" sz="2400" spc="-10">
                <a:latin typeface="Cambria Math"/>
                <a:cs typeface="Cambria Math"/>
              </a:rPr>
              <a:t>explicit </a:t>
            </a:r>
            <a:r>
              <a:rPr dirty="0" sz="2400" spc="-5">
                <a:latin typeface="Cambria Math"/>
                <a:cs typeface="Cambria Math"/>
              </a:rPr>
              <a:t>locking is being done at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lower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 spc="-5">
                <a:latin typeface="Cambria Math"/>
                <a:cs typeface="Cambria Math"/>
              </a:rPr>
              <a:t> with </a:t>
            </a:r>
            <a:r>
              <a:rPr dirty="0" sz="2400" spc="-20">
                <a:latin typeface="Cambria Math"/>
                <a:cs typeface="Cambria Math"/>
              </a:rPr>
              <a:t>exclusive-mode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locks.</a:t>
            </a:r>
            <a:endParaRPr sz="2400">
              <a:latin typeface="Cambria Math"/>
              <a:cs typeface="Cambria Math"/>
            </a:endParaRPr>
          </a:p>
          <a:p>
            <a:pPr marL="226695" marR="77470" indent="-214629">
              <a:lnSpc>
                <a:spcPts val="2590"/>
              </a:lnSpc>
              <a:spcBef>
                <a:spcPts val="1460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0">
                <a:latin typeface="Cambria Math"/>
                <a:cs typeface="Cambria Math"/>
              </a:rPr>
              <a:t>intention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10">
                <a:latin typeface="Cambria Math"/>
                <a:cs typeface="Cambria Math"/>
              </a:rPr>
              <a:t>higher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level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or </a:t>
            </a:r>
            <a:r>
              <a:rPr dirty="0" sz="2400">
                <a:latin typeface="Cambria Math"/>
                <a:cs typeface="Cambria Math"/>
              </a:rPr>
              <a:t>X </a:t>
            </a:r>
            <a:r>
              <a:rPr dirty="0" sz="2400" spc="-5">
                <a:latin typeface="Cambria Math"/>
                <a:cs typeface="Cambria Math"/>
              </a:rPr>
              <a:t>mode without </a:t>
            </a:r>
            <a:r>
              <a:rPr dirty="0" sz="2400" spc="-15">
                <a:latin typeface="Cambria Math"/>
                <a:cs typeface="Cambria Math"/>
              </a:rPr>
              <a:t>having to </a:t>
            </a:r>
            <a:r>
              <a:rPr dirty="0" sz="2400" spc="-5">
                <a:latin typeface="Cambria Math"/>
                <a:cs typeface="Cambria Math"/>
              </a:rPr>
              <a:t>check all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descendent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644775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25" b="1">
                <a:latin typeface="Cambria"/>
                <a:cs typeface="Cambria"/>
              </a:rPr>
              <a:t>C</a:t>
            </a:r>
            <a:r>
              <a:rPr dirty="0" sz="3600" spc="-5" b="1">
                <a:latin typeface="Cambria"/>
                <a:cs typeface="Cambria"/>
              </a:rPr>
              <a:t>ompatibilit  </a:t>
            </a:r>
            <a:r>
              <a:rPr dirty="0" sz="3600" b="1">
                <a:latin typeface="Cambria"/>
                <a:cs typeface="Cambria"/>
              </a:rPr>
              <a:t>y </a:t>
            </a:r>
            <a:r>
              <a:rPr dirty="0" sz="3600" spc="-5" b="1">
                <a:latin typeface="Cambria"/>
                <a:cs typeface="Cambria"/>
              </a:rPr>
              <a:t>Matrix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with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Intention </a:t>
            </a:r>
            <a:r>
              <a:rPr dirty="0" sz="3600" spc="-10" b="1">
                <a:latin typeface="Cambria"/>
                <a:cs typeface="Cambria"/>
              </a:rPr>
              <a:t> Lock</a:t>
            </a:r>
            <a:r>
              <a:rPr dirty="0" sz="3600" spc="-4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Modes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42293" y="893064"/>
            <a:ext cx="475297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The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compatibility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matrix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for</a:t>
            </a:r>
            <a:r>
              <a:rPr dirty="0" sz="2000" spc="-10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all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lock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modes</a:t>
            </a:r>
            <a:r>
              <a:rPr dirty="0" sz="2000" spc="-15">
                <a:solidFill>
                  <a:srgbClr val="595959"/>
                </a:solidFill>
                <a:latin typeface="Corbel"/>
                <a:cs typeface="Corbel"/>
              </a:rPr>
              <a:t> </a:t>
            </a:r>
            <a:r>
              <a:rPr dirty="0" sz="2000" spc="-5">
                <a:solidFill>
                  <a:srgbClr val="595959"/>
                </a:solidFill>
                <a:latin typeface="Corbel"/>
                <a:cs typeface="Corbel"/>
              </a:rPr>
              <a:t>is:</a:t>
            </a:r>
            <a:endParaRPr sz="2000">
              <a:latin typeface="Corbel"/>
              <a:cs typeface="Corbe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496320" y="1717270"/>
          <a:ext cx="4610100" cy="38150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09295"/>
                <a:gridCol w="761365"/>
                <a:gridCol w="761364"/>
                <a:gridCol w="761364"/>
                <a:gridCol w="837564"/>
                <a:gridCol w="761364"/>
              </a:tblGrid>
              <a:tr h="45719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2255"/>
                        </a:lnSpc>
                        <a:spcBef>
                          <a:spcPts val="1245"/>
                        </a:spcBef>
                      </a:pPr>
                      <a:r>
                        <a:rPr dirty="0" sz="2000" spc="-30">
                          <a:latin typeface="Tahoma"/>
                          <a:cs typeface="Tahoma"/>
                        </a:rPr>
                        <a:t>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81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95275">
                        <a:lnSpc>
                          <a:spcPct val="100000"/>
                        </a:lnSpc>
                        <a:spcBef>
                          <a:spcPts val="1020"/>
                        </a:spcBef>
                      </a:pP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295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9530">
                        <a:lnSpc>
                          <a:spcPct val="100000"/>
                        </a:lnSpc>
                        <a:spcBef>
                          <a:spcPts val="9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200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51435">
                        <a:lnSpc>
                          <a:spcPct val="100000"/>
                        </a:lnSpc>
                        <a:spcBef>
                          <a:spcPts val="905"/>
                        </a:spcBef>
                      </a:pPr>
                      <a:r>
                        <a:rPr dirty="0" sz="2000" spc="18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2000" spc="-12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149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05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3398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algn="r" marR="19240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 spc="-30">
                          <a:latin typeface="Tahoma"/>
                          <a:cs typeface="Tahoma"/>
                        </a:rPr>
                        <a:t>IS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ct val="100000"/>
                        </a:lnSpc>
                        <a:spcBef>
                          <a:spcPts val="920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1684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6192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342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0959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0"/>
                        </a:spcBef>
                      </a:pP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10490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949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6289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2984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309245">
                        <a:lnSpc>
                          <a:spcPct val="100000"/>
                        </a:lnSpc>
                        <a:spcBef>
                          <a:spcPts val="6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768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ctr" marR="13335">
                        <a:lnSpc>
                          <a:spcPct val="100000"/>
                        </a:lnSpc>
                        <a:spcBef>
                          <a:spcPts val="109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S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3906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19494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445">
                        <a:lnSpc>
                          <a:spcPct val="100000"/>
                        </a:lnSpc>
                        <a:spcBef>
                          <a:spcPts val="1480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87960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685799">
                <a:tc>
                  <a:txBody>
                    <a:bodyPr/>
                    <a:lstStyle/>
                    <a:p>
                      <a:pPr algn="r" marR="189865">
                        <a:lnSpc>
                          <a:spcPct val="100000"/>
                        </a:lnSpc>
                        <a:spcBef>
                          <a:spcPts val="1205"/>
                        </a:spcBef>
                      </a:pPr>
                      <a:r>
                        <a:rPr dirty="0" sz="2000" spc="180">
                          <a:latin typeface="Tahoma"/>
                          <a:cs typeface="Tahoma"/>
                        </a:rPr>
                        <a:t>S</a:t>
                      </a:r>
                      <a:r>
                        <a:rPr dirty="0" sz="2000" spc="-130">
                          <a:latin typeface="Tahoma"/>
                          <a:cs typeface="Tahoma"/>
                        </a:rPr>
                        <a:t> </a:t>
                      </a:r>
                      <a:r>
                        <a:rPr dirty="0" sz="2000" spc="-90">
                          <a:latin typeface="Tahoma"/>
                          <a:cs typeface="Tahoma"/>
                        </a:rPr>
                        <a:t>IX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1530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endParaRPr sz="1550">
                        <a:latin typeface="Times New Roman"/>
                        <a:cs typeface="Times New Roman"/>
                      </a:endParaRPr>
                    </a:p>
                    <a:p>
                      <a:pPr marL="238125">
                        <a:lnSpc>
                          <a:spcPct val="100000"/>
                        </a:lnSpc>
                      </a:pPr>
                      <a:r>
                        <a:rPr dirty="0" sz="2000">
                          <a:latin typeface="MS PGothic"/>
                          <a:cs typeface="MS PGothic"/>
                        </a:rPr>
                        <a:t>✔</a:t>
                      </a:r>
                      <a:endParaRPr sz="2000">
                        <a:latin typeface="MS PGothic"/>
                        <a:cs typeface="MS PGothic"/>
                      </a:endParaRPr>
                    </a:p>
                  </a:txBody>
                  <a:tcPr marL="0" marR="0" marB="0" marT="317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L="3175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70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761999">
                <a:tc>
                  <a:txBody>
                    <a:bodyPr/>
                    <a:lstStyle/>
                    <a:p>
                      <a:pPr marL="1854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X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38125">
                        <a:lnSpc>
                          <a:spcPct val="100000"/>
                        </a:lnSpc>
                        <a:spcBef>
                          <a:spcPts val="214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7241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64769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marR="4572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marR="280670">
                        <a:lnSpc>
                          <a:spcPct val="100000"/>
                        </a:lnSpc>
                        <a:spcBef>
                          <a:spcPts val="1805"/>
                        </a:spcBef>
                      </a:pPr>
                      <a:r>
                        <a:rPr dirty="0" sz="2000">
                          <a:latin typeface="Tahoma"/>
                          <a:cs typeface="Tahoma"/>
                        </a:rPr>
                        <a:t>×</a:t>
                      </a:r>
                      <a:endParaRPr sz="2000">
                        <a:latin typeface="Tahoma"/>
                        <a:cs typeface="Tahoma"/>
                      </a:endParaRPr>
                    </a:p>
                  </a:txBody>
                  <a:tcPr marL="0" marR="0" marB="0" marT="229235">
                    <a:lnL w="9525">
                      <a:solidFill>
                        <a:srgbClr val="000000"/>
                      </a:solidFill>
                      <a:prstDash val="solid"/>
                    </a:lnL>
                    <a:lnR w="9525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361997"/>
            <a:ext cx="2466340" cy="205549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Multiple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G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anularity  </a:t>
            </a:r>
            <a:r>
              <a:rPr dirty="0" sz="3600" spc="-10" b="1">
                <a:latin typeface="Cambria"/>
                <a:cs typeface="Cambria"/>
              </a:rPr>
              <a:t>Locking </a:t>
            </a:r>
            <a:r>
              <a:rPr dirty="0" sz="3600" spc="-5" b="1">
                <a:latin typeface="Cambria"/>
                <a:cs typeface="Cambria"/>
              </a:rPr>
              <a:t> Scheme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0"/>
              <a:t>Transaction</a:t>
            </a:r>
            <a:r>
              <a:rPr dirty="0" spc="-10"/>
              <a:t> </a:t>
            </a:r>
            <a:r>
              <a:rPr dirty="0" spc="-5"/>
              <a:t>Ti can lock </a:t>
            </a:r>
            <a:r>
              <a:rPr dirty="0"/>
              <a:t>a</a:t>
            </a:r>
            <a:r>
              <a:rPr dirty="0" spc="-5"/>
              <a:t> node</a:t>
            </a:r>
            <a:r>
              <a:rPr dirty="0" spc="-10"/>
              <a:t> </a:t>
            </a:r>
            <a:r>
              <a:rPr dirty="0" spc="-30"/>
              <a:t>Q,</a:t>
            </a:r>
            <a:r>
              <a:rPr dirty="0" spc="-5"/>
              <a:t> using the </a:t>
            </a:r>
            <a:r>
              <a:rPr dirty="0" spc="-10"/>
              <a:t>following</a:t>
            </a:r>
            <a:r>
              <a:rPr dirty="0" spc="75"/>
              <a:t> </a:t>
            </a:r>
            <a:r>
              <a:rPr dirty="0" spc="-5"/>
              <a:t>rules: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604742" y="652018"/>
            <a:ext cx="7714615" cy="5407660"/>
          </a:xfrm>
          <a:prstGeom prst="rect">
            <a:avLst/>
          </a:prstGeom>
        </p:spPr>
        <p:txBody>
          <a:bodyPr wrap="square" lIns="0" tIns="39370" rIns="0" bIns="0" rtlCol="0" vert="horz">
            <a:spAutoFit/>
          </a:bodyPr>
          <a:lstStyle/>
          <a:p>
            <a:pPr marL="629920" indent="-215265">
              <a:lnSpc>
                <a:spcPct val="100000"/>
              </a:lnSpc>
              <a:spcBef>
                <a:spcPts val="310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compatibility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matrix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must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observed.</a:t>
            </a:r>
            <a:endParaRPr sz="2400">
              <a:latin typeface="Cambria Math"/>
              <a:cs typeface="Cambria Math"/>
            </a:endParaRPr>
          </a:p>
          <a:p>
            <a:pPr marL="629920" marR="325755" indent="-214629">
              <a:lnSpc>
                <a:spcPts val="2590"/>
              </a:lnSpc>
              <a:spcBef>
                <a:spcPts val="540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root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5">
                <a:latin typeface="Cambria Math"/>
                <a:cs typeface="Cambria Math"/>
              </a:rPr>
              <a:t>tree</a:t>
            </a:r>
            <a:r>
              <a:rPr dirty="0" sz="2400" spc="-5">
                <a:latin typeface="Cambria Math"/>
                <a:cs typeface="Cambria Math"/>
              </a:rPr>
              <a:t> must be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first,</a:t>
            </a:r>
            <a:r>
              <a:rPr dirty="0" sz="2400" spc="-5">
                <a:latin typeface="Cambria Math"/>
                <a:cs typeface="Cambria Math"/>
              </a:rPr>
              <a:t> and </a:t>
            </a:r>
            <a:r>
              <a:rPr dirty="0" sz="2400" spc="-20">
                <a:latin typeface="Cambria Math"/>
                <a:cs typeface="Cambria Math"/>
              </a:rPr>
              <a:t>may</a:t>
            </a:r>
            <a:r>
              <a:rPr dirty="0" sz="2400" spc="-5">
                <a:latin typeface="Cambria Math"/>
                <a:cs typeface="Cambria Math"/>
              </a:rPr>
              <a:t> be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629920" marR="508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">
                <a:latin typeface="Cambria Math"/>
                <a:cs typeface="Cambria Math"/>
              </a:rPr>
              <a:t>can 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in </a:t>
            </a:r>
            <a:r>
              <a:rPr dirty="0" sz="2400">
                <a:latin typeface="Cambria Math"/>
                <a:cs typeface="Cambria Math"/>
              </a:rPr>
              <a:t>S </a:t>
            </a:r>
            <a:r>
              <a:rPr dirty="0" sz="2400" spc="-5">
                <a:latin typeface="Cambria Math"/>
                <a:cs typeface="Cambria Math"/>
              </a:rPr>
              <a:t>or IS mode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parent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 in either IX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 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mode.</a:t>
            </a:r>
            <a:endParaRPr sz="2400">
              <a:latin typeface="Cambria Math"/>
              <a:cs typeface="Cambria Math"/>
            </a:endParaRPr>
          </a:p>
          <a:p>
            <a:pPr marL="629920" marR="7175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">
                <a:latin typeface="Cambria Math"/>
                <a:cs typeface="Cambria Math"/>
              </a:rPr>
              <a:t>can be </a:t>
            </a:r>
            <a:r>
              <a:rPr dirty="0" sz="2400" spc="-15">
                <a:latin typeface="Cambria Math"/>
                <a:cs typeface="Cambria Math"/>
              </a:rPr>
              <a:t>locked </a:t>
            </a:r>
            <a:r>
              <a:rPr dirty="0" sz="2400" spc="-20">
                <a:latin typeface="Cambria Math"/>
                <a:cs typeface="Cambria Math"/>
              </a:rPr>
              <a:t>by </a:t>
            </a:r>
            <a:r>
              <a:rPr dirty="0" sz="2400" spc="-5">
                <a:latin typeface="Cambria Math"/>
                <a:cs typeface="Cambria Math"/>
              </a:rPr>
              <a:t>Ti in X, SIX, or IX mode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parent</a:t>
            </a:r>
            <a:r>
              <a:rPr dirty="0" sz="2400" spc="-5">
                <a:latin typeface="Cambria Math"/>
                <a:cs typeface="Cambria Math"/>
              </a:rPr>
              <a:t> of </a:t>
            </a:r>
            <a:r>
              <a:rPr dirty="0" sz="2400">
                <a:latin typeface="Cambria Math"/>
                <a:cs typeface="Cambria Math"/>
              </a:rPr>
              <a:t>Q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either IX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SIX mode.</a:t>
            </a:r>
            <a:endParaRPr sz="2400">
              <a:latin typeface="Cambria Math"/>
              <a:cs typeface="Cambria Math"/>
            </a:endParaRPr>
          </a:p>
          <a:p>
            <a:pPr marL="629920" marR="118364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Ti can lock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it has not </a:t>
            </a:r>
            <a:r>
              <a:rPr dirty="0" sz="2400" spc="-15">
                <a:latin typeface="Cambria Math"/>
                <a:cs typeface="Cambria Math"/>
              </a:rPr>
              <a:t>previously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unlocked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(that is,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two-phase).</a:t>
            </a:r>
            <a:endParaRPr sz="2400">
              <a:latin typeface="Cambria Math"/>
              <a:cs typeface="Cambria Math"/>
            </a:endParaRPr>
          </a:p>
          <a:p>
            <a:pPr marL="629920" marR="26034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630555" algn="l"/>
              </a:tabLst>
            </a:pPr>
            <a:r>
              <a:rPr dirty="0" sz="2400" spc="-5">
                <a:latin typeface="Cambria Math"/>
                <a:cs typeface="Cambria Math"/>
              </a:rPr>
              <a:t>Ti can unlock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node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5">
                <a:latin typeface="Cambria Math"/>
                <a:cs typeface="Cambria Math"/>
              </a:rPr>
              <a:t>if none of the </a:t>
            </a:r>
            <a:r>
              <a:rPr dirty="0" sz="2400" spc="-10">
                <a:latin typeface="Cambria Math"/>
                <a:cs typeface="Cambria Math"/>
              </a:rPr>
              <a:t>children </a:t>
            </a:r>
            <a:r>
              <a:rPr dirty="0" sz="2400" spc="-5">
                <a:latin typeface="Cambria Math"/>
                <a:cs typeface="Cambria Math"/>
              </a:rPr>
              <a:t>of </a:t>
            </a:r>
            <a:r>
              <a:rPr dirty="0" sz="2400">
                <a:latin typeface="Cambria Math"/>
                <a:cs typeface="Cambria Math"/>
              </a:rPr>
              <a:t>Q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locked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5">
                <a:latin typeface="Cambria Math"/>
                <a:cs typeface="Cambria Math"/>
              </a:rPr>
              <a:t> Ti.</a:t>
            </a:r>
            <a:endParaRPr sz="2400">
              <a:latin typeface="Cambria Math"/>
              <a:cs typeface="Cambria Math"/>
            </a:endParaRPr>
          </a:p>
          <a:p>
            <a:pPr marL="226695" marR="69913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15">
                <a:latin typeface="Cambria Math"/>
                <a:cs typeface="Cambria Math"/>
              </a:rPr>
              <a:t>Observe</a:t>
            </a:r>
            <a:r>
              <a:rPr dirty="0" sz="2400" spc="-5">
                <a:latin typeface="Cambria Math"/>
                <a:cs typeface="Cambria Math"/>
              </a:rPr>
              <a:t> that </a:t>
            </a:r>
            <a:r>
              <a:rPr dirty="0" sz="2400" spc="-10">
                <a:latin typeface="Cambria Math"/>
                <a:cs typeface="Cambria Math"/>
              </a:rPr>
              <a:t>locks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acquired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 spc="-10">
                <a:latin typeface="Cambria Math"/>
                <a:cs typeface="Cambria Math"/>
              </a:rPr>
              <a:t>root-to-leaf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order,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whereas</a:t>
            </a:r>
            <a:r>
              <a:rPr dirty="0" sz="2400" spc="-10">
                <a:latin typeface="Cambria Math"/>
                <a:cs typeface="Cambria Math"/>
              </a:rPr>
              <a:t> they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released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 spc="-10">
                <a:latin typeface="Cambria Math"/>
                <a:cs typeface="Cambria Math"/>
              </a:rPr>
              <a:t>leaf-to-root </a:t>
            </a:r>
            <a:r>
              <a:rPr dirty="0" sz="2400" spc="-50">
                <a:latin typeface="Cambria Math"/>
                <a:cs typeface="Cambria Math"/>
              </a:rPr>
              <a:t>order.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052215" y="383921"/>
            <a:ext cx="8066405" cy="492506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26695" marR="223520" indent="-214629">
              <a:lnSpc>
                <a:spcPts val="2590"/>
              </a:lnSpc>
              <a:spcBef>
                <a:spcPts val="42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T18</a:t>
            </a:r>
            <a:r>
              <a:rPr dirty="0" sz="2400" spc="-10">
                <a:latin typeface="Cambria Math"/>
                <a:cs typeface="Cambria Math"/>
              </a:rPr>
              <a:t> reads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record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ra2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ﬁle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T18 needs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database,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area</a:t>
            </a:r>
            <a:r>
              <a:rPr dirty="0" sz="2400" spc="-5">
                <a:latin typeface="Cambria Math"/>
                <a:cs typeface="Cambria Math"/>
              </a:rPr>
              <a:t> A1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and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(and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 spc="-10">
                <a:latin typeface="Cambria Math"/>
                <a:cs typeface="Cambria Math"/>
              </a:rPr>
              <a:t>order),</a:t>
            </a:r>
            <a:r>
              <a:rPr dirty="0" sz="2400" spc="-5">
                <a:latin typeface="Cambria Math"/>
                <a:cs typeface="Cambria Math"/>
              </a:rPr>
              <a:t>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20">
                <a:latin typeface="Cambria Math"/>
                <a:cs typeface="Cambria Math"/>
              </a:rPr>
              <a:t>ra2</a:t>
            </a:r>
            <a:r>
              <a:rPr dirty="0" sz="2400" spc="-5">
                <a:latin typeface="Cambria Math"/>
                <a:cs typeface="Cambria Math"/>
              </a:rPr>
              <a:t> in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algn="just" marL="226695" marR="24765" indent="-214629">
              <a:lnSpc>
                <a:spcPts val="2590"/>
              </a:lnSpc>
              <a:spcBef>
                <a:spcPts val="509"/>
              </a:spcBef>
              <a:buClr>
                <a:srgbClr val="40BAD1"/>
              </a:buClr>
              <a:buFont typeface="Arial MT"/>
              <a:buChar char="●"/>
              <a:tabLst>
                <a:tab pos="294640" algn="l"/>
              </a:tabLst>
            </a:pPr>
            <a:r>
              <a:rPr dirty="0"/>
              <a:t>	</a:t>
            </a:r>
            <a:r>
              <a:rPr dirty="0" sz="2400" spc="-5">
                <a:latin typeface="Cambria Math"/>
                <a:cs typeface="Cambria Math"/>
              </a:rPr>
              <a:t>Suppose that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T19 modiﬁes </a:t>
            </a:r>
            <a:r>
              <a:rPr dirty="0" sz="2400" spc="-15">
                <a:latin typeface="Cambria Math"/>
                <a:cs typeface="Cambria Math"/>
              </a:rPr>
              <a:t>record </a:t>
            </a:r>
            <a:r>
              <a:rPr dirty="0" sz="2400" spc="-20">
                <a:latin typeface="Cambria Math"/>
                <a:cs typeface="Cambria Math"/>
              </a:rPr>
              <a:t>ra9 </a:t>
            </a:r>
            <a:r>
              <a:rPr dirty="0" sz="2400" spc="-5">
                <a:latin typeface="Cambria Math"/>
                <a:cs typeface="Cambria Math"/>
              </a:rPr>
              <a:t>in ﬁle </a:t>
            </a:r>
            <a:r>
              <a:rPr dirty="0" sz="2400" spc="-45">
                <a:latin typeface="Cambria Math"/>
                <a:cs typeface="Cambria Math"/>
              </a:rPr>
              <a:t>Fa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 T19 needs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lock the database, </a:t>
            </a:r>
            <a:r>
              <a:rPr dirty="0" sz="2400" spc="-15">
                <a:latin typeface="Cambria Math"/>
                <a:cs typeface="Cambria Math"/>
              </a:rPr>
              <a:t>area </a:t>
            </a:r>
            <a:r>
              <a:rPr dirty="0" sz="2400" spc="-5">
                <a:latin typeface="Cambria Math"/>
                <a:cs typeface="Cambria Math"/>
              </a:rPr>
              <a:t>A1 </a:t>
            </a:r>
            <a:r>
              <a:rPr dirty="0" sz="2400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and ﬁle </a:t>
            </a:r>
            <a:r>
              <a:rPr dirty="0" sz="2400" spc="-45">
                <a:latin typeface="Cambria Math"/>
                <a:cs typeface="Cambria Math"/>
              </a:rPr>
              <a:t>Fa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IX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mode, and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ra9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508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T20</a:t>
            </a:r>
            <a:r>
              <a:rPr dirty="0" sz="2400" spc="-10">
                <a:latin typeface="Cambria Math"/>
                <a:cs typeface="Cambria Math"/>
              </a:rPr>
              <a:t> reads</a:t>
            </a:r>
            <a:r>
              <a:rPr dirty="0" sz="2400" spc="-5">
                <a:latin typeface="Cambria Math"/>
                <a:cs typeface="Cambria Math"/>
              </a:rPr>
              <a:t> all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records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ﬁle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Then, T20 needs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lock the database and </a:t>
            </a:r>
            <a:r>
              <a:rPr dirty="0" sz="2400" spc="-15">
                <a:latin typeface="Cambria Math"/>
                <a:cs typeface="Cambria Math"/>
              </a:rPr>
              <a:t>area </a:t>
            </a:r>
            <a:r>
              <a:rPr dirty="0" sz="2400" spc="-5">
                <a:latin typeface="Cambria Math"/>
                <a:cs typeface="Cambria Math"/>
              </a:rPr>
              <a:t>A1 (in 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order) </a:t>
            </a:r>
            <a:r>
              <a:rPr dirty="0" sz="2400" spc="-5">
                <a:latin typeface="Cambria Math"/>
                <a:cs typeface="Cambria Math"/>
              </a:rPr>
              <a:t>in IS mode,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5">
                <a:latin typeface="Cambria Math"/>
                <a:cs typeface="Cambria Math"/>
              </a:rPr>
              <a:t>ﬁnally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lock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Fa</a:t>
            </a:r>
            <a:r>
              <a:rPr dirty="0" sz="2400" spc="-5">
                <a:latin typeface="Cambria Math"/>
                <a:cs typeface="Cambria Math"/>
              </a:rPr>
              <a:t> in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342900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5">
                <a:latin typeface="Cambria Math"/>
                <a:cs typeface="Cambria Math"/>
              </a:rPr>
              <a:t>Suppose that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T21 </a:t>
            </a:r>
            <a:r>
              <a:rPr dirty="0" sz="2400" spc="-10">
                <a:latin typeface="Cambria Math"/>
                <a:cs typeface="Cambria Math"/>
              </a:rPr>
              <a:t>reads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entire </a:t>
            </a:r>
            <a:r>
              <a:rPr dirty="0" sz="2400" spc="-5">
                <a:latin typeface="Cambria Math"/>
                <a:cs typeface="Cambria Math"/>
              </a:rPr>
              <a:t>database. It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do so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 spc="-5">
                <a:latin typeface="Cambria Math"/>
                <a:cs typeface="Cambria Math"/>
              </a:rPr>
              <a:t>locking the database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 </a:t>
            </a:r>
            <a:r>
              <a:rPr dirty="0" sz="2400">
                <a:latin typeface="Cambria Math"/>
                <a:cs typeface="Cambria Math"/>
              </a:rPr>
              <a:t>S</a:t>
            </a:r>
            <a:r>
              <a:rPr dirty="0" sz="2400" spc="-5">
                <a:latin typeface="Cambria Math"/>
                <a:cs typeface="Cambria Math"/>
              </a:rPr>
              <a:t> mode.</a:t>
            </a:r>
            <a:endParaRPr sz="2400">
              <a:latin typeface="Cambria Math"/>
              <a:cs typeface="Cambria Math"/>
            </a:endParaRPr>
          </a:p>
          <a:p>
            <a:pPr marL="226695" marR="45085" indent="-214629">
              <a:lnSpc>
                <a:spcPts val="2590"/>
              </a:lnSpc>
              <a:spcBef>
                <a:spcPts val="505"/>
              </a:spcBef>
              <a:buClr>
                <a:srgbClr val="40BAD1"/>
              </a:buClr>
              <a:buFont typeface="Arial MT"/>
              <a:buChar char="●"/>
              <a:tabLst>
                <a:tab pos="227329" algn="l"/>
              </a:tabLst>
            </a:pPr>
            <a:r>
              <a:rPr dirty="0" sz="2400" spc="-75">
                <a:latin typeface="Cambria Math"/>
                <a:cs typeface="Cambria Math"/>
              </a:rPr>
              <a:t>We</a:t>
            </a:r>
            <a:r>
              <a:rPr dirty="0" sz="2400" spc="-10">
                <a:latin typeface="Cambria Math"/>
                <a:cs typeface="Cambria Math"/>
              </a:rPr>
              <a:t> note</a:t>
            </a:r>
            <a:r>
              <a:rPr dirty="0" sz="2400" spc="-5">
                <a:latin typeface="Cambria Math"/>
                <a:cs typeface="Cambria Math"/>
              </a:rPr>
              <a:t> that</a:t>
            </a:r>
            <a:r>
              <a:rPr dirty="0" sz="2400" spc="-10">
                <a:latin typeface="Cambria Math"/>
                <a:cs typeface="Cambria Math"/>
              </a:rPr>
              <a:t> transactions</a:t>
            </a:r>
            <a:r>
              <a:rPr dirty="0" sz="2400" spc="-5">
                <a:latin typeface="Cambria Math"/>
                <a:cs typeface="Cambria Math"/>
              </a:rPr>
              <a:t> T18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T20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 T21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 access the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database </a:t>
            </a:r>
            <a:r>
              <a:rPr dirty="0" sz="2400" spc="-30">
                <a:latin typeface="Cambria Math"/>
                <a:cs typeface="Cambria Math"/>
              </a:rPr>
              <a:t>concurrently.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T19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 </a:t>
            </a:r>
            <a:r>
              <a:rPr dirty="0" sz="2400" spc="-20">
                <a:latin typeface="Cambria Math"/>
                <a:cs typeface="Cambria Math"/>
              </a:rPr>
              <a:t>execute </a:t>
            </a:r>
            <a:r>
              <a:rPr dirty="0" sz="2400" spc="-15">
                <a:latin typeface="Cambria Math"/>
                <a:cs typeface="Cambria Math"/>
              </a:rPr>
              <a:t> concurrently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 T18 </a:t>
            </a:r>
            <a:r>
              <a:rPr dirty="0" sz="2400">
                <a:latin typeface="Cambria Math"/>
                <a:cs typeface="Cambria Math"/>
              </a:rPr>
              <a:t>,</a:t>
            </a:r>
            <a:r>
              <a:rPr dirty="0" sz="2400" spc="-5">
                <a:latin typeface="Cambria Math"/>
                <a:cs typeface="Cambria Math"/>
              </a:rPr>
              <a:t> but not with either T20 or T21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0"/>
            <a:ext cx="4117975" cy="6744970"/>
            <a:chOff x="-6350" y="0"/>
            <a:chExt cx="4117975" cy="674497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6624"/>
              <a:ext cx="4073235" cy="6683432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0"/>
              <a:ext cx="4105275" cy="6732270"/>
            </a:xfrm>
            <a:custGeom>
              <a:avLst/>
              <a:gdLst/>
              <a:ahLst/>
              <a:cxnLst/>
              <a:rect l="l" t="t" r="r" b="b"/>
              <a:pathLst>
                <a:path w="4105275" h="6732270">
                  <a:moveTo>
                    <a:pt x="4104985" y="0"/>
                  </a:moveTo>
                  <a:lnTo>
                    <a:pt x="4104985" y="6731807"/>
                  </a:lnTo>
                  <a:lnTo>
                    <a:pt x="0" y="6731807"/>
                  </a:lnTo>
                </a:path>
                <a:path w="4105275" h="6732270">
                  <a:moveTo>
                    <a:pt x="0" y="10275"/>
                  </a:moveTo>
                  <a:lnTo>
                    <a:pt x="4079585" y="10275"/>
                  </a:lnTo>
                  <a:lnTo>
                    <a:pt x="4079585" y="6706407"/>
                  </a:lnTo>
                  <a:lnTo>
                    <a:pt x="0" y="6706407"/>
                  </a:lnTo>
                </a:path>
              </a:pathLst>
            </a:custGeom>
            <a:ln w="12699">
              <a:solidFill>
                <a:srgbClr val="545454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72288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(Time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Stamp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1874" y="480841"/>
            <a:ext cx="8191500" cy="6182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issued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 spc="-10">
                <a:latin typeface="Cambria Math"/>
                <a:cs typeface="Cambria Math"/>
              </a:rPr>
              <a:t>when </a:t>
            </a:r>
            <a:r>
              <a:rPr dirty="0" sz="2400" spc="-5">
                <a:latin typeface="Cambria Math"/>
                <a:cs typeface="Cambria Math"/>
              </a:rPr>
              <a:t>it </a:t>
            </a:r>
            <a:r>
              <a:rPr dirty="0" sz="2400" spc="-10">
                <a:latin typeface="Cambria Math"/>
                <a:cs typeface="Cambria Math"/>
              </a:rPr>
              <a:t>enters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system. </a:t>
            </a:r>
            <a:r>
              <a:rPr dirty="0" sz="2400" spc="-5">
                <a:latin typeface="Cambria Math"/>
                <a:cs typeface="Cambria Math"/>
              </a:rPr>
              <a:t>An old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T1 has time-stamp TS(T1) and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new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T2 is assigned time-stamp TS(T2), then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</a:t>
            </a:r>
            <a:r>
              <a:rPr dirty="0" sz="2400" spc="-5">
                <a:latin typeface="Cambria Math"/>
                <a:cs typeface="Cambria Math"/>
              </a:rPr>
              <a:t> condition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satisfies: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>
                <a:latin typeface="Cambria Math"/>
                <a:cs typeface="Cambria Math"/>
              </a:rPr>
              <a:t> &lt;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0002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0005,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&lt;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TS(T2).</a:t>
            </a:r>
            <a:endParaRPr sz="2400">
              <a:latin typeface="Cambria Math"/>
              <a:cs typeface="Cambria Math"/>
            </a:endParaRPr>
          </a:p>
          <a:p>
            <a:pPr algn="just" marL="500380" marR="3492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with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give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priority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execution.</a:t>
            </a:r>
            <a:endParaRPr sz="2400">
              <a:latin typeface="Cambria Math"/>
              <a:cs typeface="Cambria Math"/>
            </a:endParaRPr>
          </a:p>
          <a:p>
            <a:pPr algn="just" marL="500380" marR="2286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protocol </a:t>
            </a:r>
            <a:r>
              <a:rPr dirty="0" sz="2400" spc="-5">
                <a:latin typeface="Cambria Math"/>
                <a:cs typeface="Cambria Math"/>
              </a:rPr>
              <a:t>manages </a:t>
            </a:r>
            <a:r>
              <a:rPr dirty="0" sz="2400" spc="-10">
                <a:latin typeface="Cambria Math"/>
                <a:cs typeface="Cambria Math"/>
              </a:rPr>
              <a:t>concurrent </a:t>
            </a:r>
            <a:r>
              <a:rPr dirty="0" sz="2400" spc="-15">
                <a:latin typeface="Cambria Math"/>
                <a:cs typeface="Cambria Math"/>
              </a:rPr>
              <a:t>execution </a:t>
            </a:r>
            <a:r>
              <a:rPr dirty="0" sz="2400" spc="-5">
                <a:latin typeface="Cambria Math"/>
                <a:cs typeface="Cambria Math"/>
              </a:rPr>
              <a:t>such that 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484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5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0">
                <a:latin typeface="Cambria Math"/>
                <a:cs typeface="Cambria Math"/>
              </a:rPr>
              <a:t>order.</a:t>
            </a:r>
            <a:endParaRPr sz="2400">
              <a:latin typeface="Cambria Math"/>
              <a:cs typeface="Cambria Math"/>
            </a:endParaRPr>
          </a:p>
          <a:p>
            <a:pPr algn="just" marL="500380" marR="1524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protocol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maintains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>
                <a:latin typeface="Cambria Math"/>
                <a:cs typeface="Cambria Math"/>
              </a:rPr>
              <a:t> Q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two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timestamp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values:</a:t>
            </a:r>
            <a:endParaRPr sz="2400">
              <a:latin typeface="Cambria Math"/>
              <a:cs typeface="Cambria Math"/>
            </a:endParaRPr>
          </a:p>
          <a:p>
            <a:pPr algn="just" lvl="1" marL="957580" marR="13335" indent="-488315">
              <a:lnSpc>
                <a:spcPct val="100000"/>
              </a:lnSpc>
              <a:buFont typeface="Segoe UI Symbol"/>
              <a:buChar char="□"/>
              <a:tabLst>
                <a:tab pos="958215" algn="l"/>
              </a:tabLst>
            </a:pP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W-timestamp(Q): </a:t>
            </a:r>
            <a:r>
              <a:rPr dirty="0" sz="2400" spc="-10">
                <a:latin typeface="Cambria Math"/>
                <a:cs typeface="Cambria Math"/>
              </a:rPr>
              <a:t>largest </a:t>
            </a:r>
            <a:r>
              <a:rPr dirty="0" sz="2400" spc="-5">
                <a:latin typeface="Cambria Math"/>
                <a:cs typeface="Cambria Math"/>
              </a:rPr>
              <a:t>time-stamp 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write(Q)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endParaRPr sz="2400">
              <a:latin typeface="Cambria Math"/>
              <a:cs typeface="Cambria Math"/>
            </a:endParaRPr>
          </a:p>
          <a:p>
            <a:pPr algn="just" lvl="1" marL="957580" marR="2286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958215" algn="l"/>
              </a:tabLst>
            </a:pP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R-timestamp(Q): </a:t>
            </a:r>
            <a:r>
              <a:rPr dirty="0" sz="2400" spc="-10">
                <a:latin typeface="Cambria Math"/>
                <a:cs typeface="Cambria Math"/>
              </a:rPr>
              <a:t>largest </a:t>
            </a:r>
            <a:r>
              <a:rPr dirty="0" sz="2400" spc="-5">
                <a:latin typeface="Cambria Math"/>
                <a:cs typeface="Cambria Math"/>
              </a:rPr>
              <a:t>time-stamp of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 that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read(Q)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5">
                <a:latin typeface="Cambria Math"/>
                <a:cs typeface="Cambria Math"/>
              </a:rPr>
              <a:t>successfully.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68013" y="1312088"/>
            <a:ext cx="1548765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5"/>
              <a:t>Isolation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37503" y="1918132"/>
            <a:ext cx="805307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 indent="-374015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205990" algn="l"/>
                <a:tab pos="3218180" algn="l"/>
                <a:tab pos="3618865" algn="l"/>
                <a:tab pos="4244975" algn="l"/>
                <a:tab pos="5867400" algn="l"/>
                <a:tab pos="6670675" algn="l"/>
                <a:tab pos="713295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8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ansaction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detail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hidden 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-5">
                <a:latin typeface="Cambria Math"/>
                <a:cs typeface="Cambria Math"/>
              </a:rPr>
              <a:t> until the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0">
                <a:latin typeface="Cambria Math"/>
                <a:cs typeface="Cambria Math"/>
              </a:rPr>
              <a:t>committed.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7503" y="2763951"/>
            <a:ext cx="80568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2264410" algn="l"/>
                <a:tab pos="3922395" algn="l"/>
                <a:tab pos="4989195" algn="l"/>
                <a:tab pos="5828030" algn="l"/>
                <a:tab pos="6325870" algn="l"/>
                <a:tab pos="741553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ermedia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esult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hidde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f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om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7503" y="3015412"/>
            <a:ext cx="8062595" cy="1717039"/>
          </a:xfrm>
          <a:prstGeom prst="rect">
            <a:avLst/>
          </a:prstGeom>
        </p:spPr>
        <p:txBody>
          <a:bodyPr wrap="square" lIns="0" tIns="127000" rIns="0" bIns="0" rtlCol="0" vert="horz">
            <a:spAutoFit/>
          </a:bodyPr>
          <a:lstStyle/>
          <a:p>
            <a:pPr algn="just" marL="386080">
              <a:lnSpc>
                <a:spcPct val="100000"/>
              </a:lnSpc>
              <a:spcBef>
                <a:spcPts val="1000"/>
              </a:spcBef>
            </a:pP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5">
                <a:latin typeface="Cambria Math"/>
                <a:cs typeface="Cambria Math"/>
              </a:rPr>
              <a:t>concurrently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algn="just" marL="386080" marR="5080" indent="-374015">
              <a:lnSpc>
                <a:spcPct val="100000"/>
              </a:lnSpc>
              <a:spcBef>
                <a:spcPts val="900"/>
              </a:spcBef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25">
                <a:latin typeface="Segoe UI Symbol"/>
                <a:cs typeface="Segoe UI Symbol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if account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start </a:t>
            </a:r>
            <a:r>
              <a:rPr dirty="0" sz="2400" spc="-10">
                <a:latin typeface="Cambria Math"/>
                <a:cs typeface="Cambria Math"/>
              </a:rPr>
              <a:t>transferring </a:t>
            </a:r>
            <a:r>
              <a:rPr dirty="0" sz="2400" spc="-5">
                <a:latin typeface="Cambria Math"/>
                <a:cs typeface="Cambria Math"/>
              </a:rPr>
              <a:t>amount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account B,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should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allowed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access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account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until the</a:t>
            </a:r>
            <a:r>
              <a:rPr dirty="0" sz="2400" spc="-10">
                <a:latin typeface="Cambria Math"/>
                <a:cs typeface="Cambria Math"/>
              </a:rPr>
              <a:t> current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fully</a:t>
            </a:r>
            <a:r>
              <a:rPr dirty="0" sz="2400" spc="-10">
                <a:latin typeface="Cambria Math"/>
                <a:cs typeface="Cambria Math"/>
              </a:rPr>
              <a:t> completed.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72288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5" b="1">
                <a:latin typeface="Cambria"/>
                <a:cs typeface="Cambria"/>
              </a:rPr>
              <a:t>Concurrency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Control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(Time</a:t>
            </a:r>
            <a:r>
              <a:rPr dirty="0" sz="3600" spc="-95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Stamp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Based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20" b="1">
                <a:latin typeface="Cambria"/>
                <a:cs typeface="Cambria"/>
              </a:rPr>
              <a:t>Protocol)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83298" y="275232"/>
            <a:ext cx="603567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issues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read(Q).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39890" y="717191"/>
            <a:ext cx="7807959" cy="2661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TS(T1) </a:t>
            </a:r>
            <a:r>
              <a:rPr dirty="0" sz="2400" spc="-5">
                <a:latin typeface="Cambria Math"/>
                <a:cs typeface="Cambria Math"/>
              </a:rPr>
              <a:t>&lt;=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</a:t>
            </a:r>
            <a:r>
              <a:rPr dirty="0" sz="2400" spc="-15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then the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 spc="-15">
                <a:latin typeface="Cambria Math"/>
                <a:cs typeface="Cambria Math"/>
              </a:rPr>
              <a:t>rejected </a:t>
            </a:r>
            <a:r>
              <a:rPr dirty="0" sz="2400" spc="-5">
                <a:latin typeface="Cambria Math"/>
                <a:cs typeface="Cambria Math"/>
              </a:rPr>
              <a:t>as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is in </a:t>
            </a:r>
            <a:r>
              <a:rPr dirty="0" sz="2400" spc="-15">
                <a:latin typeface="Cambria Math"/>
                <a:cs typeface="Cambria Math"/>
              </a:rPr>
              <a:t>execution.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5">
                <a:latin typeface="Cambria Math"/>
                <a:cs typeface="Cambria Math"/>
              </a:rPr>
              <a:t> 0002,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W-timestamp(Q)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0008</a:t>
            </a:r>
            <a:endParaRPr sz="2400">
              <a:latin typeface="Cambria Math"/>
              <a:cs typeface="Cambria Math"/>
            </a:endParaRPr>
          </a:p>
          <a:p>
            <a:pPr algn="just" marL="600710" marR="5080" indent="-588645">
              <a:lnSpc>
                <a:spcPct val="100000"/>
              </a:lnSpc>
              <a:spcBef>
                <a:spcPts val="600"/>
              </a:spcBef>
            </a:pPr>
            <a:r>
              <a:rPr dirty="0" sz="2400" spc="310">
                <a:latin typeface="Segoe UI Symbol"/>
                <a:cs typeface="Segoe UI Symbol"/>
              </a:rPr>
              <a:t>✔  </a:t>
            </a:r>
            <a:r>
              <a:rPr dirty="0" sz="2400" spc="-5">
                <a:latin typeface="Cambria Math"/>
                <a:cs typeface="Cambria Math"/>
              </a:rPr>
              <a:t>If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TS(T1) </a:t>
            </a:r>
            <a:r>
              <a:rPr dirty="0" sz="2400" spc="-5">
                <a:latin typeface="Cambria Math"/>
                <a:cs typeface="Cambria Math"/>
              </a:rPr>
              <a:t>&gt;=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W-timestamp(Q)</a:t>
            </a:r>
            <a:r>
              <a:rPr dirty="0" sz="2400" spc="-15">
                <a:latin typeface="Cambria Math"/>
                <a:cs typeface="Cambria Math"/>
              </a:rPr>
              <a:t>, </a:t>
            </a:r>
            <a:r>
              <a:rPr dirty="0" sz="2400" spc="-5">
                <a:latin typeface="Cambria Math"/>
                <a:cs typeface="Cambria Math"/>
              </a:rPr>
              <a:t>then the </a:t>
            </a:r>
            <a:r>
              <a:rPr dirty="0" sz="2400" spc="-15">
                <a:latin typeface="Cambria Math"/>
                <a:cs typeface="Cambria Math"/>
              </a:rPr>
              <a:t>read </a:t>
            </a:r>
            <a:r>
              <a:rPr dirty="0" sz="2400" spc="-10">
                <a:latin typeface="Cambria Math"/>
                <a:cs typeface="Cambria Math"/>
              </a:rPr>
              <a:t>operation 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assumed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-5">
                <a:latin typeface="Cambria Math"/>
                <a:cs typeface="Cambria Math"/>
              </a:rPr>
              <a:t> 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committed. </a:t>
            </a:r>
            <a:r>
              <a:rPr dirty="0" sz="2400" spc="-3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e.g. TS(T1)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-5">
                <a:latin typeface="Cambria Math"/>
                <a:cs typeface="Cambria Math"/>
              </a:rPr>
              <a:t>0005, </a:t>
            </a:r>
            <a:r>
              <a:rPr dirty="0" sz="2400" spc="-15">
                <a:latin typeface="Cambria Math"/>
                <a:cs typeface="Cambria Math"/>
              </a:rPr>
              <a:t>W-timestamp(Q) </a:t>
            </a:r>
            <a:r>
              <a:rPr dirty="0" sz="2400">
                <a:latin typeface="Cambria Math"/>
                <a:cs typeface="Cambria Math"/>
              </a:rPr>
              <a:t>=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0003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83298" y="3292751"/>
            <a:ext cx="8074659" cy="909319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5">
                <a:latin typeface="Cambria Math"/>
                <a:cs typeface="Cambria Math"/>
              </a:rPr>
              <a:t>Suppose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transaction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issues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write(Q).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spcBef>
                <a:spcPts val="600"/>
              </a:spcBef>
              <a:tabLst>
                <a:tab pos="956944" algn="l"/>
                <a:tab pos="1419225" algn="l"/>
                <a:tab pos="2624455" algn="l"/>
                <a:tab pos="3351529" algn="l"/>
                <a:tab pos="5815965" algn="l"/>
                <a:tab pos="6675755" algn="l"/>
                <a:tab pos="736600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r>
              <a:rPr dirty="0" sz="2400" spc="31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	</a:t>
            </a:r>
            <a:r>
              <a:rPr dirty="0" sz="2400" spc="-5">
                <a:latin typeface="Cambria Math"/>
                <a:cs typeface="Cambria Math"/>
              </a:rPr>
              <a:t>&lt;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sz="2400" spc="-6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-timestamp(Q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wri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>
                <a:latin typeface="Cambria Math"/>
                <a:cs typeface="Cambria Math"/>
              </a:rPr>
              <a:t>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428208" y="4176671"/>
            <a:ext cx="71932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rejected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as</a:t>
            </a:r>
            <a:r>
              <a:rPr dirty="0" sz="2400" spc="21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</a:t>
            </a:r>
            <a:r>
              <a:rPr dirty="0" sz="2400" spc="17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r>
              <a:rPr dirty="0" sz="2400" spc="1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16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execution. </a:t>
            </a:r>
            <a:r>
              <a:rPr dirty="0" sz="2400" spc="-509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e.g.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TS(T1)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0002,</a:t>
            </a:r>
            <a:r>
              <a:rPr dirty="0" sz="2400" spc="-10">
                <a:latin typeface="Cambria Math"/>
                <a:cs typeface="Cambria Math"/>
              </a:rPr>
              <a:t> R-timestamp(Q)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0008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39890" y="4984391"/>
            <a:ext cx="3092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latin typeface="Segoe UI Symbol"/>
                <a:cs typeface="Segoe UI Symbol"/>
              </a:rPr>
              <a:t>✔</a:t>
            </a:r>
            <a:endParaRPr sz="2400">
              <a:latin typeface="Segoe UI Symbol"/>
              <a:cs typeface="Segoe UI 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428208" y="4984391"/>
            <a:ext cx="6163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4345" algn="l"/>
                <a:tab pos="1679575" algn="l"/>
                <a:tab pos="2406650" algn="l"/>
                <a:tab pos="4871085" algn="l"/>
                <a:tab pos="5730875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f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TS(T1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	</a:t>
            </a:r>
            <a:r>
              <a:rPr dirty="0" sz="2400" spc="-5">
                <a:latin typeface="Cambria Math"/>
                <a:cs typeface="Cambria Math"/>
              </a:rPr>
              <a:t>&gt;</a:t>
            </a:r>
            <a:r>
              <a:rPr dirty="0" sz="2400">
                <a:latin typeface="Cambria Math"/>
                <a:cs typeface="Cambria Math"/>
              </a:rPr>
              <a:t>=	</a:t>
            </a:r>
            <a:r>
              <a:rPr dirty="0" sz="2400" spc="-60">
                <a:solidFill>
                  <a:srgbClr val="FF0000"/>
                </a:solidFill>
                <a:latin typeface="Cambria Math"/>
                <a:cs typeface="Cambria Math"/>
              </a:rPr>
              <a:t>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-timestamp(Q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)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36843" y="4984391"/>
            <a:ext cx="80200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3340" marR="5080" indent="-41275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write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read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0005,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43983" y="5350151"/>
            <a:ext cx="6851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5140" algn="l"/>
              </a:tabLst>
            </a:pPr>
            <a:r>
              <a:rPr dirty="0" sz="2400" spc="-5">
                <a:latin typeface="Cambria Math"/>
                <a:cs typeface="Cambria Math"/>
              </a:rPr>
              <a:t>a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it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496730" y="5350151"/>
            <a:ext cx="22987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20370" algn="l"/>
                <a:tab pos="1762760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assume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8208" y="5350151"/>
            <a:ext cx="304800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473200" algn="l"/>
                <a:tab pos="1880870" algn="l"/>
              </a:tabLst>
            </a:pPr>
            <a:r>
              <a:rPr dirty="0" sz="2400" spc="-5">
                <a:latin typeface="Cambria Math"/>
                <a:cs typeface="Cambria Math"/>
              </a:rPr>
              <a:t>ope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30">
                <a:latin typeface="Cambria Math"/>
                <a:cs typeface="Cambria Math"/>
              </a:rPr>
              <a:t>e</a:t>
            </a:r>
            <a:r>
              <a:rPr dirty="0" sz="2400" spc="-55">
                <a:latin typeface="Cambria Math"/>
                <a:cs typeface="Cambria Math"/>
              </a:rPr>
              <a:t>x</a:t>
            </a:r>
            <a:r>
              <a:rPr dirty="0" sz="2400" spc="-5">
                <a:latin typeface="Cambria Math"/>
                <a:cs typeface="Cambria Math"/>
              </a:rPr>
              <a:t>ecu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  </a:t>
            </a:r>
            <a:r>
              <a:rPr dirty="0" sz="2400" spc="-10">
                <a:latin typeface="Cambria Math"/>
                <a:cs typeface="Cambria Math"/>
              </a:rPr>
              <a:t>operation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936901" y="5715910"/>
            <a:ext cx="472567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7995" algn="l"/>
                <a:tab pos="1969135" algn="l"/>
                <a:tab pos="2648585" algn="l"/>
                <a:tab pos="3311525" algn="l"/>
                <a:tab pos="4484370" algn="l"/>
              </a:tabLst>
            </a:pP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100">
                <a:latin typeface="Cambria Math"/>
                <a:cs typeface="Cambria Math"/>
              </a:rPr>
              <a:t>F</a:t>
            </a:r>
            <a:r>
              <a:rPr dirty="0" sz="2400" spc="-5">
                <a:latin typeface="Cambria Math"/>
                <a:cs typeface="Cambria Math"/>
              </a:rPr>
              <a:t>o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e.g</a:t>
            </a:r>
            <a:r>
              <a:rPr dirty="0" sz="2400">
                <a:latin typeface="Cambria Math"/>
                <a:cs typeface="Cambria Math"/>
              </a:rPr>
              <a:t>.	</a:t>
            </a:r>
            <a:r>
              <a:rPr dirty="0" sz="2400" spc="-5">
                <a:latin typeface="Cambria Math"/>
                <a:cs typeface="Cambria Math"/>
              </a:rPr>
              <a:t>TS(T1</a:t>
            </a:r>
            <a:r>
              <a:rPr dirty="0" sz="2400">
                <a:latin typeface="Cambria Math"/>
                <a:cs typeface="Cambria Math"/>
              </a:rPr>
              <a:t>)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428208" y="6081670"/>
            <a:ext cx="31927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>
                <a:latin typeface="Cambria Math"/>
                <a:cs typeface="Cambria Math"/>
              </a:rPr>
              <a:t>R-timestamp(Q)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=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0003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3102661"/>
            <a:ext cx="1991995" cy="5740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latin typeface="Cambria"/>
                <a:cs typeface="Cambria"/>
              </a:rPr>
              <a:t>Deadlock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01875" y="1137044"/>
            <a:ext cx="8184515" cy="427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-5">
                <a:latin typeface="Cambria Math"/>
                <a:cs typeface="Cambria Math"/>
              </a:rPr>
              <a:t> 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5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other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resources.</a:t>
            </a:r>
            <a:endParaRPr sz="2400">
              <a:latin typeface="Cambria Math"/>
              <a:cs typeface="Cambria Math"/>
            </a:endParaRPr>
          </a:p>
          <a:p>
            <a:pPr algn="just" marL="500380" marR="76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Let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be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set of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{T1, T2, T3} such that T1 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data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item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holds,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1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T2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9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T3 holds, T3 is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data </a:t>
            </a:r>
            <a:r>
              <a:rPr dirty="0" sz="2400" spc="-10">
                <a:latin typeface="Cambria Math"/>
                <a:cs typeface="Cambria Math"/>
              </a:rPr>
              <a:t>item </a:t>
            </a:r>
            <a:r>
              <a:rPr dirty="0" sz="2400" spc="-5">
                <a:latin typeface="Cambria Math"/>
                <a:cs typeface="Cambria Math"/>
              </a:rPr>
              <a:t>that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T1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holds.</a:t>
            </a:r>
            <a:endParaRPr sz="2400">
              <a:latin typeface="Cambria Math"/>
              <a:cs typeface="Cambria Math"/>
            </a:endParaRPr>
          </a:p>
          <a:p>
            <a:pPr algn="just" marL="500380" marR="431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10">
                <a:latin typeface="Cambria Math"/>
                <a:cs typeface="Cambria Math"/>
              </a:rPr>
              <a:t>Here, </a:t>
            </a:r>
            <a:r>
              <a:rPr dirty="0" sz="2400" spc="-5">
                <a:latin typeface="Cambria Math"/>
                <a:cs typeface="Cambria Math"/>
              </a:rPr>
              <a:t>each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 spc="-5">
                <a:latin typeface="Cambria Math"/>
                <a:cs typeface="Cambria Math"/>
              </a:rPr>
              <a:t>some </a:t>
            </a:r>
            <a:r>
              <a:rPr dirty="0" sz="2400" spc="-45">
                <a:latin typeface="Cambria Math"/>
                <a:cs typeface="Cambria Math"/>
              </a:rPr>
              <a:t>other. </a:t>
            </a:r>
            <a:r>
              <a:rPr dirty="0" sz="2400" spc="-5">
                <a:latin typeface="Cambria Math"/>
                <a:cs typeface="Cambria Math"/>
              </a:rPr>
              <a:t>Hence, no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will </a:t>
            </a:r>
            <a:r>
              <a:rPr dirty="0" sz="2400" spc="-15">
                <a:latin typeface="Cambria Math"/>
                <a:cs typeface="Cambria Math"/>
              </a:rPr>
              <a:t>work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smoothly.</a:t>
            </a:r>
            <a:endParaRPr sz="2400">
              <a:latin typeface="Cambria Math"/>
              <a:cs typeface="Cambria Math"/>
            </a:endParaRPr>
          </a:p>
          <a:p>
            <a:pPr algn="just" marL="500380" marR="10795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solution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situation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being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its initial </a:t>
            </a:r>
            <a:r>
              <a:rPr dirty="0" sz="2400" spc="-10">
                <a:latin typeface="Cambria Math"/>
                <a:cs typeface="Cambria Math"/>
              </a:rPr>
              <a:t>state </a:t>
            </a:r>
            <a:r>
              <a:rPr dirty="0" sz="2400" spc="-20">
                <a:latin typeface="Cambria Math"/>
                <a:cs typeface="Cambria Math"/>
              </a:rPr>
              <a:t>every </a:t>
            </a:r>
            <a:r>
              <a:rPr dirty="0" sz="2400" spc="-5">
                <a:latin typeface="Cambria Math"/>
                <a:cs typeface="Cambria Math"/>
              </a:rPr>
              <a:t>time and come </a:t>
            </a:r>
            <a:r>
              <a:rPr dirty="0" sz="2400" spc="-10">
                <a:latin typeface="Cambria Math"/>
                <a:cs typeface="Cambria Math"/>
              </a:rPr>
              <a:t>again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check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5">
                <a:latin typeface="Cambria Math"/>
                <a:cs typeface="Cambria Math"/>
              </a:rPr>
              <a:t>availability</a:t>
            </a:r>
            <a:r>
              <a:rPr dirty="0" sz="2400" spc="-5">
                <a:latin typeface="Cambria Math"/>
                <a:cs typeface="Cambria Math"/>
              </a:rPr>
              <a:t> of </a:t>
            </a:r>
            <a:r>
              <a:rPr dirty="0" sz="2400" spc="-15">
                <a:latin typeface="Cambria Math"/>
                <a:cs typeface="Cambria Math"/>
              </a:rPr>
              <a:t>resources.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0523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De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8179434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5080" indent="-488315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arise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 spc="7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these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four</a:t>
            </a:r>
            <a:r>
              <a:rPr dirty="0" sz="2400" spc="7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conditions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true </a:t>
            </a:r>
            <a:r>
              <a:rPr dirty="0" sz="2400" spc="-35">
                <a:latin typeface="Cambria Math"/>
                <a:cs typeface="Cambria Math"/>
              </a:rPr>
              <a:t>together.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algn="just" marL="957580" marR="17145" indent="-588645">
              <a:lnSpc>
                <a:spcPct val="100000"/>
              </a:lnSpc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 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Mutual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Exclusion: </a:t>
            </a:r>
            <a:r>
              <a:rPr dirty="0" sz="2400" spc="-5">
                <a:latin typeface="Cambria Math"/>
                <a:cs typeface="Cambria Math"/>
              </a:rPr>
              <a:t>One </a:t>
            </a:r>
            <a:r>
              <a:rPr dirty="0" sz="2400" spc="-10">
                <a:latin typeface="Cambria Math"/>
                <a:cs typeface="Cambria Math"/>
              </a:rPr>
              <a:t>Process </a:t>
            </a:r>
            <a:r>
              <a:rPr dirty="0" sz="2400" spc="-15">
                <a:latin typeface="Cambria Math"/>
                <a:cs typeface="Cambria Math"/>
              </a:rPr>
              <a:t>to work </a:t>
            </a:r>
            <a:r>
              <a:rPr dirty="0" sz="2400" spc="-5">
                <a:latin typeface="Cambria Math"/>
                <a:cs typeface="Cambria Math"/>
              </a:rPr>
              <a:t>at one time. If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process requests </a:t>
            </a:r>
            <a:r>
              <a:rPr dirty="0" sz="2400" spc="-5">
                <a:latin typeface="Cambria Math"/>
                <a:cs typeface="Cambria Math"/>
              </a:rPr>
              <a:t>the same </a:t>
            </a:r>
            <a:r>
              <a:rPr dirty="0" sz="2400" spc="-15">
                <a:latin typeface="Cambria Math"/>
                <a:cs typeface="Cambria Math"/>
              </a:rPr>
              <a:t>resource, </a:t>
            </a:r>
            <a:r>
              <a:rPr dirty="0" sz="2400" spc="-5">
                <a:latin typeface="Cambria Math"/>
                <a:cs typeface="Cambria Math"/>
              </a:rPr>
              <a:t>it will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wait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till the first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5">
                <a:latin typeface="Cambria Math"/>
                <a:cs typeface="Cambria Math"/>
              </a:rPr>
              <a:t>it.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20760" y="2808535"/>
            <a:ext cx="77876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0710" marR="5080" indent="-588645">
              <a:lnSpc>
                <a:spcPct val="100000"/>
              </a:lnSpc>
              <a:spcBef>
                <a:spcPts val="100"/>
              </a:spcBef>
              <a:tabLst>
                <a:tab pos="600710" algn="l"/>
                <a:tab pos="1353185" algn="l"/>
                <a:tab pos="1971675" algn="l"/>
                <a:tab pos="2789555" algn="l"/>
                <a:tab pos="3437890" algn="l"/>
                <a:tab pos="4565015" algn="l"/>
                <a:tab pos="5406390" algn="l"/>
                <a:tab pos="6016625" algn="l"/>
                <a:tab pos="7281545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Hol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d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an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d	</a:t>
            </a:r>
            <a:r>
              <a:rPr dirty="0" sz="2400" spc="-105">
                <a:solidFill>
                  <a:srgbClr val="FF0000"/>
                </a:solidFill>
                <a:latin typeface="Cambria Math"/>
                <a:cs typeface="Cambria Math"/>
              </a:rPr>
              <a:t>W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ait</a:t>
            </a:r>
            <a:r>
              <a:rPr dirty="0" sz="2400">
                <a:solidFill>
                  <a:srgbClr val="FF0000"/>
                </a:solidFill>
                <a:latin typeface="Cambria Math"/>
                <a:cs typeface="Cambria Math"/>
              </a:rPr>
              <a:t>: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p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oces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hold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esou</a:t>
            </a:r>
            <a:r>
              <a:rPr dirty="0" sz="2400" spc="-40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c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and 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that 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 spc="-10">
                <a:latin typeface="Cambria Math"/>
                <a:cs typeface="Cambria Math"/>
              </a:rPr>
              <a:t>process.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820760" y="3905815"/>
            <a:ext cx="7816215" cy="2219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600710" marR="5080" indent="-588645">
              <a:lnSpc>
                <a:spcPct val="100000"/>
              </a:lnSpc>
              <a:spcBef>
                <a:spcPts val="100"/>
              </a:spcBef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Non-Preemption: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-5">
                <a:latin typeface="Cambria Math"/>
                <a:cs typeface="Cambria Math"/>
              </a:rPr>
              <a:t> can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release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only </a:t>
            </a:r>
            <a:r>
              <a:rPr dirty="0" sz="2400" spc="-10">
                <a:latin typeface="Cambria Math"/>
                <a:cs typeface="Cambria Math"/>
              </a:rPr>
              <a:t> when</a:t>
            </a:r>
            <a:r>
              <a:rPr dirty="0" sz="2400" spc="-5">
                <a:latin typeface="Cambria Math"/>
                <a:cs typeface="Cambria Math"/>
              </a:rPr>
              <a:t> it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has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completed</a:t>
            </a:r>
            <a:r>
              <a:rPr dirty="0" sz="2400" spc="-5">
                <a:latin typeface="Cambria Math"/>
                <a:cs typeface="Cambria Math"/>
              </a:rPr>
              <a:t> its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task.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force</a:t>
            </a:r>
            <a:r>
              <a:rPr dirty="0" sz="2400" spc="-15">
                <a:latin typeface="Cambria Math"/>
                <a:cs typeface="Cambria Math"/>
              </a:rPr>
              <a:t> to</a:t>
            </a:r>
            <a:r>
              <a:rPr dirty="0" sz="2400" spc="-10">
                <a:latin typeface="Cambria Math"/>
                <a:cs typeface="Cambria Math"/>
              </a:rPr>
              <a:t> acquire 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algn="just" marL="600710" marR="81280" indent="-588645">
              <a:lnSpc>
                <a:spcPct val="100000"/>
              </a:lnSpc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</a:t>
            </a:r>
            <a:r>
              <a:rPr dirty="0" sz="2400" spc="315">
                <a:solidFill>
                  <a:srgbClr val="FF0000"/>
                </a:solidFill>
                <a:latin typeface="Segoe UI Symbol"/>
                <a:cs typeface="Segoe UI Symbol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Circular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25">
                <a:solidFill>
                  <a:srgbClr val="FF0000"/>
                </a:solidFill>
                <a:latin typeface="Cambria Math"/>
                <a:cs typeface="Cambria Math"/>
              </a:rPr>
              <a:t>Wait: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Process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45">
                <a:latin typeface="Cambria Math"/>
                <a:cs typeface="Cambria Math"/>
              </a:rPr>
              <a:t>other,</a:t>
            </a:r>
            <a:r>
              <a:rPr dirty="0" sz="2400" spc="-4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Other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5">
                <a:latin typeface="Cambria Math"/>
                <a:cs typeface="Cambria Math"/>
              </a:rPr>
              <a:t> another 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thus </a:t>
            </a:r>
            <a:r>
              <a:rPr dirty="0" sz="2400" spc="-15">
                <a:latin typeface="Cambria Math"/>
                <a:cs typeface="Cambria Math"/>
              </a:rPr>
              <a:t>creates</a:t>
            </a:r>
            <a:r>
              <a:rPr dirty="0" sz="2400" spc="-5">
                <a:latin typeface="Cambria Math"/>
                <a:cs typeface="Cambria Math"/>
              </a:rPr>
              <a:t> 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052320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spc="-78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De</a:t>
            </a:r>
            <a:r>
              <a:rPr dirty="0" sz="3600" spc="-50" b="1">
                <a:latin typeface="Cambria"/>
                <a:cs typeface="Cambria"/>
              </a:rPr>
              <a:t>t</a:t>
            </a:r>
            <a:r>
              <a:rPr dirty="0" sz="3600" spc="-5" b="1">
                <a:latin typeface="Cambria"/>
                <a:cs typeface="Cambria"/>
              </a:rPr>
              <a:t>ection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20729" y="31399"/>
            <a:ext cx="8168005" cy="28143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500380" marR="5080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 most simpler </a:t>
            </a:r>
            <a:r>
              <a:rPr dirty="0" sz="2400" spc="-35">
                <a:latin typeface="Cambria Math"/>
                <a:cs typeface="Cambria Math"/>
              </a:rPr>
              <a:t>way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10">
                <a:latin typeface="Cambria Math"/>
                <a:cs typeface="Cambria Math"/>
              </a:rPr>
              <a:t>detect </a:t>
            </a:r>
            <a:r>
              <a:rPr dirty="0" sz="2400" spc="-5">
                <a:latin typeface="Cambria Math"/>
                <a:cs typeface="Cambria Math"/>
              </a:rPr>
              <a:t>deadlock is </a:t>
            </a:r>
            <a:r>
              <a:rPr dirty="0" sz="2400" spc="-15">
                <a:latin typeface="Cambria Math"/>
                <a:cs typeface="Cambria Math"/>
              </a:rPr>
              <a:t>to </a:t>
            </a:r>
            <a:r>
              <a:rPr dirty="0" sz="2400" spc="-5">
                <a:latin typeface="Cambria Math"/>
                <a:cs typeface="Cambria Math"/>
              </a:rPr>
              <a:t>use </a:t>
            </a:r>
            <a:r>
              <a:rPr dirty="0" sz="2400" spc="-25">
                <a:solidFill>
                  <a:srgbClr val="FF0000"/>
                </a:solidFill>
                <a:latin typeface="Cambria Math"/>
                <a:cs typeface="Cambria Math"/>
              </a:rPr>
              <a:t>Wait-for 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Graph.</a:t>
            </a:r>
            <a:endParaRPr sz="2400">
              <a:latin typeface="Cambria Math"/>
              <a:cs typeface="Cambria Math"/>
            </a:endParaRPr>
          </a:p>
          <a:p>
            <a:pPr algn="just"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Each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represented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node.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When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Transaction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Ti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Tj,</a:t>
            </a:r>
            <a:r>
              <a:rPr dirty="0" sz="2400">
                <a:latin typeface="Cambria Math"/>
                <a:cs typeface="Cambria Math"/>
              </a:rPr>
              <a:t> a 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directed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 edge</a:t>
            </a:r>
            <a:r>
              <a:rPr dirty="0" sz="2400" spc="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20">
                <a:latin typeface="Cambria Math"/>
                <a:cs typeface="Cambria Math"/>
              </a:rPr>
              <a:t>drawn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5">
                <a:latin typeface="Cambria Math"/>
                <a:cs typeface="Cambria Math"/>
              </a:rPr>
              <a:t> Ti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5">
                <a:latin typeface="Cambria Math"/>
                <a:cs typeface="Cambria Math"/>
              </a:rPr>
              <a:t> Tj (Ti </a:t>
            </a:r>
            <a:r>
              <a:rPr dirty="0" sz="2400">
                <a:latin typeface="Cambria Math"/>
                <a:cs typeface="Cambria Math"/>
              </a:rPr>
              <a:t>-----</a:t>
            </a:r>
            <a:r>
              <a:rPr dirty="0" sz="2400">
                <a:latin typeface="Times New Roman"/>
                <a:cs typeface="Times New Roman"/>
              </a:rPr>
              <a:t>🡪</a:t>
            </a:r>
            <a:r>
              <a:rPr dirty="0" sz="2400" spc="-75">
                <a:latin typeface="Times New Roman"/>
                <a:cs typeface="Times New Roman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Tj).</a:t>
            </a:r>
            <a:endParaRPr sz="2400">
              <a:latin typeface="Cambria Math"/>
              <a:cs typeface="Cambria Math"/>
            </a:endParaRPr>
          </a:p>
          <a:p>
            <a:pPr algn="just" marL="500380" marR="17780" indent="-488315">
              <a:lnSpc>
                <a:spcPct val="100000"/>
              </a:lnSpc>
              <a:spcBef>
                <a:spcPts val="1200"/>
              </a:spcBef>
              <a:buFont typeface="Segoe UI Symbol"/>
              <a:buChar char="□"/>
              <a:tabLst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If the </a:t>
            </a:r>
            <a:r>
              <a:rPr dirty="0" sz="2400" spc="-20">
                <a:latin typeface="Cambria Math"/>
                <a:cs typeface="Cambria Math"/>
              </a:rPr>
              <a:t>Wait-for </a:t>
            </a:r>
            <a:r>
              <a:rPr dirty="0" sz="2400" spc="-15">
                <a:latin typeface="Cambria Math"/>
                <a:cs typeface="Cambria Math"/>
              </a:rPr>
              <a:t>graph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20">
                <a:latin typeface="Cambria Math"/>
                <a:cs typeface="Cambria Math"/>
              </a:rPr>
              <a:t>any </a:t>
            </a:r>
            <a:r>
              <a:rPr dirty="0" sz="2400" spc="-15">
                <a:latin typeface="Cambria Math"/>
                <a:cs typeface="Cambria Math"/>
              </a:rPr>
              <a:t>cycle, </a:t>
            </a:r>
            <a:r>
              <a:rPr dirty="0" sz="2400" spc="-5">
                <a:latin typeface="Cambria Math"/>
                <a:cs typeface="Cambria Math"/>
              </a:rPr>
              <a:t>then </a:t>
            </a:r>
            <a:r>
              <a:rPr dirty="0" sz="2400" spc="-15">
                <a:latin typeface="Cambria Math"/>
                <a:cs typeface="Cambria Math"/>
              </a:rPr>
              <a:t>we </a:t>
            </a:r>
            <a:r>
              <a:rPr dirty="0" sz="2400" spc="-5">
                <a:latin typeface="Cambria Math"/>
                <a:cs typeface="Cambria Math"/>
              </a:rPr>
              <a:t>can </a:t>
            </a:r>
            <a:r>
              <a:rPr dirty="0" sz="2400" spc="-20">
                <a:latin typeface="Cambria Math"/>
                <a:cs typeface="Cambria Math"/>
              </a:rPr>
              <a:t>say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409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</a:t>
            </a:r>
            <a:r>
              <a:rPr dirty="0" sz="2400" spc="42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all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transactions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</a:t>
            </a:r>
            <a:r>
              <a:rPr dirty="0" sz="2400" spc="409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are</a:t>
            </a:r>
            <a:r>
              <a:rPr dirty="0" sz="2400" spc="40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also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08439" y="2820320"/>
            <a:ext cx="288290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said</a:t>
            </a:r>
            <a:r>
              <a:rPr dirty="0" sz="2400" spc="-3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deadlocked.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723639" y="3299355"/>
            <a:ext cx="1391920" cy="1245870"/>
            <a:chOff x="3723639" y="3299355"/>
            <a:chExt cx="1391920" cy="1245870"/>
          </a:xfrm>
        </p:grpSpPr>
        <p:sp>
          <p:nvSpPr>
            <p:cNvPr id="6" name="object 6"/>
            <p:cNvSpPr/>
            <p:nvPr/>
          </p:nvSpPr>
          <p:spPr>
            <a:xfrm>
              <a:off x="4652961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652961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3729036" y="40823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3729036" y="408236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/>
          <p:cNvSpPr txBox="1"/>
          <p:nvPr/>
        </p:nvSpPr>
        <p:spPr>
          <a:xfrm>
            <a:off x="3872327" y="4151955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779547" y="3299355"/>
            <a:ext cx="467995" cy="467995"/>
            <a:chOff x="5779547" y="3299355"/>
            <a:chExt cx="467995" cy="467995"/>
          </a:xfrm>
        </p:grpSpPr>
        <p:sp>
          <p:nvSpPr>
            <p:cNvPr id="12" name="object 12"/>
            <p:cNvSpPr/>
            <p:nvPr/>
          </p:nvSpPr>
          <p:spPr>
            <a:xfrm>
              <a:off x="5784945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/>
            <p:cNvSpPr/>
            <p:nvPr/>
          </p:nvSpPr>
          <p:spPr>
            <a:xfrm>
              <a:off x="5784945" y="3304753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/>
          <p:cNvSpPr txBox="1"/>
          <p:nvPr/>
        </p:nvSpPr>
        <p:spPr>
          <a:xfrm>
            <a:off x="4801052" y="3374349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B	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47564" y="4143917"/>
            <a:ext cx="467995" cy="467995"/>
            <a:chOff x="4647564" y="4143917"/>
            <a:chExt cx="467995" cy="467995"/>
          </a:xfrm>
        </p:grpSpPr>
        <p:sp>
          <p:nvSpPr>
            <p:cNvPr id="16" name="object 16"/>
            <p:cNvSpPr/>
            <p:nvPr/>
          </p:nvSpPr>
          <p:spPr>
            <a:xfrm>
              <a:off x="4652961" y="41493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/>
            <p:cNvSpPr/>
            <p:nvPr/>
          </p:nvSpPr>
          <p:spPr>
            <a:xfrm>
              <a:off x="4652961" y="414931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8" name="object 18"/>
          <p:cNvSpPr txBox="1"/>
          <p:nvPr/>
        </p:nvSpPr>
        <p:spPr>
          <a:xfrm>
            <a:off x="4801498" y="4218911"/>
            <a:ext cx="16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4100267" y="3451372"/>
            <a:ext cx="1648460" cy="1011555"/>
            <a:chOff x="4100267" y="3451372"/>
            <a:chExt cx="1648460" cy="1011555"/>
          </a:xfrm>
        </p:grpSpPr>
        <p:sp>
          <p:nvSpPr>
            <p:cNvPr id="20" name="object 20"/>
            <p:cNvSpPr/>
            <p:nvPr/>
          </p:nvSpPr>
          <p:spPr>
            <a:xfrm>
              <a:off x="4119317" y="3832885"/>
              <a:ext cx="418465" cy="316865"/>
            </a:xfrm>
            <a:custGeom>
              <a:avLst/>
              <a:gdLst/>
              <a:ahLst/>
              <a:cxnLst/>
              <a:rect l="l" t="t" r="r" b="b"/>
              <a:pathLst>
                <a:path w="418464" h="316864">
                  <a:moveTo>
                    <a:pt x="0" y="316312"/>
                  </a:moveTo>
                  <a:lnTo>
                    <a:pt x="418267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80576" y="3709544"/>
              <a:ext cx="213965" cy="192584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5110162" y="3533353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0" y="0"/>
                  </a:moveTo>
                  <a:lnTo>
                    <a:pt x="446182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7295" y="3451372"/>
              <a:ext cx="211001" cy="163961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99581" y="3798601"/>
              <a:ext cx="163961" cy="350713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190240" y="4380879"/>
              <a:ext cx="248920" cy="6350"/>
            </a:xfrm>
            <a:custGeom>
              <a:avLst/>
              <a:gdLst/>
              <a:ahLst/>
              <a:cxnLst/>
              <a:rect l="l" t="t" r="r" b="b"/>
              <a:pathLst>
                <a:path w="248920" h="6350">
                  <a:moveTo>
                    <a:pt x="-19049" y="2888"/>
                  </a:moveTo>
                  <a:lnTo>
                    <a:pt x="267857" y="2888"/>
                  </a:lnTo>
                </a:path>
              </a:pathLst>
            </a:custGeom>
            <a:ln w="43876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18536" y="4298915"/>
              <a:ext cx="212415" cy="163927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3520730" y="4591889"/>
            <a:ext cx="3340735" cy="215900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28930" indent="-316865">
              <a:lnSpc>
                <a:spcPct val="100000"/>
              </a:lnSpc>
              <a:spcBef>
                <a:spcPts val="7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  <a:p>
            <a:pPr marL="43180" marR="144145" indent="-311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 spc="-5">
                <a:latin typeface="Cambria Math"/>
                <a:cs typeface="Cambria Math"/>
              </a:rPr>
              <a:t>Still, </a:t>
            </a:r>
            <a:r>
              <a:rPr dirty="0" sz="2400" spc="-10">
                <a:latin typeface="Cambria Math"/>
                <a:cs typeface="Cambria Math"/>
              </a:rPr>
              <a:t>there </a:t>
            </a:r>
            <a:r>
              <a:rPr dirty="0" sz="2400" spc="-5">
                <a:latin typeface="Cambria Math"/>
                <a:cs typeface="Cambria Math"/>
              </a:rPr>
              <a:t>is no </a:t>
            </a:r>
            <a:r>
              <a:rPr dirty="0" sz="2400" spc="-15">
                <a:latin typeface="Cambria Math"/>
                <a:cs typeface="Cambria Math"/>
              </a:rPr>
              <a:t>cycle, 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hence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not</a:t>
            </a:r>
            <a:r>
              <a:rPr dirty="0" sz="2400" spc="1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7212390" y="3007150"/>
            <a:ext cx="0" cy="3641090"/>
          </a:xfrm>
          <a:custGeom>
            <a:avLst/>
            <a:gdLst/>
            <a:ahLst/>
            <a:cxnLst/>
            <a:rect l="l" t="t" r="r" b="b"/>
            <a:pathLst>
              <a:path w="0" h="3641090">
                <a:moveTo>
                  <a:pt x="0" y="0"/>
                </a:moveTo>
                <a:lnTo>
                  <a:pt x="0" y="3640645"/>
                </a:lnTo>
              </a:path>
            </a:pathLst>
          </a:custGeom>
          <a:ln w="38099">
            <a:solidFill>
              <a:srgbClr val="D4383D"/>
            </a:solidFill>
          </a:ln>
        </p:spPr>
        <p:txBody>
          <a:bodyPr wrap="square" lIns="0" tIns="0" rIns="0" bIns="0" rtlCol="0"/>
          <a:lstStyle/>
          <a:p/>
        </p:txBody>
      </p:sp>
      <p:grpSp>
        <p:nvGrpSpPr>
          <p:cNvPr id="29" name="object 29"/>
          <p:cNvGrpSpPr/>
          <p:nvPr/>
        </p:nvGrpSpPr>
        <p:grpSpPr>
          <a:xfrm>
            <a:off x="7462077" y="3098380"/>
            <a:ext cx="1391920" cy="1245870"/>
            <a:chOff x="7462077" y="3098380"/>
            <a:chExt cx="1391920" cy="1245870"/>
          </a:xfrm>
        </p:grpSpPr>
        <p:sp>
          <p:nvSpPr>
            <p:cNvPr id="30" name="object 30"/>
            <p:cNvSpPr/>
            <p:nvPr/>
          </p:nvSpPr>
          <p:spPr>
            <a:xfrm>
              <a:off x="8391400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/>
            <p:cNvSpPr/>
            <p:nvPr/>
          </p:nvSpPr>
          <p:spPr>
            <a:xfrm>
              <a:off x="8391400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/>
            <p:cNvSpPr/>
            <p:nvPr/>
          </p:nvSpPr>
          <p:spPr>
            <a:xfrm>
              <a:off x="7467475" y="38813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7467475" y="388138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/>
          <p:cNvSpPr txBox="1"/>
          <p:nvPr/>
        </p:nvSpPr>
        <p:spPr>
          <a:xfrm>
            <a:off x="7610766" y="3950980"/>
            <a:ext cx="17081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A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9517987" y="3098380"/>
            <a:ext cx="467995" cy="467995"/>
            <a:chOff x="9517987" y="3098380"/>
            <a:chExt cx="467995" cy="467995"/>
          </a:xfrm>
        </p:grpSpPr>
        <p:sp>
          <p:nvSpPr>
            <p:cNvPr id="36" name="object 36"/>
            <p:cNvSpPr/>
            <p:nvPr/>
          </p:nvSpPr>
          <p:spPr>
            <a:xfrm>
              <a:off x="9523384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0" y="17401"/>
                  </a:lnTo>
                  <a:lnTo>
                    <a:pt x="355426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/>
            <p:cNvSpPr/>
            <p:nvPr/>
          </p:nvSpPr>
          <p:spPr>
            <a:xfrm>
              <a:off x="9523384" y="3103777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5" y="4433"/>
                  </a:lnTo>
                  <a:lnTo>
                    <a:pt x="316080" y="17401"/>
                  </a:lnTo>
                  <a:lnTo>
                    <a:pt x="355426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4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8" name="object 38"/>
          <p:cNvSpPr txBox="1"/>
          <p:nvPr/>
        </p:nvSpPr>
        <p:spPr>
          <a:xfrm>
            <a:off x="8539491" y="3173374"/>
            <a:ext cx="130302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36015" algn="l"/>
              </a:tabLst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B	D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8386002" y="3942942"/>
            <a:ext cx="467995" cy="467995"/>
            <a:chOff x="8386002" y="3942942"/>
            <a:chExt cx="467995" cy="467995"/>
          </a:xfrm>
        </p:grpSpPr>
        <p:sp>
          <p:nvSpPr>
            <p:cNvPr id="40" name="object 40"/>
            <p:cNvSpPr/>
            <p:nvPr/>
          </p:nvSpPr>
          <p:spPr>
            <a:xfrm>
              <a:off x="8391400" y="39483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28599" y="457199"/>
                  </a:move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close/>
                </a:path>
              </a:pathLst>
            </a:custGeom>
            <a:solidFill>
              <a:srgbClr val="40BAD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/>
            <p:cNvSpPr/>
            <p:nvPr/>
          </p:nvSpPr>
          <p:spPr>
            <a:xfrm>
              <a:off x="8391400" y="394834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0" y="228599"/>
                  </a:moveTo>
                  <a:lnTo>
                    <a:pt x="4644" y="182529"/>
                  </a:lnTo>
                  <a:lnTo>
                    <a:pt x="17964" y="139618"/>
                  </a:lnTo>
                  <a:lnTo>
                    <a:pt x="39041" y="100787"/>
                  </a:lnTo>
                  <a:lnTo>
                    <a:pt x="66955" y="66955"/>
                  </a:lnTo>
                  <a:lnTo>
                    <a:pt x="100787" y="39041"/>
                  </a:lnTo>
                  <a:lnTo>
                    <a:pt x="139618" y="17964"/>
                  </a:lnTo>
                  <a:lnTo>
                    <a:pt x="182529" y="4644"/>
                  </a:lnTo>
                  <a:lnTo>
                    <a:pt x="228599" y="0"/>
                  </a:lnTo>
                  <a:lnTo>
                    <a:pt x="273406" y="4433"/>
                  </a:lnTo>
                  <a:lnTo>
                    <a:pt x="316081" y="17401"/>
                  </a:lnTo>
                  <a:lnTo>
                    <a:pt x="355427" y="38407"/>
                  </a:lnTo>
                  <a:lnTo>
                    <a:pt x="390244" y="66955"/>
                  </a:lnTo>
                  <a:lnTo>
                    <a:pt x="418792" y="101772"/>
                  </a:lnTo>
                  <a:lnTo>
                    <a:pt x="439798" y="141118"/>
                  </a:lnTo>
                  <a:lnTo>
                    <a:pt x="452766" y="183793"/>
                  </a:lnTo>
                  <a:lnTo>
                    <a:pt x="457199" y="228599"/>
                  </a:lnTo>
                  <a:lnTo>
                    <a:pt x="452555" y="274670"/>
                  </a:lnTo>
                  <a:lnTo>
                    <a:pt x="439235" y="317581"/>
                  </a:lnTo>
                  <a:lnTo>
                    <a:pt x="418158" y="356412"/>
                  </a:lnTo>
                  <a:lnTo>
                    <a:pt x="390244" y="390244"/>
                  </a:lnTo>
                  <a:lnTo>
                    <a:pt x="356412" y="418158"/>
                  </a:lnTo>
                  <a:lnTo>
                    <a:pt x="317581" y="439235"/>
                  </a:lnTo>
                  <a:lnTo>
                    <a:pt x="274670" y="452555"/>
                  </a:lnTo>
                  <a:lnTo>
                    <a:pt x="228599" y="457199"/>
                  </a:lnTo>
                  <a:lnTo>
                    <a:pt x="182529" y="452555"/>
                  </a:lnTo>
                  <a:lnTo>
                    <a:pt x="139618" y="439235"/>
                  </a:lnTo>
                  <a:lnTo>
                    <a:pt x="100787" y="418158"/>
                  </a:lnTo>
                  <a:lnTo>
                    <a:pt x="66955" y="390244"/>
                  </a:lnTo>
                  <a:lnTo>
                    <a:pt x="39041" y="356412"/>
                  </a:lnTo>
                  <a:lnTo>
                    <a:pt x="17964" y="317581"/>
                  </a:lnTo>
                  <a:lnTo>
                    <a:pt x="4644" y="274670"/>
                  </a:lnTo>
                  <a:lnTo>
                    <a:pt x="0" y="228599"/>
                  </a:lnTo>
                  <a:close/>
                </a:path>
              </a:pathLst>
            </a:custGeom>
            <a:ln w="10774">
              <a:solidFill>
                <a:srgbClr val="2E8799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/>
          <p:cNvSpPr txBox="1"/>
          <p:nvPr/>
        </p:nvSpPr>
        <p:spPr>
          <a:xfrm>
            <a:off x="8539937" y="4017935"/>
            <a:ext cx="1606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solidFill>
                  <a:srgbClr val="FFFFFF"/>
                </a:solidFill>
                <a:latin typeface="Corbel"/>
                <a:cs typeface="Corbel"/>
              </a:rPr>
              <a:t>C</a:t>
            </a:r>
            <a:endParaRPr sz="1800">
              <a:latin typeface="Corbel"/>
              <a:cs typeface="Corbe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38706" y="3250396"/>
            <a:ext cx="1771014" cy="1011555"/>
            <a:chOff x="7838706" y="3250396"/>
            <a:chExt cx="1771014" cy="1011555"/>
          </a:xfrm>
        </p:grpSpPr>
        <p:sp>
          <p:nvSpPr>
            <p:cNvPr id="44" name="object 44"/>
            <p:cNvSpPr/>
            <p:nvPr/>
          </p:nvSpPr>
          <p:spPr>
            <a:xfrm>
              <a:off x="7857756" y="3631909"/>
              <a:ext cx="418465" cy="316865"/>
            </a:xfrm>
            <a:custGeom>
              <a:avLst/>
              <a:gdLst/>
              <a:ahLst/>
              <a:cxnLst/>
              <a:rect l="l" t="t" r="r" b="b"/>
              <a:pathLst>
                <a:path w="418465" h="316864">
                  <a:moveTo>
                    <a:pt x="0" y="316312"/>
                  </a:moveTo>
                  <a:lnTo>
                    <a:pt x="418267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19015" y="3508569"/>
              <a:ext cx="213965" cy="1925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8848600" y="3332377"/>
              <a:ext cx="446405" cy="0"/>
            </a:xfrm>
            <a:custGeom>
              <a:avLst/>
              <a:gdLst/>
              <a:ahLst/>
              <a:cxnLst/>
              <a:rect l="l" t="t" r="r" b="b"/>
              <a:pathLst>
                <a:path w="446404" h="0">
                  <a:moveTo>
                    <a:pt x="0" y="0"/>
                  </a:moveTo>
                  <a:lnTo>
                    <a:pt x="446183" y="0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7" name="object 4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75734" y="3250396"/>
              <a:ext cx="211001" cy="163961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38019" y="3597626"/>
              <a:ext cx="163962" cy="350713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7928678" y="4179904"/>
              <a:ext cx="248920" cy="6350"/>
            </a:xfrm>
            <a:custGeom>
              <a:avLst/>
              <a:gdLst/>
              <a:ahLst/>
              <a:cxnLst/>
              <a:rect l="l" t="t" r="r" b="b"/>
              <a:pathLst>
                <a:path w="248920" h="6350">
                  <a:moveTo>
                    <a:pt x="-19049" y="2888"/>
                  </a:moveTo>
                  <a:lnTo>
                    <a:pt x="267857" y="2888"/>
                  </a:lnTo>
                </a:path>
              </a:pathLst>
            </a:custGeom>
            <a:ln w="43876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156975" y="4097940"/>
              <a:ext cx="212415" cy="163927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8973674" y="3494022"/>
              <a:ext cx="617220" cy="398145"/>
            </a:xfrm>
            <a:custGeom>
              <a:avLst/>
              <a:gdLst/>
              <a:ahLst/>
              <a:cxnLst/>
              <a:rect l="l" t="t" r="r" b="b"/>
              <a:pathLst>
                <a:path w="617220" h="398145">
                  <a:moveTo>
                    <a:pt x="616663" y="0"/>
                  </a:moveTo>
                  <a:lnTo>
                    <a:pt x="0" y="397537"/>
                  </a:lnTo>
                </a:path>
              </a:pathLst>
            </a:custGeom>
            <a:ln w="38099">
              <a:solidFill>
                <a:srgbClr val="F61016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809302" y="3819617"/>
              <a:ext cx="217519" cy="184675"/>
            </a:xfrm>
            <a:prstGeom prst="rect">
              <a:avLst/>
            </a:prstGeom>
          </p:spPr>
        </p:pic>
      </p:grpSp>
      <p:sp>
        <p:nvSpPr>
          <p:cNvPr id="53" name="object 53"/>
          <p:cNvSpPr txBox="1"/>
          <p:nvPr/>
        </p:nvSpPr>
        <p:spPr>
          <a:xfrm>
            <a:off x="7354358" y="4394263"/>
            <a:ext cx="2597150" cy="16021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r" marR="5080">
              <a:lnSpc>
                <a:spcPts val="2725"/>
              </a:lnSpc>
              <a:spcBef>
                <a:spcPts val="100"/>
              </a:spcBef>
            </a:pP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4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ts val="2725"/>
              </a:lnSpc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D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endParaRPr sz="2400">
              <a:latin typeface="Cambria Math"/>
              <a:cs typeface="Cambria Math"/>
            </a:endParaRPr>
          </a:p>
          <a:p>
            <a:pPr marL="328930" indent="-31686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328295" algn="l"/>
                <a:tab pos="329565" algn="l"/>
              </a:tabLst>
            </a:pP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7354358" y="6047085"/>
            <a:ext cx="455168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28930" marR="5080" indent="-316865">
              <a:lnSpc>
                <a:spcPct val="100000"/>
              </a:lnSpc>
              <a:spcBef>
                <a:spcPts val="100"/>
              </a:spcBef>
              <a:tabLst>
                <a:tab pos="32829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 spc="-15">
                <a:latin typeface="Cambria Math"/>
                <a:cs typeface="Cambria Math"/>
              </a:rPr>
              <a:t>There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cycle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–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C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-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 It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Deadlock.</a:t>
            </a:r>
            <a:r>
              <a:rPr dirty="0" sz="2400" spc="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C,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30">
                <a:latin typeface="Cambria Math"/>
                <a:cs typeface="Cambria Math"/>
              </a:rPr>
              <a:t>D.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8883560" y="3515912"/>
            <a:ext cx="2652395" cy="904240"/>
          </a:xfrm>
          <a:prstGeom prst="rect">
            <a:avLst/>
          </a:prstGeom>
        </p:spPr>
        <p:txBody>
          <a:bodyPr wrap="square" lIns="0" tIns="114935" rIns="0" bIns="0" rtlCol="0" vert="horz">
            <a:spAutoFit/>
          </a:bodyPr>
          <a:lstStyle/>
          <a:p>
            <a:pPr marL="1485265">
              <a:lnSpc>
                <a:spcPct val="100000"/>
              </a:lnSpc>
              <a:spcBef>
                <a:spcPts val="905"/>
              </a:spcBef>
            </a:pPr>
            <a:r>
              <a:rPr dirty="0" sz="1800" spc="-15" b="1">
                <a:solidFill>
                  <a:srgbClr val="FF0000"/>
                </a:solidFill>
                <a:latin typeface="Corbel"/>
                <a:cs typeface="Corbel"/>
              </a:rPr>
              <a:t>DEADLOCK</a:t>
            </a:r>
            <a:endParaRPr sz="1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070"/>
              </a:spcBef>
              <a:tabLst>
                <a:tab pos="32829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waiting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B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746594" y="3644259"/>
            <a:ext cx="513080" cy="300990"/>
            <a:chOff x="9746594" y="3644259"/>
            <a:chExt cx="513080" cy="300990"/>
          </a:xfrm>
        </p:grpSpPr>
        <p:sp>
          <p:nvSpPr>
            <p:cNvPr id="57" name="object 57"/>
            <p:cNvSpPr/>
            <p:nvPr/>
          </p:nvSpPr>
          <p:spPr>
            <a:xfrm>
              <a:off x="9751981" y="3649646"/>
              <a:ext cx="502284" cy="290195"/>
            </a:xfrm>
            <a:custGeom>
              <a:avLst/>
              <a:gdLst/>
              <a:ahLst/>
              <a:cxnLst/>
              <a:rect l="l" t="t" r="r" b="b"/>
              <a:pathLst>
                <a:path w="502284" h="290195">
                  <a:moveTo>
                    <a:pt x="144961" y="289923"/>
                  </a:moveTo>
                  <a:lnTo>
                    <a:pt x="0" y="144961"/>
                  </a:lnTo>
                  <a:lnTo>
                    <a:pt x="144961" y="0"/>
                  </a:lnTo>
                  <a:lnTo>
                    <a:pt x="144961" y="72480"/>
                  </a:lnTo>
                  <a:lnTo>
                    <a:pt x="502152" y="72480"/>
                  </a:lnTo>
                  <a:lnTo>
                    <a:pt x="502152" y="217442"/>
                  </a:lnTo>
                  <a:lnTo>
                    <a:pt x="144961" y="217442"/>
                  </a:lnTo>
                  <a:lnTo>
                    <a:pt x="144961" y="289923"/>
                  </a:lnTo>
                  <a:close/>
                </a:path>
              </a:pathLst>
            </a:custGeom>
            <a:solidFill>
              <a:srgbClr val="D438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8" name="object 58"/>
            <p:cNvSpPr/>
            <p:nvPr/>
          </p:nvSpPr>
          <p:spPr>
            <a:xfrm>
              <a:off x="9751981" y="3649646"/>
              <a:ext cx="502284" cy="290195"/>
            </a:xfrm>
            <a:custGeom>
              <a:avLst/>
              <a:gdLst/>
              <a:ahLst/>
              <a:cxnLst/>
              <a:rect l="l" t="t" r="r" b="b"/>
              <a:pathLst>
                <a:path w="502284" h="290195">
                  <a:moveTo>
                    <a:pt x="502152" y="217442"/>
                  </a:moveTo>
                  <a:lnTo>
                    <a:pt x="144961" y="217442"/>
                  </a:lnTo>
                  <a:lnTo>
                    <a:pt x="144961" y="289923"/>
                  </a:lnTo>
                  <a:lnTo>
                    <a:pt x="0" y="144961"/>
                  </a:lnTo>
                  <a:lnTo>
                    <a:pt x="144961" y="0"/>
                  </a:lnTo>
                  <a:lnTo>
                    <a:pt x="144961" y="72480"/>
                  </a:lnTo>
                  <a:lnTo>
                    <a:pt x="502152" y="72480"/>
                  </a:lnTo>
                  <a:lnTo>
                    <a:pt x="502152" y="217442"/>
                  </a:lnTo>
                  <a:close/>
                </a:path>
              </a:pathLst>
            </a:custGeom>
            <a:ln w="10774">
              <a:solidFill>
                <a:srgbClr val="9B292C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1990089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 </a:t>
            </a:r>
            <a:r>
              <a:rPr dirty="0" sz="3600" spc="-40" b="1">
                <a:latin typeface="Cambria"/>
                <a:cs typeface="Cambria"/>
              </a:rPr>
              <a:t>Recovery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511302" y="1304019"/>
            <a:ext cx="8196580" cy="2738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00380" marR="48895" indent="-488315">
              <a:lnSpc>
                <a:spcPct val="100000"/>
              </a:lnSpc>
              <a:spcBef>
                <a:spcPts val="1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most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simpler</a:t>
            </a:r>
            <a:r>
              <a:rPr dirty="0" sz="2400" spc="195">
                <a:latin typeface="Cambria Math"/>
                <a:cs typeface="Cambria Math"/>
              </a:rPr>
              <a:t> </a:t>
            </a:r>
            <a:r>
              <a:rPr dirty="0" sz="2400" spc="-35">
                <a:latin typeface="Cambria Math"/>
                <a:cs typeface="Cambria Math"/>
              </a:rPr>
              <a:t>way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recover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2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300">
                <a:latin typeface="Cambria Math"/>
                <a:cs typeface="Cambria Math"/>
              </a:rPr>
              <a:t> </a:t>
            </a:r>
            <a:r>
              <a:rPr dirty="0" sz="2400" spc="-15">
                <a:solidFill>
                  <a:srgbClr val="FF0000"/>
                </a:solidFill>
                <a:latin typeface="Cambria Math"/>
                <a:cs typeface="Cambria Math"/>
              </a:rPr>
              <a:t>Roll </a:t>
            </a:r>
            <a:r>
              <a:rPr dirty="0" sz="2400" spc="-509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Back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of the </a:t>
            </a:r>
            <a:r>
              <a:rPr dirty="0" sz="2400" spc="-10">
                <a:latin typeface="Cambria Math"/>
                <a:cs typeface="Cambria Math"/>
              </a:rPr>
              <a:t>transactions.</a:t>
            </a:r>
            <a:endParaRPr sz="2400">
              <a:latin typeface="Cambria Math"/>
              <a:cs typeface="Cambria Math"/>
            </a:endParaRPr>
          </a:p>
          <a:p>
            <a:pPr marL="500380" marR="2032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incurs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minimum</a:t>
            </a:r>
            <a:r>
              <a:rPr dirty="0" sz="2400" spc="19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loss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rolled</a:t>
            </a:r>
            <a:r>
              <a:rPr dirty="0" sz="2400" spc="18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back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and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it is </a:t>
            </a:r>
            <a:r>
              <a:rPr dirty="0" sz="2400" spc="-10">
                <a:latin typeface="Cambria Math"/>
                <a:cs typeface="Cambria Math"/>
              </a:rPr>
              <a:t>known</a:t>
            </a:r>
            <a:r>
              <a:rPr dirty="0" sz="2400" spc="-5">
                <a:latin typeface="Cambria Math"/>
                <a:cs typeface="Cambria Math"/>
              </a:rPr>
              <a:t> as</a:t>
            </a:r>
            <a:r>
              <a:rPr dirty="0" sz="2400" spc="25">
                <a:latin typeface="Cambria Math"/>
                <a:cs typeface="Cambria Math"/>
              </a:rPr>
              <a:t> 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Victim.</a:t>
            </a:r>
            <a:endParaRPr sz="2400">
              <a:latin typeface="Cambria Math"/>
              <a:cs typeface="Cambria Math"/>
            </a:endParaRPr>
          </a:p>
          <a:p>
            <a:pPr marL="500380" marR="5080" indent="-488315">
              <a:lnSpc>
                <a:spcPct val="100000"/>
              </a:lnSpc>
              <a:spcBef>
                <a:spcPts val="600"/>
              </a:spcBef>
              <a:buFont typeface="Segoe UI Symbol"/>
              <a:buChar char="□"/>
              <a:tabLst>
                <a:tab pos="499745" algn="l"/>
                <a:tab pos="501015" algn="l"/>
              </a:tabLst>
            </a:pP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decision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roll</a:t>
            </a:r>
            <a:r>
              <a:rPr dirty="0" sz="2400" spc="-5">
                <a:latin typeface="Cambria Math"/>
                <a:cs typeface="Cambria Math"/>
              </a:rPr>
              <a:t> back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made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on</a:t>
            </a:r>
            <a:r>
              <a:rPr dirty="0" sz="2400" spc="9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following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criteria:</a:t>
            </a:r>
            <a:endParaRPr sz="240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 which </a:t>
            </a:r>
            <a:r>
              <a:rPr dirty="0" sz="2400" spc="-30">
                <a:latin typeface="Cambria Math"/>
                <a:cs typeface="Cambria Math"/>
              </a:rPr>
              <a:t>have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minimum</a:t>
            </a:r>
            <a:r>
              <a:rPr dirty="0" sz="2400" spc="-10">
                <a:latin typeface="Cambria Math"/>
                <a:cs typeface="Cambria Math"/>
              </a:rPr>
              <a:t> locks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7894" y="4016738"/>
            <a:ext cx="708914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which </a:t>
            </a:r>
            <a:r>
              <a:rPr dirty="0" sz="2400" spc="-5">
                <a:latin typeface="Cambria Math"/>
                <a:cs typeface="Cambria Math"/>
              </a:rPr>
              <a:t>has </a:t>
            </a:r>
            <a:r>
              <a:rPr dirty="0" sz="2400" spc="-20">
                <a:latin typeface="Cambria Math"/>
                <a:cs typeface="Cambria Math"/>
              </a:rPr>
              <a:t>executed</a:t>
            </a:r>
            <a:r>
              <a:rPr dirty="0" sz="2400" spc="-5">
                <a:latin typeface="Cambria Math"/>
                <a:cs typeface="Cambria Math"/>
              </a:rPr>
              <a:t> less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work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600710" algn="l"/>
              </a:tabLst>
            </a:pPr>
            <a:r>
              <a:rPr dirty="0" sz="2400" spc="310">
                <a:latin typeface="Segoe UI Symbol"/>
                <a:cs typeface="Segoe UI Symbol"/>
              </a:rPr>
              <a:t>✔	</a:t>
            </a:r>
            <a:r>
              <a:rPr dirty="0" sz="2400" spc="-5">
                <a:latin typeface="Cambria Math"/>
                <a:cs typeface="Cambria Math"/>
              </a:rPr>
              <a:t>The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which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very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far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from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completion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20">
                <a:solidFill>
                  <a:srgbClr val="FF0000"/>
                </a:solidFill>
                <a:latin typeface="Cambria Math"/>
                <a:cs typeface="Cambria Math"/>
              </a:rPr>
              <a:t>Wait-Die</a:t>
            </a:r>
            <a:r>
              <a:rPr dirty="0" sz="2400" spc="-3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8820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younger</a:t>
            </a:r>
            <a:r>
              <a:rPr dirty="0" sz="2400" spc="-10">
                <a:latin typeface="Cambria Math"/>
                <a:cs typeface="Cambria Math"/>
              </a:rPr>
              <a:t> 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waits.</a:t>
            </a:r>
            <a:endParaRPr sz="2400">
              <a:latin typeface="Cambria Math"/>
              <a:cs typeface="Cambria Math"/>
            </a:endParaRPr>
          </a:p>
          <a:p>
            <a:pPr algn="just" marL="424815" marR="6350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 an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requesting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51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killed and</a:t>
            </a:r>
            <a:r>
              <a:rPr dirty="0" sz="2400" spc="-10">
                <a:latin typeface="Cambria Math"/>
                <a:cs typeface="Cambria Math"/>
              </a:rPr>
              <a:t> rolled</a:t>
            </a:r>
            <a:r>
              <a:rPr dirty="0" sz="2400" spc="-5">
                <a:latin typeface="Cambria Math"/>
                <a:cs typeface="Cambria Math"/>
              </a:rPr>
              <a:t> back.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461955" y="4372998"/>
          <a:ext cx="6533515" cy="1231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36440"/>
                <a:gridCol w="1978025"/>
              </a:tblGrid>
              <a:tr h="406399">
                <a:tc gridSpan="2">
                  <a:txBody>
                    <a:bodyPr/>
                    <a:lstStyle/>
                    <a:p>
                      <a:pPr algn="ctr" marL="523240">
                        <a:lnSpc>
                          <a:spcPts val="2785"/>
                        </a:lnSpc>
                      </a:pP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Wait-Die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6399">
                <a:tc>
                  <a:txBody>
                    <a:bodyPr/>
                    <a:lstStyle/>
                    <a:p>
                      <a:pPr algn="r" marR="297180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Waits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</a:tr>
              <a:tr h="406399">
                <a:tc>
                  <a:txBody>
                    <a:bodyPr/>
                    <a:lstStyle/>
                    <a:p>
                      <a:pPr algn="r" marR="297180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Dies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35">
                <a:solidFill>
                  <a:srgbClr val="FF0000"/>
                </a:solidFill>
                <a:latin typeface="Cambria Math"/>
                <a:cs typeface="Cambria Math"/>
              </a:rPr>
              <a:t>Wound-Wait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88200" cy="2357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requesting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-5">
                <a:latin typeface="Cambria Math"/>
                <a:cs typeface="Cambria Math"/>
              </a:rPr>
              <a:t> is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-15">
                <a:latin typeface="Cambria Math"/>
                <a:cs typeface="Cambria Math"/>
              </a:rPr>
              <a:t> younger</a:t>
            </a:r>
            <a:r>
              <a:rPr dirty="0" sz="2400" spc="-10">
                <a:latin typeface="Cambria Math"/>
                <a:cs typeface="Cambria Math"/>
              </a:rPr>
              <a:t> transaction,</a:t>
            </a:r>
            <a:r>
              <a:rPr dirty="0" sz="2400" spc="-5">
                <a:latin typeface="Cambria Math"/>
                <a:cs typeface="Cambria Math"/>
              </a:rPr>
              <a:t> then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forces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</a:t>
            </a:r>
            <a:r>
              <a:rPr dirty="0" sz="2400" spc="-10">
                <a:latin typeface="Cambria Math"/>
                <a:cs typeface="Cambria Math"/>
              </a:rPr>
              <a:t> transaction</a:t>
            </a:r>
            <a:r>
              <a:rPr dirty="0" sz="2400" spc="-5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to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kill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and </a:t>
            </a:r>
            <a:r>
              <a:rPr dirty="0" sz="2400" spc="-10">
                <a:latin typeface="Cambria Math"/>
                <a:cs typeface="Cambria Math"/>
              </a:rPr>
              <a:t>releases</a:t>
            </a:r>
            <a:r>
              <a:rPr dirty="0" sz="2400" spc="-5">
                <a:latin typeface="Cambria Math"/>
                <a:cs typeface="Cambria Math"/>
              </a:rPr>
              <a:t> the </a:t>
            </a:r>
            <a:r>
              <a:rPr dirty="0" sz="2400" spc="-15">
                <a:latin typeface="Cambria Math"/>
                <a:cs typeface="Cambria Math"/>
              </a:rPr>
              <a:t>resource.</a:t>
            </a:r>
            <a:endParaRPr sz="2400">
              <a:latin typeface="Cambria Math"/>
              <a:cs typeface="Cambria Math"/>
            </a:endParaRPr>
          </a:p>
          <a:p>
            <a:pPr algn="just" marL="424815" marR="6350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If an </a:t>
            </a:r>
            <a:r>
              <a:rPr dirty="0" sz="2400" spc="-15">
                <a:latin typeface="Cambria Math"/>
                <a:cs typeface="Cambria Math"/>
              </a:rPr>
              <a:t>younger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requesting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5">
                <a:latin typeface="Cambria Math"/>
                <a:cs typeface="Cambria Math"/>
              </a:rPr>
              <a:t>resource </a:t>
            </a:r>
            <a:r>
              <a:rPr dirty="0" sz="2400" spc="-10">
                <a:latin typeface="Cambria Math"/>
                <a:cs typeface="Cambria Math"/>
              </a:rPr>
              <a:t> which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is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held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by</a:t>
            </a:r>
            <a:r>
              <a:rPr dirty="0" sz="2400" spc="6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older</a:t>
            </a:r>
            <a:r>
              <a:rPr dirty="0" sz="2400" spc="45">
                <a:latin typeface="Cambria Math"/>
                <a:cs typeface="Cambria Math"/>
              </a:rPr>
              <a:t> </a:t>
            </a:r>
            <a:r>
              <a:rPr dirty="0" sz="2400" spc="-10">
                <a:latin typeface="Cambria Math"/>
                <a:cs typeface="Cambria Math"/>
              </a:rPr>
              <a:t>transaction,</a:t>
            </a:r>
            <a:r>
              <a:rPr dirty="0" sz="2400" spc="5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then</a:t>
            </a:r>
            <a:r>
              <a:rPr dirty="0" sz="2400" spc="50">
                <a:latin typeface="Cambria Math"/>
                <a:cs typeface="Cambria Math"/>
              </a:rPr>
              <a:t> </a:t>
            </a:r>
            <a:r>
              <a:rPr dirty="0" sz="2400" spc="-15">
                <a:latin typeface="Cambria Math"/>
                <a:cs typeface="Cambria Math"/>
              </a:rPr>
              <a:t>younger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66278" y="3799135"/>
            <a:ext cx="6773545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1688464" algn="l"/>
                <a:tab pos="2586355" algn="l"/>
                <a:tab pos="3139440" algn="l"/>
                <a:tab pos="4026535" algn="l"/>
                <a:tab pos="5702300" algn="l"/>
              </a:tabLst>
            </a:pP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45">
                <a:latin typeface="Cambria Math"/>
                <a:cs typeface="Cambria Math"/>
              </a:rPr>
              <a:t>w</a:t>
            </a:r>
            <a:r>
              <a:rPr dirty="0" sz="2400" spc="-5">
                <a:latin typeface="Cambria Math"/>
                <a:cs typeface="Cambria Math"/>
              </a:rPr>
              <a:t>ait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til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olde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eleases  </a:t>
            </a:r>
            <a:r>
              <a:rPr dirty="0" sz="2400" spc="-15">
                <a:latin typeface="Cambria Math"/>
                <a:cs typeface="Cambria Math"/>
              </a:rPr>
              <a:t>resource.</a:t>
            </a:r>
            <a:endParaRPr sz="2400">
              <a:latin typeface="Cambria Math"/>
              <a:cs typeface="Cambria Math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320414" y="4938607"/>
          <a:ext cx="7014209" cy="13131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92930"/>
                <a:gridCol w="2601595"/>
              </a:tblGrid>
              <a:tr h="487674">
                <a:tc gridSpan="2">
                  <a:txBody>
                    <a:bodyPr/>
                    <a:lstStyle/>
                    <a:p>
                      <a:pPr algn="ctr" marL="523240">
                        <a:lnSpc>
                          <a:spcPts val="3710"/>
                        </a:lnSpc>
                      </a:pPr>
                      <a:r>
                        <a:rPr dirty="0" sz="3200" spc="-4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Wound-Wait</a:t>
                      </a:r>
                      <a:endParaRPr sz="32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06399">
                <a:tc>
                  <a:txBody>
                    <a:bodyPr/>
                    <a:lstStyle/>
                    <a:p>
                      <a:pPr algn="r" marR="15430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3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Hurts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/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Dies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E6EE"/>
                    </a:solidFill>
                  </a:tcPr>
                </a:tc>
              </a:tr>
              <a:tr h="406399">
                <a:tc>
                  <a:txBody>
                    <a:bodyPr/>
                    <a:lstStyle/>
                    <a:p>
                      <a:pPr algn="r" marR="15430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needs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a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resource</a:t>
                      </a:r>
                      <a:r>
                        <a:rPr dirty="0" sz="2400" spc="-1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held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by</a:t>
                      </a:r>
                      <a:r>
                        <a:rPr dirty="0" sz="2400" spc="-15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>
                          <a:solidFill>
                            <a:srgbClr val="FFFFFF"/>
                          </a:solidFill>
                          <a:latin typeface="Cambria Math"/>
                          <a:cs typeface="Cambria Math"/>
                        </a:rPr>
                        <a:t>O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40BAD1"/>
                    </a:solidFill>
                  </a:tcPr>
                </a:tc>
                <a:tc>
                  <a:txBody>
                    <a:bodyPr/>
                    <a:lstStyle/>
                    <a:p>
                      <a:pPr marL="523875">
                        <a:lnSpc>
                          <a:spcPts val="2785"/>
                        </a:lnSpc>
                      </a:pPr>
                      <a:r>
                        <a:rPr dirty="0" sz="2400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Y</a:t>
                      </a:r>
                      <a:r>
                        <a:rPr dirty="0" sz="2400" spc="-4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 </a:t>
                      </a:r>
                      <a:r>
                        <a:rPr dirty="0" sz="2400" spc="-25">
                          <a:solidFill>
                            <a:srgbClr val="FF0000"/>
                          </a:solidFill>
                          <a:latin typeface="Cambria Math"/>
                          <a:cs typeface="Cambria Math"/>
                        </a:rPr>
                        <a:t>Waits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F3F6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855773"/>
            <a:ext cx="2337435" cy="106807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5" b="1">
                <a:latin typeface="Cambria"/>
                <a:cs typeface="Cambria"/>
              </a:rPr>
              <a:t>Deadlock </a:t>
            </a:r>
            <a:r>
              <a:rPr dirty="0" sz="3600" b="1">
                <a:latin typeface="Cambria"/>
                <a:cs typeface="Cambria"/>
              </a:rPr>
              <a:t> </a:t>
            </a:r>
            <a:r>
              <a:rPr dirty="0" sz="3600" spc="-5" b="1">
                <a:latin typeface="Cambria"/>
                <a:cs typeface="Cambria"/>
              </a:rPr>
              <a:t>P</a:t>
            </a:r>
            <a:r>
              <a:rPr dirty="0" sz="3600" spc="-55" b="1">
                <a:latin typeface="Cambria"/>
                <a:cs typeface="Cambria"/>
              </a:rPr>
              <a:t>r</a:t>
            </a:r>
            <a:r>
              <a:rPr dirty="0" sz="3600" spc="-65" b="1">
                <a:latin typeface="Cambria"/>
                <a:cs typeface="Cambria"/>
              </a:rPr>
              <a:t>e</a:t>
            </a:r>
            <a:r>
              <a:rPr dirty="0" sz="3600" spc="-105" b="1">
                <a:latin typeface="Cambria"/>
                <a:cs typeface="Cambria"/>
              </a:rPr>
              <a:t>v</a:t>
            </a:r>
            <a:r>
              <a:rPr dirty="0" sz="3600" spc="-5" b="1">
                <a:latin typeface="Cambria"/>
                <a:cs typeface="Cambria"/>
              </a:rPr>
              <a:t>ention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464168" y="248215"/>
            <a:ext cx="5113655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99745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	</a:t>
            </a:r>
            <a:r>
              <a:rPr dirty="0" sz="2400">
                <a:latin typeface="Cambria Math"/>
                <a:cs typeface="Cambria Math"/>
              </a:rPr>
              <a:t>A</a:t>
            </a:r>
            <a:r>
              <a:rPr dirty="0" sz="2400" spc="-2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can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be</a:t>
            </a:r>
            <a:r>
              <a:rPr dirty="0" sz="2400" spc="-15">
                <a:latin typeface="Cambria Math"/>
                <a:cs typeface="Cambria Math"/>
              </a:rPr>
              <a:t> </a:t>
            </a:r>
            <a:r>
              <a:rPr dirty="0" sz="2400" spc="-20">
                <a:latin typeface="Cambria Math"/>
                <a:cs typeface="Cambria Math"/>
              </a:rPr>
              <a:t>prevented </a:t>
            </a:r>
            <a:r>
              <a:rPr dirty="0" sz="2400" spc="-5">
                <a:latin typeface="Cambria Math"/>
                <a:cs typeface="Cambria Math"/>
              </a:rPr>
              <a:t>using: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450">
              <a:latin typeface="Cambria Math"/>
              <a:cs typeface="Cambria Math"/>
            </a:endParaRPr>
          </a:p>
          <a:p>
            <a:pPr marL="368935">
              <a:lnSpc>
                <a:spcPct val="100000"/>
              </a:lnSpc>
              <a:tabLst>
                <a:tab pos="956944" algn="l"/>
              </a:tabLst>
            </a:pPr>
            <a:r>
              <a:rPr dirty="0" sz="2400" spc="310">
                <a:solidFill>
                  <a:srgbClr val="FF0000"/>
                </a:solidFill>
                <a:latin typeface="Segoe UI Symbol"/>
                <a:cs typeface="Segoe UI Symbol"/>
              </a:rPr>
              <a:t>✔	</a:t>
            </a:r>
            <a:r>
              <a:rPr dirty="0" sz="2400" spc="-5">
                <a:solidFill>
                  <a:srgbClr val="FF0000"/>
                </a:solidFill>
                <a:latin typeface="Cambria Math"/>
                <a:cs typeface="Cambria Math"/>
              </a:rPr>
              <a:t>Timeout-Based</a:t>
            </a:r>
            <a:r>
              <a:rPr dirty="0" sz="2400" spc="-4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400" spc="-10">
                <a:solidFill>
                  <a:srgbClr val="FF0000"/>
                </a:solidFill>
                <a:latin typeface="Cambria Math"/>
                <a:cs typeface="Cambria Math"/>
              </a:rPr>
              <a:t>Approach: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53577" y="1467416"/>
            <a:ext cx="7198995" cy="1625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424815" marR="5080" indent="-412750">
              <a:lnSpc>
                <a:spcPct val="100000"/>
              </a:lnSpc>
              <a:spcBef>
                <a:spcPts val="100"/>
              </a:spcBef>
              <a:buFont typeface="Segoe UI Symbol"/>
              <a:buChar char="▪"/>
              <a:tabLst>
                <a:tab pos="425450" algn="l"/>
              </a:tabLst>
            </a:pP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15">
                <a:latin typeface="Cambria Math"/>
                <a:cs typeface="Cambria Math"/>
              </a:rPr>
              <a:t>waits 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lock </a:t>
            </a:r>
            <a:r>
              <a:rPr dirty="0" sz="2400" spc="-15">
                <a:latin typeface="Cambria Math"/>
                <a:cs typeface="Cambria Math"/>
              </a:rPr>
              <a:t>only for </a:t>
            </a:r>
            <a:r>
              <a:rPr dirty="0" sz="2400">
                <a:latin typeface="Cambria Math"/>
                <a:cs typeface="Cambria Math"/>
              </a:rPr>
              <a:t>a </a:t>
            </a:r>
            <a:r>
              <a:rPr dirty="0" sz="2400" spc="-5">
                <a:latin typeface="Cambria Math"/>
                <a:cs typeface="Cambria Math"/>
              </a:rPr>
              <a:t>specified </a:t>
            </a:r>
            <a:r>
              <a:rPr dirty="0" sz="2400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amount of time. </a:t>
            </a:r>
            <a:r>
              <a:rPr dirty="0" sz="2400" spc="-10">
                <a:latin typeface="Cambria Math"/>
                <a:cs typeface="Cambria Math"/>
              </a:rPr>
              <a:t>After </a:t>
            </a:r>
            <a:r>
              <a:rPr dirty="0" sz="2400">
                <a:latin typeface="Cambria Math"/>
                <a:cs typeface="Cambria Math"/>
              </a:rPr>
              <a:t>that, </a:t>
            </a:r>
            <a:r>
              <a:rPr dirty="0" sz="2400" spc="-5">
                <a:latin typeface="Cambria Math"/>
                <a:cs typeface="Cambria Math"/>
              </a:rPr>
              <a:t>the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is </a:t>
            </a:r>
            <a:r>
              <a:rPr dirty="0" sz="2400" spc="-10">
                <a:latin typeface="Cambria Math"/>
                <a:cs typeface="Cambria Math"/>
              </a:rPr>
              <a:t>rolled </a:t>
            </a:r>
            <a:r>
              <a:rPr dirty="0" sz="2400" spc="-5">
                <a:latin typeface="Cambria Math"/>
                <a:cs typeface="Cambria Math"/>
              </a:rPr>
              <a:t> back.</a:t>
            </a:r>
            <a:endParaRPr sz="2400">
              <a:latin typeface="Cambria Math"/>
              <a:cs typeface="Cambria Math"/>
            </a:endParaRPr>
          </a:p>
          <a:p>
            <a:pPr marL="424815" indent="-412750">
              <a:lnSpc>
                <a:spcPct val="100000"/>
              </a:lnSpc>
              <a:spcBef>
                <a:spcPts val="1080"/>
              </a:spcBef>
              <a:buFont typeface="Segoe UI Symbol"/>
              <a:buChar char="▪"/>
              <a:tabLst>
                <a:tab pos="424815" algn="l"/>
                <a:tab pos="425450" algn="l"/>
              </a:tabLst>
            </a:pPr>
            <a:r>
              <a:rPr dirty="0" sz="2400" spc="-5">
                <a:latin typeface="Cambria Math"/>
                <a:cs typeface="Cambria Math"/>
              </a:rPr>
              <a:t>So</a:t>
            </a:r>
            <a:r>
              <a:rPr dirty="0" sz="2400" spc="-25">
                <a:latin typeface="Cambria Math"/>
                <a:cs typeface="Cambria Math"/>
              </a:rPr>
              <a:t> </a:t>
            </a:r>
            <a:r>
              <a:rPr dirty="0" sz="2400" spc="-5">
                <a:latin typeface="Cambria Math"/>
                <a:cs typeface="Cambria Math"/>
              </a:rPr>
              <a:t>deadlock</a:t>
            </a:r>
            <a:r>
              <a:rPr dirty="0" sz="2400" spc="-20">
                <a:latin typeface="Cambria Math"/>
                <a:cs typeface="Cambria Math"/>
              </a:rPr>
              <a:t> never </a:t>
            </a:r>
            <a:r>
              <a:rPr dirty="0" sz="2400" spc="-5">
                <a:latin typeface="Cambria Math"/>
                <a:cs typeface="Cambria Math"/>
              </a:rPr>
              <a:t>occurs.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761998"/>
            <a:ext cx="9142095" cy="5334000"/>
          </a:xfrm>
          <a:custGeom>
            <a:avLst/>
            <a:gdLst/>
            <a:ahLst/>
            <a:cxnLst/>
            <a:rect l="l" t="t" r="r" b="b"/>
            <a:pathLst>
              <a:path w="9142095" h="5334000">
                <a:moveTo>
                  <a:pt x="9141618" y="5334000"/>
                </a:moveTo>
                <a:lnTo>
                  <a:pt x="0" y="5334000"/>
                </a:lnTo>
                <a:lnTo>
                  <a:pt x="0" y="0"/>
                </a:lnTo>
                <a:lnTo>
                  <a:pt x="9141618" y="0"/>
                </a:lnTo>
                <a:lnTo>
                  <a:pt x="9141618" y="5334000"/>
                </a:lnTo>
                <a:close/>
              </a:path>
            </a:pathLst>
          </a:custGeom>
          <a:solidFill>
            <a:srgbClr val="40BAD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/>
          <p:cNvGrpSpPr/>
          <p:nvPr/>
        </p:nvGrpSpPr>
        <p:grpSpPr>
          <a:xfrm>
            <a:off x="9270262" y="761998"/>
            <a:ext cx="2922270" cy="5334000"/>
            <a:chOff x="9270262" y="761998"/>
            <a:chExt cx="2922270" cy="5334000"/>
          </a:xfrm>
        </p:grpSpPr>
        <p:sp>
          <p:nvSpPr>
            <p:cNvPr id="4" name="object 4"/>
            <p:cNvSpPr/>
            <p:nvPr/>
          </p:nvSpPr>
          <p:spPr>
            <a:xfrm>
              <a:off x="9270262" y="761998"/>
              <a:ext cx="2922270" cy="5334000"/>
            </a:xfrm>
            <a:custGeom>
              <a:avLst/>
              <a:gdLst/>
              <a:ahLst/>
              <a:cxnLst/>
              <a:rect l="l" t="t" r="r" b="b"/>
              <a:pathLst>
                <a:path w="2922270" h="5334000">
                  <a:moveTo>
                    <a:pt x="0" y="0"/>
                  </a:moveTo>
                  <a:lnTo>
                    <a:pt x="2921736" y="0"/>
                  </a:lnTo>
                  <a:lnTo>
                    <a:pt x="2921736" y="5334000"/>
                  </a:lnTo>
                  <a:lnTo>
                    <a:pt x="0" y="5334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8C8C8">
                <a:alpha val="49803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386732" y="841791"/>
              <a:ext cx="2734471" cy="913312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142873" y="1939341"/>
            <a:ext cx="6639559" cy="25552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600" spc="-10" b="1">
                <a:latin typeface="Corbel"/>
                <a:cs typeface="Corbel"/>
              </a:rPr>
              <a:t>Thanks</a:t>
            </a:r>
            <a:endParaRPr sz="166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608885"/>
            <a:ext cx="2541270" cy="1562100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20" b="1">
                <a:latin typeface="Cambria"/>
                <a:cs typeface="Cambria"/>
              </a:rPr>
              <a:t>(ACID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829"/>
              </a:lnSpc>
            </a:pPr>
            <a:r>
              <a:rPr dirty="0" sz="3600" spc="-10" b="1">
                <a:latin typeface="Cambria"/>
                <a:cs typeface="Cambria"/>
              </a:rPr>
              <a:t>Properties)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439" y="727624"/>
            <a:ext cx="1778000" cy="5130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5"/>
              <a:t>Durability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3546930" y="1333668"/>
            <a:ext cx="806259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991235" algn="l"/>
                <a:tab pos="2288540" algn="l"/>
                <a:tab pos="3258820" algn="l"/>
                <a:tab pos="3823970" algn="l"/>
                <a:tab pos="4493260" algn="l"/>
                <a:tab pos="6218555" algn="l"/>
                <a:tab pos="7124700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Al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change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mad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3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y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mus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emain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0" rIns="0" bIns="0" rtlCol="0" vert="horz">
            <a:spAutoFit/>
          </a:bodyPr>
          <a:lstStyle/>
          <a:p>
            <a:pPr marL="386080">
              <a:lnSpc>
                <a:spcPct val="100000"/>
              </a:lnSpc>
              <a:spcBef>
                <a:spcPts val="1000"/>
              </a:spcBef>
            </a:pPr>
            <a:r>
              <a:rPr dirty="0" spc="-5"/>
              <a:t>permanent</a:t>
            </a:r>
            <a:r>
              <a:rPr dirty="0" spc="-15"/>
              <a:t> through </a:t>
            </a:r>
            <a:r>
              <a:rPr dirty="0" spc="-5"/>
              <a:t>out</a:t>
            </a:r>
            <a:r>
              <a:rPr dirty="0" spc="-15"/>
              <a:t> </a:t>
            </a:r>
            <a:r>
              <a:rPr dirty="0" spc="-5"/>
              <a:t>the</a:t>
            </a:r>
            <a:r>
              <a:rPr dirty="0" spc="-15"/>
              <a:t> </a:t>
            </a:r>
            <a:r>
              <a:rPr dirty="0" spc="-5"/>
              <a:t>database.</a:t>
            </a:r>
          </a:p>
          <a:p>
            <a:pPr marL="386080" marR="3810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pc="-10"/>
              <a:t>After</a:t>
            </a:r>
            <a:r>
              <a:rPr dirty="0" spc="260"/>
              <a:t> </a:t>
            </a:r>
            <a:r>
              <a:rPr dirty="0"/>
              <a:t>a</a:t>
            </a:r>
            <a:r>
              <a:rPr dirty="0" spc="260"/>
              <a:t> </a:t>
            </a:r>
            <a:r>
              <a:rPr dirty="0" spc="-10"/>
              <a:t>transaction</a:t>
            </a:r>
            <a:r>
              <a:rPr dirty="0" spc="265"/>
              <a:t> </a:t>
            </a:r>
            <a:r>
              <a:rPr dirty="0" spc="-10"/>
              <a:t>completes</a:t>
            </a:r>
            <a:r>
              <a:rPr dirty="0" spc="260"/>
              <a:t> </a:t>
            </a:r>
            <a:r>
              <a:rPr dirty="0" spc="-25"/>
              <a:t>successfully,</a:t>
            </a:r>
            <a:r>
              <a:rPr dirty="0" spc="265"/>
              <a:t> </a:t>
            </a:r>
            <a:r>
              <a:rPr dirty="0" spc="-5"/>
              <a:t>the</a:t>
            </a:r>
            <a:r>
              <a:rPr dirty="0" spc="260"/>
              <a:t> </a:t>
            </a:r>
            <a:r>
              <a:rPr dirty="0" spc="-5"/>
              <a:t>changes</a:t>
            </a:r>
            <a:r>
              <a:rPr dirty="0" spc="260"/>
              <a:t> </a:t>
            </a:r>
            <a:r>
              <a:rPr dirty="0" spc="-15"/>
              <a:t>to </a:t>
            </a:r>
            <a:r>
              <a:rPr dirty="0" spc="-515"/>
              <a:t> </a:t>
            </a:r>
            <a:r>
              <a:rPr dirty="0" spc="-5"/>
              <a:t>the</a:t>
            </a:r>
            <a:r>
              <a:rPr dirty="0" spc="-10"/>
              <a:t> </a:t>
            </a:r>
            <a:r>
              <a:rPr dirty="0" spc="-5"/>
              <a:t>database must be</a:t>
            </a:r>
            <a:r>
              <a:rPr dirty="0" spc="-10"/>
              <a:t> </a:t>
            </a:r>
            <a:r>
              <a:rPr dirty="0" spc="-5"/>
              <a:t>permanent, </a:t>
            </a:r>
            <a:r>
              <a:rPr dirty="0" spc="-20"/>
              <a:t>even</a:t>
            </a:r>
            <a:r>
              <a:rPr dirty="0" spc="-5"/>
              <a:t> if </a:t>
            </a:r>
            <a:r>
              <a:rPr dirty="0" spc="-15"/>
              <a:t>system</a:t>
            </a:r>
            <a:r>
              <a:rPr dirty="0" spc="-10"/>
              <a:t> fails.</a:t>
            </a:r>
          </a:p>
          <a:p>
            <a:pPr marL="386080" indent="-374015">
              <a:lnSpc>
                <a:spcPct val="100000"/>
              </a:lnSpc>
              <a:spcBef>
                <a:spcPts val="900"/>
              </a:spcBef>
              <a:buFont typeface="Segoe UI Symbol"/>
              <a:buChar char="□"/>
              <a:tabLst>
                <a:tab pos="385445" algn="l"/>
                <a:tab pos="386715" algn="l"/>
              </a:tabLst>
            </a:pPr>
            <a:r>
              <a:rPr dirty="0" spc="-35"/>
              <a:t>For</a:t>
            </a:r>
            <a:r>
              <a:rPr dirty="0" spc="150"/>
              <a:t> </a:t>
            </a:r>
            <a:r>
              <a:rPr dirty="0" spc="-5"/>
              <a:t>e.g.</a:t>
            </a:r>
            <a:r>
              <a:rPr dirty="0" spc="155"/>
              <a:t> </a:t>
            </a:r>
            <a:r>
              <a:rPr dirty="0" spc="-5"/>
              <a:t>Initial</a:t>
            </a:r>
            <a:r>
              <a:rPr dirty="0" spc="155"/>
              <a:t> </a:t>
            </a:r>
            <a:r>
              <a:rPr dirty="0" spc="-5"/>
              <a:t>amount</a:t>
            </a:r>
            <a:r>
              <a:rPr dirty="0" spc="155"/>
              <a:t> </a:t>
            </a:r>
            <a:r>
              <a:rPr dirty="0" spc="-5"/>
              <a:t>in</a:t>
            </a:r>
            <a:r>
              <a:rPr dirty="0" spc="155"/>
              <a:t> </a:t>
            </a:r>
            <a:r>
              <a:rPr dirty="0" spc="-5"/>
              <a:t>account</a:t>
            </a:r>
            <a:r>
              <a:rPr dirty="0" spc="155"/>
              <a:t> </a:t>
            </a:r>
            <a:r>
              <a:rPr dirty="0"/>
              <a:t>A</a:t>
            </a:r>
            <a:r>
              <a:rPr dirty="0" spc="155"/>
              <a:t> </a:t>
            </a:r>
            <a:r>
              <a:rPr dirty="0"/>
              <a:t>=</a:t>
            </a:r>
            <a:r>
              <a:rPr dirty="0" spc="155"/>
              <a:t> </a:t>
            </a:r>
            <a:r>
              <a:rPr dirty="0" spc="-5"/>
              <a:t>5000</a:t>
            </a:r>
            <a:r>
              <a:rPr dirty="0" spc="155"/>
              <a:t> </a:t>
            </a:r>
            <a:r>
              <a:rPr dirty="0" spc="-5"/>
              <a:t>and</a:t>
            </a:r>
            <a:r>
              <a:rPr dirty="0" spc="155"/>
              <a:t> </a:t>
            </a:r>
            <a:r>
              <a:rPr dirty="0" spc="-5"/>
              <a:t>account</a:t>
            </a:r>
            <a:r>
              <a:rPr dirty="0" spc="155"/>
              <a:t> </a:t>
            </a:r>
            <a:r>
              <a:rPr dirty="0"/>
              <a:t>B</a:t>
            </a:r>
          </a:p>
          <a:p>
            <a:pPr marL="386080">
              <a:lnSpc>
                <a:spcPct val="100000"/>
              </a:lnSpc>
            </a:pPr>
            <a:r>
              <a:rPr dirty="0"/>
              <a:t>=</a:t>
            </a:r>
            <a:r>
              <a:rPr dirty="0" spc="-10"/>
              <a:t> </a:t>
            </a:r>
            <a:r>
              <a:rPr dirty="0" spc="-5"/>
              <a:t>3000.</a:t>
            </a:r>
            <a:r>
              <a:rPr dirty="0" spc="-10"/>
              <a:t> </a:t>
            </a:r>
            <a:r>
              <a:rPr dirty="0" spc="-5"/>
              <a:t>Amount</a:t>
            </a:r>
            <a:r>
              <a:rPr dirty="0" spc="-10"/>
              <a:t> </a:t>
            </a:r>
            <a:r>
              <a:rPr dirty="0" spc="-15"/>
              <a:t>to</a:t>
            </a:r>
            <a:r>
              <a:rPr dirty="0" spc="-10"/>
              <a:t> </a:t>
            </a:r>
            <a:r>
              <a:rPr dirty="0" spc="-5"/>
              <a:t>be </a:t>
            </a:r>
            <a:r>
              <a:rPr dirty="0" spc="-15"/>
              <a:t>transferred</a:t>
            </a:r>
            <a:r>
              <a:rPr dirty="0" spc="-10"/>
              <a:t> </a:t>
            </a:r>
            <a:r>
              <a:rPr dirty="0" spc="-15"/>
              <a:t>from</a:t>
            </a:r>
            <a:r>
              <a:rPr dirty="0" spc="-10"/>
              <a:t> </a:t>
            </a:r>
            <a:r>
              <a:rPr dirty="0"/>
              <a:t>A</a:t>
            </a:r>
            <a:r>
              <a:rPr dirty="0" spc="-10"/>
              <a:t> </a:t>
            </a:r>
            <a:r>
              <a:rPr dirty="0" spc="-15"/>
              <a:t>to</a:t>
            </a:r>
            <a:r>
              <a:rPr dirty="0" spc="-10"/>
              <a:t> </a:t>
            </a:r>
            <a:r>
              <a:rPr dirty="0"/>
              <a:t>B</a:t>
            </a:r>
            <a:r>
              <a:rPr dirty="0" spc="-5"/>
              <a:t> </a:t>
            </a:r>
            <a:r>
              <a:rPr dirty="0"/>
              <a:t>=</a:t>
            </a:r>
            <a:r>
              <a:rPr dirty="0" spc="-10"/>
              <a:t> </a:t>
            </a:r>
            <a:r>
              <a:rPr dirty="0" spc="-5"/>
              <a:t>1000.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3546930" y="3871128"/>
            <a:ext cx="80651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85445" algn="l"/>
                <a:tab pos="1315085" algn="l"/>
                <a:tab pos="2151380" algn="l"/>
                <a:tab pos="2791460" algn="l"/>
                <a:tab pos="4487545" algn="l"/>
                <a:tab pos="4923155" algn="l"/>
                <a:tab pos="6572250" algn="l"/>
                <a:tab pos="779843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Thus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af</a:t>
            </a:r>
            <a:r>
              <a:rPr dirty="0" sz="2400" spc="-20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</a:t>
            </a:r>
            <a:r>
              <a:rPr dirty="0" sz="2400">
                <a:latin typeface="Cambria Math"/>
                <a:cs typeface="Cambria Math"/>
              </a:rPr>
              <a:t>r	</a:t>
            </a:r>
            <a:r>
              <a:rPr dirty="0" sz="2400" spc="-5">
                <a:latin typeface="Cambria Math"/>
                <a:cs typeface="Cambria Math"/>
              </a:rPr>
              <a:t>th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t</a:t>
            </a:r>
            <a:r>
              <a:rPr dirty="0" sz="2400" spc="-4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ansactio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comple</a:t>
            </a:r>
            <a:r>
              <a:rPr dirty="0" sz="2400" spc="-25">
                <a:latin typeface="Cambria Math"/>
                <a:cs typeface="Cambria Math"/>
              </a:rPr>
              <a:t>t</a:t>
            </a:r>
            <a:r>
              <a:rPr dirty="0" sz="2400" spc="-5">
                <a:latin typeface="Cambria Math"/>
                <a:cs typeface="Cambria Math"/>
              </a:rPr>
              <a:t>ed</a:t>
            </a:r>
            <a:r>
              <a:rPr dirty="0" sz="2400">
                <a:latin typeface="Cambria Math"/>
                <a:cs typeface="Cambria Math"/>
              </a:rPr>
              <a:t>,	</a:t>
            </a:r>
            <a:r>
              <a:rPr dirty="0" sz="2400" spc="-5">
                <a:latin typeface="Cambria Math"/>
                <a:cs typeface="Cambria Math"/>
              </a:rPr>
              <a:t>amoun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in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46930" y="4236888"/>
            <a:ext cx="8070850" cy="16027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86080" marR="5080">
              <a:lnSpc>
                <a:spcPct val="100000"/>
              </a:lnSpc>
              <a:spcBef>
                <a:spcPts val="100"/>
              </a:spcBef>
              <a:tabLst>
                <a:tab pos="1583690" algn="l"/>
                <a:tab pos="1915795" algn="l"/>
                <a:tab pos="2935605" algn="l"/>
                <a:tab pos="3392804" algn="l"/>
                <a:tab pos="4207510" algn="l"/>
                <a:tab pos="4836795" algn="l"/>
                <a:tab pos="5232400" algn="l"/>
                <a:tab pos="6393815" algn="l"/>
                <a:tab pos="6722109" algn="l"/>
                <a:tab pos="7741920" algn="l"/>
              </a:tabLst>
            </a:pPr>
            <a:r>
              <a:rPr dirty="0" sz="2400" spc="-20">
                <a:latin typeface="Cambria Math"/>
                <a:cs typeface="Cambria Math"/>
              </a:rPr>
              <a:t>A</a:t>
            </a:r>
            <a:r>
              <a:rPr dirty="0" sz="2400" spc="-5">
                <a:latin typeface="Cambria Math"/>
                <a:cs typeface="Cambria Math"/>
              </a:rPr>
              <a:t>ccoun</a:t>
            </a:r>
            <a:r>
              <a:rPr dirty="0" sz="2400">
                <a:latin typeface="Cambria Math"/>
                <a:cs typeface="Cambria Math"/>
              </a:rPr>
              <a:t>t	A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b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400</a:t>
            </a:r>
            <a:r>
              <a:rPr dirty="0" sz="2400">
                <a:latin typeface="Cambria Math"/>
                <a:cs typeface="Cambria Math"/>
              </a:rPr>
              <a:t>0	</a:t>
            </a:r>
            <a:r>
              <a:rPr dirty="0" sz="2400" spc="-5">
                <a:latin typeface="Cambria Math"/>
                <a:cs typeface="Cambria Math"/>
              </a:rPr>
              <a:t>an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accoun</a:t>
            </a:r>
            <a:r>
              <a:rPr dirty="0" sz="2400">
                <a:latin typeface="Cambria Math"/>
                <a:cs typeface="Cambria Math"/>
              </a:rPr>
              <a:t>t	B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5">
                <a:latin typeface="Cambria Math"/>
                <a:cs typeface="Cambria Math"/>
              </a:rPr>
              <a:t>be  </a:t>
            </a:r>
            <a:r>
              <a:rPr dirty="0" sz="2400" spc="-5">
                <a:latin typeface="Cambria Math"/>
                <a:cs typeface="Cambria Math"/>
              </a:rPr>
              <a:t>4000.</a:t>
            </a:r>
            <a:endParaRPr sz="2400">
              <a:latin typeface="Cambria Math"/>
              <a:cs typeface="Cambria Math"/>
            </a:endParaRPr>
          </a:p>
          <a:p>
            <a:pPr marL="386080" marR="8890" indent="-374015">
              <a:lnSpc>
                <a:spcPct val="100000"/>
              </a:lnSpc>
              <a:spcBef>
                <a:spcPts val="900"/>
              </a:spcBef>
              <a:tabLst>
                <a:tab pos="385445" algn="l"/>
                <a:tab pos="1082675" algn="l"/>
                <a:tab pos="2134235" algn="l"/>
                <a:tab pos="3146425" algn="l"/>
                <a:tab pos="4205605" algn="l"/>
                <a:tab pos="5777865" algn="l"/>
                <a:tab pos="6520180" algn="l"/>
                <a:tab pos="7347584" algn="l"/>
              </a:tabLst>
            </a:pPr>
            <a:r>
              <a:rPr dirty="0" sz="2400" spc="-630">
                <a:latin typeface="Segoe UI Symbol"/>
                <a:cs typeface="Segoe UI Symbol"/>
              </a:rPr>
              <a:t>□</a:t>
            </a:r>
            <a:r>
              <a:rPr dirty="0" sz="2400" spc="-630">
                <a:latin typeface="Segoe UI Symbol"/>
                <a:cs typeface="Segoe UI Symbol"/>
              </a:rPr>
              <a:t>	</a:t>
            </a:r>
            <a:r>
              <a:rPr dirty="0" sz="2400" spc="-5">
                <a:latin typeface="Cambria Math"/>
                <a:cs typeface="Cambria Math"/>
              </a:rPr>
              <a:t>Thi</a:t>
            </a:r>
            <a:r>
              <a:rPr dirty="0" sz="2400">
                <a:latin typeface="Cambria Math"/>
                <a:cs typeface="Cambria Math"/>
              </a:rPr>
              <a:t>s	</a:t>
            </a:r>
            <a:r>
              <a:rPr dirty="0" sz="2400" spc="-5">
                <a:latin typeface="Cambria Math"/>
                <a:cs typeface="Cambria Math"/>
              </a:rPr>
              <a:t>chang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shoul</a:t>
            </a:r>
            <a:r>
              <a:rPr dirty="0" sz="2400">
                <a:latin typeface="Cambria Math"/>
                <a:cs typeface="Cambria Math"/>
              </a:rPr>
              <a:t>d	</a:t>
            </a:r>
            <a:r>
              <a:rPr dirty="0" sz="2400" spc="-35">
                <a:latin typeface="Cambria Math"/>
                <a:cs typeface="Cambria Math"/>
              </a:rPr>
              <a:t>r</a:t>
            </a:r>
            <a:r>
              <a:rPr dirty="0" sz="2400" spc="-5">
                <a:latin typeface="Cambria Math"/>
                <a:cs typeface="Cambria Math"/>
              </a:rPr>
              <a:t>emai</a:t>
            </a:r>
            <a:r>
              <a:rPr dirty="0" sz="2400">
                <a:latin typeface="Cambria Math"/>
                <a:cs typeface="Cambria Math"/>
              </a:rPr>
              <a:t>n	</a:t>
            </a:r>
            <a:r>
              <a:rPr dirty="0" sz="2400" spc="-5">
                <a:latin typeface="Cambria Math"/>
                <a:cs typeface="Cambria Math"/>
              </a:rPr>
              <a:t>permanen</a:t>
            </a:r>
            <a:r>
              <a:rPr dirty="0" sz="2400">
                <a:latin typeface="Cambria Math"/>
                <a:cs typeface="Cambria Math"/>
              </a:rPr>
              <a:t>t	</a:t>
            </a:r>
            <a:r>
              <a:rPr dirty="0" sz="2400" spc="-5">
                <a:latin typeface="Cambria Math"/>
                <a:cs typeface="Cambria Math"/>
              </a:rPr>
              <a:t>unti</a:t>
            </a:r>
            <a:r>
              <a:rPr dirty="0" sz="2400">
                <a:latin typeface="Cambria Math"/>
                <a:cs typeface="Cambria Math"/>
              </a:rPr>
              <a:t>l	</a:t>
            </a:r>
            <a:r>
              <a:rPr dirty="0" sz="2400" spc="-5">
                <a:latin typeface="Cambria Math"/>
                <a:cs typeface="Cambria Math"/>
              </a:rPr>
              <a:t>som</a:t>
            </a:r>
            <a:r>
              <a:rPr dirty="0" sz="2400">
                <a:latin typeface="Cambria Math"/>
                <a:cs typeface="Cambria Math"/>
              </a:rPr>
              <a:t>e	</a:t>
            </a:r>
            <a:r>
              <a:rPr dirty="0" sz="2400" spc="-5">
                <a:latin typeface="Cambria Math"/>
                <a:cs typeface="Cambria Math"/>
              </a:rPr>
              <a:t>other  </a:t>
            </a:r>
            <a:r>
              <a:rPr dirty="0" sz="2400" spc="-10">
                <a:latin typeface="Cambria Math"/>
                <a:cs typeface="Cambria Math"/>
              </a:rPr>
              <a:t>transaction </a:t>
            </a:r>
            <a:r>
              <a:rPr dirty="0" sz="2400" spc="-5">
                <a:latin typeface="Cambria Math"/>
                <a:cs typeface="Cambria Math"/>
              </a:rPr>
              <a:t>changes </a:t>
            </a:r>
            <a:r>
              <a:rPr dirty="0" sz="2400" spc="-20">
                <a:latin typeface="Cambria Math"/>
                <a:cs typeface="Cambria Math"/>
              </a:rPr>
              <a:t>any</a:t>
            </a:r>
            <a:r>
              <a:rPr dirty="0" sz="2400" spc="-5">
                <a:latin typeface="Cambria Math"/>
                <a:cs typeface="Cambria Math"/>
              </a:rPr>
              <a:t> account’s</a:t>
            </a:r>
            <a:r>
              <a:rPr dirty="0" sz="2400" spc="-10">
                <a:latin typeface="Cambria Math"/>
                <a:cs typeface="Cambria Math"/>
              </a:rPr>
              <a:t> </a:t>
            </a:r>
            <a:r>
              <a:rPr dirty="0" sz="2400">
                <a:latin typeface="Cambria Math"/>
                <a:cs typeface="Cambria Math"/>
              </a:rPr>
              <a:t>amount.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5944" y="2115109"/>
            <a:ext cx="2541270" cy="2549525"/>
          </a:xfrm>
          <a:prstGeom prst="rect">
            <a:avLst/>
          </a:prstGeom>
        </p:spPr>
        <p:txBody>
          <a:bodyPr wrap="square" lIns="0" tIns="74295" rIns="0" bIns="0" rtlCol="0" vert="horz">
            <a:spAutoFit/>
          </a:bodyPr>
          <a:lstStyle/>
          <a:p>
            <a:pPr marL="12700" marR="5080">
              <a:lnSpc>
                <a:spcPts val="3890"/>
              </a:lnSpc>
              <a:spcBef>
                <a:spcPts val="585"/>
              </a:spcBef>
            </a:pPr>
            <a:r>
              <a:rPr dirty="0" sz="3600" spc="-125" b="1">
                <a:latin typeface="Cambria"/>
                <a:cs typeface="Cambria"/>
              </a:rPr>
              <a:t>T</a:t>
            </a:r>
            <a:r>
              <a:rPr dirty="0" sz="3600" spc="-65" b="1">
                <a:latin typeface="Cambria"/>
                <a:cs typeface="Cambria"/>
              </a:rPr>
              <a:t>r</a:t>
            </a:r>
            <a:r>
              <a:rPr dirty="0" sz="3600" spc="-5" b="1">
                <a:latin typeface="Cambria"/>
                <a:cs typeface="Cambria"/>
              </a:rPr>
              <a:t>ansaction  </a:t>
            </a:r>
            <a:r>
              <a:rPr dirty="0" sz="3600" spc="-15" b="1">
                <a:latin typeface="Cambria"/>
                <a:cs typeface="Cambria"/>
              </a:rPr>
              <a:t>(State </a:t>
            </a:r>
            <a:r>
              <a:rPr dirty="0" sz="3600" spc="-10" b="1">
                <a:latin typeface="Cambria"/>
                <a:cs typeface="Cambria"/>
              </a:rPr>
              <a:t> </a:t>
            </a:r>
            <a:r>
              <a:rPr dirty="0" sz="3600" spc="-15" b="1">
                <a:latin typeface="Cambria"/>
                <a:cs typeface="Cambria"/>
              </a:rPr>
              <a:t>Diagram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3610"/>
              </a:lnSpc>
            </a:pPr>
            <a:r>
              <a:rPr dirty="0" sz="3600" spc="-5" b="1">
                <a:latin typeface="Cambria"/>
                <a:cs typeface="Cambria"/>
              </a:rPr>
              <a:t>or</a:t>
            </a:r>
            <a:endParaRPr sz="3600">
              <a:latin typeface="Cambria"/>
              <a:cs typeface="Cambria"/>
            </a:endParaRPr>
          </a:p>
          <a:p>
            <a:pPr marL="12700">
              <a:lnSpc>
                <a:spcPts val="4105"/>
              </a:lnSpc>
            </a:pPr>
            <a:r>
              <a:rPr dirty="0" sz="3600" spc="-10" b="1">
                <a:latin typeface="Cambria"/>
                <a:cs typeface="Cambria"/>
              </a:rPr>
              <a:t>Life</a:t>
            </a:r>
            <a:r>
              <a:rPr dirty="0" sz="3600" spc="-50" b="1">
                <a:latin typeface="Cambria"/>
                <a:cs typeface="Cambria"/>
              </a:rPr>
              <a:t> </a:t>
            </a:r>
            <a:r>
              <a:rPr dirty="0" sz="3600" spc="-30" b="1">
                <a:latin typeface="Cambria"/>
                <a:cs typeface="Cambria"/>
              </a:rPr>
              <a:t>Cycle)</a:t>
            </a:r>
            <a:endParaRPr sz="3600">
              <a:latin typeface="Cambria"/>
              <a:cs typeface="Cambri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39498" y="155997"/>
            <a:ext cx="691515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5">
                <a:solidFill>
                  <a:srgbClr val="FF0000"/>
                </a:solidFill>
              </a:rPr>
              <a:t>A</a:t>
            </a:r>
            <a:r>
              <a:rPr dirty="0" sz="2000" spc="-5">
                <a:solidFill>
                  <a:srgbClr val="FF0000"/>
                </a:solidFill>
              </a:rPr>
              <a:t>ct</a:t>
            </a:r>
            <a:r>
              <a:rPr dirty="0" sz="2000" spc="-45">
                <a:solidFill>
                  <a:srgbClr val="FF0000"/>
                </a:solidFill>
              </a:rPr>
              <a:t>i</a:t>
            </a:r>
            <a:r>
              <a:rPr dirty="0" sz="2000" spc="-40">
                <a:solidFill>
                  <a:srgbClr val="FF0000"/>
                </a:solidFill>
              </a:rPr>
              <a:t>v</a:t>
            </a:r>
            <a:r>
              <a:rPr dirty="0" sz="2000">
                <a:solidFill>
                  <a:srgbClr val="FF0000"/>
                </a:solidFill>
              </a:rPr>
              <a:t>e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3530326" y="460797"/>
            <a:ext cx="7575550" cy="1549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This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is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the</a:t>
            </a:r>
            <a:r>
              <a:rPr dirty="0" sz="2000" spc="-2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initial</a:t>
            </a:r>
            <a:r>
              <a:rPr dirty="0" sz="2000" spc="-1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state.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remains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in this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while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execution.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Partial</a:t>
            </a:r>
            <a:r>
              <a:rPr dirty="0" sz="2000" spc="-35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Committed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It is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where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actually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enter</a:t>
            </a:r>
            <a:r>
              <a:rPr dirty="0" sz="2000" spc="-5">
                <a:latin typeface="Cambria Math"/>
                <a:cs typeface="Cambria Math"/>
              </a:rPr>
              <a:t> in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its last </a:t>
            </a:r>
            <a:r>
              <a:rPr dirty="0" sz="2000" spc="-10">
                <a:latin typeface="Cambria Math"/>
                <a:cs typeface="Cambria Math"/>
              </a:rPr>
              <a:t>operation.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30326" y="2289598"/>
            <a:ext cx="572389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2000" spc="-20">
                <a:solidFill>
                  <a:srgbClr val="FF0000"/>
                </a:solidFill>
                <a:latin typeface="Cambria Math"/>
                <a:cs typeface="Cambria Math"/>
              </a:rPr>
              <a:t>Failed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An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execution</a:t>
            </a:r>
            <a:r>
              <a:rPr dirty="0" sz="2000" spc="-5">
                <a:latin typeface="Cambria Math"/>
                <a:cs typeface="Cambria Math"/>
              </a:rPr>
              <a:t> cannot be </a:t>
            </a:r>
            <a:r>
              <a:rPr dirty="0" sz="2000" spc="-10">
                <a:latin typeface="Cambria Math"/>
                <a:cs typeface="Cambria Math"/>
              </a:rPr>
              <a:t>performed</a:t>
            </a:r>
            <a:r>
              <a:rPr dirty="0" sz="2000" spc="-5">
                <a:latin typeface="Cambria Math"/>
                <a:cs typeface="Cambria Math"/>
              </a:rPr>
              <a:t> due </a:t>
            </a:r>
            <a:r>
              <a:rPr dirty="0" sz="2000" spc="-10">
                <a:latin typeface="Cambria Math"/>
                <a:cs typeface="Cambria Math"/>
              </a:rPr>
              <a:t>to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errors.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30326" y="2899198"/>
            <a:ext cx="75755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64184" marR="5080" indent="-45212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Once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cannot be </a:t>
            </a:r>
            <a:r>
              <a:rPr dirty="0" sz="2000" spc="-10">
                <a:latin typeface="Cambria Math"/>
                <a:cs typeface="Cambria Math"/>
              </a:rPr>
              <a:t>completed,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any</a:t>
            </a:r>
            <a:r>
              <a:rPr dirty="0" sz="2000" spc="-5">
                <a:latin typeface="Cambria Math"/>
                <a:cs typeface="Cambria Math"/>
              </a:rPr>
              <a:t> changes that it made </a:t>
            </a:r>
            <a:r>
              <a:rPr dirty="0" sz="2000" spc="-43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must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 undone </a:t>
            </a:r>
            <a:r>
              <a:rPr dirty="0" sz="2000" spc="-10">
                <a:latin typeface="Cambria Math"/>
                <a:cs typeface="Cambria Math"/>
              </a:rPr>
              <a:t>rolling</a:t>
            </a:r>
            <a:r>
              <a:rPr dirty="0" sz="2000" spc="-5">
                <a:latin typeface="Cambria Math"/>
                <a:cs typeface="Cambria Math"/>
              </a:rPr>
              <a:t> it back.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530326" y="3813597"/>
            <a:ext cx="7891145" cy="2463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12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Committed</a:t>
            </a:r>
            <a:endParaRPr sz="2000">
              <a:latin typeface="Cambria Math"/>
              <a:cs typeface="Cambria Math"/>
            </a:endParaRPr>
          </a:p>
          <a:p>
            <a:pPr marL="464184" marR="107314" indent="-45212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It is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5">
                <a:latin typeface="Cambria Math"/>
                <a:cs typeface="Cambria Math"/>
              </a:rPr>
              <a:t>where</a:t>
            </a:r>
            <a:r>
              <a:rPr dirty="0" sz="2000">
                <a:latin typeface="Cambria Math"/>
                <a:cs typeface="Cambria Math"/>
              </a:rPr>
              <a:t> 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has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completed</a:t>
            </a:r>
            <a:r>
              <a:rPr dirty="0" sz="2000" spc="-5">
                <a:latin typeface="Cambria Math"/>
                <a:cs typeface="Cambria Math"/>
              </a:rPr>
              <a:t> all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its</a:t>
            </a:r>
            <a:r>
              <a:rPr dirty="0" sz="2000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operations</a:t>
            </a:r>
            <a:r>
              <a:rPr dirty="0" sz="2000" spc="-5">
                <a:latin typeface="Cambria Math"/>
                <a:cs typeface="Cambria Math"/>
              </a:rPr>
              <a:t> and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changes</a:t>
            </a:r>
            <a:r>
              <a:rPr dirty="0" sz="2000" spc="-10">
                <a:latin typeface="Cambria Math"/>
                <a:cs typeface="Cambria Math"/>
              </a:rPr>
              <a:t> to</a:t>
            </a:r>
            <a:r>
              <a:rPr dirty="0" sz="2000" spc="-5">
                <a:latin typeface="Cambria Math"/>
                <a:cs typeface="Cambria Math"/>
              </a:rPr>
              <a:t> the database </a:t>
            </a:r>
            <a:r>
              <a:rPr dirty="0" sz="2000" spc="-15">
                <a:latin typeface="Cambria Math"/>
                <a:cs typeface="Cambria Math"/>
              </a:rPr>
              <a:t>are</a:t>
            </a:r>
            <a:r>
              <a:rPr dirty="0" sz="2000" spc="-10">
                <a:latin typeface="Cambria Math"/>
                <a:cs typeface="Cambria Math"/>
              </a:rPr>
              <a:t> reflected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60">
                <a:latin typeface="Cambria Math"/>
                <a:cs typeface="Cambria Math"/>
              </a:rPr>
              <a:t>We</a:t>
            </a:r>
            <a:r>
              <a:rPr dirty="0" sz="2000" spc="-5">
                <a:latin typeface="Cambria Math"/>
                <a:cs typeface="Cambria Math"/>
              </a:rPr>
              <a:t> cannot abort or </a:t>
            </a:r>
            <a:r>
              <a:rPr dirty="0" sz="2000" spc="-10">
                <a:latin typeface="Cambria Math"/>
                <a:cs typeface="Cambria Math"/>
              </a:rPr>
              <a:t>rollback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>
                <a:latin typeface="Cambria Math"/>
                <a:cs typeface="Cambria Math"/>
              </a:rPr>
              <a:t>a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committed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transaction.</a:t>
            </a:r>
            <a:endParaRPr sz="2000">
              <a:latin typeface="Cambria Math"/>
              <a:cs typeface="Cambria Math"/>
            </a:endParaRPr>
          </a:p>
          <a:p>
            <a:pPr marL="121285">
              <a:lnSpc>
                <a:spcPct val="100000"/>
              </a:lnSpc>
              <a:spcBef>
                <a:spcPts val="2400"/>
              </a:spcBef>
            </a:pPr>
            <a:r>
              <a:rPr dirty="0" sz="2000" spc="-10">
                <a:solidFill>
                  <a:srgbClr val="FF0000"/>
                </a:solidFill>
                <a:latin typeface="Cambria Math"/>
                <a:cs typeface="Cambria Math"/>
              </a:rPr>
              <a:t>Aborted</a:t>
            </a:r>
            <a:endParaRPr sz="2000">
              <a:latin typeface="Cambria Math"/>
              <a:cs typeface="Cambria Math"/>
            </a:endParaRPr>
          </a:p>
          <a:p>
            <a:pPr marL="464184" marR="5080" indent="-452120">
              <a:lnSpc>
                <a:spcPct val="100000"/>
              </a:lnSpc>
              <a:tabLst>
                <a:tab pos="464184" algn="l"/>
              </a:tabLst>
            </a:pPr>
            <a:r>
              <a:rPr dirty="0" sz="2000" spc="254">
                <a:latin typeface="Segoe UI Symbol"/>
                <a:cs typeface="Segoe UI Symbol"/>
              </a:rPr>
              <a:t>✔	</a:t>
            </a:r>
            <a:r>
              <a:rPr dirty="0" sz="2000" spc="-5">
                <a:latin typeface="Cambria Math"/>
                <a:cs typeface="Cambria Math"/>
              </a:rPr>
              <a:t>The </a:t>
            </a:r>
            <a:r>
              <a:rPr dirty="0" sz="2000" spc="-10">
                <a:latin typeface="Cambria Math"/>
                <a:cs typeface="Cambria Math"/>
              </a:rPr>
              <a:t>state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after</a:t>
            </a:r>
            <a:r>
              <a:rPr dirty="0" sz="2000" spc="-5">
                <a:latin typeface="Cambria Math"/>
                <a:cs typeface="Cambria Math"/>
              </a:rPr>
              <a:t> 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has been </a:t>
            </a:r>
            <a:r>
              <a:rPr dirty="0" sz="2000" spc="-10">
                <a:latin typeface="Cambria Math"/>
                <a:cs typeface="Cambria Math"/>
              </a:rPr>
              <a:t>rolled</a:t>
            </a:r>
            <a:r>
              <a:rPr dirty="0" sz="2000" spc="-5">
                <a:latin typeface="Cambria Math"/>
                <a:cs typeface="Cambria Math"/>
              </a:rPr>
              <a:t> back and the database </a:t>
            </a:r>
            <a:r>
              <a:rPr dirty="0" sz="2000" spc="-425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has</a:t>
            </a:r>
            <a:r>
              <a:rPr dirty="0" sz="2000" spc="-10">
                <a:latin typeface="Cambria Math"/>
                <a:cs typeface="Cambria Math"/>
              </a:rPr>
              <a:t> </a:t>
            </a:r>
            <a:r>
              <a:rPr dirty="0" sz="2000" spc="-5">
                <a:latin typeface="Cambria Math"/>
                <a:cs typeface="Cambria Math"/>
              </a:rPr>
              <a:t>been </a:t>
            </a:r>
            <a:r>
              <a:rPr dirty="0" sz="2000" spc="-15">
                <a:latin typeface="Cambria Math"/>
                <a:cs typeface="Cambria Math"/>
              </a:rPr>
              <a:t>restored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to</a:t>
            </a:r>
            <a:r>
              <a:rPr dirty="0" sz="2000" spc="-5">
                <a:latin typeface="Cambria Math"/>
                <a:cs typeface="Cambria Math"/>
              </a:rPr>
              <a:t> start of the </a:t>
            </a:r>
            <a:r>
              <a:rPr dirty="0" sz="2000" spc="-10">
                <a:latin typeface="Cambria Math"/>
                <a:cs typeface="Cambria Math"/>
              </a:rPr>
              <a:t>transaction</a:t>
            </a:r>
            <a:r>
              <a:rPr dirty="0" sz="2000" spc="-5">
                <a:latin typeface="Cambria Math"/>
                <a:cs typeface="Cambria Math"/>
              </a:rPr>
              <a:t> </a:t>
            </a:r>
            <a:r>
              <a:rPr dirty="0" sz="2000" spc="-10">
                <a:latin typeface="Cambria Math"/>
                <a:cs typeface="Cambria Math"/>
              </a:rPr>
              <a:t>state.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2023-12-26T13:15:16Z</dcterms:created>
  <dcterms:modified xsi:type="dcterms:W3CDTF">2023-12-26T13:15:16Z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2023-11-20T00:00:00Z</vt:filetime>
  </property>
  <property fmtid="{D5CDD505-2E9C-101B-9397-08002B2CF9AE}" pid="3" name="Creator">
    <vt:lpwstr>PDFium</vt:lpwstr>
  </property>
  <property fmtid="{D5CDD505-2E9C-101B-9397-08002B2CF9AE}" pid="4" name="LastSaved">
    <vt:filetime>2023-11-20T00:00:00Z</vt:filetime>
  </property>
</Properties>
</file>