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00A4B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0A4B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0A4B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393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0A4B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63438" y="148587"/>
            <a:ext cx="1495424" cy="3714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961" y="156753"/>
            <a:ext cx="6178550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00A4B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0359" y="776563"/>
            <a:ext cx="8641080" cy="2175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4.jpg"/><Relationship Id="rId4" Type="http://schemas.openxmlformats.org/officeDocument/2006/relationships/image" Target="../media/image1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28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0" y="13675"/>
            <a:ext cx="9136644" cy="51298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3413" y="2200275"/>
            <a:ext cx="3000375" cy="7429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Remove</a:t>
            </a:r>
            <a:r>
              <a:rPr dirty="0" spc="-80"/>
              <a:t> </a:t>
            </a:r>
            <a:r>
              <a:rPr dirty="0" spc="-55"/>
              <a:t>data</a:t>
            </a:r>
            <a:r>
              <a:rPr dirty="0" spc="-80"/>
              <a:t> </a:t>
            </a:r>
            <a:r>
              <a:rPr dirty="0" spc="-10"/>
              <a:t>inconsistency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2360" y="859966"/>
            <a:ext cx="1165225" cy="307975"/>
          </a:xfrm>
          <a:prstGeom prst="rect">
            <a:avLst/>
          </a:prstGeom>
          <a:solidFill>
            <a:srgbClr val="F1F1F1"/>
          </a:solidFill>
          <a:ln w="9524">
            <a:solidFill>
              <a:srgbClr val="BEBEBE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240"/>
              </a:spcBef>
            </a:pPr>
            <a:r>
              <a:rPr dirty="0" sz="1400" spc="-10">
                <a:latin typeface="Trebuchet MS"/>
                <a:cs typeface="Trebuchet MS"/>
              </a:rPr>
              <a:t>Computer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50028" y="859966"/>
            <a:ext cx="1165225" cy="307975"/>
          </a:xfrm>
          <a:prstGeom prst="rect">
            <a:avLst/>
          </a:prstGeom>
          <a:solidFill>
            <a:srgbClr val="F1F1F1"/>
          </a:solidFill>
          <a:ln w="9524">
            <a:solidFill>
              <a:srgbClr val="BEBEBE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400" spc="-10">
                <a:latin typeface="Trebuchet MS"/>
                <a:cs typeface="Trebuchet MS"/>
              </a:rPr>
              <a:t>Civil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50028" y="4398392"/>
            <a:ext cx="1165225" cy="307975"/>
          </a:xfrm>
          <a:prstGeom prst="rect">
            <a:avLst/>
          </a:prstGeom>
          <a:solidFill>
            <a:srgbClr val="F1F1F1"/>
          </a:solidFill>
          <a:ln w="9524">
            <a:solidFill>
              <a:srgbClr val="BEBEBE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240"/>
              </a:spcBef>
            </a:pPr>
            <a:r>
              <a:rPr dirty="0" sz="1400" spc="-10">
                <a:latin typeface="Trebuchet MS"/>
                <a:cs typeface="Trebuchet MS"/>
              </a:rPr>
              <a:t>Electrical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22360" y="4398393"/>
            <a:ext cx="1165225" cy="307975"/>
          </a:xfrm>
          <a:prstGeom prst="rect">
            <a:avLst/>
          </a:prstGeom>
          <a:solidFill>
            <a:srgbClr val="F1F1F1"/>
          </a:solidFill>
          <a:ln w="9524">
            <a:solidFill>
              <a:srgbClr val="BEBEBE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marL="140335">
              <a:lnSpc>
                <a:spcPct val="100000"/>
              </a:lnSpc>
              <a:spcBef>
                <a:spcPts val="244"/>
              </a:spcBef>
            </a:pPr>
            <a:r>
              <a:rPr dirty="0" sz="1400" spc="-10">
                <a:latin typeface="Trebuchet MS"/>
                <a:cs typeface="Trebuchet MS"/>
              </a:rPr>
              <a:t>Mechanical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80176" y="1274306"/>
            <a:ext cx="4049395" cy="822960"/>
            <a:chOff x="280176" y="1274306"/>
            <a:chExt cx="4049395" cy="822960"/>
          </a:xfrm>
        </p:grpSpPr>
        <p:sp>
          <p:nvSpPr>
            <p:cNvPr id="8" name="object 8" descr=""/>
            <p:cNvSpPr/>
            <p:nvPr/>
          </p:nvSpPr>
          <p:spPr>
            <a:xfrm>
              <a:off x="280176" y="1274306"/>
              <a:ext cx="4049395" cy="822960"/>
            </a:xfrm>
            <a:custGeom>
              <a:avLst/>
              <a:gdLst/>
              <a:ahLst/>
              <a:cxnLst/>
              <a:rect l="l" t="t" r="r" b="b"/>
              <a:pathLst>
                <a:path w="4049395" h="822960">
                  <a:moveTo>
                    <a:pt x="4049124" y="822949"/>
                  </a:moveTo>
                  <a:lnTo>
                    <a:pt x="0" y="822949"/>
                  </a:lnTo>
                  <a:lnTo>
                    <a:pt x="0" y="0"/>
                  </a:lnTo>
                  <a:lnTo>
                    <a:pt x="4049124" y="0"/>
                  </a:lnTo>
                  <a:lnTo>
                    <a:pt x="4049124" y="822949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671326" y="1685781"/>
              <a:ext cx="789305" cy="411480"/>
            </a:xfrm>
            <a:custGeom>
              <a:avLst/>
              <a:gdLst/>
              <a:ahLst/>
              <a:cxnLst/>
              <a:rect l="l" t="t" r="r" b="b"/>
              <a:pathLst>
                <a:path w="789304" h="411480">
                  <a:moveTo>
                    <a:pt x="789299" y="411474"/>
                  </a:moveTo>
                  <a:lnTo>
                    <a:pt x="0" y="411474"/>
                  </a:lnTo>
                  <a:lnTo>
                    <a:pt x="0" y="0"/>
                  </a:lnTo>
                  <a:lnTo>
                    <a:pt x="789299" y="0"/>
                  </a:lnTo>
                  <a:lnTo>
                    <a:pt x="789299" y="41147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4701494" y="1296650"/>
          <a:ext cx="4138295" cy="82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880"/>
                <a:gridCol w="938530"/>
                <a:gridCol w="789305"/>
                <a:gridCol w="868680"/>
              </a:tblGrid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Mobile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31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1234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85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pSp>
        <p:nvGrpSpPr>
          <p:cNvPr id="11" name="object 11" descr=""/>
          <p:cNvGrpSpPr/>
          <p:nvPr/>
        </p:nvGrpSpPr>
        <p:grpSpPr>
          <a:xfrm>
            <a:off x="280176" y="3361440"/>
            <a:ext cx="4049395" cy="822960"/>
            <a:chOff x="280176" y="3361440"/>
            <a:chExt cx="4049395" cy="822960"/>
          </a:xfrm>
        </p:grpSpPr>
        <p:sp>
          <p:nvSpPr>
            <p:cNvPr id="12" name="object 12" descr=""/>
            <p:cNvSpPr/>
            <p:nvPr/>
          </p:nvSpPr>
          <p:spPr>
            <a:xfrm>
              <a:off x="280176" y="3361440"/>
              <a:ext cx="4049395" cy="822960"/>
            </a:xfrm>
            <a:custGeom>
              <a:avLst/>
              <a:gdLst/>
              <a:ahLst/>
              <a:cxnLst/>
              <a:rect l="l" t="t" r="r" b="b"/>
              <a:pathLst>
                <a:path w="4049395" h="822960">
                  <a:moveTo>
                    <a:pt x="4049124" y="822949"/>
                  </a:moveTo>
                  <a:lnTo>
                    <a:pt x="0" y="822949"/>
                  </a:lnTo>
                  <a:lnTo>
                    <a:pt x="0" y="0"/>
                  </a:lnTo>
                  <a:lnTo>
                    <a:pt x="4049124" y="0"/>
                  </a:lnTo>
                  <a:lnTo>
                    <a:pt x="4049124" y="822949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671326" y="3772915"/>
              <a:ext cx="789305" cy="411480"/>
            </a:xfrm>
            <a:custGeom>
              <a:avLst/>
              <a:gdLst/>
              <a:ahLst/>
              <a:cxnLst/>
              <a:rect l="l" t="t" r="r" b="b"/>
              <a:pathLst>
                <a:path w="789304" h="411479">
                  <a:moveTo>
                    <a:pt x="789299" y="411474"/>
                  </a:moveTo>
                  <a:lnTo>
                    <a:pt x="0" y="411474"/>
                  </a:lnTo>
                  <a:lnTo>
                    <a:pt x="0" y="0"/>
                  </a:lnTo>
                  <a:lnTo>
                    <a:pt x="789299" y="0"/>
                  </a:lnTo>
                  <a:lnTo>
                    <a:pt x="789299" y="41147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4701494" y="3383784"/>
          <a:ext cx="4138295" cy="82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880"/>
                <a:gridCol w="938530"/>
                <a:gridCol w="789305"/>
                <a:gridCol w="868680"/>
              </a:tblGrid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Mobile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31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1234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85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pSp>
        <p:nvGrpSpPr>
          <p:cNvPr id="15" name="object 15" descr=""/>
          <p:cNvGrpSpPr/>
          <p:nvPr/>
        </p:nvGrpSpPr>
        <p:grpSpPr>
          <a:xfrm>
            <a:off x="5442587" y="2214374"/>
            <a:ext cx="2009139" cy="553085"/>
            <a:chOff x="5442587" y="2214374"/>
            <a:chExt cx="2009139" cy="553085"/>
          </a:xfrm>
        </p:grpSpPr>
        <p:sp>
          <p:nvSpPr>
            <p:cNvPr id="16" name="object 16" descr=""/>
            <p:cNvSpPr/>
            <p:nvPr/>
          </p:nvSpPr>
          <p:spPr>
            <a:xfrm>
              <a:off x="5447350" y="2219137"/>
              <a:ext cx="1999614" cy="543560"/>
            </a:xfrm>
            <a:custGeom>
              <a:avLst/>
              <a:gdLst/>
              <a:ahLst/>
              <a:cxnLst/>
              <a:rect l="l" t="t" r="r" b="b"/>
              <a:pathLst>
                <a:path w="1999615" h="543560">
                  <a:moveTo>
                    <a:pt x="1961774" y="543460"/>
                  </a:moveTo>
                  <a:lnTo>
                    <a:pt x="37308" y="543460"/>
                  </a:lnTo>
                  <a:lnTo>
                    <a:pt x="22786" y="540529"/>
                  </a:lnTo>
                  <a:lnTo>
                    <a:pt x="10927" y="532533"/>
                  </a:lnTo>
                  <a:lnTo>
                    <a:pt x="2931" y="520674"/>
                  </a:lnTo>
                  <a:lnTo>
                    <a:pt x="0" y="506152"/>
                  </a:lnTo>
                  <a:lnTo>
                    <a:pt x="0" y="37308"/>
                  </a:lnTo>
                  <a:lnTo>
                    <a:pt x="2931" y="22786"/>
                  </a:lnTo>
                  <a:lnTo>
                    <a:pt x="10927" y="10927"/>
                  </a:lnTo>
                  <a:lnTo>
                    <a:pt x="22786" y="2931"/>
                  </a:lnTo>
                  <a:lnTo>
                    <a:pt x="37308" y="0"/>
                  </a:lnTo>
                  <a:lnTo>
                    <a:pt x="1961774" y="0"/>
                  </a:lnTo>
                  <a:lnTo>
                    <a:pt x="1996242" y="23031"/>
                  </a:lnTo>
                  <a:lnTo>
                    <a:pt x="1999082" y="37308"/>
                  </a:lnTo>
                  <a:lnTo>
                    <a:pt x="1999082" y="506152"/>
                  </a:lnTo>
                  <a:lnTo>
                    <a:pt x="1996150" y="520674"/>
                  </a:lnTo>
                  <a:lnTo>
                    <a:pt x="1988155" y="532533"/>
                  </a:lnTo>
                  <a:lnTo>
                    <a:pt x="1976296" y="540529"/>
                  </a:lnTo>
                  <a:lnTo>
                    <a:pt x="1961774" y="54346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447350" y="2219137"/>
              <a:ext cx="1999614" cy="543560"/>
            </a:xfrm>
            <a:custGeom>
              <a:avLst/>
              <a:gdLst/>
              <a:ahLst/>
              <a:cxnLst/>
              <a:rect l="l" t="t" r="r" b="b"/>
              <a:pathLst>
                <a:path w="1999615" h="543560">
                  <a:moveTo>
                    <a:pt x="0" y="37308"/>
                  </a:moveTo>
                  <a:lnTo>
                    <a:pt x="2931" y="22786"/>
                  </a:lnTo>
                  <a:lnTo>
                    <a:pt x="10927" y="10927"/>
                  </a:lnTo>
                  <a:lnTo>
                    <a:pt x="22786" y="2931"/>
                  </a:lnTo>
                  <a:lnTo>
                    <a:pt x="37308" y="0"/>
                  </a:lnTo>
                  <a:lnTo>
                    <a:pt x="1961774" y="0"/>
                  </a:lnTo>
                  <a:lnTo>
                    <a:pt x="1996242" y="23031"/>
                  </a:lnTo>
                  <a:lnTo>
                    <a:pt x="1999082" y="37308"/>
                  </a:lnTo>
                  <a:lnTo>
                    <a:pt x="1999082" y="506152"/>
                  </a:lnTo>
                  <a:lnTo>
                    <a:pt x="1996150" y="520674"/>
                  </a:lnTo>
                  <a:lnTo>
                    <a:pt x="1988155" y="532533"/>
                  </a:lnTo>
                  <a:lnTo>
                    <a:pt x="1976296" y="540529"/>
                  </a:lnTo>
                  <a:lnTo>
                    <a:pt x="1961774" y="543460"/>
                  </a:lnTo>
                  <a:lnTo>
                    <a:pt x="37308" y="543460"/>
                  </a:lnTo>
                  <a:lnTo>
                    <a:pt x="22786" y="540529"/>
                  </a:lnTo>
                  <a:lnTo>
                    <a:pt x="10927" y="532533"/>
                  </a:lnTo>
                  <a:lnTo>
                    <a:pt x="2931" y="520674"/>
                  </a:lnTo>
                  <a:lnTo>
                    <a:pt x="0" y="506152"/>
                  </a:lnTo>
                  <a:lnTo>
                    <a:pt x="0" y="37308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531302" y="2248352"/>
            <a:ext cx="17405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Same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data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having </a:t>
            </a:r>
            <a:r>
              <a:rPr dirty="0" sz="1400" spc="-60">
                <a:latin typeface="Trebuchet MS"/>
                <a:cs typeface="Trebuchet MS"/>
              </a:rPr>
              <a:t>different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state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(values)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88496" y="2455389"/>
            <a:ext cx="2983230" cy="548005"/>
            <a:chOff x="688496" y="2455389"/>
            <a:chExt cx="2983230" cy="548005"/>
          </a:xfrm>
        </p:grpSpPr>
        <p:sp>
          <p:nvSpPr>
            <p:cNvPr id="20" name="object 20" descr=""/>
            <p:cNvSpPr/>
            <p:nvPr/>
          </p:nvSpPr>
          <p:spPr>
            <a:xfrm>
              <a:off x="693258" y="2460151"/>
              <a:ext cx="2973705" cy="538480"/>
            </a:xfrm>
            <a:custGeom>
              <a:avLst/>
              <a:gdLst/>
              <a:ahLst/>
              <a:cxnLst/>
              <a:rect l="l" t="t" r="r" b="b"/>
              <a:pathLst>
                <a:path w="2973704" h="538480">
                  <a:moveTo>
                    <a:pt x="2943715" y="538400"/>
                  </a:moveTo>
                  <a:lnTo>
                    <a:pt x="29617" y="538400"/>
                  </a:lnTo>
                  <a:lnTo>
                    <a:pt x="18088" y="536073"/>
                  </a:lnTo>
                  <a:lnTo>
                    <a:pt x="8674" y="529726"/>
                  </a:lnTo>
                  <a:lnTo>
                    <a:pt x="2327" y="520311"/>
                  </a:lnTo>
                  <a:lnTo>
                    <a:pt x="0" y="508783"/>
                  </a:lnTo>
                  <a:lnTo>
                    <a:pt x="0" y="29617"/>
                  </a:lnTo>
                  <a:lnTo>
                    <a:pt x="2327" y="18088"/>
                  </a:lnTo>
                  <a:lnTo>
                    <a:pt x="8674" y="8674"/>
                  </a:lnTo>
                  <a:lnTo>
                    <a:pt x="18088" y="2327"/>
                  </a:lnTo>
                  <a:lnTo>
                    <a:pt x="29617" y="0"/>
                  </a:lnTo>
                  <a:lnTo>
                    <a:pt x="2951570" y="0"/>
                  </a:lnTo>
                  <a:lnTo>
                    <a:pt x="2959103" y="3120"/>
                  </a:lnTo>
                  <a:lnTo>
                    <a:pt x="2970212" y="14228"/>
                  </a:lnTo>
                  <a:lnTo>
                    <a:pt x="2973333" y="21762"/>
                  </a:lnTo>
                  <a:lnTo>
                    <a:pt x="2973333" y="508783"/>
                  </a:lnTo>
                  <a:lnTo>
                    <a:pt x="2971005" y="520311"/>
                  </a:lnTo>
                  <a:lnTo>
                    <a:pt x="2964658" y="529726"/>
                  </a:lnTo>
                  <a:lnTo>
                    <a:pt x="2955243" y="536073"/>
                  </a:lnTo>
                  <a:lnTo>
                    <a:pt x="2943715" y="538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93258" y="2460151"/>
              <a:ext cx="2973705" cy="538480"/>
            </a:xfrm>
            <a:custGeom>
              <a:avLst/>
              <a:gdLst/>
              <a:ahLst/>
              <a:cxnLst/>
              <a:rect l="l" t="t" r="r" b="b"/>
              <a:pathLst>
                <a:path w="2973704" h="538480">
                  <a:moveTo>
                    <a:pt x="0" y="29617"/>
                  </a:moveTo>
                  <a:lnTo>
                    <a:pt x="2327" y="18088"/>
                  </a:lnTo>
                  <a:lnTo>
                    <a:pt x="8674" y="8674"/>
                  </a:lnTo>
                  <a:lnTo>
                    <a:pt x="18088" y="2327"/>
                  </a:lnTo>
                  <a:lnTo>
                    <a:pt x="29617" y="0"/>
                  </a:lnTo>
                  <a:lnTo>
                    <a:pt x="2943715" y="0"/>
                  </a:lnTo>
                  <a:lnTo>
                    <a:pt x="2951570" y="0"/>
                  </a:lnTo>
                  <a:lnTo>
                    <a:pt x="2959103" y="3120"/>
                  </a:lnTo>
                  <a:lnTo>
                    <a:pt x="2964658" y="8674"/>
                  </a:lnTo>
                  <a:lnTo>
                    <a:pt x="2970212" y="14228"/>
                  </a:lnTo>
                  <a:lnTo>
                    <a:pt x="2973333" y="21762"/>
                  </a:lnTo>
                  <a:lnTo>
                    <a:pt x="2973333" y="29617"/>
                  </a:lnTo>
                  <a:lnTo>
                    <a:pt x="2973333" y="508783"/>
                  </a:lnTo>
                  <a:lnTo>
                    <a:pt x="2971005" y="520311"/>
                  </a:lnTo>
                  <a:lnTo>
                    <a:pt x="2964658" y="529726"/>
                  </a:lnTo>
                  <a:lnTo>
                    <a:pt x="2955243" y="536073"/>
                  </a:lnTo>
                  <a:lnTo>
                    <a:pt x="2943715" y="538400"/>
                  </a:lnTo>
                  <a:lnTo>
                    <a:pt x="29617" y="538400"/>
                  </a:lnTo>
                  <a:lnTo>
                    <a:pt x="18088" y="536073"/>
                  </a:lnTo>
                  <a:lnTo>
                    <a:pt x="8674" y="529726"/>
                  </a:lnTo>
                  <a:lnTo>
                    <a:pt x="2327" y="520311"/>
                  </a:lnTo>
                  <a:lnTo>
                    <a:pt x="0" y="508783"/>
                  </a:lnTo>
                  <a:lnTo>
                    <a:pt x="0" y="29617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774958" y="2487114"/>
            <a:ext cx="27597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Database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management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system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can </a:t>
            </a:r>
            <a:r>
              <a:rPr dirty="0" sz="1400">
                <a:latin typeface="Trebuchet MS"/>
                <a:cs typeface="Trebuchet MS"/>
              </a:rPr>
              <a:t>keep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data</a:t>
            </a:r>
            <a:r>
              <a:rPr dirty="0" sz="1400" spc="-50">
                <a:latin typeface="Trebuchet MS"/>
                <a:cs typeface="Trebuchet MS"/>
              </a:rPr>
              <a:t> in </a:t>
            </a:r>
            <a:r>
              <a:rPr dirty="0" sz="1400" spc="-10">
                <a:latin typeface="Trebuchet MS"/>
                <a:cs typeface="Trebuchet MS"/>
              </a:rPr>
              <a:t>consistent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state.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919027" y="2098137"/>
            <a:ext cx="3629660" cy="1308100"/>
            <a:chOff x="3919027" y="2098137"/>
            <a:chExt cx="3629660" cy="1308100"/>
          </a:xfrm>
        </p:grpSpPr>
        <p:pic>
          <p:nvPicPr>
            <p:cNvPr id="24" name="object 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9027" y="2098137"/>
              <a:ext cx="1295228" cy="1307981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4981759" y="2826985"/>
              <a:ext cx="2562225" cy="523875"/>
            </a:xfrm>
            <a:custGeom>
              <a:avLst/>
              <a:gdLst/>
              <a:ahLst/>
              <a:cxnLst/>
              <a:rect l="l" t="t" r="r" b="b"/>
              <a:pathLst>
                <a:path w="2562225" h="523875">
                  <a:moveTo>
                    <a:pt x="2486516" y="523435"/>
                  </a:moveTo>
                  <a:lnTo>
                    <a:pt x="449335" y="523435"/>
                  </a:lnTo>
                  <a:lnTo>
                    <a:pt x="419977" y="517508"/>
                  </a:lnTo>
                  <a:lnTo>
                    <a:pt x="396003" y="501345"/>
                  </a:lnTo>
                  <a:lnTo>
                    <a:pt x="379839" y="477370"/>
                  </a:lnTo>
                  <a:lnTo>
                    <a:pt x="373912" y="448012"/>
                  </a:lnTo>
                  <a:lnTo>
                    <a:pt x="373912" y="259453"/>
                  </a:lnTo>
                  <a:lnTo>
                    <a:pt x="0" y="0"/>
                  </a:lnTo>
                  <a:lnTo>
                    <a:pt x="373912" y="146318"/>
                  </a:lnTo>
                  <a:lnTo>
                    <a:pt x="2561940" y="146318"/>
                  </a:lnTo>
                  <a:lnTo>
                    <a:pt x="2561940" y="448012"/>
                  </a:lnTo>
                  <a:lnTo>
                    <a:pt x="2556013" y="477370"/>
                  </a:lnTo>
                  <a:lnTo>
                    <a:pt x="2539849" y="501345"/>
                  </a:lnTo>
                  <a:lnTo>
                    <a:pt x="2515875" y="517508"/>
                  </a:lnTo>
                  <a:lnTo>
                    <a:pt x="2486516" y="523435"/>
                  </a:lnTo>
                  <a:close/>
                </a:path>
                <a:path w="2562225" h="523875">
                  <a:moveTo>
                    <a:pt x="2561940" y="146318"/>
                  </a:moveTo>
                  <a:lnTo>
                    <a:pt x="373912" y="146318"/>
                  </a:lnTo>
                  <a:lnTo>
                    <a:pt x="379839" y="116960"/>
                  </a:lnTo>
                  <a:lnTo>
                    <a:pt x="396003" y="92985"/>
                  </a:lnTo>
                  <a:lnTo>
                    <a:pt x="419977" y="76822"/>
                  </a:lnTo>
                  <a:lnTo>
                    <a:pt x="449335" y="70894"/>
                  </a:lnTo>
                  <a:lnTo>
                    <a:pt x="2486516" y="70894"/>
                  </a:lnTo>
                  <a:lnTo>
                    <a:pt x="2528361" y="83566"/>
                  </a:lnTo>
                  <a:lnTo>
                    <a:pt x="2556199" y="117455"/>
                  </a:lnTo>
                  <a:lnTo>
                    <a:pt x="2561940" y="146318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981759" y="2826985"/>
              <a:ext cx="2562225" cy="523875"/>
            </a:xfrm>
            <a:custGeom>
              <a:avLst/>
              <a:gdLst/>
              <a:ahLst/>
              <a:cxnLst/>
              <a:rect l="l" t="t" r="r" b="b"/>
              <a:pathLst>
                <a:path w="2562225" h="523875">
                  <a:moveTo>
                    <a:pt x="373912" y="146318"/>
                  </a:moveTo>
                  <a:lnTo>
                    <a:pt x="379839" y="116960"/>
                  </a:lnTo>
                  <a:lnTo>
                    <a:pt x="396003" y="92986"/>
                  </a:lnTo>
                  <a:lnTo>
                    <a:pt x="419977" y="76822"/>
                  </a:lnTo>
                  <a:lnTo>
                    <a:pt x="449335" y="70894"/>
                  </a:lnTo>
                  <a:lnTo>
                    <a:pt x="738583" y="70894"/>
                  </a:lnTo>
                  <a:lnTo>
                    <a:pt x="1285590" y="70894"/>
                  </a:lnTo>
                  <a:lnTo>
                    <a:pt x="2486516" y="70894"/>
                  </a:lnTo>
                  <a:lnTo>
                    <a:pt x="2501299" y="72357"/>
                  </a:lnTo>
                  <a:lnTo>
                    <a:pt x="2539848" y="92985"/>
                  </a:lnTo>
                  <a:lnTo>
                    <a:pt x="2560477" y="131535"/>
                  </a:lnTo>
                  <a:lnTo>
                    <a:pt x="2561940" y="146318"/>
                  </a:lnTo>
                  <a:lnTo>
                    <a:pt x="2561940" y="259453"/>
                  </a:lnTo>
                  <a:lnTo>
                    <a:pt x="2561940" y="448012"/>
                  </a:lnTo>
                  <a:lnTo>
                    <a:pt x="2556013" y="477370"/>
                  </a:lnTo>
                  <a:lnTo>
                    <a:pt x="2539849" y="501345"/>
                  </a:lnTo>
                  <a:lnTo>
                    <a:pt x="2515875" y="517508"/>
                  </a:lnTo>
                  <a:lnTo>
                    <a:pt x="2486516" y="523435"/>
                  </a:lnTo>
                  <a:lnTo>
                    <a:pt x="1285590" y="523435"/>
                  </a:lnTo>
                  <a:lnTo>
                    <a:pt x="738583" y="523435"/>
                  </a:lnTo>
                  <a:lnTo>
                    <a:pt x="449335" y="523435"/>
                  </a:lnTo>
                  <a:lnTo>
                    <a:pt x="419977" y="517508"/>
                  </a:lnTo>
                  <a:lnTo>
                    <a:pt x="396003" y="501345"/>
                  </a:lnTo>
                  <a:lnTo>
                    <a:pt x="379839" y="477370"/>
                  </a:lnTo>
                  <a:lnTo>
                    <a:pt x="373912" y="448012"/>
                  </a:lnTo>
                  <a:lnTo>
                    <a:pt x="373912" y="259453"/>
                  </a:lnTo>
                  <a:lnTo>
                    <a:pt x="0" y="0"/>
                  </a:lnTo>
                  <a:lnTo>
                    <a:pt x="373912" y="146318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5602414" y="2997659"/>
            <a:ext cx="16960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Mobile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no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changed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2653626" y="1690968"/>
            <a:ext cx="820419" cy="440055"/>
            <a:chOff x="2653626" y="1690968"/>
            <a:chExt cx="820419" cy="440055"/>
          </a:xfrm>
        </p:grpSpPr>
        <p:sp>
          <p:nvSpPr>
            <p:cNvPr id="29" name="object 29" descr=""/>
            <p:cNvSpPr/>
            <p:nvPr/>
          </p:nvSpPr>
          <p:spPr>
            <a:xfrm>
              <a:off x="2671162" y="1709459"/>
              <a:ext cx="789940" cy="391795"/>
            </a:xfrm>
            <a:custGeom>
              <a:avLst/>
              <a:gdLst/>
              <a:ahLst/>
              <a:cxnLst/>
              <a:rect l="l" t="t" r="r" b="b"/>
              <a:pathLst>
                <a:path w="789939" h="391794">
                  <a:moveTo>
                    <a:pt x="0" y="33515"/>
                  </a:moveTo>
                  <a:lnTo>
                    <a:pt x="2633" y="20469"/>
                  </a:lnTo>
                  <a:lnTo>
                    <a:pt x="9816" y="9816"/>
                  </a:lnTo>
                  <a:lnTo>
                    <a:pt x="20469" y="2633"/>
                  </a:lnTo>
                  <a:lnTo>
                    <a:pt x="33515" y="0"/>
                  </a:lnTo>
                  <a:lnTo>
                    <a:pt x="756072" y="0"/>
                  </a:lnTo>
                  <a:lnTo>
                    <a:pt x="788938" y="26946"/>
                  </a:lnTo>
                  <a:lnTo>
                    <a:pt x="789588" y="33515"/>
                  </a:lnTo>
                  <a:lnTo>
                    <a:pt x="789588" y="358066"/>
                  </a:lnTo>
                  <a:lnTo>
                    <a:pt x="786954" y="371112"/>
                  </a:lnTo>
                  <a:lnTo>
                    <a:pt x="779771" y="381765"/>
                  </a:lnTo>
                  <a:lnTo>
                    <a:pt x="769118" y="388948"/>
                  </a:lnTo>
                  <a:lnTo>
                    <a:pt x="756072" y="391581"/>
                  </a:lnTo>
                  <a:lnTo>
                    <a:pt x="33515" y="391581"/>
                  </a:lnTo>
                  <a:lnTo>
                    <a:pt x="20469" y="388948"/>
                  </a:lnTo>
                  <a:lnTo>
                    <a:pt x="9816" y="381765"/>
                  </a:lnTo>
                  <a:lnTo>
                    <a:pt x="2633" y="371112"/>
                  </a:lnTo>
                  <a:lnTo>
                    <a:pt x="0" y="358066"/>
                  </a:lnTo>
                  <a:lnTo>
                    <a:pt x="0" y="33515"/>
                  </a:lnTo>
                  <a:close/>
                </a:path>
              </a:pathLst>
            </a:custGeom>
            <a:ln w="253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667913" y="1705255"/>
              <a:ext cx="789940" cy="411480"/>
            </a:xfrm>
            <a:custGeom>
              <a:avLst/>
              <a:gdLst/>
              <a:ahLst/>
              <a:cxnLst/>
              <a:rect l="l" t="t" r="r" b="b"/>
              <a:pathLst>
                <a:path w="789939" h="411480">
                  <a:moveTo>
                    <a:pt x="752756" y="411478"/>
                  </a:moveTo>
                  <a:lnTo>
                    <a:pt x="36831" y="411478"/>
                  </a:lnTo>
                  <a:lnTo>
                    <a:pt x="22495" y="408584"/>
                  </a:lnTo>
                  <a:lnTo>
                    <a:pt x="10787" y="400691"/>
                  </a:lnTo>
                  <a:lnTo>
                    <a:pt x="2894" y="388983"/>
                  </a:lnTo>
                  <a:lnTo>
                    <a:pt x="0" y="374647"/>
                  </a:lnTo>
                  <a:lnTo>
                    <a:pt x="0" y="36831"/>
                  </a:lnTo>
                  <a:lnTo>
                    <a:pt x="2894" y="22495"/>
                  </a:lnTo>
                  <a:lnTo>
                    <a:pt x="10787" y="10787"/>
                  </a:lnTo>
                  <a:lnTo>
                    <a:pt x="22495" y="2894"/>
                  </a:lnTo>
                  <a:lnTo>
                    <a:pt x="36831" y="0"/>
                  </a:lnTo>
                  <a:lnTo>
                    <a:pt x="752756" y="0"/>
                  </a:lnTo>
                  <a:lnTo>
                    <a:pt x="786784" y="22736"/>
                  </a:lnTo>
                  <a:lnTo>
                    <a:pt x="789587" y="36831"/>
                  </a:lnTo>
                  <a:lnTo>
                    <a:pt x="789587" y="374647"/>
                  </a:lnTo>
                  <a:lnTo>
                    <a:pt x="786693" y="388983"/>
                  </a:lnTo>
                  <a:lnTo>
                    <a:pt x="778800" y="400691"/>
                  </a:lnTo>
                  <a:lnTo>
                    <a:pt x="767093" y="408584"/>
                  </a:lnTo>
                  <a:lnTo>
                    <a:pt x="752756" y="411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667913" y="1705255"/>
              <a:ext cx="789940" cy="411480"/>
            </a:xfrm>
            <a:custGeom>
              <a:avLst/>
              <a:gdLst/>
              <a:ahLst/>
              <a:cxnLst/>
              <a:rect l="l" t="t" r="r" b="b"/>
              <a:pathLst>
                <a:path w="789939" h="411480">
                  <a:moveTo>
                    <a:pt x="0" y="36831"/>
                  </a:moveTo>
                  <a:lnTo>
                    <a:pt x="2894" y="22495"/>
                  </a:lnTo>
                  <a:lnTo>
                    <a:pt x="10787" y="10787"/>
                  </a:lnTo>
                  <a:lnTo>
                    <a:pt x="22495" y="2894"/>
                  </a:lnTo>
                  <a:lnTo>
                    <a:pt x="36831" y="0"/>
                  </a:lnTo>
                  <a:lnTo>
                    <a:pt x="752756" y="0"/>
                  </a:lnTo>
                  <a:lnTo>
                    <a:pt x="786784" y="22736"/>
                  </a:lnTo>
                  <a:lnTo>
                    <a:pt x="789587" y="36831"/>
                  </a:lnTo>
                  <a:lnTo>
                    <a:pt x="789587" y="374647"/>
                  </a:lnTo>
                  <a:lnTo>
                    <a:pt x="786693" y="388983"/>
                  </a:lnTo>
                  <a:lnTo>
                    <a:pt x="778800" y="400691"/>
                  </a:lnTo>
                  <a:lnTo>
                    <a:pt x="767093" y="408584"/>
                  </a:lnTo>
                  <a:lnTo>
                    <a:pt x="752756" y="411478"/>
                  </a:lnTo>
                  <a:lnTo>
                    <a:pt x="36831" y="411478"/>
                  </a:lnTo>
                  <a:lnTo>
                    <a:pt x="22495" y="408584"/>
                  </a:lnTo>
                  <a:lnTo>
                    <a:pt x="10787" y="400691"/>
                  </a:lnTo>
                  <a:lnTo>
                    <a:pt x="2894" y="388983"/>
                  </a:lnTo>
                  <a:lnTo>
                    <a:pt x="0" y="374647"/>
                  </a:lnTo>
                  <a:lnTo>
                    <a:pt x="0" y="36831"/>
                  </a:lnTo>
                  <a:close/>
                </a:path>
              </a:pathLst>
            </a:custGeom>
            <a:ln w="2857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2" name="object 32" descr=""/>
          <p:cNvGraphicFramePr>
            <a:graphicFrameLocks noGrp="1"/>
          </p:cNvGraphicFramePr>
          <p:nvPr/>
        </p:nvGraphicFramePr>
        <p:xfrm>
          <a:off x="273826" y="1267956"/>
          <a:ext cx="4138295" cy="82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880"/>
                <a:gridCol w="938530"/>
                <a:gridCol w="789305"/>
                <a:gridCol w="868680"/>
              </a:tblGrid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Mobile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31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665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baseline="-5952" sz="2100" spc="-555">
                          <a:latin typeface="Arial MT"/>
                          <a:cs typeface="Arial MT"/>
                        </a:rPr>
                        <a:t>6</a:t>
                      </a:r>
                      <a:r>
                        <a:rPr dirty="0" sz="1400" spc="-425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baseline="-5952" sz="2100" spc="-487">
                          <a:latin typeface="Arial MT"/>
                          <a:cs typeface="Arial MT"/>
                        </a:rPr>
                        <a:t>7</a:t>
                      </a:r>
                      <a:r>
                        <a:rPr dirty="0" sz="1400" spc="-45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dirty="0" baseline="-5952" sz="2100" spc="-487">
                          <a:latin typeface="Arial MT"/>
                          <a:cs typeface="Arial MT"/>
                        </a:rPr>
                        <a:t>8</a:t>
                      </a:r>
                      <a:r>
                        <a:rPr dirty="0" sz="1400" spc="-455">
                          <a:latin typeface="Trebuchet MS"/>
                          <a:cs typeface="Trebuchet MS"/>
                        </a:rPr>
                        <a:t>4</a:t>
                      </a:r>
                      <a:r>
                        <a:rPr dirty="0" baseline="-5952" sz="2100" spc="-15">
                          <a:latin typeface="Arial MT"/>
                          <a:cs typeface="Arial MT"/>
                        </a:rPr>
                        <a:t>9</a:t>
                      </a:r>
                      <a:endParaRPr baseline="-5952" sz="2100">
                        <a:latin typeface="Arial MT"/>
                        <a:cs typeface="Arial MT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485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pSp>
        <p:nvGrpSpPr>
          <p:cNvPr id="33" name="object 33" descr=""/>
          <p:cNvGrpSpPr/>
          <p:nvPr/>
        </p:nvGrpSpPr>
        <p:grpSpPr>
          <a:xfrm>
            <a:off x="2656007" y="3767483"/>
            <a:ext cx="825500" cy="440055"/>
            <a:chOff x="2656007" y="3767483"/>
            <a:chExt cx="825500" cy="440055"/>
          </a:xfrm>
        </p:grpSpPr>
        <p:sp>
          <p:nvSpPr>
            <p:cNvPr id="34" name="object 34" descr=""/>
            <p:cNvSpPr/>
            <p:nvPr/>
          </p:nvSpPr>
          <p:spPr>
            <a:xfrm>
              <a:off x="2671162" y="3791720"/>
              <a:ext cx="789940" cy="391795"/>
            </a:xfrm>
            <a:custGeom>
              <a:avLst/>
              <a:gdLst/>
              <a:ahLst/>
              <a:cxnLst/>
              <a:rect l="l" t="t" r="r" b="b"/>
              <a:pathLst>
                <a:path w="789939" h="391795">
                  <a:moveTo>
                    <a:pt x="0" y="33515"/>
                  </a:moveTo>
                  <a:lnTo>
                    <a:pt x="2633" y="20469"/>
                  </a:lnTo>
                  <a:lnTo>
                    <a:pt x="9816" y="9816"/>
                  </a:lnTo>
                  <a:lnTo>
                    <a:pt x="20469" y="2633"/>
                  </a:lnTo>
                  <a:lnTo>
                    <a:pt x="33515" y="0"/>
                  </a:lnTo>
                  <a:lnTo>
                    <a:pt x="756072" y="0"/>
                  </a:lnTo>
                  <a:lnTo>
                    <a:pt x="788938" y="26946"/>
                  </a:lnTo>
                  <a:lnTo>
                    <a:pt x="789588" y="33515"/>
                  </a:lnTo>
                  <a:lnTo>
                    <a:pt x="789588" y="358066"/>
                  </a:lnTo>
                  <a:lnTo>
                    <a:pt x="786954" y="371112"/>
                  </a:lnTo>
                  <a:lnTo>
                    <a:pt x="779771" y="381765"/>
                  </a:lnTo>
                  <a:lnTo>
                    <a:pt x="769118" y="388948"/>
                  </a:lnTo>
                  <a:lnTo>
                    <a:pt x="756072" y="391581"/>
                  </a:lnTo>
                  <a:lnTo>
                    <a:pt x="33515" y="391581"/>
                  </a:lnTo>
                  <a:lnTo>
                    <a:pt x="20469" y="388948"/>
                  </a:lnTo>
                  <a:lnTo>
                    <a:pt x="9816" y="381765"/>
                  </a:lnTo>
                  <a:lnTo>
                    <a:pt x="2633" y="371112"/>
                  </a:lnTo>
                  <a:lnTo>
                    <a:pt x="0" y="358066"/>
                  </a:lnTo>
                  <a:lnTo>
                    <a:pt x="0" y="33515"/>
                  </a:lnTo>
                  <a:close/>
                </a:path>
              </a:pathLst>
            </a:custGeom>
            <a:ln w="253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670294" y="3781771"/>
              <a:ext cx="796925" cy="411480"/>
            </a:xfrm>
            <a:custGeom>
              <a:avLst/>
              <a:gdLst/>
              <a:ahLst/>
              <a:cxnLst/>
              <a:rect l="l" t="t" r="r" b="b"/>
              <a:pathLst>
                <a:path w="796925" h="411479">
                  <a:moveTo>
                    <a:pt x="747200" y="411478"/>
                  </a:moveTo>
                  <a:lnTo>
                    <a:pt x="49529" y="411478"/>
                  </a:lnTo>
                  <a:lnTo>
                    <a:pt x="30250" y="407586"/>
                  </a:lnTo>
                  <a:lnTo>
                    <a:pt x="14506" y="396971"/>
                  </a:lnTo>
                  <a:lnTo>
                    <a:pt x="3892" y="381228"/>
                  </a:lnTo>
                  <a:lnTo>
                    <a:pt x="0" y="361949"/>
                  </a:lnTo>
                  <a:lnTo>
                    <a:pt x="0" y="49529"/>
                  </a:lnTo>
                  <a:lnTo>
                    <a:pt x="3892" y="30250"/>
                  </a:lnTo>
                  <a:lnTo>
                    <a:pt x="14507" y="14506"/>
                  </a:lnTo>
                  <a:lnTo>
                    <a:pt x="30250" y="3892"/>
                  </a:lnTo>
                  <a:lnTo>
                    <a:pt x="49529" y="0"/>
                  </a:lnTo>
                  <a:lnTo>
                    <a:pt x="747200" y="0"/>
                  </a:lnTo>
                  <a:lnTo>
                    <a:pt x="788409" y="22050"/>
                  </a:lnTo>
                  <a:lnTo>
                    <a:pt x="796731" y="49529"/>
                  </a:lnTo>
                  <a:lnTo>
                    <a:pt x="796731" y="361949"/>
                  </a:lnTo>
                  <a:lnTo>
                    <a:pt x="792838" y="381228"/>
                  </a:lnTo>
                  <a:lnTo>
                    <a:pt x="782224" y="396971"/>
                  </a:lnTo>
                  <a:lnTo>
                    <a:pt x="766480" y="407586"/>
                  </a:lnTo>
                  <a:lnTo>
                    <a:pt x="747200" y="411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670294" y="3781771"/>
              <a:ext cx="796925" cy="411480"/>
            </a:xfrm>
            <a:custGeom>
              <a:avLst/>
              <a:gdLst/>
              <a:ahLst/>
              <a:cxnLst/>
              <a:rect l="l" t="t" r="r" b="b"/>
              <a:pathLst>
                <a:path w="796925" h="411479">
                  <a:moveTo>
                    <a:pt x="0" y="49529"/>
                  </a:moveTo>
                  <a:lnTo>
                    <a:pt x="3892" y="30250"/>
                  </a:lnTo>
                  <a:lnTo>
                    <a:pt x="14506" y="14506"/>
                  </a:lnTo>
                  <a:lnTo>
                    <a:pt x="30250" y="3892"/>
                  </a:lnTo>
                  <a:lnTo>
                    <a:pt x="49529" y="0"/>
                  </a:lnTo>
                  <a:lnTo>
                    <a:pt x="747200" y="0"/>
                  </a:lnTo>
                  <a:lnTo>
                    <a:pt x="788409" y="22050"/>
                  </a:lnTo>
                  <a:lnTo>
                    <a:pt x="796731" y="49529"/>
                  </a:lnTo>
                  <a:lnTo>
                    <a:pt x="796731" y="361949"/>
                  </a:lnTo>
                  <a:lnTo>
                    <a:pt x="792838" y="381228"/>
                  </a:lnTo>
                  <a:lnTo>
                    <a:pt x="782224" y="396971"/>
                  </a:lnTo>
                  <a:lnTo>
                    <a:pt x="766480" y="407586"/>
                  </a:lnTo>
                  <a:lnTo>
                    <a:pt x="747200" y="411478"/>
                  </a:lnTo>
                  <a:lnTo>
                    <a:pt x="49529" y="411478"/>
                  </a:lnTo>
                  <a:lnTo>
                    <a:pt x="30250" y="407586"/>
                  </a:lnTo>
                  <a:lnTo>
                    <a:pt x="14506" y="396971"/>
                  </a:lnTo>
                  <a:lnTo>
                    <a:pt x="3892" y="381228"/>
                  </a:lnTo>
                  <a:lnTo>
                    <a:pt x="0" y="361949"/>
                  </a:lnTo>
                  <a:lnTo>
                    <a:pt x="0" y="49529"/>
                  </a:lnTo>
                  <a:close/>
                </a:path>
              </a:pathLst>
            </a:custGeom>
            <a:ln w="2857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7" name="object 37" descr=""/>
          <p:cNvGraphicFramePr>
            <a:graphicFrameLocks noGrp="1"/>
          </p:cNvGraphicFramePr>
          <p:nvPr/>
        </p:nvGraphicFramePr>
        <p:xfrm>
          <a:off x="273826" y="3355090"/>
          <a:ext cx="4138295" cy="82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880"/>
                <a:gridCol w="938530"/>
                <a:gridCol w="789305"/>
                <a:gridCol w="868680"/>
              </a:tblGrid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Mobile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31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baseline="1984" sz="2100" spc="-877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400" spc="-420">
                          <a:latin typeface="Arial MT"/>
                          <a:cs typeface="Arial MT"/>
                        </a:rPr>
                        <a:t>6</a:t>
                      </a:r>
                      <a:r>
                        <a:rPr dirty="0" baseline="1984" sz="2100" spc="-569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400" spc="-375">
                          <a:latin typeface="Arial MT"/>
                          <a:cs typeface="Arial MT"/>
                        </a:rPr>
                        <a:t>7</a:t>
                      </a:r>
                      <a:r>
                        <a:rPr dirty="0" baseline="1984" sz="2100" spc="-607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dirty="0" sz="1400" spc="-370">
                          <a:latin typeface="Arial MT"/>
                          <a:cs typeface="Arial MT"/>
                        </a:rPr>
                        <a:t>8</a:t>
                      </a:r>
                      <a:r>
                        <a:rPr dirty="0" baseline="1984" sz="2100" spc="-607">
                          <a:latin typeface="Trebuchet MS"/>
                          <a:cs typeface="Trebuchet MS"/>
                        </a:rPr>
                        <a:t>4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003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485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38" name="object 38" descr=""/>
          <p:cNvSpPr/>
          <p:nvPr/>
        </p:nvSpPr>
        <p:spPr>
          <a:xfrm>
            <a:off x="7099602" y="1734379"/>
            <a:ext cx="789940" cy="391795"/>
          </a:xfrm>
          <a:custGeom>
            <a:avLst/>
            <a:gdLst/>
            <a:ahLst/>
            <a:cxnLst/>
            <a:rect l="l" t="t" r="r" b="b"/>
            <a:pathLst>
              <a:path w="789940" h="391794">
                <a:moveTo>
                  <a:pt x="0" y="33515"/>
                </a:moveTo>
                <a:lnTo>
                  <a:pt x="2633" y="20469"/>
                </a:lnTo>
                <a:lnTo>
                  <a:pt x="9816" y="9816"/>
                </a:lnTo>
                <a:lnTo>
                  <a:pt x="20469" y="2633"/>
                </a:lnTo>
                <a:lnTo>
                  <a:pt x="33514" y="0"/>
                </a:lnTo>
                <a:lnTo>
                  <a:pt x="756071" y="0"/>
                </a:lnTo>
                <a:lnTo>
                  <a:pt x="788937" y="26946"/>
                </a:lnTo>
                <a:lnTo>
                  <a:pt x="789587" y="33515"/>
                </a:lnTo>
                <a:lnTo>
                  <a:pt x="789587" y="358066"/>
                </a:lnTo>
                <a:lnTo>
                  <a:pt x="786953" y="371112"/>
                </a:lnTo>
                <a:lnTo>
                  <a:pt x="779770" y="381765"/>
                </a:lnTo>
                <a:lnTo>
                  <a:pt x="769117" y="388948"/>
                </a:lnTo>
                <a:lnTo>
                  <a:pt x="756071" y="391581"/>
                </a:lnTo>
                <a:lnTo>
                  <a:pt x="33514" y="391581"/>
                </a:lnTo>
                <a:lnTo>
                  <a:pt x="20469" y="388948"/>
                </a:lnTo>
                <a:lnTo>
                  <a:pt x="9816" y="381765"/>
                </a:lnTo>
                <a:lnTo>
                  <a:pt x="2633" y="371112"/>
                </a:lnTo>
                <a:lnTo>
                  <a:pt x="0" y="358066"/>
                </a:lnTo>
                <a:lnTo>
                  <a:pt x="0" y="33515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7099602" y="3808644"/>
            <a:ext cx="789940" cy="391795"/>
          </a:xfrm>
          <a:custGeom>
            <a:avLst/>
            <a:gdLst/>
            <a:ahLst/>
            <a:cxnLst/>
            <a:rect l="l" t="t" r="r" b="b"/>
            <a:pathLst>
              <a:path w="789940" h="391795">
                <a:moveTo>
                  <a:pt x="0" y="33515"/>
                </a:moveTo>
                <a:lnTo>
                  <a:pt x="2633" y="20469"/>
                </a:lnTo>
                <a:lnTo>
                  <a:pt x="9816" y="9816"/>
                </a:lnTo>
                <a:lnTo>
                  <a:pt x="20469" y="2633"/>
                </a:lnTo>
                <a:lnTo>
                  <a:pt x="33514" y="0"/>
                </a:lnTo>
                <a:lnTo>
                  <a:pt x="756071" y="0"/>
                </a:lnTo>
                <a:lnTo>
                  <a:pt x="788937" y="26946"/>
                </a:lnTo>
                <a:lnTo>
                  <a:pt x="789587" y="33515"/>
                </a:lnTo>
                <a:lnTo>
                  <a:pt x="789587" y="358066"/>
                </a:lnTo>
                <a:lnTo>
                  <a:pt x="786953" y="371112"/>
                </a:lnTo>
                <a:lnTo>
                  <a:pt x="779770" y="381765"/>
                </a:lnTo>
                <a:lnTo>
                  <a:pt x="769117" y="388948"/>
                </a:lnTo>
                <a:lnTo>
                  <a:pt x="756071" y="391581"/>
                </a:lnTo>
                <a:lnTo>
                  <a:pt x="33514" y="391581"/>
                </a:lnTo>
                <a:lnTo>
                  <a:pt x="20469" y="388948"/>
                </a:lnTo>
                <a:lnTo>
                  <a:pt x="9816" y="381765"/>
                </a:lnTo>
                <a:lnTo>
                  <a:pt x="2633" y="371112"/>
                </a:lnTo>
                <a:lnTo>
                  <a:pt x="0" y="358066"/>
                </a:lnTo>
                <a:lnTo>
                  <a:pt x="0" y="33515"/>
                </a:lnTo>
                <a:close/>
              </a:path>
            </a:pathLst>
          </a:custGeom>
          <a:ln w="253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dirty="0" spc="-150"/>
              <a:t> </a:t>
            </a:r>
            <a:r>
              <a:rPr dirty="0" spc="-40"/>
              <a:t>isolation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551128" y="722466"/>
          <a:ext cx="4138295" cy="113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283209"/>
                <a:gridCol w="938530"/>
                <a:gridCol w="789305"/>
                <a:gridCol w="868680"/>
              </a:tblGrid>
              <a:tr h="316865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40"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2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114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Mobile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31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1234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85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551128" y="2043308"/>
          <a:ext cx="4138295" cy="1137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283209"/>
                <a:gridCol w="938530"/>
                <a:gridCol w="789305"/>
                <a:gridCol w="868680"/>
              </a:tblGrid>
              <a:tr h="315595"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40"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3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114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Post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Salary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Load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Professor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0">
                          <a:latin typeface="Trebuchet MS"/>
                          <a:cs typeface="Trebuchet MS"/>
                        </a:rPr>
                        <a:t>50000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5">
                          <a:latin typeface="Trebuchet MS"/>
                          <a:cs typeface="Trebuchet MS"/>
                        </a:rPr>
                        <a:t>16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4551128" y="3367069"/>
          <a:ext cx="4391025" cy="1137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256540"/>
                <a:gridCol w="972185"/>
                <a:gridCol w="1134109"/>
                <a:gridCol w="770254"/>
              </a:tblGrid>
              <a:tr h="315595"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40"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048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Teaching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Knowledge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Rating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Good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Excellent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35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 descr=""/>
          <p:cNvGrpSpPr/>
          <p:nvPr/>
        </p:nvGrpSpPr>
        <p:grpSpPr>
          <a:xfrm>
            <a:off x="635944" y="1689578"/>
            <a:ext cx="2983230" cy="548005"/>
            <a:chOff x="635944" y="1689578"/>
            <a:chExt cx="2983230" cy="548005"/>
          </a:xfrm>
        </p:grpSpPr>
        <p:sp>
          <p:nvSpPr>
            <p:cNvPr id="7" name="object 7" descr=""/>
            <p:cNvSpPr/>
            <p:nvPr/>
          </p:nvSpPr>
          <p:spPr>
            <a:xfrm>
              <a:off x="640707" y="1694340"/>
              <a:ext cx="2973705" cy="538480"/>
            </a:xfrm>
            <a:custGeom>
              <a:avLst/>
              <a:gdLst/>
              <a:ahLst/>
              <a:cxnLst/>
              <a:rect l="l" t="t" r="r" b="b"/>
              <a:pathLst>
                <a:path w="2973704" h="538480">
                  <a:moveTo>
                    <a:pt x="2943715" y="538400"/>
                  </a:moveTo>
                  <a:lnTo>
                    <a:pt x="29617" y="538400"/>
                  </a:lnTo>
                  <a:lnTo>
                    <a:pt x="18089" y="536073"/>
                  </a:lnTo>
                  <a:lnTo>
                    <a:pt x="8674" y="529726"/>
                  </a:lnTo>
                  <a:lnTo>
                    <a:pt x="2327" y="520311"/>
                  </a:lnTo>
                  <a:lnTo>
                    <a:pt x="0" y="508783"/>
                  </a:lnTo>
                  <a:lnTo>
                    <a:pt x="0" y="29617"/>
                  </a:lnTo>
                  <a:lnTo>
                    <a:pt x="2327" y="18089"/>
                  </a:lnTo>
                  <a:lnTo>
                    <a:pt x="8674" y="8674"/>
                  </a:lnTo>
                  <a:lnTo>
                    <a:pt x="18089" y="2327"/>
                  </a:lnTo>
                  <a:lnTo>
                    <a:pt x="29617" y="0"/>
                  </a:lnTo>
                  <a:lnTo>
                    <a:pt x="2951570" y="0"/>
                  </a:lnTo>
                  <a:lnTo>
                    <a:pt x="2959103" y="3120"/>
                  </a:lnTo>
                  <a:lnTo>
                    <a:pt x="2970212" y="14229"/>
                  </a:lnTo>
                  <a:lnTo>
                    <a:pt x="2973332" y="21762"/>
                  </a:lnTo>
                  <a:lnTo>
                    <a:pt x="2973332" y="508783"/>
                  </a:lnTo>
                  <a:lnTo>
                    <a:pt x="2971005" y="520311"/>
                  </a:lnTo>
                  <a:lnTo>
                    <a:pt x="2964658" y="529726"/>
                  </a:lnTo>
                  <a:lnTo>
                    <a:pt x="2955243" y="536073"/>
                  </a:lnTo>
                  <a:lnTo>
                    <a:pt x="2943715" y="538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40707" y="1694340"/>
              <a:ext cx="2973705" cy="538480"/>
            </a:xfrm>
            <a:custGeom>
              <a:avLst/>
              <a:gdLst/>
              <a:ahLst/>
              <a:cxnLst/>
              <a:rect l="l" t="t" r="r" b="b"/>
              <a:pathLst>
                <a:path w="2973704" h="538480">
                  <a:moveTo>
                    <a:pt x="0" y="29617"/>
                  </a:moveTo>
                  <a:lnTo>
                    <a:pt x="2327" y="18089"/>
                  </a:lnTo>
                  <a:lnTo>
                    <a:pt x="8674" y="8674"/>
                  </a:lnTo>
                  <a:lnTo>
                    <a:pt x="18089" y="2327"/>
                  </a:lnTo>
                  <a:lnTo>
                    <a:pt x="29617" y="0"/>
                  </a:lnTo>
                  <a:lnTo>
                    <a:pt x="2943715" y="0"/>
                  </a:lnTo>
                  <a:lnTo>
                    <a:pt x="2951570" y="0"/>
                  </a:lnTo>
                  <a:lnTo>
                    <a:pt x="2959103" y="3120"/>
                  </a:lnTo>
                  <a:lnTo>
                    <a:pt x="2964658" y="8674"/>
                  </a:lnTo>
                  <a:lnTo>
                    <a:pt x="2970212" y="14229"/>
                  </a:lnTo>
                  <a:lnTo>
                    <a:pt x="2973332" y="21762"/>
                  </a:lnTo>
                  <a:lnTo>
                    <a:pt x="2973332" y="29617"/>
                  </a:lnTo>
                  <a:lnTo>
                    <a:pt x="2973332" y="508783"/>
                  </a:lnTo>
                  <a:lnTo>
                    <a:pt x="2971005" y="520311"/>
                  </a:lnTo>
                  <a:lnTo>
                    <a:pt x="2964658" y="529726"/>
                  </a:lnTo>
                  <a:lnTo>
                    <a:pt x="2955243" y="536073"/>
                  </a:lnTo>
                  <a:lnTo>
                    <a:pt x="2943715" y="538400"/>
                  </a:lnTo>
                  <a:lnTo>
                    <a:pt x="29617" y="538400"/>
                  </a:lnTo>
                  <a:lnTo>
                    <a:pt x="18089" y="536073"/>
                  </a:lnTo>
                  <a:lnTo>
                    <a:pt x="8674" y="529726"/>
                  </a:lnTo>
                  <a:lnTo>
                    <a:pt x="2327" y="520311"/>
                  </a:lnTo>
                  <a:lnTo>
                    <a:pt x="0" y="508783"/>
                  </a:lnTo>
                  <a:lnTo>
                    <a:pt x="0" y="29617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635944" y="2502793"/>
            <a:ext cx="3804285" cy="1213485"/>
            <a:chOff x="635944" y="2502793"/>
            <a:chExt cx="3804285" cy="1213485"/>
          </a:xfrm>
        </p:grpSpPr>
        <p:sp>
          <p:nvSpPr>
            <p:cNvPr id="10" name="object 10" descr=""/>
            <p:cNvSpPr/>
            <p:nvPr/>
          </p:nvSpPr>
          <p:spPr>
            <a:xfrm>
              <a:off x="640707" y="2507556"/>
              <a:ext cx="3794760" cy="1203960"/>
            </a:xfrm>
            <a:custGeom>
              <a:avLst/>
              <a:gdLst/>
              <a:ahLst/>
              <a:cxnLst/>
              <a:rect l="l" t="t" r="r" b="b"/>
              <a:pathLst>
                <a:path w="3794760" h="1203960">
                  <a:moveTo>
                    <a:pt x="3728455" y="1203483"/>
                  </a:moveTo>
                  <a:lnTo>
                    <a:pt x="66203" y="1203483"/>
                  </a:lnTo>
                  <a:lnTo>
                    <a:pt x="40434" y="1198281"/>
                  </a:lnTo>
                  <a:lnTo>
                    <a:pt x="19390" y="1184093"/>
                  </a:lnTo>
                  <a:lnTo>
                    <a:pt x="5202" y="1163049"/>
                  </a:lnTo>
                  <a:lnTo>
                    <a:pt x="0" y="1137280"/>
                  </a:lnTo>
                  <a:lnTo>
                    <a:pt x="0" y="66203"/>
                  </a:lnTo>
                  <a:lnTo>
                    <a:pt x="5202" y="40434"/>
                  </a:lnTo>
                  <a:lnTo>
                    <a:pt x="19390" y="19390"/>
                  </a:lnTo>
                  <a:lnTo>
                    <a:pt x="40434" y="5202"/>
                  </a:lnTo>
                  <a:lnTo>
                    <a:pt x="66203" y="0"/>
                  </a:lnTo>
                  <a:lnTo>
                    <a:pt x="3728455" y="0"/>
                  </a:lnTo>
                  <a:lnTo>
                    <a:pt x="3765185" y="11123"/>
                  </a:lnTo>
                  <a:lnTo>
                    <a:pt x="3789619" y="40868"/>
                  </a:lnTo>
                  <a:lnTo>
                    <a:pt x="3794658" y="66203"/>
                  </a:lnTo>
                  <a:lnTo>
                    <a:pt x="3794658" y="1137280"/>
                  </a:lnTo>
                  <a:lnTo>
                    <a:pt x="3789456" y="1163049"/>
                  </a:lnTo>
                  <a:lnTo>
                    <a:pt x="3775268" y="1184093"/>
                  </a:lnTo>
                  <a:lnTo>
                    <a:pt x="3754224" y="1198281"/>
                  </a:lnTo>
                  <a:lnTo>
                    <a:pt x="3728455" y="120348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40707" y="2507556"/>
              <a:ext cx="3794760" cy="1203960"/>
            </a:xfrm>
            <a:custGeom>
              <a:avLst/>
              <a:gdLst/>
              <a:ahLst/>
              <a:cxnLst/>
              <a:rect l="l" t="t" r="r" b="b"/>
              <a:pathLst>
                <a:path w="3794760" h="1203960">
                  <a:moveTo>
                    <a:pt x="0" y="66203"/>
                  </a:moveTo>
                  <a:lnTo>
                    <a:pt x="5202" y="40434"/>
                  </a:lnTo>
                  <a:lnTo>
                    <a:pt x="19390" y="19390"/>
                  </a:lnTo>
                  <a:lnTo>
                    <a:pt x="40434" y="5202"/>
                  </a:lnTo>
                  <a:lnTo>
                    <a:pt x="66203" y="0"/>
                  </a:lnTo>
                  <a:lnTo>
                    <a:pt x="3728455" y="0"/>
                  </a:lnTo>
                  <a:lnTo>
                    <a:pt x="3765185" y="11123"/>
                  </a:lnTo>
                  <a:lnTo>
                    <a:pt x="3789619" y="40868"/>
                  </a:lnTo>
                  <a:lnTo>
                    <a:pt x="3794658" y="66203"/>
                  </a:lnTo>
                  <a:lnTo>
                    <a:pt x="3794658" y="1137280"/>
                  </a:lnTo>
                  <a:lnTo>
                    <a:pt x="3789456" y="1163049"/>
                  </a:lnTo>
                  <a:lnTo>
                    <a:pt x="3775268" y="1184093"/>
                  </a:lnTo>
                  <a:lnTo>
                    <a:pt x="3754224" y="1198281"/>
                  </a:lnTo>
                  <a:lnTo>
                    <a:pt x="3728455" y="1203483"/>
                  </a:lnTo>
                  <a:lnTo>
                    <a:pt x="66203" y="1203483"/>
                  </a:lnTo>
                  <a:lnTo>
                    <a:pt x="40434" y="1198281"/>
                  </a:lnTo>
                  <a:lnTo>
                    <a:pt x="19390" y="1184093"/>
                  </a:lnTo>
                  <a:lnTo>
                    <a:pt x="5202" y="1163049"/>
                  </a:lnTo>
                  <a:lnTo>
                    <a:pt x="0" y="1137280"/>
                  </a:lnTo>
                  <a:lnTo>
                    <a:pt x="0" y="66203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290359" y="789263"/>
            <a:ext cx="4044950" cy="2848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700" spc="-8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666666"/>
                </a:solidFill>
                <a:latin typeface="Trebuchet MS"/>
                <a:cs typeface="Trebuchet MS"/>
              </a:rPr>
              <a:t>are</a:t>
            </a:r>
            <a:r>
              <a:rPr dirty="0" sz="1700" spc="-7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scattered</a:t>
            </a:r>
            <a:r>
              <a:rPr dirty="0" sz="1700" spc="-7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700" spc="-7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various</a:t>
            </a:r>
            <a:r>
              <a:rPr dirty="0" sz="1700" spc="-8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files.</a:t>
            </a:r>
            <a:endParaRPr sz="1700">
              <a:latin typeface="Trebuchet MS"/>
              <a:cs typeface="Trebuchet MS"/>
            </a:endParaRPr>
          </a:p>
          <a:p>
            <a:pPr marL="265430" indent="-252729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Files</a:t>
            </a:r>
            <a:r>
              <a:rPr dirty="0" sz="1700" spc="-7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may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be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different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formats.</a:t>
            </a:r>
            <a:endParaRPr sz="1700">
              <a:latin typeface="Trebuchet MS"/>
              <a:cs typeface="Trebuchet MS"/>
            </a:endParaRPr>
          </a:p>
          <a:p>
            <a:pPr marL="265430" indent="-252729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85">
                <a:solidFill>
                  <a:srgbClr val="666666"/>
                </a:solidFill>
                <a:latin typeface="Trebuchet MS"/>
                <a:cs typeface="Trebuchet MS"/>
              </a:rPr>
              <a:t>Difficult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55">
                <a:solidFill>
                  <a:srgbClr val="666666"/>
                </a:solidFill>
                <a:latin typeface="Trebuchet MS"/>
                <a:cs typeface="Trebuchet MS"/>
              </a:rPr>
              <a:t>retrieve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the 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appropriate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data.</a:t>
            </a:r>
            <a:endParaRPr sz="1700">
              <a:latin typeface="Trebuchet MS"/>
              <a:cs typeface="Trebuchet MS"/>
            </a:endParaRPr>
          </a:p>
          <a:p>
            <a:pPr marL="444500" marR="916940">
              <a:lnSpc>
                <a:spcPct val="100000"/>
              </a:lnSpc>
              <a:spcBef>
                <a:spcPts val="1215"/>
              </a:spcBef>
            </a:pPr>
            <a:r>
              <a:rPr dirty="0" sz="1400" spc="120">
                <a:latin typeface="Trebuchet MS"/>
                <a:cs typeface="Trebuchet MS"/>
              </a:rPr>
              <a:t>DBMS</a:t>
            </a:r>
            <a:r>
              <a:rPr dirty="0" sz="140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allow</a:t>
            </a:r>
            <a:r>
              <a:rPr dirty="0" sz="1400">
                <a:latin typeface="Trebuchet MS"/>
                <a:cs typeface="Trebuchet MS"/>
              </a:rPr>
              <a:t> us </a:t>
            </a:r>
            <a:r>
              <a:rPr dirty="0" sz="1400" spc="-50">
                <a:latin typeface="Trebuchet MS"/>
                <a:cs typeface="Trebuchet MS"/>
              </a:rPr>
              <a:t>to</a:t>
            </a:r>
            <a:r>
              <a:rPr dirty="0" sz="1400">
                <a:latin typeface="Trebuchet MS"/>
                <a:cs typeface="Trebuchet MS"/>
              </a:rPr>
              <a:t> access </a:t>
            </a:r>
            <a:r>
              <a:rPr dirty="0" sz="1400" spc="-70">
                <a:latin typeface="Trebuchet MS"/>
                <a:cs typeface="Trebuchet MS"/>
              </a:rPr>
              <a:t>(retrieve) </a:t>
            </a:r>
            <a:r>
              <a:rPr dirty="0" sz="1400" spc="-30">
                <a:latin typeface="Trebuchet MS"/>
                <a:cs typeface="Trebuchet MS"/>
              </a:rPr>
              <a:t>appropriate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data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easily.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sz="1400">
              <a:latin typeface="Trebuchet MS"/>
              <a:cs typeface="Trebuchet MS"/>
            </a:endParaRPr>
          </a:p>
          <a:p>
            <a:pPr marL="455295" marR="21590">
              <a:lnSpc>
                <a:spcPct val="100000"/>
              </a:lnSpc>
            </a:pPr>
            <a:r>
              <a:rPr dirty="0" sz="1400">
                <a:latin typeface="Trebuchet MS"/>
                <a:cs typeface="Trebuchet MS"/>
              </a:rPr>
              <a:t>Data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isolation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is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property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that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controls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when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how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changes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made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by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one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operation </a:t>
            </a:r>
            <a:r>
              <a:rPr dirty="0" sz="1400">
                <a:latin typeface="Trebuchet MS"/>
                <a:cs typeface="Trebuchet MS"/>
              </a:rPr>
              <a:t>become</a:t>
            </a:r>
            <a:r>
              <a:rPr dirty="0" sz="1400" spc="-25">
                <a:latin typeface="Trebuchet MS"/>
                <a:cs typeface="Trebuchet MS"/>
              </a:rPr>
              <a:t> visible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to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other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concurrent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users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and </a:t>
            </a:r>
            <a:r>
              <a:rPr dirty="0" sz="1400" spc="-10">
                <a:latin typeface="Trebuchet MS"/>
                <a:cs typeface="Trebuchet MS"/>
              </a:rPr>
              <a:t>systems.</a:t>
            </a:r>
            <a:endParaRPr sz="1400">
              <a:latin typeface="Trebuchet MS"/>
              <a:cs typeface="Trebuchet MS"/>
            </a:endParaRPr>
          </a:p>
          <a:p>
            <a:pPr marL="455295">
              <a:lnSpc>
                <a:spcPct val="100000"/>
              </a:lnSpc>
            </a:pPr>
            <a:r>
              <a:rPr dirty="0" sz="1400">
                <a:latin typeface="Trebuchet MS"/>
                <a:cs typeface="Trebuchet MS"/>
              </a:rPr>
              <a:t>This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issue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occurs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in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concurrency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situation.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Guaranteed</a:t>
            </a:r>
            <a:r>
              <a:rPr dirty="0" spc="-95"/>
              <a:t> </a:t>
            </a:r>
            <a:r>
              <a:rPr dirty="0" spc="-70"/>
              <a:t>atomicity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80173" y="721313"/>
            <a:ext cx="5187315" cy="389890"/>
            <a:chOff x="180173" y="721313"/>
            <a:chExt cx="5187315" cy="389890"/>
          </a:xfrm>
        </p:grpSpPr>
        <p:sp>
          <p:nvSpPr>
            <p:cNvPr id="4" name="object 4" descr=""/>
            <p:cNvSpPr/>
            <p:nvPr/>
          </p:nvSpPr>
          <p:spPr>
            <a:xfrm>
              <a:off x="184935" y="726075"/>
              <a:ext cx="5177790" cy="380365"/>
            </a:xfrm>
            <a:custGeom>
              <a:avLst/>
              <a:gdLst/>
              <a:ahLst/>
              <a:cxnLst/>
              <a:rect l="l" t="t" r="r" b="b"/>
              <a:pathLst>
                <a:path w="5177790" h="380365">
                  <a:moveTo>
                    <a:pt x="5156733" y="380047"/>
                  </a:moveTo>
                  <a:lnTo>
                    <a:pt x="20906" y="380047"/>
                  </a:lnTo>
                  <a:lnTo>
                    <a:pt x="12768" y="378405"/>
                  </a:lnTo>
                  <a:lnTo>
                    <a:pt x="6123" y="373924"/>
                  </a:lnTo>
                  <a:lnTo>
                    <a:pt x="1642" y="367279"/>
                  </a:lnTo>
                  <a:lnTo>
                    <a:pt x="0" y="359141"/>
                  </a:lnTo>
                  <a:lnTo>
                    <a:pt x="0" y="20906"/>
                  </a:lnTo>
                  <a:lnTo>
                    <a:pt x="1642" y="12768"/>
                  </a:lnTo>
                  <a:lnTo>
                    <a:pt x="6123" y="6123"/>
                  </a:lnTo>
                  <a:lnTo>
                    <a:pt x="12768" y="1642"/>
                  </a:lnTo>
                  <a:lnTo>
                    <a:pt x="20906" y="0"/>
                  </a:lnTo>
                  <a:lnTo>
                    <a:pt x="5162278" y="0"/>
                  </a:lnTo>
                  <a:lnTo>
                    <a:pt x="5167595" y="2202"/>
                  </a:lnTo>
                  <a:lnTo>
                    <a:pt x="5175437" y="10044"/>
                  </a:lnTo>
                  <a:lnTo>
                    <a:pt x="5177640" y="15361"/>
                  </a:lnTo>
                  <a:lnTo>
                    <a:pt x="5177640" y="359141"/>
                  </a:lnTo>
                  <a:lnTo>
                    <a:pt x="5175997" y="367279"/>
                  </a:lnTo>
                  <a:lnTo>
                    <a:pt x="5171516" y="373924"/>
                  </a:lnTo>
                  <a:lnTo>
                    <a:pt x="5164871" y="378405"/>
                  </a:lnTo>
                  <a:lnTo>
                    <a:pt x="5156733" y="38004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4935" y="726075"/>
              <a:ext cx="5177790" cy="380365"/>
            </a:xfrm>
            <a:custGeom>
              <a:avLst/>
              <a:gdLst/>
              <a:ahLst/>
              <a:cxnLst/>
              <a:rect l="l" t="t" r="r" b="b"/>
              <a:pathLst>
                <a:path w="5177790" h="380365">
                  <a:moveTo>
                    <a:pt x="0" y="20906"/>
                  </a:moveTo>
                  <a:lnTo>
                    <a:pt x="1642" y="12768"/>
                  </a:lnTo>
                  <a:lnTo>
                    <a:pt x="6123" y="6123"/>
                  </a:lnTo>
                  <a:lnTo>
                    <a:pt x="12768" y="1642"/>
                  </a:lnTo>
                  <a:lnTo>
                    <a:pt x="20906" y="0"/>
                  </a:lnTo>
                  <a:lnTo>
                    <a:pt x="5156733" y="0"/>
                  </a:lnTo>
                  <a:lnTo>
                    <a:pt x="5162278" y="0"/>
                  </a:lnTo>
                  <a:lnTo>
                    <a:pt x="5167595" y="2202"/>
                  </a:lnTo>
                  <a:lnTo>
                    <a:pt x="5171516" y="6123"/>
                  </a:lnTo>
                  <a:lnTo>
                    <a:pt x="5175437" y="10044"/>
                  </a:lnTo>
                  <a:lnTo>
                    <a:pt x="5177640" y="15361"/>
                  </a:lnTo>
                  <a:lnTo>
                    <a:pt x="5177640" y="20906"/>
                  </a:lnTo>
                  <a:lnTo>
                    <a:pt x="5177640" y="359141"/>
                  </a:lnTo>
                  <a:lnTo>
                    <a:pt x="5175997" y="367279"/>
                  </a:lnTo>
                  <a:lnTo>
                    <a:pt x="5171516" y="373924"/>
                  </a:lnTo>
                  <a:lnTo>
                    <a:pt x="5164871" y="378405"/>
                  </a:lnTo>
                  <a:lnTo>
                    <a:pt x="5156733" y="380047"/>
                  </a:lnTo>
                  <a:lnTo>
                    <a:pt x="20906" y="380047"/>
                  </a:lnTo>
                  <a:lnTo>
                    <a:pt x="12768" y="378405"/>
                  </a:lnTo>
                  <a:lnTo>
                    <a:pt x="6123" y="373924"/>
                  </a:lnTo>
                  <a:lnTo>
                    <a:pt x="1642" y="367279"/>
                  </a:lnTo>
                  <a:lnTo>
                    <a:pt x="0" y="359141"/>
                  </a:lnTo>
                  <a:lnTo>
                    <a:pt x="0" y="20906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11857" y="2608789"/>
            <a:ext cx="83502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5143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Person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A </a:t>
            </a:r>
            <a:r>
              <a:rPr dirty="0" sz="1400">
                <a:latin typeface="Trebuchet MS"/>
                <a:cs typeface="Trebuchet MS"/>
              </a:rPr>
              <a:t>Account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40">
                <a:latin typeface="Trebuchet MS"/>
                <a:cs typeface="Trebuchet MS"/>
              </a:rPr>
              <a:t>A </a:t>
            </a:r>
            <a:r>
              <a:rPr dirty="0" sz="1400">
                <a:latin typeface="Trebuchet MS"/>
                <a:cs typeface="Trebuchet MS"/>
              </a:rPr>
              <a:t>Bal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-200">
                <a:latin typeface="Trebuchet MS"/>
                <a:cs typeface="Trebuchet MS"/>
              </a:rPr>
              <a:t>: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90">
                <a:latin typeface="Trebuchet MS"/>
                <a:cs typeface="Trebuchet MS"/>
              </a:rPr>
              <a:t>2000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749519" y="2605782"/>
            <a:ext cx="82613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4953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Person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35">
                <a:latin typeface="Trebuchet MS"/>
                <a:cs typeface="Trebuchet MS"/>
              </a:rPr>
              <a:t>B </a:t>
            </a:r>
            <a:r>
              <a:rPr dirty="0" sz="1400">
                <a:latin typeface="Trebuchet MS"/>
                <a:cs typeface="Trebuchet MS"/>
              </a:rPr>
              <a:t>Account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25">
                <a:latin typeface="Trebuchet MS"/>
                <a:cs typeface="Trebuchet MS"/>
              </a:rPr>
              <a:t>B </a:t>
            </a:r>
            <a:r>
              <a:rPr dirty="0" sz="1400">
                <a:latin typeface="Trebuchet MS"/>
                <a:cs typeface="Trebuchet MS"/>
              </a:rPr>
              <a:t>Bal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-200">
                <a:latin typeface="Trebuchet MS"/>
                <a:cs typeface="Trebuchet MS"/>
              </a:rPr>
              <a:t>: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1000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565736" y="2520190"/>
            <a:ext cx="2438400" cy="876300"/>
          </a:xfrm>
          <a:custGeom>
            <a:avLst/>
            <a:gdLst/>
            <a:ahLst/>
            <a:cxnLst/>
            <a:rect l="l" t="t" r="r" b="b"/>
            <a:pathLst>
              <a:path w="2438400" h="876300">
                <a:moveTo>
                  <a:pt x="2000249" y="876299"/>
                </a:moveTo>
                <a:lnTo>
                  <a:pt x="2000249" y="657224"/>
                </a:lnTo>
                <a:lnTo>
                  <a:pt x="0" y="657224"/>
                </a:lnTo>
                <a:lnTo>
                  <a:pt x="0" y="219074"/>
                </a:lnTo>
                <a:lnTo>
                  <a:pt x="2000249" y="219074"/>
                </a:lnTo>
                <a:lnTo>
                  <a:pt x="2000249" y="0"/>
                </a:lnTo>
                <a:lnTo>
                  <a:pt x="2438399" y="438149"/>
                </a:lnTo>
                <a:lnTo>
                  <a:pt x="2000249" y="8762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164607" y="2831849"/>
            <a:ext cx="10223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0">
                <a:latin typeface="Trebuchet MS"/>
                <a:cs typeface="Trebuchet MS"/>
              </a:rPr>
              <a:t>Transfer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75">
                <a:latin typeface="Trebuchet MS"/>
                <a:cs typeface="Trebuchet MS"/>
              </a:rPr>
              <a:t>500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213354" y="3466528"/>
            <a:ext cx="30708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78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rebuchet MS"/>
                <a:cs typeface="Trebuchet MS"/>
              </a:rPr>
              <a:t>Step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305">
                <a:latin typeface="Trebuchet MS"/>
                <a:cs typeface="Trebuchet MS"/>
              </a:rPr>
              <a:t>1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229">
                <a:latin typeface="Trebuchet MS"/>
                <a:cs typeface="Trebuchet MS"/>
              </a:rPr>
              <a:t>: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Debit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125">
                <a:latin typeface="Trebuchet MS"/>
                <a:cs typeface="Trebuchet MS"/>
              </a:rPr>
              <a:t>500</a:t>
            </a:r>
            <a:r>
              <a:rPr dirty="0" sz="1600" spc="-65">
                <a:latin typeface="Trebuchet MS"/>
                <a:cs typeface="Trebuchet MS"/>
              </a:rPr>
              <a:t> from </a:t>
            </a:r>
            <a:r>
              <a:rPr dirty="0" sz="1600">
                <a:latin typeface="Trebuchet MS"/>
                <a:cs typeface="Trebuchet MS"/>
              </a:rPr>
              <a:t>Account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45">
                <a:latin typeface="Trebuchet MS"/>
                <a:cs typeface="Trebuchet MS"/>
              </a:rPr>
              <a:t>A </a:t>
            </a:r>
            <a:r>
              <a:rPr dirty="0" sz="1600">
                <a:latin typeface="Trebuchet MS"/>
                <a:cs typeface="Trebuchet MS"/>
              </a:rPr>
              <a:t>Step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100">
                <a:latin typeface="Trebuchet MS"/>
                <a:cs typeface="Trebuchet MS"/>
              </a:rPr>
              <a:t>2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229">
                <a:latin typeface="Trebuchet MS"/>
                <a:cs typeface="Trebuchet MS"/>
              </a:rPr>
              <a:t>: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35">
                <a:latin typeface="Trebuchet MS"/>
                <a:cs typeface="Trebuchet MS"/>
              </a:rPr>
              <a:t>Credit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125">
                <a:latin typeface="Trebuchet MS"/>
                <a:cs typeface="Trebuchet MS"/>
              </a:rPr>
              <a:t>500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60">
                <a:latin typeface="Trebuchet MS"/>
                <a:cs typeface="Trebuchet MS"/>
              </a:rPr>
              <a:t>into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Account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B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426146" y="1389233"/>
            <a:ext cx="2447925" cy="568325"/>
            <a:chOff x="2426146" y="1389233"/>
            <a:chExt cx="2447925" cy="568325"/>
          </a:xfrm>
        </p:grpSpPr>
        <p:sp>
          <p:nvSpPr>
            <p:cNvPr id="12" name="object 12" descr=""/>
            <p:cNvSpPr/>
            <p:nvPr/>
          </p:nvSpPr>
          <p:spPr>
            <a:xfrm>
              <a:off x="2430908" y="1393996"/>
              <a:ext cx="2438400" cy="558800"/>
            </a:xfrm>
            <a:custGeom>
              <a:avLst/>
              <a:gdLst/>
              <a:ahLst/>
              <a:cxnLst/>
              <a:rect l="l" t="t" r="r" b="b"/>
              <a:pathLst>
                <a:path w="2438400" h="558800">
                  <a:moveTo>
                    <a:pt x="2371530" y="558640"/>
                  </a:moveTo>
                  <a:lnTo>
                    <a:pt x="66869" y="558640"/>
                  </a:lnTo>
                  <a:lnTo>
                    <a:pt x="40840" y="553386"/>
                  </a:lnTo>
                  <a:lnTo>
                    <a:pt x="19585" y="539055"/>
                  </a:lnTo>
                  <a:lnTo>
                    <a:pt x="5254" y="517800"/>
                  </a:lnTo>
                  <a:lnTo>
                    <a:pt x="0" y="491771"/>
                  </a:lnTo>
                  <a:lnTo>
                    <a:pt x="0" y="66869"/>
                  </a:lnTo>
                  <a:lnTo>
                    <a:pt x="5254" y="40840"/>
                  </a:lnTo>
                  <a:lnTo>
                    <a:pt x="19585" y="19585"/>
                  </a:lnTo>
                  <a:lnTo>
                    <a:pt x="40840" y="5254"/>
                  </a:lnTo>
                  <a:lnTo>
                    <a:pt x="66869" y="0"/>
                  </a:lnTo>
                  <a:lnTo>
                    <a:pt x="2371530" y="0"/>
                  </a:lnTo>
                  <a:lnTo>
                    <a:pt x="2408629" y="11234"/>
                  </a:lnTo>
                  <a:lnTo>
                    <a:pt x="2433309" y="41279"/>
                  </a:lnTo>
                  <a:lnTo>
                    <a:pt x="2438399" y="66869"/>
                  </a:lnTo>
                  <a:lnTo>
                    <a:pt x="2438399" y="491771"/>
                  </a:lnTo>
                  <a:lnTo>
                    <a:pt x="2433145" y="517800"/>
                  </a:lnTo>
                  <a:lnTo>
                    <a:pt x="2418814" y="539055"/>
                  </a:lnTo>
                  <a:lnTo>
                    <a:pt x="2397559" y="553386"/>
                  </a:lnTo>
                  <a:lnTo>
                    <a:pt x="2371530" y="55864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430908" y="1393996"/>
              <a:ext cx="2438400" cy="558800"/>
            </a:xfrm>
            <a:custGeom>
              <a:avLst/>
              <a:gdLst/>
              <a:ahLst/>
              <a:cxnLst/>
              <a:rect l="l" t="t" r="r" b="b"/>
              <a:pathLst>
                <a:path w="2438400" h="558800">
                  <a:moveTo>
                    <a:pt x="0" y="66869"/>
                  </a:moveTo>
                  <a:lnTo>
                    <a:pt x="5254" y="40840"/>
                  </a:lnTo>
                  <a:lnTo>
                    <a:pt x="19585" y="19585"/>
                  </a:lnTo>
                  <a:lnTo>
                    <a:pt x="40840" y="5254"/>
                  </a:lnTo>
                  <a:lnTo>
                    <a:pt x="66869" y="0"/>
                  </a:lnTo>
                  <a:lnTo>
                    <a:pt x="2371530" y="0"/>
                  </a:lnTo>
                  <a:lnTo>
                    <a:pt x="2408629" y="11234"/>
                  </a:lnTo>
                  <a:lnTo>
                    <a:pt x="2433309" y="41279"/>
                  </a:lnTo>
                  <a:lnTo>
                    <a:pt x="2438399" y="66869"/>
                  </a:lnTo>
                  <a:lnTo>
                    <a:pt x="2438399" y="491771"/>
                  </a:lnTo>
                  <a:lnTo>
                    <a:pt x="2433145" y="517800"/>
                  </a:lnTo>
                  <a:lnTo>
                    <a:pt x="2418814" y="539055"/>
                  </a:lnTo>
                  <a:lnTo>
                    <a:pt x="2397559" y="553386"/>
                  </a:lnTo>
                  <a:lnTo>
                    <a:pt x="2371530" y="558640"/>
                  </a:lnTo>
                  <a:lnTo>
                    <a:pt x="66869" y="558640"/>
                  </a:lnTo>
                  <a:lnTo>
                    <a:pt x="40840" y="553386"/>
                  </a:lnTo>
                  <a:lnTo>
                    <a:pt x="19585" y="539055"/>
                  </a:lnTo>
                  <a:lnTo>
                    <a:pt x="5254" y="517800"/>
                  </a:lnTo>
                  <a:lnTo>
                    <a:pt x="0" y="491771"/>
                  </a:lnTo>
                  <a:lnTo>
                    <a:pt x="0" y="66869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64084" y="748455"/>
            <a:ext cx="4926965" cy="1136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>
                <a:latin typeface="Trebuchet MS"/>
                <a:cs typeface="Trebuchet MS"/>
              </a:rPr>
              <a:t>Atomicity: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Either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transaction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execute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190">
                <a:latin typeface="Trebuchet MS"/>
                <a:cs typeface="Trebuchet MS"/>
              </a:rPr>
              <a:t>0%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or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100%.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800">
              <a:latin typeface="Trebuchet MS"/>
              <a:cs typeface="Trebuchet MS"/>
            </a:endParaRPr>
          </a:p>
          <a:p>
            <a:pPr marL="2272030" marR="478790">
              <a:lnSpc>
                <a:spcPct val="100000"/>
              </a:lnSpc>
            </a:pPr>
            <a:r>
              <a:rPr dirty="0" sz="1400">
                <a:latin typeface="Trebuchet MS"/>
                <a:cs typeface="Trebuchet MS"/>
              </a:rPr>
              <a:t>Sum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of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both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account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before </a:t>
            </a:r>
            <a:r>
              <a:rPr dirty="0" sz="1400" spc="-45">
                <a:latin typeface="Trebuchet MS"/>
                <a:cs typeface="Trebuchet MS"/>
              </a:rPr>
              <a:t>transfer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is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75">
                <a:latin typeface="Trebuchet MS"/>
                <a:cs typeface="Trebuchet MS"/>
              </a:rPr>
              <a:t>3000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2484772" y="4242734"/>
            <a:ext cx="2600325" cy="687705"/>
          </a:xfrm>
          <a:custGeom>
            <a:avLst/>
            <a:gdLst/>
            <a:ahLst/>
            <a:cxnLst/>
            <a:rect l="l" t="t" r="r" b="b"/>
            <a:pathLst>
              <a:path w="2600325" h="687704">
                <a:moveTo>
                  <a:pt x="2485775" y="687288"/>
                </a:moveTo>
                <a:lnTo>
                  <a:pt x="114550" y="687288"/>
                </a:lnTo>
                <a:lnTo>
                  <a:pt x="69962" y="678287"/>
                </a:lnTo>
                <a:lnTo>
                  <a:pt x="33551" y="653737"/>
                </a:lnTo>
                <a:lnTo>
                  <a:pt x="9001" y="617326"/>
                </a:lnTo>
                <a:lnTo>
                  <a:pt x="0" y="572738"/>
                </a:lnTo>
                <a:lnTo>
                  <a:pt x="0" y="114550"/>
                </a:lnTo>
                <a:lnTo>
                  <a:pt x="9001" y="69962"/>
                </a:lnTo>
                <a:lnTo>
                  <a:pt x="33551" y="33551"/>
                </a:lnTo>
                <a:lnTo>
                  <a:pt x="69962" y="9001"/>
                </a:lnTo>
                <a:lnTo>
                  <a:pt x="114550" y="0"/>
                </a:lnTo>
                <a:lnTo>
                  <a:pt x="2485775" y="0"/>
                </a:lnTo>
                <a:lnTo>
                  <a:pt x="2529612" y="8719"/>
                </a:lnTo>
                <a:lnTo>
                  <a:pt x="2566774" y="33550"/>
                </a:lnTo>
                <a:lnTo>
                  <a:pt x="2591606" y="70713"/>
                </a:lnTo>
                <a:lnTo>
                  <a:pt x="2600325" y="114550"/>
                </a:lnTo>
                <a:lnTo>
                  <a:pt x="2600325" y="572738"/>
                </a:lnTo>
                <a:lnTo>
                  <a:pt x="2591323" y="617326"/>
                </a:lnTo>
                <a:lnTo>
                  <a:pt x="2566774" y="653737"/>
                </a:lnTo>
                <a:lnTo>
                  <a:pt x="2530363" y="678287"/>
                </a:lnTo>
                <a:lnTo>
                  <a:pt x="2485775" y="68728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955078" y="4353206"/>
            <a:ext cx="16611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Sum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of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both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account </a:t>
            </a:r>
            <a:r>
              <a:rPr dirty="0" sz="1400" spc="-70">
                <a:latin typeface="Trebuchet MS"/>
                <a:cs typeface="Trebuchet MS"/>
              </a:rPr>
              <a:t>after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transfer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is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75">
                <a:latin typeface="Trebuchet MS"/>
                <a:cs typeface="Trebuchet MS"/>
              </a:rPr>
              <a:t>3000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449565" y="3728944"/>
            <a:ext cx="7105650" cy="1191260"/>
            <a:chOff x="1449565" y="3728944"/>
            <a:chExt cx="7105650" cy="1191260"/>
          </a:xfrm>
        </p:grpSpPr>
        <p:sp>
          <p:nvSpPr>
            <p:cNvPr id="18" name="object 18" descr=""/>
            <p:cNvSpPr/>
            <p:nvPr/>
          </p:nvSpPr>
          <p:spPr>
            <a:xfrm>
              <a:off x="1462265" y="3741644"/>
              <a:ext cx="4572000" cy="0"/>
            </a:xfrm>
            <a:custGeom>
              <a:avLst/>
              <a:gdLst/>
              <a:ahLst/>
              <a:cxnLst/>
              <a:rect l="l" t="t" r="r" b="b"/>
              <a:pathLst>
                <a:path w="4572000" h="0">
                  <a:moveTo>
                    <a:pt x="0" y="0"/>
                  </a:moveTo>
                  <a:lnTo>
                    <a:pt x="4571999" y="0"/>
                  </a:lnTo>
                </a:path>
              </a:pathLst>
            </a:custGeom>
            <a:ln w="253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829340" y="3733870"/>
              <a:ext cx="2725420" cy="1186180"/>
            </a:xfrm>
            <a:custGeom>
              <a:avLst/>
              <a:gdLst/>
              <a:ahLst/>
              <a:cxnLst/>
              <a:rect l="l" t="t" r="r" b="b"/>
              <a:pathLst>
                <a:path w="2725420" h="1186179">
                  <a:moveTo>
                    <a:pt x="2557056" y="1186022"/>
                  </a:moveTo>
                  <a:lnTo>
                    <a:pt x="921928" y="1186022"/>
                  </a:lnTo>
                  <a:lnTo>
                    <a:pt x="877194" y="1180011"/>
                  </a:lnTo>
                  <a:lnTo>
                    <a:pt x="836997" y="1163047"/>
                  </a:lnTo>
                  <a:lnTo>
                    <a:pt x="802940" y="1136735"/>
                  </a:lnTo>
                  <a:lnTo>
                    <a:pt x="776628" y="1102679"/>
                  </a:lnTo>
                  <a:lnTo>
                    <a:pt x="759664" y="1062481"/>
                  </a:lnTo>
                  <a:lnTo>
                    <a:pt x="753653" y="1017747"/>
                  </a:lnTo>
                  <a:lnTo>
                    <a:pt x="753653" y="597061"/>
                  </a:lnTo>
                  <a:lnTo>
                    <a:pt x="0" y="0"/>
                  </a:lnTo>
                  <a:lnTo>
                    <a:pt x="753653" y="344649"/>
                  </a:lnTo>
                  <a:lnTo>
                    <a:pt x="2725330" y="344649"/>
                  </a:lnTo>
                  <a:lnTo>
                    <a:pt x="2725330" y="1017747"/>
                  </a:lnTo>
                  <a:lnTo>
                    <a:pt x="2719320" y="1062481"/>
                  </a:lnTo>
                  <a:lnTo>
                    <a:pt x="2702356" y="1102679"/>
                  </a:lnTo>
                  <a:lnTo>
                    <a:pt x="2676044" y="1136735"/>
                  </a:lnTo>
                  <a:lnTo>
                    <a:pt x="2641987" y="1163047"/>
                  </a:lnTo>
                  <a:lnTo>
                    <a:pt x="2601790" y="1180011"/>
                  </a:lnTo>
                  <a:lnTo>
                    <a:pt x="2557056" y="1186022"/>
                  </a:lnTo>
                  <a:close/>
                </a:path>
                <a:path w="2725420" h="1186179">
                  <a:moveTo>
                    <a:pt x="2725330" y="344649"/>
                  </a:moveTo>
                  <a:lnTo>
                    <a:pt x="753653" y="344649"/>
                  </a:lnTo>
                  <a:lnTo>
                    <a:pt x="759664" y="299915"/>
                  </a:lnTo>
                  <a:lnTo>
                    <a:pt x="776628" y="259718"/>
                  </a:lnTo>
                  <a:lnTo>
                    <a:pt x="802940" y="225661"/>
                  </a:lnTo>
                  <a:lnTo>
                    <a:pt x="836997" y="199349"/>
                  </a:lnTo>
                  <a:lnTo>
                    <a:pt x="877194" y="182386"/>
                  </a:lnTo>
                  <a:lnTo>
                    <a:pt x="921928" y="176375"/>
                  </a:lnTo>
                  <a:lnTo>
                    <a:pt x="2557056" y="176375"/>
                  </a:lnTo>
                  <a:lnTo>
                    <a:pt x="2621452" y="189184"/>
                  </a:lnTo>
                  <a:lnTo>
                    <a:pt x="2676043" y="225661"/>
                  </a:lnTo>
                  <a:lnTo>
                    <a:pt x="2712521" y="280253"/>
                  </a:lnTo>
                  <a:lnTo>
                    <a:pt x="2725330" y="34464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751859" y="4075217"/>
            <a:ext cx="163512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Sum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of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both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account </a:t>
            </a:r>
            <a:r>
              <a:rPr dirty="0" sz="1400">
                <a:latin typeface="Trebuchet MS"/>
                <a:cs typeface="Trebuchet MS"/>
              </a:rPr>
              <a:t>is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75">
                <a:latin typeface="Trebuchet MS"/>
                <a:cs typeface="Trebuchet MS"/>
              </a:rPr>
              <a:t>2500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400" spc="65">
                <a:latin typeface="Trebuchet MS"/>
                <a:cs typeface="Trebuchet MS"/>
              </a:rPr>
              <a:t>so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inconsistent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541256" y="3756542"/>
            <a:ext cx="1464945" cy="786765"/>
          </a:xfrm>
          <a:custGeom>
            <a:avLst/>
            <a:gdLst/>
            <a:ahLst/>
            <a:cxnLst/>
            <a:rect l="l" t="t" r="r" b="b"/>
            <a:pathLst>
              <a:path w="1464945" h="786764">
                <a:moveTo>
                  <a:pt x="1220389" y="191113"/>
                </a:moveTo>
                <a:lnTo>
                  <a:pt x="854272" y="191113"/>
                </a:lnTo>
                <a:lnTo>
                  <a:pt x="1394201" y="0"/>
                </a:lnTo>
                <a:lnTo>
                  <a:pt x="1220389" y="191113"/>
                </a:lnTo>
                <a:close/>
              </a:path>
              <a:path w="1464945" h="786764">
                <a:moveTo>
                  <a:pt x="1365251" y="786408"/>
                </a:moveTo>
                <a:lnTo>
                  <a:pt x="99215" y="786408"/>
                </a:lnTo>
                <a:lnTo>
                  <a:pt x="60596" y="778611"/>
                </a:lnTo>
                <a:lnTo>
                  <a:pt x="29059" y="757348"/>
                </a:lnTo>
                <a:lnTo>
                  <a:pt x="7796" y="725811"/>
                </a:lnTo>
                <a:lnTo>
                  <a:pt x="0" y="687192"/>
                </a:lnTo>
                <a:lnTo>
                  <a:pt x="0" y="290329"/>
                </a:lnTo>
                <a:lnTo>
                  <a:pt x="7796" y="251710"/>
                </a:lnTo>
                <a:lnTo>
                  <a:pt x="29059" y="220172"/>
                </a:lnTo>
                <a:lnTo>
                  <a:pt x="60596" y="198910"/>
                </a:lnTo>
                <a:lnTo>
                  <a:pt x="99215" y="191113"/>
                </a:lnTo>
                <a:lnTo>
                  <a:pt x="1365251" y="191113"/>
                </a:lnTo>
                <a:lnTo>
                  <a:pt x="1403219" y="198665"/>
                </a:lnTo>
                <a:lnTo>
                  <a:pt x="1435407" y="220173"/>
                </a:lnTo>
                <a:lnTo>
                  <a:pt x="1456914" y="252361"/>
                </a:lnTo>
                <a:lnTo>
                  <a:pt x="1464466" y="290329"/>
                </a:lnTo>
                <a:lnTo>
                  <a:pt x="1464466" y="687192"/>
                </a:lnTo>
                <a:lnTo>
                  <a:pt x="1456670" y="725811"/>
                </a:lnTo>
                <a:lnTo>
                  <a:pt x="1435407" y="757348"/>
                </a:lnTo>
                <a:lnTo>
                  <a:pt x="1403870" y="778611"/>
                </a:lnTo>
                <a:lnTo>
                  <a:pt x="1365251" y="78640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730356" y="4012131"/>
            <a:ext cx="10871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latin typeface="Trebuchet MS"/>
                <a:cs typeface="Trebuchet MS"/>
              </a:rPr>
              <a:t>Transaction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is </a:t>
            </a:r>
            <a:r>
              <a:rPr dirty="0" sz="1400" spc="-10">
                <a:latin typeface="Trebuchet MS"/>
                <a:cs typeface="Trebuchet MS"/>
              </a:rPr>
              <a:t>failed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256" y="1207395"/>
            <a:ext cx="1175319" cy="143999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3642" y="1207395"/>
            <a:ext cx="1157342" cy="14399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Allow</a:t>
            </a:r>
            <a:r>
              <a:rPr dirty="0" spc="-80"/>
              <a:t> </a:t>
            </a:r>
            <a:r>
              <a:rPr dirty="0" spc="-95"/>
              <a:t>to</a:t>
            </a:r>
            <a:r>
              <a:rPr dirty="0" spc="-75"/>
              <a:t> </a:t>
            </a:r>
            <a:r>
              <a:rPr dirty="0" spc="-70"/>
              <a:t>implement</a:t>
            </a:r>
            <a:r>
              <a:rPr dirty="0" spc="-80"/>
              <a:t> integrity</a:t>
            </a:r>
            <a:r>
              <a:rPr dirty="0" spc="-75"/>
              <a:t> </a:t>
            </a:r>
            <a:r>
              <a:rPr dirty="0" spc="-25"/>
              <a:t>constraints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93452" y="722466"/>
          <a:ext cx="4582795" cy="113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283209"/>
                <a:gridCol w="938530"/>
                <a:gridCol w="1233805"/>
                <a:gridCol w="868679"/>
              </a:tblGrid>
              <a:tr h="316865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Personal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114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Student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Mobile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31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40">
                          <a:latin typeface="Trebuchet MS"/>
                          <a:cs typeface="Trebuchet MS"/>
                        </a:rPr>
                        <a:t>9825098251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85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93452" y="2148083"/>
          <a:ext cx="3854450" cy="1137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283209"/>
                <a:gridCol w="938530"/>
                <a:gridCol w="878205"/>
                <a:gridCol w="495935"/>
              </a:tblGrid>
              <a:tr h="315595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Academic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114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Student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Branch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Backlog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016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SPI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Professor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65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04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5">
                          <a:latin typeface="Trebuchet MS"/>
                          <a:cs typeface="Trebuchet MS"/>
                        </a:rPr>
                        <a:t>9.5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2456135" y="1767988"/>
            <a:ext cx="3027045" cy="534035"/>
            <a:chOff x="2456135" y="1767988"/>
            <a:chExt cx="3027045" cy="534035"/>
          </a:xfrm>
        </p:grpSpPr>
        <p:sp>
          <p:nvSpPr>
            <p:cNvPr id="6" name="object 6" descr=""/>
            <p:cNvSpPr/>
            <p:nvPr/>
          </p:nvSpPr>
          <p:spPr>
            <a:xfrm>
              <a:off x="2460898" y="1772751"/>
              <a:ext cx="3017520" cy="524510"/>
            </a:xfrm>
            <a:custGeom>
              <a:avLst/>
              <a:gdLst/>
              <a:ahLst/>
              <a:cxnLst/>
              <a:rect l="l" t="t" r="r" b="b"/>
              <a:pathLst>
                <a:path w="3017520" h="524510">
                  <a:moveTo>
                    <a:pt x="1257299" y="183396"/>
                  </a:moveTo>
                  <a:lnTo>
                    <a:pt x="502919" y="183396"/>
                  </a:lnTo>
                  <a:lnTo>
                    <a:pt x="839051" y="0"/>
                  </a:lnTo>
                  <a:lnTo>
                    <a:pt x="1257299" y="183396"/>
                  </a:lnTo>
                  <a:close/>
                </a:path>
                <a:path w="3017520" h="524510">
                  <a:moveTo>
                    <a:pt x="2960766" y="523915"/>
                  </a:moveTo>
                  <a:lnTo>
                    <a:pt x="56753" y="523915"/>
                  </a:lnTo>
                  <a:lnTo>
                    <a:pt x="34662" y="519455"/>
                  </a:lnTo>
                  <a:lnTo>
                    <a:pt x="16622" y="507293"/>
                  </a:lnTo>
                  <a:lnTo>
                    <a:pt x="4459" y="489253"/>
                  </a:lnTo>
                  <a:lnTo>
                    <a:pt x="0" y="467162"/>
                  </a:lnTo>
                  <a:lnTo>
                    <a:pt x="0" y="240149"/>
                  </a:lnTo>
                  <a:lnTo>
                    <a:pt x="4459" y="218058"/>
                  </a:lnTo>
                  <a:lnTo>
                    <a:pt x="16622" y="200019"/>
                  </a:lnTo>
                  <a:lnTo>
                    <a:pt x="34662" y="187856"/>
                  </a:lnTo>
                  <a:lnTo>
                    <a:pt x="56753" y="183396"/>
                  </a:lnTo>
                  <a:lnTo>
                    <a:pt x="2960766" y="183396"/>
                  </a:lnTo>
                  <a:lnTo>
                    <a:pt x="3000897" y="200019"/>
                  </a:lnTo>
                  <a:lnTo>
                    <a:pt x="3017519" y="240149"/>
                  </a:lnTo>
                  <a:lnTo>
                    <a:pt x="3017519" y="467162"/>
                  </a:lnTo>
                  <a:lnTo>
                    <a:pt x="3013060" y="489253"/>
                  </a:lnTo>
                  <a:lnTo>
                    <a:pt x="3000897" y="507293"/>
                  </a:lnTo>
                  <a:lnTo>
                    <a:pt x="2982857" y="519455"/>
                  </a:lnTo>
                  <a:lnTo>
                    <a:pt x="2960766" y="52391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460898" y="1772751"/>
              <a:ext cx="3017520" cy="524510"/>
            </a:xfrm>
            <a:custGeom>
              <a:avLst/>
              <a:gdLst/>
              <a:ahLst/>
              <a:cxnLst/>
              <a:rect l="l" t="t" r="r" b="b"/>
              <a:pathLst>
                <a:path w="3017520" h="524510">
                  <a:moveTo>
                    <a:pt x="0" y="240149"/>
                  </a:moveTo>
                  <a:lnTo>
                    <a:pt x="4459" y="218058"/>
                  </a:lnTo>
                  <a:lnTo>
                    <a:pt x="16622" y="200019"/>
                  </a:lnTo>
                  <a:lnTo>
                    <a:pt x="34662" y="187856"/>
                  </a:lnTo>
                  <a:lnTo>
                    <a:pt x="56753" y="183396"/>
                  </a:lnTo>
                  <a:lnTo>
                    <a:pt x="502919" y="183396"/>
                  </a:lnTo>
                  <a:lnTo>
                    <a:pt x="839051" y="0"/>
                  </a:lnTo>
                  <a:lnTo>
                    <a:pt x="1257299" y="183396"/>
                  </a:lnTo>
                  <a:lnTo>
                    <a:pt x="2960766" y="183396"/>
                  </a:lnTo>
                  <a:lnTo>
                    <a:pt x="2971890" y="184497"/>
                  </a:lnTo>
                  <a:lnTo>
                    <a:pt x="3007984" y="208663"/>
                  </a:lnTo>
                  <a:lnTo>
                    <a:pt x="3017519" y="240149"/>
                  </a:lnTo>
                  <a:lnTo>
                    <a:pt x="3017519" y="325279"/>
                  </a:lnTo>
                  <a:lnTo>
                    <a:pt x="3017519" y="467162"/>
                  </a:lnTo>
                  <a:lnTo>
                    <a:pt x="3013060" y="489253"/>
                  </a:lnTo>
                  <a:lnTo>
                    <a:pt x="3000897" y="507293"/>
                  </a:lnTo>
                  <a:lnTo>
                    <a:pt x="2982857" y="519455"/>
                  </a:lnTo>
                  <a:lnTo>
                    <a:pt x="2960766" y="523915"/>
                  </a:lnTo>
                  <a:lnTo>
                    <a:pt x="1257299" y="523915"/>
                  </a:lnTo>
                  <a:lnTo>
                    <a:pt x="502919" y="523915"/>
                  </a:lnTo>
                  <a:lnTo>
                    <a:pt x="56753" y="523915"/>
                  </a:lnTo>
                  <a:lnTo>
                    <a:pt x="34662" y="519455"/>
                  </a:lnTo>
                  <a:lnTo>
                    <a:pt x="16622" y="507293"/>
                  </a:lnTo>
                  <a:lnTo>
                    <a:pt x="4459" y="489253"/>
                  </a:lnTo>
                  <a:lnTo>
                    <a:pt x="0" y="467162"/>
                  </a:lnTo>
                  <a:lnTo>
                    <a:pt x="0" y="325279"/>
                  </a:lnTo>
                  <a:lnTo>
                    <a:pt x="0" y="240149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550545" y="1991058"/>
            <a:ext cx="23336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Should</a:t>
            </a:r>
            <a:r>
              <a:rPr dirty="0" sz="1400" spc="-30">
                <a:latin typeface="Trebuchet MS"/>
                <a:cs typeface="Trebuchet MS"/>
              </a:rPr>
              <a:t> contain </a:t>
            </a:r>
            <a:r>
              <a:rPr dirty="0" sz="1400" spc="-25">
                <a:latin typeface="Trebuchet MS"/>
                <a:cs typeface="Trebuchet MS"/>
              </a:rPr>
              <a:t>exact </a:t>
            </a:r>
            <a:r>
              <a:rPr dirty="0" sz="1400" spc="-80">
                <a:latin typeface="Trebuchet MS"/>
                <a:cs typeface="Trebuchet MS"/>
              </a:rPr>
              <a:t>10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digits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085232" y="3187258"/>
            <a:ext cx="2661285" cy="528320"/>
            <a:chOff x="3085232" y="3187258"/>
            <a:chExt cx="2661285" cy="528320"/>
          </a:xfrm>
        </p:grpSpPr>
        <p:sp>
          <p:nvSpPr>
            <p:cNvPr id="10" name="object 10" descr=""/>
            <p:cNvSpPr/>
            <p:nvPr/>
          </p:nvSpPr>
          <p:spPr>
            <a:xfrm>
              <a:off x="3089994" y="3192021"/>
              <a:ext cx="2651760" cy="518795"/>
            </a:xfrm>
            <a:custGeom>
              <a:avLst/>
              <a:gdLst/>
              <a:ahLst/>
              <a:cxnLst/>
              <a:rect l="l" t="t" r="r" b="b"/>
              <a:pathLst>
                <a:path w="2651760" h="518795">
                  <a:moveTo>
                    <a:pt x="1104899" y="178016"/>
                  </a:moveTo>
                  <a:lnTo>
                    <a:pt x="441959" y="178016"/>
                  </a:lnTo>
                  <a:lnTo>
                    <a:pt x="697784" y="0"/>
                  </a:lnTo>
                  <a:lnTo>
                    <a:pt x="1104899" y="178016"/>
                  </a:lnTo>
                  <a:close/>
                </a:path>
                <a:path w="2651760" h="518795">
                  <a:moveTo>
                    <a:pt x="2595006" y="518535"/>
                  </a:moveTo>
                  <a:lnTo>
                    <a:pt x="56753" y="518535"/>
                  </a:lnTo>
                  <a:lnTo>
                    <a:pt x="34662" y="514075"/>
                  </a:lnTo>
                  <a:lnTo>
                    <a:pt x="16622" y="501912"/>
                  </a:lnTo>
                  <a:lnTo>
                    <a:pt x="4459" y="483873"/>
                  </a:lnTo>
                  <a:lnTo>
                    <a:pt x="0" y="461782"/>
                  </a:lnTo>
                  <a:lnTo>
                    <a:pt x="0" y="234769"/>
                  </a:lnTo>
                  <a:lnTo>
                    <a:pt x="4459" y="212678"/>
                  </a:lnTo>
                  <a:lnTo>
                    <a:pt x="16622" y="194638"/>
                  </a:lnTo>
                  <a:lnTo>
                    <a:pt x="34662" y="182476"/>
                  </a:lnTo>
                  <a:lnTo>
                    <a:pt x="56753" y="178016"/>
                  </a:lnTo>
                  <a:lnTo>
                    <a:pt x="2595006" y="178016"/>
                  </a:lnTo>
                  <a:lnTo>
                    <a:pt x="2635137" y="194639"/>
                  </a:lnTo>
                  <a:lnTo>
                    <a:pt x="2651759" y="234769"/>
                  </a:lnTo>
                  <a:lnTo>
                    <a:pt x="2651759" y="461782"/>
                  </a:lnTo>
                  <a:lnTo>
                    <a:pt x="2647300" y="483873"/>
                  </a:lnTo>
                  <a:lnTo>
                    <a:pt x="2635137" y="501912"/>
                  </a:lnTo>
                  <a:lnTo>
                    <a:pt x="2617097" y="514075"/>
                  </a:lnTo>
                  <a:lnTo>
                    <a:pt x="2595006" y="51853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89994" y="3192021"/>
              <a:ext cx="2651760" cy="518795"/>
            </a:xfrm>
            <a:custGeom>
              <a:avLst/>
              <a:gdLst/>
              <a:ahLst/>
              <a:cxnLst/>
              <a:rect l="l" t="t" r="r" b="b"/>
              <a:pathLst>
                <a:path w="2651760" h="518795">
                  <a:moveTo>
                    <a:pt x="0" y="234769"/>
                  </a:moveTo>
                  <a:lnTo>
                    <a:pt x="4459" y="212678"/>
                  </a:lnTo>
                  <a:lnTo>
                    <a:pt x="16622" y="194639"/>
                  </a:lnTo>
                  <a:lnTo>
                    <a:pt x="34662" y="182476"/>
                  </a:lnTo>
                  <a:lnTo>
                    <a:pt x="56753" y="178016"/>
                  </a:lnTo>
                  <a:lnTo>
                    <a:pt x="441959" y="178016"/>
                  </a:lnTo>
                  <a:lnTo>
                    <a:pt x="697784" y="0"/>
                  </a:lnTo>
                  <a:lnTo>
                    <a:pt x="1104899" y="178016"/>
                  </a:lnTo>
                  <a:lnTo>
                    <a:pt x="2595006" y="178016"/>
                  </a:lnTo>
                  <a:lnTo>
                    <a:pt x="2606130" y="179117"/>
                  </a:lnTo>
                  <a:lnTo>
                    <a:pt x="2642224" y="203282"/>
                  </a:lnTo>
                  <a:lnTo>
                    <a:pt x="2651759" y="234769"/>
                  </a:lnTo>
                  <a:lnTo>
                    <a:pt x="2651759" y="319899"/>
                  </a:lnTo>
                  <a:lnTo>
                    <a:pt x="2651759" y="461782"/>
                  </a:lnTo>
                  <a:lnTo>
                    <a:pt x="2647300" y="483873"/>
                  </a:lnTo>
                  <a:lnTo>
                    <a:pt x="2635137" y="501912"/>
                  </a:lnTo>
                  <a:lnTo>
                    <a:pt x="2617097" y="514075"/>
                  </a:lnTo>
                  <a:lnTo>
                    <a:pt x="2595006" y="518535"/>
                  </a:lnTo>
                  <a:lnTo>
                    <a:pt x="1104899" y="518535"/>
                  </a:lnTo>
                  <a:lnTo>
                    <a:pt x="441959" y="518535"/>
                  </a:lnTo>
                  <a:lnTo>
                    <a:pt x="56753" y="518535"/>
                  </a:lnTo>
                  <a:lnTo>
                    <a:pt x="34662" y="514075"/>
                  </a:lnTo>
                  <a:lnTo>
                    <a:pt x="16622" y="501912"/>
                  </a:lnTo>
                  <a:lnTo>
                    <a:pt x="4459" y="483873"/>
                  </a:lnTo>
                  <a:lnTo>
                    <a:pt x="0" y="461782"/>
                  </a:lnTo>
                  <a:lnTo>
                    <a:pt x="0" y="319899"/>
                  </a:lnTo>
                  <a:lnTo>
                    <a:pt x="0" y="234769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179642" y="3404948"/>
            <a:ext cx="21170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Should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be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between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114">
                <a:latin typeface="Trebuchet MS"/>
                <a:cs typeface="Trebuchet MS"/>
              </a:rPr>
              <a:t>0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to</a:t>
            </a:r>
            <a:r>
              <a:rPr dirty="0" sz="1400" spc="-25">
                <a:latin typeface="Trebuchet MS"/>
                <a:cs typeface="Trebuchet MS"/>
              </a:rPr>
              <a:t> 10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17795" y="4243751"/>
            <a:ext cx="7050405" cy="418465"/>
            <a:chOff x="317795" y="4243751"/>
            <a:chExt cx="7050405" cy="418465"/>
          </a:xfrm>
        </p:grpSpPr>
        <p:sp>
          <p:nvSpPr>
            <p:cNvPr id="14" name="object 14" descr=""/>
            <p:cNvSpPr/>
            <p:nvPr/>
          </p:nvSpPr>
          <p:spPr>
            <a:xfrm>
              <a:off x="322557" y="4248513"/>
              <a:ext cx="7040880" cy="408940"/>
            </a:xfrm>
            <a:custGeom>
              <a:avLst/>
              <a:gdLst/>
              <a:ahLst/>
              <a:cxnLst/>
              <a:rect l="l" t="t" r="r" b="b"/>
              <a:pathLst>
                <a:path w="7040880" h="408939">
                  <a:moveTo>
                    <a:pt x="0" y="238363"/>
                  </a:moveTo>
                  <a:lnTo>
                    <a:pt x="0" y="68103"/>
                  </a:lnTo>
                  <a:lnTo>
                    <a:pt x="5351" y="41594"/>
                  </a:lnTo>
                  <a:lnTo>
                    <a:pt x="19947" y="19947"/>
                  </a:lnTo>
                  <a:lnTo>
                    <a:pt x="41594" y="5351"/>
                  </a:lnTo>
                  <a:lnTo>
                    <a:pt x="68103" y="0"/>
                  </a:lnTo>
                  <a:lnTo>
                    <a:pt x="6972776" y="0"/>
                  </a:lnTo>
                  <a:lnTo>
                    <a:pt x="7010559" y="11442"/>
                  </a:lnTo>
                  <a:lnTo>
                    <a:pt x="7035695" y="42041"/>
                  </a:lnTo>
                  <a:lnTo>
                    <a:pt x="7040880" y="68103"/>
                  </a:lnTo>
                  <a:lnTo>
                    <a:pt x="7040880" y="221179"/>
                  </a:lnTo>
                  <a:lnTo>
                    <a:pt x="45765" y="221179"/>
                  </a:lnTo>
                  <a:lnTo>
                    <a:pt x="0" y="238363"/>
                  </a:lnTo>
                  <a:close/>
                </a:path>
                <a:path w="7040880" h="408939">
                  <a:moveTo>
                    <a:pt x="6972776" y="408622"/>
                  </a:moveTo>
                  <a:lnTo>
                    <a:pt x="68103" y="408622"/>
                  </a:lnTo>
                  <a:lnTo>
                    <a:pt x="41594" y="403271"/>
                  </a:lnTo>
                  <a:lnTo>
                    <a:pt x="19947" y="388675"/>
                  </a:lnTo>
                  <a:lnTo>
                    <a:pt x="5351" y="367028"/>
                  </a:lnTo>
                  <a:lnTo>
                    <a:pt x="0" y="340519"/>
                  </a:lnTo>
                  <a:lnTo>
                    <a:pt x="45765" y="221179"/>
                  </a:lnTo>
                  <a:lnTo>
                    <a:pt x="7040880" y="221179"/>
                  </a:lnTo>
                  <a:lnTo>
                    <a:pt x="7040880" y="340519"/>
                  </a:lnTo>
                  <a:lnTo>
                    <a:pt x="7035528" y="367028"/>
                  </a:lnTo>
                  <a:lnTo>
                    <a:pt x="7020933" y="388675"/>
                  </a:lnTo>
                  <a:lnTo>
                    <a:pt x="6999285" y="403271"/>
                  </a:lnTo>
                  <a:lnTo>
                    <a:pt x="6972776" y="40862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22558" y="4248513"/>
              <a:ext cx="7040880" cy="408940"/>
            </a:xfrm>
            <a:custGeom>
              <a:avLst/>
              <a:gdLst/>
              <a:ahLst/>
              <a:cxnLst/>
              <a:rect l="l" t="t" r="r" b="b"/>
              <a:pathLst>
                <a:path w="7040880" h="408939">
                  <a:moveTo>
                    <a:pt x="0" y="68103"/>
                  </a:moveTo>
                  <a:lnTo>
                    <a:pt x="5351" y="41594"/>
                  </a:lnTo>
                  <a:lnTo>
                    <a:pt x="19947" y="19947"/>
                  </a:lnTo>
                  <a:lnTo>
                    <a:pt x="41594" y="5351"/>
                  </a:lnTo>
                  <a:lnTo>
                    <a:pt x="68103" y="0"/>
                  </a:lnTo>
                  <a:lnTo>
                    <a:pt x="1173479" y="0"/>
                  </a:lnTo>
                  <a:lnTo>
                    <a:pt x="2933699" y="0"/>
                  </a:lnTo>
                  <a:lnTo>
                    <a:pt x="6972776" y="0"/>
                  </a:lnTo>
                  <a:lnTo>
                    <a:pt x="6986124" y="1320"/>
                  </a:lnTo>
                  <a:lnTo>
                    <a:pt x="7020932" y="19947"/>
                  </a:lnTo>
                  <a:lnTo>
                    <a:pt x="7039559" y="54755"/>
                  </a:lnTo>
                  <a:lnTo>
                    <a:pt x="7040880" y="68103"/>
                  </a:lnTo>
                  <a:lnTo>
                    <a:pt x="7040880" y="238363"/>
                  </a:lnTo>
                  <a:lnTo>
                    <a:pt x="7040880" y="340519"/>
                  </a:lnTo>
                  <a:lnTo>
                    <a:pt x="7035528" y="367028"/>
                  </a:lnTo>
                  <a:lnTo>
                    <a:pt x="7020933" y="388675"/>
                  </a:lnTo>
                  <a:lnTo>
                    <a:pt x="6999285" y="403271"/>
                  </a:lnTo>
                  <a:lnTo>
                    <a:pt x="6972776" y="408622"/>
                  </a:lnTo>
                  <a:lnTo>
                    <a:pt x="2933699" y="408622"/>
                  </a:lnTo>
                  <a:lnTo>
                    <a:pt x="1173479" y="408622"/>
                  </a:lnTo>
                  <a:lnTo>
                    <a:pt x="68103" y="408622"/>
                  </a:lnTo>
                  <a:lnTo>
                    <a:pt x="41594" y="403271"/>
                  </a:lnTo>
                  <a:lnTo>
                    <a:pt x="19947" y="388675"/>
                  </a:lnTo>
                  <a:lnTo>
                    <a:pt x="5351" y="367028"/>
                  </a:lnTo>
                  <a:lnTo>
                    <a:pt x="0" y="340519"/>
                  </a:lnTo>
                  <a:lnTo>
                    <a:pt x="45765" y="221179"/>
                  </a:lnTo>
                  <a:lnTo>
                    <a:pt x="0" y="238363"/>
                  </a:lnTo>
                  <a:lnTo>
                    <a:pt x="0" y="68103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15529" y="4284717"/>
            <a:ext cx="6678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rebuchet MS"/>
                <a:cs typeface="Trebuchet MS"/>
              </a:rPr>
              <a:t>DBMS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allows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us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to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implement </a:t>
            </a:r>
            <a:r>
              <a:rPr dirty="0" sz="1800">
                <a:latin typeface="Trebuchet MS"/>
                <a:cs typeface="Trebuchet MS"/>
              </a:rPr>
              <a:t>such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business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rules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in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our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database.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Sharing</a:t>
            </a:r>
            <a:r>
              <a:rPr dirty="0" spc="-35"/>
              <a:t> </a:t>
            </a:r>
            <a:r>
              <a:rPr dirty="0" spc="-55"/>
              <a:t>of</a:t>
            </a:r>
            <a:r>
              <a:rPr dirty="0" spc="-35"/>
              <a:t> </a:t>
            </a:r>
            <a:r>
              <a:rPr dirty="0" spc="-55"/>
              <a:t>data</a:t>
            </a:r>
            <a:r>
              <a:rPr dirty="0" spc="-35"/>
              <a:t> </a:t>
            </a:r>
            <a:r>
              <a:rPr dirty="0"/>
              <a:t>among</a:t>
            </a:r>
            <a:r>
              <a:rPr dirty="0" spc="-35"/>
              <a:t> </a:t>
            </a:r>
            <a:r>
              <a:rPr dirty="0" spc="-95"/>
              <a:t>multiple</a:t>
            </a:r>
            <a:r>
              <a:rPr dirty="0" spc="-35"/>
              <a:t> </a:t>
            </a:r>
            <a:r>
              <a:rPr dirty="0" spc="-10"/>
              <a:t>users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2360" y="990599"/>
            <a:ext cx="1165225" cy="307975"/>
          </a:xfrm>
          <a:prstGeom prst="rect">
            <a:avLst/>
          </a:prstGeom>
          <a:solidFill>
            <a:srgbClr val="F1F1F1"/>
          </a:solidFill>
          <a:ln w="9524">
            <a:solidFill>
              <a:srgbClr val="BEBEBE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240"/>
              </a:spcBef>
            </a:pPr>
            <a:r>
              <a:rPr dirty="0" sz="1400" spc="-10">
                <a:latin typeface="Trebuchet MS"/>
                <a:cs typeface="Trebuchet MS"/>
              </a:rPr>
              <a:t>Computer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50028" y="990599"/>
            <a:ext cx="1165225" cy="307975"/>
          </a:xfrm>
          <a:prstGeom prst="rect">
            <a:avLst/>
          </a:prstGeom>
          <a:solidFill>
            <a:srgbClr val="F1F1F1"/>
          </a:solidFill>
          <a:ln w="9524">
            <a:solidFill>
              <a:srgbClr val="BEBEBE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400" spc="-10">
                <a:latin typeface="Trebuchet MS"/>
                <a:cs typeface="Trebuchet MS"/>
              </a:rPr>
              <a:t>Civil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50028" y="4529023"/>
            <a:ext cx="1165225" cy="307975"/>
          </a:xfrm>
          <a:prstGeom prst="rect">
            <a:avLst/>
          </a:prstGeom>
          <a:solidFill>
            <a:srgbClr val="F1F1F1"/>
          </a:solidFill>
          <a:ln w="9524">
            <a:solidFill>
              <a:srgbClr val="BEBEBE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244"/>
              </a:spcBef>
            </a:pPr>
            <a:r>
              <a:rPr dirty="0" sz="1400" spc="-10">
                <a:latin typeface="Trebuchet MS"/>
                <a:cs typeface="Trebuchet MS"/>
              </a:rPr>
              <a:t>Electrical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22360" y="4529025"/>
            <a:ext cx="1165225" cy="307975"/>
          </a:xfrm>
          <a:prstGeom prst="rect">
            <a:avLst/>
          </a:prstGeom>
          <a:solidFill>
            <a:srgbClr val="F1F1F1"/>
          </a:solidFill>
          <a:ln w="9524">
            <a:solidFill>
              <a:srgbClr val="BEBEBE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marL="140335">
              <a:lnSpc>
                <a:spcPct val="100000"/>
              </a:lnSpc>
              <a:spcBef>
                <a:spcPts val="244"/>
              </a:spcBef>
            </a:pPr>
            <a:r>
              <a:rPr dirty="0" sz="1400" spc="-10">
                <a:latin typeface="Trebuchet MS"/>
                <a:cs typeface="Trebuchet MS"/>
              </a:rPr>
              <a:t>Mechanical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73826" y="1398587"/>
          <a:ext cx="4138295" cy="82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880"/>
                <a:gridCol w="938530"/>
                <a:gridCol w="789305"/>
                <a:gridCol w="868680"/>
              </a:tblGrid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Mobile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31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1234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85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4701494" y="1427283"/>
          <a:ext cx="4138295" cy="82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880"/>
                <a:gridCol w="938530"/>
                <a:gridCol w="789305"/>
                <a:gridCol w="868680"/>
              </a:tblGrid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Mobile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31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1234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85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273826" y="3485722"/>
          <a:ext cx="4138295" cy="82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880"/>
                <a:gridCol w="938530"/>
                <a:gridCol w="789305"/>
                <a:gridCol w="868680"/>
              </a:tblGrid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Mobile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31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1234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85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4701494" y="3514417"/>
          <a:ext cx="4138295" cy="82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880"/>
                <a:gridCol w="938530"/>
                <a:gridCol w="789305"/>
                <a:gridCol w="868680"/>
              </a:tblGrid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Mobile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31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1234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85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4627" y="4403688"/>
            <a:ext cx="555240" cy="55524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7294" y="4403688"/>
            <a:ext cx="555240" cy="555240"/>
          </a:xfrm>
          <a:prstGeom prst="rect">
            <a:avLst/>
          </a:prstGeom>
        </p:spPr>
      </p:pic>
      <p:grpSp>
        <p:nvGrpSpPr>
          <p:cNvPr id="13" name="object 13" descr=""/>
          <p:cNvGrpSpPr/>
          <p:nvPr/>
        </p:nvGrpSpPr>
        <p:grpSpPr>
          <a:xfrm>
            <a:off x="4715439" y="2630936"/>
            <a:ext cx="4034154" cy="537845"/>
            <a:chOff x="4715439" y="2630936"/>
            <a:chExt cx="4034154" cy="537845"/>
          </a:xfrm>
        </p:grpSpPr>
        <p:sp>
          <p:nvSpPr>
            <p:cNvPr id="14" name="object 14" descr=""/>
            <p:cNvSpPr/>
            <p:nvPr/>
          </p:nvSpPr>
          <p:spPr>
            <a:xfrm>
              <a:off x="4720201" y="2635699"/>
              <a:ext cx="4024629" cy="528320"/>
            </a:xfrm>
            <a:custGeom>
              <a:avLst/>
              <a:gdLst/>
              <a:ahLst/>
              <a:cxnLst/>
              <a:rect l="l" t="t" r="r" b="b"/>
              <a:pathLst>
                <a:path w="4024629" h="528319">
                  <a:moveTo>
                    <a:pt x="4017386" y="528279"/>
                  </a:moveTo>
                  <a:lnTo>
                    <a:pt x="7038" y="528279"/>
                  </a:lnTo>
                  <a:lnTo>
                    <a:pt x="0" y="521241"/>
                  </a:lnTo>
                  <a:lnTo>
                    <a:pt x="0" y="15721"/>
                  </a:lnTo>
                  <a:lnTo>
                    <a:pt x="0" y="7038"/>
                  </a:lnTo>
                  <a:lnTo>
                    <a:pt x="7038" y="0"/>
                  </a:lnTo>
                  <a:lnTo>
                    <a:pt x="4012872" y="0"/>
                  </a:lnTo>
                  <a:lnTo>
                    <a:pt x="4016872" y="1656"/>
                  </a:lnTo>
                  <a:lnTo>
                    <a:pt x="4022767" y="7553"/>
                  </a:lnTo>
                  <a:lnTo>
                    <a:pt x="4024425" y="11551"/>
                  </a:lnTo>
                  <a:lnTo>
                    <a:pt x="4024425" y="521241"/>
                  </a:lnTo>
                  <a:lnTo>
                    <a:pt x="4017386" y="52827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720201" y="2635699"/>
              <a:ext cx="4024629" cy="528320"/>
            </a:xfrm>
            <a:custGeom>
              <a:avLst/>
              <a:gdLst/>
              <a:ahLst/>
              <a:cxnLst/>
              <a:rect l="l" t="t" r="r" b="b"/>
              <a:pathLst>
                <a:path w="4024629" h="528319">
                  <a:moveTo>
                    <a:pt x="0" y="15721"/>
                  </a:moveTo>
                  <a:lnTo>
                    <a:pt x="0" y="7038"/>
                  </a:lnTo>
                  <a:lnTo>
                    <a:pt x="7038" y="0"/>
                  </a:lnTo>
                  <a:lnTo>
                    <a:pt x="15721" y="0"/>
                  </a:lnTo>
                  <a:lnTo>
                    <a:pt x="4008703" y="0"/>
                  </a:lnTo>
                  <a:lnTo>
                    <a:pt x="4012872" y="0"/>
                  </a:lnTo>
                  <a:lnTo>
                    <a:pt x="4016872" y="1656"/>
                  </a:lnTo>
                  <a:lnTo>
                    <a:pt x="4019819" y="4604"/>
                  </a:lnTo>
                  <a:lnTo>
                    <a:pt x="4022767" y="7553"/>
                  </a:lnTo>
                  <a:lnTo>
                    <a:pt x="4024425" y="11551"/>
                  </a:lnTo>
                  <a:lnTo>
                    <a:pt x="4024425" y="15721"/>
                  </a:lnTo>
                  <a:lnTo>
                    <a:pt x="4024425" y="512558"/>
                  </a:lnTo>
                  <a:lnTo>
                    <a:pt x="4024425" y="521241"/>
                  </a:lnTo>
                  <a:lnTo>
                    <a:pt x="4017386" y="528279"/>
                  </a:lnTo>
                  <a:lnTo>
                    <a:pt x="4008703" y="528279"/>
                  </a:lnTo>
                  <a:lnTo>
                    <a:pt x="15721" y="528279"/>
                  </a:lnTo>
                  <a:lnTo>
                    <a:pt x="7038" y="528279"/>
                  </a:lnTo>
                  <a:lnTo>
                    <a:pt x="0" y="521241"/>
                  </a:lnTo>
                  <a:lnTo>
                    <a:pt x="0" y="512558"/>
                  </a:lnTo>
                  <a:lnTo>
                    <a:pt x="0" y="15721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2964627" y="563439"/>
            <a:ext cx="3108325" cy="882015"/>
            <a:chOff x="2964627" y="563439"/>
            <a:chExt cx="3108325" cy="882015"/>
          </a:xfrm>
        </p:grpSpPr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4627" y="822218"/>
              <a:ext cx="555240" cy="55524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7294" y="822218"/>
              <a:ext cx="555240" cy="55524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519868" y="1106488"/>
              <a:ext cx="1597025" cy="257810"/>
            </a:xfrm>
            <a:custGeom>
              <a:avLst/>
              <a:gdLst/>
              <a:ahLst/>
              <a:cxnLst/>
              <a:rect l="l" t="t" r="r" b="b"/>
              <a:pathLst>
                <a:path w="1597025" h="257809">
                  <a:moveTo>
                    <a:pt x="0" y="0"/>
                  </a:moveTo>
                  <a:lnTo>
                    <a:pt x="1596501" y="257301"/>
                  </a:lnTo>
                </a:path>
              </a:pathLst>
            </a:custGeom>
            <a:ln w="380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7306" y="1282610"/>
              <a:ext cx="218811" cy="162358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3492782" y="563439"/>
              <a:ext cx="2070100" cy="522605"/>
            </a:xfrm>
            <a:custGeom>
              <a:avLst/>
              <a:gdLst/>
              <a:ahLst/>
              <a:cxnLst/>
              <a:rect l="l" t="t" r="r" b="b"/>
              <a:pathLst>
                <a:path w="2070100" h="522605">
                  <a:moveTo>
                    <a:pt x="2015211" y="329055"/>
                  </a:moveTo>
                  <a:lnTo>
                    <a:pt x="414913" y="329055"/>
                  </a:lnTo>
                  <a:lnTo>
                    <a:pt x="393566" y="324746"/>
                  </a:lnTo>
                  <a:lnTo>
                    <a:pt x="376134" y="312992"/>
                  </a:lnTo>
                  <a:lnTo>
                    <a:pt x="364380" y="295560"/>
                  </a:lnTo>
                  <a:lnTo>
                    <a:pt x="360070" y="274213"/>
                  </a:lnTo>
                  <a:lnTo>
                    <a:pt x="360070" y="54842"/>
                  </a:lnTo>
                  <a:lnTo>
                    <a:pt x="364380" y="33495"/>
                  </a:lnTo>
                  <a:lnTo>
                    <a:pt x="376134" y="16063"/>
                  </a:lnTo>
                  <a:lnTo>
                    <a:pt x="393566" y="4309"/>
                  </a:lnTo>
                  <a:lnTo>
                    <a:pt x="414913" y="0"/>
                  </a:lnTo>
                  <a:lnTo>
                    <a:pt x="2015211" y="0"/>
                  </a:lnTo>
                  <a:lnTo>
                    <a:pt x="2053990" y="16063"/>
                  </a:lnTo>
                  <a:lnTo>
                    <a:pt x="2070053" y="54842"/>
                  </a:lnTo>
                  <a:lnTo>
                    <a:pt x="2070053" y="274213"/>
                  </a:lnTo>
                  <a:lnTo>
                    <a:pt x="2065744" y="295560"/>
                  </a:lnTo>
                  <a:lnTo>
                    <a:pt x="2053990" y="312992"/>
                  </a:lnTo>
                  <a:lnTo>
                    <a:pt x="2036558" y="324746"/>
                  </a:lnTo>
                  <a:lnTo>
                    <a:pt x="2015211" y="329055"/>
                  </a:lnTo>
                  <a:close/>
                </a:path>
                <a:path w="2070100" h="522605">
                  <a:moveTo>
                    <a:pt x="0" y="522264"/>
                  </a:moveTo>
                  <a:lnTo>
                    <a:pt x="645067" y="329055"/>
                  </a:lnTo>
                  <a:lnTo>
                    <a:pt x="1072563" y="329055"/>
                  </a:lnTo>
                  <a:lnTo>
                    <a:pt x="0" y="52226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4797831" y="2658591"/>
            <a:ext cx="38061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Database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management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system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allows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more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than </a:t>
            </a:r>
            <a:r>
              <a:rPr dirty="0" sz="1400">
                <a:latin typeface="Trebuchet MS"/>
                <a:cs typeface="Trebuchet MS"/>
              </a:rPr>
              <a:t>one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user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to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access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same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data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simultaneously.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2396654" y="1377459"/>
            <a:ext cx="835660" cy="1905635"/>
          </a:xfrm>
          <a:custGeom>
            <a:avLst/>
            <a:gdLst/>
            <a:ahLst/>
            <a:cxnLst/>
            <a:rect l="l" t="t" r="r" b="b"/>
            <a:pathLst>
              <a:path w="835660" h="1905635">
                <a:moveTo>
                  <a:pt x="835496" y="0"/>
                </a:moveTo>
                <a:lnTo>
                  <a:pt x="0" y="1905343"/>
                </a:lnTo>
              </a:path>
            </a:pathLst>
          </a:custGeom>
          <a:ln w="38099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4" name="object 24" descr=""/>
          <p:cNvGrpSpPr/>
          <p:nvPr/>
        </p:nvGrpSpPr>
        <p:grpSpPr>
          <a:xfrm>
            <a:off x="4259339" y="927752"/>
            <a:ext cx="663575" cy="775970"/>
            <a:chOff x="4259339" y="927752"/>
            <a:chExt cx="663575" cy="775970"/>
          </a:xfrm>
        </p:grpSpPr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9339" y="927752"/>
              <a:ext cx="663142" cy="775724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4299339" y="944752"/>
              <a:ext cx="583565" cy="695960"/>
            </a:xfrm>
            <a:custGeom>
              <a:avLst/>
              <a:gdLst/>
              <a:ahLst/>
              <a:cxnLst/>
              <a:rect l="l" t="t" r="r" b="b"/>
              <a:pathLst>
                <a:path w="583564" h="695960">
                  <a:moveTo>
                    <a:pt x="427320" y="695724"/>
                  </a:moveTo>
                  <a:lnTo>
                    <a:pt x="291570" y="511107"/>
                  </a:lnTo>
                  <a:lnTo>
                    <a:pt x="155820" y="695724"/>
                  </a:lnTo>
                  <a:lnTo>
                    <a:pt x="0" y="581149"/>
                  </a:lnTo>
                  <a:lnTo>
                    <a:pt x="171536" y="347862"/>
                  </a:lnTo>
                  <a:lnTo>
                    <a:pt x="0" y="114575"/>
                  </a:lnTo>
                  <a:lnTo>
                    <a:pt x="155820" y="0"/>
                  </a:lnTo>
                  <a:lnTo>
                    <a:pt x="291570" y="184617"/>
                  </a:lnTo>
                  <a:lnTo>
                    <a:pt x="427320" y="0"/>
                  </a:lnTo>
                  <a:lnTo>
                    <a:pt x="583142" y="114575"/>
                  </a:lnTo>
                  <a:lnTo>
                    <a:pt x="411605" y="347862"/>
                  </a:lnTo>
                  <a:lnTo>
                    <a:pt x="583142" y="581149"/>
                  </a:lnTo>
                  <a:lnTo>
                    <a:pt x="427320" y="695724"/>
                  </a:lnTo>
                  <a:close/>
                </a:path>
              </a:pathLst>
            </a:custGeom>
            <a:solidFill>
              <a:srgbClr val="D17A6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 descr=""/>
          <p:cNvGrpSpPr/>
          <p:nvPr/>
        </p:nvGrpSpPr>
        <p:grpSpPr>
          <a:xfrm>
            <a:off x="2185948" y="2352361"/>
            <a:ext cx="2382520" cy="1108075"/>
            <a:chOff x="2185948" y="2352361"/>
            <a:chExt cx="2382520" cy="1108075"/>
          </a:xfrm>
        </p:grpSpPr>
        <p:pic>
          <p:nvPicPr>
            <p:cNvPr id="28" name="object 2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8168" y="3238479"/>
              <a:ext cx="165168" cy="22171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5948" y="2497633"/>
              <a:ext cx="663142" cy="775724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2225948" y="2514633"/>
              <a:ext cx="583565" cy="695960"/>
            </a:xfrm>
            <a:custGeom>
              <a:avLst/>
              <a:gdLst/>
              <a:ahLst/>
              <a:cxnLst/>
              <a:rect l="l" t="t" r="r" b="b"/>
              <a:pathLst>
                <a:path w="583564" h="695960">
                  <a:moveTo>
                    <a:pt x="427321" y="695724"/>
                  </a:moveTo>
                  <a:lnTo>
                    <a:pt x="291570" y="511106"/>
                  </a:lnTo>
                  <a:lnTo>
                    <a:pt x="155820" y="695724"/>
                  </a:lnTo>
                  <a:lnTo>
                    <a:pt x="0" y="581148"/>
                  </a:lnTo>
                  <a:lnTo>
                    <a:pt x="171536" y="347862"/>
                  </a:lnTo>
                  <a:lnTo>
                    <a:pt x="0" y="114575"/>
                  </a:lnTo>
                  <a:lnTo>
                    <a:pt x="155820" y="0"/>
                  </a:lnTo>
                  <a:lnTo>
                    <a:pt x="291570" y="184617"/>
                  </a:lnTo>
                  <a:lnTo>
                    <a:pt x="427321" y="0"/>
                  </a:lnTo>
                  <a:lnTo>
                    <a:pt x="583142" y="114575"/>
                  </a:lnTo>
                  <a:lnTo>
                    <a:pt x="411605" y="347862"/>
                  </a:lnTo>
                  <a:lnTo>
                    <a:pt x="583142" y="581148"/>
                  </a:lnTo>
                  <a:lnTo>
                    <a:pt x="427321" y="695724"/>
                  </a:lnTo>
                  <a:close/>
                </a:path>
              </a:pathLst>
            </a:custGeom>
            <a:solidFill>
              <a:srgbClr val="D17A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793637" y="2352361"/>
              <a:ext cx="1774825" cy="702945"/>
            </a:xfrm>
            <a:custGeom>
              <a:avLst/>
              <a:gdLst/>
              <a:ahLst/>
              <a:cxnLst/>
              <a:rect l="l" t="t" r="r" b="b"/>
              <a:pathLst>
                <a:path w="1774825" h="702944">
                  <a:moveTo>
                    <a:pt x="777147" y="270950"/>
                  </a:moveTo>
                  <a:lnTo>
                    <a:pt x="349651" y="270950"/>
                  </a:lnTo>
                  <a:lnTo>
                    <a:pt x="0" y="0"/>
                  </a:lnTo>
                  <a:lnTo>
                    <a:pt x="777147" y="270950"/>
                  </a:lnTo>
                  <a:close/>
                </a:path>
                <a:path w="1774825" h="702944">
                  <a:moveTo>
                    <a:pt x="1702637" y="702950"/>
                  </a:moveTo>
                  <a:lnTo>
                    <a:pt x="136654" y="702950"/>
                  </a:lnTo>
                  <a:lnTo>
                    <a:pt x="108628" y="697292"/>
                  </a:lnTo>
                  <a:lnTo>
                    <a:pt x="85742" y="681862"/>
                  </a:lnTo>
                  <a:lnTo>
                    <a:pt x="70312" y="658976"/>
                  </a:lnTo>
                  <a:lnTo>
                    <a:pt x="64654" y="630950"/>
                  </a:lnTo>
                  <a:lnTo>
                    <a:pt x="64654" y="342950"/>
                  </a:lnTo>
                  <a:lnTo>
                    <a:pt x="70312" y="314924"/>
                  </a:lnTo>
                  <a:lnTo>
                    <a:pt x="85742" y="292038"/>
                  </a:lnTo>
                  <a:lnTo>
                    <a:pt x="108628" y="276608"/>
                  </a:lnTo>
                  <a:lnTo>
                    <a:pt x="136654" y="270950"/>
                  </a:lnTo>
                  <a:lnTo>
                    <a:pt x="1702637" y="270950"/>
                  </a:lnTo>
                  <a:lnTo>
                    <a:pt x="1742583" y="283047"/>
                  </a:lnTo>
                  <a:lnTo>
                    <a:pt x="1769156" y="315397"/>
                  </a:lnTo>
                  <a:lnTo>
                    <a:pt x="1774637" y="342950"/>
                  </a:lnTo>
                  <a:lnTo>
                    <a:pt x="1774637" y="630950"/>
                  </a:lnTo>
                  <a:lnTo>
                    <a:pt x="1768979" y="658976"/>
                  </a:lnTo>
                  <a:lnTo>
                    <a:pt x="1753549" y="681862"/>
                  </a:lnTo>
                  <a:lnTo>
                    <a:pt x="1730663" y="697292"/>
                  </a:lnTo>
                  <a:lnTo>
                    <a:pt x="1702637" y="70295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3113551" y="2712820"/>
            <a:ext cx="12001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5">
                <a:latin typeface="Trebuchet MS"/>
                <a:cs typeface="Trebuchet MS"/>
              </a:rPr>
              <a:t>Want</a:t>
            </a:r>
            <a:r>
              <a:rPr dirty="0" sz="1400" spc="-50">
                <a:latin typeface="Trebuchet MS"/>
                <a:cs typeface="Trebuchet MS"/>
              </a:rPr>
              <a:t> to </a:t>
            </a:r>
            <a:r>
              <a:rPr dirty="0" sz="1400" spc="-10">
                <a:latin typeface="Trebuchet MS"/>
                <a:cs typeface="Trebuchet MS"/>
              </a:rPr>
              <a:t>access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108112" y="601474"/>
            <a:ext cx="12001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5">
                <a:latin typeface="Trebuchet MS"/>
                <a:cs typeface="Trebuchet MS"/>
              </a:rPr>
              <a:t>Want</a:t>
            </a:r>
            <a:r>
              <a:rPr dirty="0" sz="1400" spc="-50">
                <a:latin typeface="Trebuchet MS"/>
                <a:cs typeface="Trebuchet MS"/>
              </a:rPr>
              <a:t> to </a:t>
            </a:r>
            <a:r>
              <a:rPr dirty="0" sz="1400" spc="-10">
                <a:latin typeface="Trebuchet MS"/>
                <a:cs typeface="Trebuchet MS"/>
              </a:rPr>
              <a:t>access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Restricting</a:t>
            </a:r>
            <a:r>
              <a:rPr dirty="0" spc="-85"/>
              <a:t> </a:t>
            </a:r>
            <a:r>
              <a:rPr dirty="0" spc="-35"/>
              <a:t>unauthorized</a:t>
            </a:r>
            <a:r>
              <a:rPr dirty="0" spc="-85"/>
              <a:t> </a:t>
            </a:r>
            <a:r>
              <a:rPr dirty="0" spc="50"/>
              <a:t>access</a:t>
            </a:r>
            <a:r>
              <a:rPr dirty="0" spc="-85"/>
              <a:t> </a:t>
            </a:r>
            <a:r>
              <a:rPr dirty="0" spc="-95"/>
              <a:t>to</a:t>
            </a:r>
            <a:r>
              <a:rPr dirty="0" spc="-85"/>
              <a:t> </a:t>
            </a:r>
            <a:r>
              <a:rPr dirty="0" spc="-20"/>
              <a:t>data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71014" y="722466"/>
          <a:ext cx="4138295" cy="113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283209"/>
                <a:gridCol w="938530"/>
                <a:gridCol w="789305"/>
                <a:gridCol w="868680"/>
              </a:tblGrid>
              <a:tr h="316865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40"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2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114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Mobile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31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1234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85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71014" y="2043308"/>
          <a:ext cx="4138295" cy="1137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283209"/>
                <a:gridCol w="938530"/>
                <a:gridCol w="789305"/>
                <a:gridCol w="868680"/>
              </a:tblGrid>
              <a:tr h="315595"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40"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3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114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Post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Salary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Load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Professor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0">
                          <a:latin typeface="Trebuchet MS"/>
                          <a:cs typeface="Trebuchet MS"/>
                        </a:rPr>
                        <a:t>50000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5">
                          <a:latin typeface="Trebuchet MS"/>
                          <a:cs typeface="Trebuchet MS"/>
                        </a:rPr>
                        <a:t>16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371014" y="3367069"/>
          <a:ext cx="4391025" cy="1137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256540"/>
                <a:gridCol w="972185"/>
                <a:gridCol w="1134109"/>
                <a:gridCol w="770254"/>
              </a:tblGrid>
              <a:tr h="315595"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40"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048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Teaching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Knowledge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Rating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Good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Excellent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35">
                          <a:latin typeface="Trebuchet MS"/>
                          <a:cs typeface="Trebuchet MS"/>
                        </a:rPr>
                        <a:t>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 descr=""/>
          <p:cNvGrpSpPr/>
          <p:nvPr/>
        </p:nvGrpSpPr>
        <p:grpSpPr>
          <a:xfrm>
            <a:off x="241970" y="4589844"/>
            <a:ext cx="5313045" cy="418465"/>
            <a:chOff x="241970" y="4589844"/>
            <a:chExt cx="5313045" cy="418465"/>
          </a:xfrm>
        </p:grpSpPr>
        <p:sp>
          <p:nvSpPr>
            <p:cNvPr id="7" name="object 7" descr=""/>
            <p:cNvSpPr/>
            <p:nvPr/>
          </p:nvSpPr>
          <p:spPr>
            <a:xfrm>
              <a:off x="246733" y="4594607"/>
              <a:ext cx="5303520" cy="408940"/>
            </a:xfrm>
            <a:custGeom>
              <a:avLst/>
              <a:gdLst/>
              <a:ahLst/>
              <a:cxnLst/>
              <a:rect l="l" t="t" r="r" b="b"/>
              <a:pathLst>
                <a:path w="5303520" h="408939">
                  <a:moveTo>
                    <a:pt x="0" y="238363"/>
                  </a:moveTo>
                  <a:lnTo>
                    <a:pt x="0" y="68103"/>
                  </a:lnTo>
                  <a:lnTo>
                    <a:pt x="5351" y="41594"/>
                  </a:lnTo>
                  <a:lnTo>
                    <a:pt x="19947" y="19947"/>
                  </a:lnTo>
                  <a:lnTo>
                    <a:pt x="41594" y="5351"/>
                  </a:lnTo>
                  <a:lnTo>
                    <a:pt x="68103" y="0"/>
                  </a:lnTo>
                  <a:lnTo>
                    <a:pt x="5235416" y="0"/>
                  </a:lnTo>
                  <a:lnTo>
                    <a:pt x="5273200" y="11442"/>
                  </a:lnTo>
                  <a:lnTo>
                    <a:pt x="5298335" y="42041"/>
                  </a:lnTo>
                  <a:lnTo>
                    <a:pt x="5303519" y="68103"/>
                  </a:lnTo>
                  <a:lnTo>
                    <a:pt x="5303519" y="212107"/>
                  </a:lnTo>
                  <a:lnTo>
                    <a:pt x="167856" y="212107"/>
                  </a:lnTo>
                  <a:lnTo>
                    <a:pt x="0" y="238363"/>
                  </a:lnTo>
                  <a:close/>
                </a:path>
                <a:path w="5303520" h="408939">
                  <a:moveTo>
                    <a:pt x="5235416" y="408622"/>
                  </a:moveTo>
                  <a:lnTo>
                    <a:pt x="68103" y="408622"/>
                  </a:lnTo>
                  <a:lnTo>
                    <a:pt x="41594" y="403271"/>
                  </a:lnTo>
                  <a:lnTo>
                    <a:pt x="19947" y="388675"/>
                  </a:lnTo>
                  <a:lnTo>
                    <a:pt x="5351" y="367028"/>
                  </a:lnTo>
                  <a:lnTo>
                    <a:pt x="0" y="340519"/>
                  </a:lnTo>
                  <a:lnTo>
                    <a:pt x="167856" y="212107"/>
                  </a:lnTo>
                  <a:lnTo>
                    <a:pt x="5303519" y="212107"/>
                  </a:lnTo>
                  <a:lnTo>
                    <a:pt x="5303519" y="340519"/>
                  </a:lnTo>
                  <a:lnTo>
                    <a:pt x="5298168" y="367028"/>
                  </a:lnTo>
                  <a:lnTo>
                    <a:pt x="5283572" y="388675"/>
                  </a:lnTo>
                  <a:lnTo>
                    <a:pt x="5261925" y="403271"/>
                  </a:lnTo>
                  <a:lnTo>
                    <a:pt x="5235416" y="40862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46733" y="4594607"/>
              <a:ext cx="5303520" cy="408940"/>
            </a:xfrm>
            <a:custGeom>
              <a:avLst/>
              <a:gdLst/>
              <a:ahLst/>
              <a:cxnLst/>
              <a:rect l="l" t="t" r="r" b="b"/>
              <a:pathLst>
                <a:path w="5303520" h="408939">
                  <a:moveTo>
                    <a:pt x="0" y="68103"/>
                  </a:moveTo>
                  <a:lnTo>
                    <a:pt x="5351" y="41594"/>
                  </a:lnTo>
                  <a:lnTo>
                    <a:pt x="19947" y="19947"/>
                  </a:lnTo>
                  <a:lnTo>
                    <a:pt x="41594" y="5351"/>
                  </a:lnTo>
                  <a:lnTo>
                    <a:pt x="68103" y="0"/>
                  </a:lnTo>
                  <a:lnTo>
                    <a:pt x="883919" y="0"/>
                  </a:lnTo>
                  <a:lnTo>
                    <a:pt x="2209799" y="0"/>
                  </a:lnTo>
                  <a:lnTo>
                    <a:pt x="5235416" y="0"/>
                  </a:lnTo>
                  <a:lnTo>
                    <a:pt x="5248764" y="1320"/>
                  </a:lnTo>
                  <a:lnTo>
                    <a:pt x="5283572" y="19947"/>
                  </a:lnTo>
                  <a:lnTo>
                    <a:pt x="5302199" y="54755"/>
                  </a:lnTo>
                  <a:lnTo>
                    <a:pt x="5303519" y="68103"/>
                  </a:lnTo>
                  <a:lnTo>
                    <a:pt x="5303519" y="238363"/>
                  </a:lnTo>
                  <a:lnTo>
                    <a:pt x="5303519" y="340519"/>
                  </a:lnTo>
                  <a:lnTo>
                    <a:pt x="5298168" y="367028"/>
                  </a:lnTo>
                  <a:lnTo>
                    <a:pt x="5283572" y="388675"/>
                  </a:lnTo>
                  <a:lnTo>
                    <a:pt x="5261925" y="403271"/>
                  </a:lnTo>
                  <a:lnTo>
                    <a:pt x="5235416" y="408622"/>
                  </a:lnTo>
                  <a:lnTo>
                    <a:pt x="2209799" y="408622"/>
                  </a:lnTo>
                  <a:lnTo>
                    <a:pt x="883919" y="408622"/>
                  </a:lnTo>
                  <a:lnTo>
                    <a:pt x="68103" y="408622"/>
                  </a:lnTo>
                  <a:lnTo>
                    <a:pt x="41594" y="403271"/>
                  </a:lnTo>
                  <a:lnTo>
                    <a:pt x="19947" y="388675"/>
                  </a:lnTo>
                  <a:lnTo>
                    <a:pt x="5351" y="367028"/>
                  </a:lnTo>
                  <a:lnTo>
                    <a:pt x="0" y="340519"/>
                  </a:lnTo>
                  <a:lnTo>
                    <a:pt x="167856" y="212107"/>
                  </a:lnTo>
                  <a:lnTo>
                    <a:pt x="0" y="238363"/>
                  </a:lnTo>
                  <a:lnTo>
                    <a:pt x="0" y="68103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39704" y="4630809"/>
            <a:ext cx="5009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5">
                <a:latin typeface="Trebuchet MS"/>
                <a:cs typeface="Trebuchet MS"/>
              </a:rPr>
              <a:t>DBMS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prevents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unauthorized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user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to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access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data.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74597" y="687221"/>
            <a:ext cx="7291070" cy="3860165"/>
            <a:chOff x="174597" y="687221"/>
            <a:chExt cx="7291070" cy="3860165"/>
          </a:xfrm>
        </p:grpSpPr>
        <p:sp>
          <p:nvSpPr>
            <p:cNvPr id="11" name="object 11" descr=""/>
            <p:cNvSpPr/>
            <p:nvPr/>
          </p:nvSpPr>
          <p:spPr>
            <a:xfrm>
              <a:off x="188884" y="701509"/>
              <a:ext cx="5526405" cy="3831590"/>
            </a:xfrm>
            <a:custGeom>
              <a:avLst/>
              <a:gdLst/>
              <a:ahLst/>
              <a:cxnLst/>
              <a:rect l="l" t="t" r="r" b="b"/>
              <a:pathLst>
                <a:path w="5526405" h="3831590">
                  <a:moveTo>
                    <a:pt x="0" y="128508"/>
                  </a:moveTo>
                  <a:lnTo>
                    <a:pt x="10098" y="78486"/>
                  </a:lnTo>
                  <a:lnTo>
                    <a:pt x="37639" y="37639"/>
                  </a:lnTo>
                  <a:lnTo>
                    <a:pt x="78486" y="10098"/>
                  </a:lnTo>
                  <a:lnTo>
                    <a:pt x="128508" y="0"/>
                  </a:lnTo>
                  <a:lnTo>
                    <a:pt x="5397608" y="0"/>
                  </a:lnTo>
                  <a:lnTo>
                    <a:pt x="5446786" y="9782"/>
                  </a:lnTo>
                  <a:lnTo>
                    <a:pt x="5488477" y="37639"/>
                  </a:lnTo>
                  <a:lnTo>
                    <a:pt x="5516334" y="79330"/>
                  </a:lnTo>
                  <a:lnTo>
                    <a:pt x="5526116" y="128508"/>
                  </a:lnTo>
                  <a:lnTo>
                    <a:pt x="5526116" y="3702979"/>
                  </a:lnTo>
                  <a:lnTo>
                    <a:pt x="5516018" y="3753001"/>
                  </a:lnTo>
                  <a:lnTo>
                    <a:pt x="5488477" y="3793848"/>
                  </a:lnTo>
                  <a:lnTo>
                    <a:pt x="5447629" y="3821389"/>
                  </a:lnTo>
                  <a:lnTo>
                    <a:pt x="5397608" y="3831487"/>
                  </a:lnTo>
                  <a:lnTo>
                    <a:pt x="128508" y="3831487"/>
                  </a:lnTo>
                  <a:lnTo>
                    <a:pt x="78486" y="3821389"/>
                  </a:lnTo>
                  <a:lnTo>
                    <a:pt x="37639" y="3793848"/>
                  </a:lnTo>
                  <a:lnTo>
                    <a:pt x="10098" y="3753001"/>
                  </a:lnTo>
                  <a:lnTo>
                    <a:pt x="0" y="3702979"/>
                  </a:lnTo>
                  <a:lnTo>
                    <a:pt x="0" y="128508"/>
                  </a:lnTo>
                  <a:close/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14985" y="701508"/>
              <a:ext cx="5292725" cy="2581910"/>
            </a:xfrm>
            <a:custGeom>
              <a:avLst/>
              <a:gdLst/>
              <a:ahLst/>
              <a:cxnLst/>
              <a:rect l="l" t="t" r="r" b="b"/>
              <a:pathLst>
                <a:path w="5292725" h="2581910">
                  <a:moveTo>
                    <a:pt x="0" y="86581"/>
                  </a:moveTo>
                  <a:lnTo>
                    <a:pt x="6804" y="52880"/>
                  </a:lnTo>
                  <a:lnTo>
                    <a:pt x="25359" y="25359"/>
                  </a:lnTo>
                  <a:lnTo>
                    <a:pt x="52880" y="6804"/>
                  </a:lnTo>
                  <a:lnTo>
                    <a:pt x="86581" y="0"/>
                  </a:lnTo>
                  <a:lnTo>
                    <a:pt x="5205853" y="0"/>
                  </a:lnTo>
                  <a:lnTo>
                    <a:pt x="5253889" y="14546"/>
                  </a:lnTo>
                  <a:lnTo>
                    <a:pt x="5285845" y="53448"/>
                  </a:lnTo>
                  <a:lnTo>
                    <a:pt x="5292435" y="86581"/>
                  </a:lnTo>
                  <a:lnTo>
                    <a:pt x="5292435" y="2494871"/>
                  </a:lnTo>
                  <a:lnTo>
                    <a:pt x="5285631" y="2528573"/>
                  </a:lnTo>
                  <a:lnTo>
                    <a:pt x="5267076" y="2556094"/>
                  </a:lnTo>
                  <a:lnTo>
                    <a:pt x="5239555" y="2574649"/>
                  </a:lnTo>
                  <a:lnTo>
                    <a:pt x="5205853" y="2581453"/>
                  </a:lnTo>
                  <a:lnTo>
                    <a:pt x="86581" y="2581453"/>
                  </a:lnTo>
                  <a:lnTo>
                    <a:pt x="52880" y="2574649"/>
                  </a:lnTo>
                  <a:lnTo>
                    <a:pt x="25359" y="2556094"/>
                  </a:lnTo>
                  <a:lnTo>
                    <a:pt x="6804" y="2528573"/>
                  </a:lnTo>
                  <a:lnTo>
                    <a:pt x="0" y="2494871"/>
                  </a:lnTo>
                  <a:lnTo>
                    <a:pt x="0" y="86581"/>
                  </a:lnTo>
                  <a:close/>
                </a:path>
              </a:pathLst>
            </a:custGeom>
            <a:ln w="2857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0867" y="1952622"/>
              <a:ext cx="914400" cy="91439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5739560" y="2257421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152399" y="304799"/>
                  </a:moveTo>
                  <a:lnTo>
                    <a:pt x="0" y="152399"/>
                  </a:lnTo>
                  <a:lnTo>
                    <a:pt x="152399" y="0"/>
                  </a:lnTo>
                  <a:lnTo>
                    <a:pt x="152399" y="76199"/>
                  </a:lnTo>
                  <a:lnTo>
                    <a:pt x="761999" y="76199"/>
                  </a:lnTo>
                  <a:lnTo>
                    <a:pt x="761999" y="228599"/>
                  </a:lnTo>
                  <a:lnTo>
                    <a:pt x="152399" y="228599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739560" y="2257421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152399"/>
                  </a:moveTo>
                  <a:lnTo>
                    <a:pt x="152399" y="0"/>
                  </a:lnTo>
                  <a:lnTo>
                    <a:pt x="152399" y="76199"/>
                  </a:lnTo>
                  <a:lnTo>
                    <a:pt x="761999" y="76199"/>
                  </a:lnTo>
                  <a:lnTo>
                    <a:pt x="761999" y="228599"/>
                  </a:lnTo>
                  <a:lnTo>
                    <a:pt x="152399" y="228599"/>
                  </a:lnTo>
                  <a:lnTo>
                    <a:pt x="152399" y="304799"/>
                  </a:lnTo>
                  <a:lnTo>
                    <a:pt x="0" y="152399"/>
                  </a:lnTo>
                  <a:close/>
                </a:path>
              </a:pathLst>
            </a:custGeom>
            <a:ln w="2539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0867" y="3363691"/>
              <a:ext cx="914400" cy="91439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5739560" y="3668491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152399" y="304799"/>
                  </a:moveTo>
                  <a:lnTo>
                    <a:pt x="0" y="152399"/>
                  </a:lnTo>
                  <a:lnTo>
                    <a:pt x="152399" y="0"/>
                  </a:lnTo>
                  <a:lnTo>
                    <a:pt x="152399" y="76199"/>
                  </a:lnTo>
                  <a:lnTo>
                    <a:pt x="761999" y="76199"/>
                  </a:lnTo>
                  <a:lnTo>
                    <a:pt x="761999" y="228599"/>
                  </a:lnTo>
                  <a:lnTo>
                    <a:pt x="152399" y="228599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739560" y="3668491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152399"/>
                  </a:moveTo>
                  <a:lnTo>
                    <a:pt x="152399" y="0"/>
                  </a:lnTo>
                  <a:lnTo>
                    <a:pt x="152399" y="76199"/>
                  </a:lnTo>
                  <a:lnTo>
                    <a:pt x="761999" y="76199"/>
                  </a:lnTo>
                  <a:lnTo>
                    <a:pt x="761999" y="228599"/>
                  </a:lnTo>
                  <a:lnTo>
                    <a:pt x="152399" y="228599"/>
                  </a:lnTo>
                  <a:lnTo>
                    <a:pt x="152399" y="304799"/>
                  </a:lnTo>
                  <a:lnTo>
                    <a:pt x="0" y="152399"/>
                  </a:lnTo>
                  <a:close/>
                </a:path>
              </a:pathLst>
            </a:custGeom>
            <a:ln w="2539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7615146" y="1991808"/>
            <a:ext cx="78041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latin typeface="Trebuchet MS"/>
                <a:cs typeface="Trebuchet MS"/>
              </a:rPr>
              <a:t>Faculty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of </a:t>
            </a:r>
            <a:r>
              <a:rPr dirty="0" sz="1400" spc="-10">
                <a:latin typeface="Trebuchet MS"/>
                <a:cs typeface="Trebuchet MS"/>
              </a:rPr>
              <a:t>other college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785692" y="1719026"/>
            <a:ext cx="7023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rebuchet MS"/>
                <a:cs typeface="Trebuchet MS"/>
              </a:rPr>
              <a:t>Wants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to </a:t>
            </a:r>
            <a:r>
              <a:rPr dirty="0" sz="1400" spc="-10">
                <a:latin typeface="Trebuchet MS"/>
                <a:cs typeface="Trebuchet MS"/>
              </a:rPr>
              <a:t>access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661171" y="3516012"/>
            <a:ext cx="6883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405" marR="5080" indent="-5334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rebuchet MS"/>
                <a:cs typeface="Trebuchet MS"/>
              </a:rPr>
              <a:t>Marwadi Faculty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901442" y="3264816"/>
            <a:ext cx="7023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rebuchet MS"/>
                <a:cs typeface="Trebuchet MS"/>
              </a:rPr>
              <a:t>Wants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to </a:t>
            </a:r>
            <a:r>
              <a:rPr dirty="0" sz="1400" spc="-10">
                <a:latin typeface="Trebuchet MS"/>
                <a:cs typeface="Trebuchet MS"/>
              </a:rPr>
              <a:t>access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620960" y="1580217"/>
            <a:ext cx="895350" cy="2731135"/>
            <a:chOff x="4620960" y="1580217"/>
            <a:chExt cx="895350" cy="2731135"/>
          </a:xfrm>
        </p:grpSpPr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0960" y="1580217"/>
              <a:ext cx="894897" cy="829604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8397" y="3535075"/>
              <a:ext cx="663142" cy="775724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4828397" y="3552076"/>
              <a:ext cx="583565" cy="695960"/>
            </a:xfrm>
            <a:custGeom>
              <a:avLst/>
              <a:gdLst/>
              <a:ahLst/>
              <a:cxnLst/>
              <a:rect l="l" t="t" r="r" b="b"/>
              <a:pathLst>
                <a:path w="583564" h="695960">
                  <a:moveTo>
                    <a:pt x="427321" y="695724"/>
                  </a:moveTo>
                  <a:lnTo>
                    <a:pt x="291570" y="511106"/>
                  </a:lnTo>
                  <a:lnTo>
                    <a:pt x="155820" y="695724"/>
                  </a:lnTo>
                  <a:lnTo>
                    <a:pt x="0" y="581148"/>
                  </a:lnTo>
                  <a:lnTo>
                    <a:pt x="171536" y="347862"/>
                  </a:lnTo>
                  <a:lnTo>
                    <a:pt x="0" y="114575"/>
                  </a:lnTo>
                  <a:lnTo>
                    <a:pt x="155820" y="0"/>
                  </a:lnTo>
                  <a:lnTo>
                    <a:pt x="291570" y="184617"/>
                  </a:lnTo>
                  <a:lnTo>
                    <a:pt x="427321" y="0"/>
                  </a:lnTo>
                  <a:lnTo>
                    <a:pt x="583142" y="114575"/>
                  </a:lnTo>
                  <a:lnTo>
                    <a:pt x="411605" y="347862"/>
                  </a:lnTo>
                  <a:lnTo>
                    <a:pt x="583142" y="581148"/>
                  </a:lnTo>
                  <a:lnTo>
                    <a:pt x="427321" y="695724"/>
                  </a:lnTo>
                  <a:close/>
                </a:path>
              </a:pathLst>
            </a:custGeom>
            <a:solidFill>
              <a:srgbClr val="D17A6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 descr=""/>
          <p:cNvGrpSpPr/>
          <p:nvPr/>
        </p:nvGrpSpPr>
        <p:grpSpPr>
          <a:xfrm>
            <a:off x="5891189" y="2030968"/>
            <a:ext cx="663575" cy="775970"/>
            <a:chOff x="5891189" y="2030968"/>
            <a:chExt cx="663575" cy="775970"/>
          </a:xfrm>
        </p:grpSpPr>
        <p:pic>
          <p:nvPicPr>
            <p:cNvPr id="28" name="object 2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91189" y="2030968"/>
              <a:ext cx="663142" cy="775724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5931189" y="2047968"/>
              <a:ext cx="583565" cy="695960"/>
            </a:xfrm>
            <a:custGeom>
              <a:avLst/>
              <a:gdLst/>
              <a:ahLst/>
              <a:cxnLst/>
              <a:rect l="l" t="t" r="r" b="b"/>
              <a:pathLst>
                <a:path w="583565" h="695960">
                  <a:moveTo>
                    <a:pt x="427320" y="695724"/>
                  </a:moveTo>
                  <a:lnTo>
                    <a:pt x="291570" y="511106"/>
                  </a:lnTo>
                  <a:lnTo>
                    <a:pt x="155820" y="695724"/>
                  </a:lnTo>
                  <a:lnTo>
                    <a:pt x="0" y="581148"/>
                  </a:lnTo>
                  <a:lnTo>
                    <a:pt x="171536" y="347862"/>
                  </a:lnTo>
                  <a:lnTo>
                    <a:pt x="0" y="114575"/>
                  </a:lnTo>
                  <a:lnTo>
                    <a:pt x="155820" y="0"/>
                  </a:lnTo>
                  <a:lnTo>
                    <a:pt x="291570" y="184617"/>
                  </a:lnTo>
                  <a:lnTo>
                    <a:pt x="427320" y="0"/>
                  </a:lnTo>
                  <a:lnTo>
                    <a:pt x="583142" y="114575"/>
                  </a:lnTo>
                  <a:lnTo>
                    <a:pt x="411605" y="347862"/>
                  </a:lnTo>
                  <a:lnTo>
                    <a:pt x="583142" y="581148"/>
                  </a:lnTo>
                  <a:lnTo>
                    <a:pt x="427320" y="695724"/>
                  </a:lnTo>
                  <a:close/>
                </a:path>
              </a:pathLst>
            </a:custGeom>
            <a:solidFill>
              <a:srgbClr val="D17A6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Providing</a:t>
            </a:r>
            <a:r>
              <a:rPr dirty="0" spc="-80"/>
              <a:t> </a:t>
            </a:r>
            <a:r>
              <a:rPr dirty="0"/>
              <a:t>backup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 spc="-20"/>
              <a:t>recovery</a:t>
            </a:r>
            <a:r>
              <a:rPr dirty="0" spc="-80"/>
              <a:t> </a:t>
            </a:r>
            <a:r>
              <a:rPr dirty="0" spc="-10"/>
              <a:t>services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00180" y="779250"/>
            <a:ext cx="7507605" cy="4172585"/>
            <a:chOff x="700180" y="779250"/>
            <a:chExt cx="7507605" cy="417258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927" y="779250"/>
              <a:ext cx="6366111" cy="381966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04943" y="4538442"/>
              <a:ext cx="7498080" cy="408940"/>
            </a:xfrm>
            <a:custGeom>
              <a:avLst/>
              <a:gdLst/>
              <a:ahLst/>
              <a:cxnLst/>
              <a:rect l="l" t="t" r="r" b="b"/>
              <a:pathLst>
                <a:path w="7498080" h="408939">
                  <a:moveTo>
                    <a:pt x="0" y="238363"/>
                  </a:moveTo>
                  <a:lnTo>
                    <a:pt x="0" y="68103"/>
                  </a:lnTo>
                  <a:lnTo>
                    <a:pt x="5351" y="41594"/>
                  </a:lnTo>
                  <a:lnTo>
                    <a:pt x="19947" y="19947"/>
                  </a:lnTo>
                  <a:lnTo>
                    <a:pt x="41594" y="5351"/>
                  </a:lnTo>
                  <a:lnTo>
                    <a:pt x="68103" y="0"/>
                  </a:lnTo>
                  <a:lnTo>
                    <a:pt x="7429976" y="0"/>
                  </a:lnTo>
                  <a:lnTo>
                    <a:pt x="7467760" y="11442"/>
                  </a:lnTo>
                  <a:lnTo>
                    <a:pt x="7492895" y="42041"/>
                  </a:lnTo>
                  <a:lnTo>
                    <a:pt x="7498079" y="68103"/>
                  </a:lnTo>
                  <a:lnTo>
                    <a:pt x="7498079" y="212108"/>
                  </a:lnTo>
                  <a:lnTo>
                    <a:pt x="237314" y="212108"/>
                  </a:lnTo>
                  <a:lnTo>
                    <a:pt x="0" y="238363"/>
                  </a:lnTo>
                  <a:close/>
                </a:path>
                <a:path w="7498080" h="408939">
                  <a:moveTo>
                    <a:pt x="7429976" y="408622"/>
                  </a:moveTo>
                  <a:lnTo>
                    <a:pt x="68103" y="408622"/>
                  </a:lnTo>
                  <a:lnTo>
                    <a:pt x="41594" y="403271"/>
                  </a:lnTo>
                  <a:lnTo>
                    <a:pt x="19947" y="388675"/>
                  </a:lnTo>
                  <a:lnTo>
                    <a:pt x="5351" y="367028"/>
                  </a:lnTo>
                  <a:lnTo>
                    <a:pt x="0" y="340518"/>
                  </a:lnTo>
                  <a:lnTo>
                    <a:pt x="237314" y="212108"/>
                  </a:lnTo>
                  <a:lnTo>
                    <a:pt x="7498079" y="212108"/>
                  </a:lnTo>
                  <a:lnTo>
                    <a:pt x="7498079" y="340518"/>
                  </a:lnTo>
                  <a:lnTo>
                    <a:pt x="7492727" y="367028"/>
                  </a:lnTo>
                  <a:lnTo>
                    <a:pt x="7478132" y="388675"/>
                  </a:lnTo>
                  <a:lnTo>
                    <a:pt x="7456485" y="403271"/>
                  </a:lnTo>
                  <a:lnTo>
                    <a:pt x="7429976" y="40862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04943" y="4538442"/>
              <a:ext cx="7498080" cy="408940"/>
            </a:xfrm>
            <a:custGeom>
              <a:avLst/>
              <a:gdLst/>
              <a:ahLst/>
              <a:cxnLst/>
              <a:rect l="l" t="t" r="r" b="b"/>
              <a:pathLst>
                <a:path w="7498080" h="408939">
                  <a:moveTo>
                    <a:pt x="0" y="68103"/>
                  </a:moveTo>
                  <a:lnTo>
                    <a:pt x="5351" y="41594"/>
                  </a:lnTo>
                  <a:lnTo>
                    <a:pt x="19947" y="19947"/>
                  </a:lnTo>
                  <a:lnTo>
                    <a:pt x="41594" y="5351"/>
                  </a:lnTo>
                  <a:lnTo>
                    <a:pt x="68103" y="0"/>
                  </a:lnTo>
                  <a:lnTo>
                    <a:pt x="1249679" y="0"/>
                  </a:lnTo>
                  <a:lnTo>
                    <a:pt x="3124199" y="0"/>
                  </a:lnTo>
                  <a:lnTo>
                    <a:pt x="7429976" y="0"/>
                  </a:lnTo>
                  <a:lnTo>
                    <a:pt x="7443324" y="1320"/>
                  </a:lnTo>
                  <a:lnTo>
                    <a:pt x="7478132" y="19947"/>
                  </a:lnTo>
                  <a:lnTo>
                    <a:pt x="7496758" y="54755"/>
                  </a:lnTo>
                  <a:lnTo>
                    <a:pt x="7498079" y="68103"/>
                  </a:lnTo>
                  <a:lnTo>
                    <a:pt x="7498079" y="238363"/>
                  </a:lnTo>
                  <a:lnTo>
                    <a:pt x="7498079" y="340518"/>
                  </a:lnTo>
                  <a:lnTo>
                    <a:pt x="7492727" y="367028"/>
                  </a:lnTo>
                  <a:lnTo>
                    <a:pt x="7478132" y="388675"/>
                  </a:lnTo>
                  <a:lnTo>
                    <a:pt x="7456485" y="403271"/>
                  </a:lnTo>
                  <a:lnTo>
                    <a:pt x="7429976" y="408622"/>
                  </a:lnTo>
                  <a:lnTo>
                    <a:pt x="3124199" y="408622"/>
                  </a:lnTo>
                  <a:lnTo>
                    <a:pt x="1249679" y="408622"/>
                  </a:lnTo>
                  <a:lnTo>
                    <a:pt x="68103" y="408622"/>
                  </a:lnTo>
                  <a:lnTo>
                    <a:pt x="41594" y="403271"/>
                  </a:lnTo>
                  <a:lnTo>
                    <a:pt x="19947" y="388675"/>
                  </a:lnTo>
                  <a:lnTo>
                    <a:pt x="5351" y="367028"/>
                  </a:lnTo>
                  <a:lnTo>
                    <a:pt x="0" y="340518"/>
                  </a:lnTo>
                  <a:lnTo>
                    <a:pt x="237314" y="212108"/>
                  </a:lnTo>
                  <a:lnTo>
                    <a:pt x="0" y="238363"/>
                  </a:lnTo>
                  <a:lnTo>
                    <a:pt x="0" y="68103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97914" y="4574646"/>
            <a:ext cx="71380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Provides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facilities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to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backup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restore</a:t>
            </a:r>
            <a:r>
              <a:rPr dirty="0" sz="1800" spc="-55">
                <a:latin typeface="Trebuchet MS"/>
                <a:cs typeface="Trebuchet MS"/>
              </a:rPr>
              <a:t> the </a:t>
            </a:r>
            <a:r>
              <a:rPr dirty="0" sz="1800">
                <a:latin typeface="Trebuchet MS"/>
                <a:cs typeface="Trebuchet MS"/>
              </a:rPr>
              <a:t>database</a:t>
            </a:r>
            <a:r>
              <a:rPr dirty="0" sz="1800" spc="-55">
                <a:latin typeface="Trebuchet MS"/>
                <a:cs typeface="Trebuchet MS"/>
              </a:rPr>
              <a:t> in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case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of</a:t>
            </a:r>
            <a:r>
              <a:rPr dirty="0" sz="1800" spc="-55">
                <a:latin typeface="Trebuchet MS"/>
                <a:cs typeface="Trebuchet MS"/>
              </a:rPr>
              <a:t> failure.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61" y="156753"/>
            <a:ext cx="4165600" cy="375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</a:t>
            </a:r>
            <a:r>
              <a:rPr dirty="0" spc="-30"/>
              <a:t> </a:t>
            </a:r>
            <a:r>
              <a:rPr dirty="0" spc="-55"/>
              <a:t>of</a:t>
            </a:r>
            <a:r>
              <a:rPr dirty="0" spc="-25"/>
              <a:t> </a:t>
            </a:r>
            <a:r>
              <a:rPr dirty="0" spc="190"/>
              <a:t>DBMS</a:t>
            </a:r>
            <a:r>
              <a:rPr dirty="0" spc="-25"/>
              <a:t> </a:t>
            </a:r>
            <a:r>
              <a:rPr dirty="0" spc="-45"/>
              <a:t>(Summary)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0359" y="789263"/>
            <a:ext cx="6128385" cy="19773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Reduce</a:t>
            </a:r>
            <a:r>
              <a:rPr dirty="0" sz="17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7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redundancy</a:t>
            </a:r>
            <a:r>
              <a:rPr dirty="0" sz="17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(duplication)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ts val="1795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Avoids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unnecessary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duplication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by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storing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centrally.</a:t>
            </a:r>
            <a:endParaRPr sz="1500">
              <a:latin typeface="Trebuchet MS"/>
              <a:cs typeface="Trebuchet MS"/>
            </a:endParaRPr>
          </a:p>
          <a:p>
            <a:pPr marL="265430" indent="-252729">
              <a:lnSpc>
                <a:spcPts val="2035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Remove</a:t>
            </a:r>
            <a:r>
              <a:rPr dirty="0" sz="17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7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inconsistency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ts val="1795"/>
              </a:lnSpc>
              <a:spcBef>
                <a:spcPts val="10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By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eliminating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redundancy,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data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inconsistency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can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be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removed.</a:t>
            </a:r>
            <a:endParaRPr sz="1500">
              <a:latin typeface="Trebuchet MS"/>
              <a:cs typeface="Trebuchet MS"/>
            </a:endParaRPr>
          </a:p>
          <a:p>
            <a:pPr marL="265430" indent="-252729">
              <a:lnSpc>
                <a:spcPts val="2035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700" spc="-1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isolation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ts val="1795"/>
              </a:lnSpc>
              <a:spcBef>
                <a:spcPts val="10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user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can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easily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retrieve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proper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as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per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his/her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requirement.</a:t>
            </a:r>
            <a:endParaRPr sz="1500">
              <a:latin typeface="Trebuchet MS"/>
              <a:cs typeface="Trebuchet MS"/>
            </a:endParaRPr>
          </a:p>
          <a:p>
            <a:pPr marL="265430" indent="-252729">
              <a:lnSpc>
                <a:spcPts val="2035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Guaranteed</a:t>
            </a:r>
            <a:r>
              <a:rPr dirty="0" sz="17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atomicity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Either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transaction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executes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160">
                <a:solidFill>
                  <a:srgbClr val="666666"/>
                </a:solidFill>
                <a:latin typeface="Trebuchet MS"/>
                <a:cs typeface="Trebuchet MS"/>
              </a:rPr>
              <a:t>0%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or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100%.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61" y="156753"/>
            <a:ext cx="4165600" cy="375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</a:t>
            </a:r>
            <a:r>
              <a:rPr dirty="0" spc="-30"/>
              <a:t> </a:t>
            </a:r>
            <a:r>
              <a:rPr dirty="0" spc="-55"/>
              <a:t>of</a:t>
            </a:r>
            <a:r>
              <a:rPr dirty="0" spc="-25"/>
              <a:t> </a:t>
            </a:r>
            <a:r>
              <a:rPr dirty="0" spc="190"/>
              <a:t>DBMS</a:t>
            </a:r>
            <a:r>
              <a:rPr dirty="0" spc="-25"/>
              <a:t> </a:t>
            </a:r>
            <a:r>
              <a:rPr dirty="0" spc="-45"/>
              <a:t>(Summary)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0359" y="789263"/>
            <a:ext cx="8639810" cy="2205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Allow</a:t>
            </a:r>
            <a:r>
              <a:rPr dirty="0" sz="17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666666"/>
                </a:solidFill>
                <a:latin typeface="Trebuchet MS"/>
                <a:cs typeface="Trebuchet MS"/>
              </a:rPr>
              <a:t>implementing</a:t>
            </a:r>
            <a:r>
              <a:rPr dirty="0" sz="1700" spc="-60">
                <a:solidFill>
                  <a:srgbClr val="666666"/>
                </a:solidFill>
                <a:latin typeface="Trebuchet MS"/>
                <a:cs typeface="Trebuchet MS"/>
              </a:rPr>
              <a:t> integrity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constraints</a:t>
            </a:r>
            <a:endParaRPr sz="1700">
              <a:latin typeface="Trebuchet MS"/>
              <a:cs typeface="Trebuchet MS"/>
            </a:endParaRPr>
          </a:p>
          <a:p>
            <a:pPr lvl="1" marL="694055" marR="5080" indent="-23431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Business</a:t>
            </a:r>
            <a:r>
              <a:rPr dirty="0" sz="1500" spc="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rules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can</a:t>
            </a:r>
            <a:r>
              <a:rPr dirty="0" sz="1500" spc="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be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implemented</a:t>
            </a:r>
            <a:r>
              <a:rPr dirty="0" sz="1500" spc="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such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as</a:t>
            </a:r>
            <a:r>
              <a:rPr dirty="0" sz="1500" spc="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do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not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allow</a:t>
            </a:r>
            <a:r>
              <a:rPr dirty="0" sz="1500" spc="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store</a:t>
            </a:r>
            <a:r>
              <a:rPr dirty="0" sz="1500" spc="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amount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less</a:t>
            </a:r>
            <a:r>
              <a:rPr dirty="0" sz="1500" spc="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than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Rs.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125">
                <a:solidFill>
                  <a:srgbClr val="666666"/>
                </a:solidFill>
                <a:latin typeface="Trebuchet MS"/>
                <a:cs typeface="Trebuchet MS"/>
              </a:rPr>
              <a:t>0</a:t>
            </a:r>
            <a:r>
              <a:rPr dirty="0" sz="1500" spc="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in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balance.</a:t>
            </a:r>
            <a:endParaRPr sz="1500">
              <a:latin typeface="Trebuchet MS"/>
              <a:cs typeface="Trebuchet MS"/>
            </a:endParaRPr>
          </a:p>
          <a:p>
            <a:pPr marL="265430" indent="-252729">
              <a:lnSpc>
                <a:spcPts val="203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Sharing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among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666666"/>
                </a:solidFill>
                <a:latin typeface="Trebuchet MS"/>
                <a:cs typeface="Trebuchet MS"/>
              </a:rPr>
              <a:t>multiple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users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ts val="1795"/>
              </a:lnSpc>
              <a:spcBef>
                <a:spcPts val="10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More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than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one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users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can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access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same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90">
                <a:solidFill>
                  <a:srgbClr val="666666"/>
                </a:solidFill>
                <a:latin typeface="Trebuchet MS"/>
                <a:cs typeface="Trebuchet MS"/>
              </a:rPr>
              <a:t>at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same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time.</a:t>
            </a:r>
            <a:endParaRPr sz="1500">
              <a:latin typeface="Trebuchet MS"/>
              <a:cs typeface="Trebuchet MS"/>
            </a:endParaRPr>
          </a:p>
          <a:p>
            <a:pPr marL="265430" indent="-252729">
              <a:lnSpc>
                <a:spcPts val="2035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Restricting</a:t>
            </a:r>
            <a:r>
              <a:rPr dirty="0" sz="1700" spc="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unauthorized</a:t>
            </a:r>
            <a:r>
              <a:rPr dirty="0" sz="1700" spc="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access</a:t>
            </a:r>
            <a:r>
              <a:rPr dirty="0" sz="17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700" spc="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ts val="1795"/>
              </a:lnSpc>
              <a:spcBef>
                <a:spcPts val="10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user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can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only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access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which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authorized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him/her.</a:t>
            </a:r>
            <a:endParaRPr sz="1500">
              <a:latin typeface="Trebuchet MS"/>
              <a:cs typeface="Trebuchet MS"/>
            </a:endParaRPr>
          </a:p>
          <a:p>
            <a:pPr marL="265430" indent="-252729">
              <a:lnSpc>
                <a:spcPts val="2035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Providing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backup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17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666666"/>
                </a:solidFill>
                <a:latin typeface="Trebuchet MS"/>
                <a:cs typeface="Trebuchet MS"/>
              </a:rPr>
              <a:t>recovery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services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Can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take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regular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auto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or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manual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backup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use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35">
                <a:solidFill>
                  <a:srgbClr val="666666"/>
                </a:solidFill>
                <a:latin typeface="Trebuchet MS"/>
                <a:cs typeface="Trebuchet MS"/>
              </a:rPr>
              <a:t>it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restore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the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14">
                <a:solidFill>
                  <a:srgbClr val="666666"/>
                </a:solidFill>
                <a:latin typeface="Trebuchet MS"/>
                <a:cs typeface="Trebuchet MS"/>
              </a:rPr>
              <a:t>if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35">
                <a:solidFill>
                  <a:srgbClr val="666666"/>
                </a:solidFill>
                <a:latin typeface="Trebuchet MS"/>
                <a:cs typeface="Trebuchet MS"/>
              </a:rPr>
              <a:t>it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corrupts.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102" y="928892"/>
            <a:ext cx="33280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595959"/>
                </a:solidFill>
                <a:latin typeface="Trebuchet MS"/>
                <a:cs typeface="Trebuchet MS"/>
              </a:rPr>
              <a:t>Basic</a:t>
            </a:r>
            <a:r>
              <a:rPr dirty="0" sz="4800" spc="5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4800" spc="-555" b="1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dirty="0" sz="4800" spc="-55" b="1">
                <a:solidFill>
                  <a:srgbClr val="595959"/>
                </a:solidFill>
                <a:latin typeface="Trebuchet MS"/>
                <a:cs typeface="Trebuchet MS"/>
              </a:rPr>
              <a:t>erms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3438" y="148587"/>
            <a:ext cx="1495424" cy="3714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0" y="4750"/>
            <a:ext cx="9134488" cy="51339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3438" y="148587"/>
            <a:ext cx="1495424" cy="3714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6837" y="1710462"/>
            <a:ext cx="4267835" cy="1791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dirty="0" sz="3600" spc="-35" b="1">
                <a:solidFill>
                  <a:srgbClr val="666666"/>
                </a:solidFill>
                <a:latin typeface="Trebuchet MS"/>
                <a:cs typeface="Trebuchet MS"/>
              </a:rPr>
              <a:t>Unit</a:t>
            </a:r>
            <a:r>
              <a:rPr dirty="0" sz="3600" spc="-23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3600" spc="-254" b="1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dirty="0" sz="3600" spc="-165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3600" spc="-685" b="1">
                <a:solidFill>
                  <a:srgbClr val="666666"/>
                </a:solidFill>
                <a:latin typeface="Trebuchet MS"/>
                <a:cs typeface="Trebuchet MS"/>
              </a:rPr>
              <a:t>1 </a:t>
            </a:r>
            <a:r>
              <a:rPr dirty="0" sz="4000" spc="-25" b="1">
                <a:solidFill>
                  <a:srgbClr val="666666"/>
                </a:solidFill>
                <a:latin typeface="Trebuchet MS"/>
                <a:cs typeface="Trebuchet MS"/>
              </a:rPr>
              <a:t>Introductory </a:t>
            </a:r>
            <a:r>
              <a:rPr dirty="0" sz="4000" spc="-35" b="1">
                <a:solidFill>
                  <a:srgbClr val="666666"/>
                </a:solidFill>
                <a:latin typeface="Trebuchet MS"/>
                <a:cs typeface="Trebuchet MS"/>
              </a:rPr>
              <a:t>concepts</a:t>
            </a:r>
            <a:r>
              <a:rPr dirty="0" sz="4000" spc="-254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4000" spc="-35" b="1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4000" spc="-250" b="1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4000" spc="300" b="1">
                <a:solidFill>
                  <a:srgbClr val="666666"/>
                </a:solidFill>
                <a:latin typeface="Trebuchet MS"/>
                <a:cs typeface="Trebuchet MS"/>
              </a:rPr>
              <a:t>DBMS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6837" y="4319414"/>
            <a:ext cx="251079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solidFill>
                  <a:srgbClr val="595959"/>
                </a:solidFill>
                <a:latin typeface="Trebuchet MS"/>
                <a:cs typeface="Trebuchet MS"/>
              </a:rPr>
              <a:t>Prof.</a:t>
            </a:r>
            <a:r>
              <a:rPr dirty="0" sz="1400" spc="-5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595959"/>
                </a:solidFill>
                <a:latin typeface="Trebuchet MS"/>
                <a:cs typeface="Trebuchet MS"/>
              </a:rPr>
              <a:t>Harikesh</a:t>
            </a:r>
            <a:r>
              <a:rPr dirty="0" sz="1400" spc="-4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595959"/>
                </a:solidFill>
                <a:latin typeface="Trebuchet MS"/>
                <a:cs typeface="Trebuchet MS"/>
              </a:rPr>
              <a:t>Chauhan </a:t>
            </a:r>
            <a:r>
              <a:rPr dirty="0" sz="1400" spc="-45">
                <a:solidFill>
                  <a:srgbClr val="595959"/>
                </a:solidFill>
                <a:latin typeface="Trebuchet MS"/>
                <a:cs typeface="Trebuchet MS"/>
              </a:rPr>
              <a:t>Information</a:t>
            </a:r>
            <a:r>
              <a:rPr dirty="0" sz="1400" spc="-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595959"/>
                </a:solidFill>
                <a:latin typeface="Trebuchet MS"/>
                <a:cs typeface="Trebuchet MS"/>
              </a:rPr>
              <a:t>Communication</a:t>
            </a:r>
            <a:r>
              <a:rPr dirty="0" sz="1400" spc="-5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595959"/>
                </a:solidFill>
                <a:latin typeface="Trebuchet MS"/>
                <a:cs typeface="Trebuchet MS"/>
              </a:rPr>
              <a:t>and </a:t>
            </a:r>
            <a:r>
              <a:rPr dirty="0" sz="1400" spc="-10">
                <a:solidFill>
                  <a:srgbClr val="595959"/>
                </a:solidFill>
                <a:latin typeface="Trebuchet MS"/>
                <a:cs typeface="Trebuchet MS"/>
              </a:rPr>
              <a:t>Technology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9457" y="789263"/>
            <a:ext cx="4121785" cy="284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666666"/>
                </a:solidFill>
              </a:rPr>
              <a:t>01CT0407</a:t>
            </a:r>
            <a:r>
              <a:rPr dirty="0" sz="1700" spc="55">
                <a:solidFill>
                  <a:srgbClr val="666666"/>
                </a:solidFill>
              </a:rPr>
              <a:t> </a:t>
            </a:r>
            <a:r>
              <a:rPr dirty="0" sz="1700" spc="-125">
                <a:solidFill>
                  <a:srgbClr val="666666"/>
                </a:solidFill>
              </a:rPr>
              <a:t>-</a:t>
            </a:r>
            <a:r>
              <a:rPr dirty="0" sz="1700" spc="60">
                <a:solidFill>
                  <a:srgbClr val="666666"/>
                </a:solidFill>
              </a:rPr>
              <a:t> </a:t>
            </a:r>
            <a:r>
              <a:rPr dirty="0" sz="1700">
                <a:solidFill>
                  <a:srgbClr val="666666"/>
                </a:solidFill>
              </a:rPr>
              <a:t>Database</a:t>
            </a:r>
            <a:r>
              <a:rPr dirty="0" sz="1700" spc="60">
                <a:solidFill>
                  <a:srgbClr val="666666"/>
                </a:solidFill>
              </a:rPr>
              <a:t> </a:t>
            </a:r>
            <a:r>
              <a:rPr dirty="0" sz="1700">
                <a:solidFill>
                  <a:srgbClr val="666666"/>
                </a:solidFill>
              </a:rPr>
              <a:t>Management</a:t>
            </a:r>
            <a:r>
              <a:rPr dirty="0" sz="1700" spc="55">
                <a:solidFill>
                  <a:srgbClr val="666666"/>
                </a:solidFill>
              </a:rPr>
              <a:t> </a:t>
            </a:r>
            <a:r>
              <a:rPr dirty="0" sz="1700" spc="-10">
                <a:solidFill>
                  <a:srgbClr val="666666"/>
                </a:solidFill>
              </a:rPr>
              <a:t>System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61" y="156753"/>
            <a:ext cx="1503680" cy="375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dirty="0" spc="55"/>
              <a:t> </a:t>
            </a:r>
            <a:r>
              <a:rPr dirty="0" spc="-45"/>
              <a:t>terms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0359" y="789263"/>
            <a:ext cx="8639810" cy="2404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2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10">
                <a:solidFill>
                  <a:srgbClr val="666666"/>
                </a:solidFill>
                <a:latin typeface="Trebuchet MS"/>
                <a:cs typeface="Trebuchet MS"/>
              </a:rPr>
              <a:t>raw,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unorganized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facts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90">
                <a:solidFill>
                  <a:srgbClr val="666666"/>
                </a:solidFill>
                <a:latin typeface="Trebuchet MS"/>
                <a:cs typeface="Trebuchet MS"/>
              </a:rPr>
              <a:t>that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need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be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processed.</a:t>
            </a:r>
            <a:endParaRPr sz="15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Example: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Marks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of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students</a:t>
            </a:r>
            <a:endParaRPr sz="15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Student</a:t>
            </a:r>
            <a:r>
              <a:rPr dirty="0" sz="1500" spc="-50">
                <a:solidFill>
                  <a:srgbClr val="666666"/>
                </a:solidFill>
                <a:latin typeface="Calibri"/>
                <a:cs typeface="Calibri"/>
              </a:rPr>
              <a:t>_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1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50/100,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Student</a:t>
            </a:r>
            <a:r>
              <a:rPr dirty="0" sz="1500" spc="-10">
                <a:solidFill>
                  <a:srgbClr val="666666"/>
                </a:solidFill>
                <a:latin typeface="Calibri"/>
                <a:cs typeface="Calibri"/>
              </a:rPr>
              <a:t>_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25/100.</a:t>
            </a:r>
            <a:endParaRPr sz="15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90"/>
              </a:spcBef>
              <a:buFont typeface="Lucida Sans Unicode"/>
              <a:buChar char="▪"/>
            </a:pPr>
            <a:endParaRPr sz="1500">
              <a:latin typeface="Trebuchet MS"/>
              <a:cs typeface="Trebuchet MS"/>
            </a:endParaRPr>
          </a:p>
          <a:p>
            <a:pPr marL="265430" indent="-252729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Information</a:t>
            </a:r>
            <a:endParaRPr sz="1700">
              <a:latin typeface="Trebuchet MS"/>
              <a:cs typeface="Trebuchet MS"/>
            </a:endParaRPr>
          </a:p>
          <a:p>
            <a:pPr lvl="1" marL="694055" marR="5080" indent="-23431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When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processed,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organized,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structured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or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presented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given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context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666666"/>
                </a:solidFill>
                <a:latin typeface="Trebuchet MS"/>
                <a:cs typeface="Trebuchet MS"/>
              </a:rPr>
              <a:t>so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as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to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make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it 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useful, </a:t>
            </a:r>
            <a:r>
              <a:rPr dirty="0" sz="1500" spc="-135">
                <a:solidFill>
                  <a:srgbClr val="666666"/>
                </a:solidFill>
                <a:latin typeface="Trebuchet MS"/>
                <a:cs typeface="Trebuchet MS"/>
              </a:rPr>
              <a:t>it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called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information.</a:t>
            </a:r>
            <a:endParaRPr sz="15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Example:</a:t>
            </a:r>
            <a:r>
              <a:rPr dirty="0" sz="1500" spc="-7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Result</a:t>
            </a:r>
            <a:r>
              <a:rPr dirty="0" sz="1500" spc="-8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students</a:t>
            </a:r>
            <a:r>
              <a:rPr dirty="0" sz="1500" spc="-8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(Pass</a:t>
            </a:r>
            <a:r>
              <a:rPr dirty="0" sz="1500" spc="-8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or</a:t>
            </a:r>
            <a:r>
              <a:rPr dirty="0" sz="1500" spc="-8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Fail)</a:t>
            </a:r>
            <a:endParaRPr sz="15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Student</a:t>
            </a:r>
            <a:r>
              <a:rPr dirty="0" sz="1500" spc="-50">
                <a:solidFill>
                  <a:srgbClr val="666666"/>
                </a:solidFill>
                <a:latin typeface="Calibri"/>
                <a:cs typeface="Calibri"/>
              </a:rPr>
              <a:t>_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1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dirty="0" sz="1500" spc="-10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Pass,</a:t>
            </a:r>
            <a:r>
              <a:rPr dirty="0" sz="1500" spc="-8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Student</a:t>
            </a:r>
            <a:r>
              <a:rPr dirty="0" sz="1500" spc="-10">
                <a:solidFill>
                  <a:srgbClr val="666666"/>
                </a:solidFill>
                <a:latin typeface="Calibri"/>
                <a:cs typeface="Calibri"/>
              </a:rPr>
              <a:t>_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dirty="0" sz="1500" spc="-8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dirty="0" sz="1500" spc="-8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Fail.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61" y="156753"/>
            <a:ext cx="1503680" cy="375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dirty="0" spc="55"/>
              <a:t> </a:t>
            </a:r>
            <a:r>
              <a:rPr dirty="0" spc="-45"/>
              <a:t>terms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0359" y="789263"/>
            <a:ext cx="8637905" cy="97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Metadata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Metadata</a:t>
            </a:r>
            <a:r>
              <a:rPr dirty="0" sz="15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5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about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data.</a:t>
            </a:r>
            <a:endParaRPr sz="1500">
              <a:latin typeface="Trebuchet MS"/>
              <a:cs typeface="Trebuchet MS"/>
            </a:endParaRPr>
          </a:p>
          <a:p>
            <a:pPr lvl="1" marL="694055" marR="5080" indent="-234315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such as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table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name,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column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name,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type,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authorized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 user and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user access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privileges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for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any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table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called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metadata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for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90">
                <a:solidFill>
                  <a:srgbClr val="666666"/>
                </a:solidFill>
                <a:latin typeface="Trebuchet MS"/>
                <a:cs typeface="Trebuchet MS"/>
              </a:rPr>
              <a:t>that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table.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38210" y="3259159"/>
            <a:ext cx="614743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Lucida Sans Unicode"/>
              <a:buChar char="▪"/>
              <a:tabLst>
                <a:tab pos="246379" algn="l"/>
              </a:tabLst>
            </a:pP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Metadata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above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table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is:</a:t>
            </a:r>
            <a:endParaRPr sz="1500">
              <a:latin typeface="Trebuchet MS"/>
              <a:cs typeface="Trebuchet MS"/>
            </a:endParaRPr>
          </a:p>
          <a:p>
            <a:pPr lvl="1" marL="782955" indent="-3759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pos="782955" algn="l"/>
              </a:tabLst>
            </a:pP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Table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name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such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as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Faculty</a:t>
            </a:r>
            <a:endParaRPr sz="1500">
              <a:latin typeface="Trebuchet MS"/>
              <a:cs typeface="Trebuchet MS"/>
            </a:endParaRPr>
          </a:p>
          <a:p>
            <a:pPr lvl="1" marL="782955" indent="-3759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pos="78295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Column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name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such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as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Emp</a:t>
            </a:r>
            <a:r>
              <a:rPr dirty="0" sz="1500" spc="-10">
                <a:solidFill>
                  <a:srgbClr val="666666"/>
                </a:solidFill>
                <a:latin typeface="Calibri"/>
                <a:cs typeface="Calibri"/>
              </a:rPr>
              <a:t>_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Name,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Address,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Mobile</a:t>
            </a:r>
            <a:r>
              <a:rPr dirty="0" sz="1500">
                <a:solidFill>
                  <a:srgbClr val="666666"/>
                </a:solidFill>
                <a:latin typeface="Calibri"/>
                <a:cs typeface="Calibri"/>
              </a:rPr>
              <a:t>_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No,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Subject</a:t>
            </a:r>
            <a:endParaRPr sz="1500">
              <a:latin typeface="Trebuchet MS"/>
              <a:cs typeface="Trebuchet MS"/>
            </a:endParaRPr>
          </a:p>
          <a:p>
            <a:pPr lvl="1" marL="782955" indent="-3759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pos="78295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Datatype</a:t>
            </a:r>
            <a:r>
              <a:rPr dirty="0" sz="1500" spc="3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such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as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70">
                <a:solidFill>
                  <a:srgbClr val="666666"/>
                </a:solidFill>
                <a:latin typeface="Trebuchet MS"/>
                <a:cs typeface="Trebuchet MS"/>
              </a:rPr>
              <a:t>Varchar,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Decimal</a:t>
            </a:r>
            <a:endParaRPr sz="1500">
              <a:latin typeface="Trebuchet MS"/>
              <a:cs typeface="Trebuchet MS"/>
            </a:endParaRPr>
          </a:p>
          <a:p>
            <a:pPr lvl="1" marL="782955" indent="-37592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pos="782955" algn="l"/>
              </a:tabLst>
            </a:pPr>
            <a:r>
              <a:rPr dirty="0" sz="1500" spc="50">
                <a:solidFill>
                  <a:srgbClr val="666666"/>
                </a:solidFill>
                <a:latin typeface="Trebuchet MS"/>
                <a:cs typeface="Trebuchet MS"/>
              </a:rPr>
              <a:t>Access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privileges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such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as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Read,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70">
                <a:solidFill>
                  <a:srgbClr val="666666"/>
                </a:solidFill>
                <a:latin typeface="Trebuchet MS"/>
                <a:cs typeface="Trebuchet MS"/>
              </a:rPr>
              <a:t>Write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(Update)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009141" y="1910135"/>
          <a:ext cx="4138295" cy="113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283209"/>
                <a:gridCol w="938530"/>
                <a:gridCol w="789305"/>
                <a:gridCol w="868680"/>
              </a:tblGrid>
              <a:tr h="316865"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Faculty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114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Mobile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1234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61" y="156753"/>
            <a:ext cx="1503680" cy="375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dirty="0" spc="55"/>
              <a:t> </a:t>
            </a:r>
            <a:r>
              <a:rPr dirty="0" spc="-45"/>
              <a:t>terms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015491" y="3316502"/>
            <a:ext cx="4049395" cy="1234440"/>
            <a:chOff x="1015491" y="3316502"/>
            <a:chExt cx="4049395" cy="1234440"/>
          </a:xfrm>
        </p:grpSpPr>
        <p:sp>
          <p:nvSpPr>
            <p:cNvPr id="4" name="object 4" descr=""/>
            <p:cNvSpPr/>
            <p:nvPr/>
          </p:nvSpPr>
          <p:spPr>
            <a:xfrm>
              <a:off x="1015491" y="3316502"/>
              <a:ext cx="4049395" cy="1234440"/>
            </a:xfrm>
            <a:custGeom>
              <a:avLst/>
              <a:gdLst/>
              <a:ahLst/>
              <a:cxnLst/>
              <a:rect l="l" t="t" r="r" b="b"/>
              <a:pathLst>
                <a:path w="4049395" h="1234439">
                  <a:moveTo>
                    <a:pt x="4049125" y="1234424"/>
                  </a:moveTo>
                  <a:lnTo>
                    <a:pt x="0" y="1234424"/>
                  </a:lnTo>
                  <a:lnTo>
                    <a:pt x="0" y="0"/>
                  </a:lnTo>
                  <a:lnTo>
                    <a:pt x="4049125" y="0"/>
                  </a:lnTo>
                  <a:lnTo>
                    <a:pt x="4049125" y="1234424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15492" y="3727983"/>
              <a:ext cx="4049395" cy="822960"/>
            </a:xfrm>
            <a:custGeom>
              <a:avLst/>
              <a:gdLst/>
              <a:ahLst/>
              <a:cxnLst/>
              <a:rect l="l" t="t" r="r" b="b"/>
              <a:pathLst>
                <a:path w="4049395" h="822960">
                  <a:moveTo>
                    <a:pt x="4049115" y="0"/>
                  </a:moveTo>
                  <a:lnTo>
                    <a:pt x="3180448" y="0"/>
                  </a:lnTo>
                  <a:lnTo>
                    <a:pt x="2391143" y="0"/>
                  </a:lnTo>
                  <a:lnTo>
                    <a:pt x="1452613" y="0"/>
                  </a:lnTo>
                  <a:lnTo>
                    <a:pt x="0" y="0"/>
                  </a:lnTo>
                  <a:lnTo>
                    <a:pt x="0" y="411480"/>
                  </a:lnTo>
                  <a:lnTo>
                    <a:pt x="0" y="822947"/>
                  </a:lnTo>
                  <a:lnTo>
                    <a:pt x="1452613" y="822947"/>
                  </a:lnTo>
                  <a:lnTo>
                    <a:pt x="2391143" y="822947"/>
                  </a:lnTo>
                  <a:lnTo>
                    <a:pt x="3180448" y="822947"/>
                  </a:lnTo>
                  <a:lnTo>
                    <a:pt x="4049115" y="822947"/>
                  </a:lnTo>
                  <a:lnTo>
                    <a:pt x="4049115" y="411480"/>
                  </a:lnTo>
                  <a:lnTo>
                    <a:pt x="404911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009141" y="2993263"/>
          <a:ext cx="4138295" cy="154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283209"/>
                <a:gridCol w="938530"/>
                <a:gridCol w="789305"/>
                <a:gridCol w="868680"/>
              </a:tblGrid>
              <a:tr h="316865"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Faculty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114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Mobile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1234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Ajay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Patel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35">
                          <a:latin typeface="Trebuchet MS"/>
                          <a:cs typeface="Trebuchet MS"/>
                        </a:rPr>
                        <a:t>9876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5">
                          <a:latin typeface="Trebuchet MS"/>
                          <a:cs typeface="Trebuchet MS"/>
                        </a:rPr>
                        <a:t>C++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 descr=""/>
          <p:cNvGrpSpPr/>
          <p:nvPr/>
        </p:nvGrpSpPr>
        <p:grpSpPr>
          <a:xfrm>
            <a:off x="1091509" y="1365493"/>
            <a:ext cx="5074920" cy="1010285"/>
            <a:chOff x="1091509" y="1365493"/>
            <a:chExt cx="5074920" cy="1010285"/>
          </a:xfrm>
        </p:grpSpPr>
        <p:sp>
          <p:nvSpPr>
            <p:cNvPr id="8" name="object 8" descr=""/>
            <p:cNvSpPr/>
            <p:nvPr/>
          </p:nvSpPr>
          <p:spPr>
            <a:xfrm>
              <a:off x="1096272" y="1370255"/>
              <a:ext cx="5065395" cy="1000760"/>
            </a:xfrm>
            <a:custGeom>
              <a:avLst/>
              <a:gdLst/>
              <a:ahLst/>
              <a:cxnLst/>
              <a:rect l="l" t="t" r="r" b="b"/>
              <a:pathLst>
                <a:path w="5065395" h="1000760">
                  <a:moveTo>
                    <a:pt x="4983180" y="1000243"/>
                  </a:moveTo>
                  <a:lnTo>
                    <a:pt x="81859" y="1000243"/>
                  </a:lnTo>
                  <a:lnTo>
                    <a:pt x="49996" y="993811"/>
                  </a:lnTo>
                  <a:lnTo>
                    <a:pt x="23976" y="976267"/>
                  </a:lnTo>
                  <a:lnTo>
                    <a:pt x="6432" y="950247"/>
                  </a:lnTo>
                  <a:lnTo>
                    <a:pt x="0" y="918383"/>
                  </a:lnTo>
                  <a:lnTo>
                    <a:pt x="0" y="81859"/>
                  </a:lnTo>
                  <a:lnTo>
                    <a:pt x="6432" y="49996"/>
                  </a:lnTo>
                  <a:lnTo>
                    <a:pt x="23976" y="23976"/>
                  </a:lnTo>
                  <a:lnTo>
                    <a:pt x="49996" y="6432"/>
                  </a:lnTo>
                  <a:lnTo>
                    <a:pt x="81859" y="0"/>
                  </a:lnTo>
                  <a:lnTo>
                    <a:pt x="4983180" y="0"/>
                  </a:lnTo>
                  <a:lnTo>
                    <a:pt x="5028596" y="13753"/>
                  </a:lnTo>
                  <a:lnTo>
                    <a:pt x="5058809" y="50533"/>
                  </a:lnTo>
                  <a:lnTo>
                    <a:pt x="5065040" y="81859"/>
                  </a:lnTo>
                  <a:lnTo>
                    <a:pt x="5065040" y="918383"/>
                  </a:lnTo>
                  <a:lnTo>
                    <a:pt x="5058607" y="950247"/>
                  </a:lnTo>
                  <a:lnTo>
                    <a:pt x="5041064" y="976267"/>
                  </a:lnTo>
                  <a:lnTo>
                    <a:pt x="5015044" y="993811"/>
                  </a:lnTo>
                  <a:lnTo>
                    <a:pt x="4983180" y="100024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6272" y="1370255"/>
              <a:ext cx="5065395" cy="1000760"/>
            </a:xfrm>
            <a:custGeom>
              <a:avLst/>
              <a:gdLst/>
              <a:ahLst/>
              <a:cxnLst/>
              <a:rect l="l" t="t" r="r" b="b"/>
              <a:pathLst>
                <a:path w="5065395" h="1000760">
                  <a:moveTo>
                    <a:pt x="0" y="81859"/>
                  </a:moveTo>
                  <a:lnTo>
                    <a:pt x="6432" y="49996"/>
                  </a:lnTo>
                  <a:lnTo>
                    <a:pt x="23976" y="23976"/>
                  </a:lnTo>
                  <a:lnTo>
                    <a:pt x="49996" y="6432"/>
                  </a:lnTo>
                  <a:lnTo>
                    <a:pt x="81859" y="0"/>
                  </a:lnTo>
                  <a:lnTo>
                    <a:pt x="4983180" y="0"/>
                  </a:lnTo>
                  <a:lnTo>
                    <a:pt x="5028596" y="13753"/>
                  </a:lnTo>
                  <a:lnTo>
                    <a:pt x="5058809" y="50533"/>
                  </a:lnTo>
                  <a:lnTo>
                    <a:pt x="5065040" y="81859"/>
                  </a:lnTo>
                  <a:lnTo>
                    <a:pt x="5065040" y="918383"/>
                  </a:lnTo>
                  <a:lnTo>
                    <a:pt x="5058608" y="950247"/>
                  </a:lnTo>
                  <a:lnTo>
                    <a:pt x="5041064" y="976267"/>
                  </a:lnTo>
                  <a:lnTo>
                    <a:pt x="5015044" y="993811"/>
                  </a:lnTo>
                  <a:lnTo>
                    <a:pt x="4983180" y="1000243"/>
                  </a:lnTo>
                  <a:lnTo>
                    <a:pt x="81859" y="1000243"/>
                  </a:lnTo>
                  <a:lnTo>
                    <a:pt x="49996" y="993811"/>
                  </a:lnTo>
                  <a:lnTo>
                    <a:pt x="23976" y="976267"/>
                  </a:lnTo>
                  <a:lnTo>
                    <a:pt x="6432" y="950247"/>
                  </a:lnTo>
                  <a:lnTo>
                    <a:pt x="0" y="918383"/>
                  </a:lnTo>
                  <a:lnTo>
                    <a:pt x="0" y="81859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90359" y="776563"/>
            <a:ext cx="6591934" cy="2204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700" spc="-1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dictionary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dictionary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an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information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repository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which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contains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metadata.</a:t>
            </a:r>
            <a:endParaRPr sz="1500">
              <a:latin typeface="Trebuchet MS"/>
              <a:cs typeface="Trebuchet MS"/>
            </a:endParaRPr>
          </a:p>
          <a:p>
            <a:pPr marL="915035">
              <a:lnSpc>
                <a:spcPct val="100000"/>
              </a:lnSpc>
              <a:spcBef>
                <a:spcPts val="1160"/>
              </a:spcBef>
            </a:pPr>
            <a:r>
              <a:rPr dirty="0" sz="1400" spc="-50">
                <a:latin typeface="Trebuchet MS"/>
                <a:cs typeface="Trebuchet MS"/>
              </a:rPr>
              <a:t>Table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Name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310">
                <a:latin typeface="Trebuchet MS"/>
                <a:cs typeface="Trebuchet MS"/>
              </a:rPr>
              <a:t>–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Faculty</a:t>
            </a:r>
            <a:endParaRPr sz="1400">
              <a:latin typeface="Trebuchet MS"/>
              <a:cs typeface="Trebuchet MS"/>
            </a:endParaRPr>
          </a:p>
          <a:p>
            <a:pPr marL="915035" marR="1062355">
              <a:lnSpc>
                <a:spcPct val="100000"/>
              </a:lnSpc>
            </a:pPr>
            <a:r>
              <a:rPr dirty="0" sz="1400">
                <a:latin typeface="Trebuchet MS"/>
                <a:cs typeface="Trebuchet MS"/>
              </a:rPr>
              <a:t>Column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Name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310">
                <a:latin typeface="Trebuchet MS"/>
                <a:cs typeface="Trebuchet MS"/>
              </a:rPr>
              <a:t>–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Emp</a:t>
            </a:r>
            <a:r>
              <a:rPr dirty="0" sz="1400" spc="-20">
                <a:latin typeface="Calibri"/>
                <a:cs typeface="Calibri"/>
              </a:rPr>
              <a:t>_</a:t>
            </a:r>
            <a:r>
              <a:rPr dirty="0" sz="1400" spc="-20">
                <a:latin typeface="Trebuchet MS"/>
                <a:cs typeface="Trebuchet MS"/>
              </a:rPr>
              <a:t>Name,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Address,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Mob,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Subject,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Salary </a:t>
            </a:r>
            <a:r>
              <a:rPr dirty="0" sz="1400" spc="-20">
                <a:latin typeface="Trebuchet MS"/>
                <a:cs typeface="Trebuchet MS"/>
              </a:rPr>
              <a:t>Datatype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310">
                <a:latin typeface="Trebuchet MS"/>
                <a:cs typeface="Trebuchet MS"/>
              </a:rPr>
              <a:t>–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Varchar,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Decimal</a:t>
            </a:r>
            <a:endParaRPr sz="1400">
              <a:latin typeface="Trebuchet MS"/>
              <a:cs typeface="Trebuchet MS"/>
            </a:endParaRPr>
          </a:p>
          <a:p>
            <a:pPr marL="915035">
              <a:lnSpc>
                <a:spcPct val="100000"/>
              </a:lnSpc>
            </a:pPr>
            <a:r>
              <a:rPr dirty="0" sz="1400">
                <a:latin typeface="Trebuchet MS"/>
                <a:cs typeface="Trebuchet MS"/>
              </a:rPr>
              <a:t>Access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Privileges </a:t>
            </a:r>
            <a:r>
              <a:rPr dirty="0" sz="1400" spc="310">
                <a:latin typeface="Trebuchet MS"/>
                <a:cs typeface="Trebuchet MS"/>
              </a:rPr>
              <a:t>–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Read,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Write</a:t>
            </a:r>
            <a:r>
              <a:rPr dirty="0" sz="1400" spc="-10">
                <a:latin typeface="Trebuchet MS"/>
                <a:cs typeface="Trebuchet MS"/>
              </a:rPr>
              <a:t> (Update)</a:t>
            </a:r>
            <a:endParaRPr sz="1400">
              <a:latin typeface="Trebuchet MS"/>
              <a:cs typeface="Trebuchet MS"/>
            </a:endParaRPr>
          </a:p>
          <a:p>
            <a:pPr marL="265430" indent="-252729">
              <a:lnSpc>
                <a:spcPct val="100000"/>
              </a:lnSpc>
              <a:spcBef>
                <a:spcPts val="1580"/>
              </a:spcBef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700" spc="-1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warehouse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warehouse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an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information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repository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which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stores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data.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015491" y="3745705"/>
            <a:ext cx="4049395" cy="805815"/>
          </a:xfrm>
          <a:custGeom>
            <a:avLst/>
            <a:gdLst/>
            <a:ahLst/>
            <a:cxnLst/>
            <a:rect l="l" t="t" r="r" b="b"/>
            <a:pathLst>
              <a:path w="4049395" h="805814">
                <a:moveTo>
                  <a:pt x="0" y="27007"/>
                </a:moveTo>
                <a:lnTo>
                  <a:pt x="2122" y="16495"/>
                </a:lnTo>
                <a:lnTo>
                  <a:pt x="7910" y="7910"/>
                </a:lnTo>
                <a:lnTo>
                  <a:pt x="16495" y="2122"/>
                </a:lnTo>
                <a:lnTo>
                  <a:pt x="27007" y="0"/>
                </a:lnTo>
                <a:lnTo>
                  <a:pt x="4022133" y="0"/>
                </a:lnTo>
                <a:lnTo>
                  <a:pt x="4029296" y="0"/>
                </a:lnTo>
                <a:lnTo>
                  <a:pt x="4036165" y="2845"/>
                </a:lnTo>
                <a:lnTo>
                  <a:pt x="4041230" y="7910"/>
                </a:lnTo>
                <a:lnTo>
                  <a:pt x="4046295" y="12975"/>
                </a:lnTo>
                <a:lnTo>
                  <a:pt x="4049140" y="19844"/>
                </a:lnTo>
                <a:lnTo>
                  <a:pt x="4049140" y="27007"/>
                </a:lnTo>
                <a:lnTo>
                  <a:pt x="4049140" y="778229"/>
                </a:lnTo>
                <a:lnTo>
                  <a:pt x="4047018" y="788742"/>
                </a:lnTo>
                <a:lnTo>
                  <a:pt x="4041230" y="797326"/>
                </a:lnTo>
                <a:lnTo>
                  <a:pt x="4032646" y="803114"/>
                </a:lnTo>
                <a:lnTo>
                  <a:pt x="4022133" y="805237"/>
                </a:lnTo>
                <a:lnTo>
                  <a:pt x="27007" y="805237"/>
                </a:lnTo>
                <a:lnTo>
                  <a:pt x="16495" y="803114"/>
                </a:lnTo>
                <a:lnTo>
                  <a:pt x="7910" y="797326"/>
                </a:lnTo>
                <a:lnTo>
                  <a:pt x="2122" y="788742"/>
                </a:lnTo>
                <a:lnTo>
                  <a:pt x="0" y="778229"/>
                </a:lnTo>
                <a:lnTo>
                  <a:pt x="0" y="27007"/>
                </a:lnTo>
                <a:close/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42777" y="4983014"/>
            <a:ext cx="8280400" cy="8255"/>
          </a:xfrm>
          <a:custGeom>
            <a:avLst/>
            <a:gdLst/>
            <a:ahLst/>
            <a:cxnLst/>
            <a:rect l="l" t="t" r="r" b="b"/>
            <a:pathLst>
              <a:path w="8280400" h="8254">
                <a:moveTo>
                  <a:pt x="0" y="0"/>
                </a:moveTo>
                <a:lnTo>
                  <a:pt x="8279999" y="7822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42777" y="4604553"/>
            <a:ext cx="1100455" cy="365760"/>
          </a:xfrm>
          <a:prstGeom prst="rect">
            <a:avLst/>
          </a:prstGeom>
          <a:solidFill>
            <a:srgbClr val="A5A5A5"/>
          </a:solidFill>
        </p:spPr>
        <p:txBody>
          <a:bodyPr wrap="square" lIns="0" tIns="3619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5"/>
              </a:spcBef>
            </a:pP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Exercise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314732" y="4643862"/>
            <a:ext cx="709422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Why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7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666666"/>
                </a:solidFill>
                <a:latin typeface="Trebuchet MS"/>
                <a:cs typeface="Trebuchet MS"/>
              </a:rPr>
              <a:t>dictionary</a:t>
            </a:r>
            <a:r>
              <a:rPr dirty="0" sz="17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7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warehouse</a:t>
            </a:r>
            <a:r>
              <a:rPr dirty="0" sz="17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666666"/>
                </a:solidFill>
                <a:latin typeface="Trebuchet MS"/>
                <a:cs typeface="Trebuchet MS"/>
              </a:rPr>
              <a:t>are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stored</a:t>
            </a:r>
            <a:r>
              <a:rPr dirty="0" sz="17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7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different</a:t>
            </a:r>
            <a:r>
              <a:rPr dirty="0" sz="17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places?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61" y="156753"/>
            <a:ext cx="1503680" cy="375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dirty="0" spc="55"/>
              <a:t> </a:t>
            </a:r>
            <a:r>
              <a:rPr dirty="0" spc="-45"/>
              <a:t>terms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009141" y="4148352"/>
          <a:ext cx="4138295" cy="82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880"/>
                <a:gridCol w="938530"/>
                <a:gridCol w="789305"/>
                <a:gridCol w="868680"/>
              </a:tblGrid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1234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Ajay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Patel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35">
                          <a:latin typeface="Trebuchet MS"/>
                          <a:cs typeface="Trebuchet MS"/>
                        </a:rPr>
                        <a:t>9876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5">
                          <a:latin typeface="Trebuchet MS"/>
                          <a:cs typeface="Trebuchet MS"/>
                        </a:rPr>
                        <a:t>C++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290359" y="2936591"/>
            <a:ext cx="8626475" cy="97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Record</a:t>
            </a:r>
            <a:r>
              <a:rPr dirty="0" sz="1700" spc="-8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95">
                <a:solidFill>
                  <a:srgbClr val="666666"/>
                </a:solidFill>
                <a:latin typeface="Trebuchet MS"/>
                <a:cs typeface="Trebuchet MS"/>
              </a:rPr>
              <a:t>/</a:t>
            </a:r>
            <a:r>
              <a:rPr dirty="0" sz="1700" spc="-7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Tuple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5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record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collection</a:t>
            </a:r>
            <a:r>
              <a:rPr dirty="0" sz="15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logically</a:t>
            </a:r>
            <a:r>
              <a:rPr dirty="0" sz="15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related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fields.</a:t>
            </a:r>
            <a:endParaRPr sz="1500">
              <a:latin typeface="Trebuchet MS"/>
              <a:cs typeface="Trebuchet MS"/>
            </a:endParaRPr>
          </a:p>
          <a:p>
            <a:pPr lvl="1" marL="694055" marR="5080" indent="-234315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E.g,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collection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of fields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(Emp</a:t>
            </a:r>
            <a:r>
              <a:rPr dirty="0" sz="1500" spc="-20">
                <a:solidFill>
                  <a:srgbClr val="666666"/>
                </a:solidFill>
                <a:latin typeface="Calibri"/>
                <a:cs typeface="Calibri"/>
              </a:rPr>
              <a:t>_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Name,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Address, Mobile</a:t>
            </a:r>
            <a:r>
              <a:rPr dirty="0" sz="1500">
                <a:solidFill>
                  <a:srgbClr val="666666"/>
                </a:solidFill>
                <a:latin typeface="Calibri"/>
                <a:cs typeface="Calibri"/>
              </a:rPr>
              <a:t>_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No,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Subject)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forms a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record</a:t>
            </a:r>
            <a:r>
              <a:rPr dirty="0" sz="15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for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the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Faculty.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009141" y="1583563"/>
          <a:ext cx="4138295" cy="1138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283209"/>
                <a:gridCol w="938530"/>
                <a:gridCol w="789305"/>
                <a:gridCol w="868680"/>
              </a:tblGrid>
              <a:tr h="316865"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Faculty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048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Mobile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1234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5526602" y="2313568"/>
            <a:ext cx="1465580" cy="371475"/>
          </a:xfrm>
          <a:prstGeom prst="rect">
            <a:avLst/>
          </a:prstGeom>
          <a:solidFill>
            <a:srgbClr val="4285F4"/>
          </a:solidFill>
          <a:ln w="12699">
            <a:solidFill>
              <a:srgbClr val="A5A5A5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565"/>
              </a:spcBef>
            </a:pPr>
            <a:r>
              <a:rPr dirty="0" sz="1400" spc="-10">
                <a:latin typeface="Arial MT"/>
                <a:cs typeface="Arial MT"/>
              </a:rPr>
              <a:t>Prof.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Ajay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Shah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125497" y="2313568"/>
            <a:ext cx="735330" cy="371475"/>
          </a:xfrm>
          <a:prstGeom prst="rect">
            <a:avLst/>
          </a:prstGeom>
          <a:solidFill>
            <a:srgbClr val="4285F4"/>
          </a:solidFill>
          <a:ln w="12699">
            <a:solidFill>
              <a:srgbClr val="A5A5A5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565"/>
              </a:spcBef>
            </a:pPr>
            <a:r>
              <a:rPr dirty="0" sz="1400" spc="-10">
                <a:latin typeface="Arial MT"/>
                <a:cs typeface="Arial MT"/>
              </a:rPr>
              <a:t>Rajkot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994143" y="2313568"/>
            <a:ext cx="626110" cy="371475"/>
          </a:xfrm>
          <a:prstGeom prst="rect">
            <a:avLst/>
          </a:prstGeom>
          <a:solidFill>
            <a:srgbClr val="4285F4"/>
          </a:solidFill>
          <a:ln w="12699">
            <a:solidFill>
              <a:srgbClr val="A5A5A5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565"/>
              </a:spcBef>
            </a:pPr>
            <a:r>
              <a:rPr dirty="0" sz="1400" spc="-20">
                <a:latin typeface="Arial MT"/>
                <a:cs typeface="Arial MT"/>
              </a:rPr>
              <a:t>1234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936934" y="1824529"/>
            <a:ext cx="1112520" cy="350520"/>
            <a:chOff x="6936934" y="1824529"/>
            <a:chExt cx="1112520" cy="350520"/>
          </a:xfrm>
        </p:grpSpPr>
        <p:sp>
          <p:nvSpPr>
            <p:cNvPr id="10" name="object 10" descr=""/>
            <p:cNvSpPr/>
            <p:nvPr/>
          </p:nvSpPr>
          <p:spPr>
            <a:xfrm>
              <a:off x="6941697" y="1829292"/>
              <a:ext cx="1102995" cy="340995"/>
            </a:xfrm>
            <a:custGeom>
              <a:avLst/>
              <a:gdLst/>
              <a:ahLst/>
              <a:cxnLst/>
              <a:rect l="l" t="t" r="r" b="b"/>
              <a:pathLst>
                <a:path w="1102995" h="340994">
                  <a:moveTo>
                    <a:pt x="0" y="198636"/>
                  </a:moveTo>
                  <a:lnTo>
                    <a:pt x="0" y="56753"/>
                  </a:lnTo>
                  <a:lnTo>
                    <a:pt x="4459" y="34662"/>
                  </a:lnTo>
                  <a:lnTo>
                    <a:pt x="16622" y="16622"/>
                  </a:lnTo>
                  <a:lnTo>
                    <a:pt x="34662" y="4459"/>
                  </a:lnTo>
                  <a:lnTo>
                    <a:pt x="56753" y="0"/>
                  </a:lnTo>
                  <a:lnTo>
                    <a:pt x="1046177" y="0"/>
                  </a:lnTo>
                  <a:lnTo>
                    <a:pt x="1086307" y="16622"/>
                  </a:lnTo>
                  <a:lnTo>
                    <a:pt x="1102930" y="56753"/>
                  </a:lnTo>
                  <a:lnTo>
                    <a:pt x="1102930" y="184316"/>
                  </a:lnTo>
                  <a:lnTo>
                    <a:pt x="7169" y="184316"/>
                  </a:lnTo>
                  <a:lnTo>
                    <a:pt x="0" y="198636"/>
                  </a:lnTo>
                  <a:close/>
                </a:path>
                <a:path w="1102995" h="340994">
                  <a:moveTo>
                    <a:pt x="1046177" y="340518"/>
                  </a:moveTo>
                  <a:lnTo>
                    <a:pt x="56753" y="340518"/>
                  </a:lnTo>
                  <a:lnTo>
                    <a:pt x="34662" y="336059"/>
                  </a:lnTo>
                  <a:lnTo>
                    <a:pt x="16622" y="323896"/>
                  </a:lnTo>
                  <a:lnTo>
                    <a:pt x="4459" y="305856"/>
                  </a:lnTo>
                  <a:lnTo>
                    <a:pt x="0" y="283765"/>
                  </a:lnTo>
                  <a:lnTo>
                    <a:pt x="7169" y="184316"/>
                  </a:lnTo>
                  <a:lnTo>
                    <a:pt x="1102930" y="184316"/>
                  </a:lnTo>
                  <a:lnTo>
                    <a:pt x="1102930" y="283765"/>
                  </a:lnTo>
                  <a:lnTo>
                    <a:pt x="1098470" y="305856"/>
                  </a:lnTo>
                  <a:lnTo>
                    <a:pt x="1086307" y="323896"/>
                  </a:lnTo>
                  <a:lnTo>
                    <a:pt x="1068268" y="336059"/>
                  </a:lnTo>
                  <a:lnTo>
                    <a:pt x="1046177" y="340518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941697" y="1829292"/>
              <a:ext cx="1102995" cy="340995"/>
            </a:xfrm>
            <a:custGeom>
              <a:avLst/>
              <a:gdLst/>
              <a:ahLst/>
              <a:cxnLst/>
              <a:rect l="l" t="t" r="r" b="b"/>
              <a:pathLst>
                <a:path w="1102995" h="340994">
                  <a:moveTo>
                    <a:pt x="0" y="56753"/>
                  </a:moveTo>
                  <a:lnTo>
                    <a:pt x="4459" y="34662"/>
                  </a:lnTo>
                  <a:lnTo>
                    <a:pt x="16622" y="16622"/>
                  </a:lnTo>
                  <a:lnTo>
                    <a:pt x="34662" y="4459"/>
                  </a:lnTo>
                  <a:lnTo>
                    <a:pt x="56753" y="0"/>
                  </a:lnTo>
                  <a:lnTo>
                    <a:pt x="183821" y="0"/>
                  </a:lnTo>
                  <a:lnTo>
                    <a:pt x="459554" y="0"/>
                  </a:lnTo>
                  <a:lnTo>
                    <a:pt x="1046177" y="0"/>
                  </a:lnTo>
                  <a:lnTo>
                    <a:pt x="1057300" y="1100"/>
                  </a:lnTo>
                  <a:lnTo>
                    <a:pt x="1093395" y="25266"/>
                  </a:lnTo>
                  <a:lnTo>
                    <a:pt x="1102930" y="56753"/>
                  </a:lnTo>
                  <a:lnTo>
                    <a:pt x="1102930" y="198636"/>
                  </a:lnTo>
                  <a:lnTo>
                    <a:pt x="1102930" y="283765"/>
                  </a:lnTo>
                  <a:lnTo>
                    <a:pt x="1098470" y="305856"/>
                  </a:lnTo>
                  <a:lnTo>
                    <a:pt x="1086307" y="323896"/>
                  </a:lnTo>
                  <a:lnTo>
                    <a:pt x="1068268" y="336059"/>
                  </a:lnTo>
                  <a:lnTo>
                    <a:pt x="1046177" y="340518"/>
                  </a:lnTo>
                  <a:lnTo>
                    <a:pt x="459554" y="340518"/>
                  </a:lnTo>
                  <a:lnTo>
                    <a:pt x="183821" y="340518"/>
                  </a:lnTo>
                  <a:lnTo>
                    <a:pt x="56753" y="340518"/>
                  </a:lnTo>
                  <a:lnTo>
                    <a:pt x="34662" y="336059"/>
                  </a:lnTo>
                  <a:lnTo>
                    <a:pt x="16622" y="323896"/>
                  </a:lnTo>
                  <a:lnTo>
                    <a:pt x="4459" y="305856"/>
                  </a:lnTo>
                  <a:lnTo>
                    <a:pt x="0" y="283765"/>
                  </a:lnTo>
                  <a:lnTo>
                    <a:pt x="7169" y="184316"/>
                  </a:lnTo>
                  <a:lnTo>
                    <a:pt x="0" y="198636"/>
                  </a:lnTo>
                  <a:lnTo>
                    <a:pt x="0" y="56753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290359" y="776563"/>
            <a:ext cx="7553325" cy="132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Field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field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character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or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group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characters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90">
                <a:solidFill>
                  <a:srgbClr val="666666"/>
                </a:solidFill>
                <a:latin typeface="Trebuchet MS"/>
                <a:cs typeface="Trebuchet MS"/>
              </a:rPr>
              <a:t>that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have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specific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meaning.</a:t>
            </a:r>
            <a:endParaRPr sz="15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75">
                <a:solidFill>
                  <a:srgbClr val="666666"/>
                </a:solidFill>
                <a:latin typeface="Trebuchet MS"/>
                <a:cs typeface="Trebuchet MS"/>
              </a:rPr>
              <a:t>E.g,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value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Emp</a:t>
            </a:r>
            <a:r>
              <a:rPr dirty="0" sz="1500" spc="-10">
                <a:solidFill>
                  <a:srgbClr val="666666"/>
                </a:solidFill>
                <a:latin typeface="Calibri"/>
                <a:cs typeface="Calibri"/>
              </a:rPr>
              <a:t>_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Name,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Address,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Mobile</a:t>
            </a:r>
            <a:r>
              <a:rPr dirty="0" sz="1500">
                <a:solidFill>
                  <a:srgbClr val="666666"/>
                </a:solidFill>
                <a:latin typeface="Calibri"/>
                <a:cs typeface="Calibri"/>
              </a:rPr>
              <a:t>_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No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etc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are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75">
                <a:solidFill>
                  <a:srgbClr val="666666"/>
                </a:solidFill>
                <a:latin typeface="Trebuchet MS"/>
                <a:cs typeface="Trebuchet MS"/>
              </a:rPr>
              <a:t>all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fields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Faculty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table.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500">
              <a:latin typeface="Trebuchet MS"/>
              <a:cs typeface="Trebuchet MS"/>
            </a:endParaRPr>
          </a:p>
          <a:p>
            <a:pPr algn="r" marR="110489">
              <a:lnSpc>
                <a:spcPct val="100000"/>
              </a:lnSpc>
            </a:pPr>
            <a:r>
              <a:rPr dirty="0" sz="1400" spc="-10">
                <a:latin typeface="Trebuchet MS"/>
                <a:cs typeface="Trebuchet MS"/>
              </a:rPr>
              <a:t>Fields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5268162" y="4391160"/>
            <a:ext cx="1622425" cy="350520"/>
            <a:chOff x="5268162" y="4391160"/>
            <a:chExt cx="1622425" cy="350520"/>
          </a:xfrm>
        </p:grpSpPr>
        <p:sp>
          <p:nvSpPr>
            <p:cNvPr id="14" name="object 14" descr=""/>
            <p:cNvSpPr/>
            <p:nvPr/>
          </p:nvSpPr>
          <p:spPr>
            <a:xfrm>
              <a:off x="5272925" y="4395923"/>
              <a:ext cx="1612900" cy="340995"/>
            </a:xfrm>
            <a:custGeom>
              <a:avLst/>
              <a:gdLst/>
              <a:ahLst/>
              <a:cxnLst/>
              <a:rect l="l" t="t" r="r" b="b"/>
              <a:pathLst>
                <a:path w="1612900" h="340995">
                  <a:moveTo>
                    <a:pt x="1555570" y="340519"/>
                  </a:moveTo>
                  <a:lnTo>
                    <a:pt x="56752" y="340519"/>
                  </a:lnTo>
                  <a:lnTo>
                    <a:pt x="34662" y="336059"/>
                  </a:lnTo>
                  <a:lnTo>
                    <a:pt x="16622" y="323896"/>
                  </a:lnTo>
                  <a:lnTo>
                    <a:pt x="4459" y="305856"/>
                  </a:lnTo>
                  <a:lnTo>
                    <a:pt x="0" y="283765"/>
                  </a:lnTo>
                  <a:lnTo>
                    <a:pt x="10479" y="235206"/>
                  </a:lnTo>
                  <a:lnTo>
                    <a:pt x="0" y="198635"/>
                  </a:lnTo>
                  <a:lnTo>
                    <a:pt x="0" y="56753"/>
                  </a:lnTo>
                  <a:lnTo>
                    <a:pt x="4459" y="34662"/>
                  </a:lnTo>
                  <a:lnTo>
                    <a:pt x="16622" y="16622"/>
                  </a:lnTo>
                  <a:lnTo>
                    <a:pt x="34662" y="4459"/>
                  </a:lnTo>
                  <a:lnTo>
                    <a:pt x="56752" y="0"/>
                  </a:lnTo>
                  <a:lnTo>
                    <a:pt x="1555570" y="0"/>
                  </a:lnTo>
                  <a:lnTo>
                    <a:pt x="1595701" y="16622"/>
                  </a:lnTo>
                  <a:lnTo>
                    <a:pt x="1612324" y="56753"/>
                  </a:lnTo>
                  <a:lnTo>
                    <a:pt x="1612324" y="283765"/>
                  </a:lnTo>
                  <a:lnTo>
                    <a:pt x="1607864" y="305856"/>
                  </a:lnTo>
                  <a:lnTo>
                    <a:pt x="1595701" y="323896"/>
                  </a:lnTo>
                  <a:lnTo>
                    <a:pt x="1577661" y="336059"/>
                  </a:lnTo>
                  <a:lnTo>
                    <a:pt x="1555570" y="34051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272925" y="4395923"/>
              <a:ext cx="1612900" cy="340995"/>
            </a:xfrm>
            <a:custGeom>
              <a:avLst/>
              <a:gdLst/>
              <a:ahLst/>
              <a:cxnLst/>
              <a:rect l="l" t="t" r="r" b="b"/>
              <a:pathLst>
                <a:path w="1612900" h="340995">
                  <a:moveTo>
                    <a:pt x="0" y="56753"/>
                  </a:moveTo>
                  <a:lnTo>
                    <a:pt x="4459" y="34662"/>
                  </a:lnTo>
                  <a:lnTo>
                    <a:pt x="16622" y="16622"/>
                  </a:lnTo>
                  <a:lnTo>
                    <a:pt x="34662" y="4459"/>
                  </a:lnTo>
                  <a:lnTo>
                    <a:pt x="56752" y="0"/>
                  </a:lnTo>
                  <a:lnTo>
                    <a:pt x="268720" y="0"/>
                  </a:lnTo>
                  <a:lnTo>
                    <a:pt x="671801" y="0"/>
                  </a:lnTo>
                  <a:lnTo>
                    <a:pt x="1555570" y="0"/>
                  </a:lnTo>
                  <a:lnTo>
                    <a:pt x="1566694" y="1100"/>
                  </a:lnTo>
                  <a:lnTo>
                    <a:pt x="1602788" y="25266"/>
                  </a:lnTo>
                  <a:lnTo>
                    <a:pt x="1612324" y="56753"/>
                  </a:lnTo>
                  <a:lnTo>
                    <a:pt x="1612324" y="198635"/>
                  </a:lnTo>
                  <a:lnTo>
                    <a:pt x="1612324" y="283765"/>
                  </a:lnTo>
                  <a:lnTo>
                    <a:pt x="1607864" y="305856"/>
                  </a:lnTo>
                  <a:lnTo>
                    <a:pt x="1595701" y="323896"/>
                  </a:lnTo>
                  <a:lnTo>
                    <a:pt x="1577661" y="336059"/>
                  </a:lnTo>
                  <a:lnTo>
                    <a:pt x="1555570" y="340519"/>
                  </a:lnTo>
                  <a:lnTo>
                    <a:pt x="671801" y="340519"/>
                  </a:lnTo>
                  <a:lnTo>
                    <a:pt x="268720" y="340519"/>
                  </a:lnTo>
                  <a:lnTo>
                    <a:pt x="56752" y="340519"/>
                  </a:lnTo>
                  <a:lnTo>
                    <a:pt x="34662" y="336059"/>
                  </a:lnTo>
                  <a:lnTo>
                    <a:pt x="16622" y="323896"/>
                  </a:lnTo>
                  <a:lnTo>
                    <a:pt x="4459" y="305856"/>
                  </a:lnTo>
                  <a:lnTo>
                    <a:pt x="0" y="283765"/>
                  </a:lnTo>
                  <a:lnTo>
                    <a:pt x="10479" y="235206"/>
                  </a:lnTo>
                  <a:lnTo>
                    <a:pt x="0" y="198635"/>
                  </a:lnTo>
                  <a:lnTo>
                    <a:pt x="0" y="56753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504769" y="4430833"/>
            <a:ext cx="11499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Record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-325">
                <a:latin typeface="Trebuchet MS"/>
                <a:cs typeface="Trebuchet MS"/>
              </a:rPr>
              <a:t>/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Tuple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61" y="156753"/>
            <a:ext cx="1503680" cy="375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dirty="0" spc="55"/>
              <a:t> </a:t>
            </a:r>
            <a:r>
              <a:rPr dirty="0" spc="-45"/>
              <a:t>terms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0359" y="776563"/>
            <a:ext cx="8639810" cy="74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Instance</a:t>
            </a:r>
            <a:endParaRPr sz="1700">
              <a:latin typeface="Trebuchet MS"/>
              <a:cs typeface="Trebuchet MS"/>
            </a:endParaRPr>
          </a:p>
          <a:p>
            <a:pPr lvl="1" marL="694055" marR="5080" indent="-23431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which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stored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90">
                <a:solidFill>
                  <a:srgbClr val="666666"/>
                </a:solidFill>
                <a:latin typeface="Trebuchet MS"/>
                <a:cs typeface="Trebuchet MS"/>
              </a:rPr>
              <a:t>at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particular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moment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70">
                <a:solidFill>
                  <a:srgbClr val="666666"/>
                </a:solidFill>
                <a:latin typeface="Trebuchet MS"/>
                <a:cs typeface="Trebuchet MS"/>
              </a:rPr>
              <a:t>time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called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an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instance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of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database.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38210" y="3551259"/>
            <a:ext cx="818070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6379" marR="5080" indent="-23431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Lucida Sans Unicode"/>
              <a:buChar char="▪"/>
              <a:tabLst>
                <a:tab pos="246379" algn="l"/>
              </a:tabLst>
            </a:pPr>
            <a:r>
              <a:rPr dirty="0" sz="1500" spc="-75">
                <a:solidFill>
                  <a:srgbClr val="666666"/>
                </a:solidFill>
                <a:latin typeface="Trebuchet MS"/>
                <a:cs typeface="Trebuchet MS"/>
              </a:rPr>
              <a:t>Let’s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say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table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70">
                <a:solidFill>
                  <a:srgbClr val="666666"/>
                </a:solidFill>
                <a:latin typeface="Trebuchet MS"/>
                <a:cs typeface="Trebuchet MS"/>
              </a:rPr>
              <a:t>faculty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our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whose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name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MU,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suppose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table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has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9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records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45">
                <a:solidFill>
                  <a:srgbClr val="666666"/>
                </a:solidFill>
                <a:latin typeface="Trebuchet MS"/>
                <a:cs typeface="Trebuchet MS"/>
              </a:rPr>
              <a:t>so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instance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has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9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records.</a:t>
            </a:r>
            <a:endParaRPr sz="1500">
              <a:latin typeface="Trebuchet MS"/>
              <a:cs typeface="Trebuchet MS"/>
            </a:endParaRPr>
          </a:p>
          <a:p>
            <a:pPr marL="295910" indent="-283210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295910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Now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we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are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going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add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another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one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records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666666"/>
                </a:solidFill>
                <a:latin typeface="Trebuchet MS"/>
                <a:cs typeface="Trebuchet MS"/>
              </a:rPr>
              <a:t>so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instance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have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85">
                <a:solidFill>
                  <a:srgbClr val="666666"/>
                </a:solidFill>
                <a:latin typeface="Trebuchet MS"/>
                <a:cs typeface="Trebuchet MS"/>
              </a:rPr>
              <a:t>total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3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records.</a:t>
            </a:r>
            <a:endParaRPr sz="1500">
              <a:latin typeface="Trebuchet MS"/>
              <a:cs typeface="Trebuchet MS"/>
            </a:endParaRPr>
          </a:p>
          <a:p>
            <a:pPr marL="246379" indent="-233679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246379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instances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can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be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changed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by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certain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80">
                <a:solidFill>
                  <a:srgbClr val="666666"/>
                </a:solidFill>
                <a:latin typeface="Trebuchet MS"/>
                <a:cs typeface="Trebuchet MS"/>
              </a:rPr>
              <a:t>CRUD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operations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as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like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addition,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deletion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data.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009141" y="1520990"/>
          <a:ext cx="4138295" cy="1961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283209"/>
                <a:gridCol w="938530"/>
                <a:gridCol w="789305"/>
                <a:gridCol w="868680"/>
              </a:tblGrid>
              <a:tr h="316865"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Faculty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114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Mobile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1234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1148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Jay</a:t>
                      </a:r>
                      <a:r>
                        <a:rPr dirty="0" sz="14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Mehta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Surat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35">
                          <a:latin typeface="Trebuchet MS"/>
                          <a:cs typeface="Trebuchet MS"/>
                        </a:rPr>
                        <a:t>9879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5">
                          <a:latin typeface="Trebuchet MS"/>
                          <a:cs typeface="Trebuchet MS"/>
                        </a:rPr>
                        <a:t>C++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11480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Jeet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Oza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Baroda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400" spc="35">
                          <a:latin typeface="Trebuchet MS"/>
                          <a:cs typeface="Trebuchet MS"/>
                        </a:rPr>
                        <a:t>9876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JAVA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61" y="156753"/>
            <a:ext cx="1503680" cy="375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dirty="0" spc="55"/>
              <a:t> </a:t>
            </a:r>
            <a:r>
              <a:rPr dirty="0" spc="-45"/>
              <a:t>terms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0359" y="776563"/>
            <a:ext cx="7620000" cy="74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Schema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overall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design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called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schema.</a:t>
            </a:r>
            <a:endParaRPr sz="15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basic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structure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how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85">
                <a:solidFill>
                  <a:srgbClr val="666666"/>
                </a:solidFill>
                <a:latin typeface="Trebuchet MS"/>
                <a:cs typeface="Trebuchet MS"/>
              </a:rPr>
              <a:t>will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be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stored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called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schema.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38210" y="3094060"/>
            <a:ext cx="81641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6379" marR="5080" indent="-23431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Lucida Sans Unicode"/>
              <a:buChar char="▪"/>
              <a:tabLst>
                <a:tab pos="246379" algn="l"/>
              </a:tabLst>
            </a:pP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Let’s</a:t>
            </a:r>
            <a:r>
              <a:rPr dirty="0" sz="1500" spc="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say</a:t>
            </a:r>
            <a:r>
              <a:rPr dirty="0" sz="1500" spc="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500" spc="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table</a:t>
            </a:r>
            <a:r>
              <a:rPr dirty="0" sz="1500" spc="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faculty</a:t>
            </a:r>
            <a:r>
              <a:rPr dirty="0" sz="1500" spc="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500" spc="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our</a:t>
            </a:r>
            <a:r>
              <a:rPr dirty="0" sz="1500" spc="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500" spc="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name</a:t>
            </a:r>
            <a:r>
              <a:rPr dirty="0" sz="1500" spc="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DU,</a:t>
            </a:r>
            <a:r>
              <a:rPr dirty="0" sz="1500" spc="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faculty</a:t>
            </a:r>
            <a:r>
              <a:rPr dirty="0" sz="1500" spc="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table</a:t>
            </a:r>
            <a:r>
              <a:rPr dirty="0" sz="1500" spc="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require</a:t>
            </a:r>
            <a:r>
              <a:rPr dirty="0" sz="1500" spc="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emp</a:t>
            </a:r>
            <a:r>
              <a:rPr dirty="0" sz="1500" spc="-10">
                <a:solidFill>
                  <a:srgbClr val="666666"/>
                </a:solidFill>
                <a:latin typeface="Calibri"/>
                <a:cs typeface="Calibri"/>
              </a:rPr>
              <a:t>_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name, address,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mobile,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subject 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their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table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666666"/>
                </a:solidFill>
                <a:latin typeface="Trebuchet MS"/>
                <a:cs typeface="Trebuchet MS"/>
              </a:rPr>
              <a:t>so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we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design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structure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as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: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13617" y="3551259"/>
            <a:ext cx="186880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Lucida Sans Unicode"/>
              <a:buChar char="□"/>
              <a:tabLst>
                <a:tab pos="316865" algn="l"/>
              </a:tabLst>
            </a:pPr>
            <a:r>
              <a:rPr dirty="0" sz="1500" spc="-70">
                <a:solidFill>
                  <a:srgbClr val="666666"/>
                </a:solidFill>
                <a:latin typeface="Trebuchet MS"/>
                <a:cs typeface="Trebuchet MS"/>
              </a:rPr>
              <a:t>faculty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table</a:t>
            </a:r>
            <a:endParaRPr sz="1500">
              <a:latin typeface="Trebuchet MS"/>
              <a:cs typeface="Trebuchet MS"/>
            </a:endParaRPr>
          </a:p>
          <a:p>
            <a:pPr marL="316865" indent="-304165">
              <a:lnSpc>
                <a:spcPct val="100000"/>
              </a:lnSpc>
              <a:buClr>
                <a:srgbClr val="000000"/>
              </a:buClr>
              <a:buFont typeface="Lucida Sans Unicode"/>
              <a:buChar char="□"/>
              <a:tabLst>
                <a:tab pos="31686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emp</a:t>
            </a:r>
            <a:r>
              <a:rPr dirty="0" sz="1500">
                <a:solidFill>
                  <a:srgbClr val="666666"/>
                </a:solidFill>
                <a:latin typeface="Calibri"/>
                <a:cs typeface="Calibri"/>
              </a:rPr>
              <a:t>_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name</a:t>
            </a:r>
            <a:r>
              <a:rPr dirty="0" sz="1500" spc="-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15">
                <a:solidFill>
                  <a:srgbClr val="666666"/>
                </a:solidFill>
                <a:latin typeface="Trebuchet MS"/>
                <a:cs typeface="Trebuchet MS"/>
              </a:rPr>
              <a:t>: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string</a:t>
            </a:r>
            <a:endParaRPr sz="1500">
              <a:latin typeface="Trebuchet MS"/>
              <a:cs typeface="Trebuchet MS"/>
            </a:endParaRPr>
          </a:p>
          <a:p>
            <a:pPr marL="316865" indent="-304165">
              <a:lnSpc>
                <a:spcPct val="100000"/>
              </a:lnSpc>
              <a:buClr>
                <a:srgbClr val="000000"/>
              </a:buClr>
              <a:buFont typeface="Lucida Sans Unicode"/>
              <a:buChar char="□"/>
              <a:tabLst>
                <a:tab pos="316865" algn="l"/>
              </a:tabLst>
            </a:pP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address: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string</a:t>
            </a:r>
            <a:endParaRPr sz="1500">
              <a:latin typeface="Trebuchet MS"/>
              <a:cs typeface="Trebuchet MS"/>
            </a:endParaRPr>
          </a:p>
          <a:p>
            <a:pPr marL="316865" indent="-304165">
              <a:lnSpc>
                <a:spcPct val="100000"/>
              </a:lnSpc>
              <a:buClr>
                <a:srgbClr val="000000"/>
              </a:buClr>
              <a:buFont typeface="Lucida Sans Unicode"/>
              <a:buChar char="□"/>
              <a:tabLst>
                <a:tab pos="316865" algn="l"/>
              </a:tabLst>
            </a:pP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mobile</a:t>
            </a:r>
            <a:r>
              <a:rPr dirty="0" sz="1500" spc="-8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15">
                <a:solidFill>
                  <a:srgbClr val="666666"/>
                </a:solidFill>
                <a:latin typeface="Trebuchet MS"/>
                <a:cs typeface="Trebuchet MS"/>
              </a:rPr>
              <a:t>: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string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38210" y="4465659"/>
            <a:ext cx="41306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2480" indent="-3048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Lucida Sans Unicode"/>
              <a:buChar char="□"/>
              <a:tabLst>
                <a:tab pos="792480" algn="l"/>
              </a:tabLst>
            </a:pP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subject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15">
                <a:solidFill>
                  <a:srgbClr val="666666"/>
                </a:solidFill>
                <a:latin typeface="Trebuchet MS"/>
                <a:cs typeface="Trebuchet MS"/>
              </a:rPr>
              <a:t>: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string</a:t>
            </a:r>
            <a:endParaRPr sz="1500">
              <a:latin typeface="Trebuchet MS"/>
              <a:cs typeface="Trebuchet MS"/>
            </a:endParaRPr>
          </a:p>
          <a:p>
            <a:pPr marL="246379" indent="-233679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246379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Above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given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schema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table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70">
                <a:solidFill>
                  <a:srgbClr val="666666"/>
                </a:solidFill>
                <a:latin typeface="Trebuchet MS"/>
                <a:cs typeface="Trebuchet MS"/>
              </a:rPr>
              <a:t>faculty.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009141" y="1533690"/>
          <a:ext cx="4138295" cy="154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283209"/>
                <a:gridCol w="938530"/>
                <a:gridCol w="789305"/>
                <a:gridCol w="868680"/>
              </a:tblGrid>
              <a:tr h="316865"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Faculty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114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Mobile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1234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Jay</a:t>
                      </a:r>
                      <a:r>
                        <a:rPr dirty="0" sz="14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Mehta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Surat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35">
                          <a:latin typeface="Trebuchet MS"/>
                          <a:cs typeface="Trebuchet MS"/>
                        </a:rPr>
                        <a:t>9879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5">
                          <a:latin typeface="Trebuchet MS"/>
                          <a:cs typeface="Trebuchet MS"/>
                        </a:rPr>
                        <a:t>C++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4200144" y="3766668"/>
            <a:ext cx="3840479" cy="739140"/>
          </a:xfrm>
          <a:prstGeom prst="rect">
            <a:avLst/>
          </a:prstGeom>
          <a:solidFill>
            <a:srgbClr val="F1F1F1"/>
          </a:solidFill>
          <a:ln w="9524">
            <a:solidFill>
              <a:srgbClr val="BEBEBE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algn="just" marL="85090" marR="202565">
              <a:lnSpc>
                <a:spcPct val="100000"/>
              </a:lnSpc>
              <a:spcBef>
                <a:spcPts val="244"/>
              </a:spcBef>
            </a:pPr>
            <a:r>
              <a:rPr dirty="0" sz="1400" spc="90">
                <a:latin typeface="Trebuchet MS"/>
                <a:cs typeface="Trebuchet MS"/>
              </a:rPr>
              <a:t>A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schema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contains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schema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objects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like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table, </a:t>
            </a:r>
            <a:r>
              <a:rPr dirty="0" sz="1400" spc="-20">
                <a:latin typeface="Trebuchet MS"/>
                <a:cs typeface="Trebuchet MS"/>
              </a:rPr>
              <a:t>foreign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key,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primary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key,</a:t>
            </a:r>
            <a:r>
              <a:rPr dirty="0" sz="1400" spc="-35">
                <a:latin typeface="Trebuchet MS"/>
                <a:cs typeface="Trebuchet MS"/>
              </a:rPr>
              <a:t> views, </a:t>
            </a:r>
            <a:r>
              <a:rPr dirty="0" sz="1400" spc="-25">
                <a:latin typeface="Trebuchet MS"/>
                <a:cs typeface="Trebuchet MS"/>
              </a:rPr>
              <a:t>columns,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data </a:t>
            </a:r>
            <a:r>
              <a:rPr dirty="0" sz="1400" spc="-35">
                <a:latin typeface="Trebuchet MS"/>
                <a:cs typeface="Trebuchet MS"/>
              </a:rPr>
              <a:t>types,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stored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procedure,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etc.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102" y="928892"/>
            <a:ext cx="4827270" cy="2219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1327785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595959"/>
                </a:solidFill>
                <a:latin typeface="Trebuchet MS"/>
                <a:cs typeface="Trebuchet MS"/>
              </a:rPr>
              <a:t>3</a:t>
            </a:r>
            <a:r>
              <a:rPr dirty="0" sz="4800" spc="-22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4800" spc="-10" b="1">
                <a:solidFill>
                  <a:srgbClr val="595959"/>
                </a:solidFill>
                <a:latin typeface="Trebuchet MS"/>
                <a:cs typeface="Trebuchet MS"/>
              </a:rPr>
              <a:t>Levels </a:t>
            </a:r>
            <a:r>
              <a:rPr dirty="0" sz="4800" spc="225" b="1">
                <a:solidFill>
                  <a:srgbClr val="595959"/>
                </a:solidFill>
                <a:latin typeface="Trebuchet MS"/>
                <a:cs typeface="Trebuchet MS"/>
              </a:rPr>
              <a:t>ANSI</a:t>
            </a:r>
            <a:r>
              <a:rPr dirty="0" sz="4800" spc="-22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4800" spc="175" b="1">
                <a:solidFill>
                  <a:srgbClr val="595959"/>
                </a:solidFill>
                <a:latin typeface="Trebuchet MS"/>
                <a:cs typeface="Trebuchet MS"/>
              </a:rPr>
              <a:t>SPARC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4800" b="1">
                <a:solidFill>
                  <a:srgbClr val="595959"/>
                </a:solidFill>
                <a:latin typeface="Trebuchet MS"/>
                <a:cs typeface="Trebuchet MS"/>
              </a:rPr>
              <a:t>Database</a:t>
            </a:r>
            <a:r>
              <a:rPr dirty="0" sz="4800" spc="-2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4800" spc="-10" b="1">
                <a:solidFill>
                  <a:srgbClr val="595959"/>
                </a:solidFill>
                <a:latin typeface="Trebuchet MS"/>
                <a:cs typeface="Trebuchet MS"/>
              </a:rPr>
              <a:t>System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3438" y="148587"/>
            <a:ext cx="1495424" cy="37147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3</a:t>
            </a:r>
            <a:r>
              <a:rPr dirty="0" spc="-75"/>
              <a:t> </a:t>
            </a:r>
            <a:r>
              <a:rPr dirty="0"/>
              <a:t>Levels</a:t>
            </a:r>
            <a:r>
              <a:rPr dirty="0" spc="-75"/>
              <a:t> </a:t>
            </a:r>
            <a:r>
              <a:rPr dirty="0" spc="110"/>
              <a:t>ANSI</a:t>
            </a:r>
            <a:r>
              <a:rPr dirty="0" spc="-75"/>
              <a:t> </a:t>
            </a:r>
            <a:r>
              <a:rPr dirty="0" spc="95"/>
              <a:t>SPARC</a:t>
            </a:r>
            <a:r>
              <a:rPr dirty="0" spc="-75"/>
              <a:t> </a:t>
            </a:r>
            <a:r>
              <a:rPr dirty="0"/>
              <a:t>Database</a:t>
            </a:r>
            <a:r>
              <a:rPr dirty="0" spc="-75"/>
              <a:t> </a:t>
            </a:r>
            <a:r>
              <a:rPr dirty="0" spc="-10"/>
              <a:t>System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022727" y="1646577"/>
            <a:ext cx="4495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795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rebuchet MS"/>
                <a:cs typeface="Trebuchet MS"/>
              </a:rPr>
              <a:t>View </a:t>
            </a:r>
            <a:r>
              <a:rPr dirty="0" sz="1400" spc="-45" b="1">
                <a:latin typeface="Trebuchet MS"/>
                <a:cs typeface="Trebuchet MS"/>
              </a:rPr>
              <a:t>Level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948537" y="2654223"/>
            <a:ext cx="5981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360" marR="5080" indent="-74295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rebuchet MS"/>
                <a:cs typeface="Trebuchet MS"/>
              </a:rPr>
              <a:t>Logical </a:t>
            </a:r>
            <a:r>
              <a:rPr dirty="0" sz="1400" spc="-10" b="1">
                <a:latin typeface="Trebuchet MS"/>
                <a:cs typeface="Trebuchet MS"/>
              </a:rPr>
              <a:t>Level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902068" y="3523572"/>
            <a:ext cx="6908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0" marR="5080" indent="-121285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rebuchet MS"/>
                <a:cs typeface="Trebuchet MS"/>
              </a:rPr>
              <a:t>Physical Level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657350" y="1646653"/>
            <a:ext cx="1097280" cy="609600"/>
          </a:xfrm>
          <a:prstGeom prst="rect">
            <a:avLst/>
          </a:prstGeom>
          <a:solidFill>
            <a:srgbClr val="D8D8D8"/>
          </a:solidFill>
        </p:spPr>
        <p:txBody>
          <a:bodyPr wrap="square" lIns="0" tIns="191135" rIns="0" bIns="0" rtlCol="0" vert="horz">
            <a:spAutoFit/>
          </a:bodyPr>
          <a:lstStyle/>
          <a:p>
            <a:pPr marL="301625">
              <a:lnSpc>
                <a:spcPct val="100000"/>
              </a:lnSpc>
              <a:spcBef>
                <a:spcPts val="1505"/>
              </a:spcBef>
            </a:pPr>
            <a:r>
              <a:rPr dirty="0" sz="1400">
                <a:latin typeface="Trebuchet MS"/>
                <a:cs typeface="Trebuchet MS"/>
              </a:rPr>
              <a:t>View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320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86149" y="1646653"/>
            <a:ext cx="1097280" cy="609600"/>
          </a:xfrm>
          <a:prstGeom prst="rect">
            <a:avLst/>
          </a:prstGeom>
          <a:solidFill>
            <a:srgbClr val="D8D8D8"/>
          </a:solidFill>
        </p:spPr>
        <p:txBody>
          <a:bodyPr wrap="square" lIns="0" tIns="19113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505"/>
              </a:spcBef>
            </a:pPr>
            <a:r>
              <a:rPr dirty="0" sz="1400">
                <a:latin typeface="Trebuchet MS"/>
                <a:cs typeface="Trebuchet MS"/>
              </a:rPr>
              <a:t>View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14949" y="1646653"/>
            <a:ext cx="1097280" cy="609600"/>
          </a:xfrm>
          <a:prstGeom prst="rect">
            <a:avLst/>
          </a:prstGeom>
          <a:solidFill>
            <a:srgbClr val="D8D8D8"/>
          </a:solidFill>
        </p:spPr>
        <p:txBody>
          <a:bodyPr wrap="square" lIns="0" tIns="191135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505"/>
              </a:spcBef>
            </a:pPr>
            <a:r>
              <a:rPr dirty="0" sz="1400">
                <a:latin typeface="Trebuchet MS"/>
                <a:cs typeface="Trebuchet MS"/>
              </a:rPr>
              <a:t>View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15326" y="2541335"/>
            <a:ext cx="1447800" cy="609600"/>
          </a:xfrm>
          <a:prstGeom prst="rect">
            <a:avLst/>
          </a:prstGeom>
          <a:solidFill>
            <a:srgbClr val="D8D8D8"/>
          </a:solidFill>
        </p:spPr>
        <p:txBody>
          <a:bodyPr wrap="square" lIns="0" tIns="83820" rIns="0" bIns="0" rtlCol="0" vert="horz">
            <a:spAutoFit/>
          </a:bodyPr>
          <a:lstStyle/>
          <a:p>
            <a:pPr marL="516255" marR="268605" indent="-240029">
              <a:lnSpc>
                <a:spcPct val="100000"/>
              </a:lnSpc>
              <a:spcBef>
                <a:spcPts val="660"/>
              </a:spcBef>
            </a:pPr>
            <a:r>
              <a:rPr dirty="0" sz="1400" spc="-10">
                <a:latin typeface="Trebuchet MS"/>
                <a:cs typeface="Trebuchet MS"/>
              </a:rPr>
              <a:t>Conceptual Level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315326" y="3436018"/>
            <a:ext cx="1447800" cy="609600"/>
          </a:xfrm>
          <a:prstGeom prst="rect">
            <a:avLst/>
          </a:prstGeom>
          <a:solidFill>
            <a:srgbClr val="D8D8D8"/>
          </a:solidFill>
        </p:spPr>
        <p:txBody>
          <a:bodyPr wrap="square" lIns="0" tIns="84455" rIns="0" bIns="0" rtlCol="0" vert="horz">
            <a:spAutoFit/>
          </a:bodyPr>
          <a:lstStyle/>
          <a:p>
            <a:pPr marL="516255" marR="424180" indent="-84455">
              <a:lnSpc>
                <a:spcPct val="100000"/>
              </a:lnSpc>
              <a:spcBef>
                <a:spcPts val="665"/>
              </a:spcBef>
            </a:pPr>
            <a:r>
              <a:rPr dirty="0" sz="1400" spc="-55">
                <a:latin typeface="Trebuchet MS"/>
                <a:cs typeface="Trebuchet MS"/>
              </a:rPr>
              <a:t>Internal </a:t>
            </a:r>
            <a:r>
              <a:rPr dirty="0" sz="1400" spc="-20">
                <a:latin typeface="Trebuchet MS"/>
                <a:cs typeface="Trebuchet MS"/>
              </a:rPr>
              <a:t>Level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315326" y="43307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723899" y="609599"/>
                </a:moveTo>
                <a:lnTo>
                  <a:pt x="645023" y="609003"/>
                </a:lnTo>
                <a:lnTo>
                  <a:pt x="568606" y="607256"/>
                </a:lnTo>
                <a:lnTo>
                  <a:pt x="495091" y="604420"/>
                </a:lnTo>
                <a:lnTo>
                  <a:pt x="424920" y="600557"/>
                </a:lnTo>
                <a:lnTo>
                  <a:pt x="358533" y="595728"/>
                </a:lnTo>
                <a:lnTo>
                  <a:pt x="296373" y="589997"/>
                </a:lnTo>
                <a:lnTo>
                  <a:pt x="238882" y="583424"/>
                </a:lnTo>
                <a:lnTo>
                  <a:pt x="186500" y="576072"/>
                </a:lnTo>
                <a:lnTo>
                  <a:pt x="139670" y="568003"/>
                </a:lnTo>
                <a:lnTo>
                  <a:pt x="98833" y="559279"/>
                </a:lnTo>
                <a:lnTo>
                  <a:pt x="36904" y="540113"/>
                </a:lnTo>
                <a:lnTo>
                  <a:pt x="4247" y="519070"/>
                </a:lnTo>
                <a:lnTo>
                  <a:pt x="0" y="507999"/>
                </a:lnTo>
                <a:lnTo>
                  <a:pt x="0" y="101599"/>
                </a:lnTo>
                <a:lnTo>
                  <a:pt x="36904" y="69486"/>
                </a:lnTo>
                <a:lnTo>
                  <a:pt x="98833" y="50320"/>
                </a:lnTo>
                <a:lnTo>
                  <a:pt x="139670" y="41596"/>
                </a:lnTo>
                <a:lnTo>
                  <a:pt x="186500" y="33527"/>
                </a:lnTo>
                <a:lnTo>
                  <a:pt x="238882" y="26175"/>
                </a:lnTo>
                <a:lnTo>
                  <a:pt x="296373" y="19602"/>
                </a:lnTo>
                <a:lnTo>
                  <a:pt x="358533" y="13871"/>
                </a:lnTo>
                <a:lnTo>
                  <a:pt x="424920" y="9042"/>
                </a:lnTo>
                <a:lnTo>
                  <a:pt x="495091" y="5179"/>
                </a:lnTo>
                <a:lnTo>
                  <a:pt x="568606" y="2343"/>
                </a:lnTo>
                <a:lnTo>
                  <a:pt x="645023" y="596"/>
                </a:lnTo>
                <a:lnTo>
                  <a:pt x="723899" y="0"/>
                </a:lnTo>
                <a:lnTo>
                  <a:pt x="802776" y="596"/>
                </a:lnTo>
                <a:lnTo>
                  <a:pt x="879193" y="2343"/>
                </a:lnTo>
                <a:lnTo>
                  <a:pt x="952708" y="5179"/>
                </a:lnTo>
                <a:lnTo>
                  <a:pt x="1022879" y="9042"/>
                </a:lnTo>
                <a:lnTo>
                  <a:pt x="1089266" y="13871"/>
                </a:lnTo>
                <a:lnTo>
                  <a:pt x="1151425" y="19602"/>
                </a:lnTo>
                <a:lnTo>
                  <a:pt x="1208917" y="26175"/>
                </a:lnTo>
                <a:lnTo>
                  <a:pt x="1261299" y="33527"/>
                </a:lnTo>
                <a:lnTo>
                  <a:pt x="1308129" y="41596"/>
                </a:lnTo>
                <a:lnTo>
                  <a:pt x="1348966" y="50320"/>
                </a:lnTo>
                <a:lnTo>
                  <a:pt x="1410895" y="69486"/>
                </a:lnTo>
                <a:lnTo>
                  <a:pt x="1443552" y="90529"/>
                </a:lnTo>
                <a:lnTo>
                  <a:pt x="1447799" y="101599"/>
                </a:lnTo>
                <a:lnTo>
                  <a:pt x="1447799" y="507999"/>
                </a:lnTo>
                <a:lnTo>
                  <a:pt x="1410895" y="540113"/>
                </a:lnTo>
                <a:lnTo>
                  <a:pt x="1348966" y="559279"/>
                </a:lnTo>
                <a:lnTo>
                  <a:pt x="1308129" y="568003"/>
                </a:lnTo>
                <a:lnTo>
                  <a:pt x="1261299" y="576072"/>
                </a:lnTo>
                <a:lnTo>
                  <a:pt x="1208917" y="583424"/>
                </a:lnTo>
                <a:lnTo>
                  <a:pt x="1151425" y="589997"/>
                </a:lnTo>
                <a:lnTo>
                  <a:pt x="1089266" y="595728"/>
                </a:lnTo>
                <a:lnTo>
                  <a:pt x="1022879" y="600557"/>
                </a:lnTo>
                <a:lnTo>
                  <a:pt x="952708" y="604420"/>
                </a:lnTo>
                <a:lnTo>
                  <a:pt x="879193" y="607256"/>
                </a:lnTo>
                <a:lnTo>
                  <a:pt x="802776" y="609003"/>
                </a:lnTo>
                <a:lnTo>
                  <a:pt x="723899" y="6095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655309" y="4559808"/>
            <a:ext cx="7683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rebuchet MS"/>
                <a:cs typeface="Trebuchet MS"/>
              </a:rPr>
              <a:t>Database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3205989" y="2256253"/>
            <a:ext cx="1109980" cy="690245"/>
          </a:xfrm>
          <a:custGeom>
            <a:avLst/>
            <a:gdLst/>
            <a:ahLst/>
            <a:cxnLst/>
            <a:rect l="l" t="t" r="r" b="b"/>
            <a:pathLst>
              <a:path w="1109979" h="690244">
                <a:moveTo>
                  <a:pt x="0" y="0"/>
                </a:moveTo>
                <a:lnTo>
                  <a:pt x="1109399" y="689999"/>
                </a:lnTo>
              </a:path>
            </a:pathLst>
          </a:custGeom>
          <a:ln w="19049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034789" y="2256253"/>
            <a:ext cx="5080" cy="285115"/>
          </a:xfrm>
          <a:custGeom>
            <a:avLst/>
            <a:gdLst/>
            <a:ahLst/>
            <a:cxnLst/>
            <a:rect l="l" t="t" r="r" b="b"/>
            <a:pathLst>
              <a:path w="5079" h="285114">
                <a:moveTo>
                  <a:pt x="0" y="0"/>
                </a:moveTo>
                <a:lnTo>
                  <a:pt x="4499" y="284999"/>
                </a:lnTo>
              </a:path>
            </a:pathLst>
          </a:custGeom>
          <a:ln w="19049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5763190" y="2256253"/>
            <a:ext cx="1100455" cy="690245"/>
          </a:xfrm>
          <a:custGeom>
            <a:avLst/>
            <a:gdLst/>
            <a:ahLst/>
            <a:cxnLst/>
            <a:rect l="l" t="t" r="r" b="b"/>
            <a:pathLst>
              <a:path w="1100454" h="690244">
                <a:moveTo>
                  <a:pt x="1100399" y="0"/>
                </a:moveTo>
                <a:lnTo>
                  <a:pt x="0" y="689999"/>
                </a:lnTo>
              </a:path>
            </a:pathLst>
          </a:custGeom>
          <a:ln w="19049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5039226" y="3150935"/>
            <a:ext cx="0" cy="285115"/>
          </a:xfrm>
          <a:custGeom>
            <a:avLst/>
            <a:gdLst/>
            <a:ahLst/>
            <a:cxnLst/>
            <a:rect l="l" t="t" r="r" b="b"/>
            <a:pathLst>
              <a:path w="0" h="285114">
                <a:moveTo>
                  <a:pt x="0" y="0"/>
                </a:moveTo>
                <a:lnTo>
                  <a:pt x="0" y="284999"/>
                </a:lnTo>
              </a:path>
            </a:pathLst>
          </a:custGeom>
          <a:ln w="19049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5039226" y="4045618"/>
            <a:ext cx="0" cy="285115"/>
          </a:xfrm>
          <a:custGeom>
            <a:avLst/>
            <a:gdLst/>
            <a:ahLst/>
            <a:cxnLst/>
            <a:rect l="l" t="t" r="r" b="b"/>
            <a:pathLst>
              <a:path w="0" h="285114">
                <a:moveTo>
                  <a:pt x="0" y="0"/>
                </a:moveTo>
                <a:lnTo>
                  <a:pt x="0" y="284999"/>
                </a:lnTo>
              </a:path>
            </a:pathLst>
          </a:custGeom>
          <a:ln w="19049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2957392" y="1326388"/>
            <a:ext cx="4978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User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320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764068" y="1338055"/>
            <a:ext cx="542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User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595622" y="1326388"/>
            <a:ext cx="5365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User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87851" y="3523572"/>
            <a:ext cx="25584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rebuchet MS"/>
                <a:cs typeface="Trebuchet MS"/>
              </a:rPr>
              <a:t>How</a:t>
            </a:r>
            <a:r>
              <a:rPr dirty="0" sz="1400" spc="-60" b="1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the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data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are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actually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stored </a:t>
            </a:r>
            <a:r>
              <a:rPr dirty="0" sz="1400">
                <a:latin typeface="Trebuchet MS"/>
                <a:cs typeface="Trebuchet MS"/>
              </a:rPr>
              <a:t>on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storage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devices?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87851" y="2562262"/>
            <a:ext cx="20173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rebuchet MS"/>
                <a:cs typeface="Trebuchet MS"/>
              </a:rPr>
              <a:t>What</a:t>
            </a:r>
            <a:r>
              <a:rPr dirty="0" sz="1400" spc="-105" b="1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data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are</a:t>
            </a:r>
            <a:r>
              <a:rPr dirty="0" sz="1400" spc="-7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stored</a:t>
            </a:r>
            <a:r>
              <a:rPr dirty="0" sz="1400" spc="-8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and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Trebuchet MS"/>
                <a:cs typeface="Trebuchet MS"/>
              </a:rPr>
              <a:t>What</a:t>
            </a:r>
            <a:r>
              <a:rPr dirty="0" sz="1400" spc="-40" b="1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relationships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exist?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87851" y="1646577"/>
            <a:ext cx="19208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rebuchet MS"/>
                <a:cs typeface="Trebuchet MS"/>
              </a:rPr>
              <a:t>How</a:t>
            </a:r>
            <a:r>
              <a:rPr dirty="0" sz="1400" spc="-60" b="1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data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are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viewed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by </a:t>
            </a:r>
            <a:r>
              <a:rPr dirty="0" sz="1400">
                <a:latin typeface="Trebuchet MS"/>
                <a:cs typeface="Trebuchet MS"/>
              </a:rPr>
              <a:t>each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users?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9983" y="775977"/>
            <a:ext cx="532014" cy="532014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8782" y="775977"/>
            <a:ext cx="532015" cy="532014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7582" y="775977"/>
            <a:ext cx="532014" cy="53201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3</a:t>
            </a:r>
            <a:r>
              <a:rPr dirty="0" spc="-75"/>
              <a:t> </a:t>
            </a:r>
            <a:r>
              <a:rPr dirty="0"/>
              <a:t>Levels</a:t>
            </a:r>
            <a:r>
              <a:rPr dirty="0" spc="-75"/>
              <a:t> </a:t>
            </a:r>
            <a:r>
              <a:rPr dirty="0" spc="110"/>
              <a:t>ANSI</a:t>
            </a:r>
            <a:r>
              <a:rPr dirty="0" spc="-75"/>
              <a:t> </a:t>
            </a:r>
            <a:r>
              <a:rPr dirty="0" spc="95"/>
              <a:t>SPARC</a:t>
            </a:r>
            <a:r>
              <a:rPr dirty="0" spc="-75"/>
              <a:t> </a:t>
            </a:r>
            <a:r>
              <a:rPr dirty="0"/>
              <a:t>Database</a:t>
            </a:r>
            <a:r>
              <a:rPr dirty="0" spc="-75"/>
              <a:t> </a:t>
            </a:r>
            <a:r>
              <a:rPr dirty="0" spc="-10"/>
              <a:t>System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0359" y="776563"/>
            <a:ext cx="8640445" cy="4004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55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dirty="0" sz="1700" spc="-7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level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(Physical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level)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120">
                <a:solidFill>
                  <a:srgbClr val="666666"/>
                </a:solidFill>
                <a:latin typeface="Trebuchet MS"/>
                <a:cs typeface="Trebuchet MS"/>
              </a:rPr>
              <a:t>It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describes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how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stored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on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storage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device.</a:t>
            </a:r>
            <a:endParaRPr sz="15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Deals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75">
                <a:solidFill>
                  <a:srgbClr val="666666"/>
                </a:solidFill>
                <a:latin typeface="Trebuchet MS"/>
                <a:cs typeface="Trebuchet MS"/>
              </a:rPr>
              <a:t>with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physical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storage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data.</a:t>
            </a:r>
            <a:endParaRPr sz="15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Structure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records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on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disk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1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75">
                <a:solidFill>
                  <a:srgbClr val="666666"/>
                </a:solidFill>
                <a:latin typeface="Trebuchet MS"/>
                <a:cs typeface="Trebuchet MS"/>
              </a:rPr>
              <a:t>files,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pages,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blocks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indexes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ordering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records</a:t>
            </a:r>
            <a:endParaRPr sz="1500">
              <a:latin typeface="Trebuchet MS"/>
              <a:cs typeface="Trebuchet MS"/>
            </a:endParaRPr>
          </a:p>
          <a:p>
            <a:pPr lvl="1" marL="694055" indent="-233679">
              <a:lnSpc>
                <a:spcPts val="1795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view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described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by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schema.</a:t>
            </a:r>
            <a:endParaRPr sz="1500">
              <a:latin typeface="Trebuchet MS"/>
              <a:cs typeface="Trebuchet MS"/>
            </a:endParaRPr>
          </a:p>
          <a:p>
            <a:pPr marL="265430" indent="-252729">
              <a:lnSpc>
                <a:spcPts val="2035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Conceptual</a:t>
            </a:r>
            <a:r>
              <a:rPr dirty="0" sz="1700" spc="-8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level</a:t>
            </a:r>
            <a:r>
              <a:rPr dirty="0" sz="1700" spc="-7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(Logical</a:t>
            </a:r>
            <a:r>
              <a:rPr dirty="0" sz="1700" spc="-7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level)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What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are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stored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what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relationships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exist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among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those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data?</a:t>
            </a:r>
            <a:endParaRPr sz="15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120">
                <a:solidFill>
                  <a:srgbClr val="666666"/>
                </a:solidFill>
                <a:latin typeface="Trebuchet MS"/>
                <a:cs typeface="Trebuchet MS"/>
              </a:rPr>
              <a:t>It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hides</a:t>
            </a:r>
            <a:r>
              <a:rPr dirty="0" sz="15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low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level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complexities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physical</a:t>
            </a:r>
            <a:r>
              <a:rPr dirty="0" sz="15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storage.</a:t>
            </a:r>
            <a:endParaRPr sz="1500">
              <a:latin typeface="Trebuchet MS"/>
              <a:cs typeface="Trebuchet MS"/>
            </a:endParaRPr>
          </a:p>
          <a:p>
            <a:pPr lvl="1" marL="694055" marR="6985" indent="-234315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For</a:t>
            </a:r>
            <a:r>
              <a:rPr dirty="0" sz="1500" spc="10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Example,</a:t>
            </a:r>
            <a:r>
              <a:rPr dirty="0" sz="1500" spc="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666666"/>
                </a:solidFill>
                <a:latin typeface="Trebuchet MS"/>
                <a:cs typeface="Trebuchet MS"/>
              </a:rPr>
              <a:t>STUDENT</a:t>
            </a:r>
            <a:r>
              <a:rPr dirty="0" sz="1500" spc="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500" spc="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may</a:t>
            </a:r>
            <a:r>
              <a:rPr dirty="0" sz="1500" spc="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contain</a:t>
            </a:r>
            <a:r>
              <a:rPr dirty="0" sz="1500" spc="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55">
                <a:solidFill>
                  <a:srgbClr val="666666"/>
                </a:solidFill>
                <a:latin typeface="Trebuchet MS"/>
                <a:cs typeface="Trebuchet MS"/>
              </a:rPr>
              <a:t>STUDENT</a:t>
            </a:r>
            <a:r>
              <a:rPr dirty="0" sz="1500" spc="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1500" spc="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85">
                <a:solidFill>
                  <a:srgbClr val="666666"/>
                </a:solidFill>
                <a:latin typeface="Trebuchet MS"/>
                <a:cs typeface="Trebuchet MS"/>
              </a:rPr>
              <a:t>COURSE</a:t>
            </a:r>
            <a:r>
              <a:rPr dirty="0" sz="1500" spc="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tables</a:t>
            </a:r>
            <a:r>
              <a:rPr dirty="0" sz="1500" spc="10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which</a:t>
            </a:r>
            <a:r>
              <a:rPr dirty="0" sz="1500" spc="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will</a:t>
            </a:r>
            <a:r>
              <a:rPr dirty="0" sz="1500" spc="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be visible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users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but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users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are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unaware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about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their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storage.</a:t>
            </a:r>
            <a:endParaRPr sz="1500">
              <a:latin typeface="Trebuchet MS"/>
              <a:cs typeface="Trebuchet MS"/>
            </a:endParaRPr>
          </a:p>
          <a:p>
            <a:pPr lvl="1" marL="694055" indent="-233679">
              <a:lnSpc>
                <a:spcPts val="1795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administrator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works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90">
                <a:solidFill>
                  <a:srgbClr val="666666"/>
                </a:solidFill>
                <a:latin typeface="Trebuchet MS"/>
                <a:cs typeface="Trebuchet MS"/>
              </a:rPr>
              <a:t>at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this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level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determine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what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keep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in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database.</a:t>
            </a:r>
            <a:endParaRPr sz="1500">
              <a:latin typeface="Trebuchet MS"/>
              <a:cs typeface="Trebuchet MS"/>
            </a:endParaRPr>
          </a:p>
          <a:p>
            <a:pPr marL="265430" indent="-252729">
              <a:lnSpc>
                <a:spcPts val="2035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40">
                <a:solidFill>
                  <a:srgbClr val="666666"/>
                </a:solidFill>
                <a:latin typeface="Trebuchet MS"/>
                <a:cs typeface="Trebuchet MS"/>
              </a:rPr>
              <a:t>External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level</a:t>
            </a:r>
            <a:r>
              <a:rPr dirty="0" sz="17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(View</a:t>
            </a:r>
            <a:r>
              <a:rPr dirty="0" sz="17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level)</a:t>
            </a:r>
            <a:endParaRPr sz="1700">
              <a:latin typeface="Trebuchet MS"/>
              <a:cs typeface="Trebuchet MS"/>
            </a:endParaRPr>
          </a:p>
          <a:p>
            <a:pPr lvl="1" marL="694055" marR="6350" indent="-23431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105">
                <a:solidFill>
                  <a:srgbClr val="666666"/>
                </a:solidFill>
                <a:latin typeface="Trebuchet MS"/>
                <a:cs typeface="Trebuchet MS"/>
              </a:rPr>
              <a:t>It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describes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only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part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entire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75">
                <a:solidFill>
                  <a:srgbClr val="666666"/>
                </a:solidFill>
                <a:latin typeface="Trebuchet MS"/>
                <a:cs typeface="Trebuchet MS"/>
              </a:rPr>
              <a:t>that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an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end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user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concern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or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how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are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viewed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by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each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user.</a:t>
            </a:r>
            <a:endParaRPr sz="1500">
              <a:latin typeface="Trebuchet MS"/>
              <a:cs typeface="Trebuchet MS"/>
            </a:endParaRPr>
          </a:p>
          <a:p>
            <a:pPr lvl="1" marL="694055" marR="5080" indent="-234315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Different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user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needs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different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views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database,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666666"/>
                </a:solidFill>
                <a:latin typeface="Trebuchet MS"/>
                <a:cs typeface="Trebuchet MS"/>
              </a:rPr>
              <a:t>so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there</a:t>
            </a:r>
            <a:r>
              <a:rPr dirty="0" sz="1500" spc="10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can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be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many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views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view 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level 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abstraction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database.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Used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by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end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users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application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programmers.</a:t>
            </a:r>
            <a:endParaRPr sz="15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End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users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need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access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only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70">
                <a:solidFill>
                  <a:srgbClr val="666666"/>
                </a:solidFill>
                <a:latin typeface="Trebuchet MS"/>
                <a:cs typeface="Trebuchet MS"/>
              </a:rPr>
              <a:t>part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rather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than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entire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database.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40443" y="1646577"/>
            <a:ext cx="4495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795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rebuchet MS"/>
                <a:cs typeface="Trebuchet MS"/>
              </a:rPr>
              <a:t>View </a:t>
            </a:r>
            <a:r>
              <a:rPr dirty="0" sz="1400" spc="-45" b="1">
                <a:latin typeface="Trebuchet MS"/>
                <a:cs typeface="Trebuchet MS"/>
              </a:rPr>
              <a:t>Level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166253" y="2654223"/>
            <a:ext cx="5981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360" marR="5080" indent="-74295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rebuchet MS"/>
                <a:cs typeface="Trebuchet MS"/>
              </a:rPr>
              <a:t>Logical </a:t>
            </a:r>
            <a:r>
              <a:rPr dirty="0" sz="1400" spc="-10" b="1">
                <a:latin typeface="Trebuchet MS"/>
                <a:cs typeface="Trebuchet MS"/>
              </a:rPr>
              <a:t>Level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119783" y="3523572"/>
            <a:ext cx="6908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0" marR="5080" indent="-121285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rebuchet MS"/>
                <a:cs typeface="Trebuchet MS"/>
              </a:rPr>
              <a:t>Physical Level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86694" y="1646653"/>
            <a:ext cx="1097280" cy="609600"/>
          </a:xfrm>
          <a:prstGeom prst="rect">
            <a:avLst/>
          </a:prstGeom>
          <a:solidFill>
            <a:srgbClr val="D8D8D8"/>
          </a:solidFill>
        </p:spPr>
        <p:txBody>
          <a:bodyPr wrap="square" lIns="0" tIns="191135" rIns="0" bIns="0" rtlCol="0" vert="horz">
            <a:spAutoFit/>
          </a:bodyPr>
          <a:lstStyle/>
          <a:p>
            <a:pPr marL="301625">
              <a:lnSpc>
                <a:spcPct val="100000"/>
              </a:lnSpc>
              <a:spcBef>
                <a:spcPts val="1505"/>
              </a:spcBef>
            </a:pPr>
            <a:r>
              <a:rPr dirty="0" sz="1400">
                <a:latin typeface="Trebuchet MS"/>
                <a:cs typeface="Trebuchet MS"/>
              </a:rPr>
              <a:t>View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320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15494" y="1646653"/>
            <a:ext cx="1097280" cy="609600"/>
          </a:xfrm>
          <a:prstGeom prst="rect">
            <a:avLst/>
          </a:prstGeom>
          <a:solidFill>
            <a:srgbClr val="D8D8D8"/>
          </a:solidFill>
        </p:spPr>
        <p:txBody>
          <a:bodyPr wrap="square" lIns="0" tIns="19113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505"/>
              </a:spcBef>
            </a:pPr>
            <a:r>
              <a:rPr dirty="0" sz="1400">
                <a:latin typeface="Trebuchet MS"/>
                <a:cs typeface="Trebuchet MS"/>
              </a:rPr>
              <a:t>View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44294" y="1646653"/>
            <a:ext cx="1097280" cy="609600"/>
          </a:xfrm>
          <a:prstGeom prst="rect">
            <a:avLst/>
          </a:prstGeom>
          <a:solidFill>
            <a:srgbClr val="D8D8D8"/>
          </a:solidFill>
        </p:spPr>
        <p:txBody>
          <a:bodyPr wrap="square" lIns="0" tIns="191135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505"/>
              </a:spcBef>
            </a:pPr>
            <a:r>
              <a:rPr dirty="0" sz="1400">
                <a:latin typeface="Trebuchet MS"/>
                <a:cs typeface="Trebuchet MS"/>
              </a:rPr>
              <a:t>View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044671" y="2541335"/>
            <a:ext cx="1447800" cy="609600"/>
          </a:xfrm>
          <a:prstGeom prst="rect">
            <a:avLst/>
          </a:prstGeom>
          <a:solidFill>
            <a:srgbClr val="D8D8D8"/>
          </a:solidFill>
        </p:spPr>
        <p:txBody>
          <a:bodyPr wrap="square" lIns="0" tIns="83820" rIns="0" bIns="0" rtlCol="0" vert="horz">
            <a:spAutoFit/>
          </a:bodyPr>
          <a:lstStyle/>
          <a:p>
            <a:pPr marL="516255" marR="268605" indent="-240029">
              <a:lnSpc>
                <a:spcPct val="100000"/>
              </a:lnSpc>
              <a:spcBef>
                <a:spcPts val="660"/>
              </a:spcBef>
            </a:pPr>
            <a:r>
              <a:rPr dirty="0" sz="1400" spc="-10">
                <a:latin typeface="Trebuchet MS"/>
                <a:cs typeface="Trebuchet MS"/>
              </a:rPr>
              <a:t>Conceptual Level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44671" y="3436018"/>
            <a:ext cx="1447800" cy="609600"/>
          </a:xfrm>
          <a:prstGeom prst="rect">
            <a:avLst/>
          </a:prstGeom>
          <a:solidFill>
            <a:srgbClr val="D8D8D8"/>
          </a:solidFill>
        </p:spPr>
        <p:txBody>
          <a:bodyPr wrap="square" lIns="0" tIns="84455" rIns="0" bIns="0" rtlCol="0" vert="horz">
            <a:spAutoFit/>
          </a:bodyPr>
          <a:lstStyle/>
          <a:p>
            <a:pPr marL="516255" marR="424180" indent="-84455">
              <a:lnSpc>
                <a:spcPct val="100000"/>
              </a:lnSpc>
              <a:spcBef>
                <a:spcPts val="665"/>
              </a:spcBef>
            </a:pPr>
            <a:r>
              <a:rPr dirty="0" sz="1400" spc="-55">
                <a:latin typeface="Trebuchet MS"/>
                <a:cs typeface="Trebuchet MS"/>
              </a:rPr>
              <a:t>Internal </a:t>
            </a:r>
            <a:r>
              <a:rPr dirty="0" sz="1400" spc="-20">
                <a:latin typeface="Trebuchet MS"/>
                <a:cs typeface="Trebuchet MS"/>
              </a:rPr>
              <a:t>Level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044671" y="43307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723899" y="609599"/>
                </a:moveTo>
                <a:lnTo>
                  <a:pt x="645023" y="609003"/>
                </a:lnTo>
                <a:lnTo>
                  <a:pt x="568606" y="607256"/>
                </a:lnTo>
                <a:lnTo>
                  <a:pt x="495091" y="604420"/>
                </a:lnTo>
                <a:lnTo>
                  <a:pt x="424920" y="600557"/>
                </a:lnTo>
                <a:lnTo>
                  <a:pt x="358533" y="595728"/>
                </a:lnTo>
                <a:lnTo>
                  <a:pt x="296374" y="589997"/>
                </a:lnTo>
                <a:lnTo>
                  <a:pt x="238882" y="583424"/>
                </a:lnTo>
                <a:lnTo>
                  <a:pt x="186500" y="576072"/>
                </a:lnTo>
                <a:lnTo>
                  <a:pt x="139670" y="568003"/>
                </a:lnTo>
                <a:lnTo>
                  <a:pt x="98833" y="559279"/>
                </a:lnTo>
                <a:lnTo>
                  <a:pt x="36904" y="540113"/>
                </a:lnTo>
                <a:lnTo>
                  <a:pt x="4247" y="519070"/>
                </a:lnTo>
                <a:lnTo>
                  <a:pt x="0" y="507999"/>
                </a:lnTo>
                <a:lnTo>
                  <a:pt x="0" y="101599"/>
                </a:lnTo>
                <a:lnTo>
                  <a:pt x="36904" y="69486"/>
                </a:lnTo>
                <a:lnTo>
                  <a:pt x="98833" y="50320"/>
                </a:lnTo>
                <a:lnTo>
                  <a:pt x="139670" y="41596"/>
                </a:lnTo>
                <a:lnTo>
                  <a:pt x="186500" y="33527"/>
                </a:lnTo>
                <a:lnTo>
                  <a:pt x="238882" y="26175"/>
                </a:lnTo>
                <a:lnTo>
                  <a:pt x="296374" y="19602"/>
                </a:lnTo>
                <a:lnTo>
                  <a:pt x="358533" y="13871"/>
                </a:lnTo>
                <a:lnTo>
                  <a:pt x="424920" y="9042"/>
                </a:lnTo>
                <a:lnTo>
                  <a:pt x="495091" y="5179"/>
                </a:lnTo>
                <a:lnTo>
                  <a:pt x="568606" y="2343"/>
                </a:lnTo>
                <a:lnTo>
                  <a:pt x="645023" y="596"/>
                </a:lnTo>
                <a:lnTo>
                  <a:pt x="723899" y="0"/>
                </a:lnTo>
                <a:lnTo>
                  <a:pt x="802776" y="596"/>
                </a:lnTo>
                <a:lnTo>
                  <a:pt x="879193" y="2343"/>
                </a:lnTo>
                <a:lnTo>
                  <a:pt x="952708" y="5179"/>
                </a:lnTo>
                <a:lnTo>
                  <a:pt x="1022879" y="9042"/>
                </a:lnTo>
                <a:lnTo>
                  <a:pt x="1089266" y="13871"/>
                </a:lnTo>
                <a:lnTo>
                  <a:pt x="1151425" y="19602"/>
                </a:lnTo>
                <a:lnTo>
                  <a:pt x="1208917" y="26175"/>
                </a:lnTo>
                <a:lnTo>
                  <a:pt x="1261299" y="33527"/>
                </a:lnTo>
                <a:lnTo>
                  <a:pt x="1308129" y="41596"/>
                </a:lnTo>
                <a:lnTo>
                  <a:pt x="1348966" y="50320"/>
                </a:lnTo>
                <a:lnTo>
                  <a:pt x="1410895" y="69486"/>
                </a:lnTo>
                <a:lnTo>
                  <a:pt x="1443552" y="90529"/>
                </a:lnTo>
                <a:lnTo>
                  <a:pt x="1447799" y="101599"/>
                </a:lnTo>
                <a:lnTo>
                  <a:pt x="1447799" y="507999"/>
                </a:lnTo>
                <a:lnTo>
                  <a:pt x="1410895" y="540113"/>
                </a:lnTo>
                <a:lnTo>
                  <a:pt x="1348966" y="559279"/>
                </a:lnTo>
                <a:lnTo>
                  <a:pt x="1308129" y="568003"/>
                </a:lnTo>
                <a:lnTo>
                  <a:pt x="1261299" y="576072"/>
                </a:lnTo>
                <a:lnTo>
                  <a:pt x="1208917" y="583424"/>
                </a:lnTo>
                <a:lnTo>
                  <a:pt x="1151425" y="589997"/>
                </a:lnTo>
                <a:lnTo>
                  <a:pt x="1089266" y="595728"/>
                </a:lnTo>
                <a:lnTo>
                  <a:pt x="1022879" y="600557"/>
                </a:lnTo>
                <a:lnTo>
                  <a:pt x="952708" y="604420"/>
                </a:lnTo>
                <a:lnTo>
                  <a:pt x="879193" y="607256"/>
                </a:lnTo>
                <a:lnTo>
                  <a:pt x="802776" y="609003"/>
                </a:lnTo>
                <a:lnTo>
                  <a:pt x="723899" y="6095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384654" y="4559808"/>
            <a:ext cx="7683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rebuchet MS"/>
                <a:cs typeface="Trebuchet MS"/>
              </a:rPr>
              <a:t>Database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764134" y="2256253"/>
            <a:ext cx="5080" cy="285115"/>
          </a:xfrm>
          <a:custGeom>
            <a:avLst/>
            <a:gdLst/>
            <a:ahLst/>
            <a:cxnLst/>
            <a:rect l="l" t="t" r="r" b="b"/>
            <a:pathLst>
              <a:path w="5079" h="285114">
                <a:moveTo>
                  <a:pt x="0" y="0"/>
                </a:moveTo>
                <a:lnTo>
                  <a:pt x="4499" y="284999"/>
                </a:lnTo>
              </a:path>
            </a:pathLst>
          </a:custGeom>
          <a:ln w="19049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492535" y="2256253"/>
            <a:ext cx="1100455" cy="690245"/>
          </a:xfrm>
          <a:custGeom>
            <a:avLst/>
            <a:gdLst/>
            <a:ahLst/>
            <a:cxnLst/>
            <a:rect l="l" t="t" r="r" b="b"/>
            <a:pathLst>
              <a:path w="1100454" h="690244">
                <a:moveTo>
                  <a:pt x="1100399" y="0"/>
                </a:moveTo>
                <a:lnTo>
                  <a:pt x="0" y="689999"/>
                </a:lnTo>
              </a:path>
            </a:pathLst>
          </a:custGeom>
          <a:ln w="19049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768571" y="3150935"/>
            <a:ext cx="0" cy="285115"/>
          </a:xfrm>
          <a:custGeom>
            <a:avLst/>
            <a:gdLst/>
            <a:ahLst/>
            <a:cxnLst/>
            <a:rect l="l" t="t" r="r" b="b"/>
            <a:pathLst>
              <a:path w="0" h="285114">
                <a:moveTo>
                  <a:pt x="0" y="0"/>
                </a:moveTo>
                <a:lnTo>
                  <a:pt x="0" y="284999"/>
                </a:lnTo>
              </a:path>
            </a:pathLst>
          </a:custGeom>
          <a:ln w="19049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208868" y="2246728"/>
            <a:ext cx="5569585" cy="2673350"/>
            <a:chOff x="208868" y="2246728"/>
            <a:chExt cx="5569585" cy="2673350"/>
          </a:xfrm>
        </p:grpSpPr>
        <p:sp>
          <p:nvSpPr>
            <p:cNvPr id="16" name="object 16" descr=""/>
            <p:cNvSpPr/>
            <p:nvPr/>
          </p:nvSpPr>
          <p:spPr>
            <a:xfrm>
              <a:off x="3935334" y="2256253"/>
              <a:ext cx="1833245" cy="2074545"/>
            </a:xfrm>
            <a:custGeom>
              <a:avLst/>
              <a:gdLst/>
              <a:ahLst/>
              <a:cxnLst/>
              <a:rect l="l" t="t" r="r" b="b"/>
              <a:pathLst>
                <a:path w="1833245" h="2074545">
                  <a:moveTo>
                    <a:pt x="0" y="0"/>
                  </a:moveTo>
                  <a:lnTo>
                    <a:pt x="1109399" y="689999"/>
                  </a:lnTo>
                </a:path>
                <a:path w="1833245" h="2074545">
                  <a:moveTo>
                    <a:pt x="1833235" y="1789363"/>
                  </a:moveTo>
                  <a:lnTo>
                    <a:pt x="1833235" y="2074363"/>
                  </a:lnTo>
                </a:path>
              </a:pathLst>
            </a:custGeom>
            <a:ln w="1904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13631" y="3689659"/>
              <a:ext cx="4826635" cy="1225550"/>
            </a:xfrm>
            <a:custGeom>
              <a:avLst/>
              <a:gdLst/>
              <a:ahLst/>
              <a:cxnLst/>
              <a:rect l="l" t="t" r="r" b="b"/>
              <a:pathLst>
                <a:path w="4826635" h="1225550">
                  <a:moveTo>
                    <a:pt x="3650116" y="169794"/>
                  </a:moveTo>
                  <a:lnTo>
                    <a:pt x="2555081" y="169794"/>
                  </a:lnTo>
                  <a:lnTo>
                    <a:pt x="4826169" y="0"/>
                  </a:lnTo>
                  <a:lnTo>
                    <a:pt x="3650116" y="169794"/>
                  </a:lnTo>
                  <a:close/>
                </a:path>
                <a:path w="4826635" h="1225550">
                  <a:moveTo>
                    <a:pt x="4204205" y="1225402"/>
                  </a:moveTo>
                  <a:lnTo>
                    <a:pt x="175934" y="1225402"/>
                  </a:lnTo>
                  <a:lnTo>
                    <a:pt x="129164" y="1219117"/>
                  </a:lnTo>
                  <a:lnTo>
                    <a:pt x="87137" y="1201382"/>
                  </a:lnTo>
                  <a:lnTo>
                    <a:pt x="51530" y="1173872"/>
                  </a:lnTo>
                  <a:lnTo>
                    <a:pt x="24020" y="1138265"/>
                  </a:lnTo>
                  <a:lnTo>
                    <a:pt x="6284" y="1096238"/>
                  </a:lnTo>
                  <a:lnTo>
                    <a:pt x="0" y="1049467"/>
                  </a:lnTo>
                  <a:lnTo>
                    <a:pt x="0" y="345729"/>
                  </a:lnTo>
                  <a:lnTo>
                    <a:pt x="6284" y="298958"/>
                  </a:lnTo>
                  <a:lnTo>
                    <a:pt x="24020" y="256931"/>
                  </a:lnTo>
                  <a:lnTo>
                    <a:pt x="51530" y="221324"/>
                  </a:lnTo>
                  <a:lnTo>
                    <a:pt x="87137" y="193814"/>
                  </a:lnTo>
                  <a:lnTo>
                    <a:pt x="129164" y="176079"/>
                  </a:lnTo>
                  <a:lnTo>
                    <a:pt x="175934" y="169794"/>
                  </a:lnTo>
                  <a:lnTo>
                    <a:pt x="4204205" y="169794"/>
                  </a:lnTo>
                  <a:lnTo>
                    <a:pt x="4271532" y="183186"/>
                  </a:lnTo>
                  <a:lnTo>
                    <a:pt x="4328609" y="221324"/>
                  </a:lnTo>
                  <a:lnTo>
                    <a:pt x="4366747" y="278401"/>
                  </a:lnTo>
                  <a:lnTo>
                    <a:pt x="4380139" y="345729"/>
                  </a:lnTo>
                  <a:lnTo>
                    <a:pt x="4380139" y="1049467"/>
                  </a:lnTo>
                  <a:lnTo>
                    <a:pt x="4373855" y="1096238"/>
                  </a:lnTo>
                  <a:lnTo>
                    <a:pt x="4356119" y="1138265"/>
                  </a:lnTo>
                  <a:lnTo>
                    <a:pt x="4328609" y="1173872"/>
                  </a:lnTo>
                  <a:lnTo>
                    <a:pt x="4293002" y="1201382"/>
                  </a:lnTo>
                  <a:lnTo>
                    <a:pt x="4250975" y="1219117"/>
                  </a:lnTo>
                  <a:lnTo>
                    <a:pt x="4204205" y="122540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13631" y="3689659"/>
              <a:ext cx="4826635" cy="1225550"/>
            </a:xfrm>
            <a:custGeom>
              <a:avLst/>
              <a:gdLst/>
              <a:ahLst/>
              <a:cxnLst/>
              <a:rect l="l" t="t" r="r" b="b"/>
              <a:pathLst>
                <a:path w="4826635" h="1225550">
                  <a:moveTo>
                    <a:pt x="0" y="345729"/>
                  </a:moveTo>
                  <a:lnTo>
                    <a:pt x="6284" y="298958"/>
                  </a:lnTo>
                  <a:lnTo>
                    <a:pt x="24020" y="256931"/>
                  </a:lnTo>
                  <a:lnTo>
                    <a:pt x="51530" y="221324"/>
                  </a:lnTo>
                  <a:lnTo>
                    <a:pt x="87137" y="193814"/>
                  </a:lnTo>
                  <a:lnTo>
                    <a:pt x="129164" y="176079"/>
                  </a:lnTo>
                  <a:lnTo>
                    <a:pt x="175934" y="169794"/>
                  </a:lnTo>
                  <a:lnTo>
                    <a:pt x="2555081" y="169794"/>
                  </a:lnTo>
                  <a:lnTo>
                    <a:pt x="4826169" y="0"/>
                  </a:lnTo>
                  <a:lnTo>
                    <a:pt x="3650116" y="169794"/>
                  </a:lnTo>
                  <a:lnTo>
                    <a:pt x="4204205" y="169794"/>
                  </a:lnTo>
                  <a:lnTo>
                    <a:pt x="4238688" y="173206"/>
                  </a:lnTo>
                  <a:lnTo>
                    <a:pt x="4301814" y="199353"/>
                  </a:lnTo>
                  <a:lnTo>
                    <a:pt x="4350580" y="248120"/>
                  </a:lnTo>
                  <a:lnTo>
                    <a:pt x="4376728" y="311245"/>
                  </a:lnTo>
                  <a:lnTo>
                    <a:pt x="4380139" y="345729"/>
                  </a:lnTo>
                  <a:lnTo>
                    <a:pt x="4380139" y="609630"/>
                  </a:lnTo>
                  <a:lnTo>
                    <a:pt x="4380139" y="1049467"/>
                  </a:lnTo>
                  <a:lnTo>
                    <a:pt x="4373855" y="1096238"/>
                  </a:lnTo>
                  <a:lnTo>
                    <a:pt x="4356119" y="1138265"/>
                  </a:lnTo>
                  <a:lnTo>
                    <a:pt x="4328609" y="1173872"/>
                  </a:lnTo>
                  <a:lnTo>
                    <a:pt x="4293002" y="1201382"/>
                  </a:lnTo>
                  <a:lnTo>
                    <a:pt x="4250975" y="1219117"/>
                  </a:lnTo>
                  <a:lnTo>
                    <a:pt x="4204205" y="1225402"/>
                  </a:lnTo>
                  <a:lnTo>
                    <a:pt x="3650116" y="1225402"/>
                  </a:lnTo>
                  <a:lnTo>
                    <a:pt x="2555081" y="1225402"/>
                  </a:lnTo>
                  <a:lnTo>
                    <a:pt x="175934" y="1225402"/>
                  </a:lnTo>
                  <a:lnTo>
                    <a:pt x="129164" y="1219117"/>
                  </a:lnTo>
                  <a:lnTo>
                    <a:pt x="87137" y="1201382"/>
                  </a:lnTo>
                  <a:lnTo>
                    <a:pt x="51530" y="1173872"/>
                  </a:lnTo>
                  <a:lnTo>
                    <a:pt x="24020" y="1138265"/>
                  </a:lnTo>
                  <a:lnTo>
                    <a:pt x="6284" y="1096238"/>
                  </a:lnTo>
                  <a:lnTo>
                    <a:pt x="0" y="1049467"/>
                  </a:lnTo>
                  <a:lnTo>
                    <a:pt x="0" y="609630"/>
                  </a:lnTo>
                  <a:lnTo>
                    <a:pt x="0" y="345729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3686737" y="1326388"/>
            <a:ext cx="4978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User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320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493413" y="1338055"/>
            <a:ext cx="542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User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324967" y="1326388"/>
            <a:ext cx="5365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User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9327" y="775977"/>
            <a:ext cx="532014" cy="532014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8128" y="775977"/>
            <a:ext cx="532014" cy="532014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6927" y="775977"/>
            <a:ext cx="532014" cy="532014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338185" y="3929271"/>
            <a:ext cx="366712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Records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can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be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described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as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blocks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of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storage </a:t>
            </a:r>
            <a:r>
              <a:rPr dirty="0" sz="1400" spc="-60">
                <a:latin typeface="Trebuchet MS"/>
                <a:cs typeface="Trebuchet MS"/>
              </a:rPr>
              <a:t>(bytes,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gigabytes,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terabytes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etc.)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in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memory.</a:t>
            </a:r>
            <a:endParaRPr sz="1400">
              <a:latin typeface="Trebuchet MS"/>
              <a:cs typeface="Trebuchet MS"/>
            </a:endParaRPr>
          </a:p>
          <a:p>
            <a:pPr marL="12700" marR="577215">
              <a:lnSpc>
                <a:spcPct val="100000"/>
              </a:lnSpc>
            </a:pPr>
            <a:r>
              <a:rPr dirty="0" sz="1400">
                <a:latin typeface="Trebuchet MS"/>
                <a:cs typeface="Trebuchet MS"/>
              </a:rPr>
              <a:t>These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details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are</a:t>
            </a:r>
            <a:r>
              <a:rPr dirty="0" sz="1400" spc="-40">
                <a:latin typeface="Trebuchet MS"/>
                <a:cs typeface="Trebuchet MS"/>
              </a:rPr>
              <a:t> often </a:t>
            </a:r>
            <a:r>
              <a:rPr dirty="0" sz="1400">
                <a:latin typeface="Trebuchet MS"/>
                <a:cs typeface="Trebuchet MS"/>
              </a:rPr>
              <a:t>hidden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from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the </a:t>
            </a:r>
            <a:r>
              <a:rPr dirty="0" sz="1400" spc="-10">
                <a:latin typeface="Trebuchet MS"/>
                <a:cs typeface="Trebuchet MS"/>
              </a:rPr>
              <a:t>programmers.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208868" y="2638727"/>
            <a:ext cx="4855210" cy="1065530"/>
            <a:chOff x="208868" y="2638727"/>
            <a:chExt cx="4855210" cy="1065530"/>
          </a:xfrm>
        </p:grpSpPr>
        <p:sp>
          <p:nvSpPr>
            <p:cNvPr id="27" name="object 27" descr=""/>
            <p:cNvSpPr/>
            <p:nvPr/>
          </p:nvSpPr>
          <p:spPr>
            <a:xfrm>
              <a:off x="213631" y="2643489"/>
              <a:ext cx="4845685" cy="1056005"/>
            </a:xfrm>
            <a:custGeom>
              <a:avLst/>
              <a:gdLst/>
              <a:ahLst/>
              <a:cxnLst/>
              <a:rect l="l" t="t" r="r" b="b"/>
              <a:pathLst>
                <a:path w="4845685" h="1056004">
                  <a:moveTo>
                    <a:pt x="4204205" y="1055607"/>
                  </a:moveTo>
                  <a:lnTo>
                    <a:pt x="175934" y="1055607"/>
                  </a:lnTo>
                  <a:lnTo>
                    <a:pt x="129164" y="1049323"/>
                  </a:lnTo>
                  <a:lnTo>
                    <a:pt x="87137" y="1031587"/>
                  </a:lnTo>
                  <a:lnTo>
                    <a:pt x="51530" y="1004077"/>
                  </a:lnTo>
                  <a:lnTo>
                    <a:pt x="24020" y="968470"/>
                  </a:lnTo>
                  <a:lnTo>
                    <a:pt x="6284" y="926443"/>
                  </a:lnTo>
                  <a:lnTo>
                    <a:pt x="0" y="879673"/>
                  </a:lnTo>
                  <a:lnTo>
                    <a:pt x="0" y="175934"/>
                  </a:lnTo>
                  <a:lnTo>
                    <a:pt x="6284" y="129164"/>
                  </a:lnTo>
                  <a:lnTo>
                    <a:pt x="24020" y="87136"/>
                  </a:lnTo>
                  <a:lnTo>
                    <a:pt x="51530" y="51530"/>
                  </a:lnTo>
                  <a:lnTo>
                    <a:pt x="87137" y="24020"/>
                  </a:lnTo>
                  <a:lnTo>
                    <a:pt x="129164" y="6284"/>
                  </a:lnTo>
                  <a:lnTo>
                    <a:pt x="175934" y="0"/>
                  </a:lnTo>
                  <a:lnTo>
                    <a:pt x="4204205" y="0"/>
                  </a:lnTo>
                  <a:lnTo>
                    <a:pt x="4271532" y="13392"/>
                  </a:lnTo>
                  <a:lnTo>
                    <a:pt x="4328609" y="51530"/>
                  </a:lnTo>
                  <a:lnTo>
                    <a:pt x="4366747" y="108607"/>
                  </a:lnTo>
                  <a:lnTo>
                    <a:pt x="4380139" y="175934"/>
                  </a:lnTo>
                  <a:lnTo>
                    <a:pt x="4845310" y="301597"/>
                  </a:lnTo>
                  <a:lnTo>
                    <a:pt x="4380139" y="439836"/>
                  </a:lnTo>
                  <a:lnTo>
                    <a:pt x="4380139" y="879673"/>
                  </a:lnTo>
                  <a:lnTo>
                    <a:pt x="4373855" y="926443"/>
                  </a:lnTo>
                  <a:lnTo>
                    <a:pt x="4356119" y="968470"/>
                  </a:lnTo>
                  <a:lnTo>
                    <a:pt x="4328609" y="1004077"/>
                  </a:lnTo>
                  <a:lnTo>
                    <a:pt x="4293002" y="1031587"/>
                  </a:lnTo>
                  <a:lnTo>
                    <a:pt x="4250975" y="1049323"/>
                  </a:lnTo>
                  <a:lnTo>
                    <a:pt x="4204205" y="105560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13631" y="2643490"/>
              <a:ext cx="4845685" cy="1056005"/>
            </a:xfrm>
            <a:custGeom>
              <a:avLst/>
              <a:gdLst/>
              <a:ahLst/>
              <a:cxnLst/>
              <a:rect l="l" t="t" r="r" b="b"/>
              <a:pathLst>
                <a:path w="4845685" h="1056004">
                  <a:moveTo>
                    <a:pt x="0" y="175934"/>
                  </a:moveTo>
                  <a:lnTo>
                    <a:pt x="6284" y="129164"/>
                  </a:lnTo>
                  <a:lnTo>
                    <a:pt x="24020" y="87136"/>
                  </a:lnTo>
                  <a:lnTo>
                    <a:pt x="51530" y="51530"/>
                  </a:lnTo>
                  <a:lnTo>
                    <a:pt x="87137" y="24020"/>
                  </a:lnTo>
                  <a:lnTo>
                    <a:pt x="129164" y="6284"/>
                  </a:lnTo>
                  <a:lnTo>
                    <a:pt x="175934" y="0"/>
                  </a:lnTo>
                  <a:lnTo>
                    <a:pt x="2555081" y="0"/>
                  </a:lnTo>
                  <a:lnTo>
                    <a:pt x="3650116" y="0"/>
                  </a:lnTo>
                  <a:lnTo>
                    <a:pt x="4204205" y="0"/>
                  </a:lnTo>
                  <a:lnTo>
                    <a:pt x="4238688" y="3411"/>
                  </a:lnTo>
                  <a:lnTo>
                    <a:pt x="4301814" y="29559"/>
                  </a:lnTo>
                  <a:lnTo>
                    <a:pt x="4350580" y="78326"/>
                  </a:lnTo>
                  <a:lnTo>
                    <a:pt x="4376728" y="141451"/>
                  </a:lnTo>
                  <a:lnTo>
                    <a:pt x="4380139" y="175934"/>
                  </a:lnTo>
                  <a:lnTo>
                    <a:pt x="4845310" y="301597"/>
                  </a:lnTo>
                  <a:lnTo>
                    <a:pt x="4380139" y="439836"/>
                  </a:lnTo>
                  <a:lnTo>
                    <a:pt x="4380139" y="879673"/>
                  </a:lnTo>
                  <a:lnTo>
                    <a:pt x="4373855" y="926443"/>
                  </a:lnTo>
                  <a:lnTo>
                    <a:pt x="4356119" y="968470"/>
                  </a:lnTo>
                  <a:lnTo>
                    <a:pt x="4328609" y="1004077"/>
                  </a:lnTo>
                  <a:lnTo>
                    <a:pt x="4293002" y="1031587"/>
                  </a:lnTo>
                  <a:lnTo>
                    <a:pt x="4250975" y="1049323"/>
                  </a:lnTo>
                  <a:lnTo>
                    <a:pt x="4204205" y="1055607"/>
                  </a:lnTo>
                  <a:lnTo>
                    <a:pt x="3650116" y="1055607"/>
                  </a:lnTo>
                  <a:lnTo>
                    <a:pt x="2555081" y="1055607"/>
                  </a:lnTo>
                  <a:lnTo>
                    <a:pt x="175934" y="1055607"/>
                  </a:lnTo>
                  <a:lnTo>
                    <a:pt x="129164" y="1049323"/>
                  </a:lnTo>
                  <a:lnTo>
                    <a:pt x="87137" y="1031587"/>
                  </a:lnTo>
                  <a:lnTo>
                    <a:pt x="51530" y="1004077"/>
                  </a:lnTo>
                  <a:lnTo>
                    <a:pt x="24020" y="968470"/>
                  </a:lnTo>
                  <a:lnTo>
                    <a:pt x="6284" y="926443"/>
                  </a:lnTo>
                  <a:lnTo>
                    <a:pt x="0" y="879673"/>
                  </a:lnTo>
                  <a:lnTo>
                    <a:pt x="0" y="439836"/>
                  </a:lnTo>
                  <a:lnTo>
                    <a:pt x="0" y="175934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338185" y="2713307"/>
            <a:ext cx="405447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Records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can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be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described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as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fields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attributes </a:t>
            </a:r>
            <a:r>
              <a:rPr dirty="0" sz="1400">
                <a:latin typeface="Trebuchet MS"/>
                <a:cs typeface="Trebuchet MS"/>
              </a:rPr>
              <a:t>along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with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their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data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types, </a:t>
            </a:r>
            <a:r>
              <a:rPr dirty="0" sz="1400" spc="-70">
                <a:latin typeface="Trebuchet MS"/>
                <a:cs typeface="Trebuchet MS"/>
              </a:rPr>
              <a:t>their</a:t>
            </a:r>
            <a:r>
              <a:rPr dirty="0" sz="1400" spc="-30">
                <a:latin typeface="Trebuchet MS"/>
                <a:cs typeface="Trebuchet MS"/>
              </a:rPr>
              <a:t> relationship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among </a:t>
            </a:r>
            <a:r>
              <a:rPr dirty="0" sz="1400">
                <a:latin typeface="Trebuchet MS"/>
                <a:cs typeface="Trebuchet MS"/>
              </a:rPr>
              <a:t>each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other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can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be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logically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implemented.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Trebuchet MS"/>
                <a:cs typeface="Trebuchet MS"/>
              </a:rPr>
              <a:t>Programmers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generally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work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at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this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level.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208976" y="1457225"/>
            <a:ext cx="3190875" cy="1065530"/>
            <a:chOff x="208976" y="1457225"/>
            <a:chExt cx="3190875" cy="1065530"/>
          </a:xfrm>
        </p:grpSpPr>
        <p:sp>
          <p:nvSpPr>
            <p:cNvPr id="31" name="object 31" descr=""/>
            <p:cNvSpPr/>
            <p:nvPr/>
          </p:nvSpPr>
          <p:spPr>
            <a:xfrm>
              <a:off x="213738" y="1461987"/>
              <a:ext cx="3181350" cy="1056005"/>
            </a:xfrm>
            <a:custGeom>
              <a:avLst/>
              <a:gdLst/>
              <a:ahLst/>
              <a:cxnLst/>
              <a:rect l="l" t="t" r="r" b="b"/>
              <a:pathLst>
                <a:path w="3181350" h="1056005">
                  <a:moveTo>
                    <a:pt x="2829390" y="1055607"/>
                  </a:moveTo>
                  <a:lnTo>
                    <a:pt x="175934" y="1055607"/>
                  </a:lnTo>
                  <a:lnTo>
                    <a:pt x="129164" y="1049323"/>
                  </a:lnTo>
                  <a:lnTo>
                    <a:pt x="87137" y="1031587"/>
                  </a:lnTo>
                  <a:lnTo>
                    <a:pt x="51530" y="1004077"/>
                  </a:lnTo>
                  <a:lnTo>
                    <a:pt x="24020" y="968470"/>
                  </a:lnTo>
                  <a:lnTo>
                    <a:pt x="6284" y="926443"/>
                  </a:lnTo>
                  <a:lnTo>
                    <a:pt x="0" y="879673"/>
                  </a:lnTo>
                  <a:lnTo>
                    <a:pt x="0" y="175934"/>
                  </a:lnTo>
                  <a:lnTo>
                    <a:pt x="6284" y="129164"/>
                  </a:lnTo>
                  <a:lnTo>
                    <a:pt x="24020" y="87137"/>
                  </a:lnTo>
                  <a:lnTo>
                    <a:pt x="51530" y="51530"/>
                  </a:lnTo>
                  <a:lnTo>
                    <a:pt x="87137" y="24020"/>
                  </a:lnTo>
                  <a:lnTo>
                    <a:pt x="129164" y="6284"/>
                  </a:lnTo>
                  <a:lnTo>
                    <a:pt x="175934" y="0"/>
                  </a:lnTo>
                  <a:lnTo>
                    <a:pt x="2829390" y="0"/>
                  </a:lnTo>
                  <a:lnTo>
                    <a:pt x="2896717" y="13392"/>
                  </a:lnTo>
                  <a:lnTo>
                    <a:pt x="2953794" y="51530"/>
                  </a:lnTo>
                  <a:lnTo>
                    <a:pt x="2991932" y="108607"/>
                  </a:lnTo>
                  <a:lnTo>
                    <a:pt x="3005324" y="175934"/>
                  </a:lnTo>
                  <a:lnTo>
                    <a:pt x="3144573" y="439836"/>
                  </a:lnTo>
                  <a:lnTo>
                    <a:pt x="3005324" y="439836"/>
                  </a:lnTo>
                  <a:lnTo>
                    <a:pt x="3005324" y="879673"/>
                  </a:lnTo>
                  <a:lnTo>
                    <a:pt x="2999040" y="926443"/>
                  </a:lnTo>
                  <a:lnTo>
                    <a:pt x="2981304" y="968470"/>
                  </a:lnTo>
                  <a:lnTo>
                    <a:pt x="2953794" y="1004077"/>
                  </a:lnTo>
                  <a:lnTo>
                    <a:pt x="2918187" y="1031587"/>
                  </a:lnTo>
                  <a:lnTo>
                    <a:pt x="2876160" y="1049323"/>
                  </a:lnTo>
                  <a:lnTo>
                    <a:pt x="2829390" y="1055607"/>
                  </a:lnTo>
                  <a:close/>
                </a:path>
                <a:path w="3181350" h="1056005">
                  <a:moveTo>
                    <a:pt x="3180986" y="508845"/>
                  </a:moveTo>
                  <a:lnTo>
                    <a:pt x="3005324" y="439836"/>
                  </a:lnTo>
                  <a:lnTo>
                    <a:pt x="3144573" y="439836"/>
                  </a:lnTo>
                  <a:lnTo>
                    <a:pt x="3180986" y="50884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13738" y="1461987"/>
              <a:ext cx="3181350" cy="1056005"/>
            </a:xfrm>
            <a:custGeom>
              <a:avLst/>
              <a:gdLst/>
              <a:ahLst/>
              <a:cxnLst/>
              <a:rect l="l" t="t" r="r" b="b"/>
              <a:pathLst>
                <a:path w="3181350" h="1056005">
                  <a:moveTo>
                    <a:pt x="0" y="175934"/>
                  </a:moveTo>
                  <a:lnTo>
                    <a:pt x="6284" y="129164"/>
                  </a:lnTo>
                  <a:lnTo>
                    <a:pt x="24020" y="87137"/>
                  </a:lnTo>
                  <a:lnTo>
                    <a:pt x="51530" y="51530"/>
                  </a:lnTo>
                  <a:lnTo>
                    <a:pt x="87137" y="24020"/>
                  </a:lnTo>
                  <a:lnTo>
                    <a:pt x="129164" y="6284"/>
                  </a:lnTo>
                  <a:lnTo>
                    <a:pt x="175934" y="0"/>
                  </a:lnTo>
                  <a:lnTo>
                    <a:pt x="1753106" y="0"/>
                  </a:lnTo>
                  <a:lnTo>
                    <a:pt x="2504437" y="0"/>
                  </a:lnTo>
                  <a:lnTo>
                    <a:pt x="2829390" y="0"/>
                  </a:lnTo>
                  <a:lnTo>
                    <a:pt x="2863873" y="3411"/>
                  </a:lnTo>
                  <a:lnTo>
                    <a:pt x="2926998" y="29559"/>
                  </a:lnTo>
                  <a:lnTo>
                    <a:pt x="2975765" y="78326"/>
                  </a:lnTo>
                  <a:lnTo>
                    <a:pt x="3001913" y="141451"/>
                  </a:lnTo>
                  <a:lnTo>
                    <a:pt x="3005324" y="175934"/>
                  </a:lnTo>
                  <a:lnTo>
                    <a:pt x="3180986" y="508845"/>
                  </a:lnTo>
                  <a:lnTo>
                    <a:pt x="3005324" y="439836"/>
                  </a:lnTo>
                  <a:lnTo>
                    <a:pt x="3005324" y="879673"/>
                  </a:lnTo>
                  <a:lnTo>
                    <a:pt x="2999040" y="926443"/>
                  </a:lnTo>
                  <a:lnTo>
                    <a:pt x="2981304" y="968470"/>
                  </a:lnTo>
                  <a:lnTo>
                    <a:pt x="2953794" y="1004077"/>
                  </a:lnTo>
                  <a:lnTo>
                    <a:pt x="2918187" y="1031587"/>
                  </a:lnTo>
                  <a:lnTo>
                    <a:pt x="2876160" y="1049323"/>
                  </a:lnTo>
                  <a:lnTo>
                    <a:pt x="2829390" y="1055607"/>
                  </a:lnTo>
                  <a:lnTo>
                    <a:pt x="2504437" y="1055607"/>
                  </a:lnTo>
                  <a:lnTo>
                    <a:pt x="1753106" y="1055607"/>
                  </a:lnTo>
                  <a:lnTo>
                    <a:pt x="175934" y="1055607"/>
                  </a:lnTo>
                  <a:lnTo>
                    <a:pt x="129164" y="1049323"/>
                  </a:lnTo>
                  <a:lnTo>
                    <a:pt x="87137" y="1031587"/>
                  </a:lnTo>
                  <a:lnTo>
                    <a:pt x="51530" y="1004077"/>
                  </a:lnTo>
                  <a:lnTo>
                    <a:pt x="24020" y="968470"/>
                  </a:lnTo>
                  <a:lnTo>
                    <a:pt x="6284" y="926443"/>
                  </a:lnTo>
                  <a:lnTo>
                    <a:pt x="0" y="879673"/>
                  </a:lnTo>
                  <a:lnTo>
                    <a:pt x="0" y="439836"/>
                  </a:lnTo>
                  <a:lnTo>
                    <a:pt x="0" y="175934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338293" y="1531805"/>
            <a:ext cx="266700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User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just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interact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with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system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with </a:t>
            </a:r>
            <a:r>
              <a:rPr dirty="0" sz="1400" spc="-40">
                <a:latin typeface="Trebuchet MS"/>
                <a:cs typeface="Trebuchet MS"/>
              </a:rPr>
              <a:t>the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help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of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GUI.</a:t>
            </a:r>
            <a:endParaRPr sz="1400">
              <a:latin typeface="Trebuchet MS"/>
              <a:cs typeface="Trebuchet MS"/>
            </a:endParaRPr>
          </a:p>
          <a:p>
            <a:pPr marL="12700" marR="165100">
              <a:lnSpc>
                <a:spcPct val="100000"/>
              </a:lnSpc>
            </a:pPr>
            <a:r>
              <a:rPr dirty="0" sz="1400">
                <a:latin typeface="Trebuchet MS"/>
                <a:cs typeface="Trebuchet MS"/>
              </a:rPr>
              <a:t>Users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are not </a:t>
            </a:r>
            <a:r>
              <a:rPr dirty="0" sz="1400" spc="-10">
                <a:latin typeface="Trebuchet MS"/>
                <a:cs typeface="Trebuchet MS"/>
              </a:rPr>
              <a:t>aware</a:t>
            </a:r>
            <a:r>
              <a:rPr dirty="0" sz="1400" spc="-35">
                <a:latin typeface="Trebuchet MS"/>
                <a:cs typeface="Trebuchet MS"/>
              </a:rPr>
              <a:t> of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how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and </a:t>
            </a:r>
            <a:r>
              <a:rPr dirty="0" sz="1400" spc="-45">
                <a:latin typeface="Trebuchet MS"/>
                <a:cs typeface="Trebuchet MS"/>
              </a:rPr>
              <a:t>what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the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data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is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stored.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08868" y="785624"/>
            <a:ext cx="3206115" cy="532765"/>
          </a:xfrm>
          <a:prstGeom prst="rect">
            <a:avLst/>
          </a:prstGeom>
          <a:solidFill>
            <a:srgbClr val="BEBEBE"/>
          </a:solidFill>
        </p:spPr>
        <p:txBody>
          <a:bodyPr wrap="square" lIns="0" tIns="35560" rIns="0" bIns="0" rtlCol="0" vert="horz">
            <a:spAutoFit/>
          </a:bodyPr>
          <a:lstStyle/>
          <a:p>
            <a:pPr marL="90170" marR="99060">
              <a:lnSpc>
                <a:spcPct val="100000"/>
              </a:lnSpc>
              <a:spcBef>
                <a:spcPts val="280"/>
              </a:spcBef>
            </a:pPr>
            <a:r>
              <a:rPr dirty="0" sz="1400">
                <a:latin typeface="Trebuchet MS"/>
                <a:cs typeface="Trebuchet MS"/>
              </a:rPr>
              <a:t>We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are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storing</a:t>
            </a:r>
            <a:r>
              <a:rPr dirty="0" sz="1400" spc="-5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student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information</a:t>
            </a:r>
            <a:r>
              <a:rPr dirty="0" sz="1400" spc="-50">
                <a:latin typeface="Trebuchet MS"/>
                <a:cs typeface="Trebuchet MS"/>
              </a:rPr>
              <a:t> in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a </a:t>
            </a:r>
            <a:r>
              <a:rPr dirty="0" sz="1400" spc="-20">
                <a:latin typeface="Trebuchet MS"/>
                <a:cs typeface="Trebuchet MS"/>
              </a:rPr>
              <a:t>student</a:t>
            </a:r>
            <a:r>
              <a:rPr dirty="0" sz="1400" spc="-7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table.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3</a:t>
            </a:r>
            <a:r>
              <a:rPr dirty="0" spc="-75"/>
              <a:t> </a:t>
            </a:r>
            <a:r>
              <a:rPr dirty="0"/>
              <a:t>Levels</a:t>
            </a:r>
            <a:r>
              <a:rPr dirty="0" spc="-75"/>
              <a:t> </a:t>
            </a:r>
            <a:r>
              <a:rPr dirty="0" spc="110"/>
              <a:t>ANSI</a:t>
            </a:r>
            <a:r>
              <a:rPr dirty="0" spc="-75"/>
              <a:t> </a:t>
            </a:r>
            <a:r>
              <a:rPr dirty="0" spc="95"/>
              <a:t>SPARC</a:t>
            </a:r>
            <a:r>
              <a:rPr dirty="0" spc="-75"/>
              <a:t> </a:t>
            </a:r>
            <a:r>
              <a:rPr dirty="0"/>
              <a:t>Database</a:t>
            </a:r>
            <a:r>
              <a:rPr dirty="0" spc="-75"/>
              <a:t> </a:t>
            </a:r>
            <a:r>
              <a:rPr dirty="0" spc="-10"/>
              <a:t>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61" y="156753"/>
            <a:ext cx="953135" cy="375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Outline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0359" y="789263"/>
            <a:ext cx="4330700" cy="2616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40">
                <a:solidFill>
                  <a:srgbClr val="666666"/>
                </a:solidFill>
                <a:latin typeface="Trebuchet MS"/>
                <a:cs typeface="Trebuchet MS"/>
              </a:rPr>
              <a:t>Introduction</a:t>
            </a:r>
            <a:r>
              <a:rPr dirty="0" sz="1700" spc="-7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130">
                <a:solidFill>
                  <a:srgbClr val="666666"/>
                </a:solidFill>
                <a:latin typeface="Trebuchet MS"/>
                <a:cs typeface="Trebuchet MS"/>
              </a:rPr>
              <a:t>DBMS</a:t>
            </a:r>
            <a:endParaRPr sz="1700">
              <a:latin typeface="Trebuchet MS"/>
              <a:cs typeface="Trebuchet MS"/>
            </a:endParaRPr>
          </a:p>
          <a:p>
            <a:pPr marL="265430" indent="-252729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20">
                <a:solidFill>
                  <a:srgbClr val="666666"/>
                </a:solidFill>
                <a:latin typeface="Trebuchet MS"/>
                <a:cs typeface="Trebuchet MS"/>
              </a:rPr>
              <a:t>Applications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130">
                <a:solidFill>
                  <a:srgbClr val="666666"/>
                </a:solidFill>
                <a:latin typeface="Trebuchet MS"/>
                <a:cs typeface="Trebuchet MS"/>
              </a:rPr>
              <a:t>DBMS</a:t>
            </a:r>
            <a:endParaRPr sz="1700">
              <a:latin typeface="Trebuchet MS"/>
              <a:cs typeface="Trebuchet MS"/>
            </a:endParaRPr>
          </a:p>
          <a:p>
            <a:pPr marL="265430" indent="-252729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Advantages</a:t>
            </a:r>
            <a:r>
              <a:rPr dirty="0" sz="1700" spc="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700" spc="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130">
                <a:solidFill>
                  <a:srgbClr val="666666"/>
                </a:solidFill>
                <a:latin typeface="Trebuchet MS"/>
                <a:cs typeface="Trebuchet MS"/>
              </a:rPr>
              <a:t>DBMS</a:t>
            </a:r>
            <a:endParaRPr sz="1700">
              <a:latin typeface="Trebuchet MS"/>
              <a:cs typeface="Trebuchet MS"/>
            </a:endParaRPr>
          </a:p>
          <a:p>
            <a:pPr marL="265430" indent="-252729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Basic</a:t>
            </a:r>
            <a:r>
              <a:rPr dirty="0" sz="1700" spc="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terms</a:t>
            </a:r>
            <a:endParaRPr sz="1700">
              <a:latin typeface="Trebuchet MS"/>
              <a:cs typeface="Trebuchet MS"/>
            </a:endParaRPr>
          </a:p>
          <a:p>
            <a:pPr marL="265430" indent="-252729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700" spc="-1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models</a:t>
            </a:r>
            <a:endParaRPr sz="1700">
              <a:latin typeface="Trebuchet MS"/>
              <a:cs typeface="Trebuchet MS"/>
            </a:endParaRPr>
          </a:p>
          <a:p>
            <a:pPr marL="265430" indent="-252729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Three</a:t>
            </a:r>
            <a:r>
              <a:rPr dirty="0" sz="1700" spc="-8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levels</a:t>
            </a:r>
            <a:r>
              <a:rPr dirty="0" sz="1700" spc="-8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80">
                <a:solidFill>
                  <a:srgbClr val="666666"/>
                </a:solidFill>
                <a:latin typeface="Trebuchet MS"/>
                <a:cs typeface="Trebuchet MS"/>
              </a:rPr>
              <a:t>ANSI</a:t>
            </a:r>
            <a:r>
              <a:rPr dirty="0" sz="1700" spc="-8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75">
                <a:solidFill>
                  <a:srgbClr val="666666"/>
                </a:solidFill>
                <a:latin typeface="Trebuchet MS"/>
                <a:cs typeface="Trebuchet MS"/>
              </a:rPr>
              <a:t>SPARC</a:t>
            </a:r>
            <a:r>
              <a:rPr dirty="0" sz="1700" spc="-8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700" spc="-8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system</a:t>
            </a:r>
            <a:endParaRPr sz="1700">
              <a:latin typeface="Trebuchet MS"/>
              <a:cs typeface="Trebuchet MS"/>
            </a:endParaRPr>
          </a:p>
          <a:p>
            <a:pPr marL="265430" indent="-252729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700" spc="-8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Abstraction</a:t>
            </a:r>
            <a:r>
              <a:rPr dirty="0" sz="1700" spc="-8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700" spc="-7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130">
                <a:solidFill>
                  <a:srgbClr val="666666"/>
                </a:solidFill>
                <a:latin typeface="Trebuchet MS"/>
                <a:cs typeface="Trebuchet MS"/>
              </a:rPr>
              <a:t>DBMS</a:t>
            </a:r>
            <a:endParaRPr sz="1700">
              <a:latin typeface="Trebuchet MS"/>
              <a:cs typeface="Trebuchet MS"/>
            </a:endParaRPr>
          </a:p>
          <a:p>
            <a:pPr marL="265430" indent="-252729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Mappings</a:t>
            </a:r>
            <a:r>
              <a:rPr dirty="0" sz="1700" spc="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1700" spc="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700" spc="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independence</a:t>
            </a:r>
            <a:endParaRPr sz="1700">
              <a:latin typeface="Trebuchet MS"/>
              <a:cs typeface="Trebuchet MS"/>
            </a:endParaRPr>
          </a:p>
          <a:p>
            <a:pPr marL="265430" indent="-252729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700" spc="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users</a:t>
            </a:r>
            <a:r>
              <a:rPr dirty="0" sz="17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17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95">
                <a:solidFill>
                  <a:srgbClr val="666666"/>
                </a:solidFill>
                <a:latin typeface="Trebuchet MS"/>
                <a:cs typeface="Trebuchet MS"/>
              </a:rPr>
              <a:t>DBA</a:t>
            </a:r>
            <a:endParaRPr sz="1700">
              <a:latin typeface="Trebuchet MS"/>
              <a:cs typeface="Trebuchet MS"/>
            </a:endParaRPr>
          </a:p>
          <a:p>
            <a:pPr marL="265430" indent="-252729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system</a:t>
            </a:r>
            <a:r>
              <a:rPr dirty="0" sz="1700" spc="-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architecture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dirty="0" spc="-110"/>
              <a:t> </a:t>
            </a:r>
            <a:r>
              <a:rPr dirty="0" spc="-35"/>
              <a:t>Abstraction</a:t>
            </a:r>
            <a:r>
              <a:rPr dirty="0" spc="-105"/>
              <a:t> </a:t>
            </a:r>
            <a:r>
              <a:rPr dirty="0" spc="-65"/>
              <a:t>in</a:t>
            </a:r>
            <a:r>
              <a:rPr dirty="0" spc="-110"/>
              <a:t> </a:t>
            </a:r>
            <a:r>
              <a:rPr dirty="0" spc="170"/>
              <a:t>DBMS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45"/>
              <a:t> </a:t>
            </a:r>
            <a:r>
              <a:rPr dirty="0" spc="-20"/>
              <a:t>are</a:t>
            </a:r>
            <a:r>
              <a:rPr dirty="0" spc="-45"/>
              <a:t> </a:t>
            </a:r>
            <a:r>
              <a:rPr dirty="0" spc="-10"/>
              <a:t>made-</a:t>
            </a:r>
            <a:r>
              <a:rPr dirty="0"/>
              <a:t>up</a:t>
            </a:r>
            <a:r>
              <a:rPr dirty="0" spc="-45"/>
              <a:t> of </a:t>
            </a:r>
            <a:r>
              <a:rPr dirty="0" spc="-10"/>
              <a:t>complex</a:t>
            </a:r>
            <a:r>
              <a:rPr dirty="0" spc="-45"/>
              <a:t> </a:t>
            </a:r>
            <a:r>
              <a:rPr dirty="0" spc="-30"/>
              <a:t>data</a:t>
            </a:r>
            <a:r>
              <a:rPr dirty="0" spc="-45"/>
              <a:t> </a:t>
            </a:r>
            <a:r>
              <a:rPr dirty="0" spc="-10"/>
              <a:t>structures.</a:t>
            </a:r>
          </a:p>
          <a:p>
            <a:pPr marL="265430" marR="5080" indent="-25336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pc="-85"/>
              <a:t>To</a:t>
            </a:r>
            <a:r>
              <a:rPr dirty="0" spc="-55"/>
              <a:t> </a:t>
            </a:r>
            <a:r>
              <a:rPr dirty="0"/>
              <a:t>ease</a:t>
            </a:r>
            <a:r>
              <a:rPr dirty="0" spc="-40"/>
              <a:t> </a:t>
            </a:r>
            <a:r>
              <a:rPr dirty="0" spc="-50"/>
              <a:t>the</a:t>
            </a:r>
            <a:r>
              <a:rPr dirty="0" spc="-40"/>
              <a:t> </a:t>
            </a:r>
            <a:r>
              <a:rPr dirty="0"/>
              <a:t>user</a:t>
            </a:r>
            <a:r>
              <a:rPr dirty="0" spc="-40"/>
              <a:t> </a:t>
            </a:r>
            <a:r>
              <a:rPr dirty="0" spc="-55"/>
              <a:t>interaction</a:t>
            </a:r>
            <a:r>
              <a:rPr dirty="0" spc="-40"/>
              <a:t> </a:t>
            </a:r>
            <a:r>
              <a:rPr dirty="0" spc="-85"/>
              <a:t>with</a:t>
            </a:r>
            <a:r>
              <a:rPr dirty="0" spc="-40"/>
              <a:t> </a:t>
            </a:r>
            <a:r>
              <a:rPr dirty="0" spc="-30"/>
              <a:t>database,</a:t>
            </a:r>
            <a:r>
              <a:rPr dirty="0" spc="-40"/>
              <a:t> </a:t>
            </a:r>
            <a:r>
              <a:rPr dirty="0" spc="-50"/>
              <a:t>the</a:t>
            </a:r>
            <a:r>
              <a:rPr dirty="0" spc="-40"/>
              <a:t> </a:t>
            </a:r>
            <a:r>
              <a:rPr dirty="0"/>
              <a:t>developers</a:t>
            </a:r>
            <a:r>
              <a:rPr dirty="0" spc="-45"/>
              <a:t> </a:t>
            </a:r>
            <a:r>
              <a:rPr dirty="0"/>
              <a:t>hide</a:t>
            </a:r>
            <a:r>
              <a:rPr dirty="0" spc="-40"/>
              <a:t> </a:t>
            </a:r>
            <a:r>
              <a:rPr dirty="0" spc="-60"/>
              <a:t>internal</a:t>
            </a:r>
            <a:r>
              <a:rPr dirty="0" spc="-40"/>
              <a:t> </a:t>
            </a:r>
            <a:r>
              <a:rPr dirty="0" spc="-60"/>
              <a:t>irrelevant</a:t>
            </a:r>
            <a:r>
              <a:rPr dirty="0" spc="-75"/>
              <a:t> </a:t>
            </a:r>
            <a:r>
              <a:rPr dirty="0" spc="-10"/>
              <a:t>details </a:t>
            </a:r>
            <a:r>
              <a:rPr dirty="0" spc="-70"/>
              <a:t>from</a:t>
            </a:r>
            <a:r>
              <a:rPr dirty="0" spc="-50"/>
              <a:t> </a:t>
            </a:r>
            <a:r>
              <a:rPr dirty="0" spc="-10"/>
              <a:t>users.</a:t>
            </a:r>
          </a:p>
          <a:p>
            <a:pPr marL="265430" indent="-252729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/>
              <a:t>This</a:t>
            </a:r>
            <a:r>
              <a:rPr dirty="0" spc="-65"/>
              <a:t> </a:t>
            </a:r>
            <a:r>
              <a:rPr dirty="0"/>
              <a:t>process</a:t>
            </a:r>
            <a:r>
              <a:rPr dirty="0" spc="-65"/>
              <a:t> </a:t>
            </a:r>
            <a:r>
              <a:rPr dirty="0" spc="-45"/>
              <a:t>of</a:t>
            </a:r>
            <a:r>
              <a:rPr dirty="0" spc="-60"/>
              <a:t> </a:t>
            </a:r>
            <a:r>
              <a:rPr dirty="0"/>
              <a:t>hiding</a:t>
            </a:r>
            <a:r>
              <a:rPr dirty="0" spc="-65"/>
              <a:t> </a:t>
            </a:r>
            <a:r>
              <a:rPr dirty="0" spc="-55"/>
              <a:t>irrelevant</a:t>
            </a:r>
            <a:r>
              <a:rPr dirty="0" spc="-60"/>
              <a:t> </a:t>
            </a:r>
            <a:r>
              <a:rPr dirty="0" spc="-35"/>
              <a:t>details</a:t>
            </a:r>
            <a:r>
              <a:rPr dirty="0" spc="-65"/>
              <a:t> </a:t>
            </a:r>
            <a:r>
              <a:rPr dirty="0" spc="-70"/>
              <a:t>from</a:t>
            </a:r>
            <a:r>
              <a:rPr dirty="0" spc="-65"/>
              <a:t> </a:t>
            </a:r>
            <a:r>
              <a:rPr dirty="0"/>
              <a:t>user</a:t>
            </a:r>
            <a:r>
              <a:rPr dirty="0" spc="-60"/>
              <a:t> </a:t>
            </a:r>
            <a:r>
              <a:rPr dirty="0"/>
              <a:t>is</a:t>
            </a:r>
            <a:r>
              <a:rPr dirty="0" spc="-65"/>
              <a:t> </a:t>
            </a:r>
            <a:r>
              <a:rPr dirty="0" spc="-30"/>
              <a:t>called</a:t>
            </a:r>
            <a:r>
              <a:rPr dirty="0" spc="-60"/>
              <a:t> </a:t>
            </a:r>
            <a:r>
              <a:rPr dirty="0" spc="-30"/>
              <a:t>data</a:t>
            </a:r>
            <a:r>
              <a:rPr dirty="0" spc="-65"/>
              <a:t> </a:t>
            </a:r>
            <a:r>
              <a:rPr dirty="0" spc="-10"/>
              <a:t>abstraction.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40443" y="1646577"/>
            <a:ext cx="4495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795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rebuchet MS"/>
                <a:cs typeface="Trebuchet MS"/>
              </a:rPr>
              <a:t>View </a:t>
            </a:r>
            <a:r>
              <a:rPr dirty="0" sz="1400" spc="-45" b="1">
                <a:latin typeface="Trebuchet MS"/>
                <a:cs typeface="Trebuchet MS"/>
              </a:rPr>
              <a:t>Level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166253" y="2654223"/>
            <a:ext cx="5981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360" marR="5080" indent="-74295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rebuchet MS"/>
                <a:cs typeface="Trebuchet MS"/>
              </a:rPr>
              <a:t>Logical </a:t>
            </a:r>
            <a:r>
              <a:rPr dirty="0" sz="1400" spc="-10" b="1">
                <a:latin typeface="Trebuchet MS"/>
                <a:cs typeface="Trebuchet MS"/>
              </a:rPr>
              <a:t>Level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119783" y="3523572"/>
            <a:ext cx="6908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0" marR="5080" indent="-121285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rebuchet MS"/>
                <a:cs typeface="Trebuchet MS"/>
              </a:rPr>
              <a:t>Physical Level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86694" y="1646653"/>
            <a:ext cx="1097280" cy="609600"/>
          </a:xfrm>
          <a:prstGeom prst="rect">
            <a:avLst/>
          </a:prstGeom>
          <a:solidFill>
            <a:srgbClr val="D8D8D8"/>
          </a:solidFill>
        </p:spPr>
        <p:txBody>
          <a:bodyPr wrap="square" lIns="0" tIns="191135" rIns="0" bIns="0" rtlCol="0" vert="horz">
            <a:spAutoFit/>
          </a:bodyPr>
          <a:lstStyle/>
          <a:p>
            <a:pPr marL="301625">
              <a:lnSpc>
                <a:spcPct val="100000"/>
              </a:lnSpc>
              <a:spcBef>
                <a:spcPts val="1505"/>
              </a:spcBef>
            </a:pPr>
            <a:r>
              <a:rPr dirty="0" sz="1400">
                <a:latin typeface="Trebuchet MS"/>
                <a:cs typeface="Trebuchet MS"/>
              </a:rPr>
              <a:t>View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320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215494" y="1646653"/>
            <a:ext cx="1097280" cy="609600"/>
          </a:xfrm>
          <a:custGeom>
            <a:avLst/>
            <a:gdLst/>
            <a:ahLst/>
            <a:cxnLst/>
            <a:rect l="l" t="t" r="r" b="b"/>
            <a:pathLst>
              <a:path w="1097279" h="609600">
                <a:moveTo>
                  <a:pt x="1097279" y="609599"/>
                </a:moveTo>
                <a:lnTo>
                  <a:pt x="0" y="609599"/>
                </a:lnTo>
                <a:lnTo>
                  <a:pt x="0" y="0"/>
                </a:lnTo>
                <a:lnTo>
                  <a:pt x="1097279" y="0"/>
                </a:lnTo>
                <a:lnTo>
                  <a:pt x="1097279" y="6095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215494" y="1824962"/>
            <a:ext cx="10972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View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044294" y="1646653"/>
            <a:ext cx="1097280" cy="609600"/>
          </a:xfrm>
          <a:prstGeom prst="rect">
            <a:avLst/>
          </a:prstGeom>
          <a:solidFill>
            <a:srgbClr val="D8D8D8"/>
          </a:solidFill>
        </p:spPr>
        <p:txBody>
          <a:bodyPr wrap="square" lIns="0" tIns="191135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505"/>
              </a:spcBef>
            </a:pPr>
            <a:r>
              <a:rPr dirty="0" sz="1400">
                <a:latin typeface="Trebuchet MS"/>
                <a:cs typeface="Trebuchet MS"/>
              </a:rPr>
              <a:t>View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044671" y="2541335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1447799" y="609599"/>
                </a:moveTo>
                <a:lnTo>
                  <a:pt x="0" y="609599"/>
                </a:lnTo>
                <a:lnTo>
                  <a:pt x="0" y="0"/>
                </a:lnTo>
                <a:lnTo>
                  <a:pt x="1447799" y="0"/>
                </a:lnTo>
                <a:lnTo>
                  <a:pt x="1447799" y="6095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044671" y="2612963"/>
            <a:ext cx="14478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6255" marR="268605" indent="-240029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rebuchet MS"/>
                <a:cs typeface="Trebuchet MS"/>
              </a:rPr>
              <a:t>Conceptual Level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5044671" y="3436018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1447799" y="609599"/>
                </a:moveTo>
                <a:lnTo>
                  <a:pt x="0" y="609599"/>
                </a:lnTo>
                <a:lnTo>
                  <a:pt x="0" y="0"/>
                </a:lnTo>
                <a:lnTo>
                  <a:pt x="1447799" y="0"/>
                </a:lnTo>
                <a:lnTo>
                  <a:pt x="1447799" y="6095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044671" y="3507646"/>
            <a:ext cx="14478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6255" marR="424180" indent="-84455">
              <a:lnSpc>
                <a:spcPct val="100000"/>
              </a:lnSpc>
              <a:spcBef>
                <a:spcPts val="100"/>
              </a:spcBef>
            </a:pPr>
            <a:r>
              <a:rPr dirty="0" sz="1400" spc="-55">
                <a:latin typeface="Trebuchet MS"/>
                <a:cs typeface="Trebuchet MS"/>
              </a:rPr>
              <a:t>Internal </a:t>
            </a:r>
            <a:r>
              <a:rPr dirty="0" sz="1400" spc="-20">
                <a:latin typeface="Trebuchet MS"/>
                <a:cs typeface="Trebuchet MS"/>
              </a:rPr>
              <a:t>Level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5044671" y="4330700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723899" y="609599"/>
                </a:moveTo>
                <a:lnTo>
                  <a:pt x="645023" y="609003"/>
                </a:lnTo>
                <a:lnTo>
                  <a:pt x="568606" y="607256"/>
                </a:lnTo>
                <a:lnTo>
                  <a:pt x="495091" y="604420"/>
                </a:lnTo>
                <a:lnTo>
                  <a:pt x="424920" y="600557"/>
                </a:lnTo>
                <a:lnTo>
                  <a:pt x="358533" y="595728"/>
                </a:lnTo>
                <a:lnTo>
                  <a:pt x="296374" y="589997"/>
                </a:lnTo>
                <a:lnTo>
                  <a:pt x="238882" y="583424"/>
                </a:lnTo>
                <a:lnTo>
                  <a:pt x="186500" y="576072"/>
                </a:lnTo>
                <a:lnTo>
                  <a:pt x="139670" y="568003"/>
                </a:lnTo>
                <a:lnTo>
                  <a:pt x="98833" y="559279"/>
                </a:lnTo>
                <a:lnTo>
                  <a:pt x="36904" y="540113"/>
                </a:lnTo>
                <a:lnTo>
                  <a:pt x="4247" y="519070"/>
                </a:lnTo>
                <a:lnTo>
                  <a:pt x="0" y="507999"/>
                </a:lnTo>
                <a:lnTo>
                  <a:pt x="0" y="101599"/>
                </a:lnTo>
                <a:lnTo>
                  <a:pt x="36904" y="69486"/>
                </a:lnTo>
                <a:lnTo>
                  <a:pt x="98833" y="50320"/>
                </a:lnTo>
                <a:lnTo>
                  <a:pt x="139670" y="41596"/>
                </a:lnTo>
                <a:lnTo>
                  <a:pt x="186500" y="33527"/>
                </a:lnTo>
                <a:lnTo>
                  <a:pt x="238882" y="26175"/>
                </a:lnTo>
                <a:lnTo>
                  <a:pt x="296374" y="19602"/>
                </a:lnTo>
                <a:lnTo>
                  <a:pt x="358533" y="13871"/>
                </a:lnTo>
                <a:lnTo>
                  <a:pt x="424920" y="9042"/>
                </a:lnTo>
                <a:lnTo>
                  <a:pt x="495091" y="5179"/>
                </a:lnTo>
                <a:lnTo>
                  <a:pt x="568606" y="2343"/>
                </a:lnTo>
                <a:lnTo>
                  <a:pt x="645023" y="596"/>
                </a:lnTo>
                <a:lnTo>
                  <a:pt x="723899" y="0"/>
                </a:lnTo>
                <a:lnTo>
                  <a:pt x="802776" y="596"/>
                </a:lnTo>
                <a:lnTo>
                  <a:pt x="879193" y="2343"/>
                </a:lnTo>
                <a:lnTo>
                  <a:pt x="952708" y="5179"/>
                </a:lnTo>
                <a:lnTo>
                  <a:pt x="1022879" y="9042"/>
                </a:lnTo>
                <a:lnTo>
                  <a:pt x="1089266" y="13871"/>
                </a:lnTo>
                <a:lnTo>
                  <a:pt x="1151425" y="19602"/>
                </a:lnTo>
                <a:lnTo>
                  <a:pt x="1208917" y="26175"/>
                </a:lnTo>
                <a:lnTo>
                  <a:pt x="1261299" y="33527"/>
                </a:lnTo>
                <a:lnTo>
                  <a:pt x="1308129" y="41596"/>
                </a:lnTo>
                <a:lnTo>
                  <a:pt x="1348966" y="50320"/>
                </a:lnTo>
                <a:lnTo>
                  <a:pt x="1410895" y="69486"/>
                </a:lnTo>
                <a:lnTo>
                  <a:pt x="1443552" y="90529"/>
                </a:lnTo>
                <a:lnTo>
                  <a:pt x="1447799" y="101599"/>
                </a:lnTo>
                <a:lnTo>
                  <a:pt x="1447799" y="507999"/>
                </a:lnTo>
                <a:lnTo>
                  <a:pt x="1410895" y="540113"/>
                </a:lnTo>
                <a:lnTo>
                  <a:pt x="1348966" y="559279"/>
                </a:lnTo>
                <a:lnTo>
                  <a:pt x="1308129" y="568003"/>
                </a:lnTo>
                <a:lnTo>
                  <a:pt x="1261299" y="576072"/>
                </a:lnTo>
                <a:lnTo>
                  <a:pt x="1208917" y="583424"/>
                </a:lnTo>
                <a:lnTo>
                  <a:pt x="1151425" y="589997"/>
                </a:lnTo>
                <a:lnTo>
                  <a:pt x="1089266" y="595728"/>
                </a:lnTo>
                <a:lnTo>
                  <a:pt x="1022879" y="600557"/>
                </a:lnTo>
                <a:lnTo>
                  <a:pt x="952708" y="604420"/>
                </a:lnTo>
                <a:lnTo>
                  <a:pt x="879193" y="607256"/>
                </a:lnTo>
                <a:lnTo>
                  <a:pt x="802776" y="609003"/>
                </a:lnTo>
                <a:lnTo>
                  <a:pt x="723899" y="6095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5384654" y="4559808"/>
            <a:ext cx="7683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rebuchet MS"/>
                <a:cs typeface="Trebuchet MS"/>
              </a:rPr>
              <a:t>Database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83397" y="2246728"/>
            <a:ext cx="7319645" cy="2093595"/>
            <a:chOff x="283397" y="2246728"/>
            <a:chExt cx="7319645" cy="2093595"/>
          </a:xfrm>
        </p:grpSpPr>
        <p:sp>
          <p:nvSpPr>
            <p:cNvPr id="16" name="object 16" descr=""/>
            <p:cNvSpPr/>
            <p:nvPr/>
          </p:nvSpPr>
          <p:spPr>
            <a:xfrm>
              <a:off x="3935335" y="2256253"/>
              <a:ext cx="3657600" cy="2074545"/>
            </a:xfrm>
            <a:custGeom>
              <a:avLst/>
              <a:gdLst/>
              <a:ahLst/>
              <a:cxnLst/>
              <a:rect l="l" t="t" r="r" b="b"/>
              <a:pathLst>
                <a:path w="3657600" h="2074545">
                  <a:moveTo>
                    <a:pt x="0" y="0"/>
                  </a:moveTo>
                  <a:lnTo>
                    <a:pt x="1109399" y="689999"/>
                  </a:lnTo>
                </a:path>
                <a:path w="3657600" h="2074545">
                  <a:moveTo>
                    <a:pt x="1828799" y="0"/>
                  </a:moveTo>
                  <a:lnTo>
                    <a:pt x="1833299" y="284999"/>
                  </a:lnTo>
                </a:path>
                <a:path w="3657600" h="2074545">
                  <a:moveTo>
                    <a:pt x="3657599" y="0"/>
                  </a:moveTo>
                  <a:lnTo>
                    <a:pt x="2557199" y="689999"/>
                  </a:lnTo>
                </a:path>
                <a:path w="3657600" h="2074545">
                  <a:moveTo>
                    <a:pt x="1833235" y="894681"/>
                  </a:moveTo>
                  <a:lnTo>
                    <a:pt x="1833235" y="1179681"/>
                  </a:lnTo>
                </a:path>
                <a:path w="3657600" h="2074545">
                  <a:moveTo>
                    <a:pt x="1833235" y="1789363"/>
                  </a:moveTo>
                  <a:lnTo>
                    <a:pt x="1833235" y="2074363"/>
                  </a:lnTo>
                </a:path>
              </a:pathLst>
            </a:custGeom>
            <a:ln w="1904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88160" y="2800550"/>
              <a:ext cx="4104640" cy="579120"/>
            </a:xfrm>
            <a:custGeom>
              <a:avLst/>
              <a:gdLst/>
              <a:ahLst/>
              <a:cxnLst/>
              <a:rect l="l" t="t" r="r" b="b"/>
              <a:pathLst>
                <a:path w="4104640" h="579120">
                  <a:moveTo>
                    <a:pt x="0" y="337681"/>
                  </a:moveTo>
                  <a:lnTo>
                    <a:pt x="0" y="96480"/>
                  </a:lnTo>
                  <a:lnTo>
                    <a:pt x="7581" y="58925"/>
                  </a:lnTo>
                  <a:lnTo>
                    <a:pt x="28258" y="28258"/>
                  </a:lnTo>
                  <a:lnTo>
                    <a:pt x="58925" y="7581"/>
                  </a:lnTo>
                  <a:lnTo>
                    <a:pt x="96480" y="0"/>
                  </a:lnTo>
                  <a:lnTo>
                    <a:pt x="4007894" y="0"/>
                  </a:lnTo>
                  <a:lnTo>
                    <a:pt x="4061421" y="16209"/>
                  </a:lnTo>
                  <a:lnTo>
                    <a:pt x="4097030" y="59558"/>
                  </a:lnTo>
                  <a:lnTo>
                    <a:pt x="4104374" y="96480"/>
                  </a:lnTo>
                  <a:lnTo>
                    <a:pt x="4104374" y="300486"/>
                  </a:lnTo>
                  <a:lnTo>
                    <a:pt x="129903" y="300486"/>
                  </a:lnTo>
                  <a:lnTo>
                    <a:pt x="0" y="337681"/>
                  </a:lnTo>
                  <a:close/>
                </a:path>
                <a:path w="4104640" h="579120">
                  <a:moveTo>
                    <a:pt x="4007894" y="578881"/>
                  </a:moveTo>
                  <a:lnTo>
                    <a:pt x="96480" y="578881"/>
                  </a:lnTo>
                  <a:lnTo>
                    <a:pt x="58925" y="571299"/>
                  </a:lnTo>
                  <a:lnTo>
                    <a:pt x="28258" y="550623"/>
                  </a:lnTo>
                  <a:lnTo>
                    <a:pt x="7581" y="519956"/>
                  </a:lnTo>
                  <a:lnTo>
                    <a:pt x="0" y="482401"/>
                  </a:lnTo>
                  <a:lnTo>
                    <a:pt x="129903" y="300486"/>
                  </a:lnTo>
                  <a:lnTo>
                    <a:pt x="4104374" y="300486"/>
                  </a:lnTo>
                  <a:lnTo>
                    <a:pt x="4104374" y="482401"/>
                  </a:lnTo>
                  <a:lnTo>
                    <a:pt x="4096793" y="519956"/>
                  </a:lnTo>
                  <a:lnTo>
                    <a:pt x="4076116" y="550623"/>
                  </a:lnTo>
                  <a:lnTo>
                    <a:pt x="4045449" y="571299"/>
                  </a:lnTo>
                  <a:lnTo>
                    <a:pt x="4007894" y="57888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88160" y="2800550"/>
              <a:ext cx="4104640" cy="579120"/>
            </a:xfrm>
            <a:custGeom>
              <a:avLst/>
              <a:gdLst/>
              <a:ahLst/>
              <a:cxnLst/>
              <a:rect l="l" t="t" r="r" b="b"/>
              <a:pathLst>
                <a:path w="4104640" h="579120">
                  <a:moveTo>
                    <a:pt x="0" y="96480"/>
                  </a:moveTo>
                  <a:lnTo>
                    <a:pt x="7581" y="58925"/>
                  </a:lnTo>
                  <a:lnTo>
                    <a:pt x="28258" y="28258"/>
                  </a:lnTo>
                  <a:lnTo>
                    <a:pt x="58925" y="7581"/>
                  </a:lnTo>
                  <a:lnTo>
                    <a:pt x="96480" y="0"/>
                  </a:lnTo>
                  <a:lnTo>
                    <a:pt x="684062" y="0"/>
                  </a:lnTo>
                  <a:lnTo>
                    <a:pt x="1710156" y="0"/>
                  </a:lnTo>
                  <a:lnTo>
                    <a:pt x="4007894" y="0"/>
                  </a:lnTo>
                  <a:lnTo>
                    <a:pt x="4026804" y="1870"/>
                  </a:lnTo>
                  <a:lnTo>
                    <a:pt x="4076116" y="28258"/>
                  </a:lnTo>
                  <a:lnTo>
                    <a:pt x="4102504" y="77570"/>
                  </a:lnTo>
                  <a:lnTo>
                    <a:pt x="4104374" y="96480"/>
                  </a:lnTo>
                  <a:lnTo>
                    <a:pt x="4104374" y="337681"/>
                  </a:lnTo>
                  <a:lnTo>
                    <a:pt x="4104374" y="482401"/>
                  </a:lnTo>
                  <a:lnTo>
                    <a:pt x="4096793" y="519956"/>
                  </a:lnTo>
                  <a:lnTo>
                    <a:pt x="4076116" y="550623"/>
                  </a:lnTo>
                  <a:lnTo>
                    <a:pt x="4045449" y="571299"/>
                  </a:lnTo>
                  <a:lnTo>
                    <a:pt x="4007894" y="578881"/>
                  </a:lnTo>
                  <a:lnTo>
                    <a:pt x="1710156" y="578881"/>
                  </a:lnTo>
                  <a:lnTo>
                    <a:pt x="684062" y="578881"/>
                  </a:lnTo>
                  <a:lnTo>
                    <a:pt x="96480" y="578881"/>
                  </a:lnTo>
                  <a:lnTo>
                    <a:pt x="58925" y="571299"/>
                  </a:lnTo>
                  <a:lnTo>
                    <a:pt x="28258" y="550623"/>
                  </a:lnTo>
                  <a:lnTo>
                    <a:pt x="7581" y="519956"/>
                  </a:lnTo>
                  <a:lnTo>
                    <a:pt x="0" y="482401"/>
                  </a:lnTo>
                  <a:lnTo>
                    <a:pt x="129903" y="300486"/>
                  </a:lnTo>
                  <a:lnTo>
                    <a:pt x="0" y="337681"/>
                  </a:lnTo>
                  <a:lnTo>
                    <a:pt x="0" y="96480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3686737" y="1326388"/>
            <a:ext cx="4978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User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320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493413" y="1338055"/>
            <a:ext cx="542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User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30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324967" y="1326388"/>
            <a:ext cx="5365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User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8128" y="775977"/>
            <a:ext cx="532014" cy="532014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6927" y="775977"/>
            <a:ext cx="532014" cy="532014"/>
          </a:xfrm>
          <a:prstGeom prst="rect">
            <a:avLst/>
          </a:prstGeom>
        </p:spPr>
      </p:pic>
      <p:grpSp>
        <p:nvGrpSpPr>
          <p:cNvPr id="24" name="object 24" descr=""/>
          <p:cNvGrpSpPr/>
          <p:nvPr/>
        </p:nvGrpSpPr>
        <p:grpSpPr>
          <a:xfrm>
            <a:off x="1557237" y="775977"/>
            <a:ext cx="2644140" cy="610870"/>
            <a:chOff x="1557237" y="775977"/>
            <a:chExt cx="2644140" cy="610870"/>
          </a:xfrm>
        </p:grpSpPr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9328" y="775977"/>
              <a:ext cx="532014" cy="532014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562000" y="802927"/>
              <a:ext cx="2135505" cy="579120"/>
            </a:xfrm>
            <a:custGeom>
              <a:avLst/>
              <a:gdLst/>
              <a:ahLst/>
              <a:cxnLst/>
              <a:rect l="l" t="t" r="r" b="b"/>
              <a:pathLst>
                <a:path w="2135504" h="579119">
                  <a:moveTo>
                    <a:pt x="1358281" y="578881"/>
                  </a:moveTo>
                  <a:lnTo>
                    <a:pt x="96480" y="578881"/>
                  </a:lnTo>
                  <a:lnTo>
                    <a:pt x="58925" y="571300"/>
                  </a:lnTo>
                  <a:lnTo>
                    <a:pt x="28258" y="550623"/>
                  </a:lnTo>
                  <a:lnTo>
                    <a:pt x="7581" y="519956"/>
                  </a:lnTo>
                  <a:lnTo>
                    <a:pt x="0" y="482401"/>
                  </a:lnTo>
                  <a:lnTo>
                    <a:pt x="0" y="96480"/>
                  </a:lnTo>
                  <a:lnTo>
                    <a:pt x="7581" y="58925"/>
                  </a:lnTo>
                  <a:lnTo>
                    <a:pt x="28258" y="28258"/>
                  </a:lnTo>
                  <a:lnTo>
                    <a:pt x="58925" y="7581"/>
                  </a:lnTo>
                  <a:lnTo>
                    <a:pt x="96480" y="0"/>
                  </a:lnTo>
                  <a:lnTo>
                    <a:pt x="1358281" y="0"/>
                  </a:lnTo>
                  <a:lnTo>
                    <a:pt x="1411808" y="16209"/>
                  </a:lnTo>
                  <a:lnTo>
                    <a:pt x="1447417" y="59558"/>
                  </a:lnTo>
                  <a:lnTo>
                    <a:pt x="1454761" y="96480"/>
                  </a:lnTo>
                  <a:lnTo>
                    <a:pt x="1996414" y="241200"/>
                  </a:lnTo>
                  <a:lnTo>
                    <a:pt x="1454761" y="241200"/>
                  </a:lnTo>
                  <a:lnTo>
                    <a:pt x="1454761" y="482401"/>
                  </a:lnTo>
                  <a:lnTo>
                    <a:pt x="1447180" y="519956"/>
                  </a:lnTo>
                  <a:lnTo>
                    <a:pt x="1426503" y="550623"/>
                  </a:lnTo>
                  <a:lnTo>
                    <a:pt x="1395836" y="571300"/>
                  </a:lnTo>
                  <a:lnTo>
                    <a:pt x="1358281" y="578881"/>
                  </a:lnTo>
                  <a:close/>
                </a:path>
                <a:path w="2135504" h="579119">
                  <a:moveTo>
                    <a:pt x="2135474" y="278355"/>
                  </a:moveTo>
                  <a:lnTo>
                    <a:pt x="1454761" y="241200"/>
                  </a:lnTo>
                  <a:lnTo>
                    <a:pt x="1996414" y="241200"/>
                  </a:lnTo>
                  <a:lnTo>
                    <a:pt x="2135474" y="278355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562000" y="802927"/>
              <a:ext cx="2135505" cy="579120"/>
            </a:xfrm>
            <a:custGeom>
              <a:avLst/>
              <a:gdLst/>
              <a:ahLst/>
              <a:cxnLst/>
              <a:rect l="l" t="t" r="r" b="b"/>
              <a:pathLst>
                <a:path w="2135504" h="579119">
                  <a:moveTo>
                    <a:pt x="0" y="96480"/>
                  </a:moveTo>
                  <a:lnTo>
                    <a:pt x="7581" y="58925"/>
                  </a:lnTo>
                  <a:lnTo>
                    <a:pt x="28258" y="28258"/>
                  </a:lnTo>
                  <a:lnTo>
                    <a:pt x="58925" y="7581"/>
                  </a:lnTo>
                  <a:lnTo>
                    <a:pt x="96480" y="0"/>
                  </a:lnTo>
                  <a:lnTo>
                    <a:pt x="848611" y="0"/>
                  </a:lnTo>
                  <a:lnTo>
                    <a:pt x="1212301" y="0"/>
                  </a:lnTo>
                  <a:lnTo>
                    <a:pt x="1358281" y="0"/>
                  </a:lnTo>
                  <a:lnTo>
                    <a:pt x="1377191" y="1870"/>
                  </a:lnTo>
                  <a:lnTo>
                    <a:pt x="1426503" y="28258"/>
                  </a:lnTo>
                  <a:lnTo>
                    <a:pt x="1452891" y="77570"/>
                  </a:lnTo>
                  <a:lnTo>
                    <a:pt x="1454761" y="96480"/>
                  </a:lnTo>
                  <a:lnTo>
                    <a:pt x="2135474" y="278355"/>
                  </a:lnTo>
                  <a:lnTo>
                    <a:pt x="1454761" y="241200"/>
                  </a:lnTo>
                  <a:lnTo>
                    <a:pt x="1454761" y="482401"/>
                  </a:lnTo>
                  <a:lnTo>
                    <a:pt x="1447180" y="519956"/>
                  </a:lnTo>
                  <a:lnTo>
                    <a:pt x="1426503" y="550623"/>
                  </a:lnTo>
                  <a:lnTo>
                    <a:pt x="1395836" y="571300"/>
                  </a:lnTo>
                  <a:lnTo>
                    <a:pt x="1358281" y="578881"/>
                  </a:lnTo>
                  <a:lnTo>
                    <a:pt x="1212301" y="578881"/>
                  </a:lnTo>
                  <a:lnTo>
                    <a:pt x="848611" y="578881"/>
                  </a:lnTo>
                  <a:lnTo>
                    <a:pt x="96480" y="578881"/>
                  </a:lnTo>
                  <a:lnTo>
                    <a:pt x="58925" y="571300"/>
                  </a:lnTo>
                  <a:lnTo>
                    <a:pt x="28258" y="550623"/>
                  </a:lnTo>
                  <a:lnTo>
                    <a:pt x="7581" y="519956"/>
                  </a:lnTo>
                  <a:lnTo>
                    <a:pt x="0" y="482401"/>
                  </a:lnTo>
                  <a:lnTo>
                    <a:pt x="0" y="241200"/>
                  </a:lnTo>
                  <a:lnTo>
                    <a:pt x="0" y="96480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Mapping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Data</a:t>
            </a:r>
            <a:r>
              <a:rPr dirty="0" spc="-20"/>
              <a:t> </a:t>
            </a:r>
            <a:r>
              <a:rPr dirty="0" spc="-10"/>
              <a:t>Independence</a:t>
            </a:r>
          </a:p>
        </p:txBody>
      </p:sp>
      <p:sp>
        <p:nvSpPr>
          <p:cNvPr id="29" name="object 29" descr=""/>
          <p:cNvSpPr txBox="1"/>
          <p:nvPr/>
        </p:nvSpPr>
        <p:spPr>
          <a:xfrm>
            <a:off x="1663283" y="849474"/>
            <a:ext cx="12001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45">
                <a:latin typeface="Trebuchet MS"/>
                <a:cs typeface="Trebuchet MS"/>
              </a:rPr>
              <a:t>Want</a:t>
            </a:r>
            <a:r>
              <a:rPr dirty="0" sz="1400" spc="-50">
                <a:latin typeface="Trebuchet MS"/>
                <a:cs typeface="Trebuchet MS"/>
              </a:rPr>
              <a:t> to </a:t>
            </a:r>
            <a:r>
              <a:rPr dirty="0" sz="1400" spc="-10">
                <a:latin typeface="Trebuchet MS"/>
                <a:cs typeface="Trebuchet MS"/>
              </a:rPr>
              <a:t>access </a:t>
            </a:r>
            <a:r>
              <a:rPr dirty="0" sz="1400">
                <a:latin typeface="Trebuchet MS"/>
                <a:cs typeface="Trebuchet MS"/>
              </a:rPr>
              <a:t>some</a:t>
            </a:r>
            <a:r>
              <a:rPr dirty="0" sz="1400" spc="6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89443" y="2847097"/>
            <a:ext cx="34893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Process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of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transforming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requests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results between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the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three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levels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is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called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mapping.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283397" y="3725606"/>
            <a:ext cx="4114165" cy="826769"/>
            <a:chOff x="283397" y="3725606"/>
            <a:chExt cx="4114165" cy="826769"/>
          </a:xfrm>
        </p:grpSpPr>
        <p:sp>
          <p:nvSpPr>
            <p:cNvPr id="32" name="object 32" descr=""/>
            <p:cNvSpPr/>
            <p:nvPr/>
          </p:nvSpPr>
          <p:spPr>
            <a:xfrm>
              <a:off x="288160" y="3730369"/>
              <a:ext cx="4104640" cy="817244"/>
            </a:xfrm>
            <a:custGeom>
              <a:avLst/>
              <a:gdLst/>
              <a:ahLst/>
              <a:cxnLst/>
              <a:rect l="l" t="t" r="r" b="b"/>
              <a:pathLst>
                <a:path w="4104640" h="817245">
                  <a:moveTo>
                    <a:pt x="0" y="476725"/>
                  </a:moveTo>
                  <a:lnTo>
                    <a:pt x="0" y="136207"/>
                  </a:lnTo>
                  <a:lnTo>
                    <a:pt x="6943" y="93155"/>
                  </a:lnTo>
                  <a:lnTo>
                    <a:pt x="26280" y="55764"/>
                  </a:lnTo>
                  <a:lnTo>
                    <a:pt x="55765" y="26280"/>
                  </a:lnTo>
                  <a:lnTo>
                    <a:pt x="93155" y="6943"/>
                  </a:lnTo>
                  <a:lnTo>
                    <a:pt x="136207" y="0"/>
                  </a:lnTo>
                  <a:lnTo>
                    <a:pt x="3968167" y="0"/>
                  </a:lnTo>
                  <a:lnTo>
                    <a:pt x="4020291" y="10368"/>
                  </a:lnTo>
                  <a:lnTo>
                    <a:pt x="4064480" y="39893"/>
                  </a:lnTo>
                  <a:lnTo>
                    <a:pt x="4094006" y="84082"/>
                  </a:lnTo>
                  <a:lnTo>
                    <a:pt x="4104374" y="136207"/>
                  </a:lnTo>
                  <a:lnTo>
                    <a:pt x="4104374" y="424215"/>
                  </a:lnTo>
                  <a:lnTo>
                    <a:pt x="129903" y="424215"/>
                  </a:lnTo>
                  <a:lnTo>
                    <a:pt x="0" y="476725"/>
                  </a:lnTo>
                  <a:close/>
                </a:path>
                <a:path w="4104640" h="817245">
                  <a:moveTo>
                    <a:pt x="3968167" y="817244"/>
                  </a:moveTo>
                  <a:lnTo>
                    <a:pt x="136207" y="817244"/>
                  </a:lnTo>
                  <a:lnTo>
                    <a:pt x="93155" y="810300"/>
                  </a:lnTo>
                  <a:lnTo>
                    <a:pt x="55765" y="790964"/>
                  </a:lnTo>
                  <a:lnTo>
                    <a:pt x="26280" y="761479"/>
                  </a:lnTo>
                  <a:lnTo>
                    <a:pt x="6943" y="724089"/>
                  </a:lnTo>
                  <a:lnTo>
                    <a:pt x="0" y="681037"/>
                  </a:lnTo>
                  <a:lnTo>
                    <a:pt x="129903" y="424215"/>
                  </a:lnTo>
                  <a:lnTo>
                    <a:pt x="4104374" y="424215"/>
                  </a:lnTo>
                  <a:lnTo>
                    <a:pt x="4104374" y="681037"/>
                  </a:lnTo>
                  <a:lnTo>
                    <a:pt x="4097431" y="724089"/>
                  </a:lnTo>
                  <a:lnTo>
                    <a:pt x="4078094" y="761479"/>
                  </a:lnTo>
                  <a:lnTo>
                    <a:pt x="4048609" y="790964"/>
                  </a:lnTo>
                  <a:lnTo>
                    <a:pt x="4011219" y="810300"/>
                  </a:lnTo>
                  <a:lnTo>
                    <a:pt x="3968167" y="81724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88160" y="3730369"/>
              <a:ext cx="4104640" cy="817244"/>
            </a:xfrm>
            <a:custGeom>
              <a:avLst/>
              <a:gdLst/>
              <a:ahLst/>
              <a:cxnLst/>
              <a:rect l="l" t="t" r="r" b="b"/>
              <a:pathLst>
                <a:path w="4104640" h="817245">
                  <a:moveTo>
                    <a:pt x="0" y="136207"/>
                  </a:moveTo>
                  <a:lnTo>
                    <a:pt x="6943" y="93155"/>
                  </a:lnTo>
                  <a:lnTo>
                    <a:pt x="26280" y="55764"/>
                  </a:lnTo>
                  <a:lnTo>
                    <a:pt x="55765" y="26280"/>
                  </a:lnTo>
                  <a:lnTo>
                    <a:pt x="93155" y="6943"/>
                  </a:lnTo>
                  <a:lnTo>
                    <a:pt x="136207" y="0"/>
                  </a:lnTo>
                  <a:lnTo>
                    <a:pt x="684062" y="0"/>
                  </a:lnTo>
                  <a:lnTo>
                    <a:pt x="1710156" y="0"/>
                  </a:lnTo>
                  <a:lnTo>
                    <a:pt x="3968167" y="0"/>
                  </a:lnTo>
                  <a:lnTo>
                    <a:pt x="3994864" y="2641"/>
                  </a:lnTo>
                  <a:lnTo>
                    <a:pt x="4043735" y="22884"/>
                  </a:lnTo>
                  <a:lnTo>
                    <a:pt x="4081490" y="60639"/>
                  </a:lnTo>
                  <a:lnTo>
                    <a:pt x="4101733" y="109510"/>
                  </a:lnTo>
                  <a:lnTo>
                    <a:pt x="4104374" y="136207"/>
                  </a:lnTo>
                  <a:lnTo>
                    <a:pt x="4104374" y="476725"/>
                  </a:lnTo>
                  <a:lnTo>
                    <a:pt x="4104374" y="681037"/>
                  </a:lnTo>
                  <a:lnTo>
                    <a:pt x="4097431" y="724089"/>
                  </a:lnTo>
                  <a:lnTo>
                    <a:pt x="4078094" y="761479"/>
                  </a:lnTo>
                  <a:lnTo>
                    <a:pt x="4048609" y="790964"/>
                  </a:lnTo>
                  <a:lnTo>
                    <a:pt x="4011219" y="810300"/>
                  </a:lnTo>
                  <a:lnTo>
                    <a:pt x="3968167" y="817244"/>
                  </a:lnTo>
                  <a:lnTo>
                    <a:pt x="1710156" y="817244"/>
                  </a:lnTo>
                  <a:lnTo>
                    <a:pt x="684062" y="817244"/>
                  </a:lnTo>
                  <a:lnTo>
                    <a:pt x="136207" y="817244"/>
                  </a:lnTo>
                  <a:lnTo>
                    <a:pt x="93155" y="810300"/>
                  </a:lnTo>
                  <a:lnTo>
                    <a:pt x="55765" y="790964"/>
                  </a:lnTo>
                  <a:lnTo>
                    <a:pt x="26280" y="761479"/>
                  </a:lnTo>
                  <a:lnTo>
                    <a:pt x="6943" y="724089"/>
                  </a:lnTo>
                  <a:lnTo>
                    <a:pt x="0" y="681037"/>
                  </a:lnTo>
                  <a:lnTo>
                    <a:pt x="129903" y="424215"/>
                  </a:lnTo>
                  <a:lnTo>
                    <a:pt x="0" y="476725"/>
                  </a:lnTo>
                  <a:lnTo>
                    <a:pt x="0" y="136207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401078" y="3788550"/>
            <a:ext cx="377825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Trebuchet MS"/>
                <a:cs typeface="Trebuchet MS"/>
              </a:rPr>
              <a:t>Ability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to</a:t>
            </a:r>
            <a:r>
              <a:rPr dirty="0" sz="1400" spc="-30">
                <a:latin typeface="Trebuchet MS"/>
                <a:cs typeface="Trebuchet MS"/>
              </a:rPr>
              <a:t> modify </a:t>
            </a:r>
            <a:r>
              <a:rPr dirty="0" sz="1400">
                <a:latin typeface="Trebuchet MS"/>
                <a:cs typeface="Trebuchet MS"/>
              </a:rPr>
              <a:t>a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schema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definition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in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one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level </a:t>
            </a:r>
            <a:r>
              <a:rPr dirty="0" sz="1400" spc="-50">
                <a:latin typeface="Trebuchet MS"/>
                <a:cs typeface="Trebuchet MS"/>
              </a:rPr>
              <a:t>without</a:t>
            </a:r>
            <a:r>
              <a:rPr dirty="0" sz="1400" spc="-40">
                <a:latin typeface="Trebuchet MS"/>
                <a:cs typeface="Trebuchet MS"/>
              </a:rPr>
              <a:t> affecting </a:t>
            </a:r>
            <a:r>
              <a:rPr dirty="0" sz="1400">
                <a:latin typeface="Trebuchet MS"/>
                <a:cs typeface="Trebuchet MS"/>
              </a:rPr>
              <a:t>a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schema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definition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 spc="-50">
                <a:latin typeface="Trebuchet MS"/>
                <a:cs typeface="Trebuchet MS"/>
              </a:rPr>
              <a:t>in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the </a:t>
            </a:r>
            <a:r>
              <a:rPr dirty="0" sz="1400" spc="-20">
                <a:latin typeface="Trebuchet MS"/>
                <a:cs typeface="Trebuchet MS"/>
              </a:rPr>
              <a:t>next </a:t>
            </a:r>
            <a:r>
              <a:rPr dirty="0" sz="1400">
                <a:latin typeface="Trebuchet MS"/>
                <a:cs typeface="Trebuchet MS"/>
              </a:rPr>
              <a:t>higher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level.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5300623" y="1983903"/>
            <a:ext cx="304800" cy="687705"/>
          </a:xfrm>
          <a:custGeom>
            <a:avLst/>
            <a:gdLst/>
            <a:ahLst/>
            <a:cxnLst/>
            <a:rect l="l" t="t" r="r" b="b"/>
            <a:pathLst>
              <a:path w="304800" h="687705">
                <a:moveTo>
                  <a:pt x="152399" y="687276"/>
                </a:moveTo>
                <a:lnTo>
                  <a:pt x="0" y="534876"/>
                </a:lnTo>
                <a:lnTo>
                  <a:pt x="76199" y="534876"/>
                </a:lnTo>
                <a:lnTo>
                  <a:pt x="76199" y="0"/>
                </a:lnTo>
                <a:lnTo>
                  <a:pt x="228599" y="0"/>
                </a:lnTo>
                <a:lnTo>
                  <a:pt x="228599" y="534876"/>
                </a:lnTo>
                <a:lnTo>
                  <a:pt x="304799" y="534876"/>
                </a:lnTo>
                <a:lnTo>
                  <a:pt x="152399" y="68727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5383403" y="2094290"/>
            <a:ext cx="149225" cy="389890"/>
          </a:xfrm>
          <a:prstGeom prst="rect">
            <a:avLst/>
          </a:prstGeom>
        </p:spPr>
        <p:txBody>
          <a:bodyPr wrap="square" lIns="0" tIns="444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800" spc="-10">
                <a:latin typeface="Trebuchet MS"/>
                <a:cs typeface="Trebuchet MS"/>
              </a:rPr>
              <a:t>Request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6081303" y="3890040"/>
            <a:ext cx="304800" cy="686435"/>
          </a:xfrm>
          <a:custGeom>
            <a:avLst/>
            <a:gdLst/>
            <a:ahLst/>
            <a:cxnLst/>
            <a:rect l="l" t="t" r="r" b="b"/>
            <a:pathLst>
              <a:path w="304800" h="686435">
                <a:moveTo>
                  <a:pt x="228599" y="686122"/>
                </a:moveTo>
                <a:lnTo>
                  <a:pt x="76199" y="686122"/>
                </a:lnTo>
                <a:lnTo>
                  <a:pt x="76199" y="152399"/>
                </a:lnTo>
                <a:lnTo>
                  <a:pt x="0" y="152399"/>
                </a:lnTo>
                <a:lnTo>
                  <a:pt x="152399" y="0"/>
                </a:lnTo>
                <a:lnTo>
                  <a:pt x="304799" y="152399"/>
                </a:lnTo>
                <a:lnTo>
                  <a:pt x="228599" y="152399"/>
                </a:lnTo>
                <a:lnTo>
                  <a:pt x="228599" y="68612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6137433" y="4088628"/>
            <a:ext cx="180340" cy="365760"/>
          </a:xfrm>
          <a:prstGeom prst="rect">
            <a:avLst/>
          </a:prstGeom>
        </p:spPr>
        <p:txBody>
          <a:bodyPr wrap="square" lIns="0" tIns="254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000" spc="-10">
                <a:latin typeface="Trebuchet MS"/>
                <a:cs typeface="Trebuchet MS"/>
              </a:rPr>
              <a:t>Result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5219604" y="1974084"/>
            <a:ext cx="1302385" cy="2971165"/>
            <a:chOff x="5219604" y="1974084"/>
            <a:chExt cx="1302385" cy="2971165"/>
          </a:xfrm>
        </p:grpSpPr>
        <p:sp>
          <p:nvSpPr>
            <p:cNvPr id="40" name="object 40" descr=""/>
            <p:cNvSpPr/>
            <p:nvPr/>
          </p:nvSpPr>
          <p:spPr>
            <a:xfrm>
              <a:off x="5224367" y="1978847"/>
              <a:ext cx="662305" cy="2961640"/>
            </a:xfrm>
            <a:custGeom>
              <a:avLst/>
              <a:gdLst/>
              <a:ahLst/>
              <a:cxnLst/>
              <a:rect l="l" t="t" r="r" b="b"/>
              <a:pathLst>
                <a:path w="662304" h="2961640">
                  <a:moveTo>
                    <a:pt x="662298" y="2961452"/>
                  </a:moveTo>
                  <a:lnTo>
                    <a:pt x="515918" y="2961452"/>
                  </a:lnTo>
                  <a:lnTo>
                    <a:pt x="495439" y="2959121"/>
                  </a:lnTo>
                  <a:lnTo>
                    <a:pt x="454820" y="2940623"/>
                  </a:lnTo>
                  <a:lnTo>
                    <a:pt x="414797" y="2904023"/>
                  </a:lnTo>
                  <a:lnTo>
                    <a:pt x="375544" y="2849732"/>
                  </a:lnTo>
                  <a:lnTo>
                    <a:pt x="356260" y="2816081"/>
                  </a:lnTo>
                  <a:lnTo>
                    <a:pt x="337233" y="2778161"/>
                  </a:lnTo>
                  <a:lnTo>
                    <a:pt x="318485" y="2736025"/>
                  </a:lnTo>
                  <a:lnTo>
                    <a:pt x="300037" y="2689724"/>
                  </a:lnTo>
                  <a:lnTo>
                    <a:pt x="281912" y="2639308"/>
                  </a:lnTo>
                  <a:lnTo>
                    <a:pt x="264131" y="2584830"/>
                  </a:lnTo>
                  <a:lnTo>
                    <a:pt x="246715" y="2526342"/>
                  </a:lnTo>
                  <a:lnTo>
                    <a:pt x="229686" y="2463894"/>
                  </a:lnTo>
                  <a:lnTo>
                    <a:pt x="213066" y="2397537"/>
                  </a:lnTo>
                  <a:lnTo>
                    <a:pt x="196877" y="2327325"/>
                  </a:lnTo>
                  <a:lnTo>
                    <a:pt x="181140" y="2253307"/>
                  </a:lnTo>
                  <a:lnTo>
                    <a:pt x="165876" y="2175536"/>
                  </a:lnTo>
                  <a:lnTo>
                    <a:pt x="151108" y="2094063"/>
                  </a:lnTo>
                  <a:lnTo>
                    <a:pt x="144105" y="2053075"/>
                  </a:lnTo>
                  <a:lnTo>
                    <a:pt x="137253" y="2011395"/>
                  </a:lnTo>
                  <a:lnTo>
                    <a:pt x="130556" y="1969037"/>
                  </a:lnTo>
                  <a:lnTo>
                    <a:pt x="124012" y="1926016"/>
                  </a:lnTo>
                  <a:lnTo>
                    <a:pt x="117624" y="1882347"/>
                  </a:lnTo>
                  <a:lnTo>
                    <a:pt x="111393" y="1838044"/>
                  </a:lnTo>
                  <a:lnTo>
                    <a:pt x="105319" y="1793121"/>
                  </a:lnTo>
                  <a:lnTo>
                    <a:pt x="99404" y="1747592"/>
                  </a:lnTo>
                  <a:lnTo>
                    <a:pt x="93648" y="1701473"/>
                  </a:lnTo>
                  <a:lnTo>
                    <a:pt x="88053" y="1654777"/>
                  </a:lnTo>
                  <a:lnTo>
                    <a:pt x="82620" y="1607520"/>
                  </a:lnTo>
                  <a:lnTo>
                    <a:pt x="77350" y="1559714"/>
                  </a:lnTo>
                  <a:lnTo>
                    <a:pt x="72243" y="1511376"/>
                  </a:lnTo>
                  <a:lnTo>
                    <a:pt x="67302" y="1462519"/>
                  </a:lnTo>
                  <a:lnTo>
                    <a:pt x="62526" y="1413157"/>
                  </a:lnTo>
                  <a:lnTo>
                    <a:pt x="57917" y="1363306"/>
                  </a:lnTo>
                  <a:lnTo>
                    <a:pt x="53476" y="1312979"/>
                  </a:lnTo>
                  <a:lnTo>
                    <a:pt x="49204" y="1262191"/>
                  </a:lnTo>
                  <a:lnTo>
                    <a:pt x="45103" y="1210956"/>
                  </a:lnTo>
                  <a:lnTo>
                    <a:pt x="41172" y="1159290"/>
                  </a:lnTo>
                  <a:lnTo>
                    <a:pt x="37414" y="1107205"/>
                  </a:lnTo>
                  <a:lnTo>
                    <a:pt x="33828" y="1054717"/>
                  </a:lnTo>
                  <a:lnTo>
                    <a:pt x="30417" y="1001840"/>
                  </a:lnTo>
                  <a:lnTo>
                    <a:pt x="27182" y="948589"/>
                  </a:lnTo>
                  <a:lnTo>
                    <a:pt x="24122" y="894978"/>
                  </a:lnTo>
                  <a:lnTo>
                    <a:pt x="21240" y="841021"/>
                  </a:lnTo>
                  <a:lnTo>
                    <a:pt x="18536" y="786733"/>
                  </a:lnTo>
                  <a:lnTo>
                    <a:pt x="16012" y="732128"/>
                  </a:lnTo>
                  <a:lnTo>
                    <a:pt x="13668" y="677220"/>
                  </a:lnTo>
                  <a:lnTo>
                    <a:pt x="11506" y="622025"/>
                  </a:lnTo>
                  <a:lnTo>
                    <a:pt x="9527" y="566556"/>
                  </a:lnTo>
                  <a:lnTo>
                    <a:pt x="7730" y="510828"/>
                  </a:lnTo>
                  <a:lnTo>
                    <a:pt x="6119" y="454856"/>
                  </a:lnTo>
                  <a:lnTo>
                    <a:pt x="4693" y="398653"/>
                  </a:lnTo>
                  <a:lnTo>
                    <a:pt x="3454" y="342235"/>
                  </a:lnTo>
                  <a:lnTo>
                    <a:pt x="2403" y="285615"/>
                  </a:lnTo>
                  <a:lnTo>
                    <a:pt x="1540" y="228808"/>
                  </a:lnTo>
                  <a:lnTo>
                    <a:pt x="868" y="171829"/>
                  </a:lnTo>
                  <a:lnTo>
                    <a:pt x="386" y="114691"/>
                  </a:lnTo>
                  <a:lnTo>
                    <a:pt x="96" y="57410"/>
                  </a:lnTo>
                  <a:lnTo>
                    <a:pt x="0" y="0"/>
                  </a:lnTo>
                  <a:lnTo>
                    <a:pt x="146379" y="0"/>
                  </a:lnTo>
                  <a:lnTo>
                    <a:pt x="146476" y="57410"/>
                  </a:lnTo>
                  <a:lnTo>
                    <a:pt x="146766" y="114691"/>
                  </a:lnTo>
                  <a:lnTo>
                    <a:pt x="147248" y="171829"/>
                  </a:lnTo>
                  <a:lnTo>
                    <a:pt x="147920" y="228808"/>
                  </a:lnTo>
                  <a:lnTo>
                    <a:pt x="148783" y="285615"/>
                  </a:lnTo>
                  <a:lnTo>
                    <a:pt x="149834" y="342235"/>
                  </a:lnTo>
                  <a:lnTo>
                    <a:pt x="151073" y="398653"/>
                  </a:lnTo>
                  <a:lnTo>
                    <a:pt x="152499" y="454856"/>
                  </a:lnTo>
                  <a:lnTo>
                    <a:pt x="154110" y="510828"/>
                  </a:lnTo>
                  <a:lnTo>
                    <a:pt x="155907" y="566556"/>
                  </a:lnTo>
                  <a:lnTo>
                    <a:pt x="157886" y="622025"/>
                  </a:lnTo>
                  <a:lnTo>
                    <a:pt x="160049" y="677220"/>
                  </a:lnTo>
                  <a:lnTo>
                    <a:pt x="162392" y="732128"/>
                  </a:lnTo>
                  <a:lnTo>
                    <a:pt x="164917" y="786733"/>
                  </a:lnTo>
                  <a:lnTo>
                    <a:pt x="167620" y="841021"/>
                  </a:lnTo>
                  <a:lnTo>
                    <a:pt x="170502" y="894978"/>
                  </a:lnTo>
                  <a:lnTo>
                    <a:pt x="173562" y="948589"/>
                  </a:lnTo>
                  <a:lnTo>
                    <a:pt x="176798" y="1001840"/>
                  </a:lnTo>
                  <a:lnTo>
                    <a:pt x="180209" y="1054717"/>
                  </a:lnTo>
                  <a:lnTo>
                    <a:pt x="183794" y="1107205"/>
                  </a:lnTo>
                  <a:lnTo>
                    <a:pt x="187552" y="1159290"/>
                  </a:lnTo>
                  <a:lnTo>
                    <a:pt x="191483" y="1210956"/>
                  </a:lnTo>
                  <a:lnTo>
                    <a:pt x="195585" y="1262191"/>
                  </a:lnTo>
                  <a:lnTo>
                    <a:pt x="199856" y="1312979"/>
                  </a:lnTo>
                  <a:lnTo>
                    <a:pt x="204297" y="1363306"/>
                  </a:lnTo>
                  <a:lnTo>
                    <a:pt x="208906" y="1413157"/>
                  </a:lnTo>
                  <a:lnTo>
                    <a:pt x="213682" y="1462519"/>
                  </a:lnTo>
                  <a:lnTo>
                    <a:pt x="218623" y="1511376"/>
                  </a:lnTo>
                  <a:lnTo>
                    <a:pt x="223730" y="1559714"/>
                  </a:lnTo>
                  <a:lnTo>
                    <a:pt x="229000" y="1607520"/>
                  </a:lnTo>
                  <a:lnTo>
                    <a:pt x="234433" y="1654777"/>
                  </a:lnTo>
                  <a:lnTo>
                    <a:pt x="240028" y="1701473"/>
                  </a:lnTo>
                  <a:lnTo>
                    <a:pt x="245784" y="1747592"/>
                  </a:lnTo>
                  <a:lnTo>
                    <a:pt x="251699" y="1793121"/>
                  </a:lnTo>
                  <a:lnTo>
                    <a:pt x="257773" y="1838044"/>
                  </a:lnTo>
                  <a:lnTo>
                    <a:pt x="264004" y="1882347"/>
                  </a:lnTo>
                  <a:lnTo>
                    <a:pt x="270392" y="1926016"/>
                  </a:lnTo>
                  <a:lnTo>
                    <a:pt x="276936" y="1969037"/>
                  </a:lnTo>
                  <a:lnTo>
                    <a:pt x="283633" y="2011395"/>
                  </a:lnTo>
                  <a:lnTo>
                    <a:pt x="290485" y="2053075"/>
                  </a:lnTo>
                  <a:lnTo>
                    <a:pt x="297488" y="2094063"/>
                  </a:lnTo>
                  <a:lnTo>
                    <a:pt x="312256" y="2175536"/>
                  </a:lnTo>
                  <a:lnTo>
                    <a:pt x="327520" y="2253307"/>
                  </a:lnTo>
                  <a:lnTo>
                    <a:pt x="343257" y="2327325"/>
                  </a:lnTo>
                  <a:lnTo>
                    <a:pt x="359446" y="2397537"/>
                  </a:lnTo>
                  <a:lnTo>
                    <a:pt x="376066" y="2463894"/>
                  </a:lnTo>
                  <a:lnTo>
                    <a:pt x="393095" y="2526342"/>
                  </a:lnTo>
                  <a:lnTo>
                    <a:pt x="410511" y="2584830"/>
                  </a:lnTo>
                  <a:lnTo>
                    <a:pt x="428292" y="2639308"/>
                  </a:lnTo>
                  <a:lnTo>
                    <a:pt x="446417" y="2689724"/>
                  </a:lnTo>
                  <a:lnTo>
                    <a:pt x="464865" y="2736025"/>
                  </a:lnTo>
                  <a:lnTo>
                    <a:pt x="483613" y="2778161"/>
                  </a:lnTo>
                  <a:lnTo>
                    <a:pt x="502640" y="2816081"/>
                  </a:lnTo>
                  <a:lnTo>
                    <a:pt x="521924" y="2849732"/>
                  </a:lnTo>
                  <a:lnTo>
                    <a:pt x="561178" y="2904023"/>
                  </a:lnTo>
                  <a:lnTo>
                    <a:pt x="601200" y="2940623"/>
                  </a:lnTo>
                  <a:lnTo>
                    <a:pt x="641819" y="2959121"/>
                  </a:lnTo>
                  <a:lnTo>
                    <a:pt x="662298" y="2961452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224367" y="1978847"/>
              <a:ext cx="1292860" cy="2961640"/>
            </a:xfrm>
            <a:custGeom>
              <a:avLst/>
              <a:gdLst/>
              <a:ahLst/>
              <a:cxnLst/>
              <a:rect l="l" t="t" r="r" b="b"/>
              <a:pathLst>
                <a:path w="1292859" h="2961640">
                  <a:moveTo>
                    <a:pt x="589108" y="2931501"/>
                  </a:moveTo>
                  <a:lnTo>
                    <a:pt x="602000" y="2919949"/>
                  </a:lnTo>
                  <a:lnTo>
                    <a:pt x="614780" y="2906607"/>
                  </a:lnTo>
                  <a:lnTo>
                    <a:pt x="639991" y="2874647"/>
                  </a:lnTo>
                  <a:lnTo>
                    <a:pt x="664710" y="2835807"/>
                  </a:lnTo>
                  <a:lnTo>
                    <a:pt x="688906" y="2790274"/>
                  </a:lnTo>
                  <a:lnTo>
                    <a:pt x="712546" y="2738234"/>
                  </a:lnTo>
                  <a:lnTo>
                    <a:pt x="735601" y="2679873"/>
                  </a:lnTo>
                  <a:lnTo>
                    <a:pt x="758038" y="2615377"/>
                  </a:lnTo>
                  <a:lnTo>
                    <a:pt x="779826" y="2544932"/>
                  </a:lnTo>
                  <a:lnTo>
                    <a:pt x="790467" y="2507537"/>
                  </a:lnTo>
                  <a:lnTo>
                    <a:pt x="800933" y="2468724"/>
                  </a:lnTo>
                  <a:lnTo>
                    <a:pt x="811222" y="2428518"/>
                  </a:lnTo>
                  <a:lnTo>
                    <a:pt x="821329" y="2386941"/>
                  </a:lnTo>
                  <a:lnTo>
                    <a:pt x="831250" y="2344016"/>
                  </a:lnTo>
                  <a:lnTo>
                    <a:pt x="840982" y="2299767"/>
                  </a:lnTo>
                  <a:lnTo>
                    <a:pt x="850520" y="2254217"/>
                  </a:lnTo>
                  <a:lnTo>
                    <a:pt x="859860" y="2207389"/>
                  </a:lnTo>
                  <a:lnTo>
                    <a:pt x="868999" y="2159307"/>
                  </a:lnTo>
                  <a:lnTo>
                    <a:pt x="877932" y="2109994"/>
                  </a:lnTo>
                  <a:lnTo>
                    <a:pt x="886656" y="2059473"/>
                  </a:lnTo>
                  <a:lnTo>
                    <a:pt x="895167" y="2007767"/>
                  </a:lnTo>
                  <a:lnTo>
                    <a:pt x="903461" y="1954900"/>
                  </a:lnTo>
                  <a:lnTo>
                    <a:pt x="911533" y="1900894"/>
                  </a:lnTo>
                  <a:lnTo>
                    <a:pt x="919381" y="1845774"/>
                  </a:lnTo>
                  <a:lnTo>
                    <a:pt x="926999" y="1789563"/>
                  </a:lnTo>
                  <a:lnTo>
                    <a:pt x="934385" y="1732283"/>
                  </a:lnTo>
                  <a:lnTo>
                    <a:pt x="941534" y="1673958"/>
                  </a:lnTo>
                  <a:lnTo>
                    <a:pt x="948442" y="1614611"/>
                  </a:lnTo>
                  <a:lnTo>
                    <a:pt x="955106" y="1554266"/>
                  </a:lnTo>
                  <a:lnTo>
                    <a:pt x="961521" y="1492946"/>
                  </a:lnTo>
                  <a:lnTo>
                    <a:pt x="967683" y="1430674"/>
                  </a:lnTo>
                  <a:lnTo>
                    <a:pt x="973589" y="1367473"/>
                  </a:lnTo>
                  <a:lnTo>
                    <a:pt x="979235" y="1303367"/>
                  </a:lnTo>
                  <a:lnTo>
                    <a:pt x="984616" y="1238378"/>
                  </a:lnTo>
                  <a:lnTo>
                    <a:pt x="989730" y="1172531"/>
                  </a:lnTo>
                  <a:lnTo>
                    <a:pt x="994571" y="1105849"/>
                  </a:lnTo>
                  <a:lnTo>
                    <a:pt x="999136" y="1038354"/>
                  </a:lnTo>
                  <a:lnTo>
                    <a:pt x="1003421" y="970070"/>
                  </a:lnTo>
                  <a:lnTo>
                    <a:pt x="1007423" y="901020"/>
                  </a:lnTo>
                  <a:lnTo>
                    <a:pt x="1011136" y="831228"/>
                  </a:lnTo>
                  <a:lnTo>
                    <a:pt x="1014558" y="760717"/>
                  </a:lnTo>
                  <a:lnTo>
                    <a:pt x="1017684" y="689510"/>
                  </a:lnTo>
                  <a:lnTo>
                    <a:pt x="1020511" y="617630"/>
                  </a:lnTo>
                  <a:lnTo>
                    <a:pt x="1023034" y="545101"/>
                  </a:lnTo>
                  <a:lnTo>
                    <a:pt x="1025250" y="471945"/>
                  </a:lnTo>
                  <a:lnTo>
                    <a:pt x="1027154" y="398187"/>
                  </a:lnTo>
                  <a:lnTo>
                    <a:pt x="1028743" y="323849"/>
                  </a:lnTo>
                  <a:lnTo>
                    <a:pt x="911561" y="323849"/>
                  </a:lnTo>
                  <a:lnTo>
                    <a:pt x="1105027" y="0"/>
                  </a:lnTo>
                  <a:lnTo>
                    <a:pt x="1292305" y="323849"/>
                  </a:lnTo>
                  <a:lnTo>
                    <a:pt x="1175123" y="323849"/>
                  </a:lnTo>
                  <a:lnTo>
                    <a:pt x="1173464" y="401167"/>
                  </a:lnTo>
                  <a:lnTo>
                    <a:pt x="1171468" y="477811"/>
                  </a:lnTo>
                  <a:lnTo>
                    <a:pt x="1169137" y="553756"/>
                  </a:lnTo>
                  <a:lnTo>
                    <a:pt x="1166478" y="628980"/>
                  </a:lnTo>
                  <a:lnTo>
                    <a:pt x="1163494" y="703458"/>
                  </a:lnTo>
                  <a:lnTo>
                    <a:pt x="1160190" y="777167"/>
                  </a:lnTo>
                  <a:lnTo>
                    <a:pt x="1156572" y="850083"/>
                  </a:lnTo>
                  <a:lnTo>
                    <a:pt x="1152643" y="922182"/>
                  </a:lnTo>
                  <a:lnTo>
                    <a:pt x="1148408" y="993441"/>
                  </a:lnTo>
                  <a:lnTo>
                    <a:pt x="1143872" y="1063836"/>
                  </a:lnTo>
                  <a:lnTo>
                    <a:pt x="1139039" y="1133343"/>
                  </a:lnTo>
                  <a:lnTo>
                    <a:pt x="1133914" y="1201938"/>
                  </a:lnTo>
                  <a:lnTo>
                    <a:pt x="1128502" y="1269598"/>
                  </a:lnTo>
                  <a:lnTo>
                    <a:pt x="1122807" y="1336299"/>
                  </a:lnTo>
                  <a:lnTo>
                    <a:pt x="1116834" y="1402018"/>
                  </a:lnTo>
                  <a:lnTo>
                    <a:pt x="1110587" y="1466729"/>
                  </a:lnTo>
                  <a:lnTo>
                    <a:pt x="1104071" y="1530411"/>
                  </a:lnTo>
                  <a:lnTo>
                    <a:pt x="1097291" y="1593038"/>
                  </a:lnTo>
                  <a:lnTo>
                    <a:pt x="1090252" y="1654588"/>
                  </a:lnTo>
                  <a:lnTo>
                    <a:pt x="1082957" y="1715036"/>
                  </a:lnTo>
                  <a:lnTo>
                    <a:pt x="1075411" y="1774359"/>
                  </a:lnTo>
                  <a:lnTo>
                    <a:pt x="1067620" y="1832534"/>
                  </a:lnTo>
                  <a:lnTo>
                    <a:pt x="1059587" y="1889535"/>
                  </a:lnTo>
                  <a:lnTo>
                    <a:pt x="1051318" y="1945341"/>
                  </a:lnTo>
                  <a:lnTo>
                    <a:pt x="1042817" y="1999926"/>
                  </a:lnTo>
                  <a:lnTo>
                    <a:pt x="1034088" y="2053267"/>
                  </a:lnTo>
                  <a:lnTo>
                    <a:pt x="1025137" y="2105341"/>
                  </a:lnTo>
                  <a:lnTo>
                    <a:pt x="1015967" y="2156124"/>
                  </a:lnTo>
                  <a:lnTo>
                    <a:pt x="1006584" y="2205591"/>
                  </a:lnTo>
                  <a:lnTo>
                    <a:pt x="996992" y="2253720"/>
                  </a:lnTo>
                  <a:lnTo>
                    <a:pt x="987195" y="2300486"/>
                  </a:lnTo>
                  <a:lnTo>
                    <a:pt x="977199" y="2345867"/>
                  </a:lnTo>
                  <a:lnTo>
                    <a:pt x="967007" y="2389837"/>
                  </a:lnTo>
                  <a:lnTo>
                    <a:pt x="956625" y="2432373"/>
                  </a:lnTo>
                  <a:lnTo>
                    <a:pt x="946057" y="2473452"/>
                  </a:lnTo>
                  <a:lnTo>
                    <a:pt x="935308" y="2513050"/>
                  </a:lnTo>
                  <a:lnTo>
                    <a:pt x="924382" y="2551144"/>
                  </a:lnTo>
                  <a:lnTo>
                    <a:pt x="913284" y="2587708"/>
                  </a:lnTo>
                  <a:lnTo>
                    <a:pt x="890591" y="2656157"/>
                  </a:lnTo>
                  <a:lnTo>
                    <a:pt x="867264" y="2718206"/>
                  </a:lnTo>
                  <a:lnTo>
                    <a:pt x="843342" y="2773667"/>
                  </a:lnTo>
                  <a:lnTo>
                    <a:pt x="818860" y="2822348"/>
                  </a:lnTo>
                  <a:lnTo>
                    <a:pt x="793857" y="2864061"/>
                  </a:lnTo>
                  <a:lnTo>
                    <a:pt x="768368" y="2898616"/>
                  </a:lnTo>
                  <a:lnTo>
                    <a:pt x="729305" y="2936610"/>
                  </a:lnTo>
                  <a:lnTo>
                    <a:pt x="689359" y="2957430"/>
                  </a:lnTo>
                  <a:lnTo>
                    <a:pt x="662298" y="2961452"/>
                  </a:lnTo>
                  <a:lnTo>
                    <a:pt x="515918" y="2961452"/>
                  </a:lnTo>
                  <a:lnTo>
                    <a:pt x="475066" y="2952161"/>
                  </a:lnTo>
                  <a:lnTo>
                    <a:pt x="434724" y="2924560"/>
                  </a:lnTo>
                  <a:lnTo>
                    <a:pt x="395064" y="2879063"/>
                  </a:lnTo>
                  <a:lnTo>
                    <a:pt x="356260" y="2816081"/>
                  </a:lnTo>
                  <a:lnTo>
                    <a:pt x="337233" y="2778161"/>
                  </a:lnTo>
                  <a:lnTo>
                    <a:pt x="318485" y="2736025"/>
                  </a:lnTo>
                  <a:lnTo>
                    <a:pt x="300037" y="2689724"/>
                  </a:lnTo>
                  <a:lnTo>
                    <a:pt x="281912" y="2639308"/>
                  </a:lnTo>
                  <a:lnTo>
                    <a:pt x="264131" y="2584830"/>
                  </a:lnTo>
                  <a:lnTo>
                    <a:pt x="246715" y="2526342"/>
                  </a:lnTo>
                  <a:lnTo>
                    <a:pt x="229686" y="2463894"/>
                  </a:lnTo>
                  <a:lnTo>
                    <a:pt x="213066" y="2397537"/>
                  </a:lnTo>
                  <a:lnTo>
                    <a:pt x="196877" y="2327325"/>
                  </a:lnTo>
                  <a:lnTo>
                    <a:pt x="181140" y="2253307"/>
                  </a:lnTo>
                  <a:lnTo>
                    <a:pt x="165876" y="2175536"/>
                  </a:lnTo>
                  <a:lnTo>
                    <a:pt x="151108" y="2094063"/>
                  </a:lnTo>
                  <a:lnTo>
                    <a:pt x="144105" y="2053075"/>
                  </a:lnTo>
                  <a:lnTo>
                    <a:pt x="137253" y="2011395"/>
                  </a:lnTo>
                  <a:lnTo>
                    <a:pt x="130556" y="1969037"/>
                  </a:lnTo>
                  <a:lnTo>
                    <a:pt x="124012" y="1926016"/>
                  </a:lnTo>
                  <a:lnTo>
                    <a:pt x="117624" y="1882347"/>
                  </a:lnTo>
                  <a:lnTo>
                    <a:pt x="111393" y="1838044"/>
                  </a:lnTo>
                  <a:lnTo>
                    <a:pt x="105319" y="1793121"/>
                  </a:lnTo>
                  <a:lnTo>
                    <a:pt x="99404" y="1747592"/>
                  </a:lnTo>
                  <a:lnTo>
                    <a:pt x="93648" y="1701473"/>
                  </a:lnTo>
                  <a:lnTo>
                    <a:pt x="88053" y="1654778"/>
                  </a:lnTo>
                  <a:lnTo>
                    <a:pt x="82620" y="1607520"/>
                  </a:lnTo>
                  <a:lnTo>
                    <a:pt x="77350" y="1559714"/>
                  </a:lnTo>
                  <a:lnTo>
                    <a:pt x="72243" y="1511376"/>
                  </a:lnTo>
                  <a:lnTo>
                    <a:pt x="67302" y="1462519"/>
                  </a:lnTo>
                  <a:lnTo>
                    <a:pt x="62526" y="1413157"/>
                  </a:lnTo>
                  <a:lnTo>
                    <a:pt x="57917" y="1363306"/>
                  </a:lnTo>
                  <a:lnTo>
                    <a:pt x="53476" y="1312979"/>
                  </a:lnTo>
                  <a:lnTo>
                    <a:pt x="49204" y="1262191"/>
                  </a:lnTo>
                  <a:lnTo>
                    <a:pt x="45103" y="1210956"/>
                  </a:lnTo>
                  <a:lnTo>
                    <a:pt x="41172" y="1159290"/>
                  </a:lnTo>
                  <a:lnTo>
                    <a:pt x="37414" y="1107205"/>
                  </a:lnTo>
                  <a:lnTo>
                    <a:pt x="33828" y="1054717"/>
                  </a:lnTo>
                  <a:lnTo>
                    <a:pt x="30417" y="1001840"/>
                  </a:lnTo>
                  <a:lnTo>
                    <a:pt x="27182" y="948589"/>
                  </a:lnTo>
                  <a:lnTo>
                    <a:pt x="24122" y="894978"/>
                  </a:lnTo>
                  <a:lnTo>
                    <a:pt x="21240" y="841021"/>
                  </a:lnTo>
                  <a:lnTo>
                    <a:pt x="18536" y="786733"/>
                  </a:lnTo>
                  <a:lnTo>
                    <a:pt x="16012" y="732128"/>
                  </a:lnTo>
                  <a:lnTo>
                    <a:pt x="13668" y="677220"/>
                  </a:lnTo>
                  <a:lnTo>
                    <a:pt x="11506" y="622025"/>
                  </a:lnTo>
                  <a:lnTo>
                    <a:pt x="9527" y="566556"/>
                  </a:lnTo>
                  <a:lnTo>
                    <a:pt x="7730" y="510828"/>
                  </a:lnTo>
                  <a:lnTo>
                    <a:pt x="6119" y="454856"/>
                  </a:lnTo>
                  <a:lnTo>
                    <a:pt x="4693" y="398653"/>
                  </a:lnTo>
                  <a:lnTo>
                    <a:pt x="3454" y="342235"/>
                  </a:lnTo>
                  <a:lnTo>
                    <a:pt x="2403" y="285615"/>
                  </a:lnTo>
                  <a:lnTo>
                    <a:pt x="1540" y="228808"/>
                  </a:lnTo>
                  <a:lnTo>
                    <a:pt x="868" y="171829"/>
                  </a:lnTo>
                  <a:lnTo>
                    <a:pt x="386" y="114691"/>
                  </a:lnTo>
                  <a:lnTo>
                    <a:pt x="96" y="57410"/>
                  </a:lnTo>
                  <a:lnTo>
                    <a:pt x="0" y="0"/>
                  </a:lnTo>
                  <a:lnTo>
                    <a:pt x="146379" y="0"/>
                  </a:lnTo>
                  <a:lnTo>
                    <a:pt x="146476" y="57410"/>
                  </a:lnTo>
                  <a:lnTo>
                    <a:pt x="146766" y="114691"/>
                  </a:lnTo>
                  <a:lnTo>
                    <a:pt x="147248" y="171829"/>
                  </a:lnTo>
                  <a:lnTo>
                    <a:pt x="147920" y="228808"/>
                  </a:lnTo>
                  <a:lnTo>
                    <a:pt x="148783" y="285615"/>
                  </a:lnTo>
                  <a:lnTo>
                    <a:pt x="149834" y="342235"/>
                  </a:lnTo>
                  <a:lnTo>
                    <a:pt x="151073" y="398653"/>
                  </a:lnTo>
                  <a:lnTo>
                    <a:pt x="152499" y="454856"/>
                  </a:lnTo>
                  <a:lnTo>
                    <a:pt x="154110" y="510828"/>
                  </a:lnTo>
                  <a:lnTo>
                    <a:pt x="155907" y="566556"/>
                  </a:lnTo>
                  <a:lnTo>
                    <a:pt x="157886" y="622025"/>
                  </a:lnTo>
                  <a:lnTo>
                    <a:pt x="160049" y="677220"/>
                  </a:lnTo>
                  <a:lnTo>
                    <a:pt x="162392" y="732128"/>
                  </a:lnTo>
                  <a:lnTo>
                    <a:pt x="164917" y="786733"/>
                  </a:lnTo>
                  <a:lnTo>
                    <a:pt x="167620" y="841021"/>
                  </a:lnTo>
                  <a:lnTo>
                    <a:pt x="170502" y="894978"/>
                  </a:lnTo>
                  <a:lnTo>
                    <a:pt x="173562" y="948589"/>
                  </a:lnTo>
                  <a:lnTo>
                    <a:pt x="176798" y="1001840"/>
                  </a:lnTo>
                  <a:lnTo>
                    <a:pt x="180209" y="1054717"/>
                  </a:lnTo>
                  <a:lnTo>
                    <a:pt x="183794" y="1107205"/>
                  </a:lnTo>
                  <a:lnTo>
                    <a:pt x="187552" y="1159290"/>
                  </a:lnTo>
                  <a:lnTo>
                    <a:pt x="191483" y="1210956"/>
                  </a:lnTo>
                  <a:lnTo>
                    <a:pt x="195585" y="1262191"/>
                  </a:lnTo>
                  <a:lnTo>
                    <a:pt x="199856" y="1312979"/>
                  </a:lnTo>
                  <a:lnTo>
                    <a:pt x="204297" y="1363306"/>
                  </a:lnTo>
                  <a:lnTo>
                    <a:pt x="208906" y="1413157"/>
                  </a:lnTo>
                  <a:lnTo>
                    <a:pt x="213682" y="1462519"/>
                  </a:lnTo>
                  <a:lnTo>
                    <a:pt x="218623" y="1511376"/>
                  </a:lnTo>
                  <a:lnTo>
                    <a:pt x="223730" y="1559714"/>
                  </a:lnTo>
                  <a:lnTo>
                    <a:pt x="229000" y="1607520"/>
                  </a:lnTo>
                  <a:lnTo>
                    <a:pt x="234433" y="1654778"/>
                  </a:lnTo>
                  <a:lnTo>
                    <a:pt x="240028" y="1701473"/>
                  </a:lnTo>
                  <a:lnTo>
                    <a:pt x="245784" y="1747592"/>
                  </a:lnTo>
                  <a:lnTo>
                    <a:pt x="251699" y="1793121"/>
                  </a:lnTo>
                  <a:lnTo>
                    <a:pt x="257773" y="1838044"/>
                  </a:lnTo>
                  <a:lnTo>
                    <a:pt x="264004" y="1882347"/>
                  </a:lnTo>
                  <a:lnTo>
                    <a:pt x="270392" y="1926016"/>
                  </a:lnTo>
                  <a:lnTo>
                    <a:pt x="276936" y="1969037"/>
                  </a:lnTo>
                  <a:lnTo>
                    <a:pt x="283634" y="2011395"/>
                  </a:lnTo>
                  <a:lnTo>
                    <a:pt x="290485" y="2053075"/>
                  </a:lnTo>
                  <a:lnTo>
                    <a:pt x="297488" y="2094063"/>
                  </a:lnTo>
                  <a:lnTo>
                    <a:pt x="312256" y="2175536"/>
                  </a:lnTo>
                  <a:lnTo>
                    <a:pt x="327520" y="2253307"/>
                  </a:lnTo>
                  <a:lnTo>
                    <a:pt x="343257" y="2327325"/>
                  </a:lnTo>
                  <a:lnTo>
                    <a:pt x="359446" y="2397537"/>
                  </a:lnTo>
                  <a:lnTo>
                    <a:pt x="376066" y="2463894"/>
                  </a:lnTo>
                  <a:lnTo>
                    <a:pt x="393095" y="2526342"/>
                  </a:lnTo>
                  <a:lnTo>
                    <a:pt x="410511" y="2584830"/>
                  </a:lnTo>
                  <a:lnTo>
                    <a:pt x="428292" y="2639308"/>
                  </a:lnTo>
                  <a:lnTo>
                    <a:pt x="446417" y="2689724"/>
                  </a:lnTo>
                  <a:lnTo>
                    <a:pt x="464865" y="2736025"/>
                  </a:lnTo>
                  <a:lnTo>
                    <a:pt x="483613" y="2778161"/>
                  </a:lnTo>
                  <a:lnTo>
                    <a:pt x="502640" y="2816081"/>
                  </a:lnTo>
                  <a:lnTo>
                    <a:pt x="521924" y="2849732"/>
                  </a:lnTo>
                  <a:lnTo>
                    <a:pt x="561178" y="2904023"/>
                  </a:lnTo>
                  <a:lnTo>
                    <a:pt x="601200" y="2940624"/>
                  </a:lnTo>
                  <a:lnTo>
                    <a:pt x="641819" y="2959121"/>
                  </a:lnTo>
                  <a:lnTo>
                    <a:pt x="662298" y="2961452"/>
                  </a:lnTo>
                </a:path>
              </a:pathLst>
            </a:custGeom>
            <a:ln w="952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dirty="0" spc="-114"/>
              <a:t> </a:t>
            </a:r>
            <a:r>
              <a:rPr dirty="0" spc="-55"/>
              <a:t>of</a:t>
            </a:r>
            <a:r>
              <a:rPr dirty="0" spc="-110"/>
              <a:t> </a:t>
            </a:r>
            <a:r>
              <a:rPr dirty="0"/>
              <a:t>Data</a:t>
            </a:r>
            <a:r>
              <a:rPr dirty="0" spc="-114"/>
              <a:t> </a:t>
            </a:r>
            <a:r>
              <a:rPr dirty="0" spc="-10"/>
              <a:t>Independence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0359" y="776563"/>
            <a:ext cx="8641715" cy="3059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Physical</a:t>
            </a:r>
            <a:r>
              <a:rPr dirty="0" sz="1700" spc="-8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700" spc="-8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Independence</a:t>
            </a:r>
            <a:endParaRPr sz="1700">
              <a:latin typeface="Trebuchet MS"/>
              <a:cs typeface="Trebuchet MS"/>
            </a:endParaRPr>
          </a:p>
          <a:p>
            <a:pPr lvl="1" marL="694055" marR="5715" indent="-23431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Physical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Independence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ability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modify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physical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schema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without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requiring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any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change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logical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(conceptual)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schema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application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programs.</a:t>
            </a:r>
            <a:endParaRPr sz="15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Modifications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90">
                <a:solidFill>
                  <a:srgbClr val="666666"/>
                </a:solidFill>
                <a:latin typeface="Trebuchet MS"/>
                <a:cs typeface="Trebuchet MS"/>
              </a:rPr>
              <a:t>at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levels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are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occasionally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necessary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improve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performance.</a:t>
            </a:r>
            <a:endParaRPr sz="1500">
              <a:latin typeface="Trebuchet MS"/>
              <a:cs typeface="Trebuchet MS"/>
            </a:endParaRPr>
          </a:p>
          <a:p>
            <a:pPr lvl="1" marL="694055" marR="6985" indent="-234315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Possible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modifications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90">
                <a:solidFill>
                  <a:srgbClr val="666666"/>
                </a:solidFill>
                <a:latin typeface="Trebuchet MS"/>
                <a:cs typeface="Trebuchet MS"/>
              </a:rPr>
              <a:t>at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internal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levels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are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changes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75">
                <a:solidFill>
                  <a:srgbClr val="666666"/>
                </a:solidFill>
                <a:latin typeface="Trebuchet MS"/>
                <a:cs typeface="Trebuchet MS"/>
              </a:rPr>
              <a:t>file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structures,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compression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techniques,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hashing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algorithms,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storage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devices,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etc.</a:t>
            </a:r>
            <a:endParaRPr sz="1500">
              <a:latin typeface="Trebuchet MS"/>
              <a:cs typeface="Trebuchet MS"/>
            </a:endParaRPr>
          </a:p>
          <a:p>
            <a:pPr marL="265430" indent="-252729">
              <a:lnSpc>
                <a:spcPts val="203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Logical</a:t>
            </a:r>
            <a:r>
              <a:rPr dirty="0" sz="1700" spc="-10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700" spc="-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Independence</a:t>
            </a:r>
            <a:endParaRPr sz="1700">
              <a:latin typeface="Trebuchet MS"/>
              <a:cs typeface="Trebuchet MS"/>
            </a:endParaRPr>
          </a:p>
          <a:p>
            <a:pPr lvl="1" marL="694055" marR="9525" indent="-23431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Logical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independence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the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70">
                <a:solidFill>
                  <a:srgbClr val="666666"/>
                </a:solidFill>
                <a:latin typeface="Trebuchet MS"/>
                <a:cs typeface="Trebuchet MS"/>
              </a:rPr>
              <a:t>ability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modify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conceptual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schema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without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requiring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any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change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application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programs.</a:t>
            </a:r>
            <a:endParaRPr sz="1500">
              <a:latin typeface="Trebuchet MS"/>
              <a:cs typeface="Trebuchet MS"/>
            </a:endParaRPr>
          </a:p>
          <a:p>
            <a:pPr lvl="1" marL="694055" marR="5080" indent="-234315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Modification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80">
                <a:solidFill>
                  <a:srgbClr val="666666"/>
                </a:solidFill>
                <a:latin typeface="Trebuchet MS"/>
                <a:cs typeface="Trebuchet MS"/>
              </a:rPr>
              <a:t>at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logical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levels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necessary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whenever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logical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structure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is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changed.</a:t>
            </a:r>
            <a:endParaRPr sz="1500">
              <a:latin typeface="Trebuchet MS"/>
              <a:cs typeface="Trebuchet MS"/>
            </a:endParaRPr>
          </a:p>
          <a:p>
            <a:pPr lvl="1" marL="694055" marR="6350" indent="-234315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Application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programs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are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heavily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dependent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on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logical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structures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they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access.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666666"/>
                </a:solidFill>
                <a:latin typeface="Trebuchet MS"/>
                <a:cs typeface="Trebuchet MS"/>
              </a:rPr>
              <a:t>So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any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change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logical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structure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also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requires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programs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change.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102" y="928892"/>
            <a:ext cx="4388485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 spc="-35" b="1">
                <a:solidFill>
                  <a:srgbClr val="595959"/>
                </a:solidFill>
                <a:latin typeface="Trebuchet MS"/>
                <a:cs typeface="Trebuchet MS"/>
              </a:rPr>
              <a:t>Types</a:t>
            </a:r>
            <a:r>
              <a:rPr dirty="0" sz="4800" spc="-33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4800" spc="-25" b="1">
                <a:solidFill>
                  <a:srgbClr val="595959"/>
                </a:solidFill>
                <a:latin typeface="Trebuchet MS"/>
                <a:cs typeface="Trebuchet MS"/>
              </a:rPr>
              <a:t>of </a:t>
            </a:r>
            <a:r>
              <a:rPr dirty="0" sz="4800" b="1">
                <a:solidFill>
                  <a:srgbClr val="595959"/>
                </a:solidFill>
                <a:latin typeface="Trebuchet MS"/>
                <a:cs typeface="Trebuchet MS"/>
              </a:rPr>
              <a:t>Database</a:t>
            </a:r>
            <a:r>
              <a:rPr dirty="0" sz="4800" spc="-2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4800" spc="-10" b="1">
                <a:solidFill>
                  <a:srgbClr val="595959"/>
                </a:solidFill>
                <a:latin typeface="Trebuchet MS"/>
                <a:cs typeface="Trebuchet MS"/>
              </a:rPr>
              <a:t>Users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3438" y="148587"/>
            <a:ext cx="1495424" cy="37147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dirty="0" spc="-65"/>
              <a:t> </a:t>
            </a:r>
            <a:r>
              <a:rPr dirty="0" spc="-55"/>
              <a:t>of</a:t>
            </a:r>
            <a:r>
              <a:rPr dirty="0" spc="-65"/>
              <a:t> </a:t>
            </a:r>
            <a:r>
              <a:rPr dirty="0"/>
              <a:t>Database</a:t>
            </a:r>
            <a:r>
              <a:rPr dirty="0" spc="-65"/>
              <a:t> </a:t>
            </a:r>
            <a:r>
              <a:rPr dirty="0" spc="40"/>
              <a:t>Users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0359" y="776563"/>
            <a:ext cx="6852284" cy="3577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Naive Users 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(End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Users)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Unsophisticated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users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who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have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zero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knowledge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system</a:t>
            </a:r>
            <a:endParaRPr sz="15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End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user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interacts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via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sophisticated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software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or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tools</a:t>
            </a:r>
            <a:endParaRPr sz="1500">
              <a:latin typeface="Trebuchet MS"/>
              <a:cs typeface="Trebuchet MS"/>
            </a:endParaRPr>
          </a:p>
          <a:p>
            <a:pPr lvl="1" marL="694055" indent="-233679">
              <a:lnSpc>
                <a:spcPts val="1795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85">
                <a:solidFill>
                  <a:srgbClr val="666666"/>
                </a:solidFill>
                <a:latin typeface="Trebuchet MS"/>
                <a:cs typeface="Trebuchet MS"/>
              </a:rPr>
              <a:t>e.g.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Clerk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bank</a:t>
            </a:r>
            <a:endParaRPr sz="1500">
              <a:latin typeface="Trebuchet MS"/>
              <a:cs typeface="Trebuchet MS"/>
            </a:endParaRPr>
          </a:p>
          <a:p>
            <a:pPr marL="265430" indent="-252729">
              <a:lnSpc>
                <a:spcPts val="2035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Application</a:t>
            </a:r>
            <a:r>
              <a:rPr dirty="0" sz="17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Programmers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Programmers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who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80">
                <a:solidFill>
                  <a:srgbClr val="666666"/>
                </a:solidFill>
                <a:latin typeface="Trebuchet MS"/>
                <a:cs typeface="Trebuchet MS"/>
              </a:rPr>
              <a:t>write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software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using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tools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such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as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Java,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0">
                <a:solidFill>
                  <a:srgbClr val="666666"/>
                </a:solidFill>
                <a:latin typeface="Trebuchet MS"/>
                <a:cs typeface="Trebuchet MS"/>
              </a:rPr>
              <a:t>.Net,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50">
                <a:solidFill>
                  <a:srgbClr val="666666"/>
                </a:solidFill>
                <a:latin typeface="Trebuchet MS"/>
                <a:cs typeface="Trebuchet MS"/>
              </a:rPr>
              <a:t>PHP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etc…</a:t>
            </a:r>
            <a:endParaRPr sz="1500">
              <a:latin typeface="Trebuchet MS"/>
              <a:cs typeface="Trebuchet MS"/>
            </a:endParaRPr>
          </a:p>
          <a:p>
            <a:pPr lvl="1" marL="694055" indent="-233679">
              <a:lnSpc>
                <a:spcPts val="1795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85">
                <a:solidFill>
                  <a:srgbClr val="666666"/>
                </a:solidFill>
                <a:latin typeface="Trebuchet MS"/>
                <a:cs typeface="Trebuchet MS"/>
              </a:rPr>
              <a:t>e.g.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Software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developers</a:t>
            </a:r>
            <a:endParaRPr sz="1500">
              <a:latin typeface="Trebuchet MS"/>
              <a:cs typeface="Trebuchet MS"/>
            </a:endParaRPr>
          </a:p>
          <a:p>
            <a:pPr marL="265430" indent="-252729">
              <a:lnSpc>
                <a:spcPts val="2035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20">
                <a:solidFill>
                  <a:srgbClr val="666666"/>
                </a:solidFill>
                <a:latin typeface="Trebuchet MS"/>
                <a:cs typeface="Trebuchet MS"/>
              </a:rPr>
              <a:t>Sophisticated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Users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Interact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75">
                <a:solidFill>
                  <a:srgbClr val="666666"/>
                </a:solidFill>
                <a:latin typeface="Trebuchet MS"/>
                <a:cs typeface="Trebuchet MS"/>
              </a:rPr>
              <a:t>with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system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without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using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an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application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program</a:t>
            </a:r>
            <a:endParaRPr sz="15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60">
                <a:solidFill>
                  <a:srgbClr val="666666"/>
                </a:solidFill>
                <a:latin typeface="Trebuchet MS"/>
                <a:cs typeface="Trebuchet MS"/>
              </a:rPr>
              <a:t>Use</a:t>
            </a:r>
            <a:r>
              <a:rPr dirty="0" sz="15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query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tools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like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65">
                <a:solidFill>
                  <a:srgbClr val="666666"/>
                </a:solidFill>
                <a:latin typeface="Trebuchet MS"/>
                <a:cs typeface="Trebuchet MS"/>
              </a:rPr>
              <a:t>SQL</a:t>
            </a:r>
            <a:endParaRPr sz="1500">
              <a:latin typeface="Trebuchet MS"/>
              <a:cs typeface="Trebuchet MS"/>
            </a:endParaRPr>
          </a:p>
          <a:p>
            <a:pPr lvl="1" marL="694055" indent="-233679">
              <a:lnSpc>
                <a:spcPts val="1795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85">
                <a:solidFill>
                  <a:srgbClr val="666666"/>
                </a:solidFill>
                <a:latin typeface="Trebuchet MS"/>
                <a:cs typeface="Trebuchet MS"/>
              </a:rPr>
              <a:t>e.g.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Analyst</a:t>
            </a:r>
            <a:endParaRPr sz="1500">
              <a:latin typeface="Trebuchet MS"/>
              <a:cs typeface="Trebuchet MS"/>
            </a:endParaRPr>
          </a:p>
          <a:p>
            <a:pPr marL="265430" indent="-252729">
              <a:lnSpc>
                <a:spcPts val="2035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Specialized</a:t>
            </a:r>
            <a:r>
              <a:rPr dirty="0" sz="1700" spc="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Users</a:t>
            </a:r>
            <a:r>
              <a:rPr dirty="0" sz="1700" spc="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(DBA)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User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80">
                <a:solidFill>
                  <a:srgbClr val="666666"/>
                </a:solidFill>
                <a:latin typeface="Trebuchet MS"/>
                <a:cs typeface="Trebuchet MS"/>
              </a:rPr>
              <a:t>write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specialized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applications</a:t>
            </a:r>
            <a:r>
              <a:rPr dirty="0" sz="15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program</a:t>
            </a:r>
            <a:endParaRPr sz="15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60">
                <a:solidFill>
                  <a:srgbClr val="666666"/>
                </a:solidFill>
                <a:latin typeface="Trebuchet MS"/>
                <a:cs typeface="Trebuchet MS"/>
              </a:rPr>
              <a:t>Use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administration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tools</a:t>
            </a:r>
            <a:endParaRPr sz="15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-85">
                <a:solidFill>
                  <a:srgbClr val="666666"/>
                </a:solidFill>
                <a:latin typeface="Trebuchet MS"/>
                <a:cs typeface="Trebuchet MS"/>
              </a:rPr>
              <a:t>e.g.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Administrator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102" y="928892"/>
            <a:ext cx="5790565" cy="13709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0" b="1">
                <a:solidFill>
                  <a:srgbClr val="595959"/>
                </a:solidFill>
                <a:latin typeface="Trebuchet MS"/>
                <a:cs typeface="Trebuchet MS"/>
              </a:rPr>
              <a:t>Role</a:t>
            </a:r>
            <a:r>
              <a:rPr dirty="0" sz="4800" spc="-30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4800" spc="-45" b="1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dirty="0" sz="4800" spc="-30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4800" spc="270" b="1">
                <a:solidFill>
                  <a:srgbClr val="595959"/>
                </a:solidFill>
                <a:latin typeface="Trebuchet MS"/>
                <a:cs typeface="Trebuchet MS"/>
              </a:rPr>
              <a:t>DBA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000" b="1">
                <a:solidFill>
                  <a:srgbClr val="595959"/>
                </a:solidFill>
                <a:latin typeface="Trebuchet MS"/>
                <a:cs typeface="Trebuchet MS"/>
              </a:rPr>
              <a:t>(Database</a:t>
            </a:r>
            <a:r>
              <a:rPr dirty="0" sz="4000" spc="-185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4000" spc="-90" b="1">
                <a:solidFill>
                  <a:srgbClr val="595959"/>
                </a:solidFill>
                <a:latin typeface="Trebuchet MS"/>
                <a:cs typeface="Trebuchet MS"/>
              </a:rPr>
              <a:t>Administrator)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3438" y="148587"/>
            <a:ext cx="1495424" cy="37147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Role</a:t>
            </a:r>
            <a:r>
              <a:rPr dirty="0" spc="-114"/>
              <a:t> </a:t>
            </a:r>
            <a:r>
              <a:rPr dirty="0" spc="-55"/>
              <a:t>of</a:t>
            </a:r>
            <a:r>
              <a:rPr dirty="0" spc="-114"/>
              <a:t> </a:t>
            </a:r>
            <a:r>
              <a:rPr dirty="0" spc="160"/>
              <a:t>DBA</a:t>
            </a:r>
            <a:r>
              <a:rPr dirty="0" spc="-114"/>
              <a:t> </a:t>
            </a:r>
            <a:r>
              <a:rPr dirty="0" spc="-10"/>
              <a:t>(Database</a:t>
            </a:r>
            <a:r>
              <a:rPr dirty="0" spc="-114"/>
              <a:t> </a:t>
            </a:r>
            <a:r>
              <a:rPr dirty="0" spc="-65"/>
              <a:t>Administrator)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0359" y="776563"/>
            <a:ext cx="7602220" cy="2465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Schema</a:t>
            </a:r>
            <a:r>
              <a:rPr dirty="0" sz="1700" spc="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Definition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ts val="1795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DBA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defines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logical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schema</a:t>
            </a:r>
            <a:r>
              <a:rPr dirty="0" sz="15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database.</a:t>
            </a:r>
            <a:endParaRPr sz="1500">
              <a:latin typeface="Trebuchet MS"/>
              <a:cs typeface="Trebuchet MS"/>
            </a:endParaRPr>
          </a:p>
          <a:p>
            <a:pPr marL="265430" indent="-252729">
              <a:lnSpc>
                <a:spcPts val="2035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Storage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666666"/>
                </a:solidFill>
                <a:latin typeface="Trebuchet MS"/>
                <a:cs typeface="Trebuchet MS"/>
              </a:rPr>
              <a:t>Structure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55">
                <a:solidFill>
                  <a:srgbClr val="666666"/>
                </a:solidFill>
                <a:latin typeface="Trebuchet MS"/>
                <a:cs typeface="Trebuchet MS"/>
              </a:rPr>
              <a:t>Access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Method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Definition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ts val="1795"/>
              </a:lnSpc>
              <a:spcBef>
                <a:spcPts val="10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DBA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decides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how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data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be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represented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14">
                <a:solidFill>
                  <a:srgbClr val="666666"/>
                </a:solidFill>
                <a:latin typeface="Trebuchet MS"/>
                <a:cs typeface="Trebuchet MS"/>
              </a:rPr>
              <a:t>&amp;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how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access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it.</a:t>
            </a:r>
            <a:endParaRPr sz="1500">
              <a:latin typeface="Trebuchet MS"/>
              <a:cs typeface="Trebuchet MS"/>
            </a:endParaRPr>
          </a:p>
          <a:p>
            <a:pPr marL="265430" indent="-252729">
              <a:lnSpc>
                <a:spcPts val="2035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Defining</a:t>
            </a:r>
            <a:r>
              <a:rPr dirty="0" sz="17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Security</a:t>
            </a:r>
            <a:r>
              <a:rPr dirty="0" sz="17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17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60">
                <a:solidFill>
                  <a:srgbClr val="666666"/>
                </a:solidFill>
                <a:latin typeface="Trebuchet MS"/>
                <a:cs typeface="Trebuchet MS"/>
              </a:rPr>
              <a:t>Integrity</a:t>
            </a:r>
            <a:r>
              <a:rPr dirty="0" sz="17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Constraints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ts val="1795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DBA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decides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on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various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security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55">
                <a:solidFill>
                  <a:srgbClr val="666666"/>
                </a:solidFill>
                <a:latin typeface="Trebuchet MS"/>
                <a:cs typeface="Trebuchet MS"/>
              </a:rPr>
              <a:t>integrity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constraints.</a:t>
            </a:r>
            <a:endParaRPr sz="1500">
              <a:latin typeface="Trebuchet MS"/>
              <a:cs typeface="Trebuchet MS"/>
            </a:endParaRPr>
          </a:p>
          <a:p>
            <a:pPr marL="265430" indent="-252729">
              <a:lnSpc>
                <a:spcPts val="2035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Granting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666666"/>
                </a:solidFill>
                <a:latin typeface="Trebuchet MS"/>
                <a:cs typeface="Trebuchet MS"/>
              </a:rPr>
              <a:t>Authorization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for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45">
                <a:solidFill>
                  <a:srgbClr val="666666"/>
                </a:solidFill>
                <a:latin typeface="Trebuchet MS"/>
                <a:cs typeface="Trebuchet MS"/>
              </a:rPr>
              <a:t>Access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ts val="1795"/>
              </a:lnSpc>
              <a:spcBef>
                <a:spcPts val="10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DBA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determines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which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user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needs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access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which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70">
                <a:solidFill>
                  <a:srgbClr val="666666"/>
                </a:solidFill>
                <a:latin typeface="Trebuchet MS"/>
                <a:cs typeface="Trebuchet MS"/>
              </a:rPr>
              <a:t>part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database.</a:t>
            </a:r>
            <a:endParaRPr sz="1500">
              <a:latin typeface="Trebuchet MS"/>
              <a:cs typeface="Trebuchet MS"/>
            </a:endParaRPr>
          </a:p>
          <a:p>
            <a:pPr marL="265430" indent="-252729">
              <a:lnSpc>
                <a:spcPts val="2035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Liaison</a:t>
            </a:r>
            <a:r>
              <a:rPr dirty="0" sz="1700" spc="-9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85">
                <a:solidFill>
                  <a:srgbClr val="666666"/>
                </a:solidFill>
                <a:latin typeface="Trebuchet MS"/>
                <a:cs typeface="Trebuchet MS"/>
              </a:rPr>
              <a:t>with</a:t>
            </a:r>
            <a:r>
              <a:rPr dirty="0" sz="1700" spc="-7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Users</a:t>
            </a:r>
            <a:endParaRPr sz="1700">
              <a:latin typeface="Trebuchet MS"/>
              <a:cs typeface="Trebuchet MS"/>
            </a:endParaRPr>
          </a:p>
          <a:p>
            <a:pPr lvl="1" marL="694055" indent="-233679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DBA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provide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necessary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data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user.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Role</a:t>
            </a:r>
            <a:r>
              <a:rPr dirty="0" spc="-114"/>
              <a:t> </a:t>
            </a:r>
            <a:r>
              <a:rPr dirty="0" spc="-55"/>
              <a:t>of</a:t>
            </a:r>
            <a:r>
              <a:rPr dirty="0" spc="-114"/>
              <a:t> </a:t>
            </a:r>
            <a:r>
              <a:rPr dirty="0" spc="160"/>
              <a:t>DBA</a:t>
            </a:r>
            <a:r>
              <a:rPr dirty="0" spc="-114"/>
              <a:t> </a:t>
            </a:r>
            <a:r>
              <a:rPr dirty="0" spc="-10"/>
              <a:t>(Database</a:t>
            </a:r>
            <a:r>
              <a:rPr dirty="0" spc="-114"/>
              <a:t> </a:t>
            </a:r>
            <a:r>
              <a:rPr dirty="0" spc="-65"/>
              <a:t>Administrator)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266700" indent="-2540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66700" algn="l"/>
              </a:tabLst>
            </a:pPr>
            <a:r>
              <a:rPr dirty="0"/>
              <a:t>Assisting</a:t>
            </a:r>
            <a:r>
              <a:rPr dirty="0" spc="-5"/>
              <a:t> </a:t>
            </a:r>
            <a:r>
              <a:rPr dirty="0" spc="-25"/>
              <a:t>Application</a:t>
            </a:r>
            <a:r>
              <a:rPr dirty="0"/>
              <a:t> </a:t>
            </a:r>
            <a:r>
              <a:rPr dirty="0" spc="-10"/>
              <a:t>Programmer</a:t>
            </a:r>
          </a:p>
          <a:p>
            <a:pPr algn="just" lvl="1" marL="694055" indent="-233679">
              <a:lnSpc>
                <a:spcPts val="1795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DBA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provides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assistance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application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programmers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develop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5">
                <a:solidFill>
                  <a:srgbClr val="666666"/>
                </a:solidFill>
                <a:latin typeface="Trebuchet MS"/>
                <a:cs typeface="Trebuchet MS"/>
              </a:rPr>
              <a:t>application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programs.</a:t>
            </a:r>
            <a:endParaRPr sz="1500">
              <a:latin typeface="Trebuchet MS"/>
              <a:cs typeface="Trebuchet MS"/>
            </a:endParaRPr>
          </a:p>
          <a:p>
            <a:pPr algn="just" marL="266700" indent="-254000">
              <a:lnSpc>
                <a:spcPts val="2035"/>
              </a:lnSpc>
              <a:buClr>
                <a:srgbClr val="000000"/>
              </a:buClr>
              <a:buFont typeface="Arial MT"/>
              <a:buChar char="•"/>
              <a:tabLst>
                <a:tab pos="266700" algn="l"/>
              </a:tabLst>
            </a:pPr>
            <a:r>
              <a:rPr dirty="0" spc="-10"/>
              <a:t>Monitoring</a:t>
            </a:r>
            <a:r>
              <a:rPr dirty="0" spc="-60"/>
              <a:t> </a:t>
            </a:r>
            <a:r>
              <a:rPr dirty="0" spc="-10"/>
              <a:t>Performance</a:t>
            </a:r>
          </a:p>
          <a:p>
            <a:pPr algn="just" lvl="1" marL="694055" marR="5080" indent="-23431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DBA</a:t>
            </a:r>
            <a:r>
              <a:rPr dirty="0" sz="1500" spc="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ensures</a:t>
            </a:r>
            <a:r>
              <a:rPr dirty="0" sz="1500" spc="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that</a:t>
            </a:r>
            <a:r>
              <a:rPr dirty="0" sz="1500" spc="1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better</a:t>
            </a:r>
            <a:r>
              <a:rPr dirty="0" sz="1500" spc="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performance</a:t>
            </a:r>
            <a:r>
              <a:rPr dirty="0" sz="1500" spc="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500" spc="1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maintained</a:t>
            </a:r>
            <a:r>
              <a:rPr dirty="0" sz="1500" spc="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by</a:t>
            </a:r>
            <a:r>
              <a:rPr dirty="0" sz="1500" spc="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making</a:t>
            </a:r>
            <a:r>
              <a:rPr dirty="0" sz="1500" spc="1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500" spc="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change</a:t>
            </a:r>
            <a:r>
              <a:rPr dirty="0" sz="1500" spc="1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500" spc="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10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physical</a:t>
            </a:r>
            <a:r>
              <a:rPr dirty="0" sz="1500" spc="11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or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logical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schema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14">
                <a:solidFill>
                  <a:srgbClr val="666666"/>
                </a:solidFill>
                <a:latin typeface="Trebuchet MS"/>
                <a:cs typeface="Trebuchet MS"/>
              </a:rPr>
              <a:t>if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required.</a:t>
            </a:r>
            <a:endParaRPr sz="1500">
              <a:latin typeface="Trebuchet MS"/>
              <a:cs typeface="Trebuchet MS"/>
            </a:endParaRPr>
          </a:p>
          <a:p>
            <a:pPr algn="just" marL="266700" indent="-254000">
              <a:lnSpc>
                <a:spcPts val="2030"/>
              </a:lnSpc>
              <a:buClr>
                <a:srgbClr val="000000"/>
              </a:buClr>
              <a:buFont typeface="Arial MT"/>
              <a:buChar char="•"/>
              <a:tabLst>
                <a:tab pos="266700" algn="l"/>
              </a:tabLst>
            </a:pPr>
            <a:r>
              <a:rPr dirty="0"/>
              <a:t>Backup</a:t>
            </a:r>
            <a:r>
              <a:rPr dirty="0" spc="20"/>
              <a:t> </a:t>
            </a:r>
            <a:r>
              <a:rPr dirty="0"/>
              <a:t>and</a:t>
            </a:r>
            <a:r>
              <a:rPr dirty="0" spc="20"/>
              <a:t> </a:t>
            </a:r>
            <a:r>
              <a:rPr dirty="0" spc="-10"/>
              <a:t>Recovery</a:t>
            </a:r>
          </a:p>
          <a:p>
            <a:pPr algn="just" lvl="1" marL="694055" marR="5080" indent="-23431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▪"/>
              <a:tabLst>
                <a:tab pos="694055" algn="l"/>
              </a:tabLst>
            </a:pPr>
            <a:r>
              <a:rPr dirty="0" sz="1500" spc="95">
                <a:solidFill>
                  <a:srgbClr val="666666"/>
                </a:solidFill>
                <a:latin typeface="Trebuchet MS"/>
                <a:cs typeface="Trebuchet MS"/>
              </a:rPr>
              <a:t>DBA</a:t>
            </a:r>
            <a:r>
              <a:rPr dirty="0" sz="1500" spc="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backing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up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on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some</a:t>
            </a:r>
            <a:r>
              <a:rPr dirty="0" sz="1500" spc="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storage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devices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such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as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DVD,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114">
                <a:solidFill>
                  <a:srgbClr val="666666"/>
                </a:solidFill>
                <a:latin typeface="Trebuchet MS"/>
                <a:cs typeface="Trebuchet MS"/>
              </a:rPr>
              <a:t>CD</a:t>
            </a:r>
            <a:r>
              <a:rPr dirty="0" sz="1500" spc="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or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magnetic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tape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666666"/>
                </a:solidFill>
                <a:latin typeface="Trebuchet MS"/>
                <a:cs typeface="Trebuchet MS"/>
              </a:rPr>
              <a:t>or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remote</a:t>
            </a:r>
            <a:r>
              <a:rPr dirty="0" sz="1500" spc="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servers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1500" spc="4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recover</a:t>
            </a:r>
            <a:r>
              <a:rPr dirty="0" sz="1500" spc="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the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system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case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500" spc="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45">
                <a:solidFill>
                  <a:srgbClr val="666666"/>
                </a:solidFill>
                <a:latin typeface="Trebuchet MS"/>
                <a:cs typeface="Trebuchet MS"/>
              </a:rPr>
              <a:t>failures,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such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as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flood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or</a:t>
            </a:r>
            <a:r>
              <a:rPr dirty="0" sz="1500" spc="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666666"/>
                </a:solidFill>
                <a:latin typeface="Trebuchet MS"/>
                <a:cs typeface="Trebuchet MS"/>
              </a:rPr>
              <a:t>virus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30">
                <a:solidFill>
                  <a:srgbClr val="666666"/>
                </a:solidFill>
                <a:latin typeface="Trebuchet MS"/>
                <a:cs typeface="Trebuchet MS"/>
              </a:rPr>
              <a:t>attack</a:t>
            </a:r>
            <a:r>
              <a:rPr dirty="0" sz="1500" spc="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666666"/>
                </a:solidFill>
                <a:latin typeface="Trebuchet MS"/>
                <a:cs typeface="Trebuchet MS"/>
              </a:rPr>
              <a:t>from </a:t>
            </a:r>
            <a:r>
              <a:rPr dirty="0" sz="1500" spc="-50">
                <a:solidFill>
                  <a:srgbClr val="666666"/>
                </a:solidFill>
                <a:latin typeface="Trebuchet MS"/>
                <a:cs typeface="Trebuchet MS"/>
              </a:rPr>
              <a:t>this</a:t>
            </a:r>
            <a:r>
              <a:rPr dirty="0" sz="15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666666"/>
                </a:solidFill>
                <a:latin typeface="Trebuchet MS"/>
                <a:cs typeface="Trebuchet MS"/>
              </a:rPr>
              <a:t>backup.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102" y="928892"/>
            <a:ext cx="4827270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595959"/>
                </a:solidFill>
                <a:latin typeface="Trebuchet MS"/>
                <a:cs typeface="Trebuchet MS"/>
              </a:rPr>
              <a:t>Database</a:t>
            </a:r>
            <a:r>
              <a:rPr dirty="0" sz="4800" spc="-2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4800" spc="-10" b="1">
                <a:solidFill>
                  <a:srgbClr val="595959"/>
                </a:solidFill>
                <a:latin typeface="Trebuchet MS"/>
                <a:cs typeface="Trebuchet MS"/>
              </a:rPr>
              <a:t>System </a:t>
            </a:r>
            <a:r>
              <a:rPr dirty="0" sz="4800" spc="-65" b="1">
                <a:solidFill>
                  <a:srgbClr val="595959"/>
                </a:solidFill>
                <a:latin typeface="Trebuchet MS"/>
                <a:cs typeface="Trebuchet MS"/>
              </a:rPr>
              <a:t>Architecture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3438" y="148587"/>
            <a:ext cx="1495424" cy="37147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dirty="0" spc="-5"/>
              <a:t> </a:t>
            </a:r>
            <a:r>
              <a:rPr dirty="0"/>
              <a:t>System </a:t>
            </a:r>
            <a:r>
              <a:rPr dirty="0" spc="-45"/>
              <a:t>Architecture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15150" y="1110168"/>
            <a:ext cx="337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Trebuchet MS"/>
                <a:cs typeface="Trebuchet MS"/>
              </a:rPr>
              <a:t>uses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99327" y="1104274"/>
            <a:ext cx="353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>
                <a:latin typeface="Trebuchet MS"/>
                <a:cs typeface="Trebuchet MS"/>
              </a:rPr>
              <a:t>write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10029" y="1107097"/>
            <a:ext cx="337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Trebuchet MS"/>
                <a:cs typeface="Trebuchet MS"/>
              </a:rPr>
              <a:t>uses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442802" y="1090719"/>
            <a:ext cx="337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Trebuchet MS"/>
                <a:cs typeface="Trebuchet MS"/>
              </a:rPr>
              <a:t>uses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330546" y="734009"/>
            <a:ext cx="6123305" cy="3105785"/>
            <a:chOff x="1330546" y="734009"/>
            <a:chExt cx="6123305" cy="3105785"/>
          </a:xfrm>
        </p:grpSpPr>
        <p:sp>
          <p:nvSpPr>
            <p:cNvPr id="8" name="object 8" descr=""/>
            <p:cNvSpPr/>
            <p:nvPr/>
          </p:nvSpPr>
          <p:spPr>
            <a:xfrm>
              <a:off x="1330540" y="1913889"/>
              <a:ext cx="6123305" cy="1925955"/>
            </a:xfrm>
            <a:custGeom>
              <a:avLst/>
              <a:gdLst/>
              <a:ahLst/>
              <a:cxnLst/>
              <a:rect l="l" t="t" r="r" b="b"/>
              <a:pathLst>
                <a:path w="6123305" h="1925954">
                  <a:moveTo>
                    <a:pt x="6120104" y="1212443"/>
                  </a:moveTo>
                  <a:lnTo>
                    <a:pt x="101" y="1212354"/>
                  </a:lnTo>
                  <a:lnTo>
                    <a:pt x="0" y="1925802"/>
                  </a:lnTo>
                  <a:lnTo>
                    <a:pt x="6120003" y="1925904"/>
                  </a:lnTo>
                  <a:lnTo>
                    <a:pt x="6120104" y="1212456"/>
                  </a:lnTo>
                  <a:close/>
                </a:path>
                <a:path w="6123305" h="1925954">
                  <a:moveTo>
                    <a:pt x="6123165" y="76"/>
                  </a:moveTo>
                  <a:lnTo>
                    <a:pt x="3175" y="0"/>
                  </a:lnTo>
                  <a:lnTo>
                    <a:pt x="3073" y="1110043"/>
                  </a:lnTo>
                  <a:lnTo>
                    <a:pt x="6123076" y="1110145"/>
                  </a:lnTo>
                  <a:lnTo>
                    <a:pt x="6123165" y="10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61066" y="734009"/>
              <a:ext cx="1069340" cy="365760"/>
            </a:xfrm>
            <a:custGeom>
              <a:avLst/>
              <a:gdLst/>
              <a:ahLst/>
              <a:cxnLst/>
              <a:rect l="l" t="t" r="r" b="b"/>
              <a:pathLst>
                <a:path w="1069339" h="365759">
                  <a:moveTo>
                    <a:pt x="1008083" y="365759"/>
                  </a:moveTo>
                  <a:lnTo>
                    <a:pt x="60961" y="365759"/>
                  </a:lnTo>
                  <a:lnTo>
                    <a:pt x="37232" y="360969"/>
                  </a:lnTo>
                  <a:lnTo>
                    <a:pt x="17855" y="347904"/>
                  </a:lnTo>
                  <a:lnTo>
                    <a:pt x="4790" y="328527"/>
                  </a:lnTo>
                  <a:lnTo>
                    <a:pt x="0" y="304798"/>
                  </a:lnTo>
                  <a:lnTo>
                    <a:pt x="0" y="60961"/>
                  </a:lnTo>
                  <a:lnTo>
                    <a:pt x="4790" y="37232"/>
                  </a:lnTo>
                  <a:lnTo>
                    <a:pt x="17855" y="17855"/>
                  </a:lnTo>
                  <a:lnTo>
                    <a:pt x="37232" y="4790"/>
                  </a:lnTo>
                  <a:lnTo>
                    <a:pt x="60961" y="0"/>
                  </a:lnTo>
                  <a:lnTo>
                    <a:pt x="1008083" y="0"/>
                  </a:lnTo>
                  <a:lnTo>
                    <a:pt x="1051189" y="17855"/>
                  </a:lnTo>
                  <a:lnTo>
                    <a:pt x="1069044" y="60961"/>
                  </a:lnTo>
                  <a:lnTo>
                    <a:pt x="1069044" y="304798"/>
                  </a:lnTo>
                  <a:lnTo>
                    <a:pt x="1064254" y="328527"/>
                  </a:lnTo>
                  <a:lnTo>
                    <a:pt x="1051189" y="347904"/>
                  </a:lnTo>
                  <a:lnTo>
                    <a:pt x="1031812" y="360969"/>
                  </a:lnTo>
                  <a:lnTo>
                    <a:pt x="1008083" y="365759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891397" y="715214"/>
            <a:ext cx="408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19" marR="5080" indent="-4635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Naive </a:t>
            </a:r>
            <a:r>
              <a:rPr dirty="0" sz="1200" spc="-20">
                <a:latin typeface="Trebuchet MS"/>
                <a:cs typeface="Trebuchet MS"/>
              </a:rPr>
              <a:t>user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916941" y="734009"/>
            <a:ext cx="1313815" cy="365760"/>
          </a:xfrm>
          <a:custGeom>
            <a:avLst/>
            <a:gdLst/>
            <a:ahLst/>
            <a:cxnLst/>
            <a:rect l="l" t="t" r="r" b="b"/>
            <a:pathLst>
              <a:path w="1313814" h="365759">
                <a:moveTo>
                  <a:pt x="1252331" y="365759"/>
                </a:moveTo>
                <a:lnTo>
                  <a:pt x="60961" y="365759"/>
                </a:lnTo>
                <a:lnTo>
                  <a:pt x="37232" y="360969"/>
                </a:lnTo>
                <a:lnTo>
                  <a:pt x="17855" y="347904"/>
                </a:lnTo>
                <a:lnTo>
                  <a:pt x="4790" y="328527"/>
                </a:lnTo>
                <a:lnTo>
                  <a:pt x="0" y="304798"/>
                </a:lnTo>
                <a:lnTo>
                  <a:pt x="0" y="60961"/>
                </a:lnTo>
                <a:lnTo>
                  <a:pt x="4790" y="37232"/>
                </a:lnTo>
                <a:lnTo>
                  <a:pt x="17855" y="17855"/>
                </a:lnTo>
                <a:lnTo>
                  <a:pt x="37232" y="4790"/>
                </a:lnTo>
                <a:lnTo>
                  <a:pt x="60961" y="0"/>
                </a:lnTo>
                <a:lnTo>
                  <a:pt x="1252331" y="0"/>
                </a:lnTo>
                <a:lnTo>
                  <a:pt x="1295437" y="17855"/>
                </a:lnTo>
                <a:lnTo>
                  <a:pt x="1313292" y="60961"/>
                </a:lnTo>
                <a:lnTo>
                  <a:pt x="1313292" y="304798"/>
                </a:lnTo>
                <a:lnTo>
                  <a:pt x="1308502" y="328527"/>
                </a:lnTo>
                <a:lnTo>
                  <a:pt x="1295437" y="347904"/>
                </a:lnTo>
                <a:lnTo>
                  <a:pt x="1276060" y="360969"/>
                </a:lnTo>
                <a:lnTo>
                  <a:pt x="1252331" y="36575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148340" y="715214"/>
            <a:ext cx="850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746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Application </a:t>
            </a:r>
            <a:r>
              <a:rPr dirty="0" sz="1200" spc="-20">
                <a:latin typeface="Trebuchet MS"/>
                <a:cs typeface="Trebuchet MS"/>
              </a:rPr>
              <a:t>programmer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517066" y="734009"/>
            <a:ext cx="1353820" cy="365760"/>
          </a:xfrm>
          <a:custGeom>
            <a:avLst/>
            <a:gdLst/>
            <a:ahLst/>
            <a:cxnLst/>
            <a:rect l="l" t="t" r="r" b="b"/>
            <a:pathLst>
              <a:path w="1353820" h="365759">
                <a:moveTo>
                  <a:pt x="1292847" y="365759"/>
                </a:moveTo>
                <a:lnTo>
                  <a:pt x="60961" y="365759"/>
                </a:lnTo>
                <a:lnTo>
                  <a:pt x="37232" y="360969"/>
                </a:lnTo>
                <a:lnTo>
                  <a:pt x="17855" y="347904"/>
                </a:lnTo>
                <a:lnTo>
                  <a:pt x="4790" y="328527"/>
                </a:lnTo>
                <a:lnTo>
                  <a:pt x="0" y="304798"/>
                </a:lnTo>
                <a:lnTo>
                  <a:pt x="0" y="60961"/>
                </a:lnTo>
                <a:lnTo>
                  <a:pt x="4790" y="37232"/>
                </a:lnTo>
                <a:lnTo>
                  <a:pt x="17855" y="17855"/>
                </a:lnTo>
                <a:lnTo>
                  <a:pt x="37232" y="4790"/>
                </a:lnTo>
                <a:lnTo>
                  <a:pt x="60961" y="0"/>
                </a:lnTo>
                <a:lnTo>
                  <a:pt x="1292847" y="0"/>
                </a:lnTo>
                <a:lnTo>
                  <a:pt x="1335953" y="17855"/>
                </a:lnTo>
                <a:lnTo>
                  <a:pt x="1353808" y="60961"/>
                </a:lnTo>
                <a:lnTo>
                  <a:pt x="1353808" y="304798"/>
                </a:lnTo>
                <a:lnTo>
                  <a:pt x="1349018" y="328527"/>
                </a:lnTo>
                <a:lnTo>
                  <a:pt x="1335953" y="347904"/>
                </a:lnTo>
                <a:lnTo>
                  <a:pt x="1316576" y="360969"/>
                </a:lnTo>
                <a:lnTo>
                  <a:pt x="1292847" y="36575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728260" y="715214"/>
            <a:ext cx="9315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marR="5080" indent="-30797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Sophisticated </a:t>
            </a:r>
            <a:r>
              <a:rPr dirty="0" sz="1200" spc="-20">
                <a:latin typeface="Trebuchet MS"/>
                <a:cs typeface="Trebuchet MS"/>
              </a:rPr>
              <a:t>user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157705" y="734009"/>
            <a:ext cx="1374140" cy="365760"/>
          </a:xfrm>
          <a:custGeom>
            <a:avLst/>
            <a:gdLst/>
            <a:ahLst/>
            <a:cxnLst/>
            <a:rect l="l" t="t" r="r" b="b"/>
            <a:pathLst>
              <a:path w="1374140" h="365759">
                <a:moveTo>
                  <a:pt x="1312884" y="365759"/>
                </a:moveTo>
                <a:lnTo>
                  <a:pt x="60961" y="365759"/>
                </a:lnTo>
                <a:lnTo>
                  <a:pt x="37232" y="360969"/>
                </a:lnTo>
                <a:lnTo>
                  <a:pt x="17855" y="347904"/>
                </a:lnTo>
                <a:lnTo>
                  <a:pt x="4790" y="328527"/>
                </a:lnTo>
                <a:lnTo>
                  <a:pt x="0" y="304798"/>
                </a:lnTo>
                <a:lnTo>
                  <a:pt x="0" y="60961"/>
                </a:lnTo>
                <a:lnTo>
                  <a:pt x="4790" y="37232"/>
                </a:lnTo>
                <a:lnTo>
                  <a:pt x="17855" y="17855"/>
                </a:lnTo>
                <a:lnTo>
                  <a:pt x="37232" y="4790"/>
                </a:lnTo>
                <a:lnTo>
                  <a:pt x="60961" y="0"/>
                </a:lnTo>
                <a:lnTo>
                  <a:pt x="1312884" y="0"/>
                </a:lnTo>
                <a:lnTo>
                  <a:pt x="1355990" y="17855"/>
                </a:lnTo>
                <a:lnTo>
                  <a:pt x="1373844" y="60961"/>
                </a:lnTo>
                <a:lnTo>
                  <a:pt x="1373844" y="304798"/>
                </a:lnTo>
                <a:lnTo>
                  <a:pt x="1369054" y="328527"/>
                </a:lnTo>
                <a:lnTo>
                  <a:pt x="1355989" y="347904"/>
                </a:lnTo>
                <a:lnTo>
                  <a:pt x="1336612" y="360969"/>
                </a:lnTo>
                <a:lnTo>
                  <a:pt x="1312884" y="36575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6395834" y="715214"/>
            <a:ext cx="897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747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Database </a:t>
            </a:r>
            <a:r>
              <a:rPr dirty="0" sz="1200" spc="-40">
                <a:latin typeface="Trebuchet MS"/>
                <a:cs typeface="Trebuchet MS"/>
              </a:rPr>
              <a:t>administrator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367537" y="1337772"/>
            <a:ext cx="1463040" cy="457200"/>
          </a:xfrm>
          <a:custGeom>
            <a:avLst/>
            <a:gdLst/>
            <a:ahLst/>
            <a:cxnLst/>
            <a:rect l="l" t="t" r="r" b="b"/>
            <a:pathLst>
              <a:path w="1463039" h="457200">
                <a:moveTo>
                  <a:pt x="731519" y="457199"/>
                </a:moveTo>
                <a:lnTo>
                  <a:pt x="661069" y="456153"/>
                </a:lnTo>
                <a:lnTo>
                  <a:pt x="592514" y="453078"/>
                </a:lnTo>
                <a:lnTo>
                  <a:pt x="526159" y="448069"/>
                </a:lnTo>
                <a:lnTo>
                  <a:pt x="462313" y="441222"/>
                </a:lnTo>
                <a:lnTo>
                  <a:pt x="401280" y="432634"/>
                </a:lnTo>
                <a:lnTo>
                  <a:pt x="343369" y="422401"/>
                </a:lnTo>
                <a:lnTo>
                  <a:pt x="288885" y="410617"/>
                </a:lnTo>
                <a:lnTo>
                  <a:pt x="238136" y="397379"/>
                </a:lnTo>
                <a:lnTo>
                  <a:pt x="191426" y="382782"/>
                </a:lnTo>
                <a:lnTo>
                  <a:pt x="149064" y="366923"/>
                </a:lnTo>
                <a:lnTo>
                  <a:pt x="111356" y="349896"/>
                </a:lnTo>
                <a:lnTo>
                  <a:pt x="51126" y="312727"/>
                </a:lnTo>
                <a:lnTo>
                  <a:pt x="13190" y="272039"/>
                </a:lnTo>
                <a:lnTo>
                  <a:pt x="0" y="228599"/>
                </a:lnTo>
                <a:lnTo>
                  <a:pt x="3348" y="206584"/>
                </a:lnTo>
                <a:lnTo>
                  <a:pt x="29218" y="164424"/>
                </a:lnTo>
                <a:lnTo>
                  <a:pt x="78608" y="125400"/>
                </a:lnTo>
                <a:lnTo>
                  <a:pt x="149064" y="90276"/>
                </a:lnTo>
                <a:lnTo>
                  <a:pt x="191426" y="74417"/>
                </a:lnTo>
                <a:lnTo>
                  <a:pt x="238136" y="59820"/>
                </a:lnTo>
                <a:lnTo>
                  <a:pt x="288885" y="46582"/>
                </a:lnTo>
                <a:lnTo>
                  <a:pt x="343369" y="34798"/>
                </a:lnTo>
                <a:lnTo>
                  <a:pt x="401280" y="24565"/>
                </a:lnTo>
                <a:lnTo>
                  <a:pt x="462313" y="15977"/>
                </a:lnTo>
                <a:lnTo>
                  <a:pt x="526159" y="9130"/>
                </a:lnTo>
                <a:lnTo>
                  <a:pt x="592514" y="4122"/>
                </a:lnTo>
                <a:lnTo>
                  <a:pt x="661069" y="1046"/>
                </a:lnTo>
                <a:lnTo>
                  <a:pt x="731519" y="0"/>
                </a:lnTo>
                <a:lnTo>
                  <a:pt x="801970" y="1046"/>
                </a:lnTo>
                <a:lnTo>
                  <a:pt x="870525" y="4122"/>
                </a:lnTo>
                <a:lnTo>
                  <a:pt x="936880" y="9130"/>
                </a:lnTo>
                <a:lnTo>
                  <a:pt x="1000726" y="15977"/>
                </a:lnTo>
                <a:lnTo>
                  <a:pt x="1061758" y="24565"/>
                </a:lnTo>
                <a:lnTo>
                  <a:pt x="1119670" y="34798"/>
                </a:lnTo>
                <a:lnTo>
                  <a:pt x="1174154" y="46582"/>
                </a:lnTo>
                <a:lnTo>
                  <a:pt x="1224903" y="59820"/>
                </a:lnTo>
                <a:lnTo>
                  <a:pt x="1271613" y="74417"/>
                </a:lnTo>
                <a:lnTo>
                  <a:pt x="1313975" y="90276"/>
                </a:lnTo>
                <a:lnTo>
                  <a:pt x="1351683" y="107303"/>
                </a:lnTo>
                <a:lnTo>
                  <a:pt x="1411913" y="144472"/>
                </a:lnTo>
                <a:lnTo>
                  <a:pt x="1449849" y="185160"/>
                </a:lnTo>
                <a:lnTo>
                  <a:pt x="1463039" y="228599"/>
                </a:lnTo>
                <a:lnTo>
                  <a:pt x="1459691" y="250615"/>
                </a:lnTo>
                <a:lnTo>
                  <a:pt x="1433821" y="292775"/>
                </a:lnTo>
                <a:lnTo>
                  <a:pt x="1384431" y="331799"/>
                </a:lnTo>
                <a:lnTo>
                  <a:pt x="1313975" y="366923"/>
                </a:lnTo>
                <a:lnTo>
                  <a:pt x="1271613" y="382782"/>
                </a:lnTo>
                <a:lnTo>
                  <a:pt x="1224903" y="397379"/>
                </a:lnTo>
                <a:lnTo>
                  <a:pt x="1174154" y="410617"/>
                </a:lnTo>
                <a:lnTo>
                  <a:pt x="1119670" y="422401"/>
                </a:lnTo>
                <a:lnTo>
                  <a:pt x="1061758" y="432634"/>
                </a:lnTo>
                <a:lnTo>
                  <a:pt x="1000726" y="441222"/>
                </a:lnTo>
                <a:lnTo>
                  <a:pt x="936880" y="448069"/>
                </a:lnTo>
                <a:lnTo>
                  <a:pt x="870525" y="453078"/>
                </a:lnTo>
                <a:lnTo>
                  <a:pt x="801970" y="456153"/>
                </a:lnTo>
                <a:lnTo>
                  <a:pt x="731519" y="4571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711758" y="1364696"/>
            <a:ext cx="774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rebuchet MS"/>
                <a:cs typeface="Trebuchet MS"/>
              </a:rPr>
              <a:t>Application </a:t>
            </a:r>
            <a:r>
              <a:rPr dirty="0" sz="1200" spc="-10">
                <a:latin typeface="Trebuchet MS"/>
                <a:cs typeface="Trebuchet MS"/>
              </a:rPr>
              <a:t>interfaces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2846108" y="1337772"/>
            <a:ext cx="1463040" cy="457200"/>
          </a:xfrm>
          <a:custGeom>
            <a:avLst/>
            <a:gdLst/>
            <a:ahLst/>
            <a:cxnLst/>
            <a:rect l="l" t="t" r="r" b="b"/>
            <a:pathLst>
              <a:path w="1463039" h="457200">
                <a:moveTo>
                  <a:pt x="731519" y="457199"/>
                </a:moveTo>
                <a:lnTo>
                  <a:pt x="661069" y="456153"/>
                </a:lnTo>
                <a:lnTo>
                  <a:pt x="592514" y="453078"/>
                </a:lnTo>
                <a:lnTo>
                  <a:pt x="526159" y="448069"/>
                </a:lnTo>
                <a:lnTo>
                  <a:pt x="462313" y="441222"/>
                </a:lnTo>
                <a:lnTo>
                  <a:pt x="401281" y="432634"/>
                </a:lnTo>
                <a:lnTo>
                  <a:pt x="343369" y="422401"/>
                </a:lnTo>
                <a:lnTo>
                  <a:pt x="288885" y="410617"/>
                </a:lnTo>
                <a:lnTo>
                  <a:pt x="238136" y="397379"/>
                </a:lnTo>
                <a:lnTo>
                  <a:pt x="191426" y="382782"/>
                </a:lnTo>
                <a:lnTo>
                  <a:pt x="149064" y="366923"/>
                </a:lnTo>
                <a:lnTo>
                  <a:pt x="111356" y="349896"/>
                </a:lnTo>
                <a:lnTo>
                  <a:pt x="51126" y="312727"/>
                </a:lnTo>
                <a:lnTo>
                  <a:pt x="13190" y="272039"/>
                </a:lnTo>
                <a:lnTo>
                  <a:pt x="0" y="228599"/>
                </a:lnTo>
                <a:lnTo>
                  <a:pt x="3348" y="206584"/>
                </a:lnTo>
                <a:lnTo>
                  <a:pt x="29218" y="164424"/>
                </a:lnTo>
                <a:lnTo>
                  <a:pt x="78608" y="125400"/>
                </a:lnTo>
                <a:lnTo>
                  <a:pt x="149064" y="90276"/>
                </a:lnTo>
                <a:lnTo>
                  <a:pt x="191426" y="74417"/>
                </a:lnTo>
                <a:lnTo>
                  <a:pt x="238136" y="59820"/>
                </a:lnTo>
                <a:lnTo>
                  <a:pt x="288885" y="46582"/>
                </a:lnTo>
                <a:lnTo>
                  <a:pt x="343369" y="34798"/>
                </a:lnTo>
                <a:lnTo>
                  <a:pt x="401281" y="24565"/>
                </a:lnTo>
                <a:lnTo>
                  <a:pt x="462313" y="15977"/>
                </a:lnTo>
                <a:lnTo>
                  <a:pt x="526159" y="9130"/>
                </a:lnTo>
                <a:lnTo>
                  <a:pt x="592514" y="4122"/>
                </a:lnTo>
                <a:lnTo>
                  <a:pt x="661069" y="1046"/>
                </a:lnTo>
                <a:lnTo>
                  <a:pt x="731519" y="0"/>
                </a:lnTo>
                <a:lnTo>
                  <a:pt x="801970" y="1046"/>
                </a:lnTo>
                <a:lnTo>
                  <a:pt x="870525" y="4122"/>
                </a:lnTo>
                <a:lnTo>
                  <a:pt x="936880" y="9130"/>
                </a:lnTo>
                <a:lnTo>
                  <a:pt x="1000726" y="15977"/>
                </a:lnTo>
                <a:lnTo>
                  <a:pt x="1061758" y="24565"/>
                </a:lnTo>
                <a:lnTo>
                  <a:pt x="1119670" y="34798"/>
                </a:lnTo>
                <a:lnTo>
                  <a:pt x="1174153" y="46582"/>
                </a:lnTo>
                <a:lnTo>
                  <a:pt x="1224903" y="59820"/>
                </a:lnTo>
                <a:lnTo>
                  <a:pt x="1271613" y="74417"/>
                </a:lnTo>
                <a:lnTo>
                  <a:pt x="1313975" y="90276"/>
                </a:lnTo>
                <a:lnTo>
                  <a:pt x="1351683" y="107303"/>
                </a:lnTo>
                <a:lnTo>
                  <a:pt x="1411913" y="144472"/>
                </a:lnTo>
                <a:lnTo>
                  <a:pt x="1449849" y="185160"/>
                </a:lnTo>
                <a:lnTo>
                  <a:pt x="1463039" y="228599"/>
                </a:lnTo>
                <a:lnTo>
                  <a:pt x="1459691" y="250615"/>
                </a:lnTo>
                <a:lnTo>
                  <a:pt x="1433821" y="292775"/>
                </a:lnTo>
                <a:lnTo>
                  <a:pt x="1384431" y="331799"/>
                </a:lnTo>
                <a:lnTo>
                  <a:pt x="1313975" y="366923"/>
                </a:lnTo>
                <a:lnTo>
                  <a:pt x="1271613" y="382782"/>
                </a:lnTo>
                <a:lnTo>
                  <a:pt x="1224903" y="397379"/>
                </a:lnTo>
                <a:lnTo>
                  <a:pt x="1174153" y="410617"/>
                </a:lnTo>
                <a:lnTo>
                  <a:pt x="1119670" y="422401"/>
                </a:lnTo>
                <a:lnTo>
                  <a:pt x="1061758" y="432634"/>
                </a:lnTo>
                <a:lnTo>
                  <a:pt x="1000726" y="441222"/>
                </a:lnTo>
                <a:lnTo>
                  <a:pt x="936880" y="448069"/>
                </a:lnTo>
                <a:lnTo>
                  <a:pt x="870525" y="453078"/>
                </a:lnTo>
                <a:lnTo>
                  <a:pt x="801970" y="456153"/>
                </a:lnTo>
                <a:lnTo>
                  <a:pt x="731519" y="4571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3190328" y="1364696"/>
            <a:ext cx="774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139" marR="5080" indent="-92075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rebuchet MS"/>
                <a:cs typeface="Trebuchet MS"/>
              </a:rPr>
              <a:t>Application </a:t>
            </a:r>
            <a:r>
              <a:rPr dirty="0" sz="1200" spc="-10">
                <a:latin typeface="Trebuchet MS"/>
                <a:cs typeface="Trebuchet MS"/>
              </a:rPr>
              <a:t>program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4468198" y="1337772"/>
            <a:ext cx="1463040" cy="457200"/>
          </a:xfrm>
          <a:custGeom>
            <a:avLst/>
            <a:gdLst/>
            <a:ahLst/>
            <a:cxnLst/>
            <a:rect l="l" t="t" r="r" b="b"/>
            <a:pathLst>
              <a:path w="1463039" h="457200">
                <a:moveTo>
                  <a:pt x="731520" y="457199"/>
                </a:moveTo>
                <a:lnTo>
                  <a:pt x="661070" y="456153"/>
                </a:lnTo>
                <a:lnTo>
                  <a:pt x="592514" y="453078"/>
                </a:lnTo>
                <a:lnTo>
                  <a:pt x="526160" y="448069"/>
                </a:lnTo>
                <a:lnTo>
                  <a:pt x="462313" y="441222"/>
                </a:lnTo>
                <a:lnTo>
                  <a:pt x="401281" y="432634"/>
                </a:lnTo>
                <a:lnTo>
                  <a:pt x="343370" y="422401"/>
                </a:lnTo>
                <a:lnTo>
                  <a:pt x="288886" y="410617"/>
                </a:lnTo>
                <a:lnTo>
                  <a:pt x="238136" y="397379"/>
                </a:lnTo>
                <a:lnTo>
                  <a:pt x="191427" y="382782"/>
                </a:lnTo>
                <a:lnTo>
                  <a:pt x="149064" y="366923"/>
                </a:lnTo>
                <a:lnTo>
                  <a:pt x="111356" y="349896"/>
                </a:lnTo>
                <a:lnTo>
                  <a:pt x="51126" y="312727"/>
                </a:lnTo>
                <a:lnTo>
                  <a:pt x="13190" y="272039"/>
                </a:lnTo>
                <a:lnTo>
                  <a:pt x="0" y="228599"/>
                </a:lnTo>
                <a:lnTo>
                  <a:pt x="3348" y="206584"/>
                </a:lnTo>
                <a:lnTo>
                  <a:pt x="29218" y="164424"/>
                </a:lnTo>
                <a:lnTo>
                  <a:pt x="78608" y="125400"/>
                </a:lnTo>
                <a:lnTo>
                  <a:pt x="149064" y="90276"/>
                </a:lnTo>
                <a:lnTo>
                  <a:pt x="191427" y="74417"/>
                </a:lnTo>
                <a:lnTo>
                  <a:pt x="238136" y="59820"/>
                </a:lnTo>
                <a:lnTo>
                  <a:pt x="288886" y="46582"/>
                </a:lnTo>
                <a:lnTo>
                  <a:pt x="343370" y="34798"/>
                </a:lnTo>
                <a:lnTo>
                  <a:pt x="401281" y="24565"/>
                </a:lnTo>
                <a:lnTo>
                  <a:pt x="462313" y="15977"/>
                </a:lnTo>
                <a:lnTo>
                  <a:pt x="526160" y="9130"/>
                </a:lnTo>
                <a:lnTo>
                  <a:pt x="592514" y="4122"/>
                </a:lnTo>
                <a:lnTo>
                  <a:pt x="661070" y="1046"/>
                </a:lnTo>
                <a:lnTo>
                  <a:pt x="731520" y="0"/>
                </a:lnTo>
                <a:lnTo>
                  <a:pt x="801970" y="1046"/>
                </a:lnTo>
                <a:lnTo>
                  <a:pt x="870526" y="4122"/>
                </a:lnTo>
                <a:lnTo>
                  <a:pt x="936880" y="9130"/>
                </a:lnTo>
                <a:lnTo>
                  <a:pt x="1000727" y="15977"/>
                </a:lnTo>
                <a:lnTo>
                  <a:pt x="1061759" y="24565"/>
                </a:lnTo>
                <a:lnTo>
                  <a:pt x="1119670" y="34798"/>
                </a:lnTo>
                <a:lnTo>
                  <a:pt x="1174154" y="46582"/>
                </a:lnTo>
                <a:lnTo>
                  <a:pt x="1224904" y="59820"/>
                </a:lnTo>
                <a:lnTo>
                  <a:pt x="1271613" y="74417"/>
                </a:lnTo>
                <a:lnTo>
                  <a:pt x="1313975" y="90276"/>
                </a:lnTo>
                <a:lnTo>
                  <a:pt x="1351683" y="107303"/>
                </a:lnTo>
                <a:lnTo>
                  <a:pt x="1411913" y="144472"/>
                </a:lnTo>
                <a:lnTo>
                  <a:pt x="1449849" y="185160"/>
                </a:lnTo>
                <a:lnTo>
                  <a:pt x="1463040" y="228599"/>
                </a:lnTo>
                <a:lnTo>
                  <a:pt x="1459691" y="250615"/>
                </a:lnTo>
                <a:lnTo>
                  <a:pt x="1433821" y="292775"/>
                </a:lnTo>
                <a:lnTo>
                  <a:pt x="1384432" y="331799"/>
                </a:lnTo>
                <a:lnTo>
                  <a:pt x="1313975" y="366923"/>
                </a:lnTo>
                <a:lnTo>
                  <a:pt x="1271613" y="382782"/>
                </a:lnTo>
                <a:lnTo>
                  <a:pt x="1224904" y="397379"/>
                </a:lnTo>
                <a:lnTo>
                  <a:pt x="1174154" y="410617"/>
                </a:lnTo>
                <a:lnTo>
                  <a:pt x="1119670" y="422401"/>
                </a:lnTo>
                <a:lnTo>
                  <a:pt x="1061759" y="432634"/>
                </a:lnTo>
                <a:lnTo>
                  <a:pt x="1000727" y="441222"/>
                </a:lnTo>
                <a:lnTo>
                  <a:pt x="936880" y="448069"/>
                </a:lnTo>
                <a:lnTo>
                  <a:pt x="870526" y="453078"/>
                </a:lnTo>
                <a:lnTo>
                  <a:pt x="801970" y="456153"/>
                </a:lnTo>
                <a:lnTo>
                  <a:pt x="731520" y="4571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4981355" y="1364696"/>
            <a:ext cx="436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Query </a:t>
            </a:r>
            <a:r>
              <a:rPr dirty="0" sz="1200" spc="-20">
                <a:latin typeface="Trebuchet MS"/>
                <a:cs typeface="Trebuchet MS"/>
              </a:rPr>
              <a:t>tool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5967205" y="1337772"/>
            <a:ext cx="1755139" cy="457200"/>
          </a:xfrm>
          <a:custGeom>
            <a:avLst/>
            <a:gdLst/>
            <a:ahLst/>
            <a:cxnLst/>
            <a:rect l="l" t="t" r="r" b="b"/>
            <a:pathLst>
              <a:path w="1755140" h="457200">
                <a:moveTo>
                  <a:pt x="877422" y="457199"/>
                </a:moveTo>
                <a:lnTo>
                  <a:pt x="805460" y="456442"/>
                </a:lnTo>
                <a:lnTo>
                  <a:pt x="735099" y="454208"/>
                </a:lnTo>
                <a:lnTo>
                  <a:pt x="666567" y="450556"/>
                </a:lnTo>
                <a:lnTo>
                  <a:pt x="600089" y="445545"/>
                </a:lnTo>
                <a:lnTo>
                  <a:pt x="535890" y="439235"/>
                </a:lnTo>
                <a:lnTo>
                  <a:pt x="474196" y="431684"/>
                </a:lnTo>
                <a:lnTo>
                  <a:pt x="415233" y="422950"/>
                </a:lnTo>
                <a:lnTo>
                  <a:pt x="359228" y="413093"/>
                </a:lnTo>
                <a:lnTo>
                  <a:pt x="306405" y="402171"/>
                </a:lnTo>
                <a:lnTo>
                  <a:pt x="256991" y="390244"/>
                </a:lnTo>
                <a:lnTo>
                  <a:pt x="211211" y="377370"/>
                </a:lnTo>
                <a:lnTo>
                  <a:pt x="169291" y="363608"/>
                </a:lnTo>
                <a:lnTo>
                  <a:pt x="131458" y="349016"/>
                </a:lnTo>
                <a:lnTo>
                  <a:pt x="68952" y="317581"/>
                </a:lnTo>
                <a:lnTo>
                  <a:pt x="25500" y="283535"/>
                </a:lnTo>
                <a:lnTo>
                  <a:pt x="2908" y="247348"/>
                </a:lnTo>
                <a:lnTo>
                  <a:pt x="0" y="228599"/>
                </a:lnTo>
                <a:lnTo>
                  <a:pt x="2908" y="209851"/>
                </a:lnTo>
                <a:lnTo>
                  <a:pt x="25500" y="173664"/>
                </a:lnTo>
                <a:lnTo>
                  <a:pt x="68952" y="139618"/>
                </a:lnTo>
                <a:lnTo>
                  <a:pt x="131458" y="108183"/>
                </a:lnTo>
                <a:lnTo>
                  <a:pt x="169291" y="93591"/>
                </a:lnTo>
                <a:lnTo>
                  <a:pt x="211211" y="79829"/>
                </a:lnTo>
                <a:lnTo>
                  <a:pt x="256991" y="66955"/>
                </a:lnTo>
                <a:lnTo>
                  <a:pt x="306405" y="55028"/>
                </a:lnTo>
                <a:lnTo>
                  <a:pt x="359228" y="44106"/>
                </a:lnTo>
                <a:lnTo>
                  <a:pt x="415233" y="34249"/>
                </a:lnTo>
                <a:lnTo>
                  <a:pt x="474196" y="25515"/>
                </a:lnTo>
                <a:lnTo>
                  <a:pt x="535890" y="17964"/>
                </a:lnTo>
                <a:lnTo>
                  <a:pt x="600089" y="11654"/>
                </a:lnTo>
                <a:lnTo>
                  <a:pt x="666567" y="6643"/>
                </a:lnTo>
                <a:lnTo>
                  <a:pt x="735099" y="2991"/>
                </a:lnTo>
                <a:lnTo>
                  <a:pt x="805460" y="757"/>
                </a:lnTo>
                <a:lnTo>
                  <a:pt x="877422" y="0"/>
                </a:lnTo>
                <a:lnTo>
                  <a:pt x="949384" y="757"/>
                </a:lnTo>
                <a:lnTo>
                  <a:pt x="1019744" y="2991"/>
                </a:lnTo>
                <a:lnTo>
                  <a:pt x="1088277" y="6643"/>
                </a:lnTo>
                <a:lnTo>
                  <a:pt x="1154755" y="11654"/>
                </a:lnTo>
                <a:lnTo>
                  <a:pt x="1218954" y="17964"/>
                </a:lnTo>
                <a:lnTo>
                  <a:pt x="1280648" y="25515"/>
                </a:lnTo>
                <a:lnTo>
                  <a:pt x="1339611" y="34249"/>
                </a:lnTo>
                <a:lnTo>
                  <a:pt x="1395616" y="44106"/>
                </a:lnTo>
                <a:lnTo>
                  <a:pt x="1448439" y="55028"/>
                </a:lnTo>
                <a:lnTo>
                  <a:pt x="1497853" y="66955"/>
                </a:lnTo>
                <a:lnTo>
                  <a:pt x="1543633" y="79829"/>
                </a:lnTo>
                <a:lnTo>
                  <a:pt x="1585553" y="93591"/>
                </a:lnTo>
                <a:lnTo>
                  <a:pt x="1623386" y="108183"/>
                </a:lnTo>
                <a:lnTo>
                  <a:pt x="1685892" y="139618"/>
                </a:lnTo>
                <a:lnTo>
                  <a:pt x="1729344" y="173664"/>
                </a:lnTo>
                <a:lnTo>
                  <a:pt x="1751936" y="209851"/>
                </a:lnTo>
                <a:lnTo>
                  <a:pt x="1754844" y="228599"/>
                </a:lnTo>
                <a:lnTo>
                  <a:pt x="1751936" y="247348"/>
                </a:lnTo>
                <a:lnTo>
                  <a:pt x="1729344" y="283535"/>
                </a:lnTo>
                <a:lnTo>
                  <a:pt x="1685892" y="317581"/>
                </a:lnTo>
                <a:lnTo>
                  <a:pt x="1623386" y="349016"/>
                </a:lnTo>
                <a:lnTo>
                  <a:pt x="1585553" y="363608"/>
                </a:lnTo>
                <a:lnTo>
                  <a:pt x="1543633" y="377370"/>
                </a:lnTo>
                <a:lnTo>
                  <a:pt x="1497853" y="390244"/>
                </a:lnTo>
                <a:lnTo>
                  <a:pt x="1448439" y="402171"/>
                </a:lnTo>
                <a:lnTo>
                  <a:pt x="1395616" y="413093"/>
                </a:lnTo>
                <a:lnTo>
                  <a:pt x="1339611" y="422950"/>
                </a:lnTo>
                <a:lnTo>
                  <a:pt x="1280648" y="431684"/>
                </a:lnTo>
                <a:lnTo>
                  <a:pt x="1218954" y="439235"/>
                </a:lnTo>
                <a:lnTo>
                  <a:pt x="1154755" y="445545"/>
                </a:lnTo>
                <a:lnTo>
                  <a:pt x="1088277" y="450556"/>
                </a:lnTo>
                <a:lnTo>
                  <a:pt x="1019744" y="454208"/>
                </a:lnTo>
                <a:lnTo>
                  <a:pt x="949384" y="456442"/>
                </a:lnTo>
                <a:lnTo>
                  <a:pt x="877422" y="4571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6351867" y="1364696"/>
            <a:ext cx="9855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5760" marR="5080" indent="-353695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latin typeface="Trebuchet MS"/>
                <a:cs typeface="Trebuchet MS"/>
              </a:rPr>
              <a:t>Administration </a:t>
            </a:r>
            <a:r>
              <a:rPr dirty="0" sz="1200" spc="-20">
                <a:latin typeface="Trebuchet MS"/>
                <a:cs typeface="Trebuchet MS"/>
              </a:rPr>
              <a:t>tool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3160433" y="1974850"/>
            <a:ext cx="1007110" cy="365760"/>
          </a:xfrm>
          <a:custGeom>
            <a:avLst/>
            <a:gdLst/>
            <a:ahLst/>
            <a:cxnLst/>
            <a:rect l="l" t="t" r="r" b="b"/>
            <a:pathLst>
              <a:path w="1007110" h="365760">
                <a:moveTo>
                  <a:pt x="1006995" y="365759"/>
                </a:moveTo>
                <a:lnTo>
                  <a:pt x="0" y="365759"/>
                </a:lnTo>
                <a:lnTo>
                  <a:pt x="0" y="0"/>
                </a:lnTo>
                <a:lnTo>
                  <a:pt x="1006995" y="0"/>
                </a:lnTo>
                <a:lnTo>
                  <a:pt x="1006995" y="36575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3322351" y="1956054"/>
            <a:ext cx="683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6034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Compiler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linker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681003" y="1974850"/>
            <a:ext cx="1007110" cy="365760"/>
          </a:xfrm>
          <a:prstGeom prst="rect">
            <a:avLst/>
          </a:prstGeom>
          <a:solidFill>
            <a:srgbClr val="D8D8D8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390"/>
              </a:lnSpc>
            </a:pPr>
            <a:r>
              <a:rPr dirty="0" sz="1200" spc="45">
                <a:latin typeface="Trebuchet MS"/>
                <a:cs typeface="Trebuchet MS"/>
              </a:rPr>
              <a:t>DML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200" spc="-10">
                <a:latin typeface="Trebuchet MS"/>
                <a:cs typeface="Trebuchet MS"/>
              </a:rPr>
              <a:t>queries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6341129" y="1974850"/>
            <a:ext cx="1007110" cy="365760"/>
          </a:xfrm>
          <a:custGeom>
            <a:avLst/>
            <a:gdLst/>
            <a:ahLst/>
            <a:cxnLst/>
            <a:rect l="l" t="t" r="r" b="b"/>
            <a:pathLst>
              <a:path w="1007109" h="365760">
                <a:moveTo>
                  <a:pt x="1006995" y="365759"/>
                </a:moveTo>
                <a:lnTo>
                  <a:pt x="0" y="365759"/>
                </a:lnTo>
                <a:lnTo>
                  <a:pt x="0" y="0"/>
                </a:lnTo>
                <a:lnTo>
                  <a:pt x="1006995" y="0"/>
                </a:lnTo>
                <a:lnTo>
                  <a:pt x="1006995" y="36575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6341129" y="1956054"/>
            <a:ext cx="1007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latin typeface="Trebuchet MS"/>
                <a:cs typeface="Trebuchet MS"/>
              </a:rPr>
              <a:t>DDL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200" spc="-10">
                <a:latin typeface="Trebuchet MS"/>
                <a:cs typeface="Trebuchet MS"/>
              </a:rPr>
              <a:t>interpreter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452803" y="2053226"/>
            <a:ext cx="1285875" cy="548640"/>
          </a:xfrm>
          <a:prstGeom prst="rect">
            <a:avLst/>
          </a:prstGeom>
          <a:solidFill>
            <a:srgbClr val="D8D8D8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32080" marR="124460">
              <a:lnSpc>
                <a:spcPts val="1440"/>
              </a:lnSpc>
            </a:pPr>
            <a:r>
              <a:rPr dirty="0" sz="1200" spc="-10">
                <a:latin typeface="Trebuchet MS"/>
                <a:cs typeface="Trebuchet MS"/>
              </a:rPr>
              <a:t>Application program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40">
                <a:latin typeface="Trebuchet MS"/>
                <a:cs typeface="Trebuchet MS"/>
              </a:rPr>
              <a:t>object </a:t>
            </a:r>
            <a:r>
              <a:rPr dirty="0" sz="1200" spc="-20">
                <a:latin typeface="Trebuchet MS"/>
                <a:cs typeface="Trebuchet MS"/>
              </a:rPr>
              <a:t>code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4524726" y="2485451"/>
            <a:ext cx="1336040" cy="365760"/>
          </a:xfrm>
          <a:custGeom>
            <a:avLst/>
            <a:gdLst/>
            <a:ahLst/>
            <a:cxnLst/>
            <a:rect l="l" t="t" r="r" b="b"/>
            <a:pathLst>
              <a:path w="1336039" h="365760">
                <a:moveTo>
                  <a:pt x="1335417" y="365759"/>
                </a:moveTo>
                <a:lnTo>
                  <a:pt x="0" y="365759"/>
                </a:lnTo>
                <a:lnTo>
                  <a:pt x="0" y="0"/>
                </a:lnTo>
                <a:lnTo>
                  <a:pt x="1335417" y="0"/>
                </a:lnTo>
                <a:lnTo>
                  <a:pt x="1335417" y="36575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4717429" y="2466655"/>
            <a:ext cx="9505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latin typeface="Trebuchet MS"/>
                <a:cs typeface="Trebuchet MS"/>
              </a:rPr>
              <a:t>DML</a:t>
            </a:r>
            <a:r>
              <a:rPr dirty="0" sz="1200" spc="-45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compiler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organizer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2920118" y="2599975"/>
            <a:ext cx="1445260" cy="365760"/>
          </a:xfrm>
          <a:custGeom>
            <a:avLst/>
            <a:gdLst/>
            <a:ahLst/>
            <a:cxnLst/>
            <a:rect l="l" t="t" r="r" b="b"/>
            <a:pathLst>
              <a:path w="1445260" h="365760">
                <a:moveTo>
                  <a:pt x="1444751" y="365759"/>
                </a:moveTo>
                <a:lnTo>
                  <a:pt x="0" y="365759"/>
                </a:lnTo>
                <a:lnTo>
                  <a:pt x="0" y="0"/>
                </a:lnTo>
                <a:lnTo>
                  <a:pt x="1444751" y="0"/>
                </a:lnTo>
                <a:lnTo>
                  <a:pt x="1444751" y="36575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3059664" y="2581179"/>
            <a:ext cx="1165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1790" marR="5080" indent="-33972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rebuchet MS"/>
                <a:cs typeface="Trebuchet MS"/>
              </a:rPr>
              <a:t>Query</a:t>
            </a:r>
            <a:r>
              <a:rPr dirty="0" sz="1200" spc="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evaluation </a:t>
            </a:r>
            <a:r>
              <a:rPr dirty="0" sz="1200" spc="-10">
                <a:latin typeface="Trebuchet MS"/>
                <a:cs typeface="Trebuchet MS"/>
              </a:rPr>
              <a:t>engine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1715741" y="3281131"/>
            <a:ext cx="1132840" cy="455295"/>
          </a:xfrm>
          <a:custGeom>
            <a:avLst/>
            <a:gdLst/>
            <a:ahLst/>
            <a:cxnLst/>
            <a:rect l="l" t="t" r="r" b="b"/>
            <a:pathLst>
              <a:path w="1132839" h="455295">
                <a:moveTo>
                  <a:pt x="1132657" y="455195"/>
                </a:moveTo>
                <a:lnTo>
                  <a:pt x="0" y="455195"/>
                </a:lnTo>
                <a:lnTo>
                  <a:pt x="0" y="0"/>
                </a:lnTo>
                <a:lnTo>
                  <a:pt x="1132657" y="0"/>
                </a:lnTo>
                <a:lnTo>
                  <a:pt x="1132657" y="45519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1973713" y="3307053"/>
            <a:ext cx="617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398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Buffer manager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3080866" y="3281131"/>
            <a:ext cx="930275" cy="457200"/>
          </a:xfrm>
          <a:custGeom>
            <a:avLst/>
            <a:gdLst/>
            <a:ahLst/>
            <a:cxnLst/>
            <a:rect l="l" t="t" r="r" b="b"/>
            <a:pathLst>
              <a:path w="930275" h="457200">
                <a:moveTo>
                  <a:pt x="930081" y="457199"/>
                </a:moveTo>
                <a:lnTo>
                  <a:pt x="0" y="457199"/>
                </a:lnTo>
                <a:lnTo>
                  <a:pt x="0" y="0"/>
                </a:lnTo>
                <a:lnTo>
                  <a:pt x="930081" y="0"/>
                </a:lnTo>
                <a:lnTo>
                  <a:pt x="930081" y="4571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3237551" y="3308055"/>
            <a:ext cx="617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653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Trebuchet MS"/>
                <a:cs typeface="Trebuchet MS"/>
              </a:rPr>
              <a:t>File </a:t>
            </a:r>
            <a:r>
              <a:rPr dirty="0" sz="1200" spc="-10">
                <a:latin typeface="Trebuchet MS"/>
                <a:cs typeface="Trebuchet MS"/>
              </a:rPr>
              <a:t>manager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4243417" y="3281131"/>
            <a:ext cx="1499870" cy="457200"/>
          </a:xfrm>
          <a:custGeom>
            <a:avLst/>
            <a:gdLst/>
            <a:ahLst/>
            <a:cxnLst/>
            <a:rect l="l" t="t" r="r" b="b"/>
            <a:pathLst>
              <a:path w="1499870" h="457200">
                <a:moveTo>
                  <a:pt x="1499501" y="457199"/>
                </a:moveTo>
                <a:lnTo>
                  <a:pt x="0" y="457199"/>
                </a:lnTo>
                <a:lnTo>
                  <a:pt x="0" y="0"/>
                </a:lnTo>
                <a:lnTo>
                  <a:pt x="1499501" y="0"/>
                </a:lnTo>
                <a:lnTo>
                  <a:pt x="1499501" y="4571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4392050" y="3308055"/>
            <a:ext cx="1202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 marR="5080" indent="-3175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latin typeface="Trebuchet MS"/>
                <a:cs typeface="Trebuchet MS"/>
              </a:rPr>
              <a:t>Authorization</a:t>
            </a:r>
            <a:r>
              <a:rPr dirty="0" sz="1200" spc="-5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and </a:t>
            </a:r>
            <a:r>
              <a:rPr dirty="0" sz="1200" spc="-40">
                <a:latin typeface="Trebuchet MS"/>
                <a:cs typeface="Trebuchet MS"/>
              </a:rPr>
              <a:t>integrity</a:t>
            </a:r>
            <a:r>
              <a:rPr dirty="0" sz="1200" spc="-2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manager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5975387" y="3281131"/>
            <a:ext cx="1097280" cy="457200"/>
          </a:xfrm>
          <a:custGeom>
            <a:avLst/>
            <a:gdLst/>
            <a:ahLst/>
            <a:cxnLst/>
            <a:rect l="l" t="t" r="r" b="b"/>
            <a:pathLst>
              <a:path w="1097279" h="457200">
                <a:moveTo>
                  <a:pt x="1097279" y="457199"/>
                </a:moveTo>
                <a:lnTo>
                  <a:pt x="0" y="457199"/>
                </a:lnTo>
                <a:lnTo>
                  <a:pt x="0" y="0"/>
                </a:lnTo>
                <a:lnTo>
                  <a:pt x="1097279" y="0"/>
                </a:lnTo>
                <a:lnTo>
                  <a:pt x="1097279" y="4571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6128651" y="3308055"/>
            <a:ext cx="791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9695" marR="5080" indent="-8763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latin typeface="Trebuchet MS"/>
                <a:cs typeface="Trebuchet MS"/>
              </a:rPr>
              <a:t>Transaction </a:t>
            </a:r>
            <a:r>
              <a:rPr dirty="0" sz="1200" spc="-10">
                <a:latin typeface="Trebuchet MS"/>
                <a:cs typeface="Trebuchet MS"/>
              </a:rPr>
              <a:t>manager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2373080" y="3943873"/>
            <a:ext cx="3027045" cy="991235"/>
            <a:chOff x="2373080" y="3943873"/>
            <a:chExt cx="3027045" cy="991235"/>
          </a:xfrm>
        </p:grpSpPr>
        <p:sp>
          <p:nvSpPr>
            <p:cNvPr id="44" name="object 44" descr=""/>
            <p:cNvSpPr/>
            <p:nvPr/>
          </p:nvSpPr>
          <p:spPr>
            <a:xfrm>
              <a:off x="2377843" y="4047566"/>
              <a:ext cx="3017520" cy="882650"/>
            </a:xfrm>
            <a:custGeom>
              <a:avLst/>
              <a:gdLst/>
              <a:ahLst/>
              <a:cxnLst/>
              <a:rect l="l" t="t" r="r" b="b"/>
              <a:pathLst>
                <a:path w="3017520" h="882650">
                  <a:moveTo>
                    <a:pt x="1508759" y="882178"/>
                  </a:moveTo>
                  <a:lnTo>
                    <a:pt x="1428631" y="882041"/>
                  </a:lnTo>
                  <a:lnTo>
                    <a:pt x="1349591" y="881634"/>
                  </a:lnTo>
                  <a:lnTo>
                    <a:pt x="1271746" y="880964"/>
                  </a:lnTo>
                  <a:lnTo>
                    <a:pt x="1195198" y="880038"/>
                  </a:lnTo>
                  <a:lnTo>
                    <a:pt x="1120052" y="878863"/>
                  </a:lnTo>
                  <a:lnTo>
                    <a:pt x="1046413" y="877446"/>
                  </a:lnTo>
                  <a:lnTo>
                    <a:pt x="974384" y="875793"/>
                  </a:lnTo>
                  <a:lnTo>
                    <a:pt x="904070" y="873912"/>
                  </a:lnTo>
                  <a:lnTo>
                    <a:pt x="835575" y="871809"/>
                  </a:lnTo>
                  <a:lnTo>
                    <a:pt x="769004" y="869490"/>
                  </a:lnTo>
                  <a:lnTo>
                    <a:pt x="704461" y="866964"/>
                  </a:lnTo>
                  <a:lnTo>
                    <a:pt x="642050" y="864236"/>
                  </a:lnTo>
                  <a:lnTo>
                    <a:pt x="581875" y="861314"/>
                  </a:lnTo>
                  <a:lnTo>
                    <a:pt x="524040" y="858204"/>
                  </a:lnTo>
                  <a:lnTo>
                    <a:pt x="468651" y="854913"/>
                  </a:lnTo>
                  <a:lnTo>
                    <a:pt x="415810" y="851448"/>
                  </a:lnTo>
                  <a:lnTo>
                    <a:pt x="365623" y="847816"/>
                  </a:lnTo>
                  <a:lnTo>
                    <a:pt x="318193" y="844024"/>
                  </a:lnTo>
                  <a:lnTo>
                    <a:pt x="273626" y="840078"/>
                  </a:lnTo>
                  <a:lnTo>
                    <a:pt x="232024" y="835986"/>
                  </a:lnTo>
                  <a:lnTo>
                    <a:pt x="193493" y="831754"/>
                  </a:lnTo>
                  <a:lnTo>
                    <a:pt x="126060" y="822897"/>
                  </a:lnTo>
                  <a:lnTo>
                    <a:pt x="72160" y="813564"/>
                  </a:lnTo>
                  <a:lnTo>
                    <a:pt x="32627" y="803808"/>
                  </a:lnTo>
                  <a:lnTo>
                    <a:pt x="0" y="783247"/>
                  </a:lnTo>
                  <a:lnTo>
                    <a:pt x="0" y="0"/>
                  </a:lnTo>
                  <a:lnTo>
                    <a:pt x="2091" y="5254"/>
                  </a:lnTo>
                  <a:lnTo>
                    <a:pt x="8295" y="10436"/>
                  </a:lnTo>
                  <a:lnTo>
                    <a:pt x="50545" y="25487"/>
                  </a:lnTo>
                  <a:lnTo>
                    <a:pt x="97366" y="35039"/>
                  </a:lnTo>
                  <a:lnTo>
                    <a:pt x="158137" y="44140"/>
                  </a:lnTo>
                  <a:lnTo>
                    <a:pt x="232024" y="52738"/>
                  </a:lnTo>
                  <a:lnTo>
                    <a:pt x="273626" y="56830"/>
                  </a:lnTo>
                  <a:lnTo>
                    <a:pt x="318193" y="60776"/>
                  </a:lnTo>
                  <a:lnTo>
                    <a:pt x="365623" y="64568"/>
                  </a:lnTo>
                  <a:lnTo>
                    <a:pt x="415810" y="68200"/>
                  </a:lnTo>
                  <a:lnTo>
                    <a:pt x="468651" y="71665"/>
                  </a:lnTo>
                  <a:lnTo>
                    <a:pt x="524040" y="74955"/>
                  </a:lnTo>
                  <a:lnTo>
                    <a:pt x="581875" y="78065"/>
                  </a:lnTo>
                  <a:lnTo>
                    <a:pt x="642050" y="80988"/>
                  </a:lnTo>
                  <a:lnTo>
                    <a:pt x="704461" y="83716"/>
                  </a:lnTo>
                  <a:lnTo>
                    <a:pt x="769004" y="86242"/>
                  </a:lnTo>
                  <a:lnTo>
                    <a:pt x="835575" y="88560"/>
                  </a:lnTo>
                  <a:lnTo>
                    <a:pt x="904070" y="90664"/>
                  </a:lnTo>
                  <a:lnTo>
                    <a:pt x="974384" y="92545"/>
                  </a:lnTo>
                  <a:lnTo>
                    <a:pt x="1046413" y="94198"/>
                  </a:lnTo>
                  <a:lnTo>
                    <a:pt x="1120052" y="95615"/>
                  </a:lnTo>
                  <a:lnTo>
                    <a:pt x="1195198" y="96790"/>
                  </a:lnTo>
                  <a:lnTo>
                    <a:pt x="1271746" y="97716"/>
                  </a:lnTo>
                  <a:lnTo>
                    <a:pt x="1349591" y="98386"/>
                  </a:lnTo>
                  <a:lnTo>
                    <a:pt x="1428631" y="98792"/>
                  </a:lnTo>
                  <a:lnTo>
                    <a:pt x="1508759" y="98929"/>
                  </a:lnTo>
                  <a:lnTo>
                    <a:pt x="1588888" y="98792"/>
                  </a:lnTo>
                  <a:lnTo>
                    <a:pt x="1667927" y="98386"/>
                  </a:lnTo>
                  <a:lnTo>
                    <a:pt x="1745773" y="97716"/>
                  </a:lnTo>
                  <a:lnTo>
                    <a:pt x="1822321" y="96790"/>
                  </a:lnTo>
                  <a:lnTo>
                    <a:pt x="1897467" y="95615"/>
                  </a:lnTo>
                  <a:lnTo>
                    <a:pt x="1971106" y="94198"/>
                  </a:lnTo>
                  <a:lnTo>
                    <a:pt x="2043135" y="92545"/>
                  </a:lnTo>
                  <a:lnTo>
                    <a:pt x="2113449" y="90664"/>
                  </a:lnTo>
                  <a:lnTo>
                    <a:pt x="2181943" y="88560"/>
                  </a:lnTo>
                  <a:lnTo>
                    <a:pt x="2248515" y="86242"/>
                  </a:lnTo>
                  <a:lnTo>
                    <a:pt x="2313058" y="83716"/>
                  </a:lnTo>
                  <a:lnTo>
                    <a:pt x="2375469" y="80988"/>
                  </a:lnTo>
                  <a:lnTo>
                    <a:pt x="2435644" y="78065"/>
                  </a:lnTo>
                  <a:lnTo>
                    <a:pt x="2493479" y="74955"/>
                  </a:lnTo>
                  <a:lnTo>
                    <a:pt x="2548868" y="71665"/>
                  </a:lnTo>
                  <a:lnTo>
                    <a:pt x="2601709" y="68200"/>
                  </a:lnTo>
                  <a:lnTo>
                    <a:pt x="2651896" y="64568"/>
                  </a:lnTo>
                  <a:lnTo>
                    <a:pt x="2699326" y="60776"/>
                  </a:lnTo>
                  <a:lnTo>
                    <a:pt x="2743893" y="56830"/>
                  </a:lnTo>
                  <a:lnTo>
                    <a:pt x="2785495" y="52738"/>
                  </a:lnTo>
                  <a:lnTo>
                    <a:pt x="2824026" y="48506"/>
                  </a:lnTo>
                  <a:lnTo>
                    <a:pt x="2891459" y="39649"/>
                  </a:lnTo>
                  <a:lnTo>
                    <a:pt x="2945359" y="30316"/>
                  </a:lnTo>
                  <a:lnTo>
                    <a:pt x="2984892" y="20560"/>
                  </a:lnTo>
                  <a:lnTo>
                    <a:pt x="3017519" y="0"/>
                  </a:lnTo>
                  <a:lnTo>
                    <a:pt x="3017519" y="783247"/>
                  </a:lnTo>
                  <a:lnTo>
                    <a:pt x="2984892" y="803808"/>
                  </a:lnTo>
                  <a:lnTo>
                    <a:pt x="2945359" y="813564"/>
                  </a:lnTo>
                  <a:lnTo>
                    <a:pt x="2891459" y="822897"/>
                  </a:lnTo>
                  <a:lnTo>
                    <a:pt x="2824026" y="831754"/>
                  </a:lnTo>
                  <a:lnTo>
                    <a:pt x="2785495" y="835986"/>
                  </a:lnTo>
                  <a:lnTo>
                    <a:pt x="2743893" y="840078"/>
                  </a:lnTo>
                  <a:lnTo>
                    <a:pt x="2699326" y="844024"/>
                  </a:lnTo>
                  <a:lnTo>
                    <a:pt x="2651896" y="847816"/>
                  </a:lnTo>
                  <a:lnTo>
                    <a:pt x="2601709" y="851448"/>
                  </a:lnTo>
                  <a:lnTo>
                    <a:pt x="2548868" y="854913"/>
                  </a:lnTo>
                  <a:lnTo>
                    <a:pt x="2493479" y="858204"/>
                  </a:lnTo>
                  <a:lnTo>
                    <a:pt x="2435644" y="861314"/>
                  </a:lnTo>
                  <a:lnTo>
                    <a:pt x="2375469" y="864236"/>
                  </a:lnTo>
                  <a:lnTo>
                    <a:pt x="2313058" y="866964"/>
                  </a:lnTo>
                  <a:lnTo>
                    <a:pt x="2248515" y="869490"/>
                  </a:lnTo>
                  <a:lnTo>
                    <a:pt x="2181943" y="871809"/>
                  </a:lnTo>
                  <a:lnTo>
                    <a:pt x="2113449" y="873912"/>
                  </a:lnTo>
                  <a:lnTo>
                    <a:pt x="2043135" y="875793"/>
                  </a:lnTo>
                  <a:lnTo>
                    <a:pt x="1971106" y="877446"/>
                  </a:lnTo>
                  <a:lnTo>
                    <a:pt x="1897467" y="878863"/>
                  </a:lnTo>
                  <a:lnTo>
                    <a:pt x="1822321" y="880038"/>
                  </a:lnTo>
                  <a:lnTo>
                    <a:pt x="1745773" y="880964"/>
                  </a:lnTo>
                  <a:lnTo>
                    <a:pt x="1667927" y="881634"/>
                  </a:lnTo>
                  <a:lnTo>
                    <a:pt x="1588888" y="882041"/>
                  </a:lnTo>
                  <a:lnTo>
                    <a:pt x="1508759" y="88217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377843" y="3948636"/>
              <a:ext cx="3017520" cy="198120"/>
            </a:xfrm>
            <a:custGeom>
              <a:avLst/>
              <a:gdLst/>
              <a:ahLst/>
              <a:cxnLst/>
              <a:rect l="l" t="t" r="r" b="b"/>
              <a:pathLst>
                <a:path w="3017520" h="198120">
                  <a:moveTo>
                    <a:pt x="1508759" y="197859"/>
                  </a:moveTo>
                  <a:lnTo>
                    <a:pt x="1195198" y="195720"/>
                  </a:lnTo>
                  <a:lnTo>
                    <a:pt x="835575" y="187490"/>
                  </a:lnTo>
                  <a:lnTo>
                    <a:pt x="581875" y="176995"/>
                  </a:lnTo>
                  <a:lnTo>
                    <a:pt x="415810" y="167130"/>
                  </a:lnTo>
                  <a:lnTo>
                    <a:pt x="318193" y="159706"/>
                  </a:lnTo>
                  <a:lnTo>
                    <a:pt x="232024" y="151668"/>
                  </a:lnTo>
                  <a:lnTo>
                    <a:pt x="193493" y="147436"/>
                  </a:lnTo>
                  <a:lnTo>
                    <a:pt x="126060" y="138579"/>
                  </a:lnTo>
                  <a:lnTo>
                    <a:pt x="72160" y="129246"/>
                  </a:lnTo>
                  <a:lnTo>
                    <a:pt x="32627" y="119490"/>
                  </a:lnTo>
                  <a:lnTo>
                    <a:pt x="0" y="98929"/>
                  </a:lnTo>
                  <a:lnTo>
                    <a:pt x="2091" y="93675"/>
                  </a:lnTo>
                  <a:lnTo>
                    <a:pt x="50545" y="73442"/>
                  </a:lnTo>
                  <a:lnTo>
                    <a:pt x="97366" y="63890"/>
                  </a:lnTo>
                  <a:lnTo>
                    <a:pt x="158137" y="54789"/>
                  </a:lnTo>
                  <a:lnTo>
                    <a:pt x="232024" y="46191"/>
                  </a:lnTo>
                  <a:lnTo>
                    <a:pt x="318193" y="38153"/>
                  </a:lnTo>
                  <a:lnTo>
                    <a:pt x="415810" y="30729"/>
                  </a:lnTo>
                  <a:lnTo>
                    <a:pt x="581875" y="20864"/>
                  </a:lnTo>
                  <a:lnTo>
                    <a:pt x="835575" y="10369"/>
                  </a:lnTo>
                  <a:lnTo>
                    <a:pt x="1120052" y="3314"/>
                  </a:lnTo>
                  <a:lnTo>
                    <a:pt x="1508759" y="0"/>
                  </a:lnTo>
                  <a:lnTo>
                    <a:pt x="1897467" y="3314"/>
                  </a:lnTo>
                  <a:lnTo>
                    <a:pt x="2181943" y="10369"/>
                  </a:lnTo>
                  <a:lnTo>
                    <a:pt x="2435644" y="20864"/>
                  </a:lnTo>
                  <a:lnTo>
                    <a:pt x="2601709" y="30729"/>
                  </a:lnTo>
                  <a:lnTo>
                    <a:pt x="2699326" y="38153"/>
                  </a:lnTo>
                  <a:lnTo>
                    <a:pt x="2785495" y="46191"/>
                  </a:lnTo>
                  <a:lnTo>
                    <a:pt x="2824026" y="50423"/>
                  </a:lnTo>
                  <a:lnTo>
                    <a:pt x="2891459" y="59280"/>
                  </a:lnTo>
                  <a:lnTo>
                    <a:pt x="2945359" y="68613"/>
                  </a:lnTo>
                  <a:lnTo>
                    <a:pt x="2984892" y="78369"/>
                  </a:lnTo>
                  <a:lnTo>
                    <a:pt x="3017519" y="98929"/>
                  </a:lnTo>
                  <a:lnTo>
                    <a:pt x="3015428" y="104184"/>
                  </a:lnTo>
                  <a:lnTo>
                    <a:pt x="2966974" y="124417"/>
                  </a:lnTo>
                  <a:lnTo>
                    <a:pt x="2920153" y="133969"/>
                  </a:lnTo>
                  <a:lnTo>
                    <a:pt x="2859382" y="143070"/>
                  </a:lnTo>
                  <a:lnTo>
                    <a:pt x="2785495" y="151668"/>
                  </a:lnTo>
                  <a:lnTo>
                    <a:pt x="2699326" y="159706"/>
                  </a:lnTo>
                  <a:lnTo>
                    <a:pt x="2601709" y="167130"/>
                  </a:lnTo>
                  <a:lnTo>
                    <a:pt x="2435644" y="176995"/>
                  </a:lnTo>
                  <a:lnTo>
                    <a:pt x="2181943" y="187490"/>
                  </a:lnTo>
                  <a:lnTo>
                    <a:pt x="1822321" y="195720"/>
                  </a:lnTo>
                  <a:lnTo>
                    <a:pt x="1508759" y="19785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377843" y="3948636"/>
              <a:ext cx="3017520" cy="981710"/>
            </a:xfrm>
            <a:custGeom>
              <a:avLst/>
              <a:gdLst/>
              <a:ahLst/>
              <a:cxnLst/>
              <a:rect l="l" t="t" r="r" b="b"/>
              <a:pathLst>
                <a:path w="3017520" h="981710">
                  <a:moveTo>
                    <a:pt x="3017519" y="98929"/>
                  </a:moveTo>
                  <a:lnTo>
                    <a:pt x="3015428" y="104184"/>
                  </a:lnTo>
                  <a:lnTo>
                    <a:pt x="3009224" y="109366"/>
                  </a:lnTo>
                  <a:lnTo>
                    <a:pt x="2966974" y="124417"/>
                  </a:lnTo>
                  <a:lnTo>
                    <a:pt x="2920153" y="133969"/>
                  </a:lnTo>
                  <a:lnTo>
                    <a:pt x="2859382" y="143070"/>
                  </a:lnTo>
                  <a:lnTo>
                    <a:pt x="2785495" y="151668"/>
                  </a:lnTo>
                  <a:lnTo>
                    <a:pt x="2743893" y="155760"/>
                  </a:lnTo>
                  <a:lnTo>
                    <a:pt x="2699326" y="159706"/>
                  </a:lnTo>
                  <a:lnTo>
                    <a:pt x="2651896" y="163498"/>
                  </a:lnTo>
                  <a:lnTo>
                    <a:pt x="2601709" y="167130"/>
                  </a:lnTo>
                  <a:lnTo>
                    <a:pt x="2548868" y="170595"/>
                  </a:lnTo>
                  <a:lnTo>
                    <a:pt x="2493479" y="173885"/>
                  </a:lnTo>
                  <a:lnTo>
                    <a:pt x="2435644" y="176995"/>
                  </a:lnTo>
                  <a:lnTo>
                    <a:pt x="2375469" y="179918"/>
                  </a:lnTo>
                  <a:lnTo>
                    <a:pt x="2313058" y="182646"/>
                  </a:lnTo>
                  <a:lnTo>
                    <a:pt x="2248515" y="185172"/>
                  </a:lnTo>
                  <a:lnTo>
                    <a:pt x="2181943" y="187490"/>
                  </a:lnTo>
                  <a:lnTo>
                    <a:pt x="2113449" y="189594"/>
                  </a:lnTo>
                  <a:lnTo>
                    <a:pt x="2043135" y="191475"/>
                  </a:lnTo>
                  <a:lnTo>
                    <a:pt x="1971106" y="193128"/>
                  </a:lnTo>
                  <a:lnTo>
                    <a:pt x="1897467" y="194545"/>
                  </a:lnTo>
                  <a:lnTo>
                    <a:pt x="1822321" y="195720"/>
                  </a:lnTo>
                  <a:lnTo>
                    <a:pt x="1745773" y="196646"/>
                  </a:lnTo>
                  <a:lnTo>
                    <a:pt x="1667927" y="197316"/>
                  </a:lnTo>
                  <a:lnTo>
                    <a:pt x="1588888" y="197722"/>
                  </a:lnTo>
                  <a:lnTo>
                    <a:pt x="1508759" y="197859"/>
                  </a:lnTo>
                  <a:lnTo>
                    <a:pt x="1428631" y="197722"/>
                  </a:lnTo>
                  <a:lnTo>
                    <a:pt x="1349591" y="197316"/>
                  </a:lnTo>
                  <a:lnTo>
                    <a:pt x="1271746" y="196646"/>
                  </a:lnTo>
                  <a:lnTo>
                    <a:pt x="1195198" y="195720"/>
                  </a:lnTo>
                  <a:lnTo>
                    <a:pt x="1120052" y="194545"/>
                  </a:lnTo>
                  <a:lnTo>
                    <a:pt x="1046413" y="193128"/>
                  </a:lnTo>
                  <a:lnTo>
                    <a:pt x="974384" y="191475"/>
                  </a:lnTo>
                  <a:lnTo>
                    <a:pt x="904070" y="189594"/>
                  </a:lnTo>
                  <a:lnTo>
                    <a:pt x="835575" y="187490"/>
                  </a:lnTo>
                  <a:lnTo>
                    <a:pt x="769004" y="185172"/>
                  </a:lnTo>
                  <a:lnTo>
                    <a:pt x="704461" y="182646"/>
                  </a:lnTo>
                  <a:lnTo>
                    <a:pt x="642050" y="179918"/>
                  </a:lnTo>
                  <a:lnTo>
                    <a:pt x="581875" y="176995"/>
                  </a:lnTo>
                  <a:lnTo>
                    <a:pt x="524040" y="173885"/>
                  </a:lnTo>
                  <a:lnTo>
                    <a:pt x="468651" y="170595"/>
                  </a:lnTo>
                  <a:lnTo>
                    <a:pt x="415810" y="167130"/>
                  </a:lnTo>
                  <a:lnTo>
                    <a:pt x="365623" y="163498"/>
                  </a:lnTo>
                  <a:lnTo>
                    <a:pt x="318193" y="159706"/>
                  </a:lnTo>
                  <a:lnTo>
                    <a:pt x="273626" y="155760"/>
                  </a:lnTo>
                  <a:lnTo>
                    <a:pt x="232024" y="151668"/>
                  </a:lnTo>
                  <a:lnTo>
                    <a:pt x="193493" y="147436"/>
                  </a:lnTo>
                  <a:lnTo>
                    <a:pt x="126060" y="138579"/>
                  </a:lnTo>
                  <a:lnTo>
                    <a:pt x="72160" y="129246"/>
                  </a:lnTo>
                  <a:lnTo>
                    <a:pt x="32627" y="119490"/>
                  </a:lnTo>
                  <a:lnTo>
                    <a:pt x="0" y="98929"/>
                  </a:lnTo>
                  <a:lnTo>
                    <a:pt x="32627" y="78369"/>
                  </a:lnTo>
                  <a:lnTo>
                    <a:pt x="72160" y="68613"/>
                  </a:lnTo>
                  <a:lnTo>
                    <a:pt x="126060" y="59280"/>
                  </a:lnTo>
                  <a:lnTo>
                    <a:pt x="193493" y="50423"/>
                  </a:lnTo>
                  <a:lnTo>
                    <a:pt x="232024" y="46191"/>
                  </a:lnTo>
                  <a:lnTo>
                    <a:pt x="273626" y="42099"/>
                  </a:lnTo>
                  <a:lnTo>
                    <a:pt x="318193" y="38153"/>
                  </a:lnTo>
                  <a:lnTo>
                    <a:pt x="365623" y="34361"/>
                  </a:lnTo>
                  <a:lnTo>
                    <a:pt x="415810" y="30729"/>
                  </a:lnTo>
                  <a:lnTo>
                    <a:pt x="468651" y="27264"/>
                  </a:lnTo>
                  <a:lnTo>
                    <a:pt x="524040" y="23974"/>
                  </a:lnTo>
                  <a:lnTo>
                    <a:pt x="581875" y="20864"/>
                  </a:lnTo>
                  <a:lnTo>
                    <a:pt x="642050" y="17941"/>
                  </a:lnTo>
                  <a:lnTo>
                    <a:pt x="704461" y="15213"/>
                  </a:lnTo>
                  <a:lnTo>
                    <a:pt x="769004" y="12687"/>
                  </a:lnTo>
                  <a:lnTo>
                    <a:pt x="835575" y="10369"/>
                  </a:lnTo>
                  <a:lnTo>
                    <a:pt x="904070" y="8265"/>
                  </a:lnTo>
                  <a:lnTo>
                    <a:pt x="974384" y="6384"/>
                  </a:lnTo>
                  <a:lnTo>
                    <a:pt x="1046413" y="4731"/>
                  </a:lnTo>
                  <a:lnTo>
                    <a:pt x="1120052" y="3314"/>
                  </a:lnTo>
                  <a:lnTo>
                    <a:pt x="1195198" y="2139"/>
                  </a:lnTo>
                  <a:lnTo>
                    <a:pt x="1271746" y="1213"/>
                  </a:lnTo>
                  <a:lnTo>
                    <a:pt x="1349591" y="543"/>
                  </a:lnTo>
                  <a:lnTo>
                    <a:pt x="1428631" y="137"/>
                  </a:lnTo>
                  <a:lnTo>
                    <a:pt x="1508759" y="0"/>
                  </a:lnTo>
                  <a:lnTo>
                    <a:pt x="1588888" y="137"/>
                  </a:lnTo>
                  <a:lnTo>
                    <a:pt x="1667927" y="543"/>
                  </a:lnTo>
                  <a:lnTo>
                    <a:pt x="1745773" y="1213"/>
                  </a:lnTo>
                  <a:lnTo>
                    <a:pt x="1822321" y="2139"/>
                  </a:lnTo>
                  <a:lnTo>
                    <a:pt x="1897467" y="3314"/>
                  </a:lnTo>
                  <a:lnTo>
                    <a:pt x="1971106" y="4731"/>
                  </a:lnTo>
                  <a:lnTo>
                    <a:pt x="2043135" y="6384"/>
                  </a:lnTo>
                  <a:lnTo>
                    <a:pt x="2113449" y="8265"/>
                  </a:lnTo>
                  <a:lnTo>
                    <a:pt x="2181943" y="10369"/>
                  </a:lnTo>
                  <a:lnTo>
                    <a:pt x="2248515" y="12687"/>
                  </a:lnTo>
                  <a:lnTo>
                    <a:pt x="2313058" y="15213"/>
                  </a:lnTo>
                  <a:lnTo>
                    <a:pt x="2375469" y="17941"/>
                  </a:lnTo>
                  <a:lnTo>
                    <a:pt x="2435644" y="20864"/>
                  </a:lnTo>
                  <a:lnTo>
                    <a:pt x="2493479" y="23974"/>
                  </a:lnTo>
                  <a:lnTo>
                    <a:pt x="2548868" y="27264"/>
                  </a:lnTo>
                  <a:lnTo>
                    <a:pt x="2601709" y="30729"/>
                  </a:lnTo>
                  <a:lnTo>
                    <a:pt x="2651896" y="34361"/>
                  </a:lnTo>
                  <a:lnTo>
                    <a:pt x="2699326" y="38153"/>
                  </a:lnTo>
                  <a:lnTo>
                    <a:pt x="2743893" y="42099"/>
                  </a:lnTo>
                  <a:lnTo>
                    <a:pt x="2785495" y="46191"/>
                  </a:lnTo>
                  <a:lnTo>
                    <a:pt x="2824026" y="50423"/>
                  </a:lnTo>
                  <a:lnTo>
                    <a:pt x="2891459" y="59280"/>
                  </a:lnTo>
                  <a:lnTo>
                    <a:pt x="2945359" y="68613"/>
                  </a:lnTo>
                  <a:lnTo>
                    <a:pt x="2984892" y="78369"/>
                  </a:lnTo>
                  <a:lnTo>
                    <a:pt x="3017519" y="98929"/>
                  </a:lnTo>
                  <a:lnTo>
                    <a:pt x="3017519" y="882177"/>
                  </a:lnTo>
                  <a:lnTo>
                    <a:pt x="2984892" y="902738"/>
                  </a:lnTo>
                  <a:lnTo>
                    <a:pt x="2945359" y="912494"/>
                  </a:lnTo>
                  <a:lnTo>
                    <a:pt x="2891459" y="921827"/>
                  </a:lnTo>
                  <a:lnTo>
                    <a:pt x="2824026" y="930684"/>
                  </a:lnTo>
                  <a:lnTo>
                    <a:pt x="2785495" y="934916"/>
                  </a:lnTo>
                  <a:lnTo>
                    <a:pt x="2743893" y="939008"/>
                  </a:lnTo>
                  <a:lnTo>
                    <a:pt x="2699326" y="942954"/>
                  </a:lnTo>
                  <a:lnTo>
                    <a:pt x="2651896" y="946746"/>
                  </a:lnTo>
                  <a:lnTo>
                    <a:pt x="2601709" y="950378"/>
                  </a:lnTo>
                  <a:lnTo>
                    <a:pt x="2548868" y="953843"/>
                  </a:lnTo>
                  <a:lnTo>
                    <a:pt x="2493479" y="957134"/>
                  </a:lnTo>
                  <a:lnTo>
                    <a:pt x="2435644" y="960244"/>
                  </a:lnTo>
                  <a:lnTo>
                    <a:pt x="2375469" y="963166"/>
                  </a:lnTo>
                  <a:lnTo>
                    <a:pt x="2313058" y="965894"/>
                  </a:lnTo>
                  <a:lnTo>
                    <a:pt x="2248515" y="968420"/>
                  </a:lnTo>
                  <a:lnTo>
                    <a:pt x="2181943" y="970739"/>
                  </a:lnTo>
                  <a:lnTo>
                    <a:pt x="2113449" y="972842"/>
                  </a:lnTo>
                  <a:lnTo>
                    <a:pt x="2043135" y="974723"/>
                  </a:lnTo>
                  <a:lnTo>
                    <a:pt x="1971106" y="976376"/>
                  </a:lnTo>
                  <a:lnTo>
                    <a:pt x="1897467" y="977793"/>
                  </a:lnTo>
                  <a:lnTo>
                    <a:pt x="1822321" y="978968"/>
                  </a:lnTo>
                  <a:lnTo>
                    <a:pt x="1745773" y="979894"/>
                  </a:lnTo>
                  <a:lnTo>
                    <a:pt x="1667927" y="980564"/>
                  </a:lnTo>
                  <a:lnTo>
                    <a:pt x="1588888" y="980971"/>
                  </a:lnTo>
                  <a:lnTo>
                    <a:pt x="1508759" y="981108"/>
                  </a:lnTo>
                  <a:lnTo>
                    <a:pt x="1428631" y="980971"/>
                  </a:lnTo>
                  <a:lnTo>
                    <a:pt x="1349591" y="980564"/>
                  </a:lnTo>
                  <a:lnTo>
                    <a:pt x="1271746" y="979894"/>
                  </a:lnTo>
                  <a:lnTo>
                    <a:pt x="1195198" y="978968"/>
                  </a:lnTo>
                  <a:lnTo>
                    <a:pt x="1120052" y="977793"/>
                  </a:lnTo>
                  <a:lnTo>
                    <a:pt x="1046413" y="976376"/>
                  </a:lnTo>
                  <a:lnTo>
                    <a:pt x="974384" y="974723"/>
                  </a:lnTo>
                  <a:lnTo>
                    <a:pt x="904070" y="972842"/>
                  </a:lnTo>
                  <a:lnTo>
                    <a:pt x="835575" y="970739"/>
                  </a:lnTo>
                  <a:lnTo>
                    <a:pt x="769004" y="968420"/>
                  </a:lnTo>
                  <a:lnTo>
                    <a:pt x="704461" y="965894"/>
                  </a:lnTo>
                  <a:lnTo>
                    <a:pt x="642050" y="963166"/>
                  </a:lnTo>
                  <a:lnTo>
                    <a:pt x="581875" y="960244"/>
                  </a:lnTo>
                  <a:lnTo>
                    <a:pt x="524040" y="957134"/>
                  </a:lnTo>
                  <a:lnTo>
                    <a:pt x="468651" y="953843"/>
                  </a:lnTo>
                  <a:lnTo>
                    <a:pt x="415810" y="950378"/>
                  </a:lnTo>
                  <a:lnTo>
                    <a:pt x="365623" y="946746"/>
                  </a:lnTo>
                  <a:lnTo>
                    <a:pt x="318193" y="942954"/>
                  </a:lnTo>
                  <a:lnTo>
                    <a:pt x="273626" y="939008"/>
                  </a:lnTo>
                  <a:lnTo>
                    <a:pt x="232024" y="934916"/>
                  </a:lnTo>
                  <a:lnTo>
                    <a:pt x="193493" y="930684"/>
                  </a:lnTo>
                  <a:lnTo>
                    <a:pt x="126060" y="921827"/>
                  </a:lnTo>
                  <a:lnTo>
                    <a:pt x="72160" y="912494"/>
                  </a:lnTo>
                  <a:lnTo>
                    <a:pt x="32627" y="902738"/>
                  </a:lnTo>
                  <a:lnTo>
                    <a:pt x="0" y="882177"/>
                  </a:lnTo>
                  <a:lnTo>
                    <a:pt x="0" y="9892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948468" y="4220932"/>
              <a:ext cx="1371600" cy="288290"/>
            </a:xfrm>
            <a:custGeom>
              <a:avLst/>
              <a:gdLst/>
              <a:ahLst/>
              <a:cxnLst/>
              <a:rect l="l" t="t" r="r" b="b"/>
              <a:pathLst>
                <a:path w="1371600" h="288289">
                  <a:moveTo>
                    <a:pt x="1371599" y="287999"/>
                  </a:moveTo>
                  <a:lnTo>
                    <a:pt x="0" y="287999"/>
                  </a:lnTo>
                  <a:lnTo>
                    <a:pt x="0" y="0"/>
                  </a:lnTo>
                  <a:lnTo>
                    <a:pt x="1371599" y="0"/>
                  </a:lnTo>
                  <a:lnTo>
                    <a:pt x="1371599" y="287999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4119409" y="4254696"/>
            <a:ext cx="10299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rebuchet MS"/>
                <a:cs typeface="Trebuchet MS"/>
              </a:rPr>
              <a:t>Data</a:t>
            </a:r>
            <a:r>
              <a:rPr dirty="0" sz="1200" spc="-8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dictionary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3994187" y="4580373"/>
            <a:ext cx="1280160" cy="288290"/>
          </a:xfrm>
          <a:custGeom>
            <a:avLst/>
            <a:gdLst/>
            <a:ahLst/>
            <a:cxnLst/>
            <a:rect l="l" t="t" r="r" b="b"/>
            <a:pathLst>
              <a:path w="1280160" h="288289">
                <a:moveTo>
                  <a:pt x="1280159" y="287999"/>
                </a:moveTo>
                <a:lnTo>
                  <a:pt x="0" y="287999"/>
                </a:lnTo>
                <a:lnTo>
                  <a:pt x="0" y="0"/>
                </a:lnTo>
                <a:lnTo>
                  <a:pt x="1280159" y="0"/>
                </a:lnTo>
                <a:lnTo>
                  <a:pt x="1280159" y="2879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4139906" y="4614137"/>
            <a:ext cx="989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>
                <a:latin typeface="Trebuchet MS"/>
                <a:cs typeface="Trebuchet MS"/>
              </a:rPr>
              <a:t>Statistical</a:t>
            </a:r>
            <a:r>
              <a:rPr dirty="0" sz="1200" spc="1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3006855" y="4232419"/>
            <a:ext cx="731520" cy="288290"/>
          </a:xfrm>
          <a:custGeom>
            <a:avLst/>
            <a:gdLst/>
            <a:ahLst/>
            <a:cxnLst/>
            <a:rect l="l" t="t" r="r" b="b"/>
            <a:pathLst>
              <a:path w="731520" h="288289">
                <a:moveTo>
                  <a:pt x="731519" y="287999"/>
                </a:moveTo>
                <a:lnTo>
                  <a:pt x="0" y="287999"/>
                </a:lnTo>
                <a:lnTo>
                  <a:pt x="0" y="0"/>
                </a:lnTo>
                <a:lnTo>
                  <a:pt x="731519" y="0"/>
                </a:lnTo>
                <a:lnTo>
                  <a:pt x="731519" y="2879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3122704" y="4266183"/>
            <a:ext cx="5003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Indices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2456240" y="4542532"/>
            <a:ext cx="577850" cy="288290"/>
          </a:xfrm>
          <a:custGeom>
            <a:avLst/>
            <a:gdLst/>
            <a:ahLst/>
            <a:cxnLst/>
            <a:rect l="l" t="t" r="r" b="b"/>
            <a:pathLst>
              <a:path w="577850" h="288289">
                <a:moveTo>
                  <a:pt x="577826" y="287999"/>
                </a:moveTo>
                <a:lnTo>
                  <a:pt x="0" y="287999"/>
                </a:lnTo>
                <a:lnTo>
                  <a:pt x="0" y="0"/>
                </a:lnTo>
                <a:lnTo>
                  <a:pt x="577826" y="0"/>
                </a:lnTo>
                <a:lnTo>
                  <a:pt x="577826" y="2879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2576396" y="4576297"/>
            <a:ext cx="337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130171" y="1078209"/>
            <a:ext cx="6724015" cy="1745614"/>
            <a:chOff x="130171" y="1078209"/>
            <a:chExt cx="6724015" cy="1745614"/>
          </a:xfrm>
        </p:grpSpPr>
        <p:sp>
          <p:nvSpPr>
            <p:cNvPr id="56" name="object 56" descr=""/>
            <p:cNvSpPr/>
            <p:nvPr/>
          </p:nvSpPr>
          <p:spPr>
            <a:xfrm>
              <a:off x="2094230" y="1087734"/>
              <a:ext cx="4750435" cy="265430"/>
            </a:xfrm>
            <a:custGeom>
              <a:avLst/>
              <a:gdLst/>
              <a:ahLst/>
              <a:cxnLst/>
              <a:rect l="l" t="t" r="r" b="b"/>
              <a:pathLst>
                <a:path w="4750434" h="265430">
                  <a:moveTo>
                    <a:pt x="2716" y="5951"/>
                  </a:moveTo>
                  <a:lnTo>
                    <a:pt x="0" y="245520"/>
                  </a:lnTo>
                </a:path>
                <a:path w="4750434" h="265430">
                  <a:moveTo>
                    <a:pt x="4748715" y="14722"/>
                  </a:moveTo>
                  <a:lnTo>
                    <a:pt x="4750398" y="253270"/>
                  </a:lnTo>
                </a:path>
                <a:path w="4750434" h="265430">
                  <a:moveTo>
                    <a:pt x="3101098" y="0"/>
                  </a:moveTo>
                  <a:lnTo>
                    <a:pt x="3098381" y="251999"/>
                  </a:lnTo>
                </a:path>
                <a:path w="4750434" h="265430">
                  <a:moveTo>
                    <a:pt x="1479357" y="10852"/>
                  </a:moveTo>
                  <a:lnTo>
                    <a:pt x="1479357" y="265216"/>
                  </a:lnTo>
                </a:path>
              </a:pathLst>
            </a:custGeom>
            <a:ln w="1904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095458" y="1794849"/>
              <a:ext cx="4749165" cy="363220"/>
            </a:xfrm>
            <a:custGeom>
              <a:avLst/>
              <a:gdLst/>
              <a:ahLst/>
              <a:cxnLst/>
              <a:rect l="l" t="t" r="r" b="b"/>
              <a:pathLst>
                <a:path w="4749165" h="363219">
                  <a:moveTo>
                    <a:pt x="3599" y="122"/>
                  </a:moveTo>
                  <a:lnTo>
                    <a:pt x="0" y="258422"/>
                  </a:lnTo>
                </a:path>
                <a:path w="4749165" h="363219">
                  <a:moveTo>
                    <a:pt x="1496570" y="122"/>
                  </a:moveTo>
                  <a:lnTo>
                    <a:pt x="1496570" y="175605"/>
                  </a:lnTo>
                </a:path>
                <a:path w="4749165" h="363219">
                  <a:moveTo>
                    <a:pt x="3096976" y="122"/>
                  </a:moveTo>
                  <a:lnTo>
                    <a:pt x="3092952" y="175605"/>
                  </a:lnTo>
                </a:path>
                <a:path w="4749165" h="363219">
                  <a:moveTo>
                    <a:pt x="4749169" y="122"/>
                  </a:moveTo>
                  <a:lnTo>
                    <a:pt x="4749169" y="180122"/>
                  </a:lnTo>
                </a:path>
                <a:path w="4749165" h="363219">
                  <a:moveTo>
                    <a:pt x="4747444" y="0"/>
                  </a:moveTo>
                  <a:lnTo>
                    <a:pt x="3089043" y="179999"/>
                  </a:lnTo>
                </a:path>
                <a:path w="4749165" h="363219">
                  <a:moveTo>
                    <a:pt x="2062559" y="362879"/>
                  </a:moveTo>
                  <a:lnTo>
                    <a:pt x="2461834" y="362879"/>
                  </a:lnTo>
                </a:path>
              </a:pathLst>
            </a:custGeom>
            <a:ln w="1904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7767" y="2116739"/>
              <a:ext cx="105500" cy="81980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2852632" y="2157729"/>
              <a:ext cx="307975" cy="170180"/>
            </a:xfrm>
            <a:custGeom>
              <a:avLst/>
              <a:gdLst/>
              <a:ahLst/>
              <a:cxnLst/>
              <a:rect l="l" t="t" r="r" b="b"/>
              <a:pathLst>
                <a:path w="307975" h="170180">
                  <a:moveTo>
                    <a:pt x="307799" y="0"/>
                  </a:moveTo>
                  <a:lnTo>
                    <a:pt x="96771" y="0"/>
                  </a:lnTo>
                  <a:lnTo>
                    <a:pt x="96771" y="169799"/>
                  </a:lnTo>
                  <a:lnTo>
                    <a:pt x="0" y="169799"/>
                  </a:lnTo>
                </a:path>
              </a:pathLst>
            </a:custGeom>
            <a:ln w="1904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6657" y="2286539"/>
              <a:ext cx="105500" cy="81980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2738373" y="2292520"/>
              <a:ext cx="1821814" cy="209550"/>
            </a:xfrm>
            <a:custGeom>
              <a:avLst/>
              <a:gdLst/>
              <a:ahLst/>
              <a:cxnLst/>
              <a:rect l="l" t="t" r="r" b="b"/>
              <a:pathLst>
                <a:path w="1821814" h="209550">
                  <a:moveTo>
                    <a:pt x="0" y="209175"/>
                  </a:moveTo>
                  <a:lnTo>
                    <a:pt x="853655" y="209174"/>
                  </a:lnTo>
                </a:path>
                <a:path w="1821814" h="209550">
                  <a:moveTo>
                    <a:pt x="853655" y="209174"/>
                  </a:moveTo>
                  <a:lnTo>
                    <a:pt x="1821498" y="0"/>
                  </a:lnTo>
                </a:path>
              </a:pathLst>
            </a:custGeom>
            <a:ln w="1904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3699" y="2252239"/>
              <a:ext cx="110196" cy="80560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9094" y="2328901"/>
              <a:ext cx="81935" cy="148343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2095588" y="2601865"/>
              <a:ext cx="710565" cy="180975"/>
            </a:xfrm>
            <a:custGeom>
              <a:avLst/>
              <a:gdLst/>
              <a:ahLst/>
              <a:cxnLst/>
              <a:rect l="l" t="t" r="r" b="b"/>
              <a:pathLst>
                <a:path w="710564" h="180975">
                  <a:moveTo>
                    <a:pt x="0" y="0"/>
                  </a:moveTo>
                  <a:lnTo>
                    <a:pt x="0" y="180899"/>
                  </a:lnTo>
                  <a:lnTo>
                    <a:pt x="710099" y="180899"/>
                  </a:lnTo>
                </a:path>
              </a:pathLst>
            </a:custGeom>
            <a:ln w="1904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6163" y="2741775"/>
              <a:ext cx="105500" cy="81980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4786" y="2658805"/>
              <a:ext cx="159464" cy="125452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136521" y="1585782"/>
              <a:ext cx="1326515" cy="523240"/>
            </a:xfrm>
            <a:custGeom>
              <a:avLst/>
              <a:gdLst/>
              <a:ahLst/>
              <a:cxnLst/>
              <a:rect l="l" t="t" r="r" b="b"/>
              <a:pathLst>
                <a:path w="1326515" h="523239">
                  <a:moveTo>
                    <a:pt x="976328" y="523219"/>
                  </a:moveTo>
                  <a:lnTo>
                    <a:pt x="87203" y="523219"/>
                  </a:lnTo>
                  <a:lnTo>
                    <a:pt x="53259" y="516367"/>
                  </a:lnTo>
                  <a:lnTo>
                    <a:pt x="25541" y="497678"/>
                  </a:lnTo>
                  <a:lnTo>
                    <a:pt x="6852" y="469960"/>
                  </a:lnTo>
                  <a:lnTo>
                    <a:pt x="0" y="436016"/>
                  </a:lnTo>
                  <a:lnTo>
                    <a:pt x="0" y="87203"/>
                  </a:lnTo>
                  <a:lnTo>
                    <a:pt x="6852" y="53259"/>
                  </a:lnTo>
                  <a:lnTo>
                    <a:pt x="25541" y="25541"/>
                  </a:lnTo>
                  <a:lnTo>
                    <a:pt x="53259" y="6852"/>
                  </a:lnTo>
                  <a:lnTo>
                    <a:pt x="87203" y="0"/>
                  </a:lnTo>
                  <a:lnTo>
                    <a:pt x="976328" y="0"/>
                  </a:lnTo>
                  <a:lnTo>
                    <a:pt x="1024709" y="14651"/>
                  </a:lnTo>
                  <a:lnTo>
                    <a:pt x="1056894" y="53831"/>
                  </a:lnTo>
                  <a:lnTo>
                    <a:pt x="1063531" y="87203"/>
                  </a:lnTo>
                  <a:lnTo>
                    <a:pt x="1063531" y="305211"/>
                  </a:lnTo>
                  <a:lnTo>
                    <a:pt x="1326203" y="423520"/>
                  </a:lnTo>
                  <a:lnTo>
                    <a:pt x="1063531" y="436016"/>
                  </a:lnTo>
                  <a:lnTo>
                    <a:pt x="1056679" y="469960"/>
                  </a:lnTo>
                  <a:lnTo>
                    <a:pt x="1037990" y="497678"/>
                  </a:lnTo>
                  <a:lnTo>
                    <a:pt x="1010272" y="516367"/>
                  </a:lnTo>
                  <a:lnTo>
                    <a:pt x="976328" y="523219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36521" y="1585782"/>
              <a:ext cx="1326515" cy="523240"/>
            </a:xfrm>
            <a:custGeom>
              <a:avLst/>
              <a:gdLst/>
              <a:ahLst/>
              <a:cxnLst/>
              <a:rect l="l" t="t" r="r" b="b"/>
              <a:pathLst>
                <a:path w="1326515" h="523239">
                  <a:moveTo>
                    <a:pt x="0" y="87203"/>
                  </a:moveTo>
                  <a:lnTo>
                    <a:pt x="6852" y="53259"/>
                  </a:lnTo>
                  <a:lnTo>
                    <a:pt x="25541" y="25541"/>
                  </a:lnTo>
                  <a:lnTo>
                    <a:pt x="53259" y="6852"/>
                  </a:lnTo>
                  <a:lnTo>
                    <a:pt x="87203" y="0"/>
                  </a:lnTo>
                  <a:lnTo>
                    <a:pt x="620393" y="0"/>
                  </a:lnTo>
                  <a:lnTo>
                    <a:pt x="886276" y="0"/>
                  </a:lnTo>
                  <a:lnTo>
                    <a:pt x="976328" y="0"/>
                  </a:lnTo>
                  <a:lnTo>
                    <a:pt x="993420" y="1691"/>
                  </a:lnTo>
                  <a:lnTo>
                    <a:pt x="1037990" y="25541"/>
                  </a:lnTo>
                  <a:lnTo>
                    <a:pt x="1061840" y="70111"/>
                  </a:lnTo>
                  <a:lnTo>
                    <a:pt x="1063531" y="87203"/>
                  </a:lnTo>
                  <a:lnTo>
                    <a:pt x="1063531" y="305211"/>
                  </a:lnTo>
                  <a:lnTo>
                    <a:pt x="1326203" y="423520"/>
                  </a:lnTo>
                  <a:lnTo>
                    <a:pt x="1063531" y="436016"/>
                  </a:lnTo>
                  <a:lnTo>
                    <a:pt x="1056679" y="469960"/>
                  </a:lnTo>
                  <a:lnTo>
                    <a:pt x="1037990" y="497678"/>
                  </a:lnTo>
                  <a:lnTo>
                    <a:pt x="1010272" y="516367"/>
                  </a:lnTo>
                  <a:lnTo>
                    <a:pt x="976328" y="523219"/>
                  </a:lnTo>
                  <a:lnTo>
                    <a:pt x="886276" y="523219"/>
                  </a:lnTo>
                  <a:lnTo>
                    <a:pt x="620393" y="523219"/>
                  </a:lnTo>
                  <a:lnTo>
                    <a:pt x="87203" y="523219"/>
                  </a:lnTo>
                  <a:lnTo>
                    <a:pt x="53259" y="516367"/>
                  </a:lnTo>
                  <a:lnTo>
                    <a:pt x="25541" y="497678"/>
                  </a:lnTo>
                  <a:lnTo>
                    <a:pt x="6852" y="469960"/>
                  </a:lnTo>
                  <a:lnTo>
                    <a:pt x="0" y="436016"/>
                  </a:lnTo>
                  <a:lnTo>
                    <a:pt x="0" y="305211"/>
                  </a:lnTo>
                  <a:lnTo>
                    <a:pt x="0" y="87203"/>
                  </a:lnTo>
                  <a:close/>
                </a:path>
              </a:pathLst>
            </a:custGeom>
            <a:ln w="1269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267844" y="1614221"/>
            <a:ext cx="8013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732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rebuchet MS"/>
                <a:cs typeface="Trebuchet MS"/>
              </a:rPr>
              <a:t>Query processor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5887303" y="4124085"/>
            <a:ext cx="11404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rebuchet MS"/>
                <a:cs typeface="Trebuchet MS"/>
              </a:rPr>
              <a:t>Disk</a:t>
            </a:r>
            <a:r>
              <a:rPr dirty="0" sz="1600" spc="4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storage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2272545" y="1835202"/>
            <a:ext cx="6713855" cy="2901315"/>
            <a:chOff x="2272545" y="1835202"/>
            <a:chExt cx="6713855" cy="2901315"/>
          </a:xfrm>
        </p:grpSpPr>
        <p:sp>
          <p:nvSpPr>
            <p:cNvPr id="72" name="object 72" descr=""/>
            <p:cNvSpPr/>
            <p:nvPr/>
          </p:nvSpPr>
          <p:spPr>
            <a:xfrm>
              <a:off x="2282070" y="2855931"/>
              <a:ext cx="4242435" cy="1871345"/>
            </a:xfrm>
            <a:custGeom>
              <a:avLst/>
              <a:gdLst/>
              <a:ahLst/>
              <a:cxnLst/>
              <a:rect l="l" t="t" r="r" b="b"/>
              <a:pathLst>
                <a:path w="4242434" h="1871345">
                  <a:moveTo>
                    <a:pt x="1360499" y="109599"/>
                  </a:moveTo>
                  <a:lnTo>
                    <a:pt x="0" y="425199"/>
                  </a:lnTo>
                </a:path>
                <a:path w="4242434" h="1871345">
                  <a:moveTo>
                    <a:pt x="1360424" y="109802"/>
                  </a:moveTo>
                  <a:lnTo>
                    <a:pt x="1263824" y="425102"/>
                  </a:lnTo>
                </a:path>
                <a:path w="4242434" h="1871345">
                  <a:moveTo>
                    <a:pt x="1351797" y="109599"/>
                  </a:moveTo>
                  <a:lnTo>
                    <a:pt x="2711097" y="425199"/>
                  </a:lnTo>
                </a:path>
                <a:path w="4242434" h="1871345">
                  <a:moveTo>
                    <a:pt x="1360457" y="109599"/>
                  </a:moveTo>
                  <a:lnTo>
                    <a:pt x="4241957" y="425199"/>
                  </a:lnTo>
                </a:path>
                <a:path w="4242434" h="1871345">
                  <a:moveTo>
                    <a:pt x="0" y="880395"/>
                  </a:moveTo>
                  <a:lnTo>
                    <a:pt x="463199" y="1686495"/>
                  </a:lnTo>
                </a:path>
                <a:path w="4242434" h="1871345">
                  <a:moveTo>
                    <a:pt x="0" y="880395"/>
                  </a:moveTo>
                  <a:lnTo>
                    <a:pt x="1090499" y="1376595"/>
                  </a:lnTo>
                </a:path>
                <a:path w="4242434" h="1871345">
                  <a:moveTo>
                    <a:pt x="1263837" y="882399"/>
                  </a:moveTo>
                  <a:lnTo>
                    <a:pt x="1090437" y="1376499"/>
                  </a:lnTo>
                </a:path>
                <a:path w="4242434" h="1871345">
                  <a:moveTo>
                    <a:pt x="1263837" y="882399"/>
                  </a:moveTo>
                  <a:lnTo>
                    <a:pt x="463137" y="1686699"/>
                  </a:lnTo>
                </a:path>
                <a:path w="4242434" h="1871345">
                  <a:moveTo>
                    <a:pt x="2711097" y="882399"/>
                  </a:moveTo>
                  <a:lnTo>
                    <a:pt x="2352297" y="1365099"/>
                  </a:lnTo>
                </a:path>
                <a:path w="4242434" h="1871345">
                  <a:moveTo>
                    <a:pt x="2918897" y="0"/>
                  </a:moveTo>
                  <a:lnTo>
                    <a:pt x="2352197" y="1364999"/>
                  </a:lnTo>
                </a:path>
                <a:path w="4242434" h="1871345">
                  <a:moveTo>
                    <a:pt x="1596381" y="1111000"/>
                  </a:moveTo>
                  <a:lnTo>
                    <a:pt x="1587497" y="1870930"/>
                  </a:lnTo>
                </a:path>
                <a:path w="4242434" h="1871345">
                  <a:moveTo>
                    <a:pt x="1587617" y="1868440"/>
                  </a:moveTo>
                  <a:lnTo>
                    <a:pt x="1712117" y="1868440"/>
                  </a:lnTo>
                </a:path>
                <a:path w="4242434" h="1871345">
                  <a:moveTo>
                    <a:pt x="1596381" y="1116960"/>
                  </a:moveTo>
                  <a:lnTo>
                    <a:pt x="2510781" y="1111000"/>
                  </a:lnTo>
                </a:path>
              </a:pathLst>
            </a:custGeom>
            <a:ln w="1904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7295665" y="1928698"/>
              <a:ext cx="1619250" cy="934085"/>
            </a:xfrm>
            <a:custGeom>
              <a:avLst/>
              <a:gdLst/>
              <a:ahLst/>
              <a:cxnLst/>
              <a:rect l="l" t="t" r="r" b="b"/>
              <a:pathLst>
                <a:path w="1619250" h="934085">
                  <a:moveTo>
                    <a:pt x="0" y="855214"/>
                  </a:moveTo>
                  <a:lnTo>
                    <a:pt x="223055" y="544570"/>
                  </a:lnTo>
                  <a:lnTo>
                    <a:pt x="223055" y="155591"/>
                  </a:lnTo>
                  <a:lnTo>
                    <a:pt x="230987" y="106412"/>
                  </a:lnTo>
                  <a:lnTo>
                    <a:pt x="253075" y="63701"/>
                  </a:lnTo>
                  <a:lnTo>
                    <a:pt x="286756" y="30020"/>
                  </a:lnTo>
                  <a:lnTo>
                    <a:pt x="329468" y="7932"/>
                  </a:lnTo>
                  <a:lnTo>
                    <a:pt x="378646" y="0"/>
                  </a:lnTo>
                  <a:lnTo>
                    <a:pt x="1463481" y="0"/>
                  </a:lnTo>
                  <a:lnTo>
                    <a:pt x="1523024" y="11843"/>
                  </a:lnTo>
                  <a:lnTo>
                    <a:pt x="1573501" y="45571"/>
                  </a:lnTo>
                  <a:lnTo>
                    <a:pt x="1607229" y="96049"/>
                  </a:lnTo>
                  <a:lnTo>
                    <a:pt x="1619073" y="155591"/>
                  </a:lnTo>
                  <a:lnTo>
                    <a:pt x="1619073" y="777957"/>
                  </a:lnTo>
                  <a:lnTo>
                    <a:pt x="223055" y="777957"/>
                  </a:lnTo>
                  <a:lnTo>
                    <a:pt x="0" y="855214"/>
                  </a:lnTo>
                  <a:close/>
                </a:path>
                <a:path w="1619250" h="934085">
                  <a:moveTo>
                    <a:pt x="1463481" y="933548"/>
                  </a:moveTo>
                  <a:lnTo>
                    <a:pt x="378646" y="933548"/>
                  </a:lnTo>
                  <a:lnTo>
                    <a:pt x="329468" y="925616"/>
                  </a:lnTo>
                  <a:lnTo>
                    <a:pt x="286756" y="903528"/>
                  </a:lnTo>
                  <a:lnTo>
                    <a:pt x="253075" y="869847"/>
                  </a:lnTo>
                  <a:lnTo>
                    <a:pt x="230987" y="827136"/>
                  </a:lnTo>
                  <a:lnTo>
                    <a:pt x="223055" y="777957"/>
                  </a:lnTo>
                  <a:lnTo>
                    <a:pt x="1619073" y="777957"/>
                  </a:lnTo>
                  <a:lnTo>
                    <a:pt x="1611141" y="827136"/>
                  </a:lnTo>
                  <a:lnTo>
                    <a:pt x="1589053" y="869847"/>
                  </a:lnTo>
                  <a:lnTo>
                    <a:pt x="1555372" y="903528"/>
                  </a:lnTo>
                  <a:lnTo>
                    <a:pt x="1512660" y="925616"/>
                  </a:lnTo>
                  <a:lnTo>
                    <a:pt x="1463481" y="933548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7295665" y="1928698"/>
              <a:ext cx="1619250" cy="934085"/>
            </a:xfrm>
            <a:custGeom>
              <a:avLst/>
              <a:gdLst/>
              <a:ahLst/>
              <a:cxnLst/>
              <a:rect l="l" t="t" r="r" b="b"/>
              <a:pathLst>
                <a:path w="1619250" h="934085">
                  <a:moveTo>
                    <a:pt x="223055" y="155591"/>
                  </a:moveTo>
                  <a:lnTo>
                    <a:pt x="230987" y="106412"/>
                  </a:lnTo>
                  <a:lnTo>
                    <a:pt x="253075" y="63701"/>
                  </a:lnTo>
                  <a:lnTo>
                    <a:pt x="286756" y="30020"/>
                  </a:lnTo>
                  <a:lnTo>
                    <a:pt x="329468" y="7932"/>
                  </a:lnTo>
                  <a:lnTo>
                    <a:pt x="378646" y="0"/>
                  </a:lnTo>
                  <a:lnTo>
                    <a:pt x="455724" y="0"/>
                  </a:lnTo>
                  <a:lnTo>
                    <a:pt x="804729" y="0"/>
                  </a:lnTo>
                  <a:lnTo>
                    <a:pt x="1463481" y="0"/>
                  </a:lnTo>
                  <a:lnTo>
                    <a:pt x="1493978" y="3017"/>
                  </a:lnTo>
                  <a:lnTo>
                    <a:pt x="1549804" y="26141"/>
                  </a:lnTo>
                  <a:lnTo>
                    <a:pt x="1592932" y="69269"/>
                  </a:lnTo>
                  <a:lnTo>
                    <a:pt x="1616056" y="125095"/>
                  </a:lnTo>
                  <a:lnTo>
                    <a:pt x="1619073" y="155591"/>
                  </a:lnTo>
                  <a:lnTo>
                    <a:pt x="1619073" y="544570"/>
                  </a:lnTo>
                  <a:lnTo>
                    <a:pt x="1619073" y="777957"/>
                  </a:lnTo>
                  <a:lnTo>
                    <a:pt x="1611141" y="827136"/>
                  </a:lnTo>
                  <a:lnTo>
                    <a:pt x="1589053" y="869847"/>
                  </a:lnTo>
                  <a:lnTo>
                    <a:pt x="1555372" y="903528"/>
                  </a:lnTo>
                  <a:lnTo>
                    <a:pt x="1512660" y="925616"/>
                  </a:lnTo>
                  <a:lnTo>
                    <a:pt x="1463481" y="933548"/>
                  </a:lnTo>
                  <a:lnTo>
                    <a:pt x="804729" y="933548"/>
                  </a:lnTo>
                  <a:lnTo>
                    <a:pt x="455724" y="933548"/>
                  </a:lnTo>
                  <a:lnTo>
                    <a:pt x="378646" y="933548"/>
                  </a:lnTo>
                  <a:lnTo>
                    <a:pt x="329468" y="925616"/>
                  </a:lnTo>
                  <a:lnTo>
                    <a:pt x="286756" y="903528"/>
                  </a:lnTo>
                  <a:lnTo>
                    <a:pt x="253075" y="869847"/>
                  </a:lnTo>
                  <a:lnTo>
                    <a:pt x="230987" y="827136"/>
                  </a:lnTo>
                  <a:lnTo>
                    <a:pt x="223055" y="777957"/>
                  </a:lnTo>
                  <a:lnTo>
                    <a:pt x="0" y="855214"/>
                  </a:lnTo>
                  <a:lnTo>
                    <a:pt x="223055" y="544570"/>
                  </a:lnTo>
                  <a:lnTo>
                    <a:pt x="223055" y="155591"/>
                  </a:lnTo>
                  <a:close/>
                </a:path>
              </a:pathLst>
            </a:custGeom>
            <a:ln w="1269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7227172" y="3130092"/>
              <a:ext cx="1749425" cy="1252220"/>
            </a:xfrm>
            <a:custGeom>
              <a:avLst/>
              <a:gdLst/>
              <a:ahLst/>
              <a:cxnLst/>
              <a:rect l="l" t="t" r="r" b="b"/>
              <a:pathLst>
                <a:path w="1749425" h="1252220">
                  <a:moveTo>
                    <a:pt x="1540321" y="1251801"/>
                  </a:moveTo>
                  <a:lnTo>
                    <a:pt x="282729" y="1251801"/>
                  </a:lnTo>
                  <a:lnTo>
                    <a:pt x="234891" y="1246291"/>
                  </a:lnTo>
                  <a:lnTo>
                    <a:pt x="190977" y="1230595"/>
                  </a:lnTo>
                  <a:lnTo>
                    <a:pt x="152239" y="1205966"/>
                  </a:lnTo>
                  <a:lnTo>
                    <a:pt x="119930" y="1173657"/>
                  </a:lnTo>
                  <a:lnTo>
                    <a:pt x="95301" y="1134919"/>
                  </a:lnTo>
                  <a:lnTo>
                    <a:pt x="79606" y="1091005"/>
                  </a:lnTo>
                  <a:lnTo>
                    <a:pt x="74095" y="1043167"/>
                  </a:lnTo>
                  <a:lnTo>
                    <a:pt x="74095" y="521583"/>
                  </a:lnTo>
                  <a:lnTo>
                    <a:pt x="0" y="209939"/>
                  </a:lnTo>
                  <a:lnTo>
                    <a:pt x="74095" y="208633"/>
                  </a:lnTo>
                  <a:lnTo>
                    <a:pt x="79606" y="160795"/>
                  </a:lnTo>
                  <a:lnTo>
                    <a:pt x="95301" y="116881"/>
                  </a:lnTo>
                  <a:lnTo>
                    <a:pt x="119930" y="78143"/>
                  </a:lnTo>
                  <a:lnTo>
                    <a:pt x="152239" y="45834"/>
                  </a:lnTo>
                  <a:lnTo>
                    <a:pt x="190977" y="21205"/>
                  </a:lnTo>
                  <a:lnTo>
                    <a:pt x="234891" y="5510"/>
                  </a:lnTo>
                  <a:lnTo>
                    <a:pt x="282729" y="0"/>
                  </a:lnTo>
                  <a:lnTo>
                    <a:pt x="1540321" y="0"/>
                  </a:lnTo>
                  <a:lnTo>
                    <a:pt x="1581213" y="4045"/>
                  </a:lnTo>
                  <a:lnTo>
                    <a:pt x="1620161" y="15881"/>
                  </a:lnTo>
                  <a:lnTo>
                    <a:pt x="1656071" y="35052"/>
                  </a:lnTo>
                  <a:lnTo>
                    <a:pt x="1687847" y="61107"/>
                  </a:lnTo>
                  <a:lnTo>
                    <a:pt x="1713902" y="92883"/>
                  </a:lnTo>
                  <a:lnTo>
                    <a:pt x="1733073" y="128792"/>
                  </a:lnTo>
                  <a:lnTo>
                    <a:pt x="1744909" y="167740"/>
                  </a:lnTo>
                  <a:lnTo>
                    <a:pt x="1748955" y="208633"/>
                  </a:lnTo>
                  <a:lnTo>
                    <a:pt x="1748955" y="1043167"/>
                  </a:lnTo>
                  <a:lnTo>
                    <a:pt x="1743445" y="1091005"/>
                  </a:lnTo>
                  <a:lnTo>
                    <a:pt x="1727749" y="1134919"/>
                  </a:lnTo>
                  <a:lnTo>
                    <a:pt x="1703120" y="1173657"/>
                  </a:lnTo>
                  <a:lnTo>
                    <a:pt x="1670811" y="1205966"/>
                  </a:lnTo>
                  <a:lnTo>
                    <a:pt x="1632073" y="1230595"/>
                  </a:lnTo>
                  <a:lnTo>
                    <a:pt x="1588159" y="1246291"/>
                  </a:lnTo>
                  <a:lnTo>
                    <a:pt x="1540321" y="1251801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7227172" y="3130092"/>
              <a:ext cx="1749425" cy="1252220"/>
            </a:xfrm>
            <a:custGeom>
              <a:avLst/>
              <a:gdLst/>
              <a:ahLst/>
              <a:cxnLst/>
              <a:rect l="l" t="t" r="r" b="b"/>
              <a:pathLst>
                <a:path w="1749425" h="1252220">
                  <a:moveTo>
                    <a:pt x="74095" y="208633"/>
                  </a:moveTo>
                  <a:lnTo>
                    <a:pt x="79606" y="160795"/>
                  </a:lnTo>
                  <a:lnTo>
                    <a:pt x="95301" y="116881"/>
                  </a:lnTo>
                  <a:lnTo>
                    <a:pt x="119930" y="78143"/>
                  </a:lnTo>
                  <a:lnTo>
                    <a:pt x="152239" y="45834"/>
                  </a:lnTo>
                  <a:lnTo>
                    <a:pt x="190977" y="21205"/>
                  </a:lnTo>
                  <a:lnTo>
                    <a:pt x="234891" y="5510"/>
                  </a:lnTo>
                  <a:lnTo>
                    <a:pt x="282729" y="0"/>
                  </a:lnTo>
                  <a:lnTo>
                    <a:pt x="353238" y="0"/>
                  </a:lnTo>
                  <a:lnTo>
                    <a:pt x="771953" y="0"/>
                  </a:lnTo>
                  <a:lnTo>
                    <a:pt x="1540321" y="0"/>
                  </a:lnTo>
                  <a:lnTo>
                    <a:pt x="1581213" y="4045"/>
                  </a:lnTo>
                  <a:lnTo>
                    <a:pt x="1620161" y="15881"/>
                  </a:lnTo>
                  <a:lnTo>
                    <a:pt x="1656071" y="35052"/>
                  </a:lnTo>
                  <a:lnTo>
                    <a:pt x="1687847" y="61107"/>
                  </a:lnTo>
                  <a:lnTo>
                    <a:pt x="1713902" y="92883"/>
                  </a:lnTo>
                  <a:lnTo>
                    <a:pt x="1733073" y="128792"/>
                  </a:lnTo>
                  <a:lnTo>
                    <a:pt x="1744909" y="167740"/>
                  </a:lnTo>
                  <a:lnTo>
                    <a:pt x="1748955" y="208633"/>
                  </a:lnTo>
                  <a:lnTo>
                    <a:pt x="1748955" y="521583"/>
                  </a:lnTo>
                  <a:lnTo>
                    <a:pt x="1748955" y="1043167"/>
                  </a:lnTo>
                  <a:lnTo>
                    <a:pt x="1743445" y="1091005"/>
                  </a:lnTo>
                  <a:lnTo>
                    <a:pt x="1727749" y="1134919"/>
                  </a:lnTo>
                  <a:lnTo>
                    <a:pt x="1703120" y="1173657"/>
                  </a:lnTo>
                  <a:lnTo>
                    <a:pt x="1670811" y="1205966"/>
                  </a:lnTo>
                  <a:lnTo>
                    <a:pt x="1632073" y="1230595"/>
                  </a:lnTo>
                  <a:lnTo>
                    <a:pt x="1588159" y="1246291"/>
                  </a:lnTo>
                  <a:lnTo>
                    <a:pt x="1540321" y="1251801"/>
                  </a:lnTo>
                  <a:lnTo>
                    <a:pt x="771953" y="1251801"/>
                  </a:lnTo>
                  <a:lnTo>
                    <a:pt x="353238" y="1251801"/>
                  </a:lnTo>
                  <a:lnTo>
                    <a:pt x="282729" y="1251801"/>
                  </a:lnTo>
                  <a:lnTo>
                    <a:pt x="234891" y="1246291"/>
                  </a:lnTo>
                  <a:lnTo>
                    <a:pt x="190977" y="1230595"/>
                  </a:lnTo>
                  <a:lnTo>
                    <a:pt x="152239" y="1205966"/>
                  </a:lnTo>
                  <a:lnTo>
                    <a:pt x="119930" y="1173657"/>
                  </a:lnTo>
                  <a:lnTo>
                    <a:pt x="95301" y="1134919"/>
                  </a:lnTo>
                  <a:lnTo>
                    <a:pt x="79606" y="1091005"/>
                  </a:lnTo>
                  <a:lnTo>
                    <a:pt x="74095" y="1043167"/>
                  </a:lnTo>
                  <a:lnTo>
                    <a:pt x="74095" y="521583"/>
                  </a:lnTo>
                  <a:lnTo>
                    <a:pt x="0" y="209939"/>
                  </a:lnTo>
                  <a:lnTo>
                    <a:pt x="74095" y="208633"/>
                  </a:lnTo>
                  <a:close/>
                </a:path>
              </a:pathLst>
            </a:custGeom>
            <a:ln w="1269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7161507" y="1841552"/>
              <a:ext cx="1818639" cy="1111250"/>
            </a:xfrm>
            <a:custGeom>
              <a:avLst/>
              <a:gdLst/>
              <a:ahLst/>
              <a:cxnLst/>
              <a:rect l="l" t="t" r="r" b="b"/>
              <a:pathLst>
                <a:path w="1818640" h="1111250">
                  <a:moveTo>
                    <a:pt x="1633082" y="1111210"/>
                  </a:moveTo>
                  <a:lnTo>
                    <a:pt x="560024" y="1111210"/>
                  </a:lnTo>
                  <a:lnTo>
                    <a:pt x="510791" y="1104595"/>
                  </a:lnTo>
                  <a:lnTo>
                    <a:pt x="466550" y="1085925"/>
                  </a:lnTo>
                  <a:lnTo>
                    <a:pt x="429067" y="1056966"/>
                  </a:lnTo>
                  <a:lnTo>
                    <a:pt x="400109" y="1019484"/>
                  </a:lnTo>
                  <a:lnTo>
                    <a:pt x="381439" y="975243"/>
                  </a:lnTo>
                  <a:lnTo>
                    <a:pt x="374823" y="926009"/>
                  </a:lnTo>
                  <a:lnTo>
                    <a:pt x="374823" y="463004"/>
                  </a:lnTo>
                  <a:lnTo>
                    <a:pt x="0" y="318895"/>
                  </a:lnTo>
                  <a:lnTo>
                    <a:pt x="374823" y="185201"/>
                  </a:lnTo>
                  <a:lnTo>
                    <a:pt x="381439" y="135967"/>
                  </a:lnTo>
                  <a:lnTo>
                    <a:pt x="400109" y="91726"/>
                  </a:lnTo>
                  <a:lnTo>
                    <a:pt x="429068" y="54244"/>
                  </a:lnTo>
                  <a:lnTo>
                    <a:pt x="466550" y="25285"/>
                  </a:lnTo>
                  <a:lnTo>
                    <a:pt x="510791" y="6615"/>
                  </a:lnTo>
                  <a:lnTo>
                    <a:pt x="560024" y="0"/>
                  </a:lnTo>
                  <a:lnTo>
                    <a:pt x="1633082" y="0"/>
                  </a:lnTo>
                  <a:lnTo>
                    <a:pt x="1703956" y="14097"/>
                  </a:lnTo>
                  <a:lnTo>
                    <a:pt x="1764040" y="54244"/>
                  </a:lnTo>
                  <a:lnTo>
                    <a:pt x="1804187" y="114328"/>
                  </a:lnTo>
                  <a:lnTo>
                    <a:pt x="1818284" y="185201"/>
                  </a:lnTo>
                  <a:lnTo>
                    <a:pt x="1818284" y="926009"/>
                  </a:lnTo>
                  <a:lnTo>
                    <a:pt x="1811669" y="975243"/>
                  </a:lnTo>
                  <a:lnTo>
                    <a:pt x="1792999" y="1019484"/>
                  </a:lnTo>
                  <a:lnTo>
                    <a:pt x="1764040" y="1056966"/>
                  </a:lnTo>
                  <a:lnTo>
                    <a:pt x="1726557" y="1085925"/>
                  </a:lnTo>
                  <a:lnTo>
                    <a:pt x="1682316" y="1104595"/>
                  </a:lnTo>
                  <a:lnTo>
                    <a:pt x="1633082" y="111121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7161507" y="1841552"/>
              <a:ext cx="1818639" cy="1111250"/>
            </a:xfrm>
            <a:custGeom>
              <a:avLst/>
              <a:gdLst/>
              <a:ahLst/>
              <a:cxnLst/>
              <a:rect l="l" t="t" r="r" b="b"/>
              <a:pathLst>
                <a:path w="1818640" h="1111250">
                  <a:moveTo>
                    <a:pt x="374823" y="185201"/>
                  </a:moveTo>
                  <a:lnTo>
                    <a:pt x="381439" y="135967"/>
                  </a:lnTo>
                  <a:lnTo>
                    <a:pt x="400109" y="91726"/>
                  </a:lnTo>
                  <a:lnTo>
                    <a:pt x="429067" y="54244"/>
                  </a:lnTo>
                  <a:lnTo>
                    <a:pt x="466550" y="25285"/>
                  </a:lnTo>
                  <a:lnTo>
                    <a:pt x="510791" y="6615"/>
                  </a:lnTo>
                  <a:lnTo>
                    <a:pt x="560024" y="0"/>
                  </a:lnTo>
                  <a:lnTo>
                    <a:pt x="615399" y="0"/>
                  </a:lnTo>
                  <a:lnTo>
                    <a:pt x="976265" y="0"/>
                  </a:lnTo>
                  <a:lnTo>
                    <a:pt x="1633082" y="0"/>
                  </a:lnTo>
                  <a:lnTo>
                    <a:pt x="1669382" y="3591"/>
                  </a:lnTo>
                  <a:lnTo>
                    <a:pt x="1735832" y="31116"/>
                  </a:lnTo>
                  <a:lnTo>
                    <a:pt x="1787168" y="82451"/>
                  </a:lnTo>
                  <a:lnTo>
                    <a:pt x="1814693" y="148902"/>
                  </a:lnTo>
                  <a:lnTo>
                    <a:pt x="1818284" y="185201"/>
                  </a:lnTo>
                  <a:lnTo>
                    <a:pt x="1818284" y="463004"/>
                  </a:lnTo>
                  <a:lnTo>
                    <a:pt x="1818284" y="926009"/>
                  </a:lnTo>
                  <a:lnTo>
                    <a:pt x="1811669" y="975243"/>
                  </a:lnTo>
                  <a:lnTo>
                    <a:pt x="1792999" y="1019484"/>
                  </a:lnTo>
                  <a:lnTo>
                    <a:pt x="1764040" y="1056966"/>
                  </a:lnTo>
                  <a:lnTo>
                    <a:pt x="1726557" y="1085925"/>
                  </a:lnTo>
                  <a:lnTo>
                    <a:pt x="1682316" y="1104595"/>
                  </a:lnTo>
                  <a:lnTo>
                    <a:pt x="1633082" y="1111210"/>
                  </a:lnTo>
                  <a:lnTo>
                    <a:pt x="976265" y="1111210"/>
                  </a:lnTo>
                  <a:lnTo>
                    <a:pt x="615399" y="1111210"/>
                  </a:lnTo>
                  <a:lnTo>
                    <a:pt x="560024" y="1111210"/>
                  </a:lnTo>
                  <a:lnTo>
                    <a:pt x="510791" y="1104595"/>
                  </a:lnTo>
                  <a:lnTo>
                    <a:pt x="466550" y="1085925"/>
                  </a:lnTo>
                  <a:lnTo>
                    <a:pt x="429067" y="1056966"/>
                  </a:lnTo>
                  <a:lnTo>
                    <a:pt x="400109" y="1019484"/>
                  </a:lnTo>
                  <a:lnTo>
                    <a:pt x="381439" y="975243"/>
                  </a:lnTo>
                  <a:lnTo>
                    <a:pt x="374823" y="926009"/>
                  </a:lnTo>
                  <a:lnTo>
                    <a:pt x="374823" y="463004"/>
                  </a:lnTo>
                  <a:lnTo>
                    <a:pt x="0" y="318895"/>
                  </a:lnTo>
                  <a:lnTo>
                    <a:pt x="374823" y="185201"/>
                  </a:lnTo>
                  <a:close/>
                </a:path>
              </a:pathLst>
            </a:custGeom>
            <a:ln w="1269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 descr=""/>
          <p:cNvSpPr txBox="1"/>
          <p:nvPr/>
        </p:nvSpPr>
        <p:spPr>
          <a:xfrm>
            <a:off x="7647775" y="2104042"/>
            <a:ext cx="12211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Trebuchet MS"/>
                <a:cs typeface="Trebuchet MS"/>
              </a:rPr>
              <a:t>st</a:t>
            </a:r>
            <a:r>
              <a:rPr dirty="0" sz="1200" spc="-600">
                <a:latin typeface="Trebuchet MS"/>
                <a:cs typeface="Trebuchet MS"/>
              </a:rPr>
              <a:t>a</a:t>
            </a:r>
            <a:r>
              <a:rPr dirty="0" baseline="-32407" sz="1800" spc="-157">
                <a:latin typeface="Trebuchet MS"/>
                <a:cs typeface="Trebuchet MS"/>
              </a:rPr>
              <a:t>e</a:t>
            </a:r>
            <a:r>
              <a:rPr dirty="0" sz="1200" spc="-380">
                <a:latin typeface="Trebuchet MS"/>
                <a:cs typeface="Trebuchet MS"/>
              </a:rPr>
              <a:t>t</a:t>
            </a:r>
            <a:r>
              <a:rPr dirty="0" baseline="-32407" sz="1800" spc="-517">
                <a:latin typeface="Trebuchet MS"/>
                <a:cs typeface="Trebuchet MS"/>
              </a:rPr>
              <a:t>x</a:t>
            </a:r>
            <a:r>
              <a:rPr dirty="0" sz="1200" spc="-409">
                <a:latin typeface="Trebuchet MS"/>
                <a:cs typeface="Trebuchet MS"/>
              </a:rPr>
              <a:t>e</a:t>
            </a:r>
            <a:r>
              <a:rPr dirty="0" baseline="-32407" sz="1800" spc="-427">
                <a:latin typeface="Trebuchet MS"/>
                <a:cs typeface="Trebuchet MS"/>
              </a:rPr>
              <a:t>e</a:t>
            </a:r>
            <a:r>
              <a:rPr dirty="0" sz="1200" spc="-745">
                <a:latin typeface="Trebuchet MS"/>
                <a:cs typeface="Trebuchet MS"/>
              </a:rPr>
              <a:t>m</a:t>
            </a:r>
            <a:r>
              <a:rPr dirty="0" baseline="-32407" sz="1800" spc="-22">
                <a:latin typeface="Trebuchet MS"/>
                <a:cs typeface="Trebuchet MS"/>
              </a:rPr>
              <a:t>c</a:t>
            </a:r>
            <a:r>
              <a:rPr dirty="0" baseline="-32407" sz="1800" spc="-855">
                <a:latin typeface="Trebuchet MS"/>
                <a:cs typeface="Trebuchet MS"/>
              </a:rPr>
              <a:t>u</a:t>
            </a:r>
            <a:r>
              <a:rPr dirty="0" sz="1200" spc="-135">
                <a:latin typeface="Trebuchet MS"/>
                <a:cs typeface="Trebuchet MS"/>
              </a:rPr>
              <a:t>e</a:t>
            </a:r>
            <a:r>
              <a:rPr dirty="0" baseline="-32407" sz="1800" spc="-509">
                <a:latin typeface="Trebuchet MS"/>
                <a:cs typeface="Trebuchet MS"/>
              </a:rPr>
              <a:t>t</a:t>
            </a:r>
            <a:r>
              <a:rPr dirty="0" sz="1200" spc="-440">
                <a:latin typeface="Trebuchet MS"/>
                <a:cs typeface="Trebuchet MS"/>
              </a:rPr>
              <a:t>n</a:t>
            </a:r>
            <a:r>
              <a:rPr dirty="0" baseline="-32407" sz="1800" spc="-22">
                <a:latin typeface="Trebuchet MS"/>
                <a:cs typeface="Trebuchet MS"/>
              </a:rPr>
              <a:t>i</a:t>
            </a:r>
            <a:r>
              <a:rPr dirty="0" baseline="-32407" sz="1800" spc="-787">
                <a:latin typeface="Trebuchet MS"/>
                <a:cs typeface="Trebuchet MS"/>
              </a:rPr>
              <a:t>o</a:t>
            </a:r>
            <a:r>
              <a:rPr dirty="0" sz="1200" spc="-15">
                <a:latin typeface="Trebuchet MS"/>
                <a:cs typeface="Trebuchet MS"/>
              </a:rPr>
              <a:t>t</a:t>
            </a:r>
            <a:r>
              <a:rPr dirty="0" sz="1200" spc="-350">
                <a:latin typeface="Trebuchet MS"/>
                <a:cs typeface="Trebuchet MS"/>
              </a:rPr>
              <a:t>s</a:t>
            </a:r>
            <a:r>
              <a:rPr dirty="0" baseline="-32407" sz="1800" spc="15">
                <a:latin typeface="Trebuchet MS"/>
                <a:cs typeface="Trebuchet MS"/>
              </a:rPr>
              <a:t>n</a:t>
            </a:r>
            <a:r>
              <a:rPr dirty="0" sz="1200" spc="-15">
                <a:latin typeface="Trebuchet MS"/>
                <a:cs typeface="Trebuchet MS"/>
              </a:rPr>
              <a:t>i</a:t>
            </a:r>
            <a:r>
              <a:rPr dirty="0" sz="1200" spc="-660">
                <a:latin typeface="Trebuchet MS"/>
                <a:cs typeface="Trebuchet MS"/>
              </a:rPr>
              <a:t>n</a:t>
            </a:r>
            <a:r>
              <a:rPr dirty="0" baseline="-32407" sz="1800" spc="-82">
                <a:latin typeface="Trebuchet MS"/>
                <a:cs typeface="Trebuchet MS"/>
              </a:rPr>
              <a:t>o</a:t>
            </a:r>
            <a:r>
              <a:rPr dirty="0" sz="1200" spc="-450">
                <a:latin typeface="Trebuchet MS"/>
                <a:cs typeface="Trebuchet MS"/>
              </a:rPr>
              <a:t>t</a:t>
            </a:r>
            <a:r>
              <a:rPr dirty="0" baseline="-32407" sz="1800" spc="-75">
                <a:latin typeface="Trebuchet MS"/>
                <a:cs typeface="Trebuchet MS"/>
              </a:rPr>
              <a:t>f</a:t>
            </a:r>
            <a:r>
              <a:rPr dirty="0" sz="1200" spc="-15">
                <a:latin typeface="Trebuchet MS"/>
                <a:cs typeface="Trebuchet MS"/>
              </a:rPr>
              <a:t>o</a:t>
            </a:r>
            <a:r>
              <a:rPr dirty="0" sz="1200" spc="-25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7811040" y="2469802"/>
            <a:ext cx="8331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2407" sz="1800" spc="-142">
                <a:latin typeface="Trebuchet MS"/>
                <a:cs typeface="Trebuchet MS"/>
              </a:rPr>
              <a:t>s</a:t>
            </a:r>
            <a:r>
              <a:rPr dirty="0" sz="1200" spc="-550">
                <a:latin typeface="Trebuchet MS"/>
                <a:cs typeface="Trebuchet MS"/>
              </a:rPr>
              <a:t>c</a:t>
            </a:r>
            <a:r>
              <a:rPr dirty="0" baseline="-32407" sz="1800" spc="-30">
                <a:latin typeface="Trebuchet MS"/>
                <a:cs typeface="Trebuchet MS"/>
              </a:rPr>
              <a:t>t</a:t>
            </a:r>
            <a:r>
              <a:rPr dirty="0" baseline="-32407" sz="1800" spc="-735">
                <a:latin typeface="Trebuchet MS"/>
                <a:cs typeface="Trebuchet MS"/>
              </a:rPr>
              <a:t>a</a:t>
            </a:r>
            <a:r>
              <a:rPr dirty="0" sz="1200" spc="-229">
                <a:latin typeface="Trebuchet MS"/>
                <a:cs typeface="Trebuchet MS"/>
              </a:rPr>
              <a:t>o</a:t>
            </a:r>
            <a:r>
              <a:rPr dirty="0" baseline="-32407" sz="1800" spc="-307">
                <a:latin typeface="Trebuchet MS"/>
                <a:cs typeface="Trebuchet MS"/>
              </a:rPr>
              <a:t>t</a:t>
            </a:r>
            <a:r>
              <a:rPr dirty="0" sz="1200" spc="-545">
                <a:latin typeface="Trebuchet MS"/>
                <a:cs typeface="Trebuchet MS"/>
              </a:rPr>
              <a:t>n</a:t>
            </a:r>
            <a:r>
              <a:rPr dirty="0" baseline="-32407" sz="1800" spc="-254">
                <a:latin typeface="Trebuchet MS"/>
                <a:cs typeface="Trebuchet MS"/>
              </a:rPr>
              <a:t>e</a:t>
            </a:r>
            <a:r>
              <a:rPr dirty="0" sz="1200" spc="-300">
                <a:latin typeface="Trebuchet MS"/>
                <a:cs typeface="Trebuchet MS"/>
              </a:rPr>
              <a:t>t</a:t>
            </a:r>
            <a:r>
              <a:rPr dirty="0" baseline="-32407" sz="1800" spc="-1237">
                <a:latin typeface="Trebuchet MS"/>
                <a:cs typeface="Trebuchet MS"/>
              </a:rPr>
              <a:t>m</a:t>
            </a:r>
            <a:r>
              <a:rPr dirty="0" sz="1200" spc="-20">
                <a:latin typeface="Trebuchet MS"/>
                <a:cs typeface="Trebuchet MS"/>
              </a:rPr>
              <a:t>a</a:t>
            </a:r>
            <a:r>
              <a:rPr dirty="0" sz="1200" spc="-195">
                <a:latin typeface="Trebuchet MS"/>
                <a:cs typeface="Trebuchet MS"/>
              </a:rPr>
              <a:t>i</a:t>
            </a:r>
            <a:r>
              <a:rPr dirty="0" baseline="-32407" sz="1800" spc="-817">
                <a:latin typeface="Trebuchet MS"/>
                <a:cs typeface="Trebuchet MS"/>
              </a:rPr>
              <a:t>e</a:t>
            </a:r>
            <a:r>
              <a:rPr dirty="0" sz="1200" spc="-145">
                <a:latin typeface="Trebuchet MS"/>
                <a:cs typeface="Trebuchet MS"/>
              </a:rPr>
              <a:t>n</a:t>
            </a:r>
            <a:r>
              <a:rPr dirty="0" baseline="-32407" sz="1800" spc="-832">
                <a:latin typeface="Trebuchet MS"/>
                <a:cs typeface="Trebuchet MS"/>
              </a:rPr>
              <a:t>n</a:t>
            </a:r>
            <a:r>
              <a:rPr dirty="0" sz="1200" spc="-20">
                <a:latin typeface="Trebuchet MS"/>
                <a:cs typeface="Trebuchet MS"/>
              </a:rPr>
              <a:t>i</a:t>
            </a:r>
            <a:r>
              <a:rPr dirty="0" sz="1200" spc="-415">
                <a:latin typeface="Trebuchet MS"/>
                <a:cs typeface="Trebuchet MS"/>
              </a:rPr>
              <a:t>n</a:t>
            </a:r>
            <a:r>
              <a:rPr dirty="0" baseline="-32407" sz="1800" spc="-30">
                <a:latin typeface="Trebuchet MS"/>
                <a:cs typeface="Trebuchet MS"/>
              </a:rPr>
              <a:t>t</a:t>
            </a:r>
            <a:r>
              <a:rPr dirty="0" baseline="-32407" sz="1800" spc="-719">
                <a:latin typeface="Trebuchet MS"/>
                <a:cs typeface="Trebuchet MS"/>
              </a:rPr>
              <a:t>s</a:t>
            </a:r>
            <a:r>
              <a:rPr dirty="0" sz="1200" spc="-20">
                <a:latin typeface="Trebuchet MS"/>
                <a:cs typeface="Trebuchet MS"/>
              </a:rPr>
              <a:t>g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1" name="object 81" descr=""/>
          <p:cNvGrpSpPr/>
          <p:nvPr/>
        </p:nvGrpSpPr>
        <p:grpSpPr>
          <a:xfrm>
            <a:off x="5783717" y="1839104"/>
            <a:ext cx="3202940" cy="1316355"/>
            <a:chOff x="5783717" y="1839104"/>
            <a:chExt cx="3202940" cy="1316355"/>
          </a:xfrm>
        </p:grpSpPr>
        <p:sp>
          <p:nvSpPr>
            <p:cNvPr id="82" name="object 82" descr=""/>
            <p:cNvSpPr/>
            <p:nvPr/>
          </p:nvSpPr>
          <p:spPr>
            <a:xfrm>
              <a:off x="5790067" y="1845454"/>
              <a:ext cx="3190240" cy="1303655"/>
            </a:xfrm>
            <a:custGeom>
              <a:avLst/>
              <a:gdLst/>
              <a:ahLst/>
              <a:cxnLst/>
              <a:rect l="l" t="t" r="r" b="b"/>
              <a:pathLst>
                <a:path w="3190240" h="1303655">
                  <a:moveTo>
                    <a:pt x="2972501" y="1303346"/>
                  </a:moveTo>
                  <a:lnTo>
                    <a:pt x="1894313" y="1303346"/>
                  </a:lnTo>
                  <a:lnTo>
                    <a:pt x="1844506" y="1297609"/>
                  </a:lnTo>
                  <a:lnTo>
                    <a:pt x="1798784" y="1281268"/>
                  </a:lnTo>
                  <a:lnTo>
                    <a:pt x="1758451" y="1255625"/>
                  </a:lnTo>
                  <a:lnTo>
                    <a:pt x="1724811" y="1221985"/>
                  </a:lnTo>
                  <a:lnTo>
                    <a:pt x="1699168" y="1181652"/>
                  </a:lnTo>
                  <a:lnTo>
                    <a:pt x="1682826" y="1135930"/>
                  </a:lnTo>
                  <a:lnTo>
                    <a:pt x="1677089" y="1086122"/>
                  </a:lnTo>
                  <a:lnTo>
                    <a:pt x="0" y="888348"/>
                  </a:lnTo>
                  <a:lnTo>
                    <a:pt x="1677089" y="760285"/>
                  </a:lnTo>
                  <a:lnTo>
                    <a:pt x="1677089" y="217224"/>
                  </a:lnTo>
                  <a:lnTo>
                    <a:pt x="1682826" y="167416"/>
                  </a:lnTo>
                  <a:lnTo>
                    <a:pt x="1699168" y="121694"/>
                  </a:lnTo>
                  <a:lnTo>
                    <a:pt x="1724811" y="81361"/>
                  </a:lnTo>
                  <a:lnTo>
                    <a:pt x="1758451" y="47721"/>
                  </a:lnTo>
                  <a:lnTo>
                    <a:pt x="1798784" y="22078"/>
                  </a:lnTo>
                  <a:lnTo>
                    <a:pt x="1844506" y="5737"/>
                  </a:lnTo>
                  <a:lnTo>
                    <a:pt x="1894313" y="0"/>
                  </a:lnTo>
                  <a:lnTo>
                    <a:pt x="2972501" y="0"/>
                  </a:lnTo>
                  <a:lnTo>
                    <a:pt x="3015077" y="4212"/>
                  </a:lnTo>
                  <a:lnTo>
                    <a:pt x="3055629" y="16535"/>
                  </a:lnTo>
                  <a:lnTo>
                    <a:pt x="3093017" y="36496"/>
                  </a:lnTo>
                  <a:lnTo>
                    <a:pt x="3126102" y="63623"/>
                  </a:lnTo>
                  <a:lnTo>
                    <a:pt x="3153229" y="96708"/>
                  </a:lnTo>
                  <a:lnTo>
                    <a:pt x="3173190" y="134096"/>
                  </a:lnTo>
                  <a:lnTo>
                    <a:pt x="3185513" y="174648"/>
                  </a:lnTo>
                  <a:lnTo>
                    <a:pt x="3189725" y="217224"/>
                  </a:lnTo>
                  <a:lnTo>
                    <a:pt x="3189725" y="1086122"/>
                  </a:lnTo>
                  <a:lnTo>
                    <a:pt x="3183988" y="1135930"/>
                  </a:lnTo>
                  <a:lnTo>
                    <a:pt x="3167646" y="1181652"/>
                  </a:lnTo>
                  <a:lnTo>
                    <a:pt x="3142003" y="1221985"/>
                  </a:lnTo>
                  <a:lnTo>
                    <a:pt x="3108364" y="1255625"/>
                  </a:lnTo>
                  <a:lnTo>
                    <a:pt x="3068031" y="1281268"/>
                  </a:lnTo>
                  <a:lnTo>
                    <a:pt x="3022308" y="1297609"/>
                  </a:lnTo>
                  <a:lnTo>
                    <a:pt x="2972501" y="1303346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5790067" y="1845454"/>
              <a:ext cx="3190240" cy="1303655"/>
            </a:xfrm>
            <a:custGeom>
              <a:avLst/>
              <a:gdLst/>
              <a:ahLst/>
              <a:cxnLst/>
              <a:rect l="l" t="t" r="r" b="b"/>
              <a:pathLst>
                <a:path w="3190240" h="1303655">
                  <a:moveTo>
                    <a:pt x="1677089" y="217224"/>
                  </a:moveTo>
                  <a:lnTo>
                    <a:pt x="1682826" y="167416"/>
                  </a:lnTo>
                  <a:lnTo>
                    <a:pt x="1699168" y="121694"/>
                  </a:lnTo>
                  <a:lnTo>
                    <a:pt x="1724811" y="81361"/>
                  </a:lnTo>
                  <a:lnTo>
                    <a:pt x="1758451" y="47721"/>
                  </a:lnTo>
                  <a:lnTo>
                    <a:pt x="1798784" y="22078"/>
                  </a:lnTo>
                  <a:lnTo>
                    <a:pt x="1844506" y="5737"/>
                  </a:lnTo>
                  <a:lnTo>
                    <a:pt x="1894313" y="0"/>
                  </a:lnTo>
                  <a:lnTo>
                    <a:pt x="1929195" y="0"/>
                  </a:lnTo>
                  <a:lnTo>
                    <a:pt x="2307354" y="0"/>
                  </a:lnTo>
                  <a:lnTo>
                    <a:pt x="2972501" y="0"/>
                  </a:lnTo>
                  <a:lnTo>
                    <a:pt x="3015077" y="4212"/>
                  </a:lnTo>
                  <a:lnTo>
                    <a:pt x="3055629" y="16535"/>
                  </a:lnTo>
                  <a:lnTo>
                    <a:pt x="3093017" y="36496"/>
                  </a:lnTo>
                  <a:lnTo>
                    <a:pt x="3126102" y="63623"/>
                  </a:lnTo>
                  <a:lnTo>
                    <a:pt x="3153229" y="96708"/>
                  </a:lnTo>
                  <a:lnTo>
                    <a:pt x="3173190" y="134096"/>
                  </a:lnTo>
                  <a:lnTo>
                    <a:pt x="3185513" y="174648"/>
                  </a:lnTo>
                  <a:lnTo>
                    <a:pt x="3189725" y="217224"/>
                  </a:lnTo>
                  <a:lnTo>
                    <a:pt x="3189725" y="760285"/>
                  </a:lnTo>
                  <a:lnTo>
                    <a:pt x="3189725" y="1086122"/>
                  </a:lnTo>
                  <a:lnTo>
                    <a:pt x="3183988" y="1135930"/>
                  </a:lnTo>
                  <a:lnTo>
                    <a:pt x="3167646" y="1181652"/>
                  </a:lnTo>
                  <a:lnTo>
                    <a:pt x="3142003" y="1221985"/>
                  </a:lnTo>
                  <a:lnTo>
                    <a:pt x="3108364" y="1255625"/>
                  </a:lnTo>
                  <a:lnTo>
                    <a:pt x="3068031" y="1281268"/>
                  </a:lnTo>
                  <a:lnTo>
                    <a:pt x="3022308" y="1297609"/>
                  </a:lnTo>
                  <a:lnTo>
                    <a:pt x="2972501" y="1303346"/>
                  </a:lnTo>
                  <a:lnTo>
                    <a:pt x="2307354" y="1303346"/>
                  </a:lnTo>
                  <a:lnTo>
                    <a:pt x="1929195" y="1303346"/>
                  </a:lnTo>
                  <a:lnTo>
                    <a:pt x="1894313" y="1303346"/>
                  </a:lnTo>
                  <a:lnTo>
                    <a:pt x="1844506" y="1297609"/>
                  </a:lnTo>
                  <a:lnTo>
                    <a:pt x="1798784" y="1281268"/>
                  </a:lnTo>
                  <a:lnTo>
                    <a:pt x="1758451" y="1255625"/>
                  </a:lnTo>
                  <a:lnTo>
                    <a:pt x="1724811" y="1221985"/>
                  </a:lnTo>
                  <a:lnTo>
                    <a:pt x="1699168" y="1181652"/>
                  </a:lnTo>
                  <a:lnTo>
                    <a:pt x="1682826" y="1135930"/>
                  </a:lnTo>
                  <a:lnTo>
                    <a:pt x="1677089" y="1086122"/>
                  </a:lnTo>
                  <a:lnTo>
                    <a:pt x="0" y="888348"/>
                  </a:lnTo>
                  <a:lnTo>
                    <a:pt x="1677089" y="760285"/>
                  </a:lnTo>
                  <a:lnTo>
                    <a:pt x="1677089" y="217224"/>
                  </a:lnTo>
                  <a:close/>
                </a:path>
              </a:pathLst>
            </a:custGeom>
            <a:ln w="1269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 descr=""/>
          <p:cNvSpPr txBox="1"/>
          <p:nvPr/>
        </p:nvSpPr>
        <p:spPr>
          <a:xfrm>
            <a:off x="7674148" y="1838251"/>
            <a:ext cx="1099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235">
                <a:latin typeface="Trebuchet MS"/>
                <a:cs typeface="Trebuchet MS"/>
              </a:rPr>
              <a:t>T</a:t>
            </a:r>
            <a:r>
              <a:rPr dirty="0" baseline="-30092" sz="1800" spc="-359">
                <a:latin typeface="Trebuchet MS"/>
                <a:cs typeface="Trebuchet MS"/>
              </a:rPr>
              <a:t>I</a:t>
            </a:r>
            <a:r>
              <a:rPr dirty="0" sz="1200" spc="-270">
                <a:latin typeface="Trebuchet MS"/>
                <a:cs typeface="Trebuchet MS"/>
              </a:rPr>
              <a:t>r</a:t>
            </a:r>
            <a:r>
              <a:rPr dirty="0" baseline="-30092" sz="1800" spc="-697">
                <a:latin typeface="Trebuchet MS"/>
                <a:cs typeface="Trebuchet MS"/>
              </a:rPr>
              <a:t>n</a:t>
            </a:r>
            <a:r>
              <a:rPr dirty="0" sz="1200" spc="-204">
                <a:latin typeface="Trebuchet MS"/>
                <a:cs typeface="Trebuchet MS"/>
              </a:rPr>
              <a:t>a</a:t>
            </a:r>
            <a:r>
              <a:rPr dirty="0" baseline="-30092" sz="1800" spc="-367">
                <a:latin typeface="Trebuchet MS"/>
                <a:cs typeface="Trebuchet MS"/>
              </a:rPr>
              <a:t>t</a:t>
            </a:r>
            <a:r>
              <a:rPr dirty="0" sz="1200" spc="-509">
                <a:latin typeface="Trebuchet MS"/>
                <a:cs typeface="Trebuchet MS"/>
              </a:rPr>
              <a:t>n</a:t>
            </a:r>
            <a:r>
              <a:rPr dirty="0" baseline="-30092" sz="1800" spc="-292">
                <a:latin typeface="Trebuchet MS"/>
                <a:cs typeface="Trebuchet MS"/>
              </a:rPr>
              <a:t>e</a:t>
            </a:r>
            <a:r>
              <a:rPr dirty="0" sz="1200" spc="-350">
                <a:latin typeface="Trebuchet MS"/>
                <a:cs typeface="Trebuchet MS"/>
              </a:rPr>
              <a:t>s</a:t>
            </a:r>
            <a:r>
              <a:rPr dirty="0" baseline="-30092" sz="1800" spc="-60">
                <a:latin typeface="Trebuchet MS"/>
                <a:cs typeface="Trebuchet MS"/>
              </a:rPr>
              <a:t>r</a:t>
            </a:r>
            <a:r>
              <a:rPr dirty="0" sz="1200" spc="-350">
                <a:latin typeface="Trebuchet MS"/>
                <a:cs typeface="Trebuchet MS"/>
              </a:rPr>
              <a:t>l</a:t>
            </a:r>
            <a:r>
              <a:rPr dirty="0" baseline="-30092" sz="1800" spc="-667">
                <a:latin typeface="Trebuchet MS"/>
                <a:cs typeface="Trebuchet MS"/>
              </a:rPr>
              <a:t>p</a:t>
            </a:r>
            <a:r>
              <a:rPr dirty="0" sz="1200" spc="-215">
                <a:latin typeface="Trebuchet MS"/>
                <a:cs typeface="Trebuchet MS"/>
              </a:rPr>
              <a:t>a</a:t>
            </a:r>
            <a:r>
              <a:rPr dirty="0" baseline="-30092" sz="1800" spc="-382">
                <a:latin typeface="Trebuchet MS"/>
                <a:cs typeface="Trebuchet MS"/>
              </a:rPr>
              <a:t>r</a:t>
            </a:r>
            <a:r>
              <a:rPr dirty="0" sz="1200" spc="-225">
                <a:latin typeface="Trebuchet MS"/>
                <a:cs typeface="Trebuchet MS"/>
              </a:rPr>
              <a:t>t</a:t>
            </a:r>
            <a:r>
              <a:rPr dirty="0" baseline="-30092" sz="1800" spc="-787">
                <a:latin typeface="Trebuchet MS"/>
                <a:cs typeface="Trebuchet MS"/>
              </a:rPr>
              <a:t>e</a:t>
            </a:r>
            <a:r>
              <a:rPr dirty="0" sz="1200" spc="-170">
                <a:latin typeface="Trebuchet MS"/>
                <a:cs typeface="Trebuchet MS"/>
              </a:rPr>
              <a:t>e</a:t>
            </a:r>
            <a:r>
              <a:rPr dirty="0" baseline="-30092" sz="1800" spc="-434">
                <a:latin typeface="Trebuchet MS"/>
                <a:cs typeface="Trebuchet MS"/>
              </a:rPr>
              <a:t>t</a:t>
            </a:r>
            <a:r>
              <a:rPr dirty="0" sz="1200" spc="-335">
                <a:latin typeface="Trebuchet MS"/>
                <a:cs typeface="Trebuchet MS"/>
              </a:rPr>
              <a:t>s</a:t>
            </a:r>
            <a:r>
              <a:rPr dirty="0" baseline="-30092" sz="1800" spc="-22">
                <a:latin typeface="Trebuchet MS"/>
                <a:cs typeface="Trebuchet MS"/>
              </a:rPr>
              <a:t>s</a:t>
            </a:r>
            <a:r>
              <a:rPr dirty="0" baseline="-30092" sz="1800" spc="-142">
                <a:latin typeface="Trebuchet MS"/>
                <a:cs typeface="Trebuchet MS"/>
              </a:rPr>
              <a:t> </a:t>
            </a:r>
            <a:r>
              <a:rPr dirty="0" sz="1200" spc="-545">
                <a:latin typeface="Trebuchet MS"/>
                <a:cs typeface="Trebuchet MS"/>
              </a:rPr>
              <a:t>D</a:t>
            </a:r>
            <a:r>
              <a:rPr dirty="0" baseline="-30092" sz="1800" spc="-225">
                <a:latin typeface="Trebuchet MS"/>
                <a:cs typeface="Trebuchet MS"/>
              </a:rPr>
              <a:t>D</a:t>
            </a:r>
            <a:r>
              <a:rPr dirty="0" sz="1200" spc="-650">
                <a:latin typeface="Trebuchet MS"/>
                <a:cs typeface="Trebuchet MS"/>
              </a:rPr>
              <a:t>M</a:t>
            </a:r>
            <a:r>
              <a:rPr dirty="0" baseline="-30092" sz="1800" spc="-52">
                <a:latin typeface="Trebuchet MS"/>
                <a:cs typeface="Trebuchet MS"/>
              </a:rPr>
              <a:t>D</a:t>
            </a:r>
            <a:r>
              <a:rPr dirty="0" sz="1200" spc="30">
                <a:latin typeface="Trebuchet MS"/>
                <a:cs typeface="Trebuchet MS"/>
              </a:rPr>
              <a:t>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7516548" y="2752651"/>
            <a:ext cx="1315085" cy="9188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1465" marR="5080" indent="-18034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rebuchet MS"/>
                <a:cs typeface="Trebuchet MS"/>
              </a:rPr>
              <a:t>evaluation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engine understands</a:t>
            </a:r>
            <a:endParaRPr sz="1200">
              <a:latin typeface="Trebuchet MS"/>
              <a:cs typeface="Trebuchet MS"/>
            </a:endParaRPr>
          </a:p>
          <a:p>
            <a:pPr marL="12700" marR="74930" indent="7620">
              <a:lnSpc>
                <a:spcPct val="100000"/>
              </a:lnSpc>
              <a:spcBef>
                <a:spcPts val="1270"/>
              </a:spcBef>
            </a:pPr>
            <a:r>
              <a:rPr dirty="0" sz="1200">
                <a:latin typeface="Trebuchet MS"/>
                <a:cs typeface="Trebuchet MS"/>
              </a:rPr>
              <a:t>Provides</a:t>
            </a:r>
            <a:r>
              <a:rPr dirty="0" sz="1200" spc="-10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interface </a:t>
            </a:r>
            <a:r>
              <a:rPr dirty="0" sz="1200" spc="-10">
                <a:latin typeface="Trebuchet MS"/>
                <a:cs typeface="Trebuchet MS"/>
              </a:rPr>
              <a:t>between </a:t>
            </a:r>
            <a:r>
              <a:rPr dirty="0" sz="1200" spc="-35">
                <a:latin typeface="Trebuchet MS"/>
                <a:cs typeface="Trebuchet MS"/>
              </a:rPr>
              <a:t>low-</a:t>
            </a:r>
            <a:r>
              <a:rPr dirty="0" sz="1200" spc="-30">
                <a:latin typeface="Trebuchet MS"/>
                <a:cs typeface="Trebuchet MS"/>
              </a:rPr>
              <a:t>level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6" name="object 86" descr=""/>
          <p:cNvGrpSpPr/>
          <p:nvPr/>
        </p:nvGrpSpPr>
        <p:grpSpPr>
          <a:xfrm>
            <a:off x="4293019" y="1843303"/>
            <a:ext cx="4693285" cy="1137920"/>
            <a:chOff x="4293019" y="1843303"/>
            <a:chExt cx="4693285" cy="1137920"/>
          </a:xfrm>
        </p:grpSpPr>
        <p:sp>
          <p:nvSpPr>
            <p:cNvPr id="87" name="object 87" descr=""/>
            <p:cNvSpPr/>
            <p:nvPr/>
          </p:nvSpPr>
          <p:spPr>
            <a:xfrm>
              <a:off x="4299369" y="1849653"/>
              <a:ext cx="4680585" cy="1125220"/>
            </a:xfrm>
            <a:custGeom>
              <a:avLst/>
              <a:gdLst/>
              <a:ahLst/>
              <a:cxnLst/>
              <a:rect l="l" t="t" r="r" b="b"/>
              <a:pathLst>
                <a:path w="4680584" h="1125220">
                  <a:moveTo>
                    <a:pt x="0" y="1036406"/>
                  </a:moveTo>
                  <a:lnTo>
                    <a:pt x="3154299" y="656171"/>
                  </a:lnTo>
                  <a:lnTo>
                    <a:pt x="3154299" y="187477"/>
                  </a:lnTo>
                  <a:lnTo>
                    <a:pt x="3160996" y="137638"/>
                  </a:lnTo>
                  <a:lnTo>
                    <a:pt x="3179895" y="92854"/>
                  </a:lnTo>
                  <a:lnTo>
                    <a:pt x="3209210" y="54910"/>
                  </a:lnTo>
                  <a:lnTo>
                    <a:pt x="3247153" y="25596"/>
                  </a:lnTo>
                  <a:lnTo>
                    <a:pt x="3291938" y="6696"/>
                  </a:lnTo>
                  <a:lnTo>
                    <a:pt x="3341777" y="0"/>
                  </a:lnTo>
                  <a:lnTo>
                    <a:pt x="4492946" y="0"/>
                  </a:lnTo>
                  <a:lnTo>
                    <a:pt x="4564690" y="14270"/>
                  </a:lnTo>
                  <a:lnTo>
                    <a:pt x="4625512" y="54910"/>
                  </a:lnTo>
                  <a:lnTo>
                    <a:pt x="4666152" y="115733"/>
                  </a:lnTo>
                  <a:lnTo>
                    <a:pt x="4680423" y="187477"/>
                  </a:lnTo>
                  <a:lnTo>
                    <a:pt x="4680423" y="937388"/>
                  </a:lnTo>
                  <a:lnTo>
                    <a:pt x="3154299" y="937388"/>
                  </a:lnTo>
                  <a:lnTo>
                    <a:pt x="0" y="1036406"/>
                  </a:lnTo>
                  <a:close/>
                </a:path>
                <a:path w="4680584" h="1125220">
                  <a:moveTo>
                    <a:pt x="4492946" y="1124865"/>
                  </a:moveTo>
                  <a:lnTo>
                    <a:pt x="3341777" y="1124865"/>
                  </a:lnTo>
                  <a:lnTo>
                    <a:pt x="3291938" y="1118169"/>
                  </a:lnTo>
                  <a:lnTo>
                    <a:pt x="3247153" y="1099269"/>
                  </a:lnTo>
                  <a:lnTo>
                    <a:pt x="3209210" y="1069955"/>
                  </a:lnTo>
                  <a:lnTo>
                    <a:pt x="3179895" y="1032011"/>
                  </a:lnTo>
                  <a:lnTo>
                    <a:pt x="3160996" y="987227"/>
                  </a:lnTo>
                  <a:lnTo>
                    <a:pt x="3154299" y="937388"/>
                  </a:lnTo>
                  <a:lnTo>
                    <a:pt x="4680423" y="937388"/>
                  </a:lnTo>
                  <a:lnTo>
                    <a:pt x="4673726" y="987227"/>
                  </a:lnTo>
                  <a:lnTo>
                    <a:pt x="4654827" y="1032011"/>
                  </a:lnTo>
                  <a:lnTo>
                    <a:pt x="4625512" y="1069955"/>
                  </a:lnTo>
                  <a:lnTo>
                    <a:pt x="4587569" y="1099269"/>
                  </a:lnTo>
                  <a:lnTo>
                    <a:pt x="4542785" y="1118169"/>
                  </a:lnTo>
                  <a:lnTo>
                    <a:pt x="4492946" y="1124865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4299369" y="1849653"/>
              <a:ext cx="4680585" cy="1125220"/>
            </a:xfrm>
            <a:custGeom>
              <a:avLst/>
              <a:gdLst/>
              <a:ahLst/>
              <a:cxnLst/>
              <a:rect l="l" t="t" r="r" b="b"/>
              <a:pathLst>
                <a:path w="4680584" h="1125220">
                  <a:moveTo>
                    <a:pt x="3154299" y="187477"/>
                  </a:moveTo>
                  <a:lnTo>
                    <a:pt x="3160996" y="137638"/>
                  </a:lnTo>
                  <a:lnTo>
                    <a:pt x="3179895" y="92854"/>
                  </a:lnTo>
                  <a:lnTo>
                    <a:pt x="3209210" y="54910"/>
                  </a:lnTo>
                  <a:lnTo>
                    <a:pt x="3247153" y="25596"/>
                  </a:lnTo>
                  <a:lnTo>
                    <a:pt x="3291938" y="6696"/>
                  </a:lnTo>
                  <a:lnTo>
                    <a:pt x="3341777" y="0"/>
                  </a:lnTo>
                  <a:lnTo>
                    <a:pt x="3408653" y="0"/>
                  </a:lnTo>
                  <a:lnTo>
                    <a:pt x="3790184" y="0"/>
                  </a:lnTo>
                  <a:lnTo>
                    <a:pt x="4492946" y="0"/>
                  </a:lnTo>
                  <a:lnTo>
                    <a:pt x="4529692" y="3635"/>
                  </a:lnTo>
                  <a:lnTo>
                    <a:pt x="4596958" y="31498"/>
                  </a:lnTo>
                  <a:lnTo>
                    <a:pt x="4648925" y="83464"/>
                  </a:lnTo>
                  <a:lnTo>
                    <a:pt x="4676788" y="150731"/>
                  </a:lnTo>
                  <a:lnTo>
                    <a:pt x="4680423" y="187477"/>
                  </a:lnTo>
                  <a:lnTo>
                    <a:pt x="4680423" y="656171"/>
                  </a:lnTo>
                  <a:lnTo>
                    <a:pt x="4680423" y="937388"/>
                  </a:lnTo>
                  <a:lnTo>
                    <a:pt x="4673726" y="987227"/>
                  </a:lnTo>
                  <a:lnTo>
                    <a:pt x="4654827" y="1032011"/>
                  </a:lnTo>
                  <a:lnTo>
                    <a:pt x="4625512" y="1069955"/>
                  </a:lnTo>
                  <a:lnTo>
                    <a:pt x="4587569" y="1099269"/>
                  </a:lnTo>
                  <a:lnTo>
                    <a:pt x="4542785" y="1118169"/>
                  </a:lnTo>
                  <a:lnTo>
                    <a:pt x="4492946" y="1124865"/>
                  </a:lnTo>
                  <a:lnTo>
                    <a:pt x="3790184" y="1124865"/>
                  </a:lnTo>
                  <a:lnTo>
                    <a:pt x="3408653" y="1124865"/>
                  </a:lnTo>
                  <a:lnTo>
                    <a:pt x="3341777" y="1124865"/>
                  </a:lnTo>
                  <a:lnTo>
                    <a:pt x="3291938" y="1118169"/>
                  </a:lnTo>
                  <a:lnTo>
                    <a:pt x="3247153" y="1099269"/>
                  </a:lnTo>
                  <a:lnTo>
                    <a:pt x="3209210" y="1069955"/>
                  </a:lnTo>
                  <a:lnTo>
                    <a:pt x="3179895" y="1032011"/>
                  </a:lnTo>
                  <a:lnTo>
                    <a:pt x="3160996" y="987227"/>
                  </a:lnTo>
                  <a:lnTo>
                    <a:pt x="3154299" y="937388"/>
                  </a:lnTo>
                  <a:lnTo>
                    <a:pt x="0" y="1036406"/>
                  </a:lnTo>
                  <a:lnTo>
                    <a:pt x="3154299" y="656171"/>
                  </a:lnTo>
                  <a:lnTo>
                    <a:pt x="3154299" y="187477"/>
                  </a:lnTo>
                  <a:close/>
                </a:path>
              </a:pathLst>
            </a:custGeom>
            <a:ln w="1269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 descr=""/>
          <p:cNvSpPr txBox="1"/>
          <p:nvPr/>
        </p:nvSpPr>
        <p:spPr>
          <a:xfrm>
            <a:off x="7564305" y="2027530"/>
            <a:ext cx="13055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Trebuchet MS"/>
                <a:cs typeface="Trebuchet MS"/>
              </a:rPr>
              <a:t>E</a:t>
            </a:r>
            <a:r>
              <a:rPr dirty="0" sz="1200" spc="-450">
                <a:latin typeface="Trebuchet MS"/>
                <a:cs typeface="Trebuchet MS"/>
              </a:rPr>
              <a:t>x</a:t>
            </a:r>
            <a:r>
              <a:rPr dirty="0" baseline="2314" sz="1800" spc="-292">
                <a:latin typeface="Trebuchet MS"/>
                <a:cs typeface="Trebuchet MS"/>
              </a:rPr>
              <a:t>s</a:t>
            </a:r>
            <a:r>
              <a:rPr dirty="0" sz="1200" spc="-495">
                <a:latin typeface="Trebuchet MS"/>
                <a:cs typeface="Trebuchet MS"/>
              </a:rPr>
              <a:t>e</a:t>
            </a:r>
            <a:r>
              <a:rPr dirty="0" baseline="2314" sz="1800" spc="-30">
                <a:latin typeface="Trebuchet MS"/>
                <a:cs typeface="Trebuchet MS"/>
              </a:rPr>
              <a:t>t</a:t>
            </a:r>
            <a:r>
              <a:rPr dirty="0" baseline="2314" sz="1800" spc="-780">
                <a:latin typeface="Trebuchet MS"/>
                <a:cs typeface="Trebuchet MS"/>
              </a:rPr>
              <a:t>a</a:t>
            </a:r>
            <a:r>
              <a:rPr dirty="0" sz="1200" spc="-409">
                <a:latin typeface="Trebuchet MS"/>
                <a:cs typeface="Trebuchet MS"/>
              </a:rPr>
              <a:t>c</a:t>
            </a:r>
            <a:r>
              <a:rPr dirty="0" baseline="6944" sz="1800" spc="-772">
                <a:latin typeface="Trebuchet MS"/>
                <a:cs typeface="Trebuchet MS"/>
              </a:rPr>
              <a:t>D</a:t>
            </a:r>
            <a:r>
              <a:rPr dirty="0" baseline="2314" sz="1800" spc="-562">
                <a:latin typeface="Trebuchet MS"/>
                <a:cs typeface="Trebuchet MS"/>
              </a:rPr>
              <a:t>t</a:t>
            </a:r>
            <a:r>
              <a:rPr dirty="0" sz="1200" spc="-425">
                <a:latin typeface="Trebuchet MS"/>
                <a:cs typeface="Trebuchet MS"/>
              </a:rPr>
              <a:t>u</a:t>
            </a:r>
            <a:r>
              <a:rPr dirty="0" baseline="2314" sz="1800" spc="-735">
                <a:latin typeface="Trebuchet MS"/>
                <a:cs typeface="Trebuchet MS"/>
              </a:rPr>
              <a:t>e</a:t>
            </a:r>
            <a:r>
              <a:rPr dirty="0" baseline="6944" sz="1800" spc="-727">
                <a:latin typeface="Trebuchet MS"/>
                <a:cs typeface="Trebuchet MS"/>
              </a:rPr>
              <a:t>e</a:t>
            </a:r>
            <a:r>
              <a:rPr dirty="0" sz="1200" spc="-130">
                <a:latin typeface="Trebuchet MS"/>
                <a:cs typeface="Trebuchet MS"/>
              </a:rPr>
              <a:t>t</a:t>
            </a:r>
            <a:r>
              <a:rPr dirty="0" baseline="2314" sz="1800" spc="-1432">
                <a:latin typeface="Trebuchet MS"/>
                <a:cs typeface="Trebuchet MS"/>
              </a:rPr>
              <a:t>m</a:t>
            </a:r>
            <a:r>
              <a:rPr dirty="0" sz="1200" spc="-560">
                <a:latin typeface="Trebuchet MS"/>
                <a:cs typeface="Trebuchet MS"/>
              </a:rPr>
              <a:t>e</a:t>
            </a:r>
            <a:r>
              <a:rPr dirty="0" baseline="6944" sz="1800" spc="-150">
                <a:latin typeface="Trebuchet MS"/>
                <a:cs typeface="Trebuchet MS"/>
              </a:rPr>
              <a:t>a</a:t>
            </a:r>
            <a:r>
              <a:rPr dirty="0" sz="1200" spc="-450">
                <a:latin typeface="Trebuchet MS"/>
                <a:cs typeface="Trebuchet MS"/>
              </a:rPr>
              <a:t>s</a:t>
            </a:r>
            <a:r>
              <a:rPr dirty="0" baseline="6944" sz="1800" spc="-300">
                <a:latin typeface="Trebuchet MS"/>
                <a:cs typeface="Trebuchet MS"/>
              </a:rPr>
              <a:t>l</a:t>
            </a:r>
            <a:r>
              <a:rPr dirty="0" baseline="2314" sz="1800" spc="-825">
                <a:latin typeface="Trebuchet MS"/>
                <a:cs typeface="Trebuchet MS"/>
              </a:rPr>
              <a:t>e</a:t>
            </a:r>
            <a:r>
              <a:rPr dirty="0" baseline="6944" sz="1800" spc="-89">
                <a:latin typeface="Trebuchet MS"/>
                <a:cs typeface="Trebuchet MS"/>
              </a:rPr>
              <a:t>s</a:t>
            </a:r>
            <a:r>
              <a:rPr dirty="0" sz="1200" spc="-345">
                <a:latin typeface="Trebuchet MS"/>
                <a:cs typeface="Trebuchet MS"/>
              </a:rPr>
              <a:t>l</a:t>
            </a:r>
            <a:r>
              <a:rPr dirty="0" baseline="2314" sz="1800" spc="-652">
                <a:latin typeface="Trebuchet MS"/>
                <a:cs typeface="Trebuchet MS"/>
              </a:rPr>
              <a:t>n</a:t>
            </a:r>
            <a:r>
              <a:rPr dirty="0" sz="1200" spc="-605">
                <a:latin typeface="Trebuchet MS"/>
                <a:cs typeface="Trebuchet MS"/>
              </a:rPr>
              <a:t>o</a:t>
            </a:r>
            <a:r>
              <a:rPr dirty="0" baseline="6944" sz="1800" spc="-862">
                <a:latin typeface="Trebuchet MS"/>
                <a:cs typeface="Trebuchet MS"/>
              </a:rPr>
              <a:t>w</a:t>
            </a:r>
            <a:r>
              <a:rPr dirty="0" baseline="2314" sz="1800" spc="-202">
                <a:latin typeface="Trebuchet MS"/>
                <a:cs typeface="Trebuchet MS"/>
              </a:rPr>
              <a:t>t</a:t>
            </a:r>
            <a:r>
              <a:rPr dirty="0" sz="1200" spc="-835">
                <a:latin typeface="Trebuchet MS"/>
                <a:cs typeface="Trebuchet MS"/>
              </a:rPr>
              <a:t>w</a:t>
            </a:r>
            <a:r>
              <a:rPr dirty="0" baseline="2314" sz="1800" spc="-517">
                <a:latin typeface="Trebuchet MS"/>
                <a:cs typeface="Trebuchet MS"/>
              </a:rPr>
              <a:t>s</a:t>
            </a:r>
            <a:r>
              <a:rPr dirty="0" baseline="6944" sz="1800" spc="-30">
                <a:latin typeface="Trebuchet MS"/>
                <a:cs typeface="Trebuchet MS"/>
              </a:rPr>
              <a:t>it</a:t>
            </a:r>
            <a:r>
              <a:rPr dirty="0" baseline="6944" sz="1800" spc="-937">
                <a:latin typeface="Trebuchet MS"/>
                <a:cs typeface="Trebuchet MS"/>
              </a:rPr>
              <a:t>h</a:t>
            </a:r>
            <a:r>
              <a:rPr dirty="0" baseline="2314" sz="1800" spc="-89">
                <a:latin typeface="Trebuchet MS"/>
                <a:cs typeface="Trebuchet MS"/>
              </a:rPr>
              <a:t>i</a:t>
            </a:r>
            <a:r>
              <a:rPr dirty="0" sz="1200" spc="-340">
                <a:latin typeface="Trebuchet MS"/>
                <a:cs typeface="Trebuchet MS"/>
              </a:rPr>
              <a:t>l</a:t>
            </a:r>
            <a:r>
              <a:rPr dirty="0" baseline="2314" sz="1800" spc="-660">
                <a:latin typeface="Trebuchet MS"/>
                <a:cs typeface="Trebuchet MS"/>
              </a:rPr>
              <a:t>n</a:t>
            </a:r>
            <a:r>
              <a:rPr dirty="0" sz="1200" spc="-275">
                <a:latin typeface="Trebuchet MS"/>
                <a:cs typeface="Trebuchet MS"/>
              </a:rPr>
              <a:t>e</a:t>
            </a:r>
            <a:r>
              <a:rPr dirty="0" baseline="2314" sz="1800" spc="-240">
                <a:latin typeface="Trebuchet MS"/>
                <a:cs typeface="Trebuchet MS"/>
              </a:rPr>
              <a:t>t</a:t>
            </a:r>
            <a:r>
              <a:rPr dirty="0" sz="1200" spc="-515">
                <a:latin typeface="Trebuchet MS"/>
                <a:cs typeface="Trebuchet MS"/>
              </a:rPr>
              <a:t>v</a:t>
            </a:r>
            <a:r>
              <a:rPr dirty="0" baseline="2314" sz="1800" spc="-315">
                <a:latin typeface="Trebuchet MS"/>
                <a:cs typeface="Trebuchet MS"/>
              </a:rPr>
              <a:t>o</a:t>
            </a:r>
            <a:r>
              <a:rPr dirty="0" sz="1200" spc="-20">
                <a:latin typeface="Trebuchet MS"/>
                <a:cs typeface="Trebuchet MS"/>
              </a:rPr>
              <a:t>el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7796259" y="2210411"/>
            <a:ext cx="9074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195">
                <a:latin typeface="Trebuchet MS"/>
                <a:cs typeface="Trebuchet MS"/>
              </a:rPr>
              <a:t>i</a:t>
            </a:r>
            <a:r>
              <a:rPr dirty="0" baseline="-27777" sz="1800" spc="-585">
                <a:latin typeface="Trebuchet MS"/>
                <a:cs typeface="Trebuchet MS"/>
              </a:rPr>
              <a:t>s</a:t>
            </a:r>
            <a:r>
              <a:rPr dirty="0" sz="1200" spc="-265">
                <a:latin typeface="Trebuchet MS"/>
                <a:cs typeface="Trebuchet MS"/>
              </a:rPr>
              <a:t>n</a:t>
            </a:r>
            <a:r>
              <a:rPr dirty="0" baseline="-27777" sz="1800" spc="-930">
                <a:latin typeface="Trebuchet MS"/>
                <a:cs typeface="Trebuchet MS"/>
              </a:rPr>
              <a:t>e</a:t>
            </a:r>
            <a:r>
              <a:rPr dirty="0" baseline="2314" sz="1800" spc="-209">
                <a:latin typeface="Trebuchet MS"/>
                <a:cs typeface="Trebuchet MS"/>
              </a:rPr>
              <a:t>l</a:t>
            </a:r>
            <a:r>
              <a:rPr dirty="0" sz="1200" spc="-434">
                <a:latin typeface="Trebuchet MS"/>
                <a:cs typeface="Trebuchet MS"/>
              </a:rPr>
              <a:t>s</a:t>
            </a:r>
            <a:r>
              <a:rPr dirty="0" baseline="2314" sz="1800" spc="-525">
                <a:latin typeface="Trebuchet MS"/>
                <a:cs typeface="Trebuchet MS"/>
              </a:rPr>
              <a:t>o</a:t>
            </a:r>
            <a:r>
              <a:rPr dirty="0" baseline="-27777" sz="1800" spc="-502">
                <a:latin typeface="Trebuchet MS"/>
                <a:cs typeface="Trebuchet MS"/>
              </a:rPr>
              <a:t>t</a:t>
            </a:r>
            <a:r>
              <a:rPr dirty="0" sz="1200" spc="-204">
                <a:latin typeface="Trebuchet MS"/>
                <a:cs typeface="Trebuchet MS"/>
              </a:rPr>
              <a:t>t</a:t>
            </a:r>
            <a:r>
              <a:rPr dirty="0" baseline="2314" sz="1800" spc="-1170">
                <a:latin typeface="Trebuchet MS"/>
                <a:cs typeface="Trebuchet MS"/>
              </a:rPr>
              <a:t>w</a:t>
            </a:r>
            <a:r>
              <a:rPr dirty="0" sz="1200" spc="-275">
                <a:latin typeface="Trebuchet MS"/>
                <a:cs typeface="Trebuchet MS"/>
              </a:rPr>
              <a:t>r</a:t>
            </a:r>
            <a:r>
              <a:rPr dirty="0" baseline="-27777" sz="1800" spc="-719">
                <a:latin typeface="Trebuchet MS"/>
                <a:cs typeface="Trebuchet MS"/>
              </a:rPr>
              <a:t>o</a:t>
            </a:r>
            <a:r>
              <a:rPr dirty="0" sz="1200" spc="-210">
                <a:latin typeface="Trebuchet MS"/>
                <a:cs typeface="Trebuchet MS"/>
              </a:rPr>
              <a:t>u</a:t>
            </a:r>
            <a:r>
              <a:rPr dirty="0" baseline="-27777" sz="1800" spc="-345">
                <a:latin typeface="Trebuchet MS"/>
                <a:cs typeface="Trebuchet MS"/>
              </a:rPr>
              <a:t>f</a:t>
            </a:r>
            <a:r>
              <a:rPr dirty="0" baseline="2314" sz="1800" spc="-562">
                <a:latin typeface="Trebuchet MS"/>
                <a:cs typeface="Trebuchet MS"/>
              </a:rPr>
              <a:t>l</a:t>
            </a:r>
            <a:r>
              <a:rPr dirty="0" sz="1200" spc="-355">
                <a:latin typeface="Trebuchet MS"/>
                <a:cs typeface="Trebuchet MS"/>
              </a:rPr>
              <a:t>c</a:t>
            </a:r>
            <a:r>
              <a:rPr dirty="0" baseline="2314" sz="1800" spc="-742">
                <a:latin typeface="Trebuchet MS"/>
                <a:cs typeface="Trebuchet MS"/>
              </a:rPr>
              <a:t>e</a:t>
            </a:r>
            <a:r>
              <a:rPr dirty="0" baseline="-27777" sz="1800" spc="-487">
                <a:latin typeface="Trebuchet MS"/>
                <a:cs typeface="Trebuchet MS"/>
              </a:rPr>
              <a:t>t</a:t>
            </a:r>
            <a:r>
              <a:rPr dirty="0" sz="1200" spc="-204">
                <a:latin typeface="Trebuchet MS"/>
                <a:cs typeface="Trebuchet MS"/>
              </a:rPr>
              <a:t>t</a:t>
            </a:r>
            <a:r>
              <a:rPr dirty="0" baseline="-27777" sz="1800" spc="-780">
                <a:latin typeface="Trebuchet MS"/>
                <a:cs typeface="Trebuchet MS"/>
              </a:rPr>
              <a:t>a</a:t>
            </a:r>
            <a:r>
              <a:rPr dirty="0" baseline="2314" sz="1800" spc="-509">
                <a:latin typeface="Trebuchet MS"/>
                <a:cs typeface="Trebuchet MS"/>
              </a:rPr>
              <a:t>v</a:t>
            </a:r>
            <a:r>
              <a:rPr dirty="0" sz="1200" spc="-455">
                <a:latin typeface="Trebuchet MS"/>
                <a:cs typeface="Trebuchet MS"/>
              </a:rPr>
              <a:t>o</a:t>
            </a:r>
            <a:r>
              <a:rPr dirty="0" baseline="-27777" sz="1800" spc="-914">
                <a:latin typeface="Trebuchet MS"/>
                <a:cs typeface="Trebuchet MS"/>
              </a:rPr>
              <a:t>b</a:t>
            </a:r>
            <a:r>
              <a:rPr dirty="0" baseline="2314" sz="1800" spc="-480">
                <a:latin typeface="Trebuchet MS"/>
                <a:cs typeface="Trebuchet MS"/>
              </a:rPr>
              <a:t>e</a:t>
            </a:r>
            <a:r>
              <a:rPr dirty="0" sz="1200" spc="-450">
                <a:latin typeface="Trebuchet MS"/>
                <a:cs typeface="Trebuchet MS"/>
              </a:rPr>
              <a:t>n</a:t>
            </a:r>
            <a:r>
              <a:rPr dirty="0" baseline="-27777" sz="1800" spc="-434">
                <a:latin typeface="Trebuchet MS"/>
                <a:cs typeface="Trebuchet MS"/>
              </a:rPr>
              <a:t>l</a:t>
            </a:r>
            <a:r>
              <a:rPr dirty="0" baseline="2314" sz="1800" spc="-172">
                <a:latin typeface="Trebuchet MS"/>
                <a:cs typeface="Trebuchet MS"/>
              </a:rPr>
              <a:t>l</a:t>
            </a:r>
            <a:r>
              <a:rPr dirty="0" baseline="-27777" sz="1800" spc="-787">
                <a:latin typeface="Trebuchet MS"/>
                <a:cs typeface="Trebuchet MS"/>
              </a:rPr>
              <a:t>e</a:t>
            </a:r>
            <a:r>
              <a:rPr dirty="0" sz="1200" spc="-60">
                <a:latin typeface="Trebuchet MS"/>
                <a:cs typeface="Trebuchet MS"/>
              </a:rPr>
              <a:t>s</a:t>
            </a:r>
            <a:r>
              <a:rPr dirty="0" baseline="-27777" sz="1800" spc="-30">
                <a:latin typeface="Trebuchet MS"/>
                <a:cs typeface="Trebuchet MS"/>
              </a:rPr>
              <a:t>s</a:t>
            </a:r>
            <a:endParaRPr baseline="-27777" sz="1800">
              <a:latin typeface="Trebuchet MS"/>
              <a:cs typeface="Trebuchet MS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7558361" y="2393290"/>
            <a:ext cx="1316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Trebuchet MS"/>
                <a:cs typeface="Trebuchet MS"/>
              </a:rPr>
              <a:t>g</a:t>
            </a:r>
            <a:r>
              <a:rPr dirty="0" sz="1200" spc="-595">
                <a:latin typeface="Trebuchet MS"/>
                <a:cs typeface="Trebuchet MS"/>
              </a:rPr>
              <a:t>e</a:t>
            </a:r>
            <a:r>
              <a:rPr dirty="0" baseline="2314" sz="1800" spc="-22">
                <a:latin typeface="Trebuchet MS"/>
                <a:cs typeface="Trebuchet MS"/>
              </a:rPr>
              <a:t>i</a:t>
            </a:r>
            <a:r>
              <a:rPr dirty="0" baseline="2314" sz="1800" spc="-742">
                <a:latin typeface="Trebuchet MS"/>
                <a:cs typeface="Trebuchet MS"/>
              </a:rPr>
              <a:t>n</a:t>
            </a:r>
            <a:r>
              <a:rPr dirty="0" baseline="6944" sz="1800" spc="-960">
                <a:latin typeface="Trebuchet MS"/>
                <a:cs typeface="Trebuchet MS"/>
              </a:rPr>
              <a:t>D</a:t>
            </a:r>
            <a:r>
              <a:rPr dirty="0" sz="1200" spc="-340">
                <a:latin typeface="Trebuchet MS"/>
                <a:cs typeface="Trebuchet MS"/>
              </a:rPr>
              <a:t>n</a:t>
            </a:r>
            <a:r>
              <a:rPr dirty="0" baseline="2314" sz="1800" spc="-337">
                <a:latin typeface="Trebuchet MS"/>
                <a:cs typeface="Trebuchet MS"/>
              </a:rPr>
              <a:t>s</a:t>
            </a:r>
            <a:r>
              <a:rPr dirty="0" sz="1200" spc="-640">
                <a:latin typeface="Trebuchet MS"/>
                <a:cs typeface="Trebuchet MS"/>
              </a:rPr>
              <a:t>e</a:t>
            </a:r>
            <a:r>
              <a:rPr dirty="0" baseline="6944" sz="1800" spc="-885">
                <a:latin typeface="Trebuchet MS"/>
                <a:cs typeface="Trebuchet MS"/>
              </a:rPr>
              <a:t>D</a:t>
            </a:r>
            <a:r>
              <a:rPr dirty="0" baseline="2314" sz="1800" spc="-22">
                <a:latin typeface="Trebuchet MS"/>
                <a:cs typeface="Trebuchet MS"/>
              </a:rPr>
              <a:t>t</a:t>
            </a:r>
            <a:r>
              <a:rPr dirty="0" baseline="2314" sz="1800" spc="-569">
                <a:latin typeface="Trebuchet MS"/>
                <a:cs typeface="Trebuchet MS"/>
              </a:rPr>
              <a:t>r</a:t>
            </a:r>
            <a:r>
              <a:rPr dirty="0" sz="1200" spc="-245">
                <a:latin typeface="Trebuchet MS"/>
                <a:cs typeface="Trebuchet MS"/>
              </a:rPr>
              <a:t>r</a:t>
            </a:r>
            <a:r>
              <a:rPr dirty="0" baseline="6944" sz="1800" spc="-802">
                <a:latin typeface="Trebuchet MS"/>
                <a:cs typeface="Trebuchet MS"/>
              </a:rPr>
              <a:t>L</a:t>
            </a:r>
            <a:r>
              <a:rPr dirty="0" baseline="2314" sz="1800" spc="-877">
                <a:latin typeface="Trebuchet MS"/>
                <a:cs typeface="Trebuchet MS"/>
              </a:rPr>
              <a:t>u</a:t>
            </a:r>
            <a:r>
              <a:rPr dirty="0" sz="1200" spc="-75">
                <a:latin typeface="Trebuchet MS"/>
                <a:cs typeface="Trebuchet MS"/>
              </a:rPr>
              <a:t>a</a:t>
            </a:r>
            <a:r>
              <a:rPr dirty="0" baseline="2314" sz="1800" spc="-839">
                <a:latin typeface="Trebuchet MS"/>
                <a:cs typeface="Trebuchet MS"/>
              </a:rPr>
              <a:t>c</a:t>
            </a:r>
            <a:r>
              <a:rPr dirty="0" sz="1200" spc="-370">
                <a:latin typeface="Trebuchet MS"/>
                <a:cs typeface="Trebuchet MS"/>
              </a:rPr>
              <a:t>t</a:t>
            </a:r>
            <a:r>
              <a:rPr dirty="0" baseline="6944" sz="1800" spc="-592">
                <a:latin typeface="Trebuchet MS"/>
                <a:cs typeface="Trebuchet MS"/>
              </a:rPr>
              <a:t>a</a:t>
            </a:r>
            <a:r>
              <a:rPr dirty="0" sz="1200" spc="-500">
                <a:latin typeface="Trebuchet MS"/>
                <a:cs typeface="Trebuchet MS"/>
              </a:rPr>
              <a:t>e</a:t>
            </a:r>
            <a:r>
              <a:rPr dirty="0" baseline="2314" sz="1800" spc="-352">
                <a:latin typeface="Trebuchet MS"/>
                <a:cs typeface="Trebuchet MS"/>
              </a:rPr>
              <a:t>t</a:t>
            </a:r>
            <a:r>
              <a:rPr dirty="0" baseline="6944" sz="1800" spc="-772">
                <a:latin typeface="Trebuchet MS"/>
                <a:cs typeface="Trebuchet MS"/>
              </a:rPr>
              <a:t>n</a:t>
            </a:r>
            <a:r>
              <a:rPr dirty="0" baseline="2314" sz="1800" spc="-270">
                <a:latin typeface="Trebuchet MS"/>
                <a:cs typeface="Trebuchet MS"/>
              </a:rPr>
              <a:t>i</a:t>
            </a:r>
            <a:r>
              <a:rPr dirty="0" sz="1200" spc="-560">
                <a:latin typeface="Trebuchet MS"/>
                <a:cs typeface="Trebuchet MS"/>
              </a:rPr>
              <a:t>d</a:t>
            </a:r>
            <a:r>
              <a:rPr dirty="0" baseline="2314" sz="1800" spc="-675">
                <a:latin typeface="Trebuchet MS"/>
                <a:cs typeface="Trebuchet MS"/>
              </a:rPr>
              <a:t>o</a:t>
            </a:r>
            <a:r>
              <a:rPr dirty="0" baseline="6944" sz="1800" spc="-375">
                <a:latin typeface="Trebuchet MS"/>
                <a:cs typeface="Trebuchet MS"/>
              </a:rPr>
              <a:t>d</a:t>
            </a:r>
            <a:r>
              <a:rPr dirty="0" baseline="2314" sz="1800" spc="-742">
                <a:latin typeface="Trebuchet MS"/>
                <a:cs typeface="Trebuchet MS"/>
              </a:rPr>
              <a:t>n</a:t>
            </a:r>
            <a:r>
              <a:rPr dirty="0" sz="1200" spc="-335">
                <a:latin typeface="Trebuchet MS"/>
                <a:cs typeface="Trebuchet MS"/>
              </a:rPr>
              <a:t>b</a:t>
            </a:r>
            <a:r>
              <a:rPr dirty="0" baseline="6944" sz="1800" spc="-997">
                <a:latin typeface="Trebuchet MS"/>
                <a:cs typeface="Trebuchet MS"/>
              </a:rPr>
              <a:t>D</a:t>
            </a:r>
            <a:r>
              <a:rPr dirty="0" baseline="2314" sz="1800" spc="-487">
                <a:latin typeface="Trebuchet MS"/>
                <a:cs typeface="Trebuchet MS"/>
              </a:rPr>
              <a:t>s</a:t>
            </a:r>
            <a:r>
              <a:rPr dirty="0" sz="1200" spc="-95">
                <a:latin typeface="Trebuchet MS"/>
                <a:cs typeface="Trebuchet MS"/>
              </a:rPr>
              <a:t>y</a:t>
            </a:r>
            <a:r>
              <a:rPr dirty="0" baseline="6944" sz="1800" spc="-1117">
                <a:latin typeface="Trebuchet MS"/>
                <a:cs typeface="Trebuchet MS"/>
              </a:rPr>
              <a:t>M</a:t>
            </a:r>
            <a:r>
              <a:rPr dirty="0" baseline="2314" sz="1800" spc="-262">
                <a:latin typeface="Trebuchet MS"/>
                <a:cs typeface="Trebuchet MS"/>
              </a:rPr>
              <a:t>t</a:t>
            </a:r>
            <a:r>
              <a:rPr dirty="0" sz="1200" spc="-665">
                <a:latin typeface="Trebuchet MS"/>
                <a:cs typeface="Trebuchet MS"/>
              </a:rPr>
              <a:t>D</a:t>
            </a:r>
            <a:r>
              <a:rPr dirty="0" baseline="2314" sz="1800" spc="-307">
                <a:latin typeface="Trebuchet MS"/>
                <a:cs typeface="Trebuchet MS"/>
              </a:rPr>
              <a:t>h</a:t>
            </a:r>
            <a:r>
              <a:rPr dirty="0" baseline="6944" sz="1800" spc="-675">
                <a:latin typeface="Trebuchet MS"/>
                <a:cs typeface="Trebuchet MS"/>
              </a:rPr>
              <a:t>L</a:t>
            </a:r>
            <a:r>
              <a:rPr dirty="0" baseline="2314" sz="1800" spc="-862">
                <a:latin typeface="Trebuchet MS"/>
                <a:cs typeface="Trebuchet MS"/>
              </a:rPr>
              <a:t>a</a:t>
            </a:r>
            <a:r>
              <a:rPr dirty="0" sz="1200" spc="-375">
                <a:latin typeface="Trebuchet MS"/>
                <a:cs typeface="Trebuchet MS"/>
              </a:rPr>
              <a:t>M</a:t>
            </a:r>
            <a:r>
              <a:rPr dirty="0" baseline="2314" sz="1800" spc="52">
                <a:latin typeface="Trebuchet MS"/>
                <a:cs typeface="Trebuchet MS"/>
              </a:rPr>
              <a:t>t</a:t>
            </a:r>
            <a:r>
              <a:rPr dirty="0" sz="1200" spc="-15">
                <a:latin typeface="Trebuchet MS"/>
                <a:cs typeface="Trebuchet MS"/>
              </a:rPr>
              <a:t>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7867391" y="2576171"/>
            <a:ext cx="742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314" sz="1800" spc="-562">
                <a:latin typeface="Trebuchet MS"/>
                <a:cs typeface="Trebuchet MS"/>
              </a:rPr>
              <a:t>t</a:t>
            </a:r>
            <a:r>
              <a:rPr dirty="0" sz="1200" spc="-400">
                <a:latin typeface="Trebuchet MS"/>
                <a:cs typeface="Trebuchet MS"/>
              </a:rPr>
              <a:t>c</a:t>
            </a:r>
            <a:r>
              <a:rPr dirty="0" baseline="-27777" sz="1800" spc="-1470">
                <a:latin typeface="Trebuchet MS"/>
                <a:cs typeface="Trebuchet MS"/>
              </a:rPr>
              <a:t>m</a:t>
            </a:r>
            <a:r>
              <a:rPr dirty="0" baseline="2314" sz="1800" spc="-525">
                <a:latin typeface="Trebuchet MS"/>
                <a:cs typeface="Trebuchet MS"/>
              </a:rPr>
              <a:t>h</a:t>
            </a:r>
            <a:r>
              <a:rPr dirty="0" sz="1200" spc="-355">
                <a:latin typeface="Trebuchet MS"/>
                <a:cs typeface="Trebuchet MS"/>
              </a:rPr>
              <a:t>o</a:t>
            </a:r>
            <a:r>
              <a:rPr dirty="0" baseline="2314" sz="1800" spc="-630">
                <a:latin typeface="Trebuchet MS"/>
                <a:cs typeface="Trebuchet MS"/>
              </a:rPr>
              <a:t>e</a:t>
            </a:r>
            <a:r>
              <a:rPr dirty="0" baseline="-27777" sz="1800" spc="-877">
                <a:latin typeface="Trebuchet MS"/>
                <a:cs typeface="Trebuchet MS"/>
              </a:rPr>
              <a:t>e</a:t>
            </a:r>
            <a:r>
              <a:rPr dirty="0" sz="1200" spc="-425">
                <a:latin typeface="Trebuchet MS"/>
                <a:cs typeface="Trebuchet MS"/>
              </a:rPr>
              <a:t>m</a:t>
            </a:r>
            <a:r>
              <a:rPr dirty="0" baseline="-27777" sz="1800" spc="-644">
                <a:latin typeface="Trebuchet MS"/>
                <a:cs typeface="Trebuchet MS"/>
              </a:rPr>
              <a:t>t</a:t>
            </a:r>
            <a:r>
              <a:rPr dirty="0" baseline="2314" sz="1800" spc="-585">
                <a:latin typeface="Trebuchet MS"/>
                <a:cs typeface="Trebuchet MS"/>
              </a:rPr>
              <a:t>q</a:t>
            </a:r>
            <a:r>
              <a:rPr dirty="0" baseline="-27777" sz="1800" spc="-914">
                <a:latin typeface="Trebuchet MS"/>
                <a:cs typeface="Trebuchet MS"/>
              </a:rPr>
              <a:t>a</a:t>
            </a:r>
            <a:r>
              <a:rPr dirty="0" sz="1200" spc="-350">
                <a:latin typeface="Trebuchet MS"/>
                <a:cs typeface="Trebuchet MS"/>
              </a:rPr>
              <a:t>p</a:t>
            </a:r>
            <a:r>
              <a:rPr dirty="0" baseline="2314" sz="1800" spc="-644">
                <a:latin typeface="Trebuchet MS"/>
                <a:cs typeface="Trebuchet MS"/>
              </a:rPr>
              <a:t>u</a:t>
            </a:r>
            <a:r>
              <a:rPr dirty="0" baseline="-27777" sz="1800" spc="-900">
                <a:latin typeface="Trebuchet MS"/>
                <a:cs typeface="Trebuchet MS"/>
              </a:rPr>
              <a:t>d</a:t>
            </a:r>
            <a:r>
              <a:rPr dirty="0" sz="1200" spc="-15">
                <a:latin typeface="Trebuchet MS"/>
                <a:cs typeface="Trebuchet MS"/>
              </a:rPr>
              <a:t>i</a:t>
            </a:r>
            <a:r>
              <a:rPr dirty="0" sz="1200" spc="-305">
                <a:latin typeface="Trebuchet MS"/>
                <a:cs typeface="Trebuchet MS"/>
              </a:rPr>
              <a:t>l</a:t>
            </a:r>
            <a:r>
              <a:rPr dirty="0" baseline="2314" sz="1800" spc="-697">
                <a:latin typeface="Trebuchet MS"/>
                <a:cs typeface="Trebuchet MS"/>
              </a:rPr>
              <a:t>e</a:t>
            </a:r>
            <a:r>
              <a:rPr dirty="0" sz="1200" spc="-615">
                <a:latin typeface="Trebuchet MS"/>
                <a:cs typeface="Trebuchet MS"/>
              </a:rPr>
              <a:t>e</a:t>
            </a:r>
            <a:r>
              <a:rPr dirty="0" baseline="-27777" sz="1800" spc="-382">
                <a:latin typeface="Trebuchet MS"/>
                <a:cs typeface="Trebuchet MS"/>
              </a:rPr>
              <a:t>a</a:t>
            </a:r>
            <a:r>
              <a:rPr dirty="0" baseline="2314" sz="1800" spc="-345">
                <a:latin typeface="Trebuchet MS"/>
                <a:cs typeface="Trebuchet MS"/>
              </a:rPr>
              <a:t>r</a:t>
            </a:r>
            <a:r>
              <a:rPr dirty="0" sz="1200" spc="-465">
                <a:latin typeface="Trebuchet MS"/>
                <a:cs typeface="Trebuchet MS"/>
              </a:rPr>
              <a:t>r</a:t>
            </a:r>
            <a:r>
              <a:rPr dirty="0" baseline="-27777" sz="1800" spc="-419">
                <a:latin typeface="Trebuchet MS"/>
                <a:cs typeface="Trebuchet MS"/>
              </a:rPr>
              <a:t>t</a:t>
            </a:r>
            <a:r>
              <a:rPr dirty="0" baseline="2314" sz="1800" spc="-735">
                <a:latin typeface="Trebuchet MS"/>
                <a:cs typeface="Trebuchet MS"/>
              </a:rPr>
              <a:t>y</a:t>
            </a:r>
            <a:r>
              <a:rPr dirty="0" sz="1200" spc="-345">
                <a:latin typeface="Trebuchet MS"/>
                <a:cs typeface="Trebuchet MS"/>
              </a:rPr>
              <a:t>.</a:t>
            </a:r>
            <a:r>
              <a:rPr dirty="0" baseline="-27777" sz="1800" spc="-22">
                <a:latin typeface="Trebuchet MS"/>
                <a:cs typeface="Trebuchet MS"/>
              </a:rPr>
              <a:t>a</a:t>
            </a:r>
            <a:endParaRPr baseline="-27777" sz="1800">
              <a:latin typeface="Trebuchet MS"/>
              <a:cs typeface="Trebuchet MS"/>
            </a:endParaRPr>
          </a:p>
        </p:txBody>
      </p:sp>
      <p:grpSp>
        <p:nvGrpSpPr>
          <p:cNvPr id="93" name="object 93" descr=""/>
          <p:cNvGrpSpPr/>
          <p:nvPr/>
        </p:nvGrpSpPr>
        <p:grpSpPr>
          <a:xfrm>
            <a:off x="6922261" y="3552023"/>
            <a:ext cx="2038350" cy="812800"/>
            <a:chOff x="6922261" y="3552023"/>
            <a:chExt cx="2038350" cy="812800"/>
          </a:xfrm>
        </p:grpSpPr>
        <p:sp>
          <p:nvSpPr>
            <p:cNvPr id="94" name="object 94" descr=""/>
            <p:cNvSpPr/>
            <p:nvPr/>
          </p:nvSpPr>
          <p:spPr>
            <a:xfrm>
              <a:off x="6928611" y="3558373"/>
              <a:ext cx="2025650" cy="800100"/>
            </a:xfrm>
            <a:custGeom>
              <a:avLst/>
              <a:gdLst/>
              <a:ahLst/>
              <a:cxnLst/>
              <a:rect l="l" t="t" r="r" b="b"/>
              <a:pathLst>
                <a:path w="2025650" h="800100">
                  <a:moveTo>
                    <a:pt x="1892220" y="799735"/>
                  </a:moveTo>
                  <a:lnTo>
                    <a:pt x="513986" y="799735"/>
                  </a:lnTo>
                  <a:lnTo>
                    <a:pt x="471862" y="792941"/>
                  </a:lnTo>
                  <a:lnTo>
                    <a:pt x="435278" y="774022"/>
                  </a:lnTo>
                  <a:lnTo>
                    <a:pt x="406429" y="745173"/>
                  </a:lnTo>
                  <a:lnTo>
                    <a:pt x="387510" y="708589"/>
                  </a:lnTo>
                  <a:lnTo>
                    <a:pt x="380716" y="666465"/>
                  </a:lnTo>
                  <a:lnTo>
                    <a:pt x="380716" y="333288"/>
                  </a:lnTo>
                  <a:lnTo>
                    <a:pt x="0" y="0"/>
                  </a:lnTo>
                  <a:lnTo>
                    <a:pt x="380716" y="133382"/>
                  </a:lnTo>
                  <a:lnTo>
                    <a:pt x="2025491" y="133382"/>
                  </a:lnTo>
                  <a:lnTo>
                    <a:pt x="2025491" y="666465"/>
                  </a:lnTo>
                  <a:lnTo>
                    <a:pt x="2018697" y="708589"/>
                  </a:lnTo>
                  <a:lnTo>
                    <a:pt x="1999777" y="745173"/>
                  </a:lnTo>
                  <a:lnTo>
                    <a:pt x="1970928" y="774022"/>
                  </a:lnTo>
                  <a:lnTo>
                    <a:pt x="1934344" y="792941"/>
                  </a:lnTo>
                  <a:lnTo>
                    <a:pt x="1892220" y="799735"/>
                  </a:lnTo>
                  <a:close/>
                </a:path>
                <a:path w="2025650" h="800100">
                  <a:moveTo>
                    <a:pt x="2025491" y="133382"/>
                  </a:moveTo>
                  <a:lnTo>
                    <a:pt x="380716" y="133382"/>
                  </a:lnTo>
                  <a:lnTo>
                    <a:pt x="387510" y="91258"/>
                  </a:lnTo>
                  <a:lnTo>
                    <a:pt x="406429" y="54674"/>
                  </a:lnTo>
                  <a:lnTo>
                    <a:pt x="435278" y="25825"/>
                  </a:lnTo>
                  <a:lnTo>
                    <a:pt x="471862" y="6906"/>
                  </a:lnTo>
                  <a:lnTo>
                    <a:pt x="513986" y="111"/>
                  </a:lnTo>
                  <a:lnTo>
                    <a:pt x="1892220" y="111"/>
                  </a:lnTo>
                  <a:lnTo>
                    <a:pt x="1943220" y="10256"/>
                  </a:lnTo>
                  <a:lnTo>
                    <a:pt x="1986456" y="39146"/>
                  </a:lnTo>
                  <a:lnTo>
                    <a:pt x="2015346" y="82382"/>
                  </a:lnTo>
                  <a:lnTo>
                    <a:pt x="2025491" y="133382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6928611" y="3558373"/>
              <a:ext cx="2025650" cy="800100"/>
            </a:xfrm>
            <a:custGeom>
              <a:avLst/>
              <a:gdLst/>
              <a:ahLst/>
              <a:cxnLst/>
              <a:rect l="l" t="t" r="r" b="b"/>
              <a:pathLst>
                <a:path w="2025650" h="800100">
                  <a:moveTo>
                    <a:pt x="380716" y="133382"/>
                  </a:moveTo>
                  <a:lnTo>
                    <a:pt x="387510" y="91258"/>
                  </a:lnTo>
                  <a:lnTo>
                    <a:pt x="406429" y="54674"/>
                  </a:lnTo>
                  <a:lnTo>
                    <a:pt x="435278" y="25825"/>
                  </a:lnTo>
                  <a:lnTo>
                    <a:pt x="471862" y="6906"/>
                  </a:lnTo>
                  <a:lnTo>
                    <a:pt x="513986" y="111"/>
                  </a:lnTo>
                  <a:lnTo>
                    <a:pt x="654845" y="111"/>
                  </a:lnTo>
                  <a:lnTo>
                    <a:pt x="1066038" y="111"/>
                  </a:lnTo>
                  <a:lnTo>
                    <a:pt x="1892220" y="111"/>
                  </a:lnTo>
                  <a:lnTo>
                    <a:pt x="1918341" y="2696"/>
                  </a:lnTo>
                  <a:lnTo>
                    <a:pt x="1966159" y="22503"/>
                  </a:lnTo>
                  <a:lnTo>
                    <a:pt x="2003100" y="59444"/>
                  </a:lnTo>
                  <a:lnTo>
                    <a:pt x="2022906" y="107261"/>
                  </a:lnTo>
                  <a:lnTo>
                    <a:pt x="2025491" y="133382"/>
                  </a:lnTo>
                  <a:lnTo>
                    <a:pt x="2025491" y="333288"/>
                  </a:lnTo>
                  <a:lnTo>
                    <a:pt x="2025491" y="666465"/>
                  </a:lnTo>
                  <a:lnTo>
                    <a:pt x="2018697" y="708589"/>
                  </a:lnTo>
                  <a:lnTo>
                    <a:pt x="1999777" y="745173"/>
                  </a:lnTo>
                  <a:lnTo>
                    <a:pt x="1970928" y="774022"/>
                  </a:lnTo>
                  <a:lnTo>
                    <a:pt x="1934344" y="792941"/>
                  </a:lnTo>
                  <a:lnTo>
                    <a:pt x="1892220" y="799735"/>
                  </a:lnTo>
                  <a:lnTo>
                    <a:pt x="1066038" y="799735"/>
                  </a:lnTo>
                  <a:lnTo>
                    <a:pt x="654845" y="799735"/>
                  </a:lnTo>
                  <a:lnTo>
                    <a:pt x="513986" y="799735"/>
                  </a:lnTo>
                  <a:lnTo>
                    <a:pt x="471862" y="792941"/>
                  </a:lnTo>
                  <a:lnTo>
                    <a:pt x="435278" y="774022"/>
                  </a:lnTo>
                  <a:lnTo>
                    <a:pt x="406429" y="745173"/>
                  </a:lnTo>
                  <a:lnTo>
                    <a:pt x="387510" y="708589"/>
                  </a:lnTo>
                  <a:lnTo>
                    <a:pt x="380716" y="666465"/>
                  </a:lnTo>
                  <a:lnTo>
                    <a:pt x="380716" y="333288"/>
                  </a:lnTo>
                  <a:lnTo>
                    <a:pt x="0" y="0"/>
                  </a:lnTo>
                  <a:lnTo>
                    <a:pt x="380716" y="133382"/>
                  </a:lnTo>
                  <a:close/>
                </a:path>
              </a:pathLst>
            </a:custGeom>
            <a:ln w="1269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 descr=""/>
          <p:cNvSpPr txBox="1"/>
          <p:nvPr/>
        </p:nvSpPr>
        <p:spPr>
          <a:xfrm>
            <a:off x="7442561" y="3665181"/>
            <a:ext cx="13785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rebuchet MS"/>
                <a:cs typeface="Trebuchet MS"/>
              </a:rPr>
              <a:t>P</a:t>
            </a:r>
            <a:r>
              <a:rPr dirty="0" sz="1200" spc="-70">
                <a:latin typeface="Trebuchet MS"/>
                <a:cs typeface="Trebuchet MS"/>
              </a:rPr>
              <a:t>r</a:t>
            </a:r>
            <a:r>
              <a:rPr dirty="0" baseline="6944" sz="1800" spc="-937">
                <a:latin typeface="Trebuchet MS"/>
                <a:cs typeface="Trebuchet MS"/>
              </a:rPr>
              <a:t>d</a:t>
            </a:r>
            <a:r>
              <a:rPr dirty="0" sz="1200" spc="-45">
                <a:latin typeface="Trebuchet MS"/>
                <a:cs typeface="Trebuchet MS"/>
              </a:rPr>
              <a:t>e</a:t>
            </a:r>
            <a:r>
              <a:rPr dirty="0" baseline="6944" sz="1800" spc="-892">
                <a:latin typeface="Trebuchet MS"/>
                <a:cs typeface="Trebuchet MS"/>
              </a:rPr>
              <a:t>a</a:t>
            </a:r>
            <a:r>
              <a:rPr dirty="0" sz="1200" spc="-5">
                <a:latin typeface="Trebuchet MS"/>
                <a:cs typeface="Trebuchet MS"/>
              </a:rPr>
              <a:t>s</a:t>
            </a:r>
            <a:r>
              <a:rPr dirty="0" sz="1200" spc="-635">
                <a:latin typeface="Trebuchet MS"/>
                <a:cs typeface="Trebuchet MS"/>
              </a:rPr>
              <a:t>e</a:t>
            </a:r>
            <a:r>
              <a:rPr dirty="0" baseline="6944" sz="1800" spc="-7">
                <a:latin typeface="Trebuchet MS"/>
                <a:cs typeface="Trebuchet MS"/>
              </a:rPr>
              <a:t>t</a:t>
            </a:r>
            <a:r>
              <a:rPr dirty="0" baseline="6944" sz="1800" spc="-525">
                <a:latin typeface="Trebuchet MS"/>
                <a:cs typeface="Trebuchet MS"/>
              </a:rPr>
              <a:t>a</a:t>
            </a:r>
            <a:r>
              <a:rPr dirty="0" sz="1200" spc="-5">
                <a:latin typeface="Trebuchet MS"/>
                <a:cs typeface="Trebuchet MS"/>
              </a:rPr>
              <a:t>r</a:t>
            </a:r>
            <a:r>
              <a:rPr dirty="0" sz="1200" spc="-335">
                <a:latin typeface="Trebuchet MS"/>
                <a:cs typeface="Trebuchet MS"/>
              </a:rPr>
              <a:t>v</a:t>
            </a:r>
            <a:r>
              <a:rPr dirty="0" baseline="6944" sz="1800" spc="-315">
                <a:latin typeface="Trebuchet MS"/>
                <a:cs typeface="Trebuchet MS"/>
              </a:rPr>
              <a:t>s</a:t>
            </a:r>
            <a:r>
              <a:rPr dirty="0" sz="1200" spc="-445">
                <a:latin typeface="Trebuchet MS"/>
                <a:cs typeface="Trebuchet MS"/>
              </a:rPr>
              <a:t>e</a:t>
            </a:r>
            <a:r>
              <a:rPr dirty="0" baseline="6944" sz="1800" spc="-7">
                <a:latin typeface="Trebuchet MS"/>
                <a:cs typeface="Trebuchet MS"/>
              </a:rPr>
              <a:t>t</a:t>
            </a:r>
            <a:r>
              <a:rPr dirty="0" baseline="6944" sz="1800" spc="-862">
                <a:latin typeface="Trebuchet MS"/>
                <a:cs typeface="Trebuchet MS"/>
              </a:rPr>
              <a:t>o</a:t>
            </a:r>
            <a:r>
              <a:rPr dirty="0" sz="1200" spc="25">
                <a:latin typeface="Trebuchet MS"/>
                <a:cs typeface="Trebuchet MS"/>
              </a:rPr>
              <a:t>s</a:t>
            </a:r>
            <a:r>
              <a:rPr dirty="0" baseline="6944" sz="1800" spc="-232">
                <a:latin typeface="Trebuchet MS"/>
                <a:cs typeface="Trebuchet MS"/>
              </a:rPr>
              <a:t>r</a:t>
            </a:r>
            <a:r>
              <a:rPr dirty="0" sz="1200" spc="-515">
                <a:latin typeface="Trebuchet MS"/>
                <a:cs typeface="Trebuchet MS"/>
              </a:rPr>
              <a:t>a</a:t>
            </a:r>
            <a:r>
              <a:rPr dirty="0" baseline="6944" sz="1800" spc="-254">
                <a:latin typeface="Trebuchet MS"/>
                <a:cs typeface="Trebuchet MS"/>
              </a:rPr>
              <a:t>e</a:t>
            </a:r>
            <a:r>
              <a:rPr dirty="0" sz="1200" spc="-265">
                <a:latin typeface="Trebuchet MS"/>
                <a:cs typeface="Trebuchet MS"/>
              </a:rPr>
              <a:t>t</a:t>
            </a:r>
            <a:r>
              <a:rPr dirty="0" baseline="6944" sz="1800" spc="-742">
                <a:latin typeface="Trebuchet MS"/>
                <a:cs typeface="Trebuchet MS"/>
              </a:rPr>
              <a:t>d</a:t>
            </a:r>
            <a:r>
              <a:rPr dirty="0" sz="1200" spc="-5">
                <a:latin typeface="Trebuchet MS"/>
                <a:cs typeface="Trebuchet MS"/>
              </a:rPr>
              <a:t>o</a:t>
            </a:r>
            <a:r>
              <a:rPr dirty="0" sz="1200" spc="-894">
                <a:latin typeface="Trebuchet MS"/>
                <a:cs typeface="Trebuchet MS"/>
              </a:rPr>
              <a:t>m</a:t>
            </a:r>
            <a:r>
              <a:rPr dirty="0" baseline="6944" sz="1800" spc="-7">
                <a:latin typeface="Trebuchet MS"/>
                <a:cs typeface="Trebuchet MS"/>
              </a:rPr>
              <a:t>a</a:t>
            </a:r>
            <a:r>
              <a:rPr dirty="0" baseline="6944" sz="1800" spc="-682">
                <a:latin typeface="Trebuchet MS"/>
                <a:cs typeface="Trebuchet MS"/>
              </a:rPr>
              <a:t>n</a:t>
            </a:r>
            <a:r>
              <a:rPr dirty="0" sz="1200" spc="-5">
                <a:latin typeface="Trebuchet MS"/>
                <a:cs typeface="Trebuchet MS"/>
              </a:rPr>
              <a:t>i</a:t>
            </a:r>
            <a:r>
              <a:rPr dirty="0" sz="1200" spc="-430">
                <a:latin typeface="Trebuchet MS"/>
                <a:cs typeface="Trebuchet MS"/>
              </a:rPr>
              <a:t>c</a:t>
            </a:r>
            <a:r>
              <a:rPr dirty="0" baseline="6944" sz="1800" spc="-405">
                <a:latin typeface="Trebuchet MS"/>
                <a:cs typeface="Trebuchet MS"/>
              </a:rPr>
              <a:t>d</a:t>
            </a:r>
            <a:r>
              <a:rPr dirty="0" sz="1200" spc="-5">
                <a:latin typeface="Trebuchet MS"/>
                <a:cs typeface="Trebuchet MS"/>
              </a:rPr>
              <a:t>ity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7" name="object 97" descr=""/>
          <p:cNvGrpSpPr/>
          <p:nvPr/>
        </p:nvGrpSpPr>
        <p:grpSpPr>
          <a:xfrm>
            <a:off x="5691418" y="3522160"/>
            <a:ext cx="3300095" cy="1115060"/>
            <a:chOff x="5691418" y="3522160"/>
            <a:chExt cx="3300095" cy="1115060"/>
          </a:xfrm>
        </p:grpSpPr>
        <p:sp>
          <p:nvSpPr>
            <p:cNvPr id="98" name="object 98" descr=""/>
            <p:cNvSpPr/>
            <p:nvPr/>
          </p:nvSpPr>
          <p:spPr>
            <a:xfrm>
              <a:off x="5697768" y="3528510"/>
              <a:ext cx="3287395" cy="1102360"/>
            </a:xfrm>
            <a:custGeom>
              <a:avLst/>
              <a:gdLst/>
              <a:ahLst/>
              <a:cxnLst/>
              <a:rect l="l" t="t" r="r" b="b"/>
              <a:pathLst>
                <a:path w="3287395" h="1102360">
                  <a:moveTo>
                    <a:pt x="3124934" y="1102094"/>
                  </a:moveTo>
                  <a:lnTo>
                    <a:pt x="1757320" y="1102094"/>
                  </a:lnTo>
                  <a:lnTo>
                    <a:pt x="1714286" y="1096311"/>
                  </a:lnTo>
                  <a:lnTo>
                    <a:pt x="1675616" y="1079993"/>
                  </a:lnTo>
                  <a:lnTo>
                    <a:pt x="1642853" y="1054680"/>
                  </a:lnTo>
                  <a:lnTo>
                    <a:pt x="1617541" y="1021918"/>
                  </a:lnTo>
                  <a:lnTo>
                    <a:pt x="1601222" y="983248"/>
                  </a:lnTo>
                  <a:lnTo>
                    <a:pt x="1595439" y="940213"/>
                  </a:lnTo>
                  <a:lnTo>
                    <a:pt x="1595439" y="535513"/>
                  </a:lnTo>
                  <a:lnTo>
                    <a:pt x="0" y="0"/>
                  </a:lnTo>
                  <a:lnTo>
                    <a:pt x="1595439" y="292692"/>
                  </a:lnTo>
                  <a:lnTo>
                    <a:pt x="3286814" y="292692"/>
                  </a:lnTo>
                  <a:lnTo>
                    <a:pt x="3286814" y="940213"/>
                  </a:lnTo>
                  <a:lnTo>
                    <a:pt x="3281032" y="983248"/>
                  </a:lnTo>
                  <a:lnTo>
                    <a:pt x="3264713" y="1021918"/>
                  </a:lnTo>
                  <a:lnTo>
                    <a:pt x="3239401" y="1054680"/>
                  </a:lnTo>
                  <a:lnTo>
                    <a:pt x="3206638" y="1079993"/>
                  </a:lnTo>
                  <a:lnTo>
                    <a:pt x="3167968" y="1096311"/>
                  </a:lnTo>
                  <a:lnTo>
                    <a:pt x="3124934" y="1102094"/>
                  </a:lnTo>
                  <a:close/>
                </a:path>
                <a:path w="3287395" h="1102360">
                  <a:moveTo>
                    <a:pt x="3286814" y="292692"/>
                  </a:moveTo>
                  <a:lnTo>
                    <a:pt x="1595439" y="292692"/>
                  </a:lnTo>
                  <a:lnTo>
                    <a:pt x="1601222" y="249658"/>
                  </a:lnTo>
                  <a:lnTo>
                    <a:pt x="1617541" y="210988"/>
                  </a:lnTo>
                  <a:lnTo>
                    <a:pt x="1642853" y="178226"/>
                  </a:lnTo>
                  <a:lnTo>
                    <a:pt x="1675616" y="152913"/>
                  </a:lnTo>
                  <a:lnTo>
                    <a:pt x="1714286" y="136595"/>
                  </a:lnTo>
                  <a:lnTo>
                    <a:pt x="1757320" y="130812"/>
                  </a:lnTo>
                  <a:lnTo>
                    <a:pt x="3124934" y="130812"/>
                  </a:lnTo>
                  <a:lnTo>
                    <a:pt x="3186883" y="143134"/>
                  </a:lnTo>
                  <a:lnTo>
                    <a:pt x="3239401" y="178226"/>
                  </a:lnTo>
                  <a:lnTo>
                    <a:pt x="3274492" y="230743"/>
                  </a:lnTo>
                  <a:lnTo>
                    <a:pt x="3286814" y="292692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5697768" y="3528510"/>
              <a:ext cx="3287395" cy="1102360"/>
            </a:xfrm>
            <a:custGeom>
              <a:avLst/>
              <a:gdLst/>
              <a:ahLst/>
              <a:cxnLst/>
              <a:rect l="l" t="t" r="r" b="b"/>
              <a:pathLst>
                <a:path w="3287395" h="1102360">
                  <a:moveTo>
                    <a:pt x="1595439" y="292692"/>
                  </a:moveTo>
                  <a:lnTo>
                    <a:pt x="1601222" y="249658"/>
                  </a:lnTo>
                  <a:lnTo>
                    <a:pt x="1617541" y="210988"/>
                  </a:lnTo>
                  <a:lnTo>
                    <a:pt x="1642853" y="178226"/>
                  </a:lnTo>
                  <a:lnTo>
                    <a:pt x="1675616" y="152913"/>
                  </a:lnTo>
                  <a:lnTo>
                    <a:pt x="1714286" y="136595"/>
                  </a:lnTo>
                  <a:lnTo>
                    <a:pt x="1757320" y="130812"/>
                  </a:lnTo>
                  <a:lnTo>
                    <a:pt x="1877335" y="130812"/>
                  </a:lnTo>
                  <a:lnTo>
                    <a:pt x="2300179" y="130812"/>
                  </a:lnTo>
                  <a:lnTo>
                    <a:pt x="3124934" y="130812"/>
                  </a:lnTo>
                  <a:lnTo>
                    <a:pt x="3156663" y="133951"/>
                  </a:lnTo>
                  <a:lnTo>
                    <a:pt x="3214746" y="158010"/>
                  </a:lnTo>
                  <a:lnTo>
                    <a:pt x="3259617" y="202881"/>
                  </a:lnTo>
                  <a:lnTo>
                    <a:pt x="3283675" y="260964"/>
                  </a:lnTo>
                  <a:lnTo>
                    <a:pt x="3286814" y="292692"/>
                  </a:lnTo>
                  <a:lnTo>
                    <a:pt x="3286814" y="535513"/>
                  </a:lnTo>
                  <a:lnTo>
                    <a:pt x="3286814" y="940213"/>
                  </a:lnTo>
                  <a:lnTo>
                    <a:pt x="3281032" y="983248"/>
                  </a:lnTo>
                  <a:lnTo>
                    <a:pt x="3264713" y="1021918"/>
                  </a:lnTo>
                  <a:lnTo>
                    <a:pt x="3239401" y="1054680"/>
                  </a:lnTo>
                  <a:lnTo>
                    <a:pt x="3206638" y="1079993"/>
                  </a:lnTo>
                  <a:lnTo>
                    <a:pt x="3167968" y="1096311"/>
                  </a:lnTo>
                  <a:lnTo>
                    <a:pt x="3124934" y="1102094"/>
                  </a:lnTo>
                  <a:lnTo>
                    <a:pt x="2300179" y="1102094"/>
                  </a:lnTo>
                  <a:lnTo>
                    <a:pt x="1877335" y="1102094"/>
                  </a:lnTo>
                  <a:lnTo>
                    <a:pt x="1757320" y="1102094"/>
                  </a:lnTo>
                  <a:lnTo>
                    <a:pt x="1714286" y="1096311"/>
                  </a:lnTo>
                  <a:lnTo>
                    <a:pt x="1675616" y="1079993"/>
                  </a:lnTo>
                  <a:lnTo>
                    <a:pt x="1642853" y="1054680"/>
                  </a:lnTo>
                  <a:lnTo>
                    <a:pt x="1617541" y="1021918"/>
                  </a:lnTo>
                  <a:lnTo>
                    <a:pt x="1601222" y="983248"/>
                  </a:lnTo>
                  <a:lnTo>
                    <a:pt x="1595439" y="940213"/>
                  </a:lnTo>
                  <a:lnTo>
                    <a:pt x="1595439" y="535513"/>
                  </a:lnTo>
                  <a:lnTo>
                    <a:pt x="0" y="0"/>
                  </a:lnTo>
                  <a:lnTo>
                    <a:pt x="1595439" y="292692"/>
                  </a:lnTo>
                  <a:close/>
                </a:path>
              </a:pathLst>
            </a:custGeom>
            <a:ln w="1269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 descr=""/>
          <p:cNvSpPr txBox="1"/>
          <p:nvPr/>
        </p:nvSpPr>
        <p:spPr>
          <a:xfrm>
            <a:off x="7413089" y="3760408"/>
            <a:ext cx="14516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600">
                <a:latin typeface="Trebuchet MS"/>
                <a:cs typeface="Trebuchet MS"/>
              </a:rPr>
              <a:t>C</a:t>
            </a:r>
            <a:r>
              <a:rPr dirty="0" baseline="-25462" sz="1800" spc="-30">
                <a:latin typeface="Trebuchet MS"/>
                <a:cs typeface="Trebuchet MS"/>
              </a:rPr>
              <a:t>a</a:t>
            </a:r>
            <a:r>
              <a:rPr dirty="0" baseline="-25462" sz="1800" spc="-1012">
                <a:latin typeface="Trebuchet MS"/>
                <a:cs typeface="Trebuchet MS"/>
              </a:rPr>
              <a:t>p</a:t>
            </a:r>
            <a:r>
              <a:rPr dirty="0" sz="1200" spc="-20">
                <a:latin typeface="Trebuchet MS"/>
                <a:cs typeface="Trebuchet MS"/>
              </a:rPr>
              <a:t>h</a:t>
            </a:r>
            <a:r>
              <a:rPr dirty="0" sz="1200" spc="-680">
                <a:latin typeface="Trebuchet MS"/>
                <a:cs typeface="Trebuchet MS"/>
              </a:rPr>
              <a:t>e</a:t>
            </a:r>
            <a:r>
              <a:rPr dirty="0" baseline="-25462" sz="1800" spc="-120">
                <a:latin typeface="Trebuchet MS"/>
                <a:cs typeface="Trebuchet MS"/>
              </a:rPr>
              <a:t>p</a:t>
            </a:r>
            <a:r>
              <a:rPr dirty="0" baseline="-32407" sz="1800" spc="-914">
                <a:latin typeface="Trebuchet MS"/>
                <a:cs typeface="Trebuchet MS"/>
              </a:rPr>
              <a:t>a</a:t>
            </a:r>
            <a:r>
              <a:rPr dirty="0" sz="1200" spc="-610">
                <a:latin typeface="Trebuchet MS"/>
                <a:cs typeface="Trebuchet MS"/>
              </a:rPr>
              <a:t>c</a:t>
            </a:r>
            <a:r>
              <a:rPr dirty="0" baseline="-25462" sz="1800" spc="-30">
                <a:latin typeface="Trebuchet MS"/>
                <a:cs typeface="Trebuchet MS"/>
              </a:rPr>
              <a:t>li</a:t>
            </a:r>
            <a:r>
              <a:rPr dirty="0" baseline="-25462" sz="1800" spc="-885">
                <a:latin typeface="Trebuchet MS"/>
                <a:cs typeface="Trebuchet MS"/>
              </a:rPr>
              <a:t>c</a:t>
            </a:r>
            <a:r>
              <a:rPr dirty="0" baseline="-32407" sz="1800" spc="-1012">
                <a:latin typeface="Trebuchet MS"/>
                <a:cs typeface="Trebuchet MS"/>
              </a:rPr>
              <a:t>n</a:t>
            </a:r>
            <a:r>
              <a:rPr dirty="0" sz="1200" spc="-85">
                <a:latin typeface="Trebuchet MS"/>
                <a:cs typeface="Trebuchet MS"/>
              </a:rPr>
              <a:t>k</a:t>
            </a:r>
            <a:r>
              <a:rPr dirty="0" baseline="-25462" sz="1800" spc="-885">
                <a:latin typeface="Trebuchet MS"/>
                <a:cs typeface="Trebuchet MS"/>
              </a:rPr>
              <a:t>a</a:t>
            </a:r>
            <a:r>
              <a:rPr dirty="0" sz="1200" spc="-475">
                <a:latin typeface="Trebuchet MS"/>
                <a:cs typeface="Trebuchet MS"/>
              </a:rPr>
              <a:t>s</a:t>
            </a:r>
            <a:r>
              <a:rPr dirty="0" baseline="-32407" sz="1800" spc="-270">
                <a:latin typeface="Trebuchet MS"/>
                <a:cs typeface="Trebuchet MS"/>
              </a:rPr>
              <a:t>d</a:t>
            </a:r>
            <a:r>
              <a:rPr dirty="0" baseline="-25462" sz="1800" spc="-157">
                <a:latin typeface="Trebuchet MS"/>
                <a:cs typeface="Trebuchet MS"/>
              </a:rPr>
              <a:t>t</a:t>
            </a:r>
            <a:r>
              <a:rPr dirty="0" sz="1200" spc="-430">
                <a:latin typeface="Trebuchet MS"/>
                <a:cs typeface="Trebuchet MS"/>
              </a:rPr>
              <a:t>t</a:t>
            </a:r>
            <a:r>
              <a:rPr dirty="0" baseline="-25462" sz="1800" spc="-322">
                <a:latin typeface="Trebuchet MS"/>
                <a:cs typeface="Trebuchet MS"/>
              </a:rPr>
              <a:t>i</a:t>
            </a:r>
            <a:r>
              <a:rPr dirty="0" baseline="-32407" sz="1800" spc="-705">
                <a:latin typeface="Trebuchet MS"/>
                <a:cs typeface="Trebuchet MS"/>
              </a:rPr>
              <a:t>c</a:t>
            </a:r>
            <a:r>
              <a:rPr dirty="0" baseline="-25462" sz="1800" spc="-982">
                <a:latin typeface="Trebuchet MS"/>
                <a:cs typeface="Trebuchet MS"/>
              </a:rPr>
              <a:t>o</a:t>
            </a:r>
            <a:r>
              <a:rPr dirty="0" sz="1200" spc="-270">
                <a:latin typeface="Trebuchet MS"/>
                <a:cs typeface="Trebuchet MS"/>
              </a:rPr>
              <a:t>h</a:t>
            </a:r>
            <a:r>
              <a:rPr dirty="0" baseline="-32407" sz="1800" spc="-667">
                <a:latin typeface="Trebuchet MS"/>
                <a:cs typeface="Trebuchet MS"/>
              </a:rPr>
              <a:t>o</a:t>
            </a:r>
            <a:r>
              <a:rPr dirty="0" baseline="-25462" sz="1800" spc="-1012">
                <a:latin typeface="Trebuchet MS"/>
                <a:cs typeface="Trebuchet MS"/>
              </a:rPr>
              <a:t>n</a:t>
            </a:r>
            <a:r>
              <a:rPr dirty="0" sz="1200" spc="-254">
                <a:latin typeface="Trebuchet MS"/>
                <a:cs typeface="Trebuchet MS"/>
              </a:rPr>
              <a:t>e</a:t>
            </a:r>
            <a:r>
              <a:rPr dirty="0" baseline="-32407" sz="1800" spc="-232">
                <a:latin typeface="Trebuchet MS"/>
                <a:cs typeface="Trebuchet MS"/>
              </a:rPr>
              <a:t>n</a:t>
            </a:r>
            <a:r>
              <a:rPr dirty="0" baseline="-25462" sz="1800" spc="-1012">
                <a:latin typeface="Trebuchet MS"/>
                <a:cs typeface="Trebuchet MS"/>
              </a:rPr>
              <a:t>p</a:t>
            </a:r>
            <a:r>
              <a:rPr dirty="0" sz="1200" spc="-535">
                <a:latin typeface="Trebuchet MS"/>
                <a:cs typeface="Trebuchet MS"/>
              </a:rPr>
              <a:t>a</a:t>
            </a:r>
            <a:r>
              <a:rPr dirty="0" baseline="-32407" sz="1800" spc="-30">
                <a:latin typeface="Trebuchet MS"/>
                <a:cs typeface="Trebuchet MS"/>
              </a:rPr>
              <a:t>t</a:t>
            </a:r>
            <a:r>
              <a:rPr dirty="0" baseline="-32407" sz="1800" spc="-450">
                <a:latin typeface="Trebuchet MS"/>
                <a:cs typeface="Trebuchet MS"/>
              </a:rPr>
              <a:t>r</a:t>
            </a:r>
            <a:r>
              <a:rPr dirty="0" sz="1200" spc="-640">
                <a:latin typeface="Trebuchet MS"/>
                <a:cs typeface="Trebuchet MS"/>
              </a:rPr>
              <a:t>u</a:t>
            </a:r>
            <a:r>
              <a:rPr dirty="0" baseline="-25462" sz="1800" spc="-397">
                <a:latin typeface="Trebuchet MS"/>
                <a:cs typeface="Trebuchet MS"/>
              </a:rPr>
              <a:t>r</a:t>
            </a:r>
            <a:r>
              <a:rPr dirty="0" baseline="-32407" sz="1800" spc="-735">
                <a:latin typeface="Trebuchet MS"/>
                <a:cs typeface="Trebuchet MS"/>
              </a:rPr>
              <a:t>o</a:t>
            </a:r>
            <a:r>
              <a:rPr dirty="0" baseline="-25462" sz="1800" spc="-690">
                <a:latin typeface="Trebuchet MS"/>
                <a:cs typeface="Trebuchet MS"/>
              </a:rPr>
              <a:t>o</a:t>
            </a:r>
            <a:r>
              <a:rPr dirty="0" sz="1200" spc="-150">
                <a:latin typeface="Trebuchet MS"/>
                <a:cs typeface="Trebuchet MS"/>
              </a:rPr>
              <a:t>t</a:t>
            </a:r>
            <a:r>
              <a:rPr dirty="0" baseline="-32407" sz="1800" spc="-382">
                <a:latin typeface="Trebuchet MS"/>
                <a:cs typeface="Trebuchet MS"/>
              </a:rPr>
              <a:t>l</a:t>
            </a:r>
            <a:r>
              <a:rPr dirty="0" sz="1200" spc="-575">
                <a:latin typeface="Trebuchet MS"/>
                <a:cs typeface="Trebuchet MS"/>
              </a:rPr>
              <a:t>h</a:t>
            </a:r>
            <a:r>
              <a:rPr dirty="0" baseline="-25462" sz="1800" spc="-847">
                <a:latin typeface="Trebuchet MS"/>
                <a:cs typeface="Trebuchet MS"/>
              </a:rPr>
              <a:t>g</a:t>
            </a:r>
            <a:r>
              <a:rPr dirty="0" baseline="-32407" sz="1800" spc="-135">
                <a:latin typeface="Trebuchet MS"/>
                <a:cs typeface="Trebuchet MS"/>
              </a:rPr>
              <a:t>s</a:t>
            </a:r>
            <a:r>
              <a:rPr dirty="0" sz="1200" spc="-550">
                <a:latin typeface="Trebuchet MS"/>
                <a:cs typeface="Trebuchet MS"/>
              </a:rPr>
              <a:t>o</a:t>
            </a:r>
            <a:r>
              <a:rPr dirty="0" baseline="-25462" sz="1800" spc="-30">
                <a:latin typeface="Trebuchet MS"/>
                <a:cs typeface="Trebuchet MS"/>
              </a:rPr>
              <a:t>r</a:t>
            </a:r>
            <a:r>
              <a:rPr dirty="0" baseline="-25462" sz="1800" spc="-742">
                <a:latin typeface="Trebuchet MS"/>
                <a:cs typeface="Trebuchet MS"/>
              </a:rPr>
              <a:t>a</a:t>
            </a:r>
            <a:r>
              <a:rPr dirty="0" sz="1200" spc="-20">
                <a:latin typeface="Trebuchet MS"/>
                <a:cs typeface="Trebuchet MS"/>
              </a:rPr>
              <a:t>r</a:t>
            </a:r>
            <a:r>
              <a:rPr dirty="0" sz="1200" spc="-265">
                <a:latin typeface="Trebuchet MS"/>
                <a:cs typeface="Trebuchet MS"/>
              </a:rPr>
              <a:t>i</a:t>
            </a:r>
            <a:r>
              <a:rPr dirty="0" baseline="-25462" sz="1800" spc="-1252">
                <a:latin typeface="Trebuchet MS"/>
                <a:cs typeface="Trebuchet MS"/>
              </a:rPr>
              <a:t>m</a:t>
            </a:r>
            <a:r>
              <a:rPr dirty="0" sz="1200" spc="-20">
                <a:latin typeface="Trebuchet MS"/>
                <a:cs typeface="Trebuchet MS"/>
              </a:rPr>
              <a:t>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7500415" y="3943288"/>
            <a:ext cx="1276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30">
                <a:latin typeface="Trebuchet MS"/>
                <a:cs typeface="Trebuchet MS"/>
              </a:rPr>
              <a:t>of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585">
                <a:latin typeface="Trebuchet MS"/>
                <a:cs typeface="Trebuchet MS"/>
              </a:rPr>
              <a:t>u</a:t>
            </a:r>
            <a:r>
              <a:rPr dirty="0" baseline="-32407" sz="1800" spc="-44">
                <a:latin typeface="Trebuchet MS"/>
                <a:cs typeface="Trebuchet MS"/>
              </a:rPr>
              <a:t>c</a:t>
            </a:r>
            <a:r>
              <a:rPr dirty="0" sz="1200" spc="-490">
                <a:latin typeface="Trebuchet MS"/>
                <a:cs typeface="Trebuchet MS"/>
              </a:rPr>
              <a:t>s</a:t>
            </a:r>
            <a:r>
              <a:rPr dirty="0" baseline="-32407" sz="1800" spc="-225">
                <a:latin typeface="Trebuchet MS"/>
                <a:cs typeface="Trebuchet MS"/>
              </a:rPr>
              <a:t>o</a:t>
            </a:r>
            <a:r>
              <a:rPr dirty="0" sz="1200" spc="-530">
                <a:latin typeface="Trebuchet MS"/>
                <a:cs typeface="Trebuchet MS"/>
              </a:rPr>
              <a:t>e</a:t>
            </a:r>
            <a:r>
              <a:rPr dirty="0" baseline="-32407" sz="1800" spc="-914">
                <a:latin typeface="Trebuchet MS"/>
                <a:cs typeface="Trebuchet MS"/>
              </a:rPr>
              <a:t>n</a:t>
            </a:r>
            <a:r>
              <a:rPr dirty="0" baseline="-25462" sz="1800" spc="97">
                <a:latin typeface="Trebuchet MS"/>
                <a:cs typeface="Trebuchet MS"/>
              </a:rPr>
              <a:t>r</a:t>
            </a:r>
            <a:r>
              <a:rPr dirty="0" sz="1200" spc="-330">
                <a:latin typeface="Trebuchet MS"/>
                <a:cs typeface="Trebuchet MS"/>
              </a:rPr>
              <a:t>r</a:t>
            </a:r>
            <a:r>
              <a:rPr dirty="0" baseline="-32407" sz="1800" spc="-765">
                <a:latin typeface="Trebuchet MS"/>
                <a:cs typeface="Trebuchet MS"/>
              </a:rPr>
              <a:t>c</a:t>
            </a:r>
            <a:r>
              <a:rPr dirty="0" baseline="-25462" sz="1800" spc="-780">
                <a:latin typeface="Trebuchet MS"/>
                <a:cs typeface="Trebuchet MS"/>
              </a:rPr>
              <a:t>q</a:t>
            </a:r>
            <a:r>
              <a:rPr dirty="0" sz="1200" spc="-220">
                <a:latin typeface="Trebuchet MS"/>
                <a:cs typeface="Trebuchet MS"/>
              </a:rPr>
              <a:t>s</a:t>
            </a:r>
            <a:r>
              <a:rPr dirty="0" baseline="-32407" sz="1800" spc="-719">
                <a:latin typeface="Trebuchet MS"/>
                <a:cs typeface="Trebuchet MS"/>
              </a:rPr>
              <a:t>u</a:t>
            </a:r>
            <a:r>
              <a:rPr dirty="0" baseline="-25462" sz="1800" spc="-487">
                <a:latin typeface="Trebuchet MS"/>
                <a:cs typeface="Trebuchet MS"/>
              </a:rPr>
              <a:t>u</a:t>
            </a:r>
            <a:r>
              <a:rPr dirty="0" sz="1200" spc="-330">
                <a:latin typeface="Trebuchet MS"/>
                <a:cs typeface="Trebuchet MS"/>
              </a:rPr>
              <a:t>t</a:t>
            </a:r>
            <a:r>
              <a:rPr dirty="0" baseline="-32407" sz="1800" spc="-382">
                <a:latin typeface="Trebuchet MS"/>
                <a:cs typeface="Trebuchet MS"/>
              </a:rPr>
              <a:t>r</a:t>
            </a:r>
            <a:r>
              <a:rPr dirty="0" baseline="-25462" sz="1800" spc="-952">
                <a:latin typeface="Trebuchet MS"/>
                <a:cs typeface="Trebuchet MS"/>
              </a:rPr>
              <a:t>e</a:t>
            </a:r>
            <a:r>
              <a:rPr dirty="0" sz="1200" spc="-509">
                <a:latin typeface="Trebuchet MS"/>
                <a:cs typeface="Trebuchet MS"/>
              </a:rPr>
              <a:t>o</a:t>
            </a:r>
            <a:r>
              <a:rPr dirty="0" baseline="-32407" sz="1800" spc="-15">
                <a:latin typeface="Trebuchet MS"/>
                <a:cs typeface="Trebuchet MS"/>
              </a:rPr>
              <a:t>r</a:t>
            </a:r>
            <a:r>
              <a:rPr dirty="0" baseline="-32407" sz="1800" spc="-892">
                <a:latin typeface="Trebuchet MS"/>
                <a:cs typeface="Trebuchet MS"/>
              </a:rPr>
              <a:t>e</a:t>
            </a:r>
            <a:r>
              <a:rPr dirty="0" baseline="-25462" sz="1800" spc="-89">
                <a:latin typeface="Trebuchet MS"/>
                <a:cs typeface="Trebuchet MS"/>
              </a:rPr>
              <a:t>r</a:t>
            </a:r>
            <a:r>
              <a:rPr dirty="0" sz="1200" spc="-605">
                <a:latin typeface="Trebuchet MS"/>
                <a:cs typeface="Trebuchet MS"/>
              </a:rPr>
              <a:t>a</a:t>
            </a:r>
            <a:r>
              <a:rPr dirty="0" baseline="-25462" sz="1800" spc="-150">
                <a:latin typeface="Trebuchet MS"/>
                <a:cs typeface="Trebuchet MS"/>
              </a:rPr>
              <a:t>i</a:t>
            </a:r>
            <a:r>
              <a:rPr dirty="0" baseline="-32407" sz="1800" spc="-900">
                <a:latin typeface="Trebuchet MS"/>
                <a:cs typeface="Trebuchet MS"/>
              </a:rPr>
              <a:t>n</a:t>
            </a:r>
            <a:r>
              <a:rPr dirty="0" baseline="-25462" sz="1800" spc="-525">
                <a:latin typeface="Trebuchet MS"/>
                <a:cs typeface="Trebuchet MS"/>
              </a:rPr>
              <a:t>e</a:t>
            </a:r>
            <a:r>
              <a:rPr dirty="0" sz="1200" spc="-345">
                <a:latin typeface="Trebuchet MS"/>
                <a:cs typeface="Trebuchet MS"/>
              </a:rPr>
              <a:t>c</a:t>
            </a:r>
            <a:r>
              <a:rPr dirty="0" baseline="-32407" sz="1800" spc="-802">
                <a:latin typeface="Trebuchet MS"/>
                <a:cs typeface="Trebuchet MS"/>
              </a:rPr>
              <a:t>c</a:t>
            </a:r>
            <a:r>
              <a:rPr dirty="0" baseline="-25462" sz="1800" spc="-434">
                <a:latin typeface="Trebuchet MS"/>
                <a:cs typeface="Trebuchet MS"/>
              </a:rPr>
              <a:t>s</a:t>
            </a:r>
            <a:r>
              <a:rPr dirty="0" sz="1200" spc="-345">
                <a:latin typeface="Trebuchet MS"/>
                <a:cs typeface="Trebuchet MS"/>
              </a:rPr>
              <a:t>c</a:t>
            </a:r>
            <a:r>
              <a:rPr dirty="0" baseline="-32407" sz="1800" spc="-412">
                <a:latin typeface="Trebuchet MS"/>
                <a:cs typeface="Trebuchet MS"/>
              </a:rPr>
              <a:t>y</a:t>
            </a:r>
            <a:r>
              <a:rPr dirty="0" sz="1200" spc="-10">
                <a:latin typeface="Trebuchet MS"/>
                <a:cs typeface="Trebuchet MS"/>
              </a:rPr>
              <a:t>ess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7544179" y="4126168"/>
            <a:ext cx="11899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1140" marR="5080" indent="-219075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rebuchet MS"/>
                <a:cs typeface="Trebuchet MS"/>
              </a:rPr>
              <a:t>data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and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integrity </a:t>
            </a:r>
            <a:r>
              <a:rPr dirty="0" sz="1200" spc="-10">
                <a:latin typeface="Trebuchet MS"/>
                <a:cs typeface="Trebuchet MS"/>
              </a:rPr>
              <a:t>constraints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03" name="object 103" descr=""/>
          <p:cNvGrpSpPr/>
          <p:nvPr/>
        </p:nvGrpSpPr>
        <p:grpSpPr>
          <a:xfrm>
            <a:off x="275906" y="3590514"/>
            <a:ext cx="2846070" cy="660400"/>
            <a:chOff x="275906" y="3590514"/>
            <a:chExt cx="2846070" cy="660400"/>
          </a:xfrm>
        </p:grpSpPr>
        <p:sp>
          <p:nvSpPr>
            <p:cNvPr id="104" name="object 104" descr=""/>
            <p:cNvSpPr/>
            <p:nvPr/>
          </p:nvSpPr>
          <p:spPr>
            <a:xfrm>
              <a:off x="282256" y="3596864"/>
              <a:ext cx="2833370" cy="647700"/>
            </a:xfrm>
            <a:custGeom>
              <a:avLst/>
              <a:gdLst/>
              <a:ahLst/>
              <a:cxnLst/>
              <a:rect l="l" t="t" r="r" b="b"/>
              <a:pathLst>
                <a:path w="2833370" h="647700">
                  <a:moveTo>
                    <a:pt x="2088102" y="287662"/>
                  </a:moveTo>
                  <a:lnTo>
                    <a:pt x="1808350" y="287662"/>
                  </a:lnTo>
                  <a:lnTo>
                    <a:pt x="2833233" y="0"/>
                  </a:lnTo>
                  <a:lnTo>
                    <a:pt x="2088102" y="287662"/>
                  </a:lnTo>
                  <a:close/>
                </a:path>
                <a:path w="2833370" h="647700">
                  <a:moveTo>
                    <a:pt x="1736350" y="647662"/>
                  </a:moveTo>
                  <a:lnTo>
                    <a:pt x="71999" y="647662"/>
                  </a:lnTo>
                  <a:lnTo>
                    <a:pt x="43974" y="642004"/>
                  </a:lnTo>
                  <a:lnTo>
                    <a:pt x="21088" y="626574"/>
                  </a:lnTo>
                  <a:lnTo>
                    <a:pt x="5658" y="603688"/>
                  </a:lnTo>
                  <a:lnTo>
                    <a:pt x="0" y="575662"/>
                  </a:lnTo>
                  <a:lnTo>
                    <a:pt x="0" y="287662"/>
                  </a:lnTo>
                  <a:lnTo>
                    <a:pt x="5658" y="259637"/>
                  </a:lnTo>
                  <a:lnTo>
                    <a:pt x="21088" y="236751"/>
                  </a:lnTo>
                  <a:lnTo>
                    <a:pt x="43974" y="221321"/>
                  </a:lnTo>
                  <a:lnTo>
                    <a:pt x="71999" y="215662"/>
                  </a:lnTo>
                  <a:lnTo>
                    <a:pt x="1736350" y="215662"/>
                  </a:lnTo>
                  <a:lnTo>
                    <a:pt x="1776296" y="227759"/>
                  </a:lnTo>
                  <a:lnTo>
                    <a:pt x="1802870" y="260109"/>
                  </a:lnTo>
                  <a:lnTo>
                    <a:pt x="1808350" y="287662"/>
                  </a:lnTo>
                  <a:lnTo>
                    <a:pt x="2088102" y="287662"/>
                  </a:lnTo>
                  <a:lnTo>
                    <a:pt x="1808350" y="395662"/>
                  </a:lnTo>
                  <a:lnTo>
                    <a:pt x="1808350" y="575662"/>
                  </a:lnTo>
                  <a:lnTo>
                    <a:pt x="1802692" y="603688"/>
                  </a:lnTo>
                  <a:lnTo>
                    <a:pt x="1787262" y="626574"/>
                  </a:lnTo>
                  <a:lnTo>
                    <a:pt x="1764376" y="642004"/>
                  </a:lnTo>
                  <a:lnTo>
                    <a:pt x="1736350" y="647662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282256" y="3596864"/>
              <a:ext cx="2833370" cy="647700"/>
            </a:xfrm>
            <a:custGeom>
              <a:avLst/>
              <a:gdLst/>
              <a:ahLst/>
              <a:cxnLst/>
              <a:rect l="l" t="t" r="r" b="b"/>
              <a:pathLst>
                <a:path w="2833370" h="647700">
                  <a:moveTo>
                    <a:pt x="0" y="287662"/>
                  </a:moveTo>
                  <a:lnTo>
                    <a:pt x="5658" y="259637"/>
                  </a:lnTo>
                  <a:lnTo>
                    <a:pt x="21088" y="236751"/>
                  </a:lnTo>
                  <a:lnTo>
                    <a:pt x="43974" y="221321"/>
                  </a:lnTo>
                  <a:lnTo>
                    <a:pt x="71999" y="215662"/>
                  </a:lnTo>
                  <a:lnTo>
                    <a:pt x="1054871" y="215662"/>
                  </a:lnTo>
                  <a:lnTo>
                    <a:pt x="1506959" y="215662"/>
                  </a:lnTo>
                  <a:lnTo>
                    <a:pt x="1736350" y="215662"/>
                  </a:lnTo>
                  <a:lnTo>
                    <a:pt x="1750463" y="217059"/>
                  </a:lnTo>
                  <a:lnTo>
                    <a:pt x="1787262" y="236751"/>
                  </a:lnTo>
                  <a:lnTo>
                    <a:pt x="1806954" y="273550"/>
                  </a:lnTo>
                  <a:lnTo>
                    <a:pt x="1808350" y="287662"/>
                  </a:lnTo>
                  <a:lnTo>
                    <a:pt x="2833233" y="0"/>
                  </a:lnTo>
                  <a:lnTo>
                    <a:pt x="1808350" y="395662"/>
                  </a:lnTo>
                  <a:lnTo>
                    <a:pt x="1808350" y="575662"/>
                  </a:lnTo>
                  <a:lnTo>
                    <a:pt x="1802692" y="603688"/>
                  </a:lnTo>
                  <a:lnTo>
                    <a:pt x="1787262" y="626574"/>
                  </a:lnTo>
                  <a:lnTo>
                    <a:pt x="1764376" y="642004"/>
                  </a:lnTo>
                  <a:lnTo>
                    <a:pt x="1736350" y="647662"/>
                  </a:lnTo>
                  <a:lnTo>
                    <a:pt x="1506959" y="647662"/>
                  </a:lnTo>
                  <a:lnTo>
                    <a:pt x="1054871" y="647662"/>
                  </a:lnTo>
                  <a:lnTo>
                    <a:pt x="71999" y="647662"/>
                  </a:lnTo>
                  <a:lnTo>
                    <a:pt x="43974" y="642004"/>
                  </a:lnTo>
                  <a:lnTo>
                    <a:pt x="21088" y="626574"/>
                  </a:lnTo>
                  <a:lnTo>
                    <a:pt x="5658" y="603688"/>
                  </a:lnTo>
                  <a:lnTo>
                    <a:pt x="0" y="575662"/>
                  </a:lnTo>
                  <a:lnTo>
                    <a:pt x="0" y="395662"/>
                  </a:lnTo>
                  <a:lnTo>
                    <a:pt x="0" y="287662"/>
                  </a:lnTo>
                  <a:close/>
                </a:path>
              </a:pathLst>
            </a:custGeom>
            <a:ln w="1269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 descr=""/>
          <p:cNvSpPr txBox="1"/>
          <p:nvPr/>
        </p:nvSpPr>
        <p:spPr>
          <a:xfrm>
            <a:off x="442210" y="3826852"/>
            <a:ext cx="14884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rebuchet MS"/>
                <a:cs typeface="Trebuchet MS"/>
              </a:rPr>
              <a:t>Manages</a:t>
            </a:r>
            <a:r>
              <a:rPr dirty="0" sz="1200" spc="114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allocation</a:t>
            </a:r>
            <a:r>
              <a:rPr dirty="0" sz="1200" spc="120">
                <a:latin typeface="Trebuchet MS"/>
                <a:cs typeface="Trebuchet MS"/>
              </a:rPr>
              <a:t> </a:t>
            </a:r>
            <a:r>
              <a:rPr dirty="0" sz="1200" spc="-25">
                <a:latin typeface="Trebuchet MS"/>
                <a:cs typeface="Trebuchet MS"/>
              </a:rPr>
              <a:t>of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07" name="object 107" descr=""/>
          <p:cNvGrpSpPr/>
          <p:nvPr/>
        </p:nvGrpSpPr>
        <p:grpSpPr>
          <a:xfrm>
            <a:off x="234096" y="3561061"/>
            <a:ext cx="1894839" cy="1042035"/>
            <a:chOff x="234096" y="3561061"/>
            <a:chExt cx="1894839" cy="1042035"/>
          </a:xfrm>
        </p:grpSpPr>
        <p:sp>
          <p:nvSpPr>
            <p:cNvPr id="108" name="object 108" descr=""/>
            <p:cNvSpPr/>
            <p:nvPr/>
          </p:nvSpPr>
          <p:spPr>
            <a:xfrm>
              <a:off x="240446" y="3567411"/>
              <a:ext cx="1882139" cy="1029335"/>
            </a:xfrm>
            <a:custGeom>
              <a:avLst/>
              <a:gdLst/>
              <a:ahLst/>
              <a:cxnLst/>
              <a:rect l="l" t="t" r="r" b="b"/>
              <a:pathLst>
                <a:path w="1882139" h="1029335">
                  <a:moveTo>
                    <a:pt x="1568070" y="309254"/>
                  </a:moveTo>
                  <a:lnTo>
                    <a:pt x="1097649" y="309254"/>
                  </a:lnTo>
                  <a:lnTo>
                    <a:pt x="1579730" y="0"/>
                  </a:lnTo>
                  <a:lnTo>
                    <a:pt x="1568070" y="309254"/>
                  </a:lnTo>
                  <a:close/>
                </a:path>
                <a:path w="1882139" h="1029335">
                  <a:moveTo>
                    <a:pt x="1761684" y="1029254"/>
                  </a:moveTo>
                  <a:lnTo>
                    <a:pt x="119999" y="1029254"/>
                  </a:lnTo>
                  <a:lnTo>
                    <a:pt x="73290" y="1019824"/>
                  </a:lnTo>
                  <a:lnTo>
                    <a:pt x="35147" y="994107"/>
                  </a:lnTo>
                  <a:lnTo>
                    <a:pt x="9430" y="955963"/>
                  </a:lnTo>
                  <a:lnTo>
                    <a:pt x="0" y="909254"/>
                  </a:lnTo>
                  <a:lnTo>
                    <a:pt x="0" y="429254"/>
                  </a:lnTo>
                  <a:lnTo>
                    <a:pt x="9430" y="382544"/>
                  </a:lnTo>
                  <a:lnTo>
                    <a:pt x="35147" y="344401"/>
                  </a:lnTo>
                  <a:lnTo>
                    <a:pt x="73290" y="318684"/>
                  </a:lnTo>
                  <a:lnTo>
                    <a:pt x="119999" y="309254"/>
                  </a:lnTo>
                  <a:lnTo>
                    <a:pt x="1761684" y="309254"/>
                  </a:lnTo>
                  <a:lnTo>
                    <a:pt x="1807607" y="318388"/>
                  </a:lnTo>
                  <a:lnTo>
                    <a:pt x="1846537" y="344401"/>
                  </a:lnTo>
                  <a:lnTo>
                    <a:pt x="1872550" y="383332"/>
                  </a:lnTo>
                  <a:lnTo>
                    <a:pt x="1881684" y="429254"/>
                  </a:lnTo>
                  <a:lnTo>
                    <a:pt x="1881684" y="909254"/>
                  </a:lnTo>
                  <a:lnTo>
                    <a:pt x="1872254" y="955963"/>
                  </a:lnTo>
                  <a:lnTo>
                    <a:pt x="1846537" y="994107"/>
                  </a:lnTo>
                  <a:lnTo>
                    <a:pt x="1808394" y="1019824"/>
                  </a:lnTo>
                  <a:lnTo>
                    <a:pt x="1761684" y="1029254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240446" y="3567411"/>
              <a:ext cx="1882139" cy="1029335"/>
            </a:xfrm>
            <a:custGeom>
              <a:avLst/>
              <a:gdLst/>
              <a:ahLst/>
              <a:cxnLst/>
              <a:rect l="l" t="t" r="r" b="b"/>
              <a:pathLst>
                <a:path w="1882139" h="1029335">
                  <a:moveTo>
                    <a:pt x="0" y="429254"/>
                  </a:moveTo>
                  <a:lnTo>
                    <a:pt x="9430" y="382544"/>
                  </a:lnTo>
                  <a:lnTo>
                    <a:pt x="35147" y="344401"/>
                  </a:lnTo>
                  <a:lnTo>
                    <a:pt x="73290" y="318684"/>
                  </a:lnTo>
                  <a:lnTo>
                    <a:pt x="119999" y="309254"/>
                  </a:lnTo>
                  <a:lnTo>
                    <a:pt x="1097649" y="309254"/>
                  </a:lnTo>
                  <a:lnTo>
                    <a:pt x="1579730" y="0"/>
                  </a:lnTo>
                  <a:lnTo>
                    <a:pt x="1568070" y="309254"/>
                  </a:lnTo>
                  <a:lnTo>
                    <a:pt x="1761684" y="309254"/>
                  </a:lnTo>
                  <a:lnTo>
                    <a:pt x="1785205" y="311581"/>
                  </a:lnTo>
                  <a:lnTo>
                    <a:pt x="1828261" y="329415"/>
                  </a:lnTo>
                  <a:lnTo>
                    <a:pt x="1861523" y="362678"/>
                  </a:lnTo>
                  <a:lnTo>
                    <a:pt x="1879357" y="405734"/>
                  </a:lnTo>
                  <a:lnTo>
                    <a:pt x="1881684" y="429254"/>
                  </a:lnTo>
                  <a:lnTo>
                    <a:pt x="1881684" y="609254"/>
                  </a:lnTo>
                  <a:lnTo>
                    <a:pt x="1881684" y="909254"/>
                  </a:lnTo>
                  <a:lnTo>
                    <a:pt x="1872254" y="955963"/>
                  </a:lnTo>
                  <a:lnTo>
                    <a:pt x="1846537" y="994107"/>
                  </a:lnTo>
                  <a:lnTo>
                    <a:pt x="1808394" y="1019824"/>
                  </a:lnTo>
                  <a:lnTo>
                    <a:pt x="1761684" y="1029254"/>
                  </a:lnTo>
                  <a:lnTo>
                    <a:pt x="1568070" y="1029254"/>
                  </a:lnTo>
                  <a:lnTo>
                    <a:pt x="1097649" y="1029254"/>
                  </a:lnTo>
                  <a:lnTo>
                    <a:pt x="119999" y="1029254"/>
                  </a:lnTo>
                  <a:lnTo>
                    <a:pt x="73290" y="1019824"/>
                  </a:lnTo>
                  <a:lnTo>
                    <a:pt x="35147" y="994107"/>
                  </a:lnTo>
                  <a:lnTo>
                    <a:pt x="9430" y="955963"/>
                  </a:lnTo>
                  <a:lnTo>
                    <a:pt x="0" y="909254"/>
                  </a:lnTo>
                  <a:lnTo>
                    <a:pt x="0" y="609254"/>
                  </a:lnTo>
                  <a:lnTo>
                    <a:pt x="0" y="429254"/>
                  </a:lnTo>
                  <a:close/>
                </a:path>
              </a:pathLst>
            </a:custGeom>
            <a:ln w="1269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 descr=""/>
          <p:cNvSpPr txBox="1"/>
          <p:nvPr/>
        </p:nvSpPr>
        <p:spPr>
          <a:xfrm>
            <a:off x="384920" y="3943549"/>
            <a:ext cx="1593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415">
                <a:latin typeface="Trebuchet MS"/>
                <a:cs typeface="Trebuchet MS"/>
              </a:rPr>
              <a:t>F</a:t>
            </a:r>
            <a:r>
              <a:rPr dirty="0" baseline="-23148" sz="1800" spc="-202">
                <a:latin typeface="Trebuchet MS"/>
                <a:cs typeface="Trebuchet MS"/>
              </a:rPr>
              <a:t>s</a:t>
            </a:r>
            <a:r>
              <a:rPr dirty="0" sz="1200" spc="-540">
                <a:latin typeface="Trebuchet MS"/>
                <a:cs typeface="Trebuchet MS"/>
              </a:rPr>
              <a:t>e</a:t>
            </a:r>
            <a:r>
              <a:rPr dirty="0" baseline="-23148" sz="1800" spc="-240">
                <a:latin typeface="Trebuchet MS"/>
                <a:cs typeface="Trebuchet MS"/>
              </a:rPr>
              <a:t>p</a:t>
            </a:r>
            <a:r>
              <a:rPr dirty="0" sz="1200" spc="-295">
                <a:latin typeface="Trebuchet MS"/>
                <a:cs typeface="Trebuchet MS"/>
              </a:rPr>
              <a:t>t</a:t>
            </a:r>
            <a:r>
              <a:rPr dirty="0" baseline="-23148" sz="1800" spc="-660">
                <a:latin typeface="Trebuchet MS"/>
                <a:cs typeface="Trebuchet MS"/>
              </a:rPr>
              <a:t>a</a:t>
            </a:r>
            <a:r>
              <a:rPr dirty="0" sz="1200" spc="-185">
                <a:latin typeface="Trebuchet MS"/>
                <a:cs typeface="Trebuchet MS"/>
              </a:rPr>
              <a:t>c</a:t>
            </a:r>
            <a:r>
              <a:rPr dirty="0" baseline="-23148" sz="1800" spc="-667">
                <a:latin typeface="Trebuchet MS"/>
                <a:cs typeface="Trebuchet MS"/>
              </a:rPr>
              <a:t>c</a:t>
            </a:r>
            <a:r>
              <a:rPr dirty="0" sz="1200" spc="-250">
                <a:latin typeface="Trebuchet MS"/>
                <a:cs typeface="Trebuchet MS"/>
              </a:rPr>
              <a:t>h</a:t>
            </a:r>
            <a:r>
              <a:rPr dirty="0" baseline="-23148" sz="1800" spc="-660">
                <a:latin typeface="Trebuchet MS"/>
                <a:cs typeface="Trebuchet MS"/>
              </a:rPr>
              <a:t>e</a:t>
            </a:r>
            <a:r>
              <a:rPr dirty="0" sz="1200" spc="-10">
                <a:latin typeface="Trebuchet MS"/>
                <a:cs typeface="Trebuchet MS"/>
              </a:rPr>
              <a:t>e</a:t>
            </a:r>
            <a:r>
              <a:rPr dirty="0" sz="1200" spc="-440">
                <a:latin typeface="Trebuchet MS"/>
                <a:cs typeface="Trebuchet MS"/>
              </a:rPr>
              <a:t>s</a:t>
            </a:r>
            <a:r>
              <a:rPr dirty="0" baseline="-23148" sz="1800" spc="-15">
                <a:latin typeface="Trebuchet MS"/>
                <a:cs typeface="Trebuchet MS"/>
              </a:rPr>
              <a:t>o</a:t>
            </a:r>
            <a:r>
              <a:rPr dirty="0" baseline="-23148" sz="1800" spc="-839">
                <a:latin typeface="Trebuchet MS"/>
                <a:cs typeface="Trebuchet MS"/>
              </a:rPr>
              <a:t>n</a:t>
            </a:r>
            <a:r>
              <a:rPr dirty="0" sz="1200" spc="-10">
                <a:latin typeface="Trebuchet MS"/>
                <a:cs typeface="Trebuchet MS"/>
              </a:rPr>
              <a:t>d</a:t>
            </a:r>
            <a:r>
              <a:rPr dirty="0" sz="1200" spc="-470">
                <a:latin typeface="Trebuchet MS"/>
                <a:cs typeface="Trebuchet MS"/>
              </a:rPr>
              <a:t>a</a:t>
            </a:r>
            <a:r>
              <a:rPr dirty="0" baseline="-23148" sz="1800" spc="-359">
                <a:latin typeface="Trebuchet MS"/>
                <a:cs typeface="Trebuchet MS"/>
              </a:rPr>
              <a:t>d</a:t>
            </a:r>
            <a:r>
              <a:rPr dirty="0" sz="1200" spc="-180">
                <a:latin typeface="Trebuchet MS"/>
                <a:cs typeface="Trebuchet MS"/>
              </a:rPr>
              <a:t>t</a:t>
            </a:r>
            <a:r>
              <a:rPr dirty="0" baseline="-23148" sz="1800" spc="-300">
                <a:latin typeface="Trebuchet MS"/>
                <a:cs typeface="Trebuchet MS"/>
              </a:rPr>
              <a:t>i</a:t>
            </a:r>
            <a:r>
              <a:rPr dirty="0" sz="1200" spc="-500">
                <a:latin typeface="Trebuchet MS"/>
                <a:cs typeface="Trebuchet MS"/>
              </a:rPr>
              <a:t>a</a:t>
            </a:r>
            <a:r>
              <a:rPr dirty="0" baseline="-23148" sz="1800" spc="-15">
                <a:latin typeface="Trebuchet MS"/>
                <a:cs typeface="Trebuchet MS"/>
              </a:rPr>
              <a:t>s</a:t>
            </a:r>
            <a:r>
              <a:rPr dirty="0" baseline="-23148" sz="1800" spc="-585">
                <a:latin typeface="Trebuchet MS"/>
                <a:cs typeface="Trebuchet MS"/>
              </a:rPr>
              <a:t>k</a:t>
            </a:r>
            <a:r>
              <a:rPr dirty="0" sz="1200" spc="-10">
                <a:latin typeface="Trebuchet MS"/>
                <a:cs typeface="Trebuchet MS"/>
              </a:rPr>
              <a:t>f</a:t>
            </a:r>
            <a:r>
              <a:rPr dirty="0" sz="1200" spc="-70">
                <a:latin typeface="Trebuchet MS"/>
                <a:cs typeface="Trebuchet MS"/>
              </a:rPr>
              <a:t>r</a:t>
            </a:r>
            <a:r>
              <a:rPr dirty="0" baseline="-23148" sz="1800" spc="-697">
                <a:latin typeface="Trebuchet MS"/>
                <a:cs typeface="Trebuchet MS"/>
              </a:rPr>
              <a:t>s</a:t>
            </a:r>
            <a:r>
              <a:rPr dirty="0" sz="1200" spc="-180">
                <a:latin typeface="Trebuchet MS"/>
                <a:cs typeface="Trebuchet MS"/>
              </a:rPr>
              <a:t>o</a:t>
            </a:r>
            <a:r>
              <a:rPr dirty="0" baseline="-23148" sz="1800" spc="-382">
                <a:latin typeface="Trebuchet MS"/>
                <a:cs typeface="Trebuchet MS"/>
              </a:rPr>
              <a:t>t</a:t>
            </a:r>
            <a:r>
              <a:rPr dirty="0" sz="1200" spc="-840">
                <a:latin typeface="Trebuchet MS"/>
                <a:cs typeface="Trebuchet MS"/>
              </a:rPr>
              <a:t>m</a:t>
            </a:r>
            <a:r>
              <a:rPr dirty="0" baseline="-23148" sz="1800" spc="-15">
                <a:latin typeface="Trebuchet MS"/>
                <a:cs typeface="Trebuchet MS"/>
              </a:rPr>
              <a:t>or</a:t>
            </a:r>
            <a:r>
              <a:rPr dirty="0" baseline="-23148" sz="1800" spc="-930">
                <a:latin typeface="Trebuchet MS"/>
                <a:cs typeface="Trebuchet MS"/>
              </a:rPr>
              <a:t>a</a:t>
            </a:r>
            <a:r>
              <a:rPr dirty="0" sz="1200" spc="-90">
                <a:latin typeface="Trebuchet MS"/>
                <a:cs typeface="Trebuchet MS"/>
              </a:rPr>
              <a:t>d</a:t>
            </a:r>
            <a:r>
              <a:rPr dirty="0" baseline="-23148" sz="1800" spc="-825">
                <a:latin typeface="Trebuchet MS"/>
                <a:cs typeface="Trebuchet MS"/>
              </a:rPr>
              <a:t>g</a:t>
            </a:r>
            <a:r>
              <a:rPr dirty="0" sz="1200" spc="-10">
                <a:latin typeface="Trebuchet MS"/>
                <a:cs typeface="Trebuchet MS"/>
              </a:rPr>
              <a:t>i</a:t>
            </a:r>
            <a:r>
              <a:rPr dirty="0" sz="1200" spc="-204">
                <a:latin typeface="Trebuchet MS"/>
                <a:cs typeface="Trebuchet MS"/>
              </a:rPr>
              <a:t>s</a:t>
            </a:r>
            <a:r>
              <a:rPr dirty="0" baseline="-23148" sz="1800" spc="-697">
                <a:latin typeface="Trebuchet MS"/>
                <a:cs typeface="Trebuchet MS"/>
              </a:rPr>
              <a:t>e</a:t>
            </a:r>
            <a:r>
              <a:rPr dirty="0" sz="1200" spc="-10">
                <a:latin typeface="Trebuchet MS"/>
                <a:cs typeface="Trebuchet MS"/>
              </a:rPr>
              <a:t>k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1" name="object 111" descr=""/>
          <p:cNvGrpSpPr/>
          <p:nvPr/>
        </p:nvGrpSpPr>
        <p:grpSpPr>
          <a:xfrm>
            <a:off x="235612" y="4359536"/>
            <a:ext cx="6930390" cy="611505"/>
            <a:chOff x="235612" y="4359536"/>
            <a:chExt cx="6930390" cy="611505"/>
          </a:xfrm>
        </p:grpSpPr>
        <p:sp>
          <p:nvSpPr>
            <p:cNvPr id="112" name="object 112" descr=""/>
            <p:cNvSpPr/>
            <p:nvPr/>
          </p:nvSpPr>
          <p:spPr>
            <a:xfrm>
              <a:off x="5231700" y="4375538"/>
              <a:ext cx="1927860" cy="485775"/>
            </a:xfrm>
            <a:custGeom>
              <a:avLst/>
              <a:gdLst/>
              <a:ahLst/>
              <a:cxnLst/>
              <a:rect l="l" t="t" r="r" b="b"/>
              <a:pathLst>
                <a:path w="1927859" h="485775">
                  <a:moveTo>
                    <a:pt x="872739" y="196065"/>
                  </a:moveTo>
                  <a:lnTo>
                    <a:pt x="420652" y="196065"/>
                  </a:lnTo>
                  <a:lnTo>
                    <a:pt x="0" y="0"/>
                  </a:lnTo>
                  <a:lnTo>
                    <a:pt x="872739" y="196065"/>
                  </a:lnTo>
                  <a:close/>
                </a:path>
                <a:path w="1927859" h="485775">
                  <a:moveTo>
                    <a:pt x="1879426" y="485175"/>
                  </a:moveTo>
                  <a:lnTo>
                    <a:pt x="167445" y="485175"/>
                  </a:lnTo>
                  <a:lnTo>
                    <a:pt x="148689" y="481389"/>
                  </a:lnTo>
                  <a:lnTo>
                    <a:pt x="133373" y="471062"/>
                  </a:lnTo>
                  <a:lnTo>
                    <a:pt x="123047" y="455746"/>
                  </a:lnTo>
                  <a:lnTo>
                    <a:pt x="119260" y="436990"/>
                  </a:lnTo>
                  <a:lnTo>
                    <a:pt x="119260" y="244250"/>
                  </a:lnTo>
                  <a:lnTo>
                    <a:pt x="123047" y="225495"/>
                  </a:lnTo>
                  <a:lnTo>
                    <a:pt x="133373" y="210178"/>
                  </a:lnTo>
                  <a:lnTo>
                    <a:pt x="148689" y="199852"/>
                  </a:lnTo>
                  <a:lnTo>
                    <a:pt x="167445" y="196065"/>
                  </a:lnTo>
                  <a:lnTo>
                    <a:pt x="1879426" y="196065"/>
                  </a:lnTo>
                  <a:lnTo>
                    <a:pt x="1919515" y="217517"/>
                  </a:lnTo>
                  <a:lnTo>
                    <a:pt x="1927611" y="244250"/>
                  </a:lnTo>
                  <a:lnTo>
                    <a:pt x="1927611" y="436990"/>
                  </a:lnTo>
                  <a:lnTo>
                    <a:pt x="1923824" y="455746"/>
                  </a:lnTo>
                  <a:lnTo>
                    <a:pt x="1913498" y="471062"/>
                  </a:lnTo>
                  <a:lnTo>
                    <a:pt x="1898182" y="481389"/>
                  </a:lnTo>
                  <a:lnTo>
                    <a:pt x="1879426" y="485175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5231700" y="4375538"/>
              <a:ext cx="1927860" cy="485775"/>
            </a:xfrm>
            <a:custGeom>
              <a:avLst/>
              <a:gdLst/>
              <a:ahLst/>
              <a:cxnLst/>
              <a:rect l="l" t="t" r="r" b="b"/>
              <a:pathLst>
                <a:path w="1927859" h="485775">
                  <a:moveTo>
                    <a:pt x="119260" y="244250"/>
                  </a:moveTo>
                  <a:lnTo>
                    <a:pt x="123047" y="225495"/>
                  </a:lnTo>
                  <a:lnTo>
                    <a:pt x="133373" y="210178"/>
                  </a:lnTo>
                  <a:lnTo>
                    <a:pt x="148689" y="199852"/>
                  </a:lnTo>
                  <a:lnTo>
                    <a:pt x="167445" y="196065"/>
                  </a:lnTo>
                  <a:lnTo>
                    <a:pt x="420652" y="196065"/>
                  </a:lnTo>
                  <a:lnTo>
                    <a:pt x="0" y="0"/>
                  </a:lnTo>
                  <a:lnTo>
                    <a:pt x="872739" y="196065"/>
                  </a:lnTo>
                  <a:lnTo>
                    <a:pt x="1879426" y="196065"/>
                  </a:lnTo>
                  <a:lnTo>
                    <a:pt x="1888870" y="197000"/>
                  </a:lnTo>
                  <a:lnTo>
                    <a:pt x="1923943" y="225811"/>
                  </a:lnTo>
                  <a:lnTo>
                    <a:pt x="1927611" y="244250"/>
                  </a:lnTo>
                  <a:lnTo>
                    <a:pt x="1927611" y="316528"/>
                  </a:lnTo>
                  <a:lnTo>
                    <a:pt x="1927611" y="436990"/>
                  </a:lnTo>
                  <a:lnTo>
                    <a:pt x="1923824" y="455746"/>
                  </a:lnTo>
                  <a:lnTo>
                    <a:pt x="1913498" y="471062"/>
                  </a:lnTo>
                  <a:lnTo>
                    <a:pt x="1898182" y="481389"/>
                  </a:lnTo>
                  <a:lnTo>
                    <a:pt x="1879426" y="485175"/>
                  </a:lnTo>
                  <a:lnTo>
                    <a:pt x="872739" y="485175"/>
                  </a:lnTo>
                  <a:lnTo>
                    <a:pt x="420652" y="485175"/>
                  </a:lnTo>
                  <a:lnTo>
                    <a:pt x="167445" y="485175"/>
                  </a:lnTo>
                  <a:lnTo>
                    <a:pt x="148689" y="481389"/>
                  </a:lnTo>
                  <a:lnTo>
                    <a:pt x="133373" y="471062"/>
                  </a:lnTo>
                  <a:lnTo>
                    <a:pt x="123047" y="455746"/>
                  </a:lnTo>
                  <a:lnTo>
                    <a:pt x="119260" y="436990"/>
                  </a:lnTo>
                  <a:lnTo>
                    <a:pt x="119260" y="316528"/>
                  </a:lnTo>
                  <a:lnTo>
                    <a:pt x="119260" y="244250"/>
                  </a:lnTo>
                  <a:close/>
                </a:path>
              </a:pathLst>
            </a:custGeom>
            <a:ln w="1269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241962" y="4365886"/>
              <a:ext cx="2826385" cy="569595"/>
            </a:xfrm>
            <a:custGeom>
              <a:avLst/>
              <a:gdLst/>
              <a:ahLst/>
              <a:cxnLst/>
              <a:rect l="l" t="t" r="r" b="b"/>
              <a:pathLst>
                <a:path w="2826385" h="569595">
                  <a:moveTo>
                    <a:pt x="2312927" y="149851"/>
                  </a:moveTo>
                  <a:lnTo>
                    <a:pt x="1881684" y="149851"/>
                  </a:lnTo>
                  <a:lnTo>
                    <a:pt x="2826290" y="0"/>
                  </a:lnTo>
                  <a:lnTo>
                    <a:pt x="2312927" y="149851"/>
                  </a:lnTo>
                  <a:close/>
                </a:path>
                <a:path w="2826385" h="569595">
                  <a:moveTo>
                    <a:pt x="1797764" y="569451"/>
                  </a:moveTo>
                  <a:lnTo>
                    <a:pt x="83920" y="569451"/>
                  </a:lnTo>
                  <a:lnTo>
                    <a:pt x="51254" y="562857"/>
                  </a:lnTo>
                  <a:lnTo>
                    <a:pt x="24579" y="544872"/>
                  </a:lnTo>
                  <a:lnTo>
                    <a:pt x="6594" y="518197"/>
                  </a:lnTo>
                  <a:lnTo>
                    <a:pt x="0" y="485531"/>
                  </a:lnTo>
                  <a:lnTo>
                    <a:pt x="0" y="149851"/>
                  </a:lnTo>
                  <a:lnTo>
                    <a:pt x="6594" y="117185"/>
                  </a:lnTo>
                  <a:lnTo>
                    <a:pt x="24579" y="90510"/>
                  </a:lnTo>
                  <a:lnTo>
                    <a:pt x="51254" y="72525"/>
                  </a:lnTo>
                  <a:lnTo>
                    <a:pt x="83920" y="65930"/>
                  </a:lnTo>
                  <a:lnTo>
                    <a:pt x="1797764" y="65930"/>
                  </a:lnTo>
                  <a:lnTo>
                    <a:pt x="1844323" y="80030"/>
                  </a:lnTo>
                  <a:lnTo>
                    <a:pt x="1875296" y="117736"/>
                  </a:lnTo>
                  <a:lnTo>
                    <a:pt x="1881684" y="149851"/>
                  </a:lnTo>
                  <a:lnTo>
                    <a:pt x="2312927" y="149851"/>
                  </a:lnTo>
                  <a:lnTo>
                    <a:pt x="1881684" y="275731"/>
                  </a:lnTo>
                  <a:lnTo>
                    <a:pt x="1881684" y="485531"/>
                  </a:lnTo>
                  <a:lnTo>
                    <a:pt x="1875090" y="518197"/>
                  </a:lnTo>
                  <a:lnTo>
                    <a:pt x="1857105" y="544872"/>
                  </a:lnTo>
                  <a:lnTo>
                    <a:pt x="1830430" y="562857"/>
                  </a:lnTo>
                  <a:lnTo>
                    <a:pt x="1797764" y="569451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241962" y="4365886"/>
              <a:ext cx="2826385" cy="569595"/>
            </a:xfrm>
            <a:custGeom>
              <a:avLst/>
              <a:gdLst/>
              <a:ahLst/>
              <a:cxnLst/>
              <a:rect l="l" t="t" r="r" b="b"/>
              <a:pathLst>
                <a:path w="2826385" h="569595">
                  <a:moveTo>
                    <a:pt x="0" y="149851"/>
                  </a:moveTo>
                  <a:lnTo>
                    <a:pt x="6594" y="117185"/>
                  </a:lnTo>
                  <a:lnTo>
                    <a:pt x="24579" y="90510"/>
                  </a:lnTo>
                  <a:lnTo>
                    <a:pt x="51254" y="72525"/>
                  </a:lnTo>
                  <a:lnTo>
                    <a:pt x="83920" y="65930"/>
                  </a:lnTo>
                  <a:lnTo>
                    <a:pt x="1097649" y="65930"/>
                  </a:lnTo>
                  <a:lnTo>
                    <a:pt x="1568070" y="65930"/>
                  </a:lnTo>
                  <a:lnTo>
                    <a:pt x="1797764" y="65930"/>
                  </a:lnTo>
                  <a:lnTo>
                    <a:pt x="1814213" y="67558"/>
                  </a:lnTo>
                  <a:lnTo>
                    <a:pt x="1857105" y="90510"/>
                  </a:lnTo>
                  <a:lnTo>
                    <a:pt x="1880057" y="133402"/>
                  </a:lnTo>
                  <a:lnTo>
                    <a:pt x="1881684" y="149851"/>
                  </a:lnTo>
                  <a:lnTo>
                    <a:pt x="2826290" y="0"/>
                  </a:lnTo>
                  <a:lnTo>
                    <a:pt x="1881684" y="275731"/>
                  </a:lnTo>
                  <a:lnTo>
                    <a:pt x="1881684" y="485531"/>
                  </a:lnTo>
                  <a:lnTo>
                    <a:pt x="1875090" y="518197"/>
                  </a:lnTo>
                  <a:lnTo>
                    <a:pt x="1857105" y="544872"/>
                  </a:lnTo>
                  <a:lnTo>
                    <a:pt x="1830430" y="562857"/>
                  </a:lnTo>
                  <a:lnTo>
                    <a:pt x="1797764" y="569451"/>
                  </a:lnTo>
                  <a:lnTo>
                    <a:pt x="1568070" y="569451"/>
                  </a:lnTo>
                  <a:lnTo>
                    <a:pt x="1097649" y="569451"/>
                  </a:lnTo>
                  <a:lnTo>
                    <a:pt x="83920" y="569451"/>
                  </a:lnTo>
                  <a:lnTo>
                    <a:pt x="51254" y="562857"/>
                  </a:lnTo>
                  <a:lnTo>
                    <a:pt x="24579" y="544872"/>
                  </a:lnTo>
                  <a:lnTo>
                    <a:pt x="6594" y="518197"/>
                  </a:lnTo>
                  <a:lnTo>
                    <a:pt x="0" y="485531"/>
                  </a:lnTo>
                  <a:lnTo>
                    <a:pt x="0" y="275731"/>
                  </a:lnTo>
                  <a:lnTo>
                    <a:pt x="0" y="149851"/>
                  </a:lnTo>
                  <a:close/>
                </a:path>
              </a:pathLst>
            </a:custGeom>
            <a:ln w="1269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242253" y="4651734"/>
              <a:ext cx="2275205" cy="313055"/>
            </a:xfrm>
            <a:custGeom>
              <a:avLst/>
              <a:gdLst/>
              <a:ahLst/>
              <a:cxnLst/>
              <a:rect l="l" t="t" r="r" b="b"/>
              <a:pathLst>
                <a:path w="2275205" h="313054">
                  <a:moveTo>
                    <a:pt x="1829557" y="312762"/>
                  </a:moveTo>
                  <a:lnTo>
                    <a:pt x="52127" y="312762"/>
                  </a:lnTo>
                  <a:lnTo>
                    <a:pt x="31836" y="308666"/>
                  </a:lnTo>
                  <a:lnTo>
                    <a:pt x="15267" y="297495"/>
                  </a:lnTo>
                  <a:lnTo>
                    <a:pt x="4096" y="280925"/>
                  </a:lnTo>
                  <a:lnTo>
                    <a:pt x="0" y="260635"/>
                  </a:lnTo>
                  <a:lnTo>
                    <a:pt x="0" y="52126"/>
                  </a:lnTo>
                  <a:lnTo>
                    <a:pt x="4096" y="31836"/>
                  </a:lnTo>
                  <a:lnTo>
                    <a:pt x="15267" y="15267"/>
                  </a:lnTo>
                  <a:lnTo>
                    <a:pt x="31836" y="4096"/>
                  </a:lnTo>
                  <a:lnTo>
                    <a:pt x="52127" y="0"/>
                  </a:lnTo>
                  <a:lnTo>
                    <a:pt x="1829557" y="0"/>
                  </a:lnTo>
                  <a:lnTo>
                    <a:pt x="1866417" y="15267"/>
                  </a:lnTo>
                  <a:lnTo>
                    <a:pt x="1881684" y="52126"/>
                  </a:lnTo>
                  <a:lnTo>
                    <a:pt x="2274881" y="67697"/>
                  </a:lnTo>
                  <a:lnTo>
                    <a:pt x="1881684" y="130317"/>
                  </a:lnTo>
                  <a:lnTo>
                    <a:pt x="1881684" y="260635"/>
                  </a:lnTo>
                  <a:lnTo>
                    <a:pt x="1877588" y="280925"/>
                  </a:lnTo>
                  <a:lnTo>
                    <a:pt x="1866417" y="297495"/>
                  </a:lnTo>
                  <a:lnTo>
                    <a:pt x="1849848" y="308666"/>
                  </a:lnTo>
                  <a:lnTo>
                    <a:pt x="1829557" y="312762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242253" y="4651735"/>
              <a:ext cx="2275205" cy="313055"/>
            </a:xfrm>
            <a:custGeom>
              <a:avLst/>
              <a:gdLst/>
              <a:ahLst/>
              <a:cxnLst/>
              <a:rect l="l" t="t" r="r" b="b"/>
              <a:pathLst>
                <a:path w="2275205" h="313054">
                  <a:moveTo>
                    <a:pt x="0" y="52126"/>
                  </a:moveTo>
                  <a:lnTo>
                    <a:pt x="4096" y="31836"/>
                  </a:lnTo>
                  <a:lnTo>
                    <a:pt x="15267" y="15267"/>
                  </a:lnTo>
                  <a:lnTo>
                    <a:pt x="31836" y="4096"/>
                  </a:lnTo>
                  <a:lnTo>
                    <a:pt x="52127" y="0"/>
                  </a:lnTo>
                  <a:lnTo>
                    <a:pt x="1097649" y="0"/>
                  </a:lnTo>
                  <a:lnTo>
                    <a:pt x="1568070" y="0"/>
                  </a:lnTo>
                  <a:lnTo>
                    <a:pt x="1829557" y="0"/>
                  </a:lnTo>
                  <a:lnTo>
                    <a:pt x="1839774" y="1010"/>
                  </a:lnTo>
                  <a:lnTo>
                    <a:pt x="1872926" y="23207"/>
                  </a:lnTo>
                  <a:lnTo>
                    <a:pt x="1881684" y="52126"/>
                  </a:lnTo>
                  <a:lnTo>
                    <a:pt x="2274881" y="67697"/>
                  </a:lnTo>
                  <a:lnTo>
                    <a:pt x="1881684" y="130317"/>
                  </a:lnTo>
                  <a:lnTo>
                    <a:pt x="1881684" y="260635"/>
                  </a:lnTo>
                  <a:lnTo>
                    <a:pt x="1877588" y="280925"/>
                  </a:lnTo>
                  <a:lnTo>
                    <a:pt x="1866417" y="297495"/>
                  </a:lnTo>
                  <a:lnTo>
                    <a:pt x="1849848" y="308666"/>
                  </a:lnTo>
                  <a:lnTo>
                    <a:pt x="1829557" y="312762"/>
                  </a:lnTo>
                  <a:lnTo>
                    <a:pt x="1568070" y="312762"/>
                  </a:lnTo>
                  <a:lnTo>
                    <a:pt x="1097649" y="312762"/>
                  </a:lnTo>
                  <a:lnTo>
                    <a:pt x="52127" y="312762"/>
                  </a:lnTo>
                  <a:lnTo>
                    <a:pt x="31836" y="308666"/>
                  </a:lnTo>
                  <a:lnTo>
                    <a:pt x="15267" y="297495"/>
                  </a:lnTo>
                  <a:lnTo>
                    <a:pt x="4096" y="280925"/>
                  </a:lnTo>
                  <a:lnTo>
                    <a:pt x="0" y="260635"/>
                  </a:lnTo>
                  <a:lnTo>
                    <a:pt x="0" y="130317"/>
                  </a:lnTo>
                  <a:lnTo>
                    <a:pt x="0" y="52126"/>
                  </a:lnTo>
                  <a:close/>
                </a:path>
              </a:pathLst>
            </a:custGeom>
            <a:ln w="1269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 descr=""/>
          <p:cNvSpPr txBox="1"/>
          <p:nvPr/>
        </p:nvSpPr>
        <p:spPr>
          <a:xfrm>
            <a:off x="336983" y="4126429"/>
            <a:ext cx="1692275" cy="779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03505" marR="9906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rebuchet MS"/>
                <a:cs typeface="Trebuchet MS"/>
              </a:rPr>
              <a:t>storage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45">
                <a:latin typeface="Trebuchet MS"/>
                <a:cs typeface="Trebuchet MS"/>
              </a:rPr>
              <a:t>to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memory</a:t>
            </a:r>
            <a:r>
              <a:rPr dirty="0" sz="1200" spc="-30">
                <a:latin typeface="Trebuchet MS"/>
                <a:cs typeface="Trebuchet MS"/>
              </a:rPr>
              <a:t> </a:t>
            </a:r>
            <a:r>
              <a:rPr dirty="0" sz="1200" spc="-50">
                <a:latin typeface="Trebuchet MS"/>
                <a:cs typeface="Trebuchet MS"/>
              </a:rPr>
              <a:t>for </a:t>
            </a:r>
            <a:r>
              <a:rPr dirty="0" sz="1200">
                <a:latin typeface="Trebuchet MS"/>
                <a:cs typeface="Trebuchet MS"/>
              </a:rPr>
              <a:t>being </a:t>
            </a:r>
            <a:r>
              <a:rPr dirty="0" sz="1200" spc="-20">
                <a:latin typeface="Trebuchet MS"/>
                <a:cs typeface="Trebuchet MS"/>
              </a:rPr>
              <a:t>used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ts val="1360"/>
              </a:lnSpc>
            </a:pPr>
            <a:r>
              <a:rPr dirty="0" sz="1200" spc="-70">
                <a:latin typeface="Trebuchet MS"/>
                <a:cs typeface="Trebuchet MS"/>
              </a:rPr>
              <a:t>To</a:t>
            </a:r>
            <a:r>
              <a:rPr dirty="0" sz="1200" spc="-3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provide</a:t>
            </a:r>
            <a:r>
              <a:rPr dirty="0" sz="1200" spc="-35">
                <a:latin typeface="Trebuchet MS"/>
                <a:cs typeface="Trebuchet MS"/>
              </a:rPr>
              <a:t> faster </a:t>
            </a:r>
            <a:r>
              <a:rPr dirty="0" sz="1200" spc="-10">
                <a:latin typeface="Trebuchet MS"/>
                <a:cs typeface="Trebuchet MS"/>
              </a:rPr>
              <a:t>access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dirty="0" sz="1200" spc="-130">
                <a:latin typeface="Trebuchet MS"/>
                <a:cs typeface="Trebuchet MS"/>
              </a:rPr>
              <a:t>T</a:t>
            </a:r>
            <a:r>
              <a:rPr dirty="0" sz="1200" spc="95">
                <a:latin typeface="Trebuchet MS"/>
                <a:cs typeface="Trebuchet MS"/>
              </a:rPr>
              <a:t>o</a:t>
            </a:r>
            <a:r>
              <a:rPr dirty="0" baseline="11574" sz="1800" spc="-247">
                <a:latin typeface="Trebuchet MS"/>
                <a:cs typeface="Trebuchet MS"/>
              </a:rPr>
              <a:t>t</a:t>
            </a:r>
            <a:r>
              <a:rPr dirty="0" sz="1200" spc="-370">
                <a:latin typeface="Trebuchet MS"/>
                <a:cs typeface="Trebuchet MS"/>
              </a:rPr>
              <a:t>s</a:t>
            </a:r>
            <a:r>
              <a:rPr dirty="0" baseline="11574" sz="1800" spc="-345">
                <a:latin typeface="Trebuchet MS"/>
                <a:cs typeface="Trebuchet MS"/>
              </a:rPr>
              <a:t>o</a:t>
            </a:r>
            <a:r>
              <a:rPr dirty="0" sz="1200" spc="15">
                <a:latin typeface="Trebuchet MS"/>
                <a:cs typeface="Trebuchet MS"/>
              </a:rPr>
              <a:t>t</a:t>
            </a:r>
            <a:r>
              <a:rPr dirty="0" sz="1200" spc="-445">
                <a:latin typeface="Trebuchet MS"/>
                <a:cs typeface="Trebuchet MS"/>
              </a:rPr>
              <a:t>o</a:t>
            </a:r>
            <a:r>
              <a:rPr dirty="0" baseline="11574" sz="1800" spc="-292">
                <a:latin typeface="Trebuchet MS"/>
                <a:cs typeface="Trebuchet MS"/>
              </a:rPr>
              <a:t>d</a:t>
            </a:r>
            <a:r>
              <a:rPr dirty="0" sz="1200" spc="-204">
                <a:latin typeface="Trebuchet MS"/>
                <a:cs typeface="Trebuchet MS"/>
              </a:rPr>
              <a:t>r</a:t>
            </a:r>
            <a:r>
              <a:rPr dirty="0" baseline="11574" sz="1800" spc="-660">
                <a:latin typeface="Trebuchet MS"/>
                <a:cs typeface="Trebuchet MS"/>
              </a:rPr>
              <a:t>a</a:t>
            </a:r>
            <a:r>
              <a:rPr dirty="0" sz="1200" spc="-204">
                <a:latin typeface="Trebuchet MS"/>
                <a:cs typeface="Trebuchet MS"/>
              </a:rPr>
              <a:t>e</a:t>
            </a:r>
            <a:r>
              <a:rPr dirty="0" baseline="11574" sz="1800" spc="22">
                <a:latin typeface="Trebuchet MS"/>
                <a:cs typeface="Trebuchet MS"/>
              </a:rPr>
              <a:t>t</a:t>
            </a:r>
            <a:r>
              <a:rPr dirty="0" baseline="11574" sz="1800" spc="-660">
                <a:latin typeface="Trebuchet MS"/>
                <a:cs typeface="Trebuchet MS"/>
              </a:rPr>
              <a:t>a</a:t>
            </a:r>
            <a:r>
              <a:rPr dirty="0" sz="1200" spc="15">
                <a:latin typeface="Trebuchet MS"/>
                <a:cs typeface="Trebuchet MS"/>
              </a:rPr>
              <a:t>u</a:t>
            </a:r>
            <a:r>
              <a:rPr dirty="0" sz="1200" spc="-390">
                <a:latin typeface="Trebuchet MS"/>
                <a:cs typeface="Trebuchet MS"/>
              </a:rPr>
              <a:t>s</a:t>
            </a:r>
            <a:r>
              <a:rPr dirty="0" baseline="11574" sz="1800" spc="22">
                <a:latin typeface="Trebuchet MS"/>
                <a:cs typeface="Trebuchet MS"/>
              </a:rPr>
              <a:t>i</a:t>
            </a:r>
            <a:r>
              <a:rPr dirty="0" baseline="11574" sz="1800" spc="-315">
                <a:latin typeface="Trebuchet MS"/>
                <a:cs typeface="Trebuchet MS"/>
              </a:rPr>
              <a:t>t</a:t>
            </a:r>
            <a:r>
              <a:rPr dirty="0" sz="1200" spc="-484">
                <a:latin typeface="Trebuchet MS"/>
                <a:cs typeface="Trebuchet MS"/>
              </a:rPr>
              <a:t>e</a:t>
            </a:r>
            <a:r>
              <a:rPr dirty="0" baseline="11574" sz="1800" spc="-225">
                <a:latin typeface="Trebuchet MS"/>
                <a:cs typeface="Trebuchet MS"/>
              </a:rPr>
              <a:t>e</a:t>
            </a:r>
            <a:r>
              <a:rPr dirty="0" sz="1200" spc="-265">
                <a:latin typeface="Trebuchet MS"/>
                <a:cs typeface="Trebuchet MS"/>
              </a:rPr>
              <a:t>r</a:t>
            </a:r>
            <a:r>
              <a:rPr dirty="0" baseline="11574" sz="1800" spc="-652">
                <a:latin typeface="Trebuchet MS"/>
                <a:cs typeface="Trebuchet MS"/>
              </a:rPr>
              <a:t>m</a:t>
            </a:r>
            <a:r>
              <a:rPr dirty="0" sz="1200" spc="-240">
                <a:latin typeface="Trebuchet MS"/>
                <a:cs typeface="Trebuchet MS"/>
              </a:rPr>
              <a:t>d</a:t>
            </a:r>
            <a:r>
              <a:rPr dirty="0" baseline="11574" sz="1800" spc="-375">
                <a:latin typeface="Trebuchet MS"/>
                <a:cs typeface="Trebuchet MS"/>
              </a:rPr>
              <a:t>s</a:t>
            </a:r>
            <a:r>
              <a:rPr dirty="0" sz="1200" spc="15">
                <a:latin typeface="Trebuchet MS"/>
                <a:cs typeface="Trebuchet MS"/>
              </a:rPr>
              <a:t>ata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9" name="object 119" descr=""/>
          <p:cNvGrpSpPr/>
          <p:nvPr/>
        </p:nvGrpSpPr>
        <p:grpSpPr>
          <a:xfrm>
            <a:off x="5203286" y="4466058"/>
            <a:ext cx="2409190" cy="530225"/>
            <a:chOff x="5203286" y="4466058"/>
            <a:chExt cx="2409190" cy="530225"/>
          </a:xfrm>
        </p:grpSpPr>
        <p:sp>
          <p:nvSpPr>
            <p:cNvPr id="120" name="object 120" descr=""/>
            <p:cNvSpPr/>
            <p:nvPr/>
          </p:nvSpPr>
          <p:spPr>
            <a:xfrm>
              <a:off x="5209636" y="4472408"/>
              <a:ext cx="2396490" cy="517525"/>
            </a:xfrm>
            <a:custGeom>
              <a:avLst/>
              <a:gdLst/>
              <a:ahLst/>
              <a:cxnLst/>
              <a:rect l="l" t="t" r="r" b="b"/>
              <a:pathLst>
                <a:path w="2396490" h="517525">
                  <a:moveTo>
                    <a:pt x="0" y="243219"/>
                  </a:moveTo>
                  <a:lnTo>
                    <a:pt x="155917" y="86158"/>
                  </a:lnTo>
                  <a:lnTo>
                    <a:pt x="162688" y="52621"/>
                  </a:lnTo>
                  <a:lnTo>
                    <a:pt x="181152" y="25235"/>
                  </a:lnTo>
                  <a:lnTo>
                    <a:pt x="208538" y="6770"/>
                  </a:lnTo>
                  <a:lnTo>
                    <a:pt x="242075" y="0"/>
                  </a:lnTo>
                  <a:lnTo>
                    <a:pt x="2310273" y="0"/>
                  </a:lnTo>
                  <a:lnTo>
                    <a:pt x="2358073" y="14475"/>
                  </a:lnTo>
                  <a:lnTo>
                    <a:pt x="2389872" y="53186"/>
                  </a:lnTo>
                  <a:lnTo>
                    <a:pt x="2396431" y="86158"/>
                  </a:lnTo>
                  <a:lnTo>
                    <a:pt x="2396431" y="215395"/>
                  </a:lnTo>
                  <a:lnTo>
                    <a:pt x="155917" y="215395"/>
                  </a:lnTo>
                  <a:lnTo>
                    <a:pt x="0" y="243219"/>
                  </a:lnTo>
                  <a:close/>
                </a:path>
                <a:path w="2396490" h="517525">
                  <a:moveTo>
                    <a:pt x="2310273" y="516948"/>
                  </a:moveTo>
                  <a:lnTo>
                    <a:pt x="242075" y="516948"/>
                  </a:lnTo>
                  <a:lnTo>
                    <a:pt x="208538" y="510178"/>
                  </a:lnTo>
                  <a:lnTo>
                    <a:pt x="181152" y="491713"/>
                  </a:lnTo>
                  <a:lnTo>
                    <a:pt x="162688" y="464327"/>
                  </a:lnTo>
                  <a:lnTo>
                    <a:pt x="155917" y="430790"/>
                  </a:lnTo>
                  <a:lnTo>
                    <a:pt x="155917" y="215395"/>
                  </a:lnTo>
                  <a:lnTo>
                    <a:pt x="2396431" y="215395"/>
                  </a:lnTo>
                  <a:lnTo>
                    <a:pt x="2396431" y="430790"/>
                  </a:lnTo>
                  <a:lnTo>
                    <a:pt x="2389660" y="464327"/>
                  </a:lnTo>
                  <a:lnTo>
                    <a:pt x="2371196" y="491713"/>
                  </a:lnTo>
                  <a:lnTo>
                    <a:pt x="2343809" y="510178"/>
                  </a:lnTo>
                  <a:lnTo>
                    <a:pt x="2310273" y="516948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5209636" y="4472408"/>
              <a:ext cx="2396490" cy="517525"/>
            </a:xfrm>
            <a:custGeom>
              <a:avLst/>
              <a:gdLst/>
              <a:ahLst/>
              <a:cxnLst/>
              <a:rect l="l" t="t" r="r" b="b"/>
              <a:pathLst>
                <a:path w="2396490" h="517525">
                  <a:moveTo>
                    <a:pt x="155917" y="86158"/>
                  </a:moveTo>
                  <a:lnTo>
                    <a:pt x="162688" y="52621"/>
                  </a:lnTo>
                  <a:lnTo>
                    <a:pt x="181152" y="25235"/>
                  </a:lnTo>
                  <a:lnTo>
                    <a:pt x="208538" y="6770"/>
                  </a:lnTo>
                  <a:lnTo>
                    <a:pt x="242075" y="0"/>
                  </a:lnTo>
                  <a:lnTo>
                    <a:pt x="529336" y="0"/>
                  </a:lnTo>
                  <a:lnTo>
                    <a:pt x="1089464" y="0"/>
                  </a:lnTo>
                  <a:lnTo>
                    <a:pt x="2310273" y="0"/>
                  </a:lnTo>
                  <a:lnTo>
                    <a:pt x="2327160" y="1670"/>
                  </a:lnTo>
                  <a:lnTo>
                    <a:pt x="2371195" y="25235"/>
                  </a:lnTo>
                  <a:lnTo>
                    <a:pt x="2394760" y="69271"/>
                  </a:lnTo>
                  <a:lnTo>
                    <a:pt x="2396431" y="86158"/>
                  </a:lnTo>
                  <a:lnTo>
                    <a:pt x="2396431" y="215395"/>
                  </a:lnTo>
                  <a:lnTo>
                    <a:pt x="2396431" y="430790"/>
                  </a:lnTo>
                  <a:lnTo>
                    <a:pt x="2389660" y="464327"/>
                  </a:lnTo>
                  <a:lnTo>
                    <a:pt x="2371196" y="491713"/>
                  </a:lnTo>
                  <a:lnTo>
                    <a:pt x="2343809" y="510178"/>
                  </a:lnTo>
                  <a:lnTo>
                    <a:pt x="2310273" y="516948"/>
                  </a:lnTo>
                  <a:lnTo>
                    <a:pt x="1089464" y="516948"/>
                  </a:lnTo>
                  <a:lnTo>
                    <a:pt x="529336" y="516948"/>
                  </a:lnTo>
                  <a:lnTo>
                    <a:pt x="242075" y="516948"/>
                  </a:lnTo>
                  <a:lnTo>
                    <a:pt x="208538" y="510178"/>
                  </a:lnTo>
                  <a:lnTo>
                    <a:pt x="181152" y="491713"/>
                  </a:lnTo>
                  <a:lnTo>
                    <a:pt x="162688" y="464327"/>
                  </a:lnTo>
                  <a:lnTo>
                    <a:pt x="155917" y="430790"/>
                  </a:lnTo>
                  <a:lnTo>
                    <a:pt x="155917" y="215395"/>
                  </a:lnTo>
                  <a:lnTo>
                    <a:pt x="0" y="243219"/>
                  </a:lnTo>
                  <a:lnTo>
                    <a:pt x="155917" y="86158"/>
                  </a:lnTo>
                  <a:close/>
                </a:path>
              </a:pathLst>
            </a:custGeom>
            <a:ln w="1269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 descr=""/>
          <p:cNvSpPr txBox="1"/>
          <p:nvPr/>
        </p:nvSpPr>
        <p:spPr>
          <a:xfrm>
            <a:off x="5457185" y="4503807"/>
            <a:ext cx="20574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250">
                <a:latin typeface="Trebuchet MS"/>
                <a:cs typeface="Trebuchet MS"/>
              </a:rPr>
              <a:t>T</a:t>
            </a:r>
            <a:r>
              <a:rPr dirty="0" baseline="-27777" sz="2100" spc="-1132">
                <a:latin typeface="Trebuchet MS"/>
                <a:cs typeface="Trebuchet MS"/>
              </a:rPr>
              <a:t>T</a:t>
            </a:r>
            <a:r>
              <a:rPr dirty="0" sz="1200" spc="-145">
                <a:latin typeface="Trebuchet MS"/>
                <a:cs typeface="Trebuchet MS"/>
              </a:rPr>
              <a:t>o</a:t>
            </a:r>
            <a:r>
              <a:rPr dirty="0" baseline="-27777" sz="2100" spc="-547">
                <a:latin typeface="Trebuchet MS"/>
                <a:cs typeface="Trebuchet MS"/>
              </a:rPr>
              <a:t>o</a:t>
            </a:r>
            <a:r>
              <a:rPr dirty="0" sz="1200" spc="-20">
                <a:latin typeface="Trebuchet MS"/>
                <a:cs typeface="Trebuchet MS"/>
              </a:rPr>
              <a:t>s</a:t>
            </a:r>
            <a:r>
              <a:rPr dirty="0" sz="1200" spc="-280">
                <a:latin typeface="Trebuchet MS"/>
                <a:cs typeface="Trebuchet MS"/>
              </a:rPr>
              <a:t>t</a:t>
            </a:r>
            <a:r>
              <a:rPr dirty="0" baseline="-27777" sz="2100" spc="-637">
                <a:latin typeface="Trebuchet MS"/>
                <a:cs typeface="Trebuchet MS"/>
              </a:rPr>
              <a:t>s</a:t>
            </a:r>
            <a:r>
              <a:rPr dirty="0" sz="1200" spc="-235">
                <a:latin typeface="Trebuchet MS"/>
                <a:cs typeface="Trebuchet MS"/>
              </a:rPr>
              <a:t>o</a:t>
            </a:r>
            <a:r>
              <a:rPr dirty="0" baseline="-27777" sz="2100" spc="-419">
                <a:latin typeface="Trebuchet MS"/>
                <a:cs typeface="Trebuchet MS"/>
              </a:rPr>
              <a:t>t</a:t>
            </a:r>
            <a:r>
              <a:rPr dirty="0" sz="1200" spc="-270">
                <a:latin typeface="Trebuchet MS"/>
                <a:cs typeface="Trebuchet MS"/>
              </a:rPr>
              <a:t>r</a:t>
            </a:r>
            <a:r>
              <a:rPr dirty="0" baseline="-27777" sz="2100" spc="-877">
                <a:latin typeface="Trebuchet MS"/>
                <a:cs typeface="Trebuchet MS"/>
              </a:rPr>
              <a:t>o</a:t>
            </a:r>
            <a:r>
              <a:rPr dirty="0" sz="1200" spc="-105">
                <a:latin typeface="Trebuchet MS"/>
                <a:cs typeface="Trebuchet MS"/>
              </a:rPr>
              <a:t>e</a:t>
            </a:r>
            <a:r>
              <a:rPr dirty="0" baseline="-27777" sz="2100" spc="-165">
                <a:latin typeface="Trebuchet MS"/>
                <a:cs typeface="Trebuchet MS"/>
              </a:rPr>
              <a:t>r</a:t>
            </a:r>
            <a:r>
              <a:rPr dirty="0" sz="1200" spc="-450">
                <a:latin typeface="Trebuchet MS"/>
                <a:cs typeface="Trebuchet MS"/>
              </a:rPr>
              <a:t>s</a:t>
            </a:r>
            <a:r>
              <a:rPr dirty="0" baseline="-27777" sz="2100" spc="-480">
                <a:latin typeface="Trebuchet MS"/>
                <a:cs typeface="Trebuchet MS"/>
              </a:rPr>
              <a:t>e</a:t>
            </a:r>
            <a:r>
              <a:rPr dirty="0" sz="1200" spc="-20">
                <a:latin typeface="Trebuchet MS"/>
                <a:cs typeface="Trebuchet MS"/>
              </a:rPr>
              <a:t>t</a:t>
            </a:r>
            <a:r>
              <a:rPr dirty="0" sz="1200" spc="-345">
                <a:latin typeface="Trebuchet MS"/>
                <a:cs typeface="Trebuchet MS"/>
              </a:rPr>
              <a:t>a</a:t>
            </a:r>
            <a:r>
              <a:rPr dirty="0" baseline="-27777" sz="2100" spc="-1289">
                <a:latin typeface="Trebuchet MS"/>
                <a:cs typeface="Trebuchet MS"/>
              </a:rPr>
              <a:t>m</a:t>
            </a:r>
            <a:r>
              <a:rPr dirty="0" sz="1200" spc="-20">
                <a:latin typeface="Trebuchet MS"/>
                <a:cs typeface="Trebuchet MS"/>
              </a:rPr>
              <a:t>ti</a:t>
            </a:r>
            <a:r>
              <a:rPr dirty="0" sz="1200" spc="-350">
                <a:latin typeface="Trebuchet MS"/>
                <a:cs typeface="Trebuchet MS"/>
              </a:rPr>
              <a:t>s</a:t>
            </a:r>
            <a:r>
              <a:rPr dirty="0" baseline="-27777" sz="2100" spc="-644">
                <a:latin typeface="Trebuchet MS"/>
                <a:cs typeface="Trebuchet MS"/>
              </a:rPr>
              <a:t>e</a:t>
            </a:r>
            <a:r>
              <a:rPr dirty="0" sz="1200" spc="-20">
                <a:latin typeface="Trebuchet MS"/>
                <a:cs typeface="Trebuchet MS"/>
              </a:rPr>
              <a:t>t</a:t>
            </a:r>
            <a:r>
              <a:rPr dirty="0" sz="1200" spc="-285">
                <a:latin typeface="Trebuchet MS"/>
                <a:cs typeface="Trebuchet MS"/>
              </a:rPr>
              <a:t>i</a:t>
            </a:r>
            <a:r>
              <a:rPr dirty="0" baseline="-27777" sz="2100" spc="-457">
                <a:latin typeface="Trebuchet MS"/>
                <a:cs typeface="Trebuchet MS"/>
              </a:rPr>
              <a:t>t</a:t>
            </a:r>
            <a:r>
              <a:rPr dirty="0" sz="1200" spc="-415">
                <a:latin typeface="Trebuchet MS"/>
                <a:cs typeface="Trebuchet MS"/>
              </a:rPr>
              <a:t>c</a:t>
            </a:r>
            <a:r>
              <a:rPr dirty="0" baseline="-27777" sz="2100" spc="-555">
                <a:latin typeface="Trebuchet MS"/>
                <a:cs typeface="Trebuchet MS"/>
              </a:rPr>
              <a:t>a</a:t>
            </a:r>
            <a:r>
              <a:rPr dirty="0" sz="1200" spc="-305">
                <a:latin typeface="Trebuchet MS"/>
                <a:cs typeface="Trebuchet MS"/>
              </a:rPr>
              <a:t>a</a:t>
            </a:r>
            <a:r>
              <a:rPr dirty="0" baseline="-27777" sz="2100" spc="-794">
                <a:latin typeface="Trebuchet MS"/>
                <a:cs typeface="Trebuchet MS"/>
              </a:rPr>
              <a:t>d</a:t>
            </a:r>
            <a:r>
              <a:rPr dirty="0" sz="1200" spc="-20">
                <a:latin typeface="Trebuchet MS"/>
                <a:cs typeface="Trebuchet MS"/>
              </a:rPr>
              <a:t>l</a:t>
            </a:r>
            <a:r>
              <a:rPr dirty="0" sz="1200" spc="-75">
                <a:latin typeface="Trebuchet MS"/>
                <a:cs typeface="Trebuchet MS"/>
              </a:rPr>
              <a:t> </a:t>
            </a:r>
            <a:r>
              <a:rPr dirty="0" baseline="-27777" sz="2100" spc="-1027">
                <a:latin typeface="Trebuchet MS"/>
                <a:cs typeface="Trebuchet MS"/>
              </a:rPr>
              <a:t>a</a:t>
            </a:r>
            <a:r>
              <a:rPr dirty="0" sz="1200" spc="-5">
                <a:latin typeface="Trebuchet MS"/>
                <a:cs typeface="Trebuchet MS"/>
              </a:rPr>
              <a:t>i</a:t>
            </a:r>
            <a:r>
              <a:rPr dirty="0" sz="1200" spc="-260">
                <a:latin typeface="Trebuchet MS"/>
                <a:cs typeface="Trebuchet MS"/>
              </a:rPr>
              <a:t>n</a:t>
            </a:r>
            <a:r>
              <a:rPr dirty="0" baseline="-27777" sz="2100" spc="-345">
                <a:latin typeface="Trebuchet MS"/>
                <a:cs typeface="Trebuchet MS"/>
              </a:rPr>
              <a:t>t</a:t>
            </a:r>
            <a:r>
              <a:rPr dirty="0" sz="1200" spc="-240">
                <a:latin typeface="Trebuchet MS"/>
                <a:cs typeface="Trebuchet MS"/>
              </a:rPr>
              <a:t>f</a:t>
            </a:r>
            <a:r>
              <a:rPr dirty="0" baseline="-27777" sz="2100" spc="-847">
                <a:latin typeface="Trebuchet MS"/>
                <a:cs typeface="Trebuchet MS"/>
              </a:rPr>
              <a:t>a</a:t>
            </a:r>
            <a:r>
              <a:rPr dirty="0" sz="1200" spc="-5">
                <a:latin typeface="Trebuchet MS"/>
                <a:cs typeface="Trebuchet MS"/>
              </a:rPr>
              <a:t>ormation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5987944" y="4712087"/>
            <a:ext cx="9963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about</a:t>
            </a:r>
            <a:r>
              <a:rPr dirty="0" sz="1200" spc="-65">
                <a:latin typeface="Trebuchet MS"/>
                <a:cs typeface="Trebuchet MS"/>
              </a:rPr>
              <a:t> </a:t>
            </a:r>
            <a:r>
              <a:rPr dirty="0" sz="1200" spc="-35">
                <a:latin typeface="Trebuchet MS"/>
                <a:cs typeface="Trebuchet MS"/>
              </a:rPr>
              <a:t>the</a:t>
            </a:r>
            <a:r>
              <a:rPr dirty="0" sz="1200" spc="-50">
                <a:latin typeface="Trebuchet MS"/>
                <a:cs typeface="Trebuchet MS"/>
              </a:rPr>
              <a:t> </a:t>
            </a:r>
            <a:r>
              <a:rPr dirty="0" sz="1200" spc="-20"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24" name="object 124" descr=""/>
          <p:cNvGrpSpPr/>
          <p:nvPr/>
        </p:nvGrpSpPr>
        <p:grpSpPr>
          <a:xfrm>
            <a:off x="130171" y="2842924"/>
            <a:ext cx="1339215" cy="535940"/>
            <a:chOff x="130171" y="2842924"/>
            <a:chExt cx="1339215" cy="535940"/>
          </a:xfrm>
        </p:grpSpPr>
        <p:sp>
          <p:nvSpPr>
            <p:cNvPr id="125" name="object 125" descr=""/>
            <p:cNvSpPr/>
            <p:nvPr/>
          </p:nvSpPr>
          <p:spPr>
            <a:xfrm>
              <a:off x="136521" y="2849274"/>
              <a:ext cx="1326515" cy="523240"/>
            </a:xfrm>
            <a:custGeom>
              <a:avLst/>
              <a:gdLst/>
              <a:ahLst/>
              <a:cxnLst/>
              <a:rect l="l" t="t" r="r" b="b"/>
              <a:pathLst>
                <a:path w="1326515" h="523239">
                  <a:moveTo>
                    <a:pt x="976328" y="523219"/>
                  </a:moveTo>
                  <a:lnTo>
                    <a:pt x="87203" y="523219"/>
                  </a:lnTo>
                  <a:lnTo>
                    <a:pt x="53259" y="516367"/>
                  </a:lnTo>
                  <a:lnTo>
                    <a:pt x="25541" y="497678"/>
                  </a:lnTo>
                  <a:lnTo>
                    <a:pt x="6852" y="469960"/>
                  </a:lnTo>
                  <a:lnTo>
                    <a:pt x="0" y="436016"/>
                  </a:lnTo>
                  <a:lnTo>
                    <a:pt x="0" y="87203"/>
                  </a:lnTo>
                  <a:lnTo>
                    <a:pt x="6852" y="53259"/>
                  </a:lnTo>
                  <a:lnTo>
                    <a:pt x="25541" y="25541"/>
                  </a:lnTo>
                  <a:lnTo>
                    <a:pt x="53259" y="6852"/>
                  </a:lnTo>
                  <a:lnTo>
                    <a:pt x="87203" y="0"/>
                  </a:lnTo>
                  <a:lnTo>
                    <a:pt x="976328" y="0"/>
                  </a:lnTo>
                  <a:lnTo>
                    <a:pt x="1024709" y="14651"/>
                  </a:lnTo>
                  <a:lnTo>
                    <a:pt x="1056894" y="53832"/>
                  </a:lnTo>
                  <a:lnTo>
                    <a:pt x="1063531" y="87203"/>
                  </a:lnTo>
                  <a:lnTo>
                    <a:pt x="1063531" y="305211"/>
                  </a:lnTo>
                  <a:lnTo>
                    <a:pt x="1326203" y="423520"/>
                  </a:lnTo>
                  <a:lnTo>
                    <a:pt x="1063531" y="436016"/>
                  </a:lnTo>
                  <a:lnTo>
                    <a:pt x="1056679" y="469960"/>
                  </a:lnTo>
                  <a:lnTo>
                    <a:pt x="1037990" y="497678"/>
                  </a:lnTo>
                  <a:lnTo>
                    <a:pt x="1010272" y="516367"/>
                  </a:lnTo>
                  <a:lnTo>
                    <a:pt x="976328" y="523219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136521" y="2849274"/>
              <a:ext cx="1326515" cy="523240"/>
            </a:xfrm>
            <a:custGeom>
              <a:avLst/>
              <a:gdLst/>
              <a:ahLst/>
              <a:cxnLst/>
              <a:rect l="l" t="t" r="r" b="b"/>
              <a:pathLst>
                <a:path w="1326515" h="523239">
                  <a:moveTo>
                    <a:pt x="0" y="87203"/>
                  </a:moveTo>
                  <a:lnTo>
                    <a:pt x="6852" y="53259"/>
                  </a:lnTo>
                  <a:lnTo>
                    <a:pt x="25541" y="25541"/>
                  </a:lnTo>
                  <a:lnTo>
                    <a:pt x="53259" y="6852"/>
                  </a:lnTo>
                  <a:lnTo>
                    <a:pt x="87203" y="0"/>
                  </a:lnTo>
                  <a:lnTo>
                    <a:pt x="620393" y="0"/>
                  </a:lnTo>
                  <a:lnTo>
                    <a:pt x="886276" y="0"/>
                  </a:lnTo>
                  <a:lnTo>
                    <a:pt x="976328" y="0"/>
                  </a:lnTo>
                  <a:lnTo>
                    <a:pt x="993420" y="1691"/>
                  </a:lnTo>
                  <a:lnTo>
                    <a:pt x="1037990" y="25541"/>
                  </a:lnTo>
                  <a:lnTo>
                    <a:pt x="1061840" y="70111"/>
                  </a:lnTo>
                  <a:lnTo>
                    <a:pt x="1063531" y="87203"/>
                  </a:lnTo>
                  <a:lnTo>
                    <a:pt x="1063531" y="305211"/>
                  </a:lnTo>
                  <a:lnTo>
                    <a:pt x="1326203" y="423520"/>
                  </a:lnTo>
                  <a:lnTo>
                    <a:pt x="1063531" y="436016"/>
                  </a:lnTo>
                  <a:lnTo>
                    <a:pt x="1056679" y="469960"/>
                  </a:lnTo>
                  <a:lnTo>
                    <a:pt x="1037990" y="497678"/>
                  </a:lnTo>
                  <a:lnTo>
                    <a:pt x="1010272" y="516367"/>
                  </a:lnTo>
                  <a:lnTo>
                    <a:pt x="976328" y="523219"/>
                  </a:lnTo>
                  <a:lnTo>
                    <a:pt x="886276" y="523219"/>
                  </a:lnTo>
                  <a:lnTo>
                    <a:pt x="620393" y="523219"/>
                  </a:lnTo>
                  <a:lnTo>
                    <a:pt x="87203" y="523219"/>
                  </a:lnTo>
                  <a:lnTo>
                    <a:pt x="53259" y="516367"/>
                  </a:lnTo>
                  <a:lnTo>
                    <a:pt x="25541" y="497678"/>
                  </a:lnTo>
                  <a:lnTo>
                    <a:pt x="6852" y="469960"/>
                  </a:lnTo>
                  <a:lnTo>
                    <a:pt x="0" y="436016"/>
                  </a:lnTo>
                  <a:lnTo>
                    <a:pt x="0" y="305211"/>
                  </a:lnTo>
                  <a:lnTo>
                    <a:pt x="0" y="87203"/>
                  </a:lnTo>
                  <a:close/>
                </a:path>
              </a:pathLst>
            </a:custGeom>
            <a:ln w="12699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7" name="object 127" descr=""/>
          <p:cNvSpPr txBox="1"/>
          <p:nvPr/>
        </p:nvSpPr>
        <p:spPr>
          <a:xfrm>
            <a:off x="310848" y="2877713"/>
            <a:ext cx="7156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0005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rebuchet MS"/>
                <a:cs typeface="Trebuchet MS"/>
              </a:rPr>
              <a:t>Storage manager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102" y="928892"/>
            <a:ext cx="4104004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 spc="-120" b="1">
                <a:solidFill>
                  <a:srgbClr val="595959"/>
                </a:solidFill>
                <a:latin typeface="Trebuchet MS"/>
                <a:cs typeface="Trebuchet MS"/>
              </a:rPr>
              <a:t>Introduction</a:t>
            </a:r>
            <a:r>
              <a:rPr dirty="0" sz="4800" spc="-175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4800" spc="-40" b="1">
                <a:solidFill>
                  <a:srgbClr val="595959"/>
                </a:solidFill>
                <a:latin typeface="Trebuchet MS"/>
                <a:cs typeface="Trebuchet MS"/>
              </a:rPr>
              <a:t>of </a:t>
            </a:r>
            <a:r>
              <a:rPr dirty="0" sz="4800" spc="365" b="1">
                <a:solidFill>
                  <a:srgbClr val="595959"/>
                </a:solidFill>
                <a:latin typeface="Trebuchet MS"/>
                <a:cs typeface="Trebuchet MS"/>
              </a:rPr>
              <a:t>DBMS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3438" y="148587"/>
            <a:ext cx="1495424" cy="37147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102" y="928892"/>
            <a:ext cx="34982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595959"/>
                </a:solidFill>
                <a:latin typeface="Trebuchet MS"/>
                <a:cs typeface="Trebuchet MS"/>
              </a:rPr>
              <a:t>Data</a:t>
            </a:r>
            <a:r>
              <a:rPr dirty="0" sz="4800" spc="-12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4800" spc="65" b="1">
                <a:solidFill>
                  <a:srgbClr val="595959"/>
                </a:solidFill>
                <a:latin typeface="Trebuchet MS"/>
                <a:cs typeface="Trebuchet MS"/>
              </a:rPr>
              <a:t>Models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3438" y="148587"/>
            <a:ext cx="1495424" cy="37147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" y="4750"/>
            <a:ext cx="9134475" cy="51339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3438" y="148587"/>
            <a:ext cx="1495424" cy="3714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dirty="0" spc="-150"/>
              <a:t> </a:t>
            </a:r>
            <a:r>
              <a:rPr dirty="0" spc="45"/>
              <a:t>Models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3902528" y="1923739"/>
            <a:ext cx="1339215" cy="339090"/>
          </a:xfrm>
          <a:prstGeom prst="rect">
            <a:avLst/>
          </a:prstGeom>
          <a:solidFill>
            <a:srgbClr val="A5A5A5"/>
          </a:solidFill>
        </p:spPr>
        <p:txBody>
          <a:bodyPr wrap="square" lIns="0" tIns="29845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235"/>
              </a:spcBef>
            </a:pPr>
            <a:r>
              <a:rPr dirty="0" sz="1600">
                <a:latin typeface="Trebuchet MS"/>
                <a:cs typeface="Trebuchet MS"/>
              </a:rPr>
              <a:t>Data</a:t>
            </a:r>
            <a:r>
              <a:rPr dirty="0" sz="1600" spc="-10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Models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87187" y="2896772"/>
            <a:ext cx="1339215" cy="831215"/>
          </a:xfrm>
          <a:prstGeom prst="rect">
            <a:avLst/>
          </a:prstGeom>
          <a:solidFill>
            <a:srgbClr val="D8D8D8"/>
          </a:solidFill>
        </p:spPr>
        <p:txBody>
          <a:bodyPr wrap="square" lIns="0" tIns="29845" rIns="0" bIns="0" rtlCol="0" vert="horz">
            <a:spAutoFit/>
          </a:bodyPr>
          <a:lstStyle/>
          <a:p>
            <a:pPr algn="just" marL="342900" marR="335280" indent="9525">
              <a:lnSpc>
                <a:spcPct val="100000"/>
              </a:lnSpc>
              <a:spcBef>
                <a:spcPts val="235"/>
              </a:spcBef>
            </a:pPr>
            <a:r>
              <a:rPr dirty="0" sz="1600" spc="-10">
                <a:latin typeface="Trebuchet MS"/>
                <a:cs typeface="Trebuchet MS"/>
              </a:rPr>
              <a:t>Record Based Models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897086" y="2896772"/>
            <a:ext cx="1339215" cy="831215"/>
          </a:xfrm>
          <a:prstGeom prst="rect">
            <a:avLst/>
          </a:prstGeom>
          <a:solidFill>
            <a:srgbClr val="D8D8D8"/>
          </a:solidFill>
        </p:spPr>
        <p:txBody>
          <a:bodyPr wrap="square" lIns="0" tIns="29845" rIns="0" bIns="0" rtlCol="0" vert="horz">
            <a:spAutoFit/>
          </a:bodyPr>
          <a:lstStyle/>
          <a:p>
            <a:pPr algn="just" marL="342900" marR="335280" indent="29209">
              <a:lnSpc>
                <a:spcPct val="100000"/>
              </a:lnSpc>
              <a:spcBef>
                <a:spcPts val="235"/>
              </a:spcBef>
            </a:pPr>
            <a:r>
              <a:rPr dirty="0" sz="1600" spc="-10">
                <a:latin typeface="Trebuchet MS"/>
                <a:cs typeface="Trebuchet MS"/>
              </a:rPr>
              <a:t>Object Based Models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06986" y="2896772"/>
            <a:ext cx="1339215" cy="831215"/>
          </a:xfrm>
          <a:prstGeom prst="rect">
            <a:avLst/>
          </a:prstGeom>
          <a:solidFill>
            <a:srgbClr val="D8D8D8"/>
          </a:solidFill>
        </p:spPr>
        <p:txBody>
          <a:bodyPr wrap="square" lIns="0" tIns="29845" rIns="0" bIns="0" rtlCol="0" vert="horz">
            <a:spAutoFit/>
          </a:bodyPr>
          <a:lstStyle/>
          <a:p>
            <a:pPr algn="ctr" marL="306705" marR="299085">
              <a:lnSpc>
                <a:spcPct val="100000"/>
              </a:lnSpc>
              <a:spcBef>
                <a:spcPts val="235"/>
              </a:spcBef>
            </a:pPr>
            <a:r>
              <a:rPr dirty="0" sz="1600" spc="-20">
                <a:latin typeface="Trebuchet MS"/>
                <a:cs typeface="Trebuchet MS"/>
              </a:rPr>
              <a:t>Physical Data </a:t>
            </a:r>
            <a:r>
              <a:rPr dirty="0" sz="1600" spc="-10">
                <a:latin typeface="Trebuchet MS"/>
                <a:cs typeface="Trebuchet MS"/>
              </a:rPr>
              <a:t>Model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1347" y="4126391"/>
            <a:ext cx="2251075" cy="83121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9845" rIns="0" bIns="0" rtlCol="0" vert="horz">
            <a:spAutoFit/>
          </a:bodyPr>
          <a:lstStyle/>
          <a:p>
            <a:pPr marL="427990" indent="-410209">
              <a:lnSpc>
                <a:spcPct val="100000"/>
              </a:lnSpc>
              <a:spcBef>
                <a:spcPts val="235"/>
              </a:spcBef>
              <a:buFont typeface="Arial MT"/>
              <a:buAutoNum type="arabicPeriod"/>
              <a:tabLst>
                <a:tab pos="427990" algn="l"/>
              </a:tabLst>
            </a:pPr>
            <a:r>
              <a:rPr dirty="0" sz="1600" spc="-40">
                <a:latin typeface="Trebuchet MS"/>
                <a:cs typeface="Trebuchet MS"/>
              </a:rPr>
              <a:t>Hierarchical</a:t>
            </a:r>
            <a:r>
              <a:rPr dirty="0" sz="1600" spc="-2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Model</a:t>
            </a:r>
            <a:endParaRPr sz="1600">
              <a:latin typeface="Trebuchet MS"/>
              <a:cs typeface="Trebuchet MS"/>
            </a:endParaRPr>
          </a:p>
          <a:p>
            <a:pPr marL="427990" indent="-410209">
              <a:lnSpc>
                <a:spcPct val="100000"/>
              </a:lnSpc>
              <a:buFont typeface="Arial MT"/>
              <a:buAutoNum type="arabicPeriod"/>
              <a:tabLst>
                <a:tab pos="427990" algn="l"/>
              </a:tabLst>
            </a:pPr>
            <a:r>
              <a:rPr dirty="0" sz="1600" spc="-20">
                <a:latin typeface="Trebuchet MS"/>
                <a:cs typeface="Trebuchet MS"/>
              </a:rPr>
              <a:t>Network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Model</a:t>
            </a:r>
            <a:endParaRPr sz="1600">
              <a:latin typeface="Trebuchet MS"/>
              <a:cs typeface="Trebuchet MS"/>
            </a:endParaRPr>
          </a:p>
          <a:p>
            <a:pPr marL="427990" indent="-410209">
              <a:lnSpc>
                <a:spcPct val="100000"/>
              </a:lnSpc>
              <a:buFont typeface="Arial MT"/>
              <a:buAutoNum type="arabicPeriod"/>
              <a:tabLst>
                <a:tab pos="427990" algn="l"/>
              </a:tabLst>
            </a:pPr>
            <a:r>
              <a:rPr dirty="0" sz="1600" spc="-50">
                <a:latin typeface="Trebuchet MS"/>
                <a:cs typeface="Trebuchet MS"/>
              </a:rPr>
              <a:t>Relational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Model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273637" y="4126391"/>
            <a:ext cx="2597150" cy="58483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9845" rIns="0" bIns="0" rtlCol="0" vert="horz">
            <a:spAutoFit/>
          </a:bodyPr>
          <a:lstStyle/>
          <a:p>
            <a:pPr marL="456565" indent="-410209">
              <a:lnSpc>
                <a:spcPct val="100000"/>
              </a:lnSpc>
              <a:spcBef>
                <a:spcPts val="235"/>
              </a:spcBef>
              <a:buFont typeface="Arial MT"/>
              <a:buAutoNum type="arabicPeriod"/>
              <a:tabLst>
                <a:tab pos="456565" algn="l"/>
              </a:tabLst>
            </a:pPr>
            <a:r>
              <a:rPr dirty="0" sz="1600" spc="-80">
                <a:latin typeface="Trebuchet MS"/>
                <a:cs typeface="Trebuchet MS"/>
              </a:rPr>
              <a:t>Entity</a:t>
            </a:r>
            <a:r>
              <a:rPr dirty="0" sz="1600" spc="-30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Relational</a:t>
            </a:r>
            <a:r>
              <a:rPr dirty="0" sz="1600" spc="-2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Model</a:t>
            </a:r>
            <a:endParaRPr sz="1600">
              <a:latin typeface="Trebuchet MS"/>
              <a:cs typeface="Trebuchet MS"/>
            </a:endParaRPr>
          </a:p>
          <a:p>
            <a:pPr marL="449580" indent="-410845">
              <a:lnSpc>
                <a:spcPct val="100000"/>
              </a:lnSpc>
              <a:buFont typeface="Arial MT"/>
              <a:buAutoNum type="arabicPeriod"/>
              <a:tabLst>
                <a:tab pos="449580" algn="l"/>
              </a:tabLst>
            </a:pPr>
            <a:r>
              <a:rPr dirty="0" sz="1600" spc="-30">
                <a:latin typeface="Trebuchet MS"/>
                <a:cs typeface="Trebuchet MS"/>
              </a:rPr>
              <a:t>Object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Oriented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Model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495173" y="2248005"/>
            <a:ext cx="6142990" cy="622300"/>
            <a:chOff x="1495173" y="2248005"/>
            <a:chExt cx="6142990" cy="622300"/>
          </a:xfrm>
        </p:grpSpPr>
        <p:sp>
          <p:nvSpPr>
            <p:cNvPr id="12" name="object 12" descr=""/>
            <p:cNvSpPr/>
            <p:nvPr/>
          </p:nvSpPr>
          <p:spPr>
            <a:xfrm>
              <a:off x="1556659" y="2262292"/>
              <a:ext cx="6019800" cy="275590"/>
            </a:xfrm>
            <a:custGeom>
              <a:avLst/>
              <a:gdLst/>
              <a:ahLst/>
              <a:cxnLst/>
              <a:rect l="l" t="t" r="r" b="b"/>
              <a:pathLst>
                <a:path w="6019800" h="275589">
                  <a:moveTo>
                    <a:pt x="3013470" y="0"/>
                  </a:moveTo>
                  <a:lnTo>
                    <a:pt x="3010069" y="260840"/>
                  </a:lnTo>
                </a:path>
                <a:path w="6019800" h="275589">
                  <a:moveTo>
                    <a:pt x="0" y="267292"/>
                  </a:moveTo>
                  <a:lnTo>
                    <a:pt x="6019797" y="275442"/>
                  </a:lnTo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5173" y="2516883"/>
              <a:ext cx="122971" cy="33251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6943" y="2537735"/>
              <a:ext cx="122971" cy="332513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4971" y="2537735"/>
              <a:ext cx="122971" cy="332513"/>
            </a:xfrm>
            <a:prstGeom prst="rect">
              <a:avLst/>
            </a:prstGeom>
          </p:spPr>
        </p:pic>
      </p:grpSp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5172" y="3724152"/>
            <a:ext cx="122971" cy="332513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03370" y="3724152"/>
            <a:ext cx="122971" cy="332513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180173" y="752340"/>
            <a:ext cx="8683625" cy="1087120"/>
            <a:chOff x="180173" y="752340"/>
            <a:chExt cx="8683625" cy="1087120"/>
          </a:xfrm>
        </p:grpSpPr>
        <p:sp>
          <p:nvSpPr>
            <p:cNvPr id="19" name="object 19" descr=""/>
            <p:cNvSpPr/>
            <p:nvPr/>
          </p:nvSpPr>
          <p:spPr>
            <a:xfrm>
              <a:off x="184935" y="757103"/>
              <a:ext cx="8674100" cy="1077595"/>
            </a:xfrm>
            <a:custGeom>
              <a:avLst/>
              <a:gdLst/>
              <a:ahLst/>
              <a:cxnLst/>
              <a:rect l="l" t="t" r="r" b="b"/>
              <a:pathLst>
                <a:path w="8674100" h="1077595">
                  <a:moveTo>
                    <a:pt x="8666190" y="1077217"/>
                  </a:moveTo>
                  <a:lnTo>
                    <a:pt x="7726" y="1077217"/>
                  </a:lnTo>
                  <a:lnTo>
                    <a:pt x="0" y="1069491"/>
                  </a:lnTo>
                  <a:lnTo>
                    <a:pt x="0" y="17256"/>
                  </a:lnTo>
                  <a:lnTo>
                    <a:pt x="0" y="7726"/>
                  </a:lnTo>
                  <a:lnTo>
                    <a:pt x="7726" y="0"/>
                  </a:lnTo>
                  <a:lnTo>
                    <a:pt x="8661236" y="0"/>
                  </a:lnTo>
                  <a:lnTo>
                    <a:pt x="8665626" y="1818"/>
                  </a:lnTo>
                  <a:lnTo>
                    <a:pt x="8672098" y="8290"/>
                  </a:lnTo>
                  <a:lnTo>
                    <a:pt x="8673916" y="12680"/>
                  </a:lnTo>
                  <a:lnTo>
                    <a:pt x="8673916" y="1069491"/>
                  </a:lnTo>
                  <a:lnTo>
                    <a:pt x="8666190" y="107721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84935" y="757103"/>
              <a:ext cx="8674100" cy="1077595"/>
            </a:xfrm>
            <a:custGeom>
              <a:avLst/>
              <a:gdLst/>
              <a:ahLst/>
              <a:cxnLst/>
              <a:rect l="l" t="t" r="r" b="b"/>
              <a:pathLst>
                <a:path w="8674100" h="1077595">
                  <a:moveTo>
                    <a:pt x="0" y="17256"/>
                  </a:moveTo>
                  <a:lnTo>
                    <a:pt x="0" y="7726"/>
                  </a:lnTo>
                  <a:lnTo>
                    <a:pt x="7726" y="0"/>
                  </a:lnTo>
                  <a:lnTo>
                    <a:pt x="17257" y="0"/>
                  </a:lnTo>
                  <a:lnTo>
                    <a:pt x="8656659" y="0"/>
                  </a:lnTo>
                  <a:lnTo>
                    <a:pt x="8661236" y="0"/>
                  </a:lnTo>
                  <a:lnTo>
                    <a:pt x="8665626" y="1818"/>
                  </a:lnTo>
                  <a:lnTo>
                    <a:pt x="8668862" y="5054"/>
                  </a:lnTo>
                  <a:lnTo>
                    <a:pt x="8672098" y="8290"/>
                  </a:lnTo>
                  <a:lnTo>
                    <a:pt x="8673916" y="12680"/>
                  </a:lnTo>
                  <a:lnTo>
                    <a:pt x="8673916" y="17256"/>
                  </a:lnTo>
                  <a:lnTo>
                    <a:pt x="8673916" y="1059960"/>
                  </a:lnTo>
                  <a:lnTo>
                    <a:pt x="8673916" y="1069491"/>
                  </a:lnTo>
                  <a:lnTo>
                    <a:pt x="8666190" y="1077217"/>
                  </a:lnTo>
                  <a:lnTo>
                    <a:pt x="8656659" y="1077217"/>
                  </a:lnTo>
                  <a:lnTo>
                    <a:pt x="17257" y="1077217"/>
                  </a:lnTo>
                  <a:lnTo>
                    <a:pt x="7726" y="1077217"/>
                  </a:lnTo>
                  <a:lnTo>
                    <a:pt x="0" y="1069491"/>
                  </a:lnTo>
                  <a:lnTo>
                    <a:pt x="0" y="1059960"/>
                  </a:lnTo>
                  <a:lnTo>
                    <a:pt x="0" y="17256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93492" y="779429"/>
            <a:ext cx="831469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335" indent="-2546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7335" algn="l"/>
              </a:tabLst>
            </a:pPr>
            <a:r>
              <a:rPr dirty="0" sz="1600">
                <a:latin typeface="Trebuchet MS"/>
                <a:cs typeface="Trebuchet MS"/>
              </a:rPr>
              <a:t>Data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models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define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how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logical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structure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of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database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is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modeled.</a:t>
            </a:r>
            <a:endParaRPr sz="1600">
              <a:latin typeface="Trebuchet MS"/>
              <a:cs typeface="Trebuchet MS"/>
            </a:endParaRPr>
          </a:p>
          <a:p>
            <a:pPr marL="267335" indent="-254635">
              <a:lnSpc>
                <a:spcPct val="100000"/>
              </a:lnSpc>
              <a:buFont typeface="Arial MT"/>
              <a:buChar char="•"/>
              <a:tabLst>
                <a:tab pos="267335" algn="l"/>
              </a:tabLst>
            </a:pPr>
            <a:r>
              <a:rPr dirty="0" sz="1600" spc="-125">
                <a:latin typeface="Trebuchet MS"/>
                <a:cs typeface="Trebuchet MS"/>
              </a:rPr>
              <a:t>It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defines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how</a:t>
            </a:r>
            <a:r>
              <a:rPr dirty="0" sz="1600" spc="-35">
                <a:latin typeface="Trebuchet MS"/>
                <a:cs typeface="Trebuchet MS"/>
              </a:rPr>
              <a:t> data </a:t>
            </a:r>
            <a:r>
              <a:rPr dirty="0" sz="1600">
                <a:latin typeface="Trebuchet MS"/>
                <a:cs typeface="Trebuchet MS"/>
              </a:rPr>
              <a:t>can</a:t>
            </a:r>
            <a:r>
              <a:rPr dirty="0" sz="1600" spc="-3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be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stored,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accessed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and</a:t>
            </a:r>
            <a:r>
              <a:rPr dirty="0" sz="1600" spc="-3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updated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60">
                <a:latin typeface="Trebuchet MS"/>
                <a:cs typeface="Trebuchet MS"/>
              </a:rPr>
              <a:t>in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database.</a:t>
            </a:r>
            <a:endParaRPr sz="1600">
              <a:latin typeface="Trebuchet MS"/>
              <a:cs typeface="Trebuchet MS"/>
            </a:endParaRPr>
          </a:p>
          <a:p>
            <a:pPr marL="267970" marR="5080" indent="-255270">
              <a:lnSpc>
                <a:spcPct val="100000"/>
              </a:lnSpc>
              <a:buFont typeface="Arial MT"/>
              <a:buChar char="•"/>
              <a:tabLst>
                <a:tab pos="267970" algn="l"/>
              </a:tabLst>
            </a:pPr>
            <a:r>
              <a:rPr dirty="0" sz="1600" spc="-125">
                <a:latin typeface="Trebuchet MS"/>
                <a:cs typeface="Trebuchet MS"/>
              </a:rPr>
              <a:t>It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also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define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how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35">
                <a:latin typeface="Trebuchet MS"/>
                <a:cs typeface="Trebuchet MS"/>
              </a:rPr>
              <a:t>data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is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connected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65">
                <a:latin typeface="Trebuchet MS"/>
                <a:cs typeface="Trebuchet MS"/>
              </a:rPr>
              <a:t>to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each</a:t>
            </a:r>
            <a:r>
              <a:rPr dirty="0" sz="1600" spc="-45">
                <a:latin typeface="Trebuchet MS"/>
                <a:cs typeface="Trebuchet MS"/>
              </a:rPr>
              <a:t> other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and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how</a:t>
            </a:r>
            <a:r>
              <a:rPr dirty="0" sz="1600" spc="-45">
                <a:latin typeface="Trebuchet MS"/>
                <a:cs typeface="Trebuchet MS"/>
              </a:rPr>
              <a:t> they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are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processed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and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stored inside</a:t>
            </a:r>
            <a:r>
              <a:rPr dirty="0" sz="1600" spc="-90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the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system.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Hierarchical</a:t>
            </a:r>
            <a:r>
              <a:rPr dirty="0" spc="-65"/>
              <a:t> </a:t>
            </a:r>
            <a:r>
              <a:rPr dirty="0" spc="-10"/>
              <a:t>Model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25780" y="883173"/>
            <a:ext cx="1339215" cy="339090"/>
          </a:xfrm>
          <a:prstGeom prst="rect">
            <a:avLst/>
          </a:prstGeom>
          <a:solidFill>
            <a:srgbClr val="A5A5A5"/>
          </a:solidFill>
        </p:spPr>
        <p:txBody>
          <a:bodyPr wrap="square" lIns="0" tIns="29845" rIns="0" bIns="0" rtlCol="0" vert="horz">
            <a:spAutoFit/>
          </a:bodyPr>
          <a:lstStyle/>
          <a:p>
            <a:pPr marL="342265">
              <a:lnSpc>
                <a:spcPct val="100000"/>
              </a:lnSpc>
              <a:spcBef>
                <a:spcPts val="235"/>
              </a:spcBef>
            </a:pPr>
            <a:r>
              <a:rPr dirty="0" sz="1600" spc="-10">
                <a:latin typeface="Trebuchet MS"/>
                <a:cs typeface="Trebuchet MS"/>
              </a:rPr>
              <a:t>Vehicle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81626" y="1964526"/>
            <a:ext cx="1339215" cy="374650"/>
          </a:xfrm>
          <a:custGeom>
            <a:avLst/>
            <a:gdLst/>
            <a:ahLst/>
            <a:cxnLst/>
            <a:rect l="l" t="t" r="r" b="b"/>
            <a:pathLst>
              <a:path w="1339214" h="374650">
                <a:moveTo>
                  <a:pt x="1276512" y="374570"/>
                </a:moveTo>
                <a:lnTo>
                  <a:pt x="62429" y="374570"/>
                </a:lnTo>
                <a:lnTo>
                  <a:pt x="38128" y="369664"/>
                </a:lnTo>
                <a:lnTo>
                  <a:pt x="18285" y="356285"/>
                </a:lnTo>
                <a:lnTo>
                  <a:pt x="4905" y="336441"/>
                </a:lnTo>
                <a:lnTo>
                  <a:pt x="0" y="312141"/>
                </a:lnTo>
                <a:lnTo>
                  <a:pt x="0" y="62429"/>
                </a:lnTo>
                <a:lnTo>
                  <a:pt x="4905" y="38129"/>
                </a:lnTo>
                <a:lnTo>
                  <a:pt x="18285" y="18285"/>
                </a:lnTo>
                <a:lnTo>
                  <a:pt x="38128" y="4906"/>
                </a:lnTo>
                <a:lnTo>
                  <a:pt x="62429" y="0"/>
                </a:lnTo>
                <a:lnTo>
                  <a:pt x="1276512" y="0"/>
                </a:lnTo>
                <a:lnTo>
                  <a:pt x="1320657" y="18285"/>
                </a:lnTo>
                <a:lnTo>
                  <a:pt x="1338942" y="62429"/>
                </a:lnTo>
                <a:lnTo>
                  <a:pt x="1338942" y="312141"/>
                </a:lnTo>
                <a:lnTo>
                  <a:pt x="1334036" y="336441"/>
                </a:lnTo>
                <a:lnTo>
                  <a:pt x="1320657" y="356285"/>
                </a:lnTo>
                <a:lnTo>
                  <a:pt x="1300813" y="369664"/>
                </a:lnTo>
                <a:lnTo>
                  <a:pt x="1276512" y="37457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278767" y="2000084"/>
            <a:ext cx="9448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0">
                <a:latin typeface="Trebuchet MS"/>
                <a:cs typeface="Trebuchet MS"/>
              </a:rPr>
              <a:t>2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Wheeler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952671" y="1956374"/>
            <a:ext cx="1339215" cy="374650"/>
          </a:xfrm>
          <a:custGeom>
            <a:avLst/>
            <a:gdLst/>
            <a:ahLst/>
            <a:cxnLst/>
            <a:rect l="l" t="t" r="r" b="b"/>
            <a:pathLst>
              <a:path w="1339215" h="374650">
                <a:moveTo>
                  <a:pt x="1276512" y="374570"/>
                </a:moveTo>
                <a:lnTo>
                  <a:pt x="62429" y="374570"/>
                </a:lnTo>
                <a:lnTo>
                  <a:pt x="38129" y="369664"/>
                </a:lnTo>
                <a:lnTo>
                  <a:pt x="18285" y="356285"/>
                </a:lnTo>
                <a:lnTo>
                  <a:pt x="4905" y="336441"/>
                </a:lnTo>
                <a:lnTo>
                  <a:pt x="0" y="312141"/>
                </a:lnTo>
                <a:lnTo>
                  <a:pt x="0" y="62429"/>
                </a:lnTo>
                <a:lnTo>
                  <a:pt x="4905" y="38129"/>
                </a:lnTo>
                <a:lnTo>
                  <a:pt x="18285" y="18285"/>
                </a:lnTo>
                <a:lnTo>
                  <a:pt x="38129" y="4906"/>
                </a:lnTo>
                <a:lnTo>
                  <a:pt x="62429" y="0"/>
                </a:lnTo>
                <a:lnTo>
                  <a:pt x="1276512" y="0"/>
                </a:lnTo>
                <a:lnTo>
                  <a:pt x="1320657" y="18285"/>
                </a:lnTo>
                <a:lnTo>
                  <a:pt x="1338942" y="62429"/>
                </a:lnTo>
                <a:lnTo>
                  <a:pt x="1338942" y="312141"/>
                </a:lnTo>
                <a:lnTo>
                  <a:pt x="1334036" y="336441"/>
                </a:lnTo>
                <a:lnTo>
                  <a:pt x="1320657" y="356285"/>
                </a:lnTo>
                <a:lnTo>
                  <a:pt x="1300813" y="369664"/>
                </a:lnTo>
                <a:lnTo>
                  <a:pt x="1276512" y="37457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152861" y="1991932"/>
            <a:ext cx="9391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0">
                <a:latin typeface="Trebuchet MS"/>
                <a:cs typeface="Trebuchet MS"/>
              </a:rPr>
              <a:t>4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Wheeler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549984" y="1207439"/>
            <a:ext cx="4133850" cy="2219325"/>
            <a:chOff x="3549984" y="1207439"/>
            <a:chExt cx="4133850" cy="2219325"/>
          </a:xfrm>
        </p:grpSpPr>
        <p:sp>
          <p:nvSpPr>
            <p:cNvPr id="9" name="object 9" descr=""/>
            <p:cNvSpPr/>
            <p:nvPr/>
          </p:nvSpPr>
          <p:spPr>
            <a:xfrm>
              <a:off x="4740211" y="1221726"/>
              <a:ext cx="2901950" cy="571500"/>
            </a:xfrm>
            <a:custGeom>
              <a:avLst/>
              <a:gdLst/>
              <a:ahLst/>
              <a:cxnLst/>
              <a:rect l="l" t="t" r="r" b="b"/>
              <a:pathLst>
                <a:path w="2901950" h="571500">
                  <a:moveTo>
                    <a:pt x="1353170" y="0"/>
                  </a:moveTo>
                  <a:lnTo>
                    <a:pt x="1349769" y="260840"/>
                  </a:lnTo>
                </a:path>
                <a:path w="2901950" h="571500">
                  <a:moveTo>
                    <a:pt x="0" y="274011"/>
                  </a:moveTo>
                  <a:lnTo>
                    <a:pt x="2901563" y="274011"/>
                  </a:lnTo>
                </a:path>
                <a:path w="2901950" h="571500">
                  <a:moveTo>
                    <a:pt x="0" y="274011"/>
                  </a:moveTo>
                  <a:lnTo>
                    <a:pt x="0" y="571349"/>
                  </a:lnTo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8725" y="1778789"/>
              <a:ext cx="122971" cy="158251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622142" y="1495738"/>
              <a:ext cx="0" cy="297815"/>
            </a:xfrm>
            <a:custGeom>
              <a:avLst/>
              <a:gdLst/>
              <a:ahLst/>
              <a:cxnLst/>
              <a:rect l="l" t="t" r="r" b="b"/>
              <a:pathLst>
                <a:path w="0" h="297814">
                  <a:moveTo>
                    <a:pt x="0" y="0"/>
                  </a:moveTo>
                  <a:lnTo>
                    <a:pt x="0" y="297337"/>
                  </a:lnTo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0657" y="1778789"/>
              <a:ext cx="122970" cy="158251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549984" y="3051973"/>
              <a:ext cx="1080135" cy="374650"/>
            </a:xfrm>
            <a:custGeom>
              <a:avLst/>
              <a:gdLst/>
              <a:ahLst/>
              <a:cxnLst/>
              <a:rect l="l" t="t" r="r" b="b"/>
              <a:pathLst>
                <a:path w="1080135" h="374650">
                  <a:moveTo>
                    <a:pt x="1017570" y="374570"/>
                  </a:moveTo>
                  <a:lnTo>
                    <a:pt x="62429" y="374570"/>
                  </a:lnTo>
                  <a:lnTo>
                    <a:pt x="38129" y="369664"/>
                  </a:lnTo>
                  <a:lnTo>
                    <a:pt x="18285" y="356285"/>
                  </a:lnTo>
                  <a:lnTo>
                    <a:pt x="4906" y="336441"/>
                  </a:lnTo>
                  <a:lnTo>
                    <a:pt x="0" y="312141"/>
                  </a:lnTo>
                  <a:lnTo>
                    <a:pt x="0" y="62429"/>
                  </a:lnTo>
                  <a:lnTo>
                    <a:pt x="4906" y="38129"/>
                  </a:lnTo>
                  <a:lnTo>
                    <a:pt x="18285" y="18285"/>
                  </a:lnTo>
                  <a:lnTo>
                    <a:pt x="38129" y="4906"/>
                  </a:lnTo>
                  <a:lnTo>
                    <a:pt x="62429" y="0"/>
                  </a:lnTo>
                  <a:lnTo>
                    <a:pt x="1017570" y="0"/>
                  </a:lnTo>
                  <a:lnTo>
                    <a:pt x="1061714" y="18285"/>
                  </a:lnTo>
                  <a:lnTo>
                    <a:pt x="1079999" y="62429"/>
                  </a:lnTo>
                  <a:lnTo>
                    <a:pt x="1079999" y="312141"/>
                  </a:lnTo>
                  <a:lnTo>
                    <a:pt x="1075093" y="336441"/>
                  </a:lnTo>
                  <a:lnTo>
                    <a:pt x="1061714" y="356285"/>
                  </a:lnTo>
                  <a:lnTo>
                    <a:pt x="1041870" y="369664"/>
                  </a:lnTo>
                  <a:lnTo>
                    <a:pt x="1017570" y="37457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3881446" y="3087531"/>
            <a:ext cx="4178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latin typeface="Trebuchet MS"/>
                <a:cs typeface="Trebuchet MS"/>
              </a:rPr>
              <a:t>Bike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006699" y="3052554"/>
            <a:ext cx="1080135" cy="374650"/>
          </a:xfrm>
          <a:custGeom>
            <a:avLst/>
            <a:gdLst/>
            <a:ahLst/>
            <a:cxnLst/>
            <a:rect l="l" t="t" r="r" b="b"/>
            <a:pathLst>
              <a:path w="1080135" h="374650">
                <a:moveTo>
                  <a:pt x="1017570" y="374571"/>
                </a:moveTo>
                <a:lnTo>
                  <a:pt x="62429" y="374571"/>
                </a:lnTo>
                <a:lnTo>
                  <a:pt x="38129" y="369665"/>
                </a:lnTo>
                <a:lnTo>
                  <a:pt x="18285" y="356285"/>
                </a:lnTo>
                <a:lnTo>
                  <a:pt x="4906" y="336441"/>
                </a:lnTo>
                <a:lnTo>
                  <a:pt x="0" y="312140"/>
                </a:lnTo>
                <a:lnTo>
                  <a:pt x="0" y="62429"/>
                </a:lnTo>
                <a:lnTo>
                  <a:pt x="4906" y="38129"/>
                </a:lnTo>
                <a:lnTo>
                  <a:pt x="18285" y="18285"/>
                </a:lnTo>
                <a:lnTo>
                  <a:pt x="38129" y="4906"/>
                </a:lnTo>
                <a:lnTo>
                  <a:pt x="62429" y="0"/>
                </a:lnTo>
                <a:lnTo>
                  <a:pt x="1017570" y="0"/>
                </a:lnTo>
                <a:lnTo>
                  <a:pt x="1061714" y="18285"/>
                </a:lnTo>
                <a:lnTo>
                  <a:pt x="1079999" y="62429"/>
                </a:lnTo>
                <a:lnTo>
                  <a:pt x="1079999" y="312140"/>
                </a:lnTo>
                <a:lnTo>
                  <a:pt x="1075093" y="336441"/>
                </a:lnTo>
                <a:lnTo>
                  <a:pt x="1061714" y="356285"/>
                </a:lnTo>
                <a:lnTo>
                  <a:pt x="1041870" y="369665"/>
                </a:lnTo>
                <a:lnTo>
                  <a:pt x="1017570" y="37457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5187424" y="3088112"/>
            <a:ext cx="7188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Trebuchet MS"/>
                <a:cs typeface="Trebuchet MS"/>
              </a:rPr>
              <a:t>Scooter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020141" y="2316658"/>
            <a:ext cx="3471545" cy="1109345"/>
            <a:chOff x="4020141" y="2316658"/>
            <a:chExt cx="3471545" cy="1109345"/>
          </a:xfrm>
        </p:grpSpPr>
        <p:sp>
          <p:nvSpPr>
            <p:cNvPr id="18" name="object 18" descr=""/>
            <p:cNvSpPr/>
            <p:nvPr/>
          </p:nvSpPr>
          <p:spPr>
            <a:xfrm>
              <a:off x="4081626" y="2330945"/>
              <a:ext cx="1464310" cy="561340"/>
            </a:xfrm>
            <a:custGeom>
              <a:avLst/>
              <a:gdLst/>
              <a:ahLst/>
              <a:cxnLst/>
              <a:rect l="l" t="t" r="r" b="b"/>
              <a:pathLst>
                <a:path w="1464310" h="561339">
                  <a:moveTo>
                    <a:pt x="664325" y="0"/>
                  </a:moveTo>
                  <a:lnTo>
                    <a:pt x="660924" y="260840"/>
                  </a:lnTo>
                </a:path>
                <a:path w="1464310" h="561339">
                  <a:moveTo>
                    <a:pt x="0" y="269710"/>
                  </a:moveTo>
                  <a:lnTo>
                    <a:pt x="1463913" y="269710"/>
                  </a:lnTo>
                </a:path>
                <a:path w="1464310" h="561339">
                  <a:moveTo>
                    <a:pt x="0" y="263437"/>
                  </a:moveTo>
                  <a:lnTo>
                    <a:pt x="0" y="560775"/>
                  </a:lnTo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0141" y="2877434"/>
              <a:ext cx="122971" cy="158251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545540" y="2595727"/>
              <a:ext cx="0" cy="297815"/>
            </a:xfrm>
            <a:custGeom>
              <a:avLst/>
              <a:gdLst/>
              <a:ahLst/>
              <a:cxnLst/>
              <a:rect l="l" t="t" r="r" b="b"/>
              <a:pathLst>
                <a:path w="0" h="297814">
                  <a:moveTo>
                    <a:pt x="0" y="0"/>
                  </a:moveTo>
                  <a:lnTo>
                    <a:pt x="0" y="297337"/>
                  </a:lnTo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4054" y="2878778"/>
              <a:ext cx="122971" cy="158251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6411467" y="3050874"/>
              <a:ext cx="1080135" cy="374650"/>
            </a:xfrm>
            <a:custGeom>
              <a:avLst/>
              <a:gdLst/>
              <a:ahLst/>
              <a:cxnLst/>
              <a:rect l="l" t="t" r="r" b="b"/>
              <a:pathLst>
                <a:path w="1080134" h="374650">
                  <a:moveTo>
                    <a:pt x="1017570" y="374570"/>
                  </a:moveTo>
                  <a:lnTo>
                    <a:pt x="62429" y="374570"/>
                  </a:lnTo>
                  <a:lnTo>
                    <a:pt x="38129" y="369664"/>
                  </a:lnTo>
                  <a:lnTo>
                    <a:pt x="18285" y="356285"/>
                  </a:lnTo>
                  <a:lnTo>
                    <a:pt x="4905" y="336441"/>
                  </a:lnTo>
                  <a:lnTo>
                    <a:pt x="0" y="312141"/>
                  </a:lnTo>
                  <a:lnTo>
                    <a:pt x="0" y="62429"/>
                  </a:lnTo>
                  <a:lnTo>
                    <a:pt x="4905" y="38129"/>
                  </a:lnTo>
                  <a:lnTo>
                    <a:pt x="18285" y="18285"/>
                  </a:lnTo>
                  <a:lnTo>
                    <a:pt x="38129" y="4906"/>
                  </a:lnTo>
                  <a:lnTo>
                    <a:pt x="62429" y="0"/>
                  </a:lnTo>
                  <a:lnTo>
                    <a:pt x="1017570" y="0"/>
                  </a:lnTo>
                  <a:lnTo>
                    <a:pt x="1061714" y="18285"/>
                  </a:lnTo>
                  <a:lnTo>
                    <a:pt x="1080000" y="62429"/>
                  </a:lnTo>
                  <a:lnTo>
                    <a:pt x="1080000" y="312141"/>
                  </a:lnTo>
                  <a:lnTo>
                    <a:pt x="1075094" y="336441"/>
                  </a:lnTo>
                  <a:lnTo>
                    <a:pt x="1061714" y="356285"/>
                  </a:lnTo>
                  <a:lnTo>
                    <a:pt x="1041870" y="369664"/>
                  </a:lnTo>
                  <a:lnTo>
                    <a:pt x="1017570" y="37457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6783051" y="3086432"/>
            <a:ext cx="3371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latin typeface="Trebuchet MS"/>
                <a:cs typeface="Trebuchet MS"/>
              </a:rPr>
              <a:t>Car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7877395" y="3061760"/>
            <a:ext cx="1080135" cy="374650"/>
          </a:xfrm>
          <a:custGeom>
            <a:avLst/>
            <a:gdLst/>
            <a:ahLst/>
            <a:cxnLst/>
            <a:rect l="l" t="t" r="r" b="b"/>
            <a:pathLst>
              <a:path w="1080134" h="374650">
                <a:moveTo>
                  <a:pt x="1017570" y="374570"/>
                </a:moveTo>
                <a:lnTo>
                  <a:pt x="62429" y="374570"/>
                </a:lnTo>
                <a:lnTo>
                  <a:pt x="38129" y="369664"/>
                </a:lnTo>
                <a:lnTo>
                  <a:pt x="18285" y="356285"/>
                </a:lnTo>
                <a:lnTo>
                  <a:pt x="4906" y="336441"/>
                </a:lnTo>
                <a:lnTo>
                  <a:pt x="0" y="312141"/>
                </a:lnTo>
                <a:lnTo>
                  <a:pt x="0" y="62429"/>
                </a:lnTo>
                <a:lnTo>
                  <a:pt x="4906" y="38129"/>
                </a:lnTo>
                <a:lnTo>
                  <a:pt x="18285" y="18285"/>
                </a:lnTo>
                <a:lnTo>
                  <a:pt x="38129" y="4906"/>
                </a:lnTo>
                <a:lnTo>
                  <a:pt x="62429" y="0"/>
                </a:lnTo>
                <a:lnTo>
                  <a:pt x="1017570" y="0"/>
                </a:lnTo>
                <a:lnTo>
                  <a:pt x="1061714" y="18285"/>
                </a:lnTo>
                <a:lnTo>
                  <a:pt x="1079999" y="62429"/>
                </a:lnTo>
                <a:lnTo>
                  <a:pt x="1079999" y="312141"/>
                </a:lnTo>
                <a:lnTo>
                  <a:pt x="1075093" y="336441"/>
                </a:lnTo>
                <a:lnTo>
                  <a:pt x="1061714" y="356285"/>
                </a:lnTo>
                <a:lnTo>
                  <a:pt x="1041870" y="369664"/>
                </a:lnTo>
                <a:lnTo>
                  <a:pt x="1017570" y="37457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8096618" y="3097317"/>
            <a:ext cx="6419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65">
                <a:latin typeface="Trebuchet MS"/>
                <a:cs typeface="Trebuchet MS"/>
              </a:rPr>
              <a:t>Tractor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5754898" y="2314978"/>
            <a:ext cx="2724150" cy="2204720"/>
            <a:chOff x="5754898" y="2314978"/>
            <a:chExt cx="2724150" cy="2204720"/>
          </a:xfrm>
        </p:grpSpPr>
        <p:sp>
          <p:nvSpPr>
            <p:cNvPr id="27" name="object 27" descr=""/>
            <p:cNvSpPr/>
            <p:nvPr/>
          </p:nvSpPr>
          <p:spPr>
            <a:xfrm>
              <a:off x="6953481" y="2329265"/>
              <a:ext cx="1464310" cy="561340"/>
            </a:xfrm>
            <a:custGeom>
              <a:avLst/>
              <a:gdLst/>
              <a:ahLst/>
              <a:cxnLst/>
              <a:rect l="l" t="t" r="r" b="b"/>
              <a:pathLst>
                <a:path w="1464309" h="561339">
                  <a:moveTo>
                    <a:pt x="664325" y="0"/>
                  </a:moveTo>
                  <a:lnTo>
                    <a:pt x="660924" y="260840"/>
                  </a:lnTo>
                </a:path>
                <a:path w="1464309" h="561339">
                  <a:moveTo>
                    <a:pt x="0" y="269710"/>
                  </a:moveTo>
                  <a:lnTo>
                    <a:pt x="1463913" y="269710"/>
                  </a:lnTo>
                </a:path>
                <a:path w="1464309" h="561339">
                  <a:moveTo>
                    <a:pt x="0" y="263437"/>
                  </a:moveTo>
                  <a:lnTo>
                    <a:pt x="0" y="560775"/>
                  </a:lnTo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1995" y="2875754"/>
              <a:ext cx="122971" cy="158251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8417394" y="2594047"/>
              <a:ext cx="0" cy="297815"/>
            </a:xfrm>
            <a:custGeom>
              <a:avLst/>
              <a:gdLst/>
              <a:ahLst/>
              <a:cxnLst/>
              <a:rect l="l" t="t" r="r" b="b"/>
              <a:pathLst>
                <a:path w="0" h="297814">
                  <a:moveTo>
                    <a:pt x="0" y="0"/>
                  </a:moveTo>
                  <a:lnTo>
                    <a:pt x="0" y="297337"/>
                  </a:lnTo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55909" y="2877098"/>
              <a:ext cx="122971" cy="158251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5754898" y="4144660"/>
              <a:ext cx="1080135" cy="374650"/>
            </a:xfrm>
            <a:custGeom>
              <a:avLst/>
              <a:gdLst/>
              <a:ahLst/>
              <a:cxnLst/>
              <a:rect l="l" t="t" r="r" b="b"/>
              <a:pathLst>
                <a:path w="1080134" h="374650">
                  <a:moveTo>
                    <a:pt x="1017570" y="374570"/>
                  </a:moveTo>
                  <a:lnTo>
                    <a:pt x="62430" y="374570"/>
                  </a:lnTo>
                  <a:lnTo>
                    <a:pt x="38129" y="369664"/>
                  </a:lnTo>
                  <a:lnTo>
                    <a:pt x="18285" y="356285"/>
                  </a:lnTo>
                  <a:lnTo>
                    <a:pt x="4906" y="336441"/>
                  </a:lnTo>
                  <a:lnTo>
                    <a:pt x="0" y="312141"/>
                  </a:lnTo>
                  <a:lnTo>
                    <a:pt x="0" y="62429"/>
                  </a:lnTo>
                  <a:lnTo>
                    <a:pt x="4906" y="38129"/>
                  </a:lnTo>
                  <a:lnTo>
                    <a:pt x="18285" y="18285"/>
                  </a:lnTo>
                  <a:lnTo>
                    <a:pt x="38129" y="4906"/>
                  </a:lnTo>
                  <a:lnTo>
                    <a:pt x="62430" y="0"/>
                  </a:lnTo>
                  <a:lnTo>
                    <a:pt x="1017570" y="0"/>
                  </a:lnTo>
                  <a:lnTo>
                    <a:pt x="1061715" y="18284"/>
                  </a:lnTo>
                  <a:lnTo>
                    <a:pt x="1080000" y="62429"/>
                  </a:lnTo>
                  <a:lnTo>
                    <a:pt x="1080000" y="312141"/>
                  </a:lnTo>
                  <a:lnTo>
                    <a:pt x="1075094" y="336441"/>
                  </a:lnTo>
                  <a:lnTo>
                    <a:pt x="1061715" y="356285"/>
                  </a:lnTo>
                  <a:lnTo>
                    <a:pt x="1041871" y="369664"/>
                  </a:lnTo>
                  <a:lnTo>
                    <a:pt x="1017570" y="37457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5997584" y="4180218"/>
            <a:ext cx="5949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Trebuchet MS"/>
                <a:cs typeface="Trebuchet MS"/>
              </a:rPr>
              <a:t>Sedan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7211614" y="4145242"/>
            <a:ext cx="1080135" cy="374650"/>
          </a:xfrm>
          <a:custGeom>
            <a:avLst/>
            <a:gdLst/>
            <a:ahLst/>
            <a:cxnLst/>
            <a:rect l="l" t="t" r="r" b="b"/>
            <a:pathLst>
              <a:path w="1080134" h="374650">
                <a:moveTo>
                  <a:pt x="1017569" y="374570"/>
                </a:moveTo>
                <a:lnTo>
                  <a:pt x="62429" y="374570"/>
                </a:lnTo>
                <a:lnTo>
                  <a:pt x="38129" y="369664"/>
                </a:lnTo>
                <a:lnTo>
                  <a:pt x="18285" y="356285"/>
                </a:lnTo>
                <a:lnTo>
                  <a:pt x="4905" y="336441"/>
                </a:lnTo>
                <a:lnTo>
                  <a:pt x="0" y="312140"/>
                </a:lnTo>
                <a:lnTo>
                  <a:pt x="0" y="62429"/>
                </a:lnTo>
                <a:lnTo>
                  <a:pt x="4905" y="38129"/>
                </a:lnTo>
                <a:lnTo>
                  <a:pt x="18285" y="18285"/>
                </a:lnTo>
                <a:lnTo>
                  <a:pt x="38129" y="4905"/>
                </a:lnTo>
                <a:lnTo>
                  <a:pt x="62429" y="0"/>
                </a:lnTo>
                <a:lnTo>
                  <a:pt x="1017569" y="0"/>
                </a:lnTo>
                <a:lnTo>
                  <a:pt x="1061714" y="18285"/>
                </a:lnTo>
                <a:lnTo>
                  <a:pt x="1079999" y="62429"/>
                </a:lnTo>
                <a:lnTo>
                  <a:pt x="1079999" y="312140"/>
                </a:lnTo>
                <a:lnTo>
                  <a:pt x="1075093" y="336441"/>
                </a:lnTo>
                <a:lnTo>
                  <a:pt x="1061714" y="356285"/>
                </a:lnTo>
                <a:lnTo>
                  <a:pt x="1041870" y="369664"/>
                </a:lnTo>
                <a:lnTo>
                  <a:pt x="1017569" y="37457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7498181" y="4180799"/>
            <a:ext cx="5073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75">
                <a:latin typeface="Trebuchet MS"/>
                <a:cs typeface="Trebuchet MS"/>
              </a:rPr>
              <a:t>SUVs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180173" y="906201"/>
            <a:ext cx="7632065" cy="3223895"/>
            <a:chOff x="180173" y="906201"/>
            <a:chExt cx="7632065" cy="3223895"/>
          </a:xfrm>
        </p:grpSpPr>
        <p:sp>
          <p:nvSpPr>
            <p:cNvPr id="36" name="object 36" descr=""/>
            <p:cNvSpPr/>
            <p:nvPr/>
          </p:nvSpPr>
          <p:spPr>
            <a:xfrm>
              <a:off x="6286541" y="3423632"/>
              <a:ext cx="1464310" cy="561340"/>
            </a:xfrm>
            <a:custGeom>
              <a:avLst/>
              <a:gdLst/>
              <a:ahLst/>
              <a:cxnLst/>
              <a:rect l="l" t="t" r="r" b="b"/>
              <a:pathLst>
                <a:path w="1464309" h="561339">
                  <a:moveTo>
                    <a:pt x="664326" y="0"/>
                  </a:moveTo>
                  <a:lnTo>
                    <a:pt x="660924" y="260840"/>
                  </a:lnTo>
                </a:path>
                <a:path w="1464309" h="561339">
                  <a:moveTo>
                    <a:pt x="0" y="269711"/>
                  </a:moveTo>
                  <a:lnTo>
                    <a:pt x="1463913" y="269711"/>
                  </a:lnTo>
                </a:path>
                <a:path w="1464309" h="561339">
                  <a:moveTo>
                    <a:pt x="0" y="263438"/>
                  </a:moveTo>
                  <a:lnTo>
                    <a:pt x="0" y="560776"/>
                  </a:lnTo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5055" y="3970121"/>
              <a:ext cx="122971" cy="158250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7750454" y="3688414"/>
              <a:ext cx="0" cy="297815"/>
            </a:xfrm>
            <a:custGeom>
              <a:avLst/>
              <a:gdLst/>
              <a:ahLst/>
              <a:cxnLst/>
              <a:rect l="l" t="t" r="r" b="b"/>
              <a:pathLst>
                <a:path w="0" h="297814">
                  <a:moveTo>
                    <a:pt x="0" y="0"/>
                  </a:moveTo>
                  <a:lnTo>
                    <a:pt x="0" y="297337"/>
                  </a:lnTo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88970" y="3971465"/>
              <a:ext cx="122971" cy="158251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184935" y="910963"/>
              <a:ext cx="4006215" cy="584835"/>
            </a:xfrm>
            <a:custGeom>
              <a:avLst/>
              <a:gdLst/>
              <a:ahLst/>
              <a:cxnLst/>
              <a:rect l="l" t="t" r="r" b="b"/>
              <a:pathLst>
                <a:path w="4006215" h="584835">
                  <a:moveTo>
                    <a:pt x="4001868" y="584774"/>
                  </a:moveTo>
                  <a:lnTo>
                    <a:pt x="4194" y="584774"/>
                  </a:lnTo>
                  <a:lnTo>
                    <a:pt x="0" y="580580"/>
                  </a:lnTo>
                  <a:lnTo>
                    <a:pt x="0" y="9368"/>
                  </a:lnTo>
                  <a:lnTo>
                    <a:pt x="0" y="4194"/>
                  </a:lnTo>
                  <a:lnTo>
                    <a:pt x="4194" y="0"/>
                  </a:lnTo>
                  <a:lnTo>
                    <a:pt x="3999179" y="0"/>
                  </a:lnTo>
                  <a:lnTo>
                    <a:pt x="4001562" y="986"/>
                  </a:lnTo>
                  <a:lnTo>
                    <a:pt x="4005075" y="4500"/>
                  </a:lnTo>
                  <a:lnTo>
                    <a:pt x="4006062" y="6883"/>
                  </a:lnTo>
                  <a:lnTo>
                    <a:pt x="4006062" y="580580"/>
                  </a:lnTo>
                  <a:lnTo>
                    <a:pt x="4001868" y="58477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84935" y="910963"/>
              <a:ext cx="4006215" cy="584835"/>
            </a:xfrm>
            <a:custGeom>
              <a:avLst/>
              <a:gdLst/>
              <a:ahLst/>
              <a:cxnLst/>
              <a:rect l="l" t="t" r="r" b="b"/>
              <a:pathLst>
                <a:path w="4006215" h="584835">
                  <a:moveTo>
                    <a:pt x="0" y="9368"/>
                  </a:moveTo>
                  <a:lnTo>
                    <a:pt x="0" y="4194"/>
                  </a:lnTo>
                  <a:lnTo>
                    <a:pt x="4194" y="0"/>
                  </a:lnTo>
                  <a:lnTo>
                    <a:pt x="9368" y="0"/>
                  </a:lnTo>
                  <a:lnTo>
                    <a:pt x="3996694" y="0"/>
                  </a:lnTo>
                  <a:lnTo>
                    <a:pt x="3999179" y="0"/>
                  </a:lnTo>
                  <a:lnTo>
                    <a:pt x="4001562" y="986"/>
                  </a:lnTo>
                  <a:lnTo>
                    <a:pt x="4003318" y="2743"/>
                  </a:lnTo>
                  <a:lnTo>
                    <a:pt x="4005075" y="4500"/>
                  </a:lnTo>
                  <a:lnTo>
                    <a:pt x="4006062" y="6883"/>
                  </a:lnTo>
                  <a:lnTo>
                    <a:pt x="4006062" y="9368"/>
                  </a:lnTo>
                  <a:lnTo>
                    <a:pt x="4006062" y="575406"/>
                  </a:lnTo>
                  <a:lnTo>
                    <a:pt x="4006062" y="580580"/>
                  </a:lnTo>
                  <a:lnTo>
                    <a:pt x="4001868" y="584774"/>
                  </a:lnTo>
                  <a:lnTo>
                    <a:pt x="3996694" y="584774"/>
                  </a:lnTo>
                  <a:lnTo>
                    <a:pt x="9368" y="584774"/>
                  </a:lnTo>
                  <a:lnTo>
                    <a:pt x="4194" y="584774"/>
                  </a:lnTo>
                  <a:lnTo>
                    <a:pt x="0" y="580580"/>
                  </a:lnTo>
                  <a:lnTo>
                    <a:pt x="0" y="575406"/>
                  </a:lnTo>
                  <a:lnTo>
                    <a:pt x="0" y="9368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291182" y="930979"/>
            <a:ext cx="372491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970" marR="5080" indent="-2552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7970" algn="l"/>
              </a:tabLst>
            </a:pPr>
            <a:r>
              <a:rPr dirty="0" sz="1600">
                <a:latin typeface="Trebuchet MS"/>
                <a:cs typeface="Trebuchet MS"/>
              </a:rPr>
              <a:t>Here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-65">
                <a:latin typeface="Trebuchet MS"/>
                <a:cs typeface="Trebuchet MS"/>
              </a:rPr>
              <a:t>tree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concept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is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used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-65">
                <a:latin typeface="Trebuchet MS"/>
                <a:cs typeface="Trebuchet MS"/>
              </a:rPr>
              <a:t>to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represent </a:t>
            </a:r>
            <a:r>
              <a:rPr dirty="0" sz="1600" spc="-35">
                <a:latin typeface="Trebuchet MS"/>
                <a:cs typeface="Trebuchet MS"/>
              </a:rPr>
              <a:t>data</a:t>
            </a:r>
            <a:r>
              <a:rPr dirty="0" sz="1600" spc="-1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and</a:t>
            </a:r>
            <a:r>
              <a:rPr dirty="0" sz="1600" spc="-10">
                <a:latin typeface="Trebuchet MS"/>
                <a:cs typeface="Trebuchet MS"/>
              </a:rPr>
              <a:t> </a:t>
            </a:r>
            <a:r>
              <a:rPr dirty="0" sz="1600" spc="-40">
                <a:latin typeface="Trebuchet MS"/>
                <a:cs typeface="Trebuchet MS"/>
              </a:rPr>
              <a:t>relationship</a:t>
            </a:r>
            <a:r>
              <a:rPr dirty="0" sz="1600" spc="-1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among</a:t>
            </a:r>
            <a:r>
              <a:rPr dirty="0" sz="1600" spc="-10">
                <a:latin typeface="Trebuchet MS"/>
                <a:cs typeface="Trebuchet MS"/>
              </a:rPr>
              <a:t> data.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184088" y="1631208"/>
            <a:ext cx="3245485" cy="1333500"/>
            <a:chOff x="184088" y="1631208"/>
            <a:chExt cx="3245485" cy="1333500"/>
          </a:xfrm>
        </p:grpSpPr>
        <p:sp>
          <p:nvSpPr>
            <p:cNvPr id="44" name="object 44" descr=""/>
            <p:cNvSpPr/>
            <p:nvPr/>
          </p:nvSpPr>
          <p:spPr>
            <a:xfrm>
              <a:off x="188850" y="1635971"/>
              <a:ext cx="3235960" cy="1323975"/>
            </a:xfrm>
            <a:custGeom>
              <a:avLst/>
              <a:gdLst/>
              <a:ahLst/>
              <a:cxnLst/>
              <a:rect l="l" t="t" r="r" b="b"/>
              <a:pathLst>
                <a:path w="3235960" h="1323975">
                  <a:moveTo>
                    <a:pt x="3214564" y="1323438"/>
                  </a:moveTo>
                  <a:lnTo>
                    <a:pt x="21201" y="1323438"/>
                  </a:lnTo>
                  <a:lnTo>
                    <a:pt x="12948" y="1321772"/>
                  </a:lnTo>
                  <a:lnTo>
                    <a:pt x="6209" y="1317229"/>
                  </a:lnTo>
                  <a:lnTo>
                    <a:pt x="1666" y="1310490"/>
                  </a:lnTo>
                  <a:lnTo>
                    <a:pt x="0" y="1302237"/>
                  </a:lnTo>
                  <a:lnTo>
                    <a:pt x="0" y="21201"/>
                  </a:lnTo>
                  <a:lnTo>
                    <a:pt x="1666" y="12948"/>
                  </a:lnTo>
                  <a:lnTo>
                    <a:pt x="6209" y="6209"/>
                  </a:lnTo>
                  <a:lnTo>
                    <a:pt x="12948" y="1666"/>
                  </a:lnTo>
                  <a:lnTo>
                    <a:pt x="21201" y="0"/>
                  </a:lnTo>
                  <a:lnTo>
                    <a:pt x="3220187" y="0"/>
                  </a:lnTo>
                  <a:lnTo>
                    <a:pt x="3225580" y="2233"/>
                  </a:lnTo>
                  <a:lnTo>
                    <a:pt x="3229555" y="6209"/>
                  </a:lnTo>
                  <a:lnTo>
                    <a:pt x="3233532" y="10185"/>
                  </a:lnTo>
                  <a:lnTo>
                    <a:pt x="3235766" y="15578"/>
                  </a:lnTo>
                  <a:lnTo>
                    <a:pt x="3235766" y="1302237"/>
                  </a:lnTo>
                  <a:lnTo>
                    <a:pt x="3234100" y="1310490"/>
                  </a:lnTo>
                  <a:lnTo>
                    <a:pt x="3229556" y="1317229"/>
                  </a:lnTo>
                  <a:lnTo>
                    <a:pt x="3222816" y="1321772"/>
                  </a:lnTo>
                  <a:lnTo>
                    <a:pt x="3214564" y="132343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88850" y="1635971"/>
              <a:ext cx="3235960" cy="1323975"/>
            </a:xfrm>
            <a:custGeom>
              <a:avLst/>
              <a:gdLst/>
              <a:ahLst/>
              <a:cxnLst/>
              <a:rect l="l" t="t" r="r" b="b"/>
              <a:pathLst>
                <a:path w="3235960" h="1323975">
                  <a:moveTo>
                    <a:pt x="0" y="21201"/>
                  </a:moveTo>
                  <a:lnTo>
                    <a:pt x="1666" y="12948"/>
                  </a:lnTo>
                  <a:lnTo>
                    <a:pt x="6209" y="6209"/>
                  </a:lnTo>
                  <a:lnTo>
                    <a:pt x="12948" y="1666"/>
                  </a:lnTo>
                  <a:lnTo>
                    <a:pt x="21201" y="0"/>
                  </a:lnTo>
                  <a:lnTo>
                    <a:pt x="3214564" y="0"/>
                  </a:lnTo>
                  <a:lnTo>
                    <a:pt x="3220187" y="0"/>
                  </a:lnTo>
                  <a:lnTo>
                    <a:pt x="3225580" y="2233"/>
                  </a:lnTo>
                  <a:lnTo>
                    <a:pt x="3229555" y="6209"/>
                  </a:lnTo>
                  <a:lnTo>
                    <a:pt x="3233532" y="10185"/>
                  </a:lnTo>
                  <a:lnTo>
                    <a:pt x="3235766" y="15578"/>
                  </a:lnTo>
                  <a:lnTo>
                    <a:pt x="3235766" y="21201"/>
                  </a:lnTo>
                  <a:lnTo>
                    <a:pt x="3235766" y="1302237"/>
                  </a:lnTo>
                  <a:lnTo>
                    <a:pt x="3234100" y="1310490"/>
                  </a:lnTo>
                  <a:lnTo>
                    <a:pt x="3229556" y="1317229"/>
                  </a:lnTo>
                  <a:lnTo>
                    <a:pt x="3222816" y="1321772"/>
                  </a:lnTo>
                  <a:lnTo>
                    <a:pt x="3214564" y="1323438"/>
                  </a:lnTo>
                  <a:lnTo>
                    <a:pt x="21201" y="1323438"/>
                  </a:lnTo>
                  <a:lnTo>
                    <a:pt x="12948" y="1321772"/>
                  </a:lnTo>
                  <a:lnTo>
                    <a:pt x="6209" y="1317229"/>
                  </a:lnTo>
                  <a:lnTo>
                    <a:pt x="1666" y="1310490"/>
                  </a:lnTo>
                  <a:lnTo>
                    <a:pt x="0" y="1302237"/>
                  </a:lnTo>
                  <a:lnTo>
                    <a:pt x="0" y="21201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298563" y="1659452"/>
            <a:ext cx="284543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970" marR="5080" indent="-2552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7970" algn="l"/>
              </a:tabLst>
            </a:pPr>
            <a:r>
              <a:rPr dirty="0" sz="1600">
                <a:latin typeface="Trebuchet MS"/>
                <a:cs typeface="Trebuchet MS"/>
              </a:rPr>
              <a:t>Here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each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40">
                <a:latin typeface="Trebuchet MS"/>
                <a:cs typeface="Trebuchet MS"/>
              </a:rPr>
              <a:t>child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record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can </a:t>
            </a:r>
            <a:r>
              <a:rPr dirty="0" sz="1600">
                <a:latin typeface="Trebuchet MS"/>
                <a:cs typeface="Trebuchet MS"/>
              </a:rPr>
              <a:t>have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only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one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40">
                <a:latin typeface="Trebuchet MS"/>
                <a:cs typeface="Trebuchet MS"/>
              </a:rPr>
              <a:t>parent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record.</a:t>
            </a:r>
            <a:endParaRPr sz="1600">
              <a:latin typeface="Trebuchet MS"/>
              <a:cs typeface="Trebuchet MS"/>
            </a:endParaRPr>
          </a:p>
          <a:p>
            <a:pPr marL="267970" marR="12700" indent="-255270">
              <a:lnSpc>
                <a:spcPct val="100000"/>
              </a:lnSpc>
              <a:buFont typeface="Arial MT"/>
              <a:buChar char="•"/>
              <a:tabLst>
                <a:tab pos="267970" algn="l"/>
              </a:tabLst>
            </a:pPr>
            <a:r>
              <a:rPr dirty="0" sz="1600">
                <a:latin typeface="Trebuchet MS"/>
                <a:cs typeface="Trebuchet MS"/>
              </a:rPr>
              <a:t>Each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40">
                <a:latin typeface="Trebuchet MS"/>
                <a:cs typeface="Trebuchet MS"/>
              </a:rPr>
              <a:t>parent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record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can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have </a:t>
            </a:r>
            <a:r>
              <a:rPr dirty="0" sz="1600">
                <a:latin typeface="Trebuchet MS"/>
                <a:cs typeface="Trebuchet MS"/>
              </a:rPr>
              <a:t>zero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or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more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than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one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child record.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184088" y="3094879"/>
            <a:ext cx="3245485" cy="1087120"/>
            <a:chOff x="184088" y="3094879"/>
            <a:chExt cx="3245485" cy="1087120"/>
          </a:xfrm>
        </p:grpSpPr>
        <p:sp>
          <p:nvSpPr>
            <p:cNvPr id="48" name="object 48" descr=""/>
            <p:cNvSpPr/>
            <p:nvPr/>
          </p:nvSpPr>
          <p:spPr>
            <a:xfrm>
              <a:off x="188850" y="3099642"/>
              <a:ext cx="3235960" cy="1077595"/>
            </a:xfrm>
            <a:custGeom>
              <a:avLst/>
              <a:gdLst/>
              <a:ahLst/>
              <a:cxnLst/>
              <a:rect l="l" t="t" r="r" b="b"/>
              <a:pathLst>
                <a:path w="3235960" h="1077595">
                  <a:moveTo>
                    <a:pt x="3228039" y="1077217"/>
                  </a:moveTo>
                  <a:lnTo>
                    <a:pt x="7726" y="1077217"/>
                  </a:lnTo>
                  <a:lnTo>
                    <a:pt x="0" y="1069491"/>
                  </a:lnTo>
                  <a:lnTo>
                    <a:pt x="0" y="17256"/>
                  </a:lnTo>
                  <a:lnTo>
                    <a:pt x="0" y="7726"/>
                  </a:lnTo>
                  <a:lnTo>
                    <a:pt x="7726" y="0"/>
                  </a:lnTo>
                  <a:lnTo>
                    <a:pt x="3223085" y="0"/>
                  </a:lnTo>
                  <a:lnTo>
                    <a:pt x="3227475" y="1818"/>
                  </a:lnTo>
                  <a:lnTo>
                    <a:pt x="3233947" y="8290"/>
                  </a:lnTo>
                  <a:lnTo>
                    <a:pt x="3235766" y="12680"/>
                  </a:lnTo>
                  <a:lnTo>
                    <a:pt x="3235766" y="1069491"/>
                  </a:lnTo>
                  <a:lnTo>
                    <a:pt x="3228039" y="107721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88850" y="3099642"/>
              <a:ext cx="3235960" cy="1077595"/>
            </a:xfrm>
            <a:custGeom>
              <a:avLst/>
              <a:gdLst/>
              <a:ahLst/>
              <a:cxnLst/>
              <a:rect l="l" t="t" r="r" b="b"/>
              <a:pathLst>
                <a:path w="3235960" h="1077595">
                  <a:moveTo>
                    <a:pt x="0" y="17256"/>
                  </a:moveTo>
                  <a:lnTo>
                    <a:pt x="0" y="7726"/>
                  </a:lnTo>
                  <a:lnTo>
                    <a:pt x="7726" y="0"/>
                  </a:lnTo>
                  <a:lnTo>
                    <a:pt x="17257" y="0"/>
                  </a:lnTo>
                  <a:lnTo>
                    <a:pt x="3218508" y="0"/>
                  </a:lnTo>
                  <a:lnTo>
                    <a:pt x="3223085" y="0"/>
                  </a:lnTo>
                  <a:lnTo>
                    <a:pt x="3227475" y="1818"/>
                  </a:lnTo>
                  <a:lnTo>
                    <a:pt x="3230711" y="5054"/>
                  </a:lnTo>
                  <a:lnTo>
                    <a:pt x="3233947" y="8290"/>
                  </a:lnTo>
                  <a:lnTo>
                    <a:pt x="3235766" y="12680"/>
                  </a:lnTo>
                  <a:lnTo>
                    <a:pt x="3235766" y="17256"/>
                  </a:lnTo>
                  <a:lnTo>
                    <a:pt x="3235766" y="1059960"/>
                  </a:lnTo>
                  <a:lnTo>
                    <a:pt x="3235766" y="1069491"/>
                  </a:lnTo>
                  <a:lnTo>
                    <a:pt x="3228039" y="1077217"/>
                  </a:lnTo>
                  <a:lnTo>
                    <a:pt x="3218508" y="1077217"/>
                  </a:lnTo>
                  <a:lnTo>
                    <a:pt x="17257" y="1077217"/>
                  </a:lnTo>
                  <a:lnTo>
                    <a:pt x="7726" y="1077217"/>
                  </a:lnTo>
                  <a:lnTo>
                    <a:pt x="0" y="1069491"/>
                  </a:lnTo>
                  <a:lnTo>
                    <a:pt x="0" y="1059960"/>
                  </a:lnTo>
                  <a:lnTo>
                    <a:pt x="0" y="17256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297407" y="3121968"/>
            <a:ext cx="297434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970" marR="5080" indent="-2552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7970" algn="l"/>
              </a:tabLst>
            </a:pPr>
            <a:r>
              <a:rPr dirty="0" sz="1600">
                <a:latin typeface="Trebuchet MS"/>
                <a:cs typeface="Trebuchet MS"/>
              </a:rPr>
              <a:t>Records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are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represented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by </a:t>
            </a:r>
            <a:r>
              <a:rPr dirty="0" sz="1600" spc="-35">
                <a:latin typeface="Trebuchet MS"/>
                <a:cs typeface="Trebuchet MS"/>
              </a:rPr>
              <a:t>rectangular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box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and relationships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between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records are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represented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by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arcs.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Network</a:t>
            </a:r>
            <a:r>
              <a:rPr dirty="0" spc="-135"/>
              <a:t> </a:t>
            </a:r>
            <a:r>
              <a:rPr dirty="0" spc="-10"/>
              <a:t>Model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28551" y="1068234"/>
            <a:ext cx="1339215" cy="339090"/>
          </a:xfrm>
          <a:prstGeom prst="rect">
            <a:avLst/>
          </a:prstGeom>
          <a:solidFill>
            <a:srgbClr val="A5A5A5"/>
          </a:solidFill>
        </p:spPr>
        <p:txBody>
          <a:bodyPr wrap="square" lIns="0" tIns="29845" rIns="0" bIns="0" rtlCol="0" vert="horz">
            <a:spAutoFit/>
          </a:bodyPr>
          <a:lstStyle/>
          <a:p>
            <a:pPr marL="323850">
              <a:lnSpc>
                <a:spcPct val="100000"/>
              </a:lnSpc>
              <a:spcBef>
                <a:spcPts val="235"/>
              </a:spcBef>
            </a:pPr>
            <a:r>
              <a:rPr dirty="0" sz="1600" spc="-10">
                <a:latin typeface="Trebuchet MS"/>
                <a:cs typeface="Trebuchet MS"/>
              </a:rPr>
              <a:t>College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81626" y="2149587"/>
            <a:ext cx="1339215" cy="647065"/>
          </a:xfrm>
          <a:custGeom>
            <a:avLst/>
            <a:gdLst/>
            <a:ahLst/>
            <a:cxnLst/>
            <a:rect l="l" t="t" r="r" b="b"/>
            <a:pathLst>
              <a:path w="1339214" h="647064">
                <a:moveTo>
                  <a:pt x="1231109" y="646985"/>
                </a:moveTo>
                <a:lnTo>
                  <a:pt x="107832" y="646985"/>
                </a:lnTo>
                <a:lnTo>
                  <a:pt x="65859" y="638511"/>
                </a:lnTo>
                <a:lnTo>
                  <a:pt x="31583" y="615402"/>
                </a:lnTo>
                <a:lnTo>
                  <a:pt x="8474" y="581126"/>
                </a:lnTo>
                <a:lnTo>
                  <a:pt x="0" y="539152"/>
                </a:lnTo>
                <a:lnTo>
                  <a:pt x="0" y="107833"/>
                </a:lnTo>
                <a:lnTo>
                  <a:pt x="8474" y="65859"/>
                </a:lnTo>
                <a:lnTo>
                  <a:pt x="31583" y="31583"/>
                </a:lnTo>
                <a:lnTo>
                  <a:pt x="65859" y="8474"/>
                </a:lnTo>
                <a:lnTo>
                  <a:pt x="107832" y="0"/>
                </a:lnTo>
                <a:lnTo>
                  <a:pt x="1231109" y="0"/>
                </a:lnTo>
                <a:lnTo>
                  <a:pt x="1272375" y="8208"/>
                </a:lnTo>
                <a:lnTo>
                  <a:pt x="1307359" y="31583"/>
                </a:lnTo>
                <a:lnTo>
                  <a:pt x="1330734" y="66567"/>
                </a:lnTo>
                <a:lnTo>
                  <a:pt x="1338942" y="107833"/>
                </a:lnTo>
                <a:lnTo>
                  <a:pt x="1338942" y="539152"/>
                </a:lnTo>
                <a:lnTo>
                  <a:pt x="1330468" y="581126"/>
                </a:lnTo>
                <a:lnTo>
                  <a:pt x="1307359" y="615402"/>
                </a:lnTo>
                <a:lnTo>
                  <a:pt x="1273083" y="638511"/>
                </a:lnTo>
                <a:lnTo>
                  <a:pt x="1231109" y="64698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202484" y="2198442"/>
            <a:ext cx="109791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2075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Trebuchet MS"/>
                <a:cs typeface="Trebuchet MS"/>
              </a:rPr>
              <a:t>Computer Engineering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562271" y="2141434"/>
            <a:ext cx="1339215" cy="647065"/>
          </a:xfrm>
          <a:custGeom>
            <a:avLst/>
            <a:gdLst/>
            <a:ahLst/>
            <a:cxnLst/>
            <a:rect l="l" t="t" r="r" b="b"/>
            <a:pathLst>
              <a:path w="1339215" h="647064">
                <a:moveTo>
                  <a:pt x="1231109" y="646985"/>
                </a:moveTo>
                <a:lnTo>
                  <a:pt x="107833" y="646985"/>
                </a:lnTo>
                <a:lnTo>
                  <a:pt x="65859" y="638511"/>
                </a:lnTo>
                <a:lnTo>
                  <a:pt x="31583" y="615402"/>
                </a:lnTo>
                <a:lnTo>
                  <a:pt x="8474" y="581126"/>
                </a:lnTo>
                <a:lnTo>
                  <a:pt x="0" y="539152"/>
                </a:lnTo>
                <a:lnTo>
                  <a:pt x="0" y="107833"/>
                </a:lnTo>
                <a:lnTo>
                  <a:pt x="8474" y="65859"/>
                </a:lnTo>
                <a:lnTo>
                  <a:pt x="31583" y="31583"/>
                </a:lnTo>
                <a:lnTo>
                  <a:pt x="65859" y="8474"/>
                </a:lnTo>
                <a:lnTo>
                  <a:pt x="107833" y="0"/>
                </a:lnTo>
                <a:lnTo>
                  <a:pt x="1231109" y="0"/>
                </a:lnTo>
                <a:lnTo>
                  <a:pt x="1272375" y="8208"/>
                </a:lnTo>
                <a:lnTo>
                  <a:pt x="1307359" y="31583"/>
                </a:lnTo>
                <a:lnTo>
                  <a:pt x="1330734" y="66567"/>
                </a:lnTo>
                <a:lnTo>
                  <a:pt x="1338942" y="107833"/>
                </a:lnTo>
                <a:lnTo>
                  <a:pt x="1338942" y="539152"/>
                </a:lnTo>
                <a:lnTo>
                  <a:pt x="1330468" y="581126"/>
                </a:lnTo>
                <a:lnTo>
                  <a:pt x="1307359" y="615402"/>
                </a:lnTo>
                <a:lnTo>
                  <a:pt x="1273083" y="638511"/>
                </a:lnTo>
                <a:lnTo>
                  <a:pt x="1231109" y="64698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706190" y="2190290"/>
            <a:ext cx="10515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525">
              <a:lnSpc>
                <a:spcPct val="100000"/>
              </a:lnSpc>
              <a:spcBef>
                <a:spcPts val="100"/>
              </a:spcBef>
            </a:pPr>
            <a:r>
              <a:rPr dirty="0" sz="1600" spc="-45">
                <a:latin typeface="Trebuchet MS"/>
                <a:cs typeface="Trebuchet MS"/>
              </a:rPr>
              <a:t>Information </a:t>
            </a:r>
            <a:r>
              <a:rPr dirty="0" sz="1600" spc="-10">
                <a:latin typeface="Trebuchet MS"/>
                <a:cs typeface="Trebuchet MS"/>
              </a:rPr>
              <a:t>Technology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678725" y="1666511"/>
            <a:ext cx="3613150" cy="2339975"/>
            <a:chOff x="4678725" y="1666511"/>
            <a:chExt cx="3613150" cy="2339975"/>
          </a:xfrm>
        </p:grpSpPr>
        <p:sp>
          <p:nvSpPr>
            <p:cNvPr id="9" name="object 9" descr=""/>
            <p:cNvSpPr/>
            <p:nvPr/>
          </p:nvSpPr>
          <p:spPr>
            <a:xfrm>
              <a:off x="4740210" y="1680798"/>
              <a:ext cx="3489960" cy="297815"/>
            </a:xfrm>
            <a:custGeom>
              <a:avLst/>
              <a:gdLst/>
              <a:ahLst/>
              <a:cxnLst/>
              <a:rect l="l" t="t" r="r" b="b"/>
              <a:pathLst>
                <a:path w="3489959" h="297814">
                  <a:moveTo>
                    <a:pt x="0" y="0"/>
                  </a:moveTo>
                  <a:lnTo>
                    <a:pt x="3489749" y="0"/>
                  </a:lnTo>
                </a:path>
                <a:path w="3489959" h="297814">
                  <a:moveTo>
                    <a:pt x="0" y="0"/>
                  </a:moveTo>
                  <a:lnTo>
                    <a:pt x="0" y="297337"/>
                  </a:lnTo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8725" y="1963849"/>
              <a:ext cx="122971" cy="158251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8229960" y="1680798"/>
              <a:ext cx="0" cy="297815"/>
            </a:xfrm>
            <a:custGeom>
              <a:avLst/>
              <a:gdLst/>
              <a:ahLst/>
              <a:cxnLst/>
              <a:rect l="l" t="t" r="r" b="b"/>
              <a:pathLst>
                <a:path w="0" h="297814">
                  <a:moveTo>
                    <a:pt x="0" y="0"/>
                  </a:moveTo>
                  <a:lnTo>
                    <a:pt x="0" y="297337"/>
                  </a:lnTo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8475" y="1963849"/>
              <a:ext cx="122971" cy="15825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945085" y="3631653"/>
              <a:ext cx="1080135" cy="374650"/>
            </a:xfrm>
            <a:custGeom>
              <a:avLst/>
              <a:gdLst/>
              <a:ahLst/>
              <a:cxnLst/>
              <a:rect l="l" t="t" r="r" b="b"/>
              <a:pathLst>
                <a:path w="1080134" h="374650">
                  <a:moveTo>
                    <a:pt x="1017570" y="374570"/>
                  </a:moveTo>
                  <a:lnTo>
                    <a:pt x="62429" y="374570"/>
                  </a:lnTo>
                  <a:lnTo>
                    <a:pt x="38129" y="369664"/>
                  </a:lnTo>
                  <a:lnTo>
                    <a:pt x="18285" y="356285"/>
                  </a:lnTo>
                  <a:lnTo>
                    <a:pt x="4906" y="336441"/>
                  </a:lnTo>
                  <a:lnTo>
                    <a:pt x="0" y="312141"/>
                  </a:lnTo>
                  <a:lnTo>
                    <a:pt x="0" y="62429"/>
                  </a:lnTo>
                  <a:lnTo>
                    <a:pt x="4906" y="38129"/>
                  </a:lnTo>
                  <a:lnTo>
                    <a:pt x="18285" y="18285"/>
                  </a:lnTo>
                  <a:lnTo>
                    <a:pt x="38129" y="4906"/>
                  </a:lnTo>
                  <a:lnTo>
                    <a:pt x="62429" y="0"/>
                  </a:lnTo>
                  <a:lnTo>
                    <a:pt x="1017570" y="0"/>
                  </a:lnTo>
                  <a:lnTo>
                    <a:pt x="1061714" y="18284"/>
                  </a:lnTo>
                  <a:lnTo>
                    <a:pt x="1079999" y="62429"/>
                  </a:lnTo>
                  <a:lnTo>
                    <a:pt x="1079999" y="312141"/>
                  </a:lnTo>
                  <a:lnTo>
                    <a:pt x="1075093" y="336441"/>
                  </a:lnTo>
                  <a:lnTo>
                    <a:pt x="1061714" y="356285"/>
                  </a:lnTo>
                  <a:lnTo>
                    <a:pt x="1041870" y="369664"/>
                  </a:lnTo>
                  <a:lnTo>
                    <a:pt x="1017570" y="37457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092798" y="3667211"/>
            <a:ext cx="7848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40">
                <a:latin typeface="Trebuchet MS"/>
                <a:cs typeface="Trebuchet MS"/>
              </a:rPr>
              <a:t>Principal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80173" y="906201"/>
            <a:ext cx="4015740" cy="594360"/>
            <a:chOff x="180173" y="906201"/>
            <a:chExt cx="4015740" cy="594360"/>
          </a:xfrm>
        </p:grpSpPr>
        <p:sp>
          <p:nvSpPr>
            <p:cNvPr id="16" name="object 16" descr=""/>
            <p:cNvSpPr/>
            <p:nvPr/>
          </p:nvSpPr>
          <p:spPr>
            <a:xfrm>
              <a:off x="184935" y="910963"/>
              <a:ext cx="4006215" cy="584835"/>
            </a:xfrm>
            <a:custGeom>
              <a:avLst/>
              <a:gdLst/>
              <a:ahLst/>
              <a:cxnLst/>
              <a:rect l="l" t="t" r="r" b="b"/>
              <a:pathLst>
                <a:path w="4006215" h="584835">
                  <a:moveTo>
                    <a:pt x="4001868" y="584774"/>
                  </a:moveTo>
                  <a:lnTo>
                    <a:pt x="4194" y="584774"/>
                  </a:lnTo>
                  <a:lnTo>
                    <a:pt x="0" y="580580"/>
                  </a:lnTo>
                  <a:lnTo>
                    <a:pt x="0" y="9368"/>
                  </a:lnTo>
                  <a:lnTo>
                    <a:pt x="0" y="4194"/>
                  </a:lnTo>
                  <a:lnTo>
                    <a:pt x="4194" y="0"/>
                  </a:lnTo>
                  <a:lnTo>
                    <a:pt x="3999179" y="0"/>
                  </a:lnTo>
                  <a:lnTo>
                    <a:pt x="4001562" y="986"/>
                  </a:lnTo>
                  <a:lnTo>
                    <a:pt x="4005075" y="4500"/>
                  </a:lnTo>
                  <a:lnTo>
                    <a:pt x="4006062" y="6883"/>
                  </a:lnTo>
                  <a:lnTo>
                    <a:pt x="4006062" y="580580"/>
                  </a:lnTo>
                  <a:lnTo>
                    <a:pt x="4001868" y="58477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4935" y="910963"/>
              <a:ext cx="4006215" cy="584835"/>
            </a:xfrm>
            <a:custGeom>
              <a:avLst/>
              <a:gdLst/>
              <a:ahLst/>
              <a:cxnLst/>
              <a:rect l="l" t="t" r="r" b="b"/>
              <a:pathLst>
                <a:path w="4006215" h="584835">
                  <a:moveTo>
                    <a:pt x="0" y="9368"/>
                  </a:moveTo>
                  <a:lnTo>
                    <a:pt x="0" y="4194"/>
                  </a:lnTo>
                  <a:lnTo>
                    <a:pt x="4194" y="0"/>
                  </a:lnTo>
                  <a:lnTo>
                    <a:pt x="9368" y="0"/>
                  </a:lnTo>
                  <a:lnTo>
                    <a:pt x="3996694" y="0"/>
                  </a:lnTo>
                  <a:lnTo>
                    <a:pt x="3999179" y="0"/>
                  </a:lnTo>
                  <a:lnTo>
                    <a:pt x="4001562" y="986"/>
                  </a:lnTo>
                  <a:lnTo>
                    <a:pt x="4003318" y="2743"/>
                  </a:lnTo>
                  <a:lnTo>
                    <a:pt x="4005075" y="4500"/>
                  </a:lnTo>
                  <a:lnTo>
                    <a:pt x="4006062" y="6883"/>
                  </a:lnTo>
                  <a:lnTo>
                    <a:pt x="4006062" y="9368"/>
                  </a:lnTo>
                  <a:lnTo>
                    <a:pt x="4006062" y="575406"/>
                  </a:lnTo>
                  <a:lnTo>
                    <a:pt x="4006062" y="580580"/>
                  </a:lnTo>
                  <a:lnTo>
                    <a:pt x="4001868" y="584774"/>
                  </a:lnTo>
                  <a:lnTo>
                    <a:pt x="3996694" y="584774"/>
                  </a:lnTo>
                  <a:lnTo>
                    <a:pt x="9368" y="584774"/>
                  </a:lnTo>
                  <a:lnTo>
                    <a:pt x="4194" y="584774"/>
                  </a:lnTo>
                  <a:lnTo>
                    <a:pt x="0" y="580580"/>
                  </a:lnTo>
                  <a:lnTo>
                    <a:pt x="0" y="575406"/>
                  </a:lnTo>
                  <a:lnTo>
                    <a:pt x="0" y="9368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4743098" y="2141434"/>
            <a:ext cx="3525520" cy="1664970"/>
            <a:chOff x="4743098" y="2141434"/>
            <a:chExt cx="3525520" cy="1664970"/>
          </a:xfrm>
        </p:grpSpPr>
        <p:sp>
          <p:nvSpPr>
            <p:cNvPr id="19" name="object 19" descr=""/>
            <p:cNvSpPr/>
            <p:nvPr/>
          </p:nvSpPr>
          <p:spPr>
            <a:xfrm>
              <a:off x="4757385" y="2796539"/>
              <a:ext cx="1057910" cy="910590"/>
            </a:xfrm>
            <a:custGeom>
              <a:avLst/>
              <a:gdLst/>
              <a:ahLst/>
              <a:cxnLst/>
              <a:rect l="l" t="t" r="r" b="b"/>
              <a:pathLst>
                <a:path w="1057910" h="910589">
                  <a:moveTo>
                    <a:pt x="0" y="0"/>
                  </a:moveTo>
                  <a:lnTo>
                    <a:pt x="1057761" y="910546"/>
                  </a:lnTo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0068" y="3657027"/>
              <a:ext cx="157645" cy="148945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7156028" y="2780339"/>
              <a:ext cx="1097915" cy="928369"/>
            </a:xfrm>
            <a:custGeom>
              <a:avLst/>
              <a:gdLst/>
              <a:ahLst/>
              <a:cxnLst/>
              <a:rect l="l" t="t" r="r" b="b"/>
              <a:pathLst>
                <a:path w="1097915" h="928370">
                  <a:moveTo>
                    <a:pt x="1097856" y="0"/>
                  </a:moveTo>
                  <a:lnTo>
                    <a:pt x="0" y="927924"/>
                  </a:lnTo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2702" y="3657929"/>
              <a:ext cx="158081" cy="148331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5619609" y="2141434"/>
              <a:ext cx="1743710" cy="919480"/>
            </a:xfrm>
            <a:custGeom>
              <a:avLst/>
              <a:gdLst/>
              <a:ahLst/>
              <a:cxnLst/>
              <a:rect l="l" t="t" r="r" b="b"/>
              <a:pathLst>
                <a:path w="1743709" h="919480">
                  <a:moveTo>
                    <a:pt x="1590384" y="919400"/>
                  </a:moveTo>
                  <a:lnTo>
                    <a:pt x="153236" y="919400"/>
                  </a:lnTo>
                  <a:lnTo>
                    <a:pt x="104801" y="911588"/>
                  </a:lnTo>
                  <a:lnTo>
                    <a:pt x="62737" y="889835"/>
                  </a:lnTo>
                  <a:lnTo>
                    <a:pt x="29565" y="856664"/>
                  </a:lnTo>
                  <a:lnTo>
                    <a:pt x="7812" y="814599"/>
                  </a:lnTo>
                  <a:lnTo>
                    <a:pt x="0" y="766164"/>
                  </a:lnTo>
                  <a:lnTo>
                    <a:pt x="0" y="153236"/>
                  </a:lnTo>
                  <a:lnTo>
                    <a:pt x="7812" y="104801"/>
                  </a:lnTo>
                  <a:lnTo>
                    <a:pt x="29565" y="62737"/>
                  </a:lnTo>
                  <a:lnTo>
                    <a:pt x="62737" y="29565"/>
                  </a:lnTo>
                  <a:lnTo>
                    <a:pt x="104801" y="7812"/>
                  </a:lnTo>
                  <a:lnTo>
                    <a:pt x="153236" y="0"/>
                  </a:lnTo>
                  <a:lnTo>
                    <a:pt x="1590384" y="0"/>
                  </a:lnTo>
                  <a:lnTo>
                    <a:pt x="1649026" y="11664"/>
                  </a:lnTo>
                  <a:lnTo>
                    <a:pt x="1698739" y="44881"/>
                  </a:lnTo>
                  <a:lnTo>
                    <a:pt x="1731957" y="94595"/>
                  </a:lnTo>
                  <a:lnTo>
                    <a:pt x="1743621" y="153236"/>
                  </a:lnTo>
                  <a:lnTo>
                    <a:pt x="1743621" y="766164"/>
                  </a:lnTo>
                  <a:lnTo>
                    <a:pt x="1735809" y="814599"/>
                  </a:lnTo>
                  <a:lnTo>
                    <a:pt x="1714056" y="856664"/>
                  </a:lnTo>
                  <a:lnTo>
                    <a:pt x="1680884" y="889835"/>
                  </a:lnTo>
                  <a:lnTo>
                    <a:pt x="1638819" y="911588"/>
                  </a:lnTo>
                  <a:lnTo>
                    <a:pt x="1590384" y="91940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91182" y="930979"/>
            <a:ext cx="32080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970" marR="5080" indent="-2552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7970" algn="l"/>
              </a:tabLst>
            </a:pPr>
            <a:r>
              <a:rPr dirty="0" sz="1600">
                <a:latin typeface="Trebuchet MS"/>
                <a:cs typeface="Trebuchet MS"/>
              </a:rPr>
              <a:t>This</a:t>
            </a:r>
            <a:r>
              <a:rPr dirty="0" sz="1600" spc="-8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model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is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</a:t>
            </a:r>
            <a:r>
              <a:rPr dirty="0" sz="1600" spc="-80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extension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of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40">
                <a:latin typeface="Trebuchet MS"/>
                <a:cs typeface="Trebuchet MS"/>
              </a:rPr>
              <a:t>the </a:t>
            </a:r>
            <a:r>
              <a:rPr dirty="0" sz="1600" spc="-45">
                <a:latin typeface="Trebuchet MS"/>
                <a:cs typeface="Trebuchet MS"/>
              </a:rPr>
              <a:t>hierarchical </a:t>
            </a:r>
            <a:r>
              <a:rPr dirty="0" sz="1600" spc="-10">
                <a:latin typeface="Trebuchet MS"/>
                <a:cs typeface="Trebuchet MS"/>
              </a:rPr>
              <a:t>model.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84088" y="1631208"/>
            <a:ext cx="3245485" cy="1087120"/>
            <a:chOff x="184088" y="1631208"/>
            <a:chExt cx="3245485" cy="1087120"/>
          </a:xfrm>
        </p:grpSpPr>
        <p:sp>
          <p:nvSpPr>
            <p:cNvPr id="26" name="object 26" descr=""/>
            <p:cNvSpPr/>
            <p:nvPr/>
          </p:nvSpPr>
          <p:spPr>
            <a:xfrm>
              <a:off x="188850" y="1635971"/>
              <a:ext cx="3235960" cy="1077595"/>
            </a:xfrm>
            <a:custGeom>
              <a:avLst/>
              <a:gdLst/>
              <a:ahLst/>
              <a:cxnLst/>
              <a:rect l="l" t="t" r="r" b="b"/>
              <a:pathLst>
                <a:path w="3235960" h="1077595">
                  <a:moveTo>
                    <a:pt x="3228039" y="1077217"/>
                  </a:moveTo>
                  <a:lnTo>
                    <a:pt x="7726" y="1077217"/>
                  </a:lnTo>
                  <a:lnTo>
                    <a:pt x="0" y="1069491"/>
                  </a:lnTo>
                  <a:lnTo>
                    <a:pt x="0" y="17257"/>
                  </a:lnTo>
                  <a:lnTo>
                    <a:pt x="0" y="7726"/>
                  </a:lnTo>
                  <a:lnTo>
                    <a:pt x="7726" y="0"/>
                  </a:lnTo>
                  <a:lnTo>
                    <a:pt x="3223085" y="0"/>
                  </a:lnTo>
                  <a:lnTo>
                    <a:pt x="3227475" y="1818"/>
                  </a:lnTo>
                  <a:lnTo>
                    <a:pt x="3233947" y="8290"/>
                  </a:lnTo>
                  <a:lnTo>
                    <a:pt x="3235766" y="12680"/>
                  </a:lnTo>
                  <a:lnTo>
                    <a:pt x="3235766" y="1069491"/>
                  </a:lnTo>
                  <a:lnTo>
                    <a:pt x="3228039" y="107721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88850" y="1635971"/>
              <a:ext cx="3235960" cy="1077595"/>
            </a:xfrm>
            <a:custGeom>
              <a:avLst/>
              <a:gdLst/>
              <a:ahLst/>
              <a:cxnLst/>
              <a:rect l="l" t="t" r="r" b="b"/>
              <a:pathLst>
                <a:path w="3235960" h="1077595">
                  <a:moveTo>
                    <a:pt x="0" y="17257"/>
                  </a:moveTo>
                  <a:lnTo>
                    <a:pt x="0" y="7726"/>
                  </a:lnTo>
                  <a:lnTo>
                    <a:pt x="7726" y="0"/>
                  </a:lnTo>
                  <a:lnTo>
                    <a:pt x="17257" y="0"/>
                  </a:lnTo>
                  <a:lnTo>
                    <a:pt x="3218508" y="0"/>
                  </a:lnTo>
                  <a:lnTo>
                    <a:pt x="3223085" y="0"/>
                  </a:lnTo>
                  <a:lnTo>
                    <a:pt x="3227475" y="1818"/>
                  </a:lnTo>
                  <a:lnTo>
                    <a:pt x="3230711" y="5054"/>
                  </a:lnTo>
                  <a:lnTo>
                    <a:pt x="3233947" y="8290"/>
                  </a:lnTo>
                  <a:lnTo>
                    <a:pt x="3235766" y="12680"/>
                  </a:lnTo>
                  <a:lnTo>
                    <a:pt x="3235766" y="17257"/>
                  </a:lnTo>
                  <a:lnTo>
                    <a:pt x="3235766" y="1059960"/>
                  </a:lnTo>
                  <a:lnTo>
                    <a:pt x="3235766" y="1069491"/>
                  </a:lnTo>
                  <a:lnTo>
                    <a:pt x="3228039" y="1077217"/>
                  </a:lnTo>
                  <a:lnTo>
                    <a:pt x="3218508" y="1077217"/>
                  </a:lnTo>
                  <a:lnTo>
                    <a:pt x="17257" y="1077217"/>
                  </a:lnTo>
                  <a:lnTo>
                    <a:pt x="7726" y="1077217"/>
                  </a:lnTo>
                  <a:lnTo>
                    <a:pt x="0" y="1069491"/>
                  </a:lnTo>
                  <a:lnTo>
                    <a:pt x="0" y="1059960"/>
                  </a:lnTo>
                  <a:lnTo>
                    <a:pt x="0" y="17257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297407" y="1658297"/>
            <a:ext cx="293179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970" marR="5080" indent="-2552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7970" algn="l"/>
              </a:tabLst>
            </a:pPr>
            <a:r>
              <a:rPr dirty="0" sz="1600">
                <a:latin typeface="Trebuchet MS"/>
                <a:cs typeface="Trebuchet MS"/>
              </a:rPr>
              <a:t>This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model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is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the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same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as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the </a:t>
            </a:r>
            <a:r>
              <a:rPr dirty="0" sz="1600" spc="-45">
                <a:latin typeface="Trebuchet MS"/>
                <a:cs typeface="Trebuchet MS"/>
              </a:rPr>
              <a:t>hierarchical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model,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only </a:t>
            </a:r>
            <a:r>
              <a:rPr dirty="0" sz="1600" spc="-40">
                <a:latin typeface="Trebuchet MS"/>
                <a:cs typeface="Trebuchet MS"/>
              </a:rPr>
              <a:t>difference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is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that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record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can </a:t>
            </a:r>
            <a:r>
              <a:rPr dirty="0" sz="1600">
                <a:latin typeface="Trebuchet MS"/>
                <a:cs typeface="Trebuchet MS"/>
              </a:rPr>
              <a:t>have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more</a:t>
            </a:r>
            <a:r>
              <a:rPr dirty="0" sz="1600" spc="-45">
                <a:latin typeface="Trebuchet MS"/>
                <a:cs typeface="Trebuchet MS"/>
              </a:rPr>
              <a:t> than </a:t>
            </a:r>
            <a:r>
              <a:rPr dirty="0" sz="1600">
                <a:latin typeface="Trebuchet MS"/>
                <a:cs typeface="Trebuchet MS"/>
              </a:rPr>
              <a:t>one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parent.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180173" y="2848658"/>
            <a:ext cx="3245485" cy="1087120"/>
            <a:chOff x="180173" y="2848658"/>
            <a:chExt cx="3245485" cy="1087120"/>
          </a:xfrm>
        </p:grpSpPr>
        <p:sp>
          <p:nvSpPr>
            <p:cNvPr id="30" name="object 30" descr=""/>
            <p:cNvSpPr/>
            <p:nvPr/>
          </p:nvSpPr>
          <p:spPr>
            <a:xfrm>
              <a:off x="184935" y="2853420"/>
              <a:ext cx="3235960" cy="1077595"/>
            </a:xfrm>
            <a:custGeom>
              <a:avLst/>
              <a:gdLst/>
              <a:ahLst/>
              <a:cxnLst/>
              <a:rect l="l" t="t" r="r" b="b"/>
              <a:pathLst>
                <a:path w="3235960" h="1077595">
                  <a:moveTo>
                    <a:pt x="3228039" y="1077217"/>
                  </a:moveTo>
                  <a:lnTo>
                    <a:pt x="7726" y="1077217"/>
                  </a:lnTo>
                  <a:lnTo>
                    <a:pt x="0" y="1069491"/>
                  </a:lnTo>
                  <a:lnTo>
                    <a:pt x="0" y="17257"/>
                  </a:lnTo>
                  <a:lnTo>
                    <a:pt x="0" y="7726"/>
                  </a:lnTo>
                  <a:lnTo>
                    <a:pt x="7726" y="0"/>
                  </a:lnTo>
                  <a:lnTo>
                    <a:pt x="3223085" y="0"/>
                  </a:lnTo>
                  <a:lnTo>
                    <a:pt x="3227475" y="1817"/>
                  </a:lnTo>
                  <a:lnTo>
                    <a:pt x="3233947" y="8290"/>
                  </a:lnTo>
                  <a:lnTo>
                    <a:pt x="3235765" y="12680"/>
                  </a:lnTo>
                  <a:lnTo>
                    <a:pt x="3235765" y="1069491"/>
                  </a:lnTo>
                  <a:lnTo>
                    <a:pt x="3228039" y="107721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84935" y="2853420"/>
              <a:ext cx="3235960" cy="1077595"/>
            </a:xfrm>
            <a:custGeom>
              <a:avLst/>
              <a:gdLst/>
              <a:ahLst/>
              <a:cxnLst/>
              <a:rect l="l" t="t" r="r" b="b"/>
              <a:pathLst>
                <a:path w="3235960" h="1077595">
                  <a:moveTo>
                    <a:pt x="0" y="17257"/>
                  </a:moveTo>
                  <a:lnTo>
                    <a:pt x="0" y="7726"/>
                  </a:lnTo>
                  <a:lnTo>
                    <a:pt x="7726" y="0"/>
                  </a:lnTo>
                  <a:lnTo>
                    <a:pt x="17257" y="0"/>
                  </a:lnTo>
                  <a:lnTo>
                    <a:pt x="3218508" y="0"/>
                  </a:lnTo>
                  <a:lnTo>
                    <a:pt x="3223085" y="0"/>
                  </a:lnTo>
                  <a:lnTo>
                    <a:pt x="3227475" y="1817"/>
                  </a:lnTo>
                  <a:lnTo>
                    <a:pt x="3230711" y="5054"/>
                  </a:lnTo>
                  <a:lnTo>
                    <a:pt x="3233947" y="8290"/>
                  </a:lnTo>
                  <a:lnTo>
                    <a:pt x="3235765" y="12680"/>
                  </a:lnTo>
                  <a:lnTo>
                    <a:pt x="3235765" y="17257"/>
                  </a:lnTo>
                  <a:lnTo>
                    <a:pt x="3235765" y="1059960"/>
                  </a:lnTo>
                  <a:lnTo>
                    <a:pt x="3235765" y="1069491"/>
                  </a:lnTo>
                  <a:lnTo>
                    <a:pt x="3228039" y="1077217"/>
                  </a:lnTo>
                  <a:lnTo>
                    <a:pt x="3218508" y="1077217"/>
                  </a:lnTo>
                  <a:lnTo>
                    <a:pt x="17257" y="1077217"/>
                  </a:lnTo>
                  <a:lnTo>
                    <a:pt x="7726" y="1077217"/>
                  </a:lnTo>
                  <a:lnTo>
                    <a:pt x="0" y="1069491"/>
                  </a:lnTo>
                  <a:lnTo>
                    <a:pt x="0" y="1059960"/>
                  </a:lnTo>
                  <a:lnTo>
                    <a:pt x="0" y="17257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93492" y="2875747"/>
            <a:ext cx="302641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970" marR="5080" indent="-2552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7970" algn="l"/>
              </a:tabLst>
            </a:pPr>
            <a:r>
              <a:rPr dirty="0" sz="1600" spc="-125">
                <a:latin typeface="Trebuchet MS"/>
                <a:cs typeface="Trebuchet MS"/>
              </a:rPr>
              <a:t>It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replaces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the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hierarchical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tree </a:t>
            </a:r>
            <a:r>
              <a:rPr dirty="0" sz="1600" spc="-80">
                <a:latin typeface="Trebuchet MS"/>
                <a:cs typeface="Trebuchet MS"/>
              </a:rPr>
              <a:t>with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graph</a:t>
            </a:r>
            <a:r>
              <a:rPr dirty="0" sz="1600" spc="-60">
                <a:latin typeface="Trebuchet MS"/>
                <a:cs typeface="Trebuchet MS"/>
              </a:rPr>
              <a:t> in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which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object </a:t>
            </a:r>
            <a:r>
              <a:rPr dirty="0" sz="1600">
                <a:latin typeface="Trebuchet MS"/>
                <a:cs typeface="Trebuchet MS"/>
              </a:rPr>
              <a:t>types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are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the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nodes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and relationships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are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edges.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782420" y="2203588"/>
            <a:ext cx="14185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600" spc="-50">
                <a:latin typeface="Trebuchet MS"/>
                <a:cs typeface="Trebuchet MS"/>
              </a:rPr>
              <a:t>Information</a:t>
            </a:r>
            <a:r>
              <a:rPr dirty="0" sz="1600" spc="-25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&amp; </a:t>
            </a:r>
            <a:r>
              <a:rPr dirty="0" sz="1600" spc="-25">
                <a:latin typeface="Trebuchet MS"/>
                <a:cs typeface="Trebuchet MS"/>
              </a:rPr>
              <a:t>Communication </a:t>
            </a:r>
            <a:r>
              <a:rPr dirty="0" sz="1600" spc="-10">
                <a:latin typeface="Trebuchet MS"/>
                <a:cs typeface="Trebuchet MS"/>
              </a:rPr>
              <a:t>Technology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6423600" y="1392500"/>
            <a:ext cx="126364" cy="2211705"/>
            <a:chOff x="6423600" y="1392500"/>
            <a:chExt cx="126364" cy="2211705"/>
          </a:xfrm>
        </p:grpSpPr>
        <p:sp>
          <p:nvSpPr>
            <p:cNvPr id="35" name="object 35" descr=""/>
            <p:cNvSpPr/>
            <p:nvPr/>
          </p:nvSpPr>
          <p:spPr>
            <a:xfrm>
              <a:off x="6488100" y="1406787"/>
              <a:ext cx="10160" cy="571500"/>
            </a:xfrm>
            <a:custGeom>
              <a:avLst/>
              <a:gdLst/>
              <a:ahLst/>
              <a:cxnLst/>
              <a:rect l="l" t="t" r="r" b="b"/>
              <a:pathLst>
                <a:path w="10160" h="571500">
                  <a:moveTo>
                    <a:pt x="9922" y="0"/>
                  </a:moveTo>
                  <a:lnTo>
                    <a:pt x="0" y="571375"/>
                  </a:lnTo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6622" y="1963056"/>
              <a:ext cx="122957" cy="159051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6485086" y="3049953"/>
              <a:ext cx="0" cy="410845"/>
            </a:xfrm>
            <a:custGeom>
              <a:avLst/>
              <a:gdLst/>
              <a:ahLst/>
              <a:cxnLst/>
              <a:rect l="l" t="t" r="r" b="b"/>
              <a:pathLst>
                <a:path w="0" h="410845">
                  <a:moveTo>
                    <a:pt x="0" y="0"/>
                  </a:moveTo>
                  <a:lnTo>
                    <a:pt x="0" y="410249"/>
                  </a:lnTo>
                </a:path>
              </a:pathLst>
            </a:custGeom>
            <a:ln w="2857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23600" y="3445916"/>
              <a:ext cx="122971" cy="158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Rational</a:t>
            </a:r>
            <a:r>
              <a:rPr dirty="0" spc="-35"/>
              <a:t> </a:t>
            </a:r>
            <a:r>
              <a:rPr dirty="0" spc="-10"/>
              <a:t>Model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69287" y="829999"/>
            <a:ext cx="4625975" cy="3795395"/>
            <a:chOff x="169287" y="829999"/>
            <a:chExt cx="4625975" cy="3795395"/>
          </a:xfrm>
        </p:grpSpPr>
        <p:sp>
          <p:nvSpPr>
            <p:cNvPr id="4" name="object 4" descr=""/>
            <p:cNvSpPr/>
            <p:nvPr/>
          </p:nvSpPr>
          <p:spPr>
            <a:xfrm>
              <a:off x="174049" y="834762"/>
              <a:ext cx="4616450" cy="3785870"/>
            </a:xfrm>
            <a:custGeom>
              <a:avLst/>
              <a:gdLst/>
              <a:ahLst/>
              <a:cxnLst/>
              <a:rect l="l" t="t" r="r" b="b"/>
              <a:pathLst>
                <a:path w="4616450" h="3785870">
                  <a:moveTo>
                    <a:pt x="4555652" y="3785651"/>
                  </a:moveTo>
                  <a:lnTo>
                    <a:pt x="60646" y="3785651"/>
                  </a:lnTo>
                  <a:lnTo>
                    <a:pt x="37039" y="3780886"/>
                  </a:lnTo>
                  <a:lnTo>
                    <a:pt x="17762" y="3767889"/>
                  </a:lnTo>
                  <a:lnTo>
                    <a:pt x="4765" y="3748612"/>
                  </a:lnTo>
                  <a:lnTo>
                    <a:pt x="0" y="3725005"/>
                  </a:lnTo>
                  <a:lnTo>
                    <a:pt x="0" y="60646"/>
                  </a:lnTo>
                  <a:lnTo>
                    <a:pt x="4765" y="37039"/>
                  </a:lnTo>
                  <a:lnTo>
                    <a:pt x="17762" y="17762"/>
                  </a:lnTo>
                  <a:lnTo>
                    <a:pt x="37039" y="4765"/>
                  </a:lnTo>
                  <a:lnTo>
                    <a:pt x="60646" y="0"/>
                  </a:lnTo>
                  <a:lnTo>
                    <a:pt x="4555652" y="0"/>
                  </a:lnTo>
                  <a:lnTo>
                    <a:pt x="4598536" y="17762"/>
                  </a:lnTo>
                  <a:lnTo>
                    <a:pt x="4616298" y="60646"/>
                  </a:lnTo>
                  <a:lnTo>
                    <a:pt x="4616298" y="3725005"/>
                  </a:lnTo>
                  <a:lnTo>
                    <a:pt x="4611532" y="3748612"/>
                  </a:lnTo>
                  <a:lnTo>
                    <a:pt x="4598536" y="3767889"/>
                  </a:lnTo>
                  <a:lnTo>
                    <a:pt x="4579259" y="3780886"/>
                  </a:lnTo>
                  <a:lnTo>
                    <a:pt x="4555652" y="378565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4049" y="834762"/>
              <a:ext cx="4616450" cy="3785870"/>
            </a:xfrm>
            <a:custGeom>
              <a:avLst/>
              <a:gdLst/>
              <a:ahLst/>
              <a:cxnLst/>
              <a:rect l="l" t="t" r="r" b="b"/>
              <a:pathLst>
                <a:path w="4616450" h="3785870">
                  <a:moveTo>
                    <a:pt x="0" y="60646"/>
                  </a:moveTo>
                  <a:lnTo>
                    <a:pt x="4765" y="37039"/>
                  </a:lnTo>
                  <a:lnTo>
                    <a:pt x="17762" y="17762"/>
                  </a:lnTo>
                  <a:lnTo>
                    <a:pt x="37039" y="4765"/>
                  </a:lnTo>
                  <a:lnTo>
                    <a:pt x="60646" y="0"/>
                  </a:lnTo>
                  <a:lnTo>
                    <a:pt x="4555652" y="0"/>
                  </a:lnTo>
                  <a:lnTo>
                    <a:pt x="4598536" y="17762"/>
                  </a:lnTo>
                  <a:lnTo>
                    <a:pt x="4616298" y="60646"/>
                  </a:lnTo>
                  <a:lnTo>
                    <a:pt x="4616298" y="3725005"/>
                  </a:lnTo>
                  <a:lnTo>
                    <a:pt x="4611532" y="3748612"/>
                  </a:lnTo>
                  <a:lnTo>
                    <a:pt x="4598536" y="3767889"/>
                  </a:lnTo>
                  <a:lnTo>
                    <a:pt x="4579259" y="3780886"/>
                  </a:lnTo>
                  <a:lnTo>
                    <a:pt x="4555652" y="3785651"/>
                  </a:lnTo>
                  <a:lnTo>
                    <a:pt x="60646" y="3785651"/>
                  </a:lnTo>
                  <a:lnTo>
                    <a:pt x="37039" y="3780886"/>
                  </a:lnTo>
                  <a:lnTo>
                    <a:pt x="17762" y="3767889"/>
                  </a:lnTo>
                  <a:lnTo>
                    <a:pt x="4765" y="3748612"/>
                  </a:lnTo>
                  <a:lnTo>
                    <a:pt x="0" y="3725005"/>
                  </a:lnTo>
                  <a:lnTo>
                    <a:pt x="0" y="60646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95315" y="869796"/>
            <a:ext cx="4364990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7970" marR="474980" indent="-2552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7970" algn="l"/>
                <a:tab pos="269875" algn="l"/>
              </a:tabLst>
            </a:pP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-50">
                <a:latin typeface="Trebuchet MS"/>
                <a:cs typeface="Trebuchet MS"/>
              </a:rPr>
              <a:t>Relational </a:t>
            </a:r>
            <a:r>
              <a:rPr dirty="0" sz="1600">
                <a:latin typeface="Trebuchet MS"/>
                <a:cs typeface="Trebuchet MS"/>
              </a:rPr>
              <a:t>Model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is</a:t>
            </a:r>
            <a:r>
              <a:rPr dirty="0" sz="1600" spc="-50">
                <a:latin typeface="Trebuchet MS"/>
                <a:cs typeface="Trebuchet MS"/>
              </a:rPr>
              <a:t> the </a:t>
            </a:r>
            <a:r>
              <a:rPr dirty="0" sz="1600" spc="-10">
                <a:latin typeface="Trebuchet MS"/>
                <a:cs typeface="Trebuchet MS"/>
              </a:rPr>
              <a:t>most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widely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used </a:t>
            </a:r>
            <a:r>
              <a:rPr dirty="0" sz="1600" spc="-10">
                <a:latin typeface="Trebuchet MS"/>
                <a:cs typeface="Trebuchet MS"/>
              </a:rPr>
              <a:t>model.</a:t>
            </a:r>
            <a:endParaRPr sz="1600">
              <a:latin typeface="Trebuchet MS"/>
              <a:cs typeface="Trebuchet MS"/>
            </a:endParaRPr>
          </a:p>
          <a:p>
            <a:pPr algn="just" marL="267970" marR="102235" indent="-255270">
              <a:lnSpc>
                <a:spcPct val="100000"/>
              </a:lnSpc>
              <a:buFont typeface="Arial MT"/>
              <a:buChar char="•"/>
              <a:tabLst>
                <a:tab pos="267970" algn="l"/>
                <a:tab pos="269875" algn="l"/>
              </a:tabLst>
            </a:pP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-20">
                <a:latin typeface="Trebuchet MS"/>
                <a:cs typeface="Trebuchet MS"/>
              </a:rPr>
              <a:t>In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this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model,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database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is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represented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as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40">
                <a:latin typeface="Trebuchet MS"/>
                <a:cs typeface="Trebuchet MS"/>
              </a:rPr>
              <a:t>collection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of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tables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60">
                <a:latin typeface="Trebuchet MS"/>
                <a:cs typeface="Trebuchet MS"/>
              </a:rPr>
              <a:t>in </a:t>
            </a:r>
            <a:r>
              <a:rPr dirty="0" sz="1600" spc="-50">
                <a:latin typeface="Trebuchet MS"/>
                <a:cs typeface="Trebuchet MS"/>
              </a:rPr>
              <a:t>the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65">
                <a:latin typeface="Trebuchet MS"/>
                <a:cs typeface="Trebuchet MS"/>
              </a:rPr>
              <a:t>form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of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rows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and </a:t>
            </a:r>
            <a:r>
              <a:rPr dirty="0" sz="1600">
                <a:latin typeface="Trebuchet MS"/>
                <a:cs typeface="Trebuchet MS"/>
              </a:rPr>
              <a:t>columns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of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40">
                <a:latin typeface="Trebuchet MS"/>
                <a:cs typeface="Trebuchet MS"/>
              </a:rPr>
              <a:t>two-</a:t>
            </a:r>
            <a:r>
              <a:rPr dirty="0" sz="1600" spc="-35">
                <a:latin typeface="Trebuchet MS"/>
                <a:cs typeface="Trebuchet MS"/>
              </a:rPr>
              <a:t>dimensional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table.</a:t>
            </a:r>
            <a:endParaRPr sz="1600">
              <a:latin typeface="Trebuchet MS"/>
              <a:cs typeface="Trebuchet MS"/>
            </a:endParaRPr>
          </a:p>
          <a:p>
            <a:pPr marL="267970" marR="265430" indent="-255270">
              <a:lnSpc>
                <a:spcPct val="100000"/>
              </a:lnSpc>
              <a:buFont typeface="Arial MT"/>
              <a:buChar char="•"/>
              <a:tabLst>
                <a:tab pos="267970" algn="l"/>
              </a:tabLst>
            </a:pPr>
            <a:r>
              <a:rPr dirty="0" sz="1600" spc="-20">
                <a:latin typeface="Trebuchet MS"/>
                <a:cs typeface="Trebuchet MS"/>
              </a:rPr>
              <a:t>In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this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model,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35">
                <a:latin typeface="Trebuchet MS"/>
                <a:cs typeface="Trebuchet MS"/>
              </a:rPr>
              <a:t>data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is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35">
                <a:latin typeface="Trebuchet MS"/>
                <a:cs typeface="Trebuchet MS"/>
              </a:rPr>
              <a:t>maintained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60">
                <a:latin typeface="Trebuchet MS"/>
                <a:cs typeface="Trebuchet MS"/>
              </a:rPr>
              <a:t>in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the </a:t>
            </a:r>
            <a:r>
              <a:rPr dirty="0" sz="1600" spc="-65">
                <a:latin typeface="Trebuchet MS"/>
                <a:cs typeface="Trebuchet MS"/>
              </a:rPr>
              <a:t>form</a:t>
            </a:r>
            <a:r>
              <a:rPr dirty="0" sz="1600" spc="-45">
                <a:latin typeface="Trebuchet MS"/>
                <a:cs typeface="Trebuchet MS"/>
              </a:rPr>
              <a:t> of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40">
                <a:latin typeface="Trebuchet MS"/>
                <a:cs typeface="Trebuchet MS"/>
              </a:rPr>
              <a:t>two-</a:t>
            </a:r>
            <a:r>
              <a:rPr dirty="0" sz="1600" spc="-35">
                <a:latin typeface="Trebuchet MS"/>
                <a:cs typeface="Trebuchet MS"/>
              </a:rPr>
              <a:t>dimensional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85">
                <a:latin typeface="Trebuchet MS"/>
                <a:cs typeface="Trebuchet MS"/>
              </a:rPr>
              <a:t>table.</a:t>
            </a:r>
            <a:r>
              <a:rPr dirty="0" sz="1600" spc="-45">
                <a:latin typeface="Trebuchet MS"/>
                <a:cs typeface="Trebuchet MS"/>
              </a:rPr>
              <a:t> All </a:t>
            </a:r>
            <a:r>
              <a:rPr dirty="0" sz="1600" spc="-25">
                <a:latin typeface="Trebuchet MS"/>
                <a:cs typeface="Trebuchet MS"/>
              </a:rPr>
              <a:t>the </a:t>
            </a:r>
            <a:r>
              <a:rPr dirty="0" sz="1600" spc="-55">
                <a:latin typeface="Trebuchet MS"/>
                <a:cs typeface="Trebuchet MS"/>
              </a:rPr>
              <a:t>information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is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stored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60">
                <a:latin typeface="Trebuchet MS"/>
                <a:cs typeface="Trebuchet MS"/>
              </a:rPr>
              <a:t>in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the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65">
                <a:latin typeface="Trebuchet MS"/>
                <a:cs typeface="Trebuchet MS"/>
              </a:rPr>
              <a:t>form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of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row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and </a:t>
            </a:r>
            <a:r>
              <a:rPr dirty="0" sz="1600" spc="-10">
                <a:latin typeface="Trebuchet MS"/>
                <a:cs typeface="Trebuchet MS"/>
              </a:rPr>
              <a:t>columns.</a:t>
            </a:r>
            <a:endParaRPr sz="1600">
              <a:latin typeface="Trebuchet MS"/>
              <a:cs typeface="Trebuchet MS"/>
            </a:endParaRPr>
          </a:p>
          <a:p>
            <a:pPr marL="267970" marR="86360" indent="-255270">
              <a:lnSpc>
                <a:spcPct val="100000"/>
              </a:lnSpc>
              <a:buFont typeface="Arial MT"/>
              <a:buChar char="•"/>
              <a:tabLst>
                <a:tab pos="267970" algn="l"/>
              </a:tabLst>
            </a:pP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basic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structure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of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60">
                <a:latin typeface="Trebuchet MS"/>
                <a:cs typeface="Trebuchet MS"/>
              </a:rPr>
              <a:t>relational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model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is </a:t>
            </a:r>
            <a:r>
              <a:rPr dirty="0" sz="1600" spc="-50">
                <a:latin typeface="Trebuchet MS"/>
                <a:cs typeface="Trebuchet MS"/>
              </a:rPr>
              <a:t>tables.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So,</a:t>
            </a:r>
            <a:r>
              <a:rPr dirty="0" sz="1600" spc="-80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the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tables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are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also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called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40">
                <a:latin typeface="Trebuchet MS"/>
                <a:cs typeface="Trebuchet MS"/>
              </a:rPr>
              <a:t>relations </a:t>
            </a:r>
            <a:r>
              <a:rPr dirty="0" sz="1600" spc="-60">
                <a:latin typeface="Trebuchet MS"/>
                <a:cs typeface="Trebuchet MS"/>
              </a:rPr>
              <a:t>in</a:t>
            </a:r>
            <a:r>
              <a:rPr dirty="0" sz="1600" spc="-50">
                <a:latin typeface="Trebuchet MS"/>
                <a:cs typeface="Trebuchet MS"/>
              </a:rPr>
              <a:t> the </a:t>
            </a:r>
            <a:r>
              <a:rPr dirty="0" sz="1600" spc="-60">
                <a:latin typeface="Trebuchet MS"/>
                <a:cs typeface="Trebuchet MS"/>
              </a:rPr>
              <a:t>relational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model.</a:t>
            </a:r>
            <a:endParaRPr sz="1600">
              <a:latin typeface="Trebuchet MS"/>
              <a:cs typeface="Trebuchet MS"/>
            </a:endParaRPr>
          </a:p>
          <a:p>
            <a:pPr marL="267970" marR="5080" indent="-255270">
              <a:lnSpc>
                <a:spcPct val="100000"/>
              </a:lnSpc>
              <a:buFont typeface="Arial MT"/>
              <a:buChar char="•"/>
              <a:tabLst>
                <a:tab pos="267970" algn="l"/>
              </a:tabLst>
            </a:pPr>
            <a:r>
              <a:rPr dirty="0" sz="1600">
                <a:latin typeface="Trebuchet MS"/>
                <a:cs typeface="Trebuchet MS"/>
              </a:rPr>
              <a:t>Each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row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is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known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as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50">
                <a:latin typeface="Trebuchet MS"/>
                <a:cs typeface="Trebuchet MS"/>
              </a:rPr>
              <a:t> tuple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100">
                <a:latin typeface="Trebuchet MS"/>
                <a:cs typeface="Trebuchet MS"/>
              </a:rPr>
              <a:t>(a</a:t>
            </a:r>
            <a:r>
              <a:rPr dirty="0" sz="1600" spc="-50">
                <a:latin typeface="Trebuchet MS"/>
                <a:cs typeface="Trebuchet MS"/>
              </a:rPr>
              <a:t> tuple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contains </a:t>
            </a:r>
            <a:r>
              <a:rPr dirty="0" sz="1600" spc="-85">
                <a:latin typeface="Trebuchet MS"/>
                <a:cs typeface="Trebuchet MS"/>
              </a:rPr>
              <a:t>all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35">
                <a:latin typeface="Trebuchet MS"/>
                <a:cs typeface="Trebuchet MS"/>
              </a:rPr>
              <a:t>data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70">
                <a:latin typeface="Trebuchet MS"/>
                <a:cs typeface="Trebuchet MS"/>
              </a:rPr>
              <a:t>for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35">
                <a:latin typeface="Trebuchet MS"/>
                <a:cs typeface="Trebuchet MS"/>
              </a:rPr>
              <a:t>individual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record)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while </a:t>
            </a:r>
            <a:r>
              <a:rPr dirty="0" sz="1600">
                <a:latin typeface="Trebuchet MS"/>
                <a:cs typeface="Trebuchet MS"/>
              </a:rPr>
              <a:t>each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column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represents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attribute.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4868688" y="771479"/>
          <a:ext cx="4138295" cy="1960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670"/>
                <a:gridCol w="283209"/>
                <a:gridCol w="938530"/>
                <a:gridCol w="789305"/>
                <a:gridCol w="868680"/>
              </a:tblGrid>
              <a:tr h="316865"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Faculty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1114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BEBE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Mobile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1234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Jay</a:t>
                      </a:r>
                      <a:r>
                        <a:rPr dirty="0" sz="14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Mehta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Surat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35">
                          <a:latin typeface="Trebuchet MS"/>
                          <a:cs typeface="Trebuchet MS"/>
                        </a:rPr>
                        <a:t>9879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5">
                          <a:latin typeface="Trebuchet MS"/>
                          <a:cs typeface="Trebuchet MS"/>
                        </a:rPr>
                        <a:t>C++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1084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5">
                          <a:latin typeface="Trebuchet MS"/>
                          <a:cs typeface="Trebuchet MS"/>
                        </a:rPr>
                        <a:t>Raj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Patel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Baroda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60">
                          <a:latin typeface="Trebuchet MS"/>
                          <a:cs typeface="Trebuchet MS"/>
                        </a:rPr>
                        <a:t>9825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Java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" y="4750"/>
            <a:ext cx="9134475" cy="51339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3438" y="148587"/>
            <a:ext cx="1495424" cy="3714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Entity</a:t>
            </a:r>
            <a:r>
              <a:rPr dirty="0" spc="-80"/>
              <a:t> </a:t>
            </a:r>
            <a:r>
              <a:rPr dirty="0" spc="-65"/>
              <a:t>Relational</a:t>
            </a:r>
            <a:r>
              <a:rPr dirty="0" spc="-75"/>
              <a:t> </a:t>
            </a:r>
            <a:r>
              <a:rPr dirty="0" spc="-10"/>
              <a:t>Model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1349312" y="4323292"/>
            <a:ext cx="1339215" cy="374650"/>
          </a:xfrm>
          <a:custGeom>
            <a:avLst/>
            <a:gdLst/>
            <a:ahLst/>
            <a:cxnLst/>
            <a:rect l="l" t="t" r="r" b="b"/>
            <a:pathLst>
              <a:path w="1339214" h="374650">
                <a:moveTo>
                  <a:pt x="1276513" y="374570"/>
                </a:moveTo>
                <a:lnTo>
                  <a:pt x="62429" y="374570"/>
                </a:lnTo>
                <a:lnTo>
                  <a:pt x="38129" y="369664"/>
                </a:lnTo>
                <a:lnTo>
                  <a:pt x="18285" y="356285"/>
                </a:lnTo>
                <a:lnTo>
                  <a:pt x="4906" y="336441"/>
                </a:lnTo>
                <a:lnTo>
                  <a:pt x="0" y="312140"/>
                </a:lnTo>
                <a:lnTo>
                  <a:pt x="0" y="62429"/>
                </a:lnTo>
                <a:lnTo>
                  <a:pt x="4906" y="38129"/>
                </a:lnTo>
                <a:lnTo>
                  <a:pt x="18285" y="18285"/>
                </a:lnTo>
                <a:lnTo>
                  <a:pt x="38129" y="4905"/>
                </a:lnTo>
                <a:lnTo>
                  <a:pt x="62429" y="0"/>
                </a:lnTo>
                <a:lnTo>
                  <a:pt x="1276513" y="0"/>
                </a:lnTo>
                <a:lnTo>
                  <a:pt x="1320657" y="18285"/>
                </a:lnTo>
                <a:lnTo>
                  <a:pt x="1338942" y="62429"/>
                </a:lnTo>
                <a:lnTo>
                  <a:pt x="1338942" y="312140"/>
                </a:lnTo>
                <a:lnTo>
                  <a:pt x="1334036" y="336441"/>
                </a:lnTo>
                <a:lnTo>
                  <a:pt x="1320657" y="356285"/>
                </a:lnTo>
                <a:lnTo>
                  <a:pt x="1300813" y="369664"/>
                </a:lnTo>
                <a:lnTo>
                  <a:pt x="1276513" y="37457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759965" y="4358849"/>
            <a:ext cx="51815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65">
                <a:latin typeface="Trebuchet MS"/>
                <a:cs typeface="Trebuchet MS"/>
              </a:rPr>
              <a:t>Entity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319814" y="4323292"/>
            <a:ext cx="1339215" cy="374650"/>
          </a:xfrm>
          <a:custGeom>
            <a:avLst/>
            <a:gdLst/>
            <a:ahLst/>
            <a:cxnLst/>
            <a:rect l="l" t="t" r="r" b="b"/>
            <a:pathLst>
              <a:path w="1339215" h="374650">
                <a:moveTo>
                  <a:pt x="1276513" y="374570"/>
                </a:moveTo>
                <a:lnTo>
                  <a:pt x="62429" y="374570"/>
                </a:lnTo>
                <a:lnTo>
                  <a:pt x="38129" y="369664"/>
                </a:lnTo>
                <a:lnTo>
                  <a:pt x="18285" y="356285"/>
                </a:lnTo>
                <a:lnTo>
                  <a:pt x="4906" y="336441"/>
                </a:lnTo>
                <a:lnTo>
                  <a:pt x="0" y="312140"/>
                </a:lnTo>
                <a:lnTo>
                  <a:pt x="0" y="62429"/>
                </a:lnTo>
                <a:lnTo>
                  <a:pt x="4906" y="38129"/>
                </a:lnTo>
                <a:lnTo>
                  <a:pt x="18285" y="18285"/>
                </a:lnTo>
                <a:lnTo>
                  <a:pt x="38129" y="4905"/>
                </a:lnTo>
                <a:lnTo>
                  <a:pt x="62429" y="0"/>
                </a:lnTo>
                <a:lnTo>
                  <a:pt x="1276513" y="0"/>
                </a:lnTo>
                <a:lnTo>
                  <a:pt x="1320657" y="18285"/>
                </a:lnTo>
                <a:lnTo>
                  <a:pt x="1338942" y="62429"/>
                </a:lnTo>
                <a:lnTo>
                  <a:pt x="1338942" y="312140"/>
                </a:lnTo>
                <a:lnTo>
                  <a:pt x="1334036" y="336441"/>
                </a:lnTo>
                <a:lnTo>
                  <a:pt x="1320657" y="356285"/>
                </a:lnTo>
                <a:lnTo>
                  <a:pt x="1300813" y="369664"/>
                </a:lnTo>
                <a:lnTo>
                  <a:pt x="1276513" y="37457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730468" y="4358849"/>
            <a:ext cx="51815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65">
                <a:latin typeface="Trebuchet MS"/>
                <a:cs typeface="Trebuchet MS"/>
              </a:rPr>
              <a:t>Entity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2673967" y="4235453"/>
            <a:ext cx="2353310" cy="550545"/>
            <a:chOff x="2673967" y="4235453"/>
            <a:chExt cx="2353310" cy="550545"/>
          </a:xfrm>
        </p:grpSpPr>
        <p:sp>
          <p:nvSpPr>
            <p:cNvPr id="10" name="object 10" descr=""/>
            <p:cNvSpPr/>
            <p:nvPr/>
          </p:nvSpPr>
          <p:spPr>
            <a:xfrm>
              <a:off x="2688254" y="4510576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4" h="0">
                  <a:moveTo>
                    <a:pt x="0" y="0"/>
                  </a:moveTo>
                  <a:lnTo>
                    <a:pt x="359999" y="0"/>
                  </a:lnTo>
                </a:path>
              </a:pathLst>
            </a:custGeom>
            <a:ln w="2857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981152" y="4235453"/>
              <a:ext cx="2045970" cy="550545"/>
            </a:xfrm>
            <a:custGeom>
              <a:avLst/>
              <a:gdLst/>
              <a:ahLst/>
              <a:cxnLst/>
              <a:rect l="l" t="t" r="r" b="b"/>
              <a:pathLst>
                <a:path w="2045970" h="550545">
                  <a:moveTo>
                    <a:pt x="1022881" y="550247"/>
                  </a:moveTo>
                  <a:lnTo>
                    <a:pt x="0" y="275123"/>
                  </a:lnTo>
                  <a:lnTo>
                    <a:pt x="1022881" y="0"/>
                  </a:lnTo>
                  <a:lnTo>
                    <a:pt x="2045762" y="275123"/>
                  </a:lnTo>
                  <a:lnTo>
                    <a:pt x="1022881" y="550247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583739" y="4392319"/>
            <a:ext cx="840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Relationship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80173" y="762645"/>
            <a:ext cx="8773160" cy="1087120"/>
            <a:chOff x="180173" y="762645"/>
            <a:chExt cx="8773160" cy="1087120"/>
          </a:xfrm>
        </p:grpSpPr>
        <p:sp>
          <p:nvSpPr>
            <p:cNvPr id="14" name="object 14" descr=""/>
            <p:cNvSpPr/>
            <p:nvPr/>
          </p:nvSpPr>
          <p:spPr>
            <a:xfrm>
              <a:off x="184935" y="767408"/>
              <a:ext cx="8763635" cy="1077595"/>
            </a:xfrm>
            <a:custGeom>
              <a:avLst/>
              <a:gdLst/>
              <a:ahLst/>
              <a:cxnLst/>
              <a:rect l="l" t="t" r="r" b="b"/>
              <a:pathLst>
                <a:path w="8763635" h="1077595">
                  <a:moveTo>
                    <a:pt x="8755394" y="1077217"/>
                  </a:moveTo>
                  <a:lnTo>
                    <a:pt x="7726" y="1077217"/>
                  </a:lnTo>
                  <a:lnTo>
                    <a:pt x="0" y="1069491"/>
                  </a:lnTo>
                  <a:lnTo>
                    <a:pt x="0" y="17257"/>
                  </a:lnTo>
                  <a:lnTo>
                    <a:pt x="0" y="7726"/>
                  </a:lnTo>
                  <a:lnTo>
                    <a:pt x="7726" y="0"/>
                  </a:lnTo>
                  <a:lnTo>
                    <a:pt x="8750440" y="0"/>
                  </a:lnTo>
                  <a:lnTo>
                    <a:pt x="8754830" y="1818"/>
                  </a:lnTo>
                  <a:lnTo>
                    <a:pt x="8761302" y="8290"/>
                  </a:lnTo>
                  <a:lnTo>
                    <a:pt x="8763120" y="12680"/>
                  </a:lnTo>
                  <a:lnTo>
                    <a:pt x="8763120" y="1069491"/>
                  </a:lnTo>
                  <a:lnTo>
                    <a:pt x="8755394" y="107721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84935" y="767408"/>
              <a:ext cx="8763635" cy="1077595"/>
            </a:xfrm>
            <a:custGeom>
              <a:avLst/>
              <a:gdLst/>
              <a:ahLst/>
              <a:cxnLst/>
              <a:rect l="l" t="t" r="r" b="b"/>
              <a:pathLst>
                <a:path w="8763635" h="1077595">
                  <a:moveTo>
                    <a:pt x="0" y="17257"/>
                  </a:moveTo>
                  <a:lnTo>
                    <a:pt x="0" y="7726"/>
                  </a:lnTo>
                  <a:lnTo>
                    <a:pt x="7726" y="0"/>
                  </a:lnTo>
                  <a:lnTo>
                    <a:pt x="17257" y="0"/>
                  </a:lnTo>
                  <a:lnTo>
                    <a:pt x="8745863" y="0"/>
                  </a:lnTo>
                  <a:lnTo>
                    <a:pt x="8750440" y="0"/>
                  </a:lnTo>
                  <a:lnTo>
                    <a:pt x="8754830" y="1818"/>
                  </a:lnTo>
                  <a:lnTo>
                    <a:pt x="8758066" y="5054"/>
                  </a:lnTo>
                  <a:lnTo>
                    <a:pt x="8761302" y="8290"/>
                  </a:lnTo>
                  <a:lnTo>
                    <a:pt x="8763120" y="12680"/>
                  </a:lnTo>
                  <a:lnTo>
                    <a:pt x="8763120" y="17257"/>
                  </a:lnTo>
                  <a:lnTo>
                    <a:pt x="8763120" y="1059960"/>
                  </a:lnTo>
                  <a:lnTo>
                    <a:pt x="8763120" y="1069491"/>
                  </a:lnTo>
                  <a:lnTo>
                    <a:pt x="8755394" y="1077217"/>
                  </a:lnTo>
                  <a:lnTo>
                    <a:pt x="8745863" y="1077217"/>
                  </a:lnTo>
                  <a:lnTo>
                    <a:pt x="17257" y="1077217"/>
                  </a:lnTo>
                  <a:lnTo>
                    <a:pt x="7726" y="1077217"/>
                  </a:lnTo>
                  <a:lnTo>
                    <a:pt x="0" y="1069491"/>
                  </a:lnTo>
                  <a:lnTo>
                    <a:pt x="0" y="1059960"/>
                  </a:lnTo>
                  <a:lnTo>
                    <a:pt x="0" y="17257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4975944" y="4507402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999" y="0"/>
                </a:lnTo>
              </a:path>
            </a:pathLst>
          </a:custGeom>
          <a:ln w="2857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180173" y="1938520"/>
            <a:ext cx="8773160" cy="2072005"/>
            <a:chOff x="180173" y="1938520"/>
            <a:chExt cx="8773160" cy="2072005"/>
          </a:xfrm>
        </p:grpSpPr>
        <p:sp>
          <p:nvSpPr>
            <p:cNvPr id="18" name="object 18" descr=""/>
            <p:cNvSpPr/>
            <p:nvPr/>
          </p:nvSpPr>
          <p:spPr>
            <a:xfrm>
              <a:off x="184935" y="1943282"/>
              <a:ext cx="8763635" cy="2062480"/>
            </a:xfrm>
            <a:custGeom>
              <a:avLst/>
              <a:gdLst/>
              <a:ahLst/>
              <a:cxnLst/>
              <a:rect l="l" t="t" r="r" b="b"/>
              <a:pathLst>
                <a:path w="8763635" h="2062479">
                  <a:moveTo>
                    <a:pt x="8730085" y="2062102"/>
                  </a:moveTo>
                  <a:lnTo>
                    <a:pt x="33034" y="2062102"/>
                  </a:lnTo>
                  <a:lnTo>
                    <a:pt x="20176" y="2059506"/>
                  </a:lnTo>
                  <a:lnTo>
                    <a:pt x="9675" y="2052427"/>
                  </a:lnTo>
                  <a:lnTo>
                    <a:pt x="2596" y="2041926"/>
                  </a:lnTo>
                  <a:lnTo>
                    <a:pt x="0" y="2029068"/>
                  </a:lnTo>
                  <a:lnTo>
                    <a:pt x="0" y="33034"/>
                  </a:lnTo>
                  <a:lnTo>
                    <a:pt x="2596" y="20176"/>
                  </a:lnTo>
                  <a:lnTo>
                    <a:pt x="9675" y="9675"/>
                  </a:lnTo>
                  <a:lnTo>
                    <a:pt x="20176" y="2596"/>
                  </a:lnTo>
                  <a:lnTo>
                    <a:pt x="33034" y="0"/>
                  </a:lnTo>
                  <a:lnTo>
                    <a:pt x="8738847" y="0"/>
                  </a:lnTo>
                  <a:lnTo>
                    <a:pt x="8747249" y="3480"/>
                  </a:lnTo>
                  <a:lnTo>
                    <a:pt x="8759640" y="15870"/>
                  </a:lnTo>
                  <a:lnTo>
                    <a:pt x="8763120" y="24273"/>
                  </a:lnTo>
                  <a:lnTo>
                    <a:pt x="8763120" y="2029068"/>
                  </a:lnTo>
                  <a:lnTo>
                    <a:pt x="8760524" y="2041926"/>
                  </a:lnTo>
                  <a:lnTo>
                    <a:pt x="8753445" y="2052427"/>
                  </a:lnTo>
                  <a:lnTo>
                    <a:pt x="8742944" y="2059506"/>
                  </a:lnTo>
                  <a:lnTo>
                    <a:pt x="8730085" y="206210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84935" y="1943282"/>
              <a:ext cx="8763635" cy="2062480"/>
            </a:xfrm>
            <a:custGeom>
              <a:avLst/>
              <a:gdLst/>
              <a:ahLst/>
              <a:cxnLst/>
              <a:rect l="l" t="t" r="r" b="b"/>
              <a:pathLst>
                <a:path w="8763635" h="2062479">
                  <a:moveTo>
                    <a:pt x="0" y="33034"/>
                  </a:moveTo>
                  <a:lnTo>
                    <a:pt x="2596" y="20176"/>
                  </a:lnTo>
                  <a:lnTo>
                    <a:pt x="9675" y="9675"/>
                  </a:lnTo>
                  <a:lnTo>
                    <a:pt x="20176" y="2596"/>
                  </a:lnTo>
                  <a:lnTo>
                    <a:pt x="33034" y="0"/>
                  </a:lnTo>
                  <a:lnTo>
                    <a:pt x="8730085" y="0"/>
                  </a:lnTo>
                  <a:lnTo>
                    <a:pt x="8738847" y="0"/>
                  </a:lnTo>
                  <a:lnTo>
                    <a:pt x="8747249" y="3480"/>
                  </a:lnTo>
                  <a:lnTo>
                    <a:pt x="8753445" y="9675"/>
                  </a:lnTo>
                  <a:lnTo>
                    <a:pt x="8759640" y="15870"/>
                  </a:lnTo>
                  <a:lnTo>
                    <a:pt x="8763120" y="24273"/>
                  </a:lnTo>
                  <a:lnTo>
                    <a:pt x="8763120" y="33034"/>
                  </a:lnTo>
                  <a:lnTo>
                    <a:pt x="8763120" y="2029068"/>
                  </a:lnTo>
                  <a:lnTo>
                    <a:pt x="8760524" y="2041926"/>
                  </a:lnTo>
                  <a:lnTo>
                    <a:pt x="8753445" y="2052427"/>
                  </a:lnTo>
                  <a:lnTo>
                    <a:pt x="8742944" y="2059506"/>
                  </a:lnTo>
                  <a:lnTo>
                    <a:pt x="8730085" y="2062102"/>
                  </a:lnTo>
                  <a:lnTo>
                    <a:pt x="33034" y="2062102"/>
                  </a:lnTo>
                  <a:lnTo>
                    <a:pt x="20176" y="2059506"/>
                  </a:lnTo>
                  <a:lnTo>
                    <a:pt x="9675" y="2052427"/>
                  </a:lnTo>
                  <a:lnTo>
                    <a:pt x="2596" y="2041926"/>
                  </a:lnTo>
                  <a:lnTo>
                    <a:pt x="0" y="2029068"/>
                  </a:lnTo>
                  <a:lnTo>
                    <a:pt x="0" y="33034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267636" y="789734"/>
            <a:ext cx="8582025" cy="3157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3370" marR="5080" indent="-2552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3370" algn="l"/>
              </a:tabLst>
            </a:pPr>
            <a:r>
              <a:rPr dirty="0" sz="1600" spc="-20">
                <a:latin typeface="Trebuchet MS"/>
                <a:cs typeface="Trebuchet MS"/>
              </a:rPr>
              <a:t>In</a:t>
            </a:r>
            <a:r>
              <a:rPr dirty="0" sz="1600" spc="-50">
                <a:latin typeface="Trebuchet MS"/>
                <a:cs typeface="Trebuchet MS"/>
              </a:rPr>
              <a:t> this model, </a:t>
            </a:r>
            <a:r>
              <a:rPr dirty="0" sz="1600">
                <a:latin typeface="Trebuchet MS"/>
                <a:cs typeface="Trebuchet MS"/>
              </a:rPr>
              <a:t>we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represent</a:t>
            </a:r>
            <a:r>
              <a:rPr dirty="0" sz="1600" spc="-50">
                <a:latin typeface="Trebuchet MS"/>
                <a:cs typeface="Trebuchet MS"/>
              </a:rPr>
              <a:t> the real-</a:t>
            </a:r>
            <a:r>
              <a:rPr dirty="0" sz="1600" spc="-55">
                <a:latin typeface="Trebuchet MS"/>
                <a:cs typeface="Trebuchet MS"/>
              </a:rPr>
              <a:t>world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problem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60">
                <a:latin typeface="Trebuchet MS"/>
                <a:cs typeface="Trebuchet MS"/>
              </a:rPr>
              <a:t>in</a:t>
            </a:r>
            <a:r>
              <a:rPr dirty="0" sz="1600" spc="-50">
                <a:latin typeface="Trebuchet MS"/>
                <a:cs typeface="Trebuchet MS"/>
              </a:rPr>
              <a:t> the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70">
                <a:latin typeface="Trebuchet MS"/>
                <a:cs typeface="Trebuchet MS"/>
              </a:rPr>
              <a:t>pictorial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65">
                <a:latin typeface="Trebuchet MS"/>
                <a:cs typeface="Trebuchet MS"/>
              </a:rPr>
              <a:t>form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65">
                <a:latin typeface="Trebuchet MS"/>
                <a:cs typeface="Trebuchet MS"/>
              </a:rPr>
              <a:t>to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make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145">
                <a:latin typeface="Trebuchet MS"/>
                <a:cs typeface="Trebuchet MS"/>
              </a:rPr>
              <a:t>it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easy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70">
                <a:latin typeface="Trebuchet MS"/>
                <a:cs typeface="Trebuchet MS"/>
              </a:rPr>
              <a:t>for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the </a:t>
            </a:r>
            <a:r>
              <a:rPr dirty="0" sz="1600" spc="-10">
                <a:latin typeface="Trebuchet MS"/>
                <a:cs typeface="Trebuchet MS"/>
              </a:rPr>
              <a:t>stakeholders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-65">
                <a:latin typeface="Trebuchet MS"/>
                <a:cs typeface="Trebuchet MS"/>
              </a:rPr>
              <a:t>to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understand.</a:t>
            </a:r>
            <a:endParaRPr sz="1600">
              <a:latin typeface="Trebuchet MS"/>
              <a:cs typeface="Trebuchet MS"/>
            </a:endParaRPr>
          </a:p>
          <a:p>
            <a:pPr marL="293370" marR="86995" indent="-255270">
              <a:lnSpc>
                <a:spcPct val="100000"/>
              </a:lnSpc>
              <a:buFont typeface="Arial MT"/>
              <a:buChar char="•"/>
              <a:tabLst>
                <a:tab pos="293370" algn="l"/>
              </a:tabLst>
            </a:pPr>
            <a:r>
              <a:rPr dirty="0" sz="1600">
                <a:latin typeface="Trebuchet MS"/>
                <a:cs typeface="Trebuchet MS"/>
              </a:rPr>
              <a:t>An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ER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model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is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the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logical</a:t>
            </a:r>
            <a:r>
              <a:rPr dirty="0" sz="1600" spc="-35">
                <a:latin typeface="Trebuchet MS"/>
                <a:cs typeface="Trebuchet MS"/>
              </a:rPr>
              <a:t> representation </a:t>
            </a:r>
            <a:r>
              <a:rPr dirty="0" sz="1600" spc="-45">
                <a:latin typeface="Trebuchet MS"/>
                <a:cs typeface="Trebuchet MS"/>
              </a:rPr>
              <a:t>of</a:t>
            </a:r>
            <a:r>
              <a:rPr dirty="0" sz="1600" spc="-35">
                <a:latin typeface="Trebuchet MS"/>
                <a:cs typeface="Trebuchet MS"/>
              </a:rPr>
              <a:t> data </a:t>
            </a:r>
            <a:r>
              <a:rPr dirty="0" sz="1600">
                <a:latin typeface="Trebuchet MS"/>
                <a:cs typeface="Trebuchet MS"/>
              </a:rPr>
              <a:t>as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objects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and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relationships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among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them. </a:t>
            </a:r>
            <a:r>
              <a:rPr dirty="0" sz="1600">
                <a:latin typeface="Trebuchet MS"/>
                <a:cs typeface="Trebuchet MS"/>
              </a:rPr>
              <a:t>These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objects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are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known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as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75">
                <a:latin typeface="Trebuchet MS"/>
                <a:cs typeface="Trebuchet MS"/>
              </a:rPr>
              <a:t>entities,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and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40">
                <a:latin typeface="Trebuchet MS"/>
                <a:cs typeface="Trebuchet MS"/>
              </a:rPr>
              <a:t>relationship </a:t>
            </a:r>
            <a:r>
              <a:rPr dirty="0" sz="1600">
                <a:latin typeface="Trebuchet MS"/>
                <a:cs typeface="Trebuchet MS"/>
              </a:rPr>
              <a:t>is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association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among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these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entities.</a:t>
            </a:r>
            <a:endParaRPr sz="1600">
              <a:latin typeface="Trebuchet MS"/>
              <a:cs typeface="Trebuchet MS"/>
            </a:endParaRPr>
          </a:p>
          <a:p>
            <a:pPr marL="297815" indent="-255270">
              <a:lnSpc>
                <a:spcPct val="100000"/>
              </a:lnSpc>
              <a:spcBef>
                <a:spcPts val="1614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600" spc="-70">
                <a:latin typeface="Trebuchet MS"/>
                <a:cs typeface="Trebuchet MS"/>
              </a:rPr>
              <a:t>Entities: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80">
                <a:latin typeface="Trebuchet MS"/>
                <a:cs typeface="Trebuchet MS"/>
              </a:rPr>
              <a:t>Entity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is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50">
                <a:latin typeface="Trebuchet MS"/>
                <a:cs typeface="Trebuchet MS"/>
              </a:rPr>
              <a:t> real-</a:t>
            </a:r>
            <a:r>
              <a:rPr dirty="0" sz="1600" spc="-55">
                <a:latin typeface="Trebuchet MS"/>
                <a:cs typeface="Trebuchet MS"/>
              </a:rPr>
              <a:t>world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70">
                <a:latin typeface="Trebuchet MS"/>
                <a:cs typeface="Trebuchet MS"/>
              </a:rPr>
              <a:t>thing.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125">
                <a:latin typeface="Trebuchet MS"/>
                <a:cs typeface="Trebuchet MS"/>
              </a:rPr>
              <a:t>It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can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be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person,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60">
                <a:latin typeface="Trebuchet MS"/>
                <a:cs typeface="Trebuchet MS"/>
              </a:rPr>
              <a:t>place,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or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even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concept.</a:t>
            </a:r>
            <a:endParaRPr sz="1600">
              <a:latin typeface="Trebuchet MS"/>
              <a:cs typeface="Trebuchet MS"/>
            </a:endParaRPr>
          </a:p>
          <a:p>
            <a:pPr marL="12700" marR="98425" indent="457200">
              <a:lnSpc>
                <a:spcPct val="100000"/>
              </a:lnSpc>
              <a:tabLst>
                <a:tab pos="7784465" algn="l"/>
              </a:tabLst>
            </a:pPr>
            <a:r>
              <a:rPr dirty="0" sz="1600" spc="-45">
                <a:latin typeface="Trebuchet MS"/>
                <a:cs typeface="Trebuchet MS"/>
              </a:rPr>
              <a:t>Example: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75">
                <a:latin typeface="Trebuchet MS"/>
                <a:cs typeface="Trebuchet MS"/>
              </a:rPr>
              <a:t>Faculty,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35">
                <a:latin typeface="Trebuchet MS"/>
                <a:cs typeface="Trebuchet MS"/>
              </a:rPr>
              <a:t>Students,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Course,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Department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etc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are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some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of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the</a:t>
            </a:r>
            <a:r>
              <a:rPr dirty="0" sz="1600" spc="-55">
                <a:latin typeface="Trebuchet MS"/>
                <a:cs typeface="Trebuchet MS"/>
              </a:rPr>
              <a:t> entities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of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a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-10">
                <a:latin typeface="Trebuchet MS"/>
                <a:cs typeface="Trebuchet MS"/>
              </a:rPr>
              <a:t>College </a:t>
            </a:r>
            <a:r>
              <a:rPr dirty="0" sz="1600">
                <a:latin typeface="Trebuchet MS"/>
                <a:cs typeface="Trebuchet MS"/>
              </a:rPr>
              <a:t>Management</a:t>
            </a:r>
            <a:r>
              <a:rPr dirty="0" sz="1600" spc="2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System.</a:t>
            </a:r>
            <a:endParaRPr sz="1600">
              <a:latin typeface="Trebuchet MS"/>
              <a:cs typeface="Trebuchet MS"/>
            </a:endParaRPr>
          </a:p>
          <a:p>
            <a:pPr marL="298450" marR="110489" indent="-255270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1600" spc="-70">
                <a:latin typeface="Trebuchet MS"/>
                <a:cs typeface="Trebuchet MS"/>
              </a:rPr>
              <a:t>Attributes: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80">
                <a:latin typeface="Trebuchet MS"/>
                <a:cs typeface="Trebuchet MS"/>
              </a:rPr>
              <a:t>entity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contains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real-</a:t>
            </a:r>
            <a:r>
              <a:rPr dirty="0" sz="1600" spc="-55">
                <a:latin typeface="Trebuchet MS"/>
                <a:cs typeface="Trebuchet MS"/>
              </a:rPr>
              <a:t>world </a:t>
            </a:r>
            <a:r>
              <a:rPr dirty="0" sz="1600" spc="-30">
                <a:latin typeface="Trebuchet MS"/>
                <a:cs typeface="Trebuchet MS"/>
              </a:rPr>
              <a:t>property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called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attribute.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This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is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the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characteristics </a:t>
            </a:r>
            <a:r>
              <a:rPr dirty="0" sz="1600" spc="-45">
                <a:latin typeface="Trebuchet MS"/>
                <a:cs typeface="Trebuchet MS"/>
              </a:rPr>
              <a:t>of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that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attribute.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dirty="0" sz="1600" spc="-45">
                <a:latin typeface="Trebuchet MS"/>
                <a:cs typeface="Trebuchet MS"/>
              </a:rPr>
              <a:t>Example: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80">
                <a:latin typeface="Trebuchet MS"/>
                <a:cs typeface="Trebuchet MS"/>
              </a:rPr>
              <a:t>entity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40">
                <a:latin typeface="Trebuchet MS"/>
                <a:cs typeface="Trebuchet MS"/>
              </a:rPr>
              <a:t>Faculty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has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the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property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like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Name,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60">
                <a:latin typeface="Trebuchet MS"/>
                <a:cs typeface="Trebuchet MS"/>
              </a:rPr>
              <a:t>Salary,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Age,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etc.</a:t>
            </a:r>
            <a:endParaRPr sz="1600">
              <a:latin typeface="Trebuchet MS"/>
              <a:cs typeface="Trebuchet MS"/>
            </a:endParaRPr>
          </a:p>
          <a:p>
            <a:pPr marL="297815" marR="2827020" indent="-254635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1600" spc="-45">
                <a:latin typeface="Trebuchet MS"/>
                <a:cs typeface="Trebuchet MS"/>
              </a:rPr>
              <a:t>Relationship: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Relationship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65">
                <a:latin typeface="Trebuchet MS"/>
                <a:cs typeface="Trebuchet MS"/>
              </a:rPr>
              <a:t>tells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how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two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60">
                <a:latin typeface="Trebuchet MS"/>
                <a:cs typeface="Trebuchet MS"/>
              </a:rPr>
              <a:t>attributes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are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60">
                <a:latin typeface="Trebuchet MS"/>
                <a:cs typeface="Trebuchet MS"/>
              </a:rPr>
              <a:t>related. </a:t>
            </a:r>
            <a:r>
              <a:rPr dirty="0" sz="1600" spc="-60">
                <a:latin typeface="Trebuchet MS"/>
                <a:cs typeface="Trebuchet MS"/>
              </a:rPr>
              <a:t>	</a:t>
            </a:r>
            <a:r>
              <a:rPr dirty="0" sz="1600" spc="-45">
                <a:latin typeface="Trebuchet MS"/>
                <a:cs typeface="Trebuchet MS"/>
              </a:rPr>
              <a:t>Example: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40">
                <a:latin typeface="Trebuchet MS"/>
                <a:cs typeface="Trebuchet MS"/>
              </a:rPr>
              <a:t>Faculty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teaches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65">
                <a:latin typeface="Trebuchet MS"/>
                <a:cs typeface="Trebuchet MS"/>
              </a:rPr>
              <a:t>to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the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Students.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Object</a:t>
            </a:r>
            <a:r>
              <a:rPr dirty="0" spc="-105"/>
              <a:t> </a:t>
            </a:r>
            <a:r>
              <a:rPr dirty="0" spc="-20"/>
              <a:t>Oriented</a:t>
            </a:r>
            <a:r>
              <a:rPr dirty="0" spc="-100"/>
              <a:t> </a:t>
            </a:r>
            <a:r>
              <a:rPr dirty="0" spc="-10"/>
              <a:t>Model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69288" y="732025"/>
            <a:ext cx="8783955" cy="2318385"/>
            <a:chOff x="169288" y="732025"/>
            <a:chExt cx="8783955" cy="2318385"/>
          </a:xfrm>
        </p:grpSpPr>
        <p:sp>
          <p:nvSpPr>
            <p:cNvPr id="4" name="object 4" descr=""/>
            <p:cNvSpPr/>
            <p:nvPr/>
          </p:nvSpPr>
          <p:spPr>
            <a:xfrm>
              <a:off x="174051" y="736788"/>
              <a:ext cx="8774430" cy="2308860"/>
            </a:xfrm>
            <a:custGeom>
              <a:avLst/>
              <a:gdLst/>
              <a:ahLst/>
              <a:cxnLst/>
              <a:rect l="l" t="t" r="r" b="b"/>
              <a:pathLst>
                <a:path w="8774430" h="2308860">
                  <a:moveTo>
                    <a:pt x="8737026" y="2308323"/>
                  </a:moveTo>
                  <a:lnTo>
                    <a:pt x="36979" y="2308323"/>
                  </a:lnTo>
                  <a:lnTo>
                    <a:pt x="22585" y="2305417"/>
                  </a:lnTo>
                  <a:lnTo>
                    <a:pt x="10830" y="2297493"/>
                  </a:lnTo>
                  <a:lnTo>
                    <a:pt x="2906" y="2285738"/>
                  </a:lnTo>
                  <a:lnTo>
                    <a:pt x="0" y="2271344"/>
                  </a:lnTo>
                  <a:lnTo>
                    <a:pt x="0" y="36979"/>
                  </a:lnTo>
                  <a:lnTo>
                    <a:pt x="2906" y="22585"/>
                  </a:lnTo>
                  <a:lnTo>
                    <a:pt x="10831" y="10830"/>
                  </a:lnTo>
                  <a:lnTo>
                    <a:pt x="22585" y="2906"/>
                  </a:lnTo>
                  <a:lnTo>
                    <a:pt x="36979" y="0"/>
                  </a:lnTo>
                  <a:lnTo>
                    <a:pt x="8737026" y="0"/>
                  </a:lnTo>
                  <a:lnTo>
                    <a:pt x="8771191" y="22827"/>
                  </a:lnTo>
                  <a:lnTo>
                    <a:pt x="8774005" y="36979"/>
                  </a:lnTo>
                  <a:lnTo>
                    <a:pt x="8774005" y="2271344"/>
                  </a:lnTo>
                  <a:lnTo>
                    <a:pt x="8771099" y="2285738"/>
                  </a:lnTo>
                  <a:lnTo>
                    <a:pt x="8763174" y="2297493"/>
                  </a:lnTo>
                  <a:lnTo>
                    <a:pt x="8751420" y="2305417"/>
                  </a:lnTo>
                  <a:lnTo>
                    <a:pt x="8737026" y="230832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4051" y="736788"/>
              <a:ext cx="8774430" cy="2308860"/>
            </a:xfrm>
            <a:custGeom>
              <a:avLst/>
              <a:gdLst/>
              <a:ahLst/>
              <a:cxnLst/>
              <a:rect l="l" t="t" r="r" b="b"/>
              <a:pathLst>
                <a:path w="8774430" h="2308860">
                  <a:moveTo>
                    <a:pt x="0" y="36979"/>
                  </a:moveTo>
                  <a:lnTo>
                    <a:pt x="2906" y="22585"/>
                  </a:lnTo>
                  <a:lnTo>
                    <a:pt x="10830" y="10831"/>
                  </a:lnTo>
                  <a:lnTo>
                    <a:pt x="22585" y="2906"/>
                  </a:lnTo>
                  <a:lnTo>
                    <a:pt x="36979" y="0"/>
                  </a:lnTo>
                  <a:lnTo>
                    <a:pt x="8737026" y="0"/>
                  </a:lnTo>
                  <a:lnTo>
                    <a:pt x="8771191" y="22827"/>
                  </a:lnTo>
                  <a:lnTo>
                    <a:pt x="8774005" y="36979"/>
                  </a:lnTo>
                  <a:lnTo>
                    <a:pt x="8774005" y="2271344"/>
                  </a:lnTo>
                  <a:lnTo>
                    <a:pt x="8771099" y="2285738"/>
                  </a:lnTo>
                  <a:lnTo>
                    <a:pt x="8763174" y="2297493"/>
                  </a:lnTo>
                  <a:lnTo>
                    <a:pt x="8751420" y="2305417"/>
                  </a:lnTo>
                  <a:lnTo>
                    <a:pt x="8737026" y="2308323"/>
                  </a:lnTo>
                  <a:lnTo>
                    <a:pt x="36979" y="2308323"/>
                  </a:lnTo>
                  <a:lnTo>
                    <a:pt x="22585" y="2305417"/>
                  </a:lnTo>
                  <a:lnTo>
                    <a:pt x="10830" y="2297493"/>
                  </a:lnTo>
                  <a:lnTo>
                    <a:pt x="2906" y="2285738"/>
                  </a:lnTo>
                  <a:lnTo>
                    <a:pt x="0" y="2271344"/>
                  </a:lnTo>
                  <a:lnTo>
                    <a:pt x="0" y="36979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57906" y="764890"/>
            <a:ext cx="849376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552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600">
                <a:latin typeface="Trebuchet MS"/>
                <a:cs typeface="Trebuchet MS"/>
              </a:rPr>
              <a:t>This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model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is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based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on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40">
                <a:latin typeface="Trebuchet MS"/>
                <a:cs typeface="Trebuchet MS"/>
              </a:rPr>
              <a:t>collection </a:t>
            </a:r>
            <a:r>
              <a:rPr dirty="0" sz="1600" spc="-45">
                <a:latin typeface="Trebuchet MS"/>
                <a:cs typeface="Trebuchet MS"/>
              </a:rPr>
              <a:t>of </a:t>
            </a:r>
            <a:r>
              <a:rPr dirty="0" sz="1600" spc="-10">
                <a:latin typeface="Trebuchet MS"/>
                <a:cs typeface="Trebuchet MS"/>
              </a:rPr>
              <a:t>objects.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dirty="0" sz="1600">
                <a:latin typeface="Trebuchet MS"/>
                <a:cs typeface="Trebuchet MS"/>
              </a:rPr>
              <a:t>We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have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two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objects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Employee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and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Department.</a:t>
            </a:r>
            <a:endParaRPr sz="1600">
              <a:latin typeface="Trebuchet MS"/>
              <a:cs typeface="Trebuchet MS"/>
            </a:endParaRPr>
          </a:p>
          <a:p>
            <a:pPr marL="297815" indent="-255270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600">
                <a:latin typeface="Trebuchet MS"/>
                <a:cs typeface="Trebuchet MS"/>
              </a:rPr>
              <a:t>An</a:t>
            </a:r>
            <a:r>
              <a:rPr dirty="0" sz="1600" spc="-20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object</a:t>
            </a:r>
            <a:r>
              <a:rPr dirty="0" sz="1600" spc="-2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body</a:t>
            </a:r>
            <a:r>
              <a:rPr dirty="0" sz="1600" spc="-1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consists</a:t>
            </a:r>
            <a:r>
              <a:rPr dirty="0" sz="1600" spc="-20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of</a:t>
            </a:r>
            <a:r>
              <a:rPr dirty="0" sz="1600" spc="-20">
                <a:latin typeface="Trebuchet MS"/>
                <a:cs typeface="Trebuchet MS"/>
              </a:rPr>
              <a:t> </a:t>
            </a:r>
            <a:r>
              <a:rPr dirty="0" sz="1600" spc="-35">
                <a:latin typeface="Trebuchet MS"/>
                <a:cs typeface="Trebuchet MS"/>
              </a:rPr>
              <a:t>data</a:t>
            </a:r>
            <a:r>
              <a:rPr dirty="0" sz="1600" spc="-1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as</a:t>
            </a:r>
            <a:r>
              <a:rPr dirty="0" sz="1600" spc="-20">
                <a:latin typeface="Trebuchet MS"/>
                <a:cs typeface="Trebuchet MS"/>
              </a:rPr>
              <a:t> </a:t>
            </a:r>
            <a:r>
              <a:rPr dirty="0" sz="1600" spc="-65">
                <a:latin typeface="Trebuchet MS"/>
                <a:cs typeface="Trebuchet MS"/>
              </a:rPr>
              <a:t>well</a:t>
            </a:r>
            <a:r>
              <a:rPr dirty="0" sz="1600" spc="-1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as</a:t>
            </a:r>
            <a:r>
              <a:rPr dirty="0" sz="1600" spc="-2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methods.</a:t>
            </a:r>
            <a:endParaRPr sz="1600">
              <a:latin typeface="Trebuchet MS"/>
              <a:cs typeface="Trebuchet MS"/>
            </a:endParaRPr>
          </a:p>
          <a:p>
            <a:pPr marL="12700" marR="679450" indent="509270">
              <a:lnSpc>
                <a:spcPct val="100000"/>
              </a:lnSpc>
            </a:pP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60">
                <a:latin typeface="Trebuchet MS"/>
                <a:cs typeface="Trebuchet MS"/>
              </a:rPr>
              <a:t> attributes </a:t>
            </a:r>
            <a:r>
              <a:rPr dirty="0" sz="1600" spc="-55">
                <a:latin typeface="Trebuchet MS"/>
                <a:cs typeface="Trebuchet MS"/>
              </a:rPr>
              <a:t>like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Name,</a:t>
            </a:r>
            <a:r>
              <a:rPr dirty="0" sz="1600" spc="-60">
                <a:latin typeface="Trebuchet MS"/>
                <a:cs typeface="Trebuchet MS"/>
              </a:rPr>
              <a:t> Job</a:t>
            </a:r>
            <a:r>
              <a:rPr dirty="0" sz="1600" spc="-60">
                <a:latin typeface="Calibri"/>
                <a:cs typeface="Calibri"/>
              </a:rPr>
              <a:t>_</a:t>
            </a:r>
            <a:r>
              <a:rPr dirty="0" sz="1600" spc="-60">
                <a:latin typeface="Trebuchet MS"/>
                <a:cs typeface="Trebuchet MS"/>
              </a:rPr>
              <a:t>title </a:t>
            </a:r>
            <a:r>
              <a:rPr dirty="0" sz="1600" spc="-45">
                <a:latin typeface="Trebuchet MS"/>
                <a:cs typeface="Trebuchet MS"/>
              </a:rPr>
              <a:t>of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employee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and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methods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which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100">
                <a:latin typeface="Trebuchet MS"/>
                <a:cs typeface="Trebuchet MS"/>
              </a:rPr>
              <a:t>will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be performed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by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that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object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are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stored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as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single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object.</a:t>
            </a:r>
            <a:endParaRPr sz="1600">
              <a:latin typeface="Trebuchet MS"/>
              <a:cs typeface="Trebuchet MS"/>
            </a:endParaRPr>
          </a:p>
          <a:p>
            <a:pPr marL="298450" marR="5080" indent="-255270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objects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that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contain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same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35">
                <a:latin typeface="Trebuchet MS"/>
                <a:cs typeface="Trebuchet MS"/>
              </a:rPr>
              <a:t>type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of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35">
                <a:latin typeface="Trebuchet MS"/>
                <a:cs typeface="Trebuchet MS"/>
              </a:rPr>
              <a:t>data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and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same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35">
                <a:latin typeface="Trebuchet MS"/>
                <a:cs typeface="Trebuchet MS"/>
              </a:rPr>
              <a:t>type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of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function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are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group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together</a:t>
            </a:r>
            <a:r>
              <a:rPr dirty="0" sz="1600" spc="350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as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class.</a:t>
            </a:r>
            <a:endParaRPr sz="1600">
              <a:latin typeface="Trebuchet MS"/>
              <a:cs typeface="Trebuchet MS"/>
            </a:endParaRPr>
          </a:p>
          <a:p>
            <a:pPr marL="298450" marR="827405" indent="-255270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80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two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30">
                <a:latin typeface="Trebuchet MS"/>
                <a:cs typeface="Trebuchet MS"/>
              </a:rPr>
              <a:t>objects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are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connected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through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common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75">
                <a:latin typeface="Trebuchet MS"/>
                <a:cs typeface="Trebuchet MS"/>
              </a:rPr>
              <a:t>attribute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14">
                <a:latin typeface="Trebuchet MS"/>
                <a:cs typeface="Trebuchet MS"/>
              </a:rPr>
              <a:t>i.e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the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Dept</a:t>
            </a:r>
            <a:r>
              <a:rPr dirty="0" sz="1600" spc="-10">
                <a:latin typeface="Calibri"/>
                <a:cs typeface="Calibri"/>
              </a:rPr>
              <a:t>_</a:t>
            </a:r>
            <a:r>
              <a:rPr dirty="0" sz="1600" spc="-10">
                <a:latin typeface="Trebuchet MS"/>
                <a:cs typeface="Trebuchet MS"/>
              </a:rPr>
              <a:t>id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and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the </a:t>
            </a:r>
            <a:r>
              <a:rPr dirty="0" sz="1600" spc="-30">
                <a:latin typeface="Trebuchet MS"/>
                <a:cs typeface="Trebuchet MS"/>
              </a:rPr>
              <a:t>communication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between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these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two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100">
                <a:latin typeface="Trebuchet MS"/>
                <a:cs typeface="Trebuchet MS"/>
              </a:rPr>
              <a:t>will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be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done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80">
                <a:latin typeface="Trebuchet MS"/>
                <a:cs typeface="Trebuchet MS"/>
              </a:rPr>
              <a:t>with</a:t>
            </a:r>
            <a:r>
              <a:rPr dirty="0" sz="1600" spc="-50">
                <a:latin typeface="Trebuchet MS"/>
                <a:cs typeface="Trebuchet MS"/>
              </a:rPr>
              <a:t> the </a:t>
            </a:r>
            <a:r>
              <a:rPr dirty="0" sz="1600" spc="-10">
                <a:latin typeface="Trebuchet MS"/>
                <a:cs typeface="Trebuchet MS"/>
              </a:rPr>
              <a:t>help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of</a:t>
            </a:r>
            <a:r>
              <a:rPr dirty="0" sz="1600" spc="-50">
                <a:latin typeface="Trebuchet MS"/>
                <a:cs typeface="Trebuchet MS"/>
              </a:rPr>
              <a:t> this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common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id.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6376" y="3094373"/>
            <a:ext cx="4499999" cy="192323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Physical</a:t>
            </a:r>
            <a:r>
              <a:rPr dirty="0" spc="-130"/>
              <a:t> </a:t>
            </a:r>
            <a:r>
              <a:rPr dirty="0"/>
              <a:t>Data</a:t>
            </a:r>
            <a:r>
              <a:rPr dirty="0" spc="-125"/>
              <a:t> </a:t>
            </a:r>
            <a:r>
              <a:rPr dirty="0" spc="-10"/>
              <a:t>Model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69288" y="732025"/>
            <a:ext cx="8783955" cy="840740"/>
            <a:chOff x="169288" y="732025"/>
            <a:chExt cx="8783955" cy="840740"/>
          </a:xfrm>
        </p:grpSpPr>
        <p:sp>
          <p:nvSpPr>
            <p:cNvPr id="4" name="object 4" descr=""/>
            <p:cNvSpPr/>
            <p:nvPr/>
          </p:nvSpPr>
          <p:spPr>
            <a:xfrm>
              <a:off x="174051" y="736788"/>
              <a:ext cx="8774430" cy="831215"/>
            </a:xfrm>
            <a:custGeom>
              <a:avLst/>
              <a:gdLst/>
              <a:ahLst/>
              <a:cxnLst/>
              <a:rect l="l" t="t" r="r" b="b"/>
              <a:pathLst>
                <a:path w="8774430" h="831215">
                  <a:moveTo>
                    <a:pt x="8768045" y="830996"/>
                  </a:moveTo>
                  <a:lnTo>
                    <a:pt x="5960" y="830996"/>
                  </a:lnTo>
                  <a:lnTo>
                    <a:pt x="0" y="825036"/>
                  </a:lnTo>
                  <a:lnTo>
                    <a:pt x="0" y="13312"/>
                  </a:lnTo>
                  <a:lnTo>
                    <a:pt x="0" y="5960"/>
                  </a:lnTo>
                  <a:lnTo>
                    <a:pt x="5960" y="0"/>
                  </a:lnTo>
                  <a:lnTo>
                    <a:pt x="8764223" y="0"/>
                  </a:lnTo>
                  <a:lnTo>
                    <a:pt x="8767609" y="1402"/>
                  </a:lnTo>
                  <a:lnTo>
                    <a:pt x="8770106" y="3899"/>
                  </a:lnTo>
                  <a:lnTo>
                    <a:pt x="8772603" y="6395"/>
                  </a:lnTo>
                  <a:lnTo>
                    <a:pt x="8774005" y="9781"/>
                  </a:lnTo>
                  <a:lnTo>
                    <a:pt x="8774005" y="825036"/>
                  </a:lnTo>
                  <a:lnTo>
                    <a:pt x="8768045" y="830996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4051" y="736788"/>
              <a:ext cx="8774430" cy="831215"/>
            </a:xfrm>
            <a:custGeom>
              <a:avLst/>
              <a:gdLst/>
              <a:ahLst/>
              <a:cxnLst/>
              <a:rect l="l" t="t" r="r" b="b"/>
              <a:pathLst>
                <a:path w="8774430" h="831215">
                  <a:moveTo>
                    <a:pt x="0" y="13312"/>
                  </a:moveTo>
                  <a:lnTo>
                    <a:pt x="0" y="5960"/>
                  </a:lnTo>
                  <a:lnTo>
                    <a:pt x="5960" y="0"/>
                  </a:lnTo>
                  <a:lnTo>
                    <a:pt x="13312" y="0"/>
                  </a:lnTo>
                  <a:lnTo>
                    <a:pt x="8760693" y="0"/>
                  </a:lnTo>
                  <a:lnTo>
                    <a:pt x="8764223" y="0"/>
                  </a:lnTo>
                  <a:lnTo>
                    <a:pt x="8767609" y="1402"/>
                  </a:lnTo>
                  <a:lnTo>
                    <a:pt x="8770106" y="3899"/>
                  </a:lnTo>
                  <a:lnTo>
                    <a:pt x="8772603" y="6395"/>
                  </a:lnTo>
                  <a:lnTo>
                    <a:pt x="8774005" y="9781"/>
                  </a:lnTo>
                  <a:lnTo>
                    <a:pt x="8774005" y="13312"/>
                  </a:lnTo>
                  <a:lnTo>
                    <a:pt x="8774005" y="817684"/>
                  </a:lnTo>
                  <a:lnTo>
                    <a:pt x="8774005" y="825036"/>
                  </a:lnTo>
                  <a:lnTo>
                    <a:pt x="8768045" y="830996"/>
                  </a:lnTo>
                  <a:lnTo>
                    <a:pt x="8760693" y="830996"/>
                  </a:lnTo>
                  <a:lnTo>
                    <a:pt x="13312" y="830996"/>
                  </a:lnTo>
                  <a:lnTo>
                    <a:pt x="5960" y="830996"/>
                  </a:lnTo>
                  <a:lnTo>
                    <a:pt x="0" y="825036"/>
                  </a:lnTo>
                  <a:lnTo>
                    <a:pt x="0" y="817684"/>
                  </a:lnTo>
                  <a:lnTo>
                    <a:pt x="0" y="13312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81452" y="757959"/>
            <a:ext cx="84169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970" marR="5080" indent="-2552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7970" algn="l"/>
              </a:tabLst>
            </a:pPr>
            <a:r>
              <a:rPr dirty="0" sz="1600" spc="-10">
                <a:latin typeface="Trebuchet MS"/>
                <a:cs typeface="Trebuchet MS"/>
              </a:rPr>
              <a:t>Physical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35">
                <a:latin typeface="Trebuchet MS"/>
                <a:cs typeface="Trebuchet MS"/>
              </a:rPr>
              <a:t>data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models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are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used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70">
                <a:latin typeface="Trebuchet MS"/>
                <a:cs typeface="Trebuchet MS"/>
              </a:rPr>
              <a:t>for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higher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40">
                <a:latin typeface="Trebuchet MS"/>
                <a:cs typeface="Trebuchet MS"/>
              </a:rPr>
              <a:t>level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description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of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storage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45">
                <a:latin typeface="Trebuchet MS"/>
                <a:cs typeface="Trebuchet MS"/>
              </a:rPr>
              <a:t>structure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and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access mechanism.</a:t>
            </a:r>
            <a:endParaRPr sz="1600">
              <a:latin typeface="Trebuchet MS"/>
              <a:cs typeface="Trebuchet MS"/>
            </a:endParaRPr>
          </a:p>
          <a:p>
            <a:pPr marL="267335" indent="-254635">
              <a:lnSpc>
                <a:spcPct val="100000"/>
              </a:lnSpc>
              <a:buFont typeface="Arial MT"/>
              <a:buChar char="•"/>
              <a:tabLst>
                <a:tab pos="267335" algn="l"/>
              </a:tabLst>
            </a:pPr>
            <a:r>
              <a:rPr dirty="0" sz="1600">
                <a:latin typeface="Trebuchet MS"/>
                <a:cs typeface="Trebuchet MS"/>
              </a:rPr>
              <a:t>They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describe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how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35">
                <a:latin typeface="Trebuchet MS"/>
                <a:cs typeface="Trebuchet MS"/>
              </a:rPr>
              <a:t>data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is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stored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-60">
                <a:latin typeface="Trebuchet MS"/>
                <a:cs typeface="Trebuchet MS"/>
              </a:rPr>
              <a:t>in</a:t>
            </a:r>
            <a:r>
              <a:rPr dirty="0" sz="1600" spc="-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database.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3933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3438" y="148587"/>
            <a:ext cx="1495424" cy="3714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6491" y="959216"/>
            <a:ext cx="3605529" cy="3073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0" spc="-125" b="1">
                <a:solidFill>
                  <a:srgbClr val="000000"/>
                </a:solidFill>
                <a:latin typeface="Trebuchet MS"/>
                <a:cs typeface="Trebuchet MS"/>
              </a:rPr>
              <a:t>Thank </a:t>
            </a:r>
            <a:r>
              <a:rPr dirty="0" sz="10000" spc="-1155" b="1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dirty="0" sz="10000" spc="20" b="1">
                <a:solidFill>
                  <a:srgbClr val="000000"/>
                </a:solidFill>
                <a:latin typeface="Trebuchet MS"/>
                <a:cs typeface="Trebuchet MS"/>
              </a:rPr>
              <a:t>ou</a:t>
            </a:r>
            <a:endParaRPr sz="10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What</a:t>
            </a:r>
            <a:r>
              <a:rPr dirty="0" spc="-35"/>
              <a:t> </a:t>
            </a:r>
            <a:r>
              <a:rPr dirty="0"/>
              <a:t>is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30"/>
              <a:t> </a:t>
            </a:r>
            <a:r>
              <a:rPr dirty="0"/>
              <a:t>Management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 spc="45"/>
              <a:t>(DBMS)?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0359" y="789263"/>
            <a:ext cx="8642350" cy="3393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700" spc="-7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25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Fact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95">
                <a:solidFill>
                  <a:srgbClr val="666666"/>
                </a:solidFill>
                <a:latin typeface="Trebuchet MS"/>
                <a:cs typeface="Trebuchet MS"/>
              </a:rPr>
              <a:t>that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can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be</a:t>
            </a:r>
            <a:r>
              <a:rPr dirty="0" sz="1700" spc="-7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recorded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or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stored</a:t>
            </a:r>
            <a:endParaRPr sz="1700">
              <a:latin typeface="Trebuchet MS"/>
              <a:cs typeface="Trebuchet MS"/>
            </a:endParaRPr>
          </a:p>
          <a:p>
            <a:pPr lvl="1" marL="711835" indent="-254000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711835" algn="l"/>
              </a:tabLst>
            </a:pPr>
            <a:r>
              <a:rPr dirty="0" sz="1700" spc="-95">
                <a:solidFill>
                  <a:srgbClr val="666666"/>
                </a:solidFill>
                <a:latin typeface="Trebuchet MS"/>
                <a:cs typeface="Trebuchet MS"/>
              </a:rPr>
              <a:t>e.g.</a:t>
            </a:r>
            <a:r>
              <a:rPr dirty="0" sz="17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Person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Name,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Age,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Gender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17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666666"/>
                </a:solidFill>
                <a:latin typeface="Trebuchet MS"/>
                <a:cs typeface="Trebuchet MS"/>
              </a:rPr>
              <a:t>Weight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666666"/>
                </a:solidFill>
                <a:latin typeface="Trebuchet MS"/>
                <a:cs typeface="Trebuchet MS"/>
              </a:rPr>
              <a:t>etc.</a:t>
            </a:r>
            <a:endParaRPr sz="1700">
              <a:latin typeface="Trebuchet MS"/>
              <a:cs typeface="Trebuchet MS"/>
            </a:endParaRPr>
          </a:p>
          <a:p>
            <a:pPr marL="265430" indent="-252729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7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25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dirty="0" sz="17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Collection</a:t>
            </a:r>
            <a:r>
              <a:rPr dirty="0" sz="17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7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logically</a:t>
            </a:r>
            <a:r>
              <a:rPr dirty="0" sz="17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55">
                <a:solidFill>
                  <a:srgbClr val="666666"/>
                </a:solidFill>
                <a:latin typeface="Trebuchet MS"/>
                <a:cs typeface="Trebuchet MS"/>
              </a:rPr>
              <a:t>related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endParaRPr sz="1700">
              <a:latin typeface="Trebuchet MS"/>
              <a:cs typeface="Trebuchet MS"/>
            </a:endParaRPr>
          </a:p>
          <a:p>
            <a:pPr lvl="1" marL="711835" indent="-254000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711835" algn="l"/>
              </a:tabLst>
            </a:pPr>
            <a:r>
              <a:rPr dirty="0" sz="1700" spc="-95">
                <a:solidFill>
                  <a:srgbClr val="666666"/>
                </a:solidFill>
                <a:latin typeface="Trebuchet MS"/>
                <a:cs typeface="Trebuchet MS"/>
              </a:rPr>
              <a:t>e.g.</a:t>
            </a:r>
            <a:r>
              <a:rPr dirty="0" sz="17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60">
                <a:solidFill>
                  <a:srgbClr val="666666"/>
                </a:solidFill>
                <a:latin typeface="Trebuchet MS"/>
                <a:cs typeface="Trebuchet MS"/>
              </a:rPr>
              <a:t>Books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85">
                <a:solidFill>
                  <a:srgbClr val="666666"/>
                </a:solidFill>
                <a:latin typeface="Trebuchet MS"/>
                <a:cs typeface="Trebuchet MS"/>
              </a:rPr>
              <a:t>Library,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666666"/>
                </a:solidFill>
                <a:latin typeface="Trebuchet MS"/>
                <a:cs typeface="Trebuchet MS"/>
              </a:rPr>
              <a:t>Student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 University </a:t>
            </a:r>
            <a:r>
              <a:rPr dirty="0" sz="1700" spc="-20">
                <a:solidFill>
                  <a:srgbClr val="666666"/>
                </a:solidFill>
                <a:latin typeface="Trebuchet MS"/>
                <a:cs typeface="Trebuchet MS"/>
              </a:rPr>
              <a:t>etc.</a:t>
            </a:r>
            <a:endParaRPr sz="1700">
              <a:latin typeface="Trebuchet MS"/>
              <a:cs typeface="Trebuchet MS"/>
            </a:endParaRPr>
          </a:p>
          <a:p>
            <a:pPr marL="265430" indent="-252729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Management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25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Manipulation,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Searching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Security 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endParaRPr sz="1700">
              <a:latin typeface="Trebuchet MS"/>
              <a:cs typeface="Trebuchet MS"/>
            </a:endParaRPr>
          </a:p>
          <a:p>
            <a:pPr lvl="1" marL="711835" indent="-254000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711835" algn="l"/>
              </a:tabLst>
            </a:pPr>
            <a:r>
              <a:rPr dirty="0" sz="1700" spc="-95">
                <a:solidFill>
                  <a:srgbClr val="666666"/>
                </a:solidFill>
                <a:latin typeface="Trebuchet MS"/>
                <a:cs typeface="Trebuchet MS"/>
              </a:rPr>
              <a:t>e.g.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Viewing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result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GTU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55">
                <a:solidFill>
                  <a:srgbClr val="666666"/>
                </a:solidFill>
                <a:latin typeface="Trebuchet MS"/>
                <a:cs typeface="Trebuchet MS"/>
              </a:rPr>
              <a:t>website,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Searching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exam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papers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GTU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666666"/>
                </a:solidFill>
                <a:latin typeface="Trebuchet MS"/>
                <a:cs typeface="Trebuchet MS"/>
              </a:rPr>
              <a:t>website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666666"/>
                </a:solidFill>
                <a:latin typeface="Trebuchet MS"/>
                <a:cs typeface="Trebuchet MS"/>
              </a:rPr>
              <a:t>etc.</a:t>
            </a:r>
            <a:endParaRPr sz="1700">
              <a:latin typeface="Trebuchet MS"/>
              <a:cs typeface="Trebuchet MS"/>
            </a:endParaRPr>
          </a:p>
          <a:p>
            <a:pPr marL="265430" indent="-252729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System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25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Programs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or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tools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used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manage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endParaRPr sz="1700">
              <a:latin typeface="Trebuchet MS"/>
              <a:cs typeface="Trebuchet MS"/>
            </a:endParaRPr>
          </a:p>
          <a:p>
            <a:pPr lvl="1" marL="711835" indent="-254000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711835" algn="l"/>
              </a:tabLst>
            </a:pPr>
            <a:r>
              <a:rPr dirty="0" sz="1700" spc="-95">
                <a:solidFill>
                  <a:srgbClr val="666666"/>
                </a:solidFill>
                <a:latin typeface="Trebuchet MS"/>
                <a:cs typeface="Trebuchet MS"/>
              </a:rPr>
              <a:t>e.g.</a:t>
            </a:r>
            <a:r>
              <a:rPr dirty="0" sz="1700" spc="-7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100">
                <a:solidFill>
                  <a:srgbClr val="666666"/>
                </a:solidFill>
                <a:latin typeface="Trebuchet MS"/>
                <a:cs typeface="Trebuchet MS"/>
              </a:rPr>
              <a:t>SQL</a:t>
            </a:r>
            <a:r>
              <a:rPr dirty="0" sz="1700" spc="-9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Server</a:t>
            </a:r>
            <a:r>
              <a:rPr dirty="0" sz="1700" spc="-8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Studio</a:t>
            </a:r>
            <a:r>
              <a:rPr dirty="0" sz="1700" spc="-8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Express,</a:t>
            </a:r>
            <a:r>
              <a:rPr dirty="0" sz="1700" spc="-8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Oracle</a:t>
            </a:r>
            <a:r>
              <a:rPr dirty="0" sz="1700" spc="-8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666666"/>
                </a:solidFill>
                <a:latin typeface="Trebuchet MS"/>
                <a:cs typeface="Trebuchet MS"/>
              </a:rPr>
              <a:t>etc.</a:t>
            </a:r>
            <a:endParaRPr sz="1700">
              <a:latin typeface="Trebuchet MS"/>
              <a:cs typeface="Trebuchet MS"/>
            </a:endParaRPr>
          </a:p>
          <a:p>
            <a:pPr marL="265430" marR="5080" indent="-25336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150">
                <a:solidFill>
                  <a:srgbClr val="666666"/>
                </a:solidFill>
                <a:latin typeface="Trebuchet MS"/>
                <a:cs typeface="Trebuchet MS"/>
              </a:rPr>
              <a:t>DBMS</a:t>
            </a:r>
            <a:r>
              <a:rPr dirty="0" sz="1700" spc="3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-</a:t>
            </a:r>
            <a:r>
              <a:rPr dirty="0" sz="1700" spc="3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11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700" spc="3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700" spc="3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Management</a:t>
            </a:r>
            <a:r>
              <a:rPr dirty="0" sz="1700" spc="3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System</a:t>
            </a:r>
            <a:r>
              <a:rPr dirty="0" sz="1700" spc="3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700" spc="3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700" spc="3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software</a:t>
            </a:r>
            <a:r>
              <a:rPr dirty="0" sz="1700" spc="3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for</a:t>
            </a:r>
            <a:r>
              <a:rPr dirty="0" sz="1700" spc="3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creating</a:t>
            </a:r>
            <a:r>
              <a:rPr dirty="0" sz="1700" spc="3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1700" spc="3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managing databases.</a:t>
            </a:r>
            <a:endParaRPr sz="1700">
              <a:latin typeface="Trebuchet MS"/>
              <a:cs typeface="Trebuchet MS"/>
            </a:endParaRPr>
          </a:p>
          <a:p>
            <a:pPr marL="265430" marR="6350" indent="-25336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Database</a:t>
            </a:r>
            <a:r>
              <a:rPr dirty="0" sz="1700" spc="2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Management</a:t>
            </a:r>
            <a:r>
              <a:rPr dirty="0" sz="1700" spc="2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System</a:t>
            </a:r>
            <a:r>
              <a:rPr dirty="0" sz="1700" spc="2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(DBMS)</a:t>
            </a:r>
            <a:r>
              <a:rPr dirty="0" sz="1700" spc="2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700" spc="2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700" spc="2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software</a:t>
            </a:r>
            <a:r>
              <a:rPr dirty="0" sz="1700" spc="2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designed</a:t>
            </a:r>
            <a:r>
              <a:rPr dirty="0" sz="1700" spc="2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to</a:t>
            </a:r>
            <a:r>
              <a:rPr dirty="0" sz="1700" spc="2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define,</a:t>
            </a:r>
            <a:r>
              <a:rPr dirty="0" sz="1700" spc="2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666666"/>
                </a:solidFill>
                <a:latin typeface="Trebuchet MS"/>
                <a:cs typeface="Trebuchet MS"/>
              </a:rPr>
              <a:t>manipulate, </a:t>
            </a:r>
            <a:r>
              <a:rPr dirty="0" sz="1700" spc="-55">
                <a:solidFill>
                  <a:srgbClr val="666666"/>
                </a:solidFill>
                <a:latin typeface="Trebuchet MS"/>
                <a:cs typeface="Trebuchet MS"/>
              </a:rPr>
              <a:t>retrieve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manage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in</a:t>
            </a:r>
            <a:r>
              <a:rPr dirty="0" sz="17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database.</a:t>
            </a:r>
            <a:endParaRPr sz="1700">
              <a:latin typeface="Trebuchet MS"/>
              <a:cs typeface="Trebuchet MS"/>
            </a:endParaRPr>
          </a:p>
          <a:p>
            <a:pPr lvl="1" marL="711835" indent="-254000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711835" algn="l"/>
              </a:tabLst>
            </a:pPr>
            <a:r>
              <a:rPr dirty="0" sz="1700" spc="-95">
                <a:solidFill>
                  <a:srgbClr val="666666"/>
                </a:solidFill>
                <a:latin typeface="Trebuchet MS"/>
                <a:cs typeface="Trebuchet MS"/>
              </a:rPr>
              <a:t>e.g.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170">
                <a:solidFill>
                  <a:srgbClr val="666666"/>
                </a:solidFill>
                <a:latin typeface="Trebuchet MS"/>
                <a:cs typeface="Trebuchet MS"/>
              </a:rPr>
              <a:t>MS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100">
                <a:solidFill>
                  <a:srgbClr val="666666"/>
                </a:solidFill>
                <a:latin typeface="Trebuchet MS"/>
                <a:cs typeface="Trebuchet MS"/>
              </a:rPr>
              <a:t>SQL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60">
                <a:solidFill>
                  <a:srgbClr val="666666"/>
                </a:solidFill>
                <a:latin typeface="Trebuchet MS"/>
                <a:cs typeface="Trebuchet MS"/>
              </a:rPr>
              <a:t>Server,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 Oracle,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80">
                <a:solidFill>
                  <a:srgbClr val="666666"/>
                </a:solidFill>
                <a:latin typeface="Trebuchet MS"/>
                <a:cs typeface="Trebuchet MS"/>
              </a:rPr>
              <a:t>My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SQL,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SQLite,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95">
                <a:solidFill>
                  <a:srgbClr val="666666"/>
                </a:solidFill>
                <a:latin typeface="Trebuchet MS"/>
                <a:cs typeface="Trebuchet MS"/>
              </a:rPr>
              <a:t>MongoDB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666666"/>
                </a:solidFill>
                <a:latin typeface="Trebuchet MS"/>
                <a:cs typeface="Trebuchet MS"/>
              </a:rPr>
              <a:t>etc.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102" y="928892"/>
            <a:ext cx="4156075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 spc="-40" b="1">
                <a:solidFill>
                  <a:srgbClr val="595959"/>
                </a:solidFill>
                <a:latin typeface="Trebuchet MS"/>
                <a:cs typeface="Trebuchet MS"/>
              </a:rPr>
              <a:t>Applications</a:t>
            </a:r>
            <a:r>
              <a:rPr dirty="0" sz="4800" spc="-29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4800" spc="-80" b="1">
                <a:solidFill>
                  <a:srgbClr val="595959"/>
                </a:solidFill>
                <a:latin typeface="Trebuchet MS"/>
                <a:cs typeface="Trebuchet MS"/>
              </a:rPr>
              <a:t>of </a:t>
            </a:r>
            <a:r>
              <a:rPr dirty="0" sz="4800" spc="365" b="1">
                <a:solidFill>
                  <a:srgbClr val="595959"/>
                </a:solidFill>
                <a:latin typeface="Trebuchet MS"/>
                <a:cs typeface="Trebuchet MS"/>
              </a:rPr>
              <a:t>DBMS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3438" y="148587"/>
            <a:ext cx="1495424" cy="3714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Applications</a:t>
            </a:r>
            <a:r>
              <a:rPr dirty="0" spc="-85"/>
              <a:t> </a:t>
            </a:r>
            <a:r>
              <a:rPr dirty="0" spc="-55"/>
              <a:t>of</a:t>
            </a:r>
            <a:r>
              <a:rPr dirty="0" spc="-85"/>
              <a:t> </a:t>
            </a:r>
            <a:r>
              <a:rPr dirty="0" spc="170"/>
              <a:t>DBMS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0359" y="789263"/>
            <a:ext cx="6249670" cy="3134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150">
                <a:solidFill>
                  <a:srgbClr val="666666"/>
                </a:solidFill>
                <a:latin typeface="Trebuchet MS"/>
                <a:cs typeface="Trebuchet MS"/>
              </a:rPr>
              <a:t>DBMS</a:t>
            </a:r>
            <a:r>
              <a:rPr dirty="0" sz="1700" spc="-5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computerized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record-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keeping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system.</a:t>
            </a:r>
            <a:endParaRPr sz="1700">
              <a:latin typeface="Trebuchet MS"/>
              <a:cs typeface="Trebuchet MS"/>
            </a:endParaRPr>
          </a:p>
          <a:p>
            <a:pPr marL="265430" indent="-252729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65430" algn="l"/>
              </a:tabLst>
            </a:pPr>
            <a:r>
              <a:rPr dirty="0" sz="1700" spc="150">
                <a:solidFill>
                  <a:srgbClr val="666666"/>
                </a:solidFill>
                <a:latin typeface="Trebuchet MS"/>
                <a:cs typeface="Trebuchet MS"/>
              </a:rPr>
              <a:t>DBMS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is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required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where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ever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need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to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be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stored.</a:t>
            </a:r>
            <a:endParaRPr sz="1700">
              <a:latin typeface="Trebuchet MS"/>
              <a:cs typeface="Trebuchet MS"/>
            </a:endParaRPr>
          </a:p>
          <a:p>
            <a:pPr lvl="1" marL="711835" indent="-254000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711835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E-Commerce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90">
                <a:solidFill>
                  <a:srgbClr val="666666"/>
                </a:solidFill>
                <a:latin typeface="Trebuchet MS"/>
                <a:cs typeface="Trebuchet MS"/>
              </a:rPr>
              <a:t>(Flipkart,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666666"/>
                </a:solidFill>
                <a:latin typeface="Trebuchet MS"/>
                <a:cs typeface="Trebuchet MS"/>
              </a:rPr>
              <a:t>Amazon,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Shopclues,</a:t>
            </a:r>
            <a:r>
              <a:rPr dirty="0" sz="17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eBay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etc...)</a:t>
            </a:r>
            <a:endParaRPr sz="1700">
              <a:latin typeface="Trebuchet MS"/>
              <a:cs typeface="Trebuchet MS"/>
            </a:endParaRPr>
          </a:p>
          <a:p>
            <a:pPr lvl="1" marL="711835" indent="-254000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711835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Online</a:t>
            </a:r>
            <a:r>
              <a:rPr dirty="0" sz="17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Television</a:t>
            </a:r>
            <a:r>
              <a:rPr dirty="0" sz="17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Streaming</a:t>
            </a:r>
            <a:r>
              <a:rPr dirty="0" sz="17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95">
                <a:solidFill>
                  <a:srgbClr val="666666"/>
                </a:solidFill>
                <a:latin typeface="Trebuchet MS"/>
                <a:cs typeface="Trebuchet MS"/>
              </a:rPr>
              <a:t>(Hotstar,</a:t>
            </a:r>
            <a:r>
              <a:rPr dirty="0" sz="17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Amazon</a:t>
            </a:r>
            <a:r>
              <a:rPr dirty="0" sz="17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666666"/>
                </a:solidFill>
                <a:latin typeface="Trebuchet MS"/>
                <a:cs typeface="Trebuchet MS"/>
              </a:rPr>
              <a:t>Prime</a:t>
            </a:r>
            <a:r>
              <a:rPr dirty="0" sz="17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666666"/>
                </a:solidFill>
                <a:latin typeface="Trebuchet MS"/>
                <a:cs typeface="Trebuchet MS"/>
              </a:rPr>
              <a:t>etc...)</a:t>
            </a:r>
            <a:endParaRPr sz="1700">
              <a:latin typeface="Trebuchet MS"/>
              <a:cs typeface="Trebuchet MS"/>
            </a:endParaRPr>
          </a:p>
          <a:p>
            <a:pPr lvl="1" marL="711835" indent="-254000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711835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Social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Media</a:t>
            </a:r>
            <a:r>
              <a:rPr dirty="0" sz="17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666666"/>
                </a:solidFill>
                <a:latin typeface="Trebuchet MS"/>
                <a:cs typeface="Trebuchet MS"/>
              </a:rPr>
              <a:t>(WhatsApp,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Facebook,</a:t>
            </a:r>
            <a:r>
              <a:rPr dirty="0" sz="17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40">
                <a:solidFill>
                  <a:srgbClr val="666666"/>
                </a:solidFill>
                <a:latin typeface="Trebuchet MS"/>
                <a:cs typeface="Trebuchet MS"/>
              </a:rPr>
              <a:t>Twitter,</a:t>
            </a:r>
            <a:r>
              <a:rPr dirty="0" sz="1700" spc="-4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LinkedIn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25">
                <a:solidFill>
                  <a:srgbClr val="666666"/>
                </a:solidFill>
                <a:latin typeface="Trebuchet MS"/>
                <a:cs typeface="Trebuchet MS"/>
              </a:rPr>
              <a:t>etc...)</a:t>
            </a:r>
            <a:endParaRPr sz="1700">
              <a:latin typeface="Trebuchet MS"/>
              <a:cs typeface="Trebuchet MS"/>
            </a:endParaRPr>
          </a:p>
          <a:p>
            <a:pPr lvl="1" marL="711835" indent="-254000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711835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Banking</a:t>
            </a:r>
            <a:r>
              <a:rPr dirty="0" sz="1700" spc="-2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20">
                <a:solidFill>
                  <a:srgbClr val="666666"/>
                </a:solidFill>
                <a:latin typeface="Trebuchet MS"/>
                <a:cs typeface="Trebuchet MS"/>
              </a:rPr>
              <a:t>&amp;</a:t>
            </a:r>
            <a:r>
              <a:rPr dirty="0" sz="1700" spc="-1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Insurance</a:t>
            </a:r>
            <a:endParaRPr sz="1700">
              <a:latin typeface="Trebuchet MS"/>
              <a:cs typeface="Trebuchet MS"/>
            </a:endParaRPr>
          </a:p>
          <a:p>
            <a:pPr lvl="1" marL="711835" indent="-254000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711835" algn="l"/>
              </a:tabLst>
            </a:pP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Airline</a:t>
            </a:r>
            <a:r>
              <a:rPr dirty="0" sz="1700" spc="-7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20">
                <a:solidFill>
                  <a:srgbClr val="666666"/>
                </a:solidFill>
                <a:latin typeface="Trebuchet MS"/>
                <a:cs typeface="Trebuchet MS"/>
              </a:rPr>
              <a:t>&amp;</a:t>
            </a:r>
            <a:r>
              <a:rPr dirty="0" sz="17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Railway</a:t>
            </a:r>
            <a:endParaRPr sz="1700">
              <a:latin typeface="Trebuchet MS"/>
              <a:cs typeface="Trebuchet MS"/>
            </a:endParaRPr>
          </a:p>
          <a:p>
            <a:pPr lvl="1" marL="711835" indent="-254000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711835" algn="l"/>
              </a:tabLst>
            </a:pP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Universities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Colleges/Schools</a:t>
            </a:r>
            <a:endParaRPr sz="1700">
              <a:latin typeface="Trebuchet MS"/>
              <a:cs typeface="Trebuchet MS"/>
            </a:endParaRPr>
          </a:p>
          <a:p>
            <a:pPr lvl="1" marL="711835" indent="-254000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711835" algn="l"/>
              </a:tabLst>
            </a:pP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Library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Management</a:t>
            </a:r>
            <a:r>
              <a:rPr dirty="0" sz="1700" spc="-3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System</a:t>
            </a:r>
            <a:endParaRPr sz="1700">
              <a:latin typeface="Trebuchet MS"/>
              <a:cs typeface="Trebuchet MS"/>
            </a:endParaRPr>
          </a:p>
          <a:p>
            <a:pPr lvl="1" marL="711835" indent="-254000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711835" algn="l"/>
              </a:tabLst>
            </a:pP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Human Resource</a:t>
            </a:r>
            <a:r>
              <a:rPr dirty="0" sz="1700" spc="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Department</a:t>
            </a:r>
            <a:endParaRPr sz="1700">
              <a:latin typeface="Trebuchet MS"/>
              <a:cs typeface="Trebuchet MS"/>
            </a:endParaRPr>
          </a:p>
          <a:p>
            <a:pPr lvl="1" marL="711835" indent="-254000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711835" algn="l"/>
              </a:tabLst>
            </a:pP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Hospitals</a:t>
            </a:r>
            <a:r>
              <a:rPr dirty="0" sz="17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dirty="0" sz="17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Medical</a:t>
            </a:r>
            <a:r>
              <a:rPr dirty="0" sz="17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Stores</a:t>
            </a:r>
            <a:endParaRPr sz="1700">
              <a:latin typeface="Trebuchet MS"/>
              <a:cs typeface="Trebuchet MS"/>
            </a:endParaRPr>
          </a:p>
          <a:p>
            <a:pPr lvl="1" marL="711835" indent="-254000">
              <a:lnSpc>
                <a:spcPct val="100000"/>
              </a:lnSpc>
              <a:buClr>
                <a:srgbClr val="000000"/>
              </a:buClr>
              <a:buFont typeface="Lucida Sans Unicode"/>
              <a:buChar char="▪"/>
              <a:tabLst>
                <a:tab pos="711835" algn="l"/>
              </a:tabLst>
            </a:pPr>
            <a:r>
              <a:rPr dirty="0" sz="1700" spc="-20">
                <a:solidFill>
                  <a:srgbClr val="666666"/>
                </a:solidFill>
                <a:latin typeface="Trebuchet MS"/>
                <a:cs typeface="Trebuchet MS"/>
              </a:rPr>
              <a:t>Government</a:t>
            </a:r>
            <a:r>
              <a:rPr dirty="0" sz="1700" spc="-6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Organizations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71378" y="4906814"/>
            <a:ext cx="6840220" cy="8255"/>
          </a:xfrm>
          <a:custGeom>
            <a:avLst/>
            <a:gdLst/>
            <a:ahLst/>
            <a:cxnLst/>
            <a:rect l="l" t="t" r="r" b="b"/>
            <a:pathLst>
              <a:path w="6840220" h="8254">
                <a:moveTo>
                  <a:pt x="0" y="0"/>
                </a:moveTo>
                <a:lnTo>
                  <a:pt x="6839999" y="7822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71378" y="4528353"/>
            <a:ext cx="1100455" cy="365760"/>
          </a:xfrm>
          <a:prstGeom prst="rect">
            <a:avLst/>
          </a:prstGeom>
          <a:solidFill>
            <a:srgbClr val="A5A5A5"/>
          </a:solidFill>
        </p:spPr>
        <p:txBody>
          <a:bodyPr wrap="square" lIns="0" tIns="3619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85"/>
              </a:spcBef>
            </a:pP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Exercise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43332" y="4567662"/>
            <a:ext cx="567499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80">
                <a:solidFill>
                  <a:srgbClr val="666666"/>
                </a:solidFill>
                <a:latin typeface="Trebuchet MS"/>
                <a:cs typeface="Trebuchet MS"/>
              </a:rPr>
              <a:t>Write</a:t>
            </a:r>
            <a:r>
              <a:rPr dirty="0" sz="17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down</a:t>
            </a:r>
            <a:r>
              <a:rPr dirty="0" sz="17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666666"/>
                </a:solidFill>
                <a:latin typeface="Trebuchet MS"/>
                <a:cs typeface="Trebuchet MS"/>
              </a:rPr>
              <a:t>any</a:t>
            </a:r>
            <a:r>
              <a:rPr dirty="0" sz="17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60">
                <a:solidFill>
                  <a:srgbClr val="666666"/>
                </a:solidFill>
                <a:latin typeface="Trebuchet MS"/>
                <a:cs typeface="Trebuchet MS"/>
              </a:rPr>
              <a:t>five </a:t>
            </a:r>
            <a:r>
              <a:rPr dirty="0" sz="1700" spc="-25">
                <a:solidFill>
                  <a:srgbClr val="666666"/>
                </a:solidFill>
                <a:latin typeface="Trebuchet MS"/>
                <a:cs typeface="Trebuchet MS"/>
              </a:rPr>
              <a:t>applications</a:t>
            </a:r>
            <a:r>
              <a:rPr dirty="0" sz="17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dirty="0" sz="17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150">
                <a:solidFill>
                  <a:srgbClr val="666666"/>
                </a:solidFill>
                <a:latin typeface="Trebuchet MS"/>
                <a:cs typeface="Trebuchet MS"/>
              </a:rPr>
              <a:t>DBMS</a:t>
            </a:r>
            <a:r>
              <a:rPr dirty="0" sz="17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666666"/>
                </a:solidFill>
                <a:latin typeface="Trebuchet MS"/>
                <a:cs typeface="Trebuchet MS"/>
              </a:rPr>
              <a:t>other</a:t>
            </a:r>
            <a:r>
              <a:rPr dirty="0" sz="1700" spc="-6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666666"/>
                </a:solidFill>
                <a:latin typeface="Trebuchet MS"/>
                <a:cs typeface="Trebuchet MS"/>
              </a:rPr>
              <a:t>than</a:t>
            </a:r>
            <a:r>
              <a:rPr dirty="0" sz="1700" spc="-55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666666"/>
                </a:solidFill>
                <a:latin typeface="Trebuchet MS"/>
                <a:cs typeface="Trebuchet MS"/>
              </a:rPr>
              <a:t>above.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102" y="928892"/>
            <a:ext cx="4023360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595959"/>
                </a:solidFill>
                <a:latin typeface="Trebuchet MS"/>
                <a:cs typeface="Trebuchet MS"/>
              </a:rPr>
              <a:t>Advantages</a:t>
            </a:r>
            <a:r>
              <a:rPr dirty="0" sz="4800" spc="30" b="1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dirty="0" sz="4800" spc="-25" b="1">
                <a:solidFill>
                  <a:srgbClr val="595959"/>
                </a:solidFill>
                <a:latin typeface="Trebuchet MS"/>
                <a:cs typeface="Trebuchet MS"/>
              </a:rPr>
              <a:t>of </a:t>
            </a:r>
            <a:r>
              <a:rPr dirty="0" sz="4800" spc="365" b="1">
                <a:solidFill>
                  <a:srgbClr val="595959"/>
                </a:solidFill>
                <a:latin typeface="Trebuchet MS"/>
                <a:cs typeface="Trebuchet MS"/>
              </a:rPr>
              <a:t>DBMS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3438" y="148587"/>
            <a:ext cx="1495424" cy="3714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Reduce</a:t>
            </a:r>
            <a:r>
              <a:rPr dirty="0" spc="-75"/>
              <a:t> </a:t>
            </a:r>
            <a:r>
              <a:rPr dirty="0" spc="-55"/>
              <a:t>data</a:t>
            </a:r>
            <a:r>
              <a:rPr dirty="0" spc="-75"/>
              <a:t> </a:t>
            </a:r>
            <a:r>
              <a:rPr dirty="0" spc="-10"/>
              <a:t>redundancy</a:t>
            </a:r>
            <a:r>
              <a:rPr dirty="0" spc="-75"/>
              <a:t> (duplication)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2360" y="859966"/>
            <a:ext cx="1165225" cy="307975"/>
          </a:xfrm>
          <a:prstGeom prst="rect">
            <a:avLst/>
          </a:prstGeom>
          <a:solidFill>
            <a:srgbClr val="F1F1F1"/>
          </a:solidFill>
          <a:ln w="9524">
            <a:solidFill>
              <a:srgbClr val="BEBEBE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240"/>
              </a:spcBef>
            </a:pPr>
            <a:r>
              <a:rPr dirty="0" sz="1400" spc="-10">
                <a:latin typeface="Trebuchet MS"/>
                <a:cs typeface="Trebuchet MS"/>
              </a:rPr>
              <a:t>Computer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50028" y="859966"/>
            <a:ext cx="1165225" cy="307975"/>
          </a:xfrm>
          <a:prstGeom prst="rect">
            <a:avLst/>
          </a:prstGeom>
          <a:solidFill>
            <a:srgbClr val="F1F1F1"/>
          </a:solidFill>
          <a:ln w="9524">
            <a:solidFill>
              <a:srgbClr val="BEBEBE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400" spc="-10">
                <a:latin typeface="Trebuchet MS"/>
                <a:cs typeface="Trebuchet MS"/>
              </a:rPr>
              <a:t>Civil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50028" y="4398392"/>
            <a:ext cx="1165225" cy="307975"/>
          </a:xfrm>
          <a:prstGeom prst="rect">
            <a:avLst/>
          </a:prstGeom>
          <a:solidFill>
            <a:srgbClr val="F1F1F1"/>
          </a:solidFill>
          <a:ln w="9524">
            <a:solidFill>
              <a:srgbClr val="BEBEBE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240"/>
              </a:spcBef>
            </a:pPr>
            <a:r>
              <a:rPr dirty="0" sz="1400" spc="-10">
                <a:latin typeface="Trebuchet MS"/>
                <a:cs typeface="Trebuchet MS"/>
              </a:rPr>
              <a:t>Electrical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22360" y="4398393"/>
            <a:ext cx="1165225" cy="307975"/>
          </a:xfrm>
          <a:prstGeom prst="rect">
            <a:avLst/>
          </a:prstGeom>
          <a:solidFill>
            <a:srgbClr val="F1F1F1"/>
          </a:solidFill>
          <a:ln w="9524">
            <a:solidFill>
              <a:srgbClr val="BEBEBE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marL="140335">
              <a:lnSpc>
                <a:spcPct val="100000"/>
              </a:lnSpc>
              <a:spcBef>
                <a:spcPts val="244"/>
              </a:spcBef>
            </a:pPr>
            <a:r>
              <a:rPr dirty="0" sz="1400" spc="-10">
                <a:latin typeface="Trebuchet MS"/>
                <a:cs typeface="Trebuchet MS"/>
              </a:rPr>
              <a:t>Mechanical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73826" y="1267956"/>
          <a:ext cx="4138295" cy="82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880"/>
                <a:gridCol w="938530"/>
                <a:gridCol w="789305"/>
                <a:gridCol w="868680"/>
              </a:tblGrid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Mobile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31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1234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85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4701494" y="1296650"/>
          <a:ext cx="4138295" cy="82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880"/>
                <a:gridCol w="938530"/>
                <a:gridCol w="789305"/>
                <a:gridCol w="868680"/>
              </a:tblGrid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Mobile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31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1234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85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273826" y="3355090"/>
          <a:ext cx="4138295" cy="82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880"/>
                <a:gridCol w="938530"/>
                <a:gridCol w="789305"/>
                <a:gridCol w="868680"/>
              </a:tblGrid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Mobile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31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1234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85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4701494" y="3383784"/>
          <a:ext cx="4138295" cy="82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880"/>
                <a:gridCol w="938530"/>
                <a:gridCol w="789305"/>
                <a:gridCol w="868680"/>
              </a:tblGrid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Emp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Mobile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31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Prof.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Amit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Shah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10">
                          <a:latin typeface="Trebuchet MS"/>
                          <a:cs typeface="Trebuchet MS"/>
                        </a:rPr>
                        <a:t>Rajkot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-20">
                          <a:latin typeface="Trebuchet MS"/>
                          <a:cs typeface="Trebuchet MS"/>
                        </a:rPr>
                        <a:t>1234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85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400" spc="10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lang.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grpSp>
        <p:nvGrpSpPr>
          <p:cNvPr id="11" name="object 11" descr=""/>
          <p:cNvGrpSpPr/>
          <p:nvPr/>
        </p:nvGrpSpPr>
        <p:grpSpPr>
          <a:xfrm>
            <a:off x="5442587" y="2475634"/>
            <a:ext cx="2009139" cy="553085"/>
            <a:chOff x="5442587" y="2475634"/>
            <a:chExt cx="2009139" cy="553085"/>
          </a:xfrm>
        </p:grpSpPr>
        <p:sp>
          <p:nvSpPr>
            <p:cNvPr id="12" name="object 12" descr=""/>
            <p:cNvSpPr/>
            <p:nvPr/>
          </p:nvSpPr>
          <p:spPr>
            <a:xfrm>
              <a:off x="5447350" y="2480397"/>
              <a:ext cx="1999614" cy="543560"/>
            </a:xfrm>
            <a:custGeom>
              <a:avLst/>
              <a:gdLst/>
              <a:ahLst/>
              <a:cxnLst/>
              <a:rect l="l" t="t" r="r" b="b"/>
              <a:pathLst>
                <a:path w="1999615" h="543560">
                  <a:moveTo>
                    <a:pt x="1961774" y="543460"/>
                  </a:moveTo>
                  <a:lnTo>
                    <a:pt x="37308" y="543460"/>
                  </a:lnTo>
                  <a:lnTo>
                    <a:pt x="22786" y="540529"/>
                  </a:lnTo>
                  <a:lnTo>
                    <a:pt x="10927" y="532533"/>
                  </a:lnTo>
                  <a:lnTo>
                    <a:pt x="2931" y="520674"/>
                  </a:lnTo>
                  <a:lnTo>
                    <a:pt x="0" y="506152"/>
                  </a:lnTo>
                  <a:lnTo>
                    <a:pt x="0" y="37308"/>
                  </a:lnTo>
                  <a:lnTo>
                    <a:pt x="2931" y="22786"/>
                  </a:lnTo>
                  <a:lnTo>
                    <a:pt x="10927" y="10927"/>
                  </a:lnTo>
                  <a:lnTo>
                    <a:pt x="22786" y="2931"/>
                  </a:lnTo>
                  <a:lnTo>
                    <a:pt x="37308" y="0"/>
                  </a:lnTo>
                  <a:lnTo>
                    <a:pt x="1961774" y="0"/>
                  </a:lnTo>
                  <a:lnTo>
                    <a:pt x="1996242" y="23031"/>
                  </a:lnTo>
                  <a:lnTo>
                    <a:pt x="1999082" y="37308"/>
                  </a:lnTo>
                  <a:lnTo>
                    <a:pt x="1999082" y="506152"/>
                  </a:lnTo>
                  <a:lnTo>
                    <a:pt x="1996150" y="520674"/>
                  </a:lnTo>
                  <a:lnTo>
                    <a:pt x="1988155" y="532533"/>
                  </a:lnTo>
                  <a:lnTo>
                    <a:pt x="1976296" y="540529"/>
                  </a:lnTo>
                  <a:lnTo>
                    <a:pt x="1961774" y="54346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447350" y="2480397"/>
              <a:ext cx="1999614" cy="543560"/>
            </a:xfrm>
            <a:custGeom>
              <a:avLst/>
              <a:gdLst/>
              <a:ahLst/>
              <a:cxnLst/>
              <a:rect l="l" t="t" r="r" b="b"/>
              <a:pathLst>
                <a:path w="1999615" h="543560">
                  <a:moveTo>
                    <a:pt x="0" y="37308"/>
                  </a:moveTo>
                  <a:lnTo>
                    <a:pt x="2931" y="22786"/>
                  </a:lnTo>
                  <a:lnTo>
                    <a:pt x="10927" y="10927"/>
                  </a:lnTo>
                  <a:lnTo>
                    <a:pt x="22786" y="2931"/>
                  </a:lnTo>
                  <a:lnTo>
                    <a:pt x="37308" y="0"/>
                  </a:lnTo>
                  <a:lnTo>
                    <a:pt x="1961774" y="0"/>
                  </a:lnTo>
                  <a:lnTo>
                    <a:pt x="1996242" y="23031"/>
                  </a:lnTo>
                  <a:lnTo>
                    <a:pt x="1999082" y="37308"/>
                  </a:lnTo>
                  <a:lnTo>
                    <a:pt x="1999082" y="506152"/>
                  </a:lnTo>
                  <a:lnTo>
                    <a:pt x="1996150" y="520674"/>
                  </a:lnTo>
                  <a:lnTo>
                    <a:pt x="1988155" y="532533"/>
                  </a:lnTo>
                  <a:lnTo>
                    <a:pt x="1976296" y="540529"/>
                  </a:lnTo>
                  <a:lnTo>
                    <a:pt x="1961774" y="543460"/>
                  </a:lnTo>
                  <a:lnTo>
                    <a:pt x="37308" y="543460"/>
                  </a:lnTo>
                  <a:lnTo>
                    <a:pt x="22786" y="540529"/>
                  </a:lnTo>
                  <a:lnTo>
                    <a:pt x="10927" y="532533"/>
                  </a:lnTo>
                  <a:lnTo>
                    <a:pt x="2931" y="520674"/>
                  </a:lnTo>
                  <a:lnTo>
                    <a:pt x="0" y="506152"/>
                  </a:lnTo>
                  <a:lnTo>
                    <a:pt x="0" y="37308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5531302" y="2509612"/>
            <a:ext cx="17589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Same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data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is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stored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at </a:t>
            </a:r>
            <a:r>
              <a:rPr dirty="0" sz="1400" spc="-45">
                <a:latin typeface="Trebuchet MS"/>
                <a:cs typeface="Trebuchet MS"/>
              </a:rPr>
              <a:t>four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different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places.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47614" y="2367316"/>
            <a:ext cx="2983230" cy="769620"/>
            <a:chOff x="647614" y="2367316"/>
            <a:chExt cx="2983230" cy="769620"/>
          </a:xfrm>
        </p:grpSpPr>
        <p:sp>
          <p:nvSpPr>
            <p:cNvPr id="16" name="object 16" descr=""/>
            <p:cNvSpPr/>
            <p:nvPr/>
          </p:nvSpPr>
          <p:spPr>
            <a:xfrm>
              <a:off x="652376" y="2372079"/>
              <a:ext cx="2973705" cy="760095"/>
            </a:xfrm>
            <a:custGeom>
              <a:avLst/>
              <a:gdLst/>
              <a:ahLst/>
              <a:cxnLst/>
              <a:rect l="l" t="t" r="r" b="b"/>
              <a:pathLst>
                <a:path w="2973704" h="760094">
                  <a:moveTo>
                    <a:pt x="2931520" y="760094"/>
                  </a:moveTo>
                  <a:lnTo>
                    <a:pt x="41812" y="760094"/>
                  </a:lnTo>
                  <a:lnTo>
                    <a:pt x="25537" y="756809"/>
                  </a:lnTo>
                  <a:lnTo>
                    <a:pt x="12246" y="747848"/>
                  </a:lnTo>
                  <a:lnTo>
                    <a:pt x="3285" y="734557"/>
                  </a:lnTo>
                  <a:lnTo>
                    <a:pt x="0" y="718282"/>
                  </a:lnTo>
                  <a:lnTo>
                    <a:pt x="0" y="41812"/>
                  </a:lnTo>
                  <a:lnTo>
                    <a:pt x="3285" y="25537"/>
                  </a:lnTo>
                  <a:lnTo>
                    <a:pt x="12246" y="12246"/>
                  </a:lnTo>
                  <a:lnTo>
                    <a:pt x="25537" y="3285"/>
                  </a:lnTo>
                  <a:lnTo>
                    <a:pt x="41812" y="0"/>
                  </a:lnTo>
                  <a:lnTo>
                    <a:pt x="2931520" y="0"/>
                  </a:lnTo>
                  <a:lnTo>
                    <a:pt x="2966307" y="18615"/>
                  </a:lnTo>
                  <a:lnTo>
                    <a:pt x="2973332" y="41812"/>
                  </a:lnTo>
                  <a:lnTo>
                    <a:pt x="2973332" y="718282"/>
                  </a:lnTo>
                  <a:lnTo>
                    <a:pt x="2970047" y="734557"/>
                  </a:lnTo>
                  <a:lnTo>
                    <a:pt x="2961086" y="747848"/>
                  </a:lnTo>
                  <a:lnTo>
                    <a:pt x="2947795" y="756809"/>
                  </a:lnTo>
                  <a:lnTo>
                    <a:pt x="2931520" y="76009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52376" y="2372079"/>
              <a:ext cx="2973705" cy="760095"/>
            </a:xfrm>
            <a:custGeom>
              <a:avLst/>
              <a:gdLst/>
              <a:ahLst/>
              <a:cxnLst/>
              <a:rect l="l" t="t" r="r" b="b"/>
              <a:pathLst>
                <a:path w="2973704" h="760094">
                  <a:moveTo>
                    <a:pt x="0" y="41812"/>
                  </a:moveTo>
                  <a:lnTo>
                    <a:pt x="3285" y="25537"/>
                  </a:lnTo>
                  <a:lnTo>
                    <a:pt x="12246" y="12246"/>
                  </a:lnTo>
                  <a:lnTo>
                    <a:pt x="25537" y="3285"/>
                  </a:lnTo>
                  <a:lnTo>
                    <a:pt x="41812" y="0"/>
                  </a:lnTo>
                  <a:lnTo>
                    <a:pt x="2931520" y="0"/>
                  </a:lnTo>
                  <a:lnTo>
                    <a:pt x="2966307" y="18615"/>
                  </a:lnTo>
                  <a:lnTo>
                    <a:pt x="2973332" y="41812"/>
                  </a:lnTo>
                  <a:lnTo>
                    <a:pt x="2973332" y="718282"/>
                  </a:lnTo>
                  <a:lnTo>
                    <a:pt x="2970047" y="734557"/>
                  </a:lnTo>
                  <a:lnTo>
                    <a:pt x="2961086" y="747848"/>
                  </a:lnTo>
                  <a:lnTo>
                    <a:pt x="2947795" y="756809"/>
                  </a:lnTo>
                  <a:lnTo>
                    <a:pt x="2931520" y="760094"/>
                  </a:lnTo>
                  <a:lnTo>
                    <a:pt x="41812" y="760094"/>
                  </a:lnTo>
                  <a:lnTo>
                    <a:pt x="25537" y="756809"/>
                  </a:lnTo>
                  <a:lnTo>
                    <a:pt x="12246" y="747848"/>
                  </a:lnTo>
                  <a:lnTo>
                    <a:pt x="3285" y="734557"/>
                  </a:lnTo>
                  <a:lnTo>
                    <a:pt x="0" y="718282"/>
                  </a:lnTo>
                  <a:lnTo>
                    <a:pt x="0" y="41812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737648" y="2402613"/>
            <a:ext cx="275971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Database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management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system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can </a:t>
            </a:r>
            <a:r>
              <a:rPr dirty="0" sz="1400" spc="-10">
                <a:latin typeface="Trebuchet MS"/>
                <a:cs typeface="Trebuchet MS"/>
              </a:rPr>
              <a:t>remove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such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data</a:t>
            </a:r>
            <a:r>
              <a:rPr dirty="0" sz="1400" spc="-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redundancy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by </a:t>
            </a:r>
            <a:r>
              <a:rPr dirty="0" sz="1400" spc="-10">
                <a:latin typeface="Trebuchet MS"/>
                <a:cs typeface="Trebuchet MS"/>
              </a:rPr>
              <a:t>storing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data</a:t>
            </a:r>
            <a:r>
              <a:rPr dirty="0" sz="1400" spc="-8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centrally.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9027" y="2098137"/>
            <a:ext cx="1295228" cy="13079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1 - Introductory concepts of DBMS.pptx</dc:title>
  <dcterms:created xsi:type="dcterms:W3CDTF">2024-04-21T03:53:36Z</dcterms:created>
  <dcterms:modified xsi:type="dcterms:W3CDTF">2024-04-21T03:53:36Z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